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3" d="100"/>
          <a:sy n="73" d="100"/>
        </p:scale>
        <p:origin x="427" y="-24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a:t>
          </a:r>
          <a:r>
            <a:rPr lang="vi-VN" sz="1700" dirty="0" smtClean="0">
              <a:latin typeface="Cambria" pitchFamily="18" charset="0"/>
              <a:ea typeface="Cambria" pitchFamily="18" charset="0"/>
            </a:rPr>
            <a:t>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Bờ</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bồi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châu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Cửu</a:t>
          </a:r>
          <a:r>
            <a:rPr lang="en-US" sz="1800" b="0" kern="1200" dirty="0" smtClean="0">
              <a:solidFill>
                <a:schemeClr val="tx1"/>
              </a:solidFill>
              <a:latin typeface="Cambria" pitchFamily="18" charset="0"/>
              <a:ea typeface="Cambria" pitchFamily="18" charset="0"/>
            </a:rPr>
            <a:t> Long),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bùn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rộng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ngập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thuận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nuôi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thủy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smtClean="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Mở</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tại</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các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Nam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a:t>
          </a:r>
        </a:p>
        <a:p>
          <a:pPr lvl="0" algn="l"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 Vùng biển miền Trung sâu và hẹp hơn.</a:t>
          </a:r>
          <a:endParaRPr lang="en-US" sz="2000" b="0" kern="1200" dirty="0" smtClean="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ôn đới gió mùa trên núi</a:t>
          </a:r>
          <a:r>
            <a:rPr lang="en-US" sz="1700" b="1" kern="1200" dirty="0" smtClean="0">
              <a:latin typeface="Cambria" pitchFamily="18" charset="0"/>
              <a:ea typeface="Cambria" pitchFamily="18" charset="0"/>
            </a:rPr>
            <a:t>:</a:t>
          </a:r>
          <a:r>
            <a:rPr lang="vi-VN" sz="1700" kern="1200" dirty="0" smtClean="0">
              <a:latin typeface="Cambria" pitchFamily="18" charset="0"/>
              <a:ea typeface="Cambria" pitchFamily="18" charset="0"/>
            </a:rPr>
            <a:t> sinh vật là các loài thực vật ôn đới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như </a:t>
          </a:r>
          <a:r>
            <a:rPr lang="en-US" sz="1700" kern="1200" dirty="0" smtClean="0">
              <a:latin typeface="Cambria" pitchFamily="18" charset="0"/>
              <a:ea typeface="Cambria" pitchFamily="18" charset="0"/>
            </a:rPr>
            <a:t>đ</a:t>
          </a:r>
          <a:r>
            <a:rPr lang="vi-VN" sz="1700" kern="1200" dirty="0" smtClean="0">
              <a:latin typeface="Cambria" pitchFamily="18" charset="0"/>
              <a:ea typeface="Cambria" pitchFamily="18" charset="0"/>
            </a:rPr>
            <a:t>ỗ quyên, </a:t>
          </a:r>
          <a:r>
            <a:rPr lang="en-US" sz="1700" kern="1200" dirty="0" smtClean="0">
              <a:latin typeface="Cambria" pitchFamily="18" charset="0"/>
              <a:ea typeface="Cambria" pitchFamily="18" charset="0"/>
            </a:rPr>
            <a:t>l</a:t>
          </a:r>
          <a:r>
            <a:rPr lang="vi-VN" sz="1700" kern="1200" dirty="0" smtClean="0">
              <a:latin typeface="Cambria" pitchFamily="18" charset="0"/>
              <a:ea typeface="Cambria" pitchFamily="18" charset="0"/>
            </a:rPr>
            <a:t>ãnh sam, </a:t>
          </a:r>
          <a:r>
            <a:rPr lang="en-US" sz="1700" kern="1200" dirty="0" smtClean="0">
              <a:latin typeface="Cambria" pitchFamily="18" charset="0"/>
              <a:ea typeface="Cambria" pitchFamily="18" charset="0"/>
            </a:rPr>
            <a:t>t</a:t>
          </a:r>
          <a:r>
            <a:rPr lang="vi-VN" sz="1700" kern="1200" dirty="0" smtClean="0">
              <a:latin typeface="Cambria" pitchFamily="18" charset="0"/>
              <a:ea typeface="Cambria" pitchFamily="18" charset="0"/>
            </a:rPr>
            <a:t>hiết </a:t>
          </a:r>
          <a:r>
            <a:rPr lang="vi-VN" sz="1700" kern="1200" dirty="0" smtClean="0">
              <a:latin typeface="Cambria" pitchFamily="18" charset="0"/>
              <a:ea typeface="Cambria" pitchFamily="18" charset="0"/>
            </a:rPr>
            <a:t>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cận nhiệt đới gió mùa trên núi</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sinh vật gồm có rừng cận nhiệt lá rộng, rừng lá kim</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rừng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thông</a:t>
          </a:r>
          <a:r>
            <a:rPr lang="en-US" sz="1700" kern="1200" dirty="0" smtClean="0">
              <a:latin typeface="Cambria" pitchFamily="18" charset="0"/>
              <a:ea typeface="Cambria" pitchFamily="18" charset="0"/>
            </a:rPr>
            <a:t> ở </a:t>
          </a:r>
          <a:r>
            <a:rPr lang="en-US" sz="1700" kern="1200" dirty="0" err="1" smtClean="0">
              <a:latin typeface="Cambria" pitchFamily="18" charset="0"/>
              <a:ea typeface="Cambria" pitchFamily="18" charset="0"/>
            </a:rPr>
            <a:t>Đà</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Lạt</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nhiệt đới gió mùa</a:t>
          </a:r>
          <a:r>
            <a:rPr lang="vi-VN" sz="1700" kern="1200" dirty="0" smtClean="0">
              <a:latin typeface="Cambria" pitchFamily="18" charset="0"/>
              <a:ea typeface="Cambria" pitchFamily="18" charset="0"/>
            </a:rPr>
            <a:t>: sinh vật tiêu biểu là hệ sinh thái rừng nhiệt đới ẩm lá rộng thường xanh và rừng nhiệt đới gió mùa</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ở VQG </a:t>
          </a:r>
          <a:r>
            <a:rPr lang="en-US" sz="1700" kern="1200" dirty="0" err="1" smtClean="0">
              <a:latin typeface="Cambria" pitchFamily="18" charset="0"/>
              <a:ea typeface="Cambria" pitchFamily="18" charset="0"/>
            </a:rPr>
            <a:t>Cúc</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Phương</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du lịch: hình thành các điểm du lịch có giá trị.</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địa hình bị chia cắt gây </a:t>
          </a:r>
          <a:r>
            <a:rPr lang="en-US" sz="1800" b="0" i="0" kern="1200" dirty="0" err="1" smtClean="0">
              <a:solidFill>
                <a:schemeClr val="tx1"/>
              </a:solidFill>
              <a:latin typeface="Cambria" pitchFamily="18" charset="0"/>
              <a:ea typeface="Cambria" pitchFamily="18" charset="0"/>
            </a:rPr>
            <a:t>khó</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khăn</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cho</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giao thông</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phê</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nuôi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bò</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sữa</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quét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Đối với nông</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nghiệp</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thủy</a:t>
          </a:r>
          <a:r>
            <a:rPr lang="en-US" sz="1800" kern="1200" dirty="0" smtClean="0">
              <a:solidFill>
                <a:prstClr val="black"/>
              </a:solidFill>
              <a:latin typeface="Cambria" pitchFamily="18" charset="0"/>
              <a:ea typeface="Cambria" pitchFamily="18" charset="0"/>
            </a:rPr>
            <a:t> </a:t>
          </a:r>
          <a:r>
            <a:rPr lang="vi-VN" sz="1800" kern="12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Xây dựng cơ sở hạ tầng và cư trú.</a:t>
          </a:r>
          <a:endParaRPr lang="vi-VN" sz="1800" b="0" kern="1200" dirty="0" smtClean="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t</a:t>
          </a:r>
          <a:r>
            <a:rPr lang="vi-VN" sz="1800" b="0" kern="1200" dirty="0" smtClean="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lúa</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rồng cây ăn quả</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như</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xoài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sầu</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riêng</a:t>
          </a: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ở ĐB. Sông Cửu Long</a:t>
          </a:r>
          <a:r>
            <a:rPr lang="en-US" sz="1800" kern="1200" dirty="0" smtClean="0">
              <a:solidFill>
                <a:schemeClr val="tx1"/>
              </a:solidFill>
              <a:latin typeface="Cambria" pitchFamily="18" charset="0"/>
              <a:ea typeface="Cambria" pitchFamily="18" charset="0"/>
            </a:rPr>
            <a:t>.</a:t>
          </a:r>
          <a:br>
            <a:rPr lang="en-US" sz="1800" kern="1200" dirty="0" smtClean="0">
              <a:solidFill>
                <a:schemeClr val="tx1"/>
              </a:solidFill>
              <a:latin typeface="Cambria" pitchFamily="18" charset="0"/>
              <a:ea typeface="Cambria" pitchFamily="18" charset="0"/>
            </a:rPr>
          </a:b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ngập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bị</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màu</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Cửu</a:t>
          </a:r>
          <a:r>
            <a:rPr lang="en-US" sz="1800" kern="1200" dirty="0" smtClean="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k</a:t>
          </a:r>
          <a:r>
            <a:rPr lang="vi-VN" sz="1800" b="0" kern="120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smtClean="0">
              <a:solidFill>
                <a:schemeClr val="tx1"/>
              </a:solidFill>
              <a:latin typeface="Cambria" pitchFamily="18" charset="0"/>
              <a:ea typeface="Cambria" pitchFamily="18" charset="0"/>
            </a:rPr>
            <a:t>.</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du </a:t>
          </a:r>
          <a:r>
            <a:rPr lang="en-US" sz="1800" kern="1200" dirty="0" err="1" smtClean="0">
              <a:solidFill>
                <a:schemeClr val="tx1"/>
              </a:solidFill>
              <a:latin typeface="Cambria" pitchFamily="18" charset="0"/>
              <a:ea typeface="Cambria" pitchFamily="18" charset="0"/>
            </a:rPr>
            <a:t>lịch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Trang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giao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vận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cảng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ão đổ bộ vào Đà Nẵng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bờ</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Bình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Thuận</a:t>
          </a:r>
          <a:r>
            <a:rPr lang="en-US" sz="1800" kern="1200" dirty="0" smtClean="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en-US" sz="2200" i="1" dirty="0" smtClean="0">
                <a:solidFill>
                  <a:srgbClr val="FF0000"/>
                </a:solidFill>
                <a:latin typeface="Cambria" panose="02040503050406030204" pitchFamily="18" charset="0"/>
                <a:ea typeface="Cambria" panose="02040503050406030204" pitchFamily="18" charset="0"/>
              </a:rPr>
              <a:t>,</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522737"/>
        </p:xfrm>
        <a:graphic>
          <a:graphicData uri="http://schemas.openxmlformats.org/drawingml/2006/table">
            <a:tbl>
              <a:tblPr firstRow="1" bandRow="1">
                <a:tableStyleId>{5C22544A-7EE6-4342-B048-85BDC9FD1C3A}</a:tableStyleId>
              </a:tblPr>
              <a:tblGrid>
                <a:gridCol w="1061156"/>
                <a:gridCol w="1243658"/>
                <a:gridCol w="6096002"/>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gridCol w="1295400"/>
                <a:gridCol w="6019802"/>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gridCol w="1392254"/>
                <a:gridCol w="4205224"/>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gridCol w="914400"/>
                <a:gridCol w="1600200"/>
                <a:gridCol w="4038601"/>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gridCol w="851206"/>
                <a:gridCol w="1510994"/>
                <a:gridCol w="2909825"/>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đồng</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bằng</a:t>
            </a:r>
            <a:endParaRPr lang="en-US" sz="2000" b="1" kern="0" dirty="0" smtClean="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a:t>
            </a:r>
            <a:r>
              <a:rPr lang="vi-VN" sz="2000" kern="0" dirty="0" smtClean="0">
                <a:solidFill>
                  <a:prstClr val="black"/>
                </a:solidFill>
                <a:latin typeface="Cambria" pitchFamily="18" charset="0"/>
                <a:ea typeface="Cambria" pitchFamily="18" charset="0"/>
              </a:rPr>
              <a:t>nông</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nghiệp</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thủy</a:t>
            </a:r>
            <a:r>
              <a:rPr lang="en-US" sz="2000" kern="0" dirty="0" smtClean="0">
                <a:solidFill>
                  <a:prstClr val="black"/>
                </a:solidFill>
                <a:latin typeface="Cambria" pitchFamily="18" charset="0"/>
                <a:ea typeface="Cambria" pitchFamily="18" charset="0"/>
              </a:rPr>
              <a:t> </a:t>
            </a:r>
            <a:r>
              <a:rPr lang="vi-VN" sz="2000" kern="0" dirty="0" smtClean="0">
                <a:solidFill>
                  <a:prstClr val="black"/>
                </a:solidFill>
                <a:latin typeface="Cambria" pitchFamily="18" charset="0"/>
                <a:ea typeface="Cambria" pitchFamily="18" charset="0"/>
              </a:rPr>
              <a:t>sản</a:t>
            </a:r>
            <a:r>
              <a:rPr lang="vi-VN" sz="20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r>
              <a:rPr lang="vi-VN" sz="2000" kern="0" dirty="0" smtClean="0">
                <a:solidFill>
                  <a:prstClr val="black"/>
                </a:solidFill>
                <a:latin typeface="Cambria" pitchFamily="18" charset="0"/>
                <a:ea typeface="Cambria" pitchFamily="18" charset="0"/>
              </a:rPr>
              <a:t>.</a:t>
            </a:r>
            <a:endParaRPr lang="vi-VN" sz="20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Khai</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thác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kinh</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tế</a:t>
            </a:r>
            <a:r>
              <a:rPr lang="en-US" sz="2200" b="1" kern="0" dirty="0" smtClean="0">
                <a:solidFill>
                  <a:srgbClr val="009900"/>
                </a:solidFill>
                <a:latin typeface="Cambria" pitchFamily="18" charset="0"/>
                <a:ea typeface="Cambria" pitchFamily="18" charset="0"/>
              </a:rPr>
              <a:t> ở </a:t>
            </a:r>
            <a:r>
              <a:rPr lang="en-US" sz="2200" b="1" kern="0" dirty="0" err="1" smtClean="0">
                <a:solidFill>
                  <a:srgbClr val="009900"/>
                </a:solidFill>
                <a:latin typeface="Cambria" pitchFamily="18" charset="0"/>
                <a:ea typeface="Cambria" pitchFamily="18" charset="0"/>
              </a:rPr>
              <a:t>khu</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vực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vùng</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biển</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và</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thềm</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lục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địa</a:t>
            </a:r>
            <a:endParaRPr lang="en-US" sz="22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7171</TotalTime>
  <Words>4681</Words>
  <Application>Microsoft Office PowerPoint</Application>
  <PresentationFormat>On-screen Show (4:3)</PresentationFormat>
  <Paragraphs>510</Paragraphs>
  <Slides>55</Slides>
  <Notes>8</Notes>
  <HiddenSlides>0</HiddenSlides>
  <MMClips>1</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466</cp:revision>
  <dcterms:created xsi:type="dcterms:W3CDTF">2016-02-15T14:28:12Z</dcterms:created>
  <dcterms:modified xsi:type="dcterms:W3CDTF">2023-06-27T12:30:04Z</dcterms:modified>
</cp:coreProperties>
</file>