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60" r:id="rId4"/>
    <p:sldId id="268" r:id="rId5"/>
    <p:sldId id="269" r:id="rId6"/>
    <p:sldId id="267" r:id="rId7"/>
    <p:sldId id="270" r:id="rId8"/>
    <p:sldId id="271" r:id="rId9"/>
    <p:sldId id="272" r:id="rId10"/>
    <p:sldId id="273" r:id="rId11"/>
    <p:sldId id="274" r:id="rId12"/>
    <p:sldId id="275" r:id="rId13"/>
    <p:sldId id="276" r:id="rId14"/>
    <p:sldId id="277" r:id="rId15"/>
    <p:sldId id="278" r:id="rId16"/>
    <p:sldId id="280" r:id="rId17"/>
    <p:sldId id="279" r:id="rId18"/>
    <p:sldId id="282" r:id="rId19"/>
    <p:sldId id="283" r:id="rId20"/>
    <p:sldId id="285" r:id="rId21"/>
    <p:sldId id="286" r:id="rId22"/>
    <p:sldId id="287" r:id="rId23"/>
    <p:sldId id="281" r:id="rId24"/>
    <p:sldId id="284" r:id="rId25"/>
    <p:sldId id="288" r:id="rId26"/>
    <p:sldId id="289" r:id="rId27"/>
    <p:sldId id="290" r:id="rId28"/>
    <p:sldId id="291" r:id="rId29"/>
    <p:sldId id="292" r:id="rId30"/>
    <p:sldId id="293" r:id="rId31"/>
    <p:sldId id="294" r:id="rId32"/>
    <p:sldId id="295" r:id="rId33"/>
    <p:sldId id="296" r:id="rId34"/>
    <p:sldId id="29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ECA"/>
    <a:srgbClr val="F0FABE"/>
    <a:srgbClr val="110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441ACC-9066-4823-8988-798536B98D23}"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67014-5778-459B-BD8C-F802FF4C5003}" type="slidenum">
              <a:rPr lang="en-US" smtClean="0"/>
              <a:t>‹#›</a:t>
            </a:fld>
            <a:endParaRPr lang="en-US"/>
          </a:p>
        </p:txBody>
      </p:sp>
    </p:spTree>
    <p:extLst>
      <p:ext uri="{BB962C8B-B14F-4D97-AF65-F5344CB8AC3E}">
        <p14:creationId xmlns:p14="http://schemas.microsoft.com/office/powerpoint/2010/main" val="2572674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1ACC-9066-4823-8988-798536B98D23}"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67014-5778-459B-BD8C-F802FF4C5003}" type="slidenum">
              <a:rPr lang="en-US" smtClean="0"/>
              <a:t>‹#›</a:t>
            </a:fld>
            <a:endParaRPr lang="en-US"/>
          </a:p>
        </p:txBody>
      </p:sp>
    </p:spTree>
    <p:extLst>
      <p:ext uri="{BB962C8B-B14F-4D97-AF65-F5344CB8AC3E}">
        <p14:creationId xmlns:p14="http://schemas.microsoft.com/office/powerpoint/2010/main" val="137168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1ACC-9066-4823-8988-798536B98D23}"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67014-5778-459B-BD8C-F802FF4C5003}" type="slidenum">
              <a:rPr lang="en-US" smtClean="0"/>
              <a:t>‹#›</a:t>
            </a:fld>
            <a:endParaRPr lang="en-US"/>
          </a:p>
        </p:txBody>
      </p:sp>
    </p:spTree>
    <p:extLst>
      <p:ext uri="{BB962C8B-B14F-4D97-AF65-F5344CB8AC3E}">
        <p14:creationId xmlns:p14="http://schemas.microsoft.com/office/powerpoint/2010/main" val="3140783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1ACC-9066-4823-8988-798536B98D23}"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67014-5778-459B-BD8C-F802FF4C5003}" type="slidenum">
              <a:rPr lang="en-US" smtClean="0"/>
              <a:t>‹#›</a:t>
            </a:fld>
            <a:endParaRPr lang="en-US"/>
          </a:p>
        </p:txBody>
      </p:sp>
    </p:spTree>
    <p:extLst>
      <p:ext uri="{BB962C8B-B14F-4D97-AF65-F5344CB8AC3E}">
        <p14:creationId xmlns:p14="http://schemas.microsoft.com/office/powerpoint/2010/main" val="1945207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441ACC-9066-4823-8988-798536B98D23}" type="datetimeFigureOut">
              <a:rPr lang="en-US" smtClean="0"/>
              <a:t>11/23/2023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567014-5778-459B-BD8C-F802FF4C5003}" type="slidenum">
              <a:rPr lang="en-US" smtClean="0"/>
              <a:t>‹#›</a:t>
            </a:fld>
            <a:endParaRPr lang="en-US"/>
          </a:p>
        </p:txBody>
      </p:sp>
    </p:spTree>
    <p:extLst>
      <p:ext uri="{BB962C8B-B14F-4D97-AF65-F5344CB8AC3E}">
        <p14:creationId xmlns:p14="http://schemas.microsoft.com/office/powerpoint/2010/main" val="410602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441ACC-9066-4823-8988-798536B98D23}"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67014-5778-459B-BD8C-F802FF4C5003}" type="slidenum">
              <a:rPr lang="en-US" smtClean="0"/>
              <a:t>‹#›</a:t>
            </a:fld>
            <a:endParaRPr lang="en-US"/>
          </a:p>
        </p:txBody>
      </p:sp>
    </p:spTree>
    <p:extLst>
      <p:ext uri="{BB962C8B-B14F-4D97-AF65-F5344CB8AC3E}">
        <p14:creationId xmlns:p14="http://schemas.microsoft.com/office/powerpoint/2010/main" val="1194167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441ACC-9066-4823-8988-798536B98D23}" type="datetimeFigureOut">
              <a:rPr lang="en-US" smtClean="0"/>
              <a:t>11/23/2023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567014-5778-459B-BD8C-F802FF4C5003}" type="slidenum">
              <a:rPr lang="en-US" smtClean="0"/>
              <a:t>‹#›</a:t>
            </a:fld>
            <a:endParaRPr lang="en-US"/>
          </a:p>
        </p:txBody>
      </p:sp>
    </p:spTree>
    <p:extLst>
      <p:ext uri="{BB962C8B-B14F-4D97-AF65-F5344CB8AC3E}">
        <p14:creationId xmlns:p14="http://schemas.microsoft.com/office/powerpoint/2010/main" val="3051831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441ACC-9066-4823-8988-798536B98D23}" type="datetimeFigureOut">
              <a:rPr lang="en-US" smtClean="0"/>
              <a:t>11/23/2023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567014-5778-459B-BD8C-F802FF4C5003}" type="slidenum">
              <a:rPr lang="en-US" smtClean="0"/>
              <a:t>‹#›</a:t>
            </a:fld>
            <a:endParaRPr lang="en-US"/>
          </a:p>
        </p:txBody>
      </p:sp>
    </p:spTree>
    <p:extLst>
      <p:ext uri="{BB962C8B-B14F-4D97-AF65-F5344CB8AC3E}">
        <p14:creationId xmlns:p14="http://schemas.microsoft.com/office/powerpoint/2010/main" val="306839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41ACC-9066-4823-8988-798536B98D23}" type="datetimeFigureOut">
              <a:rPr lang="en-US" smtClean="0"/>
              <a:t>11/23/2023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567014-5778-459B-BD8C-F802FF4C5003}" type="slidenum">
              <a:rPr lang="en-US" smtClean="0"/>
              <a:t>‹#›</a:t>
            </a:fld>
            <a:endParaRPr lang="en-US"/>
          </a:p>
        </p:txBody>
      </p:sp>
    </p:spTree>
    <p:extLst>
      <p:ext uri="{BB962C8B-B14F-4D97-AF65-F5344CB8AC3E}">
        <p14:creationId xmlns:p14="http://schemas.microsoft.com/office/powerpoint/2010/main" val="1622739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41ACC-9066-4823-8988-798536B98D23}"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67014-5778-459B-BD8C-F802FF4C5003}" type="slidenum">
              <a:rPr lang="en-US" smtClean="0"/>
              <a:t>‹#›</a:t>
            </a:fld>
            <a:endParaRPr lang="en-US"/>
          </a:p>
        </p:txBody>
      </p:sp>
    </p:spTree>
    <p:extLst>
      <p:ext uri="{BB962C8B-B14F-4D97-AF65-F5344CB8AC3E}">
        <p14:creationId xmlns:p14="http://schemas.microsoft.com/office/powerpoint/2010/main" val="3199259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41ACC-9066-4823-8988-798536B98D23}" type="datetimeFigureOut">
              <a:rPr lang="en-US" smtClean="0"/>
              <a:t>11/23/2023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567014-5778-459B-BD8C-F802FF4C5003}" type="slidenum">
              <a:rPr lang="en-US" smtClean="0"/>
              <a:t>‹#›</a:t>
            </a:fld>
            <a:endParaRPr lang="en-US"/>
          </a:p>
        </p:txBody>
      </p:sp>
    </p:spTree>
    <p:extLst>
      <p:ext uri="{BB962C8B-B14F-4D97-AF65-F5344CB8AC3E}">
        <p14:creationId xmlns:p14="http://schemas.microsoft.com/office/powerpoint/2010/main" val="3528733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41ACC-9066-4823-8988-798536B98D23}" type="datetimeFigureOut">
              <a:rPr lang="en-US" smtClean="0"/>
              <a:t>11/23/2023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67014-5778-459B-BD8C-F802FF4C5003}" type="slidenum">
              <a:rPr lang="en-US" smtClean="0"/>
              <a:t>‹#›</a:t>
            </a:fld>
            <a:endParaRPr lang="en-US"/>
          </a:p>
        </p:txBody>
      </p:sp>
    </p:spTree>
    <p:extLst>
      <p:ext uri="{BB962C8B-B14F-4D97-AF65-F5344CB8AC3E}">
        <p14:creationId xmlns:p14="http://schemas.microsoft.com/office/powerpoint/2010/main" val="3679975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KsyW3rG8wk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vtv.vn/video/khat-vong-non-song-chua-trinh-va-chu-nguyen-cham-dut-chien-tranh-nam-1672-443839.htm"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vtv.vn/video/khat-vong-non-song-mac-dang-dung-va-viec-kien-lap-vuong-trieu-mac-nam-1527-354681.htm" TargetMode="External"/><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46.jpg" descr="Tìm hiểu về Lũy Thầy - Lũy Đào Duy Từ Quảng Bình"/>
          <p:cNvPicPr/>
          <p:nvPr/>
        </p:nvPicPr>
        <p:blipFill>
          <a:blip r:embed="rId2"/>
          <a:srcRect/>
          <a:stretch>
            <a:fillRect/>
          </a:stretch>
        </p:blipFill>
        <p:spPr>
          <a:xfrm>
            <a:off x="228600" y="304800"/>
            <a:ext cx="4114800" cy="2421255"/>
          </a:xfrm>
          <a:prstGeom prst="rect">
            <a:avLst/>
          </a:prstGeom>
          <a:ln/>
        </p:spPr>
      </p:pic>
      <p:pic>
        <p:nvPicPr>
          <p:cNvPr id="20" name="image45.jpg" descr="Thành nhà Mạc Lạng Sơn - Tòa thành cổ HIẾM HOI còn sót lại"/>
          <p:cNvPicPr/>
          <p:nvPr/>
        </p:nvPicPr>
        <p:blipFill>
          <a:blip r:embed="rId3"/>
          <a:srcRect/>
          <a:stretch>
            <a:fillRect/>
          </a:stretch>
        </p:blipFill>
        <p:spPr>
          <a:xfrm>
            <a:off x="4343400" y="318770"/>
            <a:ext cx="4419600" cy="2407285"/>
          </a:xfrm>
          <a:prstGeom prst="rect">
            <a:avLst/>
          </a:prstGeom>
          <a:ln/>
        </p:spPr>
      </p:pic>
      <p:sp>
        <p:nvSpPr>
          <p:cNvPr id="3" name="Rectangle 2"/>
          <p:cNvSpPr/>
          <p:nvPr/>
        </p:nvSpPr>
        <p:spPr>
          <a:xfrm>
            <a:off x="228600" y="2700763"/>
            <a:ext cx="4114800" cy="707886"/>
          </a:xfrm>
          <a:prstGeom prst="rect">
            <a:avLst/>
          </a:prstGeom>
        </p:spPr>
        <p:txBody>
          <a:bodyPr wrap="square">
            <a:spAutoFit/>
          </a:bodyPr>
          <a:lstStyle/>
          <a:p>
            <a:pPr algn="ctr"/>
            <a:r>
              <a:rPr lang="vi-VN" sz="2000" i="1" dirty="0"/>
              <a:t>Quảng Bình Quan </a:t>
            </a:r>
            <a:endParaRPr lang="en-US" sz="2000" dirty="0"/>
          </a:p>
          <a:p>
            <a:pPr algn="ctr"/>
            <a:r>
              <a:rPr lang="vi-VN" sz="2000" i="1" dirty="0"/>
              <a:t>(Cổng Hạ Lũy Thầy)</a:t>
            </a:r>
            <a:endParaRPr lang="en-US" sz="2000" dirty="0"/>
          </a:p>
        </p:txBody>
      </p:sp>
      <p:sp>
        <p:nvSpPr>
          <p:cNvPr id="4" name="Rectangle 3"/>
          <p:cNvSpPr/>
          <p:nvPr/>
        </p:nvSpPr>
        <p:spPr>
          <a:xfrm>
            <a:off x="4343400" y="2726055"/>
            <a:ext cx="4572000" cy="707886"/>
          </a:xfrm>
          <a:prstGeom prst="rect">
            <a:avLst/>
          </a:prstGeom>
        </p:spPr>
        <p:txBody>
          <a:bodyPr>
            <a:spAutoFit/>
          </a:bodyPr>
          <a:lstStyle/>
          <a:p>
            <a:pPr algn="ctr"/>
            <a:r>
              <a:rPr lang="vi-VN" sz="2000" i="1" dirty="0"/>
              <a:t>Một đoạn thành nhà Mạc</a:t>
            </a:r>
            <a:endParaRPr lang="en-US" sz="2000" dirty="0"/>
          </a:p>
          <a:p>
            <a:pPr algn="ctr"/>
            <a:r>
              <a:rPr lang="vi-VN" sz="2000" i="1" dirty="0"/>
              <a:t>(Tam Thanh, Lạng Sơn)</a:t>
            </a:r>
            <a:endParaRPr lang="en-US" sz="2000" dirty="0"/>
          </a:p>
        </p:txBody>
      </p:sp>
      <p:sp>
        <p:nvSpPr>
          <p:cNvPr id="5" name="Rectangle 4"/>
          <p:cNvSpPr/>
          <p:nvPr/>
        </p:nvSpPr>
        <p:spPr>
          <a:xfrm>
            <a:off x="228600" y="4167664"/>
            <a:ext cx="8534400" cy="1815882"/>
          </a:xfrm>
          <a:prstGeom prst="rect">
            <a:avLst/>
          </a:prstGeom>
        </p:spPr>
        <p:txBody>
          <a:bodyPr wrap="square">
            <a:spAutoFit/>
          </a:bodyPr>
          <a:lstStyle/>
          <a:p>
            <a:pPr algn="just"/>
            <a:r>
              <a:rPr lang="vi-VN" sz="2800" i="1" dirty="0">
                <a:solidFill>
                  <a:srgbClr val="FF0000"/>
                </a:solidFill>
                <a:latin typeface="+mj-lt"/>
              </a:rPr>
              <a:t>+ Các em đã từng đến các địa danh, di tích được nhắc đến trong bài chưa?</a:t>
            </a:r>
            <a:endParaRPr lang="en-US" sz="2800" dirty="0">
              <a:solidFill>
                <a:srgbClr val="FF0000"/>
              </a:solidFill>
              <a:latin typeface="+mj-lt"/>
            </a:endParaRPr>
          </a:p>
          <a:p>
            <a:pPr algn="just"/>
            <a:r>
              <a:rPr lang="vi-VN" sz="2800" i="1" dirty="0">
                <a:solidFill>
                  <a:srgbClr val="FF0000"/>
                </a:solidFill>
                <a:latin typeface="+mj-lt"/>
              </a:rPr>
              <a:t>+ Nếu có, hãy chia sẻ về những sự kiện lịch sử có liên quan đến các địa danh hoặc di tích đó?</a:t>
            </a:r>
            <a:endParaRPr lang="en-US" sz="2800" dirty="0">
              <a:solidFill>
                <a:srgbClr val="FF0000"/>
              </a:solidFill>
              <a:latin typeface="+mj-lt"/>
            </a:endParaRPr>
          </a:p>
        </p:txBody>
      </p:sp>
    </p:spTree>
    <p:extLst>
      <p:ext uri="{BB962C8B-B14F-4D97-AF65-F5344CB8AC3E}">
        <p14:creationId xmlns:p14="http://schemas.microsoft.com/office/powerpoint/2010/main" val="4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1066800"/>
          </a:xfrm>
        </p:spPr>
        <p:txBody>
          <a:bodyPr>
            <a:normAutofit/>
          </a:bodyPr>
          <a:lstStyle/>
          <a:p>
            <a:pPr algn="l">
              <a:defRPr/>
            </a:pPr>
            <a:r>
              <a:rPr lang="vi-VN" sz="3600" b="1" dirty="0">
                <a:solidFill>
                  <a:srgbClr val="1104BC"/>
                </a:solidFill>
                <a:latin typeface="Times New Roman" pitchFamily="18" charset="0"/>
                <a:cs typeface="Times New Roman" pitchFamily="18" charset="0"/>
              </a:rPr>
              <a:t>2. Xung đột Nam – Bắc triều</a:t>
            </a:r>
            <a:endParaRPr lang="en-US" sz="3600" b="1" dirty="0" smtClean="0">
              <a:solidFill>
                <a:srgbClr val="1104BC"/>
              </a:solidFill>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0" y="1371600"/>
            <a:ext cx="9144000" cy="609600"/>
          </a:xfrm>
        </p:spPr>
        <p:txBody>
          <a:bodyPr>
            <a:normAutofit lnSpcReduction="10000"/>
          </a:bodyPr>
          <a:lstStyle/>
          <a:p>
            <a:pPr algn="l">
              <a:lnSpc>
                <a:spcPct val="90000"/>
              </a:lnSpc>
              <a:defRPr/>
            </a:pPr>
            <a:r>
              <a:rPr lang="en-US" dirty="0" smtClean="0">
                <a:solidFill>
                  <a:srgbClr val="0070C0"/>
                </a:solidFill>
                <a:latin typeface="Times New Roman" pitchFamily="18" charset="0"/>
                <a:cs typeface="Times New Roman" pitchFamily="18" charset="0"/>
              </a:rPr>
              <a:t>    </a:t>
            </a:r>
            <a:r>
              <a:rPr lang="en-US" sz="4000" dirty="0" smtClean="0">
                <a:solidFill>
                  <a:srgbClr val="0070C0"/>
                </a:solidFill>
                <a:latin typeface="Times New Roman" pitchFamily="18" charset="0"/>
                <a:cs typeface="Times New Roman" pitchFamily="18" charset="0"/>
              </a:rPr>
              <a:t>  </a:t>
            </a:r>
            <a:r>
              <a:rPr lang="en-US" dirty="0">
                <a:solidFill>
                  <a:srgbClr val="1104BC"/>
                </a:solidFill>
                <a:latin typeface="Times New Roman" pitchFamily="18" charset="0"/>
                <a:cs typeface="Times New Roman" pitchFamily="18" charset="0"/>
              </a:rPr>
              <a:t>a. </a:t>
            </a:r>
            <a:r>
              <a:rPr lang="en-US" dirty="0" err="1">
                <a:solidFill>
                  <a:srgbClr val="1104BC"/>
                </a:solidFill>
                <a:latin typeface="Times New Roman" pitchFamily="18" charset="0"/>
                <a:cs typeface="Times New Roman" pitchFamily="18" charset="0"/>
              </a:rPr>
              <a:t>Nguyên</a:t>
            </a:r>
            <a:r>
              <a:rPr lang="en-US" dirty="0">
                <a:solidFill>
                  <a:srgbClr val="1104BC"/>
                </a:solidFill>
                <a:latin typeface="Times New Roman" pitchFamily="18" charset="0"/>
                <a:cs typeface="Times New Roman" pitchFamily="18" charset="0"/>
              </a:rPr>
              <a:t> </a:t>
            </a:r>
            <a:r>
              <a:rPr lang="en-US" dirty="0" err="1">
                <a:solidFill>
                  <a:srgbClr val="1104BC"/>
                </a:solidFill>
                <a:latin typeface="Times New Roman" pitchFamily="18" charset="0"/>
                <a:cs typeface="Times New Roman" pitchFamily="18" charset="0"/>
              </a:rPr>
              <a:t>nhân</a:t>
            </a:r>
            <a:r>
              <a:rPr lang="en-US" dirty="0">
                <a:solidFill>
                  <a:srgbClr val="1104BC"/>
                </a:solidFill>
                <a:latin typeface="Times New Roman" pitchFamily="18" charset="0"/>
                <a:cs typeface="Times New Roman" pitchFamily="18" charset="0"/>
              </a:rPr>
              <a:t> </a:t>
            </a:r>
            <a:r>
              <a:rPr lang="en-US" dirty="0" err="1">
                <a:solidFill>
                  <a:srgbClr val="1104BC"/>
                </a:solidFill>
                <a:latin typeface="Times New Roman" pitchFamily="18" charset="0"/>
                <a:cs typeface="Times New Roman" pitchFamily="18" charset="0"/>
              </a:rPr>
              <a:t>bùng</a:t>
            </a:r>
            <a:r>
              <a:rPr lang="en-US" dirty="0">
                <a:solidFill>
                  <a:srgbClr val="1104BC"/>
                </a:solidFill>
                <a:latin typeface="Times New Roman" pitchFamily="18" charset="0"/>
                <a:cs typeface="Times New Roman" pitchFamily="18" charset="0"/>
              </a:rPr>
              <a:t> </a:t>
            </a:r>
            <a:r>
              <a:rPr lang="en-US" dirty="0" err="1">
                <a:solidFill>
                  <a:srgbClr val="1104BC"/>
                </a:solidFill>
                <a:latin typeface="Times New Roman" pitchFamily="18" charset="0"/>
                <a:cs typeface="Times New Roman" pitchFamily="18" charset="0"/>
              </a:rPr>
              <a:t>nổ</a:t>
            </a:r>
            <a:endParaRPr lang="en-US" sz="4000" dirty="0" smtClean="0">
              <a:solidFill>
                <a:srgbClr val="1104BC"/>
              </a:solidFill>
              <a:latin typeface="Times New Roman" pitchFamily="18" charset="0"/>
              <a:cs typeface="Times New Roman" pitchFamily="18" charset="0"/>
            </a:endParaRPr>
          </a:p>
        </p:txBody>
      </p:sp>
      <p:sp>
        <p:nvSpPr>
          <p:cNvPr id="2" name="Rectangle 1"/>
          <p:cNvSpPr/>
          <p:nvPr/>
        </p:nvSpPr>
        <p:spPr>
          <a:xfrm>
            <a:off x="152400" y="1981200"/>
            <a:ext cx="8963891" cy="3539430"/>
          </a:xfrm>
          <a:prstGeom prst="rect">
            <a:avLst/>
          </a:prstGeom>
        </p:spPr>
        <p:txBody>
          <a:bodyPr wrap="square">
            <a:spAutoFit/>
          </a:bodyPr>
          <a:lstStyle/>
          <a:p>
            <a:pPr algn="just"/>
            <a:r>
              <a:rPr lang="vi-VN" sz="2800" dirty="0">
                <a:solidFill>
                  <a:srgbClr val="1104BC"/>
                </a:solidFill>
              </a:rPr>
              <a:t>- Năm 1533, Nguyễn Kim (một võ quan trong Triều Lê) với danh nghĩa “phù Lê diệt Mạc” lập ra Nam triều, nhà Mạc được gọi là Bắc triều.</a:t>
            </a:r>
          </a:p>
          <a:p>
            <a:pPr algn="just"/>
            <a:r>
              <a:rPr lang="vi-VN" sz="2800" dirty="0">
                <a:solidFill>
                  <a:srgbClr val="1104BC"/>
                </a:solidFill>
              </a:rPr>
              <a:t>- Năm 1545, Nguyễn Kim mất, con rể là Trịnh Kiểm lên thay thế.</a:t>
            </a:r>
          </a:p>
          <a:p>
            <a:pPr algn="just"/>
            <a:r>
              <a:rPr lang="vi-VN" sz="2800" dirty="0">
                <a:solidFill>
                  <a:srgbClr val="1104BC"/>
                </a:solidFill>
              </a:rPr>
              <a:t>- Xung đột giữa hai dòng họ diễn ra trong gần 60 năm của thế kỉ XVI, họ Mạc thất bại phải chạy lên Cao Bằng.</a:t>
            </a:r>
          </a:p>
        </p:txBody>
      </p:sp>
    </p:spTree>
    <p:extLst>
      <p:ext uri="{BB962C8B-B14F-4D97-AF65-F5344CB8AC3E}">
        <p14:creationId xmlns:p14="http://schemas.microsoft.com/office/powerpoint/2010/main" val="138723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1066800"/>
          </a:xfrm>
        </p:spPr>
        <p:txBody>
          <a:bodyPr>
            <a:normAutofit/>
          </a:bodyPr>
          <a:lstStyle/>
          <a:p>
            <a:pPr algn="l">
              <a:defRPr/>
            </a:pPr>
            <a:r>
              <a:rPr lang="vi-VN" sz="3600" b="1" dirty="0">
                <a:solidFill>
                  <a:srgbClr val="1104BC"/>
                </a:solidFill>
                <a:latin typeface="Times New Roman" pitchFamily="18" charset="0"/>
                <a:cs typeface="Times New Roman" pitchFamily="18" charset="0"/>
              </a:rPr>
              <a:t>2. Xung đột Nam – Bắc triều</a:t>
            </a:r>
            <a:endParaRPr lang="en-US" sz="3600" b="1" dirty="0" smtClean="0">
              <a:solidFill>
                <a:srgbClr val="1104BC"/>
              </a:solidFill>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0" y="1371600"/>
            <a:ext cx="9144000" cy="609600"/>
          </a:xfrm>
        </p:spPr>
        <p:txBody>
          <a:bodyPr>
            <a:normAutofit lnSpcReduction="10000"/>
          </a:bodyPr>
          <a:lstStyle/>
          <a:p>
            <a:pPr algn="l">
              <a:lnSpc>
                <a:spcPct val="90000"/>
              </a:lnSpc>
              <a:defRPr/>
            </a:pPr>
            <a:r>
              <a:rPr lang="en-US" dirty="0" smtClean="0">
                <a:solidFill>
                  <a:srgbClr val="0070C0"/>
                </a:solidFill>
                <a:latin typeface="Times New Roman" pitchFamily="18" charset="0"/>
                <a:cs typeface="Times New Roman" pitchFamily="18" charset="0"/>
              </a:rPr>
              <a:t>    </a:t>
            </a:r>
            <a:r>
              <a:rPr lang="en-US" sz="4000" dirty="0" smtClean="0">
                <a:solidFill>
                  <a:srgbClr val="0070C0"/>
                </a:solidFill>
                <a:latin typeface="Times New Roman" pitchFamily="18" charset="0"/>
                <a:cs typeface="Times New Roman" pitchFamily="18" charset="0"/>
              </a:rPr>
              <a:t>  </a:t>
            </a:r>
            <a:r>
              <a:rPr lang="en-US" dirty="0">
                <a:solidFill>
                  <a:srgbClr val="1104BC"/>
                </a:solidFill>
                <a:latin typeface="Times New Roman" pitchFamily="18" charset="0"/>
                <a:cs typeface="Times New Roman" pitchFamily="18" charset="0"/>
              </a:rPr>
              <a:t>b. </a:t>
            </a:r>
            <a:r>
              <a:rPr lang="en-US" dirty="0" err="1">
                <a:solidFill>
                  <a:srgbClr val="1104BC"/>
                </a:solidFill>
                <a:latin typeface="Times New Roman" pitchFamily="18" charset="0"/>
                <a:cs typeface="Times New Roman" pitchFamily="18" charset="0"/>
              </a:rPr>
              <a:t>Hệ</a:t>
            </a:r>
            <a:r>
              <a:rPr lang="en-US" dirty="0">
                <a:solidFill>
                  <a:srgbClr val="1104BC"/>
                </a:solidFill>
                <a:latin typeface="Times New Roman" pitchFamily="18" charset="0"/>
                <a:cs typeface="Times New Roman" pitchFamily="18" charset="0"/>
              </a:rPr>
              <a:t> </a:t>
            </a:r>
            <a:r>
              <a:rPr lang="en-US" dirty="0" err="1">
                <a:solidFill>
                  <a:srgbClr val="1104BC"/>
                </a:solidFill>
                <a:latin typeface="Times New Roman" pitchFamily="18" charset="0"/>
                <a:cs typeface="Times New Roman" pitchFamily="18" charset="0"/>
              </a:rPr>
              <a:t>quả</a:t>
            </a:r>
            <a:endParaRPr lang="en-US" sz="4000" dirty="0" smtClean="0">
              <a:solidFill>
                <a:srgbClr val="1104BC"/>
              </a:solidFill>
              <a:latin typeface="Times New Roman" pitchFamily="18" charset="0"/>
              <a:cs typeface="Times New Roman" pitchFamily="18" charset="0"/>
            </a:endParaRPr>
          </a:p>
        </p:txBody>
      </p:sp>
      <p:sp>
        <p:nvSpPr>
          <p:cNvPr id="2" name="Rectangle 1"/>
          <p:cNvSpPr/>
          <p:nvPr/>
        </p:nvSpPr>
        <p:spPr>
          <a:xfrm>
            <a:off x="152400" y="1981200"/>
            <a:ext cx="8963891" cy="1384995"/>
          </a:xfrm>
          <a:prstGeom prst="rect">
            <a:avLst/>
          </a:prstGeom>
        </p:spPr>
        <p:txBody>
          <a:bodyPr wrap="square">
            <a:spAutoFit/>
          </a:bodyPr>
          <a:lstStyle/>
          <a:p>
            <a:pPr algn="just"/>
            <a:r>
              <a:rPr lang="vi-VN" sz="2800" dirty="0">
                <a:solidFill>
                  <a:srgbClr val="1104BC"/>
                </a:solidFill>
              </a:rPr>
              <a:t>- Đất nước bị chia cắt.</a:t>
            </a:r>
          </a:p>
          <a:p>
            <a:pPr algn="just"/>
            <a:r>
              <a:rPr lang="vi-VN" sz="2800" dirty="0">
                <a:solidFill>
                  <a:srgbClr val="1104BC"/>
                </a:solidFill>
              </a:rPr>
              <a:t>- Kinh tế đình trệ.</a:t>
            </a:r>
          </a:p>
          <a:p>
            <a:pPr algn="just"/>
            <a:r>
              <a:rPr lang="vi-VN" sz="2800" dirty="0">
                <a:solidFill>
                  <a:srgbClr val="1104BC"/>
                </a:solidFill>
              </a:rPr>
              <a:t>- Đời sống nhân dân đói khổ.</a:t>
            </a:r>
          </a:p>
        </p:txBody>
      </p:sp>
    </p:spTree>
    <p:extLst>
      <p:ext uri="{BB962C8B-B14F-4D97-AF65-F5344CB8AC3E}">
        <p14:creationId xmlns:p14="http://schemas.microsoft.com/office/powerpoint/2010/main" val="240322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1066800"/>
          </a:xfrm>
        </p:spPr>
        <p:txBody>
          <a:bodyPr>
            <a:normAutofit/>
          </a:bodyPr>
          <a:lstStyle/>
          <a:p>
            <a:pPr algn="l">
              <a:defRPr/>
            </a:pPr>
            <a:r>
              <a:rPr lang="vi-VN" sz="3600" b="1" dirty="0">
                <a:solidFill>
                  <a:srgbClr val="1104BC"/>
                </a:solidFill>
                <a:latin typeface="Times New Roman" pitchFamily="18" charset="0"/>
                <a:cs typeface="Times New Roman" pitchFamily="18" charset="0"/>
              </a:rPr>
              <a:t>3. Xung đột Trịnh – Nguyễn</a:t>
            </a:r>
            <a:endParaRPr lang="en-US" sz="3600" b="1" dirty="0" smtClean="0">
              <a:solidFill>
                <a:srgbClr val="1104BC"/>
              </a:solidFill>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0" y="1371600"/>
            <a:ext cx="9144000" cy="609600"/>
          </a:xfrm>
        </p:spPr>
        <p:txBody>
          <a:bodyPr>
            <a:normAutofit lnSpcReduction="10000"/>
          </a:bodyPr>
          <a:lstStyle/>
          <a:p>
            <a:pPr algn="l">
              <a:lnSpc>
                <a:spcPct val="90000"/>
              </a:lnSpc>
              <a:defRPr/>
            </a:pPr>
            <a:r>
              <a:rPr lang="en-US" dirty="0" smtClean="0">
                <a:solidFill>
                  <a:srgbClr val="0070C0"/>
                </a:solidFill>
                <a:latin typeface="Times New Roman" pitchFamily="18" charset="0"/>
                <a:cs typeface="Times New Roman" pitchFamily="18" charset="0"/>
              </a:rPr>
              <a:t>    </a:t>
            </a:r>
            <a:r>
              <a:rPr lang="en-US" sz="4000" dirty="0" smtClean="0">
                <a:solidFill>
                  <a:srgbClr val="0070C0"/>
                </a:solidFill>
                <a:latin typeface="Times New Roman" pitchFamily="18" charset="0"/>
                <a:cs typeface="Times New Roman" pitchFamily="18" charset="0"/>
              </a:rPr>
              <a:t>  </a:t>
            </a:r>
            <a:r>
              <a:rPr lang="en-US" dirty="0">
                <a:solidFill>
                  <a:srgbClr val="1104BC"/>
                </a:solidFill>
                <a:latin typeface="Times New Roman" pitchFamily="18" charset="0"/>
                <a:cs typeface="Times New Roman" pitchFamily="18" charset="0"/>
              </a:rPr>
              <a:t>a. </a:t>
            </a:r>
            <a:r>
              <a:rPr lang="en-US" dirty="0" err="1">
                <a:solidFill>
                  <a:srgbClr val="1104BC"/>
                </a:solidFill>
                <a:latin typeface="Times New Roman" pitchFamily="18" charset="0"/>
                <a:cs typeface="Times New Roman" pitchFamily="18" charset="0"/>
              </a:rPr>
              <a:t>Nguyên</a:t>
            </a:r>
            <a:r>
              <a:rPr lang="en-US" dirty="0">
                <a:solidFill>
                  <a:srgbClr val="1104BC"/>
                </a:solidFill>
                <a:latin typeface="Times New Roman" pitchFamily="18" charset="0"/>
                <a:cs typeface="Times New Roman" pitchFamily="18" charset="0"/>
              </a:rPr>
              <a:t> </a:t>
            </a:r>
            <a:r>
              <a:rPr lang="en-US" dirty="0" err="1">
                <a:solidFill>
                  <a:srgbClr val="1104BC"/>
                </a:solidFill>
                <a:latin typeface="Times New Roman" pitchFamily="18" charset="0"/>
                <a:cs typeface="Times New Roman" pitchFamily="18" charset="0"/>
              </a:rPr>
              <a:t>nhân</a:t>
            </a:r>
            <a:r>
              <a:rPr lang="en-US" dirty="0">
                <a:solidFill>
                  <a:srgbClr val="1104BC"/>
                </a:solidFill>
                <a:latin typeface="Times New Roman" pitchFamily="18" charset="0"/>
                <a:cs typeface="Times New Roman" pitchFamily="18" charset="0"/>
              </a:rPr>
              <a:t> </a:t>
            </a:r>
            <a:r>
              <a:rPr lang="en-US" dirty="0" err="1">
                <a:solidFill>
                  <a:srgbClr val="1104BC"/>
                </a:solidFill>
                <a:latin typeface="Times New Roman" pitchFamily="18" charset="0"/>
                <a:cs typeface="Times New Roman" pitchFamily="18" charset="0"/>
              </a:rPr>
              <a:t>bùng</a:t>
            </a:r>
            <a:r>
              <a:rPr lang="en-US" dirty="0">
                <a:solidFill>
                  <a:srgbClr val="1104BC"/>
                </a:solidFill>
                <a:latin typeface="Times New Roman" pitchFamily="18" charset="0"/>
                <a:cs typeface="Times New Roman" pitchFamily="18" charset="0"/>
              </a:rPr>
              <a:t> </a:t>
            </a:r>
            <a:r>
              <a:rPr lang="en-US" dirty="0" err="1">
                <a:solidFill>
                  <a:srgbClr val="1104BC"/>
                </a:solidFill>
                <a:latin typeface="Times New Roman" pitchFamily="18" charset="0"/>
                <a:cs typeface="Times New Roman" pitchFamily="18" charset="0"/>
              </a:rPr>
              <a:t>nổ</a:t>
            </a:r>
            <a:endParaRPr lang="en-US" sz="4000" dirty="0" smtClean="0">
              <a:solidFill>
                <a:srgbClr val="1104BC"/>
              </a:solidFill>
              <a:latin typeface="Times New Roman" pitchFamily="18" charset="0"/>
              <a:cs typeface="Times New Roman" pitchFamily="18" charset="0"/>
            </a:endParaRPr>
          </a:p>
        </p:txBody>
      </p:sp>
      <p:sp>
        <p:nvSpPr>
          <p:cNvPr id="2" name="Rectangle 1"/>
          <p:cNvSpPr/>
          <p:nvPr/>
        </p:nvSpPr>
        <p:spPr>
          <a:xfrm>
            <a:off x="5562600" y="1981200"/>
            <a:ext cx="3553691" cy="1815882"/>
          </a:xfrm>
          <a:prstGeom prst="rect">
            <a:avLst/>
          </a:prstGeom>
        </p:spPr>
        <p:txBody>
          <a:bodyPr wrap="square">
            <a:spAutoFit/>
          </a:bodyPr>
          <a:lstStyle/>
          <a:p>
            <a:pPr algn="just"/>
            <a:r>
              <a:rPr lang="vi-VN" sz="2800" dirty="0">
                <a:solidFill>
                  <a:srgbClr val="FF0000"/>
                </a:solidFill>
                <a:latin typeface="+mj-lt"/>
              </a:rPr>
              <a:t>Hãy giải thích nguyên nhân dẫn đến cuộc xung đột Trịnh – Nguyễn.</a:t>
            </a:r>
          </a:p>
        </p:txBody>
      </p:sp>
    </p:spTree>
    <p:extLst>
      <p:ext uri="{BB962C8B-B14F-4D97-AF65-F5344CB8AC3E}">
        <p14:creationId xmlns:p14="http://schemas.microsoft.com/office/powerpoint/2010/main" val="99230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7.png"/>
          <p:cNvPicPr>
            <a:picLocks noGrp="1"/>
          </p:cNvPicPr>
          <p:nvPr>
            <p:ph idx="1"/>
          </p:nvPr>
        </p:nvPicPr>
        <p:blipFill>
          <a:blip r:embed="rId2"/>
          <a:srcRect/>
          <a:stretch>
            <a:fillRect/>
          </a:stretch>
        </p:blipFill>
        <p:spPr>
          <a:xfrm>
            <a:off x="457200" y="457200"/>
            <a:ext cx="8229600" cy="6172200"/>
          </a:xfrm>
          <a:prstGeom prst="rect">
            <a:avLst/>
          </a:prstGeom>
          <a:ln/>
        </p:spPr>
      </p:pic>
    </p:spTree>
    <p:extLst>
      <p:ext uri="{BB962C8B-B14F-4D97-AF65-F5344CB8AC3E}">
        <p14:creationId xmlns:p14="http://schemas.microsoft.com/office/powerpoint/2010/main" val="3171667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1066800"/>
          </a:xfrm>
        </p:spPr>
        <p:txBody>
          <a:bodyPr>
            <a:normAutofit/>
          </a:bodyPr>
          <a:lstStyle/>
          <a:p>
            <a:pPr algn="l">
              <a:defRPr/>
            </a:pPr>
            <a:r>
              <a:rPr lang="vi-VN" sz="3600" b="1" dirty="0">
                <a:solidFill>
                  <a:srgbClr val="1104BC"/>
                </a:solidFill>
                <a:latin typeface="Times New Roman" pitchFamily="18" charset="0"/>
                <a:cs typeface="Times New Roman" pitchFamily="18" charset="0"/>
              </a:rPr>
              <a:t>3. Xung đột Trịnh – Nguyễn</a:t>
            </a:r>
            <a:endParaRPr lang="en-US" sz="3600" b="1" dirty="0" smtClean="0">
              <a:solidFill>
                <a:srgbClr val="1104BC"/>
              </a:solidFill>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0" y="1371600"/>
            <a:ext cx="9144000" cy="609600"/>
          </a:xfrm>
        </p:spPr>
        <p:txBody>
          <a:bodyPr>
            <a:normAutofit lnSpcReduction="10000"/>
          </a:bodyPr>
          <a:lstStyle/>
          <a:p>
            <a:pPr algn="l">
              <a:lnSpc>
                <a:spcPct val="90000"/>
              </a:lnSpc>
              <a:defRPr/>
            </a:pPr>
            <a:r>
              <a:rPr lang="en-US" dirty="0" smtClean="0">
                <a:solidFill>
                  <a:srgbClr val="0070C0"/>
                </a:solidFill>
                <a:latin typeface="Times New Roman" pitchFamily="18" charset="0"/>
                <a:cs typeface="Times New Roman" pitchFamily="18" charset="0"/>
              </a:rPr>
              <a:t>    </a:t>
            </a:r>
            <a:r>
              <a:rPr lang="en-US" sz="4000" dirty="0" smtClean="0">
                <a:solidFill>
                  <a:srgbClr val="0070C0"/>
                </a:solidFill>
                <a:latin typeface="Times New Roman" pitchFamily="18" charset="0"/>
                <a:cs typeface="Times New Roman" pitchFamily="18" charset="0"/>
              </a:rPr>
              <a:t>  </a:t>
            </a:r>
            <a:r>
              <a:rPr lang="en-US" dirty="0">
                <a:solidFill>
                  <a:srgbClr val="1104BC"/>
                </a:solidFill>
                <a:latin typeface="Times New Roman" pitchFamily="18" charset="0"/>
                <a:cs typeface="Times New Roman" pitchFamily="18" charset="0"/>
              </a:rPr>
              <a:t>a. </a:t>
            </a:r>
            <a:r>
              <a:rPr lang="en-US" dirty="0" err="1">
                <a:solidFill>
                  <a:srgbClr val="1104BC"/>
                </a:solidFill>
                <a:latin typeface="Times New Roman" pitchFamily="18" charset="0"/>
                <a:cs typeface="Times New Roman" pitchFamily="18" charset="0"/>
              </a:rPr>
              <a:t>Nguyên</a:t>
            </a:r>
            <a:r>
              <a:rPr lang="en-US" dirty="0">
                <a:solidFill>
                  <a:srgbClr val="1104BC"/>
                </a:solidFill>
                <a:latin typeface="Times New Roman" pitchFamily="18" charset="0"/>
                <a:cs typeface="Times New Roman" pitchFamily="18" charset="0"/>
              </a:rPr>
              <a:t> </a:t>
            </a:r>
            <a:r>
              <a:rPr lang="en-US" dirty="0" err="1">
                <a:solidFill>
                  <a:srgbClr val="1104BC"/>
                </a:solidFill>
                <a:latin typeface="Times New Roman" pitchFamily="18" charset="0"/>
                <a:cs typeface="Times New Roman" pitchFamily="18" charset="0"/>
              </a:rPr>
              <a:t>nhân</a:t>
            </a:r>
            <a:r>
              <a:rPr lang="en-US" dirty="0">
                <a:solidFill>
                  <a:srgbClr val="1104BC"/>
                </a:solidFill>
                <a:latin typeface="Times New Roman" pitchFamily="18" charset="0"/>
                <a:cs typeface="Times New Roman" pitchFamily="18" charset="0"/>
              </a:rPr>
              <a:t> </a:t>
            </a:r>
            <a:r>
              <a:rPr lang="en-US" dirty="0" err="1">
                <a:solidFill>
                  <a:srgbClr val="1104BC"/>
                </a:solidFill>
                <a:latin typeface="Times New Roman" pitchFamily="18" charset="0"/>
                <a:cs typeface="Times New Roman" pitchFamily="18" charset="0"/>
              </a:rPr>
              <a:t>bùng</a:t>
            </a:r>
            <a:r>
              <a:rPr lang="en-US" dirty="0">
                <a:solidFill>
                  <a:srgbClr val="1104BC"/>
                </a:solidFill>
                <a:latin typeface="Times New Roman" pitchFamily="18" charset="0"/>
                <a:cs typeface="Times New Roman" pitchFamily="18" charset="0"/>
              </a:rPr>
              <a:t> </a:t>
            </a:r>
            <a:r>
              <a:rPr lang="en-US" dirty="0" err="1">
                <a:solidFill>
                  <a:srgbClr val="1104BC"/>
                </a:solidFill>
                <a:latin typeface="Times New Roman" pitchFamily="18" charset="0"/>
                <a:cs typeface="Times New Roman" pitchFamily="18" charset="0"/>
              </a:rPr>
              <a:t>nổ</a:t>
            </a:r>
            <a:endParaRPr lang="en-US" sz="4000" dirty="0" smtClean="0">
              <a:solidFill>
                <a:srgbClr val="1104BC"/>
              </a:solidFill>
              <a:latin typeface="Times New Roman" pitchFamily="18" charset="0"/>
              <a:cs typeface="Times New Roman" pitchFamily="18" charset="0"/>
            </a:endParaRPr>
          </a:p>
        </p:txBody>
      </p:sp>
      <p:sp>
        <p:nvSpPr>
          <p:cNvPr id="2" name="Rectangle 1"/>
          <p:cNvSpPr/>
          <p:nvPr/>
        </p:nvSpPr>
        <p:spPr>
          <a:xfrm>
            <a:off x="304800" y="1981200"/>
            <a:ext cx="8811491" cy="3108543"/>
          </a:xfrm>
          <a:prstGeom prst="rect">
            <a:avLst/>
          </a:prstGeom>
        </p:spPr>
        <p:txBody>
          <a:bodyPr wrap="square">
            <a:spAutoFit/>
          </a:bodyPr>
          <a:lstStyle/>
          <a:p>
            <a:pPr algn="just"/>
            <a:r>
              <a:rPr lang="vi-VN" sz="2800" dirty="0">
                <a:solidFill>
                  <a:srgbClr val="FF0000"/>
                </a:solidFill>
              </a:rPr>
              <a:t>+ Tranh vẽ phủ chúa Trịnh thế kỉ XVII phản ánh điều gì về tình hình vua Lê, chúa Trịnh ở Đàng Ngoài?</a:t>
            </a:r>
          </a:p>
          <a:p>
            <a:pPr algn="just"/>
            <a:r>
              <a:rPr lang="vi-VN" sz="2800" dirty="0">
                <a:solidFill>
                  <a:srgbClr val="FF0000"/>
                </a:solidFill>
              </a:rPr>
              <a:t>+ Thế lực của họ Trịnh được hình thành và mạnh lên như thế nào?</a:t>
            </a:r>
          </a:p>
          <a:p>
            <a:pPr algn="just"/>
            <a:r>
              <a:rPr lang="vi-VN" sz="2800" dirty="0">
                <a:solidFill>
                  <a:srgbClr val="FF0000"/>
                </a:solidFill>
              </a:rPr>
              <a:t>+ Họ Nguyễn do ai xây dựng sự nghiệp đầu tiên ở Đàng Trong? </a:t>
            </a:r>
          </a:p>
          <a:p>
            <a:pPr algn="just"/>
            <a:r>
              <a:rPr lang="vi-VN" sz="2800" dirty="0">
                <a:solidFill>
                  <a:srgbClr val="FF0000"/>
                </a:solidFill>
              </a:rPr>
              <a:t>+ Vì sao họ Nguyễn tuyên bố chống lại họ Trịnh?</a:t>
            </a:r>
          </a:p>
        </p:txBody>
      </p:sp>
    </p:spTree>
    <p:extLst>
      <p:ext uri="{BB962C8B-B14F-4D97-AF65-F5344CB8AC3E}">
        <p14:creationId xmlns:p14="http://schemas.microsoft.com/office/powerpoint/2010/main" val="71465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image20.jpg" descr="Nghiên Cứu Lịch Sử - VỀ MỐI QUAN HỆ GIỮA NGUYỄN HOÀNG VÀ TRỊNH KIỂM Thứ  nhất, về nghi án của Nguyễn Uông mà sau này sử Nguyễn nhất mực đổ tội"/>
          <p:cNvPicPr>
            <a:picLocks noGrp="1"/>
          </p:cNvPicPr>
          <p:nvPr>
            <p:ph idx="1"/>
          </p:nvPr>
        </p:nvPicPr>
        <p:blipFill>
          <a:blip r:embed="rId2"/>
          <a:srcRect/>
          <a:stretch>
            <a:fillRect/>
          </a:stretch>
        </p:blipFill>
        <p:spPr>
          <a:xfrm>
            <a:off x="304800" y="304800"/>
            <a:ext cx="8382000" cy="3048000"/>
          </a:xfrm>
          <a:prstGeom prst="rect">
            <a:avLst/>
          </a:prstGeom>
          <a:ln/>
        </p:spPr>
      </p:pic>
      <p:pic>
        <p:nvPicPr>
          <p:cNvPr id="6" name="image21.jpg" descr="Chúa Trịnh đầu tiên và quyền lực nhất là ai?"/>
          <p:cNvPicPr/>
          <p:nvPr/>
        </p:nvPicPr>
        <p:blipFill>
          <a:blip r:embed="rId3"/>
          <a:srcRect/>
          <a:stretch>
            <a:fillRect/>
          </a:stretch>
        </p:blipFill>
        <p:spPr>
          <a:xfrm>
            <a:off x="228600" y="3962400"/>
            <a:ext cx="3657600" cy="2209800"/>
          </a:xfrm>
          <a:prstGeom prst="rect">
            <a:avLst/>
          </a:prstGeom>
          <a:ln/>
        </p:spPr>
      </p:pic>
      <p:pic>
        <p:nvPicPr>
          <p:cNvPr id="7" name="image23.jpg" descr="Khánh thành Tượng đài Chúa Tiên Nguyễn Hoàng tại Đà Nẵng"/>
          <p:cNvPicPr/>
          <p:nvPr/>
        </p:nvPicPr>
        <p:blipFill>
          <a:blip r:embed="rId4"/>
          <a:srcRect/>
          <a:stretch>
            <a:fillRect/>
          </a:stretch>
        </p:blipFill>
        <p:spPr>
          <a:xfrm>
            <a:off x="4419600" y="3962399"/>
            <a:ext cx="4191000" cy="2209801"/>
          </a:xfrm>
          <a:prstGeom prst="rect">
            <a:avLst/>
          </a:prstGeom>
          <a:ln/>
        </p:spPr>
      </p:pic>
      <p:sp>
        <p:nvSpPr>
          <p:cNvPr id="8" name="Rectangle 7"/>
          <p:cNvSpPr/>
          <p:nvPr/>
        </p:nvSpPr>
        <p:spPr>
          <a:xfrm>
            <a:off x="2981919" y="3429000"/>
            <a:ext cx="3194016" cy="369332"/>
          </a:xfrm>
          <a:prstGeom prst="rect">
            <a:avLst/>
          </a:prstGeom>
        </p:spPr>
        <p:txBody>
          <a:bodyPr wrap="none">
            <a:spAutoFit/>
          </a:bodyPr>
          <a:lstStyle/>
          <a:p>
            <a:r>
              <a:rPr lang="vi-VN" i="1" dirty="0"/>
              <a:t>Nguyễn Hoàng và Trịnh Kiểm</a:t>
            </a:r>
            <a:endParaRPr lang="en-US" dirty="0"/>
          </a:p>
        </p:txBody>
      </p:sp>
      <p:sp>
        <p:nvSpPr>
          <p:cNvPr id="9" name="Rectangle 8"/>
          <p:cNvSpPr/>
          <p:nvPr/>
        </p:nvSpPr>
        <p:spPr>
          <a:xfrm>
            <a:off x="1415782" y="6216134"/>
            <a:ext cx="1283236" cy="369332"/>
          </a:xfrm>
          <a:prstGeom prst="rect">
            <a:avLst/>
          </a:prstGeom>
        </p:spPr>
        <p:txBody>
          <a:bodyPr wrap="none">
            <a:spAutoFit/>
          </a:bodyPr>
          <a:lstStyle/>
          <a:p>
            <a:r>
              <a:rPr lang="vi-VN" i="1" dirty="0"/>
              <a:t>Trịnh Kiểm</a:t>
            </a:r>
            <a:endParaRPr lang="en-US" dirty="0"/>
          </a:p>
        </p:txBody>
      </p:sp>
      <p:sp>
        <p:nvSpPr>
          <p:cNvPr id="10" name="Rectangle 9"/>
          <p:cNvSpPr/>
          <p:nvPr/>
        </p:nvSpPr>
        <p:spPr>
          <a:xfrm>
            <a:off x="5468410" y="6389316"/>
            <a:ext cx="1723549" cy="369332"/>
          </a:xfrm>
          <a:prstGeom prst="rect">
            <a:avLst/>
          </a:prstGeom>
        </p:spPr>
        <p:txBody>
          <a:bodyPr wrap="none">
            <a:spAutoFit/>
          </a:bodyPr>
          <a:lstStyle/>
          <a:p>
            <a:r>
              <a:rPr lang="vi-VN" i="1" dirty="0"/>
              <a:t>Nguyễn Hoàng</a:t>
            </a:r>
            <a:endParaRPr lang="en-US" dirty="0"/>
          </a:p>
        </p:txBody>
      </p:sp>
    </p:spTree>
    <p:extLst>
      <p:ext uri="{BB962C8B-B14F-4D97-AF65-F5344CB8AC3E}">
        <p14:creationId xmlns:p14="http://schemas.microsoft.com/office/powerpoint/2010/main" val="3017911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1066800"/>
          </a:xfrm>
        </p:spPr>
        <p:txBody>
          <a:bodyPr>
            <a:normAutofit/>
          </a:bodyPr>
          <a:lstStyle/>
          <a:p>
            <a:pPr algn="l">
              <a:defRPr/>
            </a:pPr>
            <a:r>
              <a:rPr lang="vi-VN" sz="3600" b="1" dirty="0">
                <a:solidFill>
                  <a:srgbClr val="1104BC"/>
                </a:solidFill>
                <a:latin typeface="Times New Roman" pitchFamily="18" charset="0"/>
                <a:cs typeface="Times New Roman" pitchFamily="18" charset="0"/>
              </a:rPr>
              <a:t>3. Xung đột Trịnh – Nguyễn</a:t>
            </a:r>
            <a:endParaRPr lang="en-US" sz="3600" b="1" dirty="0" smtClean="0">
              <a:solidFill>
                <a:srgbClr val="1104BC"/>
              </a:solidFill>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0" y="1371600"/>
            <a:ext cx="9144000" cy="609600"/>
          </a:xfrm>
        </p:spPr>
        <p:txBody>
          <a:bodyPr>
            <a:normAutofit lnSpcReduction="10000"/>
          </a:bodyPr>
          <a:lstStyle/>
          <a:p>
            <a:pPr algn="l">
              <a:lnSpc>
                <a:spcPct val="90000"/>
              </a:lnSpc>
              <a:defRPr/>
            </a:pPr>
            <a:r>
              <a:rPr lang="en-US" dirty="0" smtClean="0">
                <a:solidFill>
                  <a:srgbClr val="0070C0"/>
                </a:solidFill>
                <a:latin typeface="Times New Roman" pitchFamily="18" charset="0"/>
                <a:cs typeface="Times New Roman" pitchFamily="18" charset="0"/>
              </a:rPr>
              <a:t>    </a:t>
            </a:r>
            <a:r>
              <a:rPr lang="en-US" sz="4000" dirty="0" smtClean="0">
                <a:solidFill>
                  <a:srgbClr val="0070C0"/>
                </a:solidFill>
                <a:latin typeface="Times New Roman" pitchFamily="18" charset="0"/>
                <a:cs typeface="Times New Roman" pitchFamily="18" charset="0"/>
              </a:rPr>
              <a:t>  </a:t>
            </a:r>
            <a:r>
              <a:rPr lang="en-US" dirty="0">
                <a:solidFill>
                  <a:srgbClr val="1104BC"/>
                </a:solidFill>
                <a:latin typeface="Times New Roman" pitchFamily="18" charset="0"/>
                <a:cs typeface="Times New Roman" pitchFamily="18" charset="0"/>
              </a:rPr>
              <a:t>a. </a:t>
            </a:r>
            <a:r>
              <a:rPr lang="en-US" dirty="0" err="1">
                <a:solidFill>
                  <a:srgbClr val="1104BC"/>
                </a:solidFill>
                <a:latin typeface="Times New Roman" pitchFamily="18" charset="0"/>
                <a:cs typeface="Times New Roman" pitchFamily="18" charset="0"/>
              </a:rPr>
              <a:t>Nguyên</a:t>
            </a:r>
            <a:r>
              <a:rPr lang="en-US" dirty="0">
                <a:solidFill>
                  <a:srgbClr val="1104BC"/>
                </a:solidFill>
                <a:latin typeface="Times New Roman" pitchFamily="18" charset="0"/>
                <a:cs typeface="Times New Roman" pitchFamily="18" charset="0"/>
              </a:rPr>
              <a:t> </a:t>
            </a:r>
            <a:r>
              <a:rPr lang="en-US" dirty="0" err="1">
                <a:solidFill>
                  <a:srgbClr val="1104BC"/>
                </a:solidFill>
                <a:latin typeface="Times New Roman" pitchFamily="18" charset="0"/>
                <a:cs typeface="Times New Roman" pitchFamily="18" charset="0"/>
              </a:rPr>
              <a:t>nhân</a:t>
            </a:r>
            <a:r>
              <a:rPr lang="en-US" dirty="0">
                <a:solidFill>
                  <a:srgbClr val="1104BC"/>
                </a:solidFill>
                <a:latin typeface="Times New Roman" pitchFamily="18" charset="0"/>
                <a:cs typeface="Times New Roman" pitchFamily="18" charset="0"/>
              </a:rPr>
              <a:t> </a:t>
            </a:r>
            <a:r>
              <a:rPr lang="en-US" dirty="0" err="1">
                <a:solidFill>
                  <a:srgbClr val="1104BC"/>
                </a:solidFill>
                <a:latin typeface="Times New Roman" pitchFamily="18" charset="0"/>
                <a:cs typeface="Times New Roman" pitchFamily="18" charset="0"/>
              </a:rPr>
              <a:t>bùng</a:t>
            </a:r>
            <a:r>
              <a:rPr lang="en-US" dirty="0">
                <a:solidFill>
                  <a:srgbClr val="1104BC"/>
                </a:solidFill>
                <a:latin typeface="Times New Roman" pitchFamily="18" charset="0"/>
                <a:cs typeface="Times New Roman" pitchFamily="18" charset="0"/>
              </a:rPr>
              <a:t> </a:t>
            </a:r>
            <a:r>
              <a:rPr lang="en-US" dirty="0" err="1">
                <a:solidFill>
                  <a:srgbClr val="1104BC"/>
                </a:solidFill>
                <a:latin typeface="Times New Roman" pitchFamily="18" charset="0"/>
                <a:cs typeface="Times New Roman" pitchFamily="18" charset="0"/>
              </a:rPr>
              <a:t>nổ</a:t>
            </a:r>
            <a:endParaRPr lang="en-US" sz="4000" dirty="0" smtClean="0">
              <a:solidFill>
                <a:srgbClr val="1104BC"/>
              </a:solidFill>
              <a:latin typeface="Times New Roman" pitchFamily="18" charset="0"/>
              <a:cs typeface="Times New Roman" pitchFamily="18" charset="0"/>
            </a:endParaRPr>
          </a:p>
        </p:txBody>
      </p:sp>
      <p:sp>
        <p:nvSpPr>
          <p:cNvPr id="2" name="Rectangle 1"/>
          <p:cNvSpPr/>
          <p:nvPr/>
        </p:nvSpPr>
        <p:spPr>
          <a:xfrm>
            <a:off x="304800" y="1981200"/>
            <a:ext cx="8811491" cy="2677656"/>
          </a:xfrm>
          <a:prstGeom prst="rect">
            <a:avLst/>
          </a:prstGeom>
        </p:spPr>
        <p:txBody>
          <a:bodyPr wrap="square">
            <a:spAutoFit/>
          </a:bodyPr>
          <a:lstStyle/>
          <a:p>
            <a:pPr marL="457200" indent="-457200" algn="just">
              <a:buFontTx/>
              <a:buChar char="-"/>
            </a:pPr>
            <a:r>
              <a:rPr lang="vi-VN" sz="2800" dirty="0" smtClean="0">
                <a:solidFill>
                  <a:srgbClr val="1104BC"/>
                </a:solidFill>
                <a:latin typeface="+mj-lt"/>
              </a:rPr>
              <a:t>Năm </a:t>
            </a:r>
            <a:r>
              <a:rPr lang="vi-VN" sz="2800" dirty="0">
                <a:solidFill>
                  <a:srgbClr val="1104BC"/>
                </a:solidFill>
                <a:latin typeface="+mj-lt"/>
              </a:rPr>
              <a:t>1545, Nguyễn Kim chết, hai con trai còn nhỏ tuổi,  con rể là Trịnh Kiểm lên thay, nắm toàn bộ binh quyền. </a:t>
            </a:r>
            <a:endParaRPr lang="en-US" sz="2800" dirty="0" smtClean="0">
              <a:solidFill>
                <a:srgbClr val="1104BC"/>
              </a:solidFill>
              <a:latin typeface="+mj-lt"/>
            </a:endParaRPr>
          </a:p>
          <a:p>
            <a:pPr marL="457200" indent="-457200" algn="just">
              <a:buFontTx/>
              <a:buChar char="-"/>
            </a:pPr>
            <a:endParaRPr lang="vi-VN" sz="2800" dirty="0">
              <a:solidFill>
                <a:srgbClr val="1104BC"/>
              </a:solidFill>
              <a:latin typeface="+mj-lt"/>
            </a:endParaRPr>
          </a:p>
          <a:p>
            <a:pPr algn="just"/>
            <a:r>
              <a:rPr lang="vi-VN" sz="2800" dirty="0">
                <a:solidFill>
                  <a:srgbClr val="1104BC"/>
                </a:solidFill>
                <a:latin typeface="+mj-lt"/>
              </a:rPr>
              <a:t>- Mâu thuẫn giữa hai dòng họ Trịnh, Nguyễn trở nên gay gắt. → Cuộc chiến tranh Trịnh - Nguyễn bùng nổ, kéo dài trong gần nửa thế kỉ (1627 - 1672).</a:t>
            </a:r>
          </a:p>
        </p:txBody>
      </p:sp>
    </p:spTree>
    <p:extLst>
      <p:ext uri="{BB962C8B-B14F-4D97-AF65-F5344CB8AC3E}">
        <p14:creationId xmlns:p14="http://schemas.microsoft.com/office/powerpoint/2010/main" val="274784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2800" i="1" dirty="0">
                <a:solidFill>
                  <a:srgbClr val="FF0000"/>
                </a:solidFill>
              </a:rPr>
              <a:t>Nêu hệ quả của cuộc xung đột Trịnh – Nguyễn.</a:t>
            </a:r>
            <a:r>
              <a:rPr lang="en-US" sz="2800" dirty="0">
                <a:solidFill>
                  <a:srgbClr val="FF0000"/>
                </a:solidFill>
              </a:rPr>
              <a:t/>
            </a:r>
            <a:br>
              <a:rPr lang="en-US" sz="2800" dirty="0">
                <a:solidFill>
                  <a:srgbClr val="FF0000"/>
                </a:solidFill>
              </a:rPr>
            </a:br>
            <a:endParaRPr lang="en-US" sz="2800" dirty="0">
              <a:solidFill>
                <a:srgbClr val="FF0000"/>
              </a:solidFill>
            </a:endParaRPr>
          </a:p>
        </p:txBody>
      </p:sp>
      <p:pic>
        <p:nvPicPr>
          <p:cNvPr id="5" name="image57.png"/>
          <p:cNvPicPr>
            <a:picLocks noGrp="1"/>
          </p:cNvPicPr>
          <p:nvPr>
            <p:ph idx="1"/>
          </p:nvPr>
        </p:nvPicPr>
        <p:blipFill>
          <a:blip r:embed="rId2"/>
          <a:srcRect/>
          <a:stretch>
            <a:fillRect/>
          </a:stretch>
        </p:blipFill>
        <p:spPr>
          <a:xfrm>
            <a:off x="533400" y="1092055"/>
            <a:ext cx="8119463" cy="5745163"/>
          </a:xfrm>
          <a:prstGeom prst="rect">
            <a:avLst/>
          </a:prstGeom>
          <a:ln/>
        </p:spPr>
      </p:pic>
    </p:spTree>
    <p:extLst>
      <p:ext uri="{BB962C8B-B14F-4D97-AF65-F5344CB8AC3E}">
        <p14:creationId xmlns:p14="http://schemas.microsoft.com/office/powerpoint/2010/main" val="255200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228600"/>
            <a:ext cx="8077200" cy="830997"/>
          </a:xfrm>
          <a:prstGeom prst="rect">
            <a:avLst/>
          </a:prstGeom>
        </p:spPr>
        <p:txBody>
          <a:bodyPr wrap="square">
            <a:spAutoFit/>
          </a:bodyPr>
          <a:lstStyle/>
          <a:p>
            <a:r>
              <a:rPr lang="vi-VN" sz="2400" dirty="0">
                <a:latin typeface="+mj-lt"/>
              </a:rPr>
              <a:t>đoạn phim tư liệu về cuộc xung đột Trịnh – Nguyễn:</a:t>
            </a:r>
            <a:endParaRPr lang="en-US" sz="2400" dirty="0">
              <a:latin typeface="+mj-lt"/>
            </a:endParaRPr>
          </a:p>
          <a:p>
            <a:r>
              <a:rPr lang="vi-VN" sz="2400" u="sng" dirty="0">
                <a:latin typeface="+mj-lt"/>
                <a:hlinkClick r:id="rId2"/>
              </a:rPr>
              <a:t>https://www.youtube.com/watch?v=KsyW3rG8wk0</a:t>
            </a:r>
            <a:endParaRPr lang="en-US" sz="2400" dirty="0">
              <a:latin typeface="+mj-lt"/>
            </a:endParaRPr>
          </a:p>
        </p:txBody>
      </p:sp>
      <p:sp>
        <p:nvSpPr>
          <p:cNvPr id="5" name="Rectangle 4"/>
          <p:cNvSpPr/>
          <p:nvPr/>
        </p:nvSpPr>
        <p:spPr>
          <a:xfrm>
            <a:off x="533400" y="1905000"/>
            <a:ext cx="8382000" cy="1938992"/>
          </a:xfrm>
          <a:prstGeom prst="rect">
            <a:avLst/>
          </a:prstGeom>
        </p:spPr>
        <p:txBody>
          <a:bodyPr wrap="square">
            <a:spAutoFit/>
          </a:bodyPr>
          <a:lstStyle/>
          <a:p>
            <a:pPr algn="ctr"/>
            <a:r>
              <a:rPr lang="vi-VN" sz="2400" i="1" dirty="0">
                <a:solidFill>
                  <a:srgbClr val="FF0000"/>
                </a:solidFill>
                <a:latin typeface="+mj-lt"/>
              </a:rPr>
              <a:t>Câu thơ dân gian:</a:t>
            </a:r>
            <a:endParaRPr lang="en-US" sz="2400" dirty="0">
              <a:solidFill>
                <a:srgbClr val="FF0000"/>
              </a:solidFill>
              <a:latin typeface="+mj-lt"/>
            </a:endParaRPr>
          </a:p>
          <a:p>
            <a:pPr algn="ctr"/>
            <a:r>
              <a:rPr lang="vi-VN" sz="2400" i="1" dirty="0">
                <a:solidFill>
                  <a:srgbClr val="FF0000"/>
                </a:solidFill>
                <a:latin typeface="+mj-lt"/>
              </a:rPr>
              <a:t>Khôn ngoan qua được Thanh Hà</a:t>
            </a:r>
            <a:endParaRPr lang="en-US" sz="2400" dirty="0">
              <a:solidFill>
                <a:srgbClr val="FF0000"/>
              </a:solidFill>
              <a:latin typeface="+mj-lt"/>
            </a:endParaRPr>
          </a:p>
          <a:p>
            <a:pPr algn="ctr"/>
            <a:r>
              <a:rPr lang="vi-VN" sz="2400" i="1" dirty="0">
                <a:solidFill>
                  <a:srgbClr val="FF0000"/>
                </a:solidFill>
                <a:latin typeface="+mj-lt"/>
              </a:rPr>
              <a:t>Dẫu rằng có cánh khó qua Lũy Thầy</a:t>
            </a:r>
            <a:endParaRPr lang="en-US" sz="2400" dirty="0">
              <a:solidFill>
                <a:srgbClr val="FF0000"/>
              </a:solidFill>
              <a:latin typeface="+mj-lt"/>
            </a:endParaRPr>
          </a:p>
          <a:p>
            <a:pPr algn="just"/>
            <a:r>
              <a:rPr lang="vi-VN" sz="2400" i="1" dirty="0">
                <a:solidFill>
                  <a:srgbClr val="FF0000"/>
                </a:solidFill>
                <a:latin typeface="+mj-lt"/>
              </a:rPr>
              <a:t>Cho em biết điều gì về cuộc xung đột giữa hai dòng họ Trịnh – Nguyễn?</a:t>
            </a:r>
            <a:endParaRPr lang="en-US" sz="2400" dirty="0">
              <a:solidFill>
                <a:srgbClr val="FF0000"/>
              </a:solidFill>
              <a:latin typeface="+mj-lt"/>
            </a:endParaRPr>
          </a:p>
        </p:txBody>
      </p:sp>
    </p:spTree>
    <p:extLst>
      <p:ext uri="{BB962C8B-B14F-4D97-AF65-F5344CB8AC3E}">
        <p14:creationId xmlns:p14="http://schemas.microsoft.com/office/powerpoint/2010/main" val="367546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2800" dirty="0"/>
              <a:t>Hệ thống lũy Thầy trên bản đồ ngày nay</a:t>
            </a:r>
            <a:endParaRPr lang="en-US" sz="2800" dirty="0"/>
          </a:p>
        </p:txBody>
      </p:sp>
      <p:pic>
        <p:nvPicPr>
          <p:cNvPr id="5" name="image26.png"/>
          <p:cNvPicPr>
            <a:picLocks noGrp="1"/>
          </p:cNvPicPr>
          <p:nvPr>
            <p:ph idx="1"/>
          </p:nvPr>
        </p:nvPicPr>
        <p:blipFill>
          <a:blip r:embed="rId2"/>
          <a:srcRect/>
          <a:stretch>
            <a:fillRect/>
          </a:stretch>
        </p:blipFill>
        <p:spPr>
          <a:xfrm>
            <a:off x="304800" y="1600200"/>
            <a:ext cx="8839200" cy="4525963"/>
          </a:xfrm>
          <a:prstGeom prst="rect">
            <a:avLst/>
          </a:prstGeom>
          <a:ln/>
        </p:spPr>
      </p:pic>
    </p:spTree>
    <p:extLst>
      <p:ext uri="{BB962C8B-B14F-4D97-AF65-F5344CB8AC3E}">
        <p14:creationId xmlns:p14="http://schemas.microsoft.com/office/powerpoint/2010/main" val="51778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04801"/>
            <a:ext cx="8915400" cy="3295650"/>
          </a:xfrm>
        </p:spPr>
        <p:txBody>
          <a:bodyPr>
            <a:noAutofit/>
          </a:bodyPr>
          <a:lstStyle/>
          <a:p>
            <a:r>
              <a:rPr lang="vi-VN" sz="3200" b="1" dirty="0">
                <a:solidFill>
                  <a:srgbClr val="FF0000"/>
                </a:solidFill>
              </a:rPr>
              <a:t>CHƯƠNG 3: VIỆT NAM TỪ ĐẦU THẾ KỈ XVI ĐẾN THẾ KỈ XVIII</a:t>
            </a:r>
            <a:br>
              <a:rPr lang="vi-VN" sz="3200" b="1" dirty="0">
                <a:solidFill>
                  <a:srgbClr val="FF0000"/>
                </a:solidFill>
              </a:rPr>
            </a:br>
            <a:r>
              <a:rPr lang="en-US" sz="3200" b="1" dirty="0" smtClean="0">
                <a:solidFill>
                  <a:srgbClr val="FF0000"/>
                </a:solidFill>
              </a:rPr>
              <a:t> </a:t>
            </a:r>
            <a:r>
              <a:rPr lang="en-US" sz="3200" b="1" dirty="0" err="1" smtClean="0">
                <a:solidFill>
                  <a:srgbClr val="FF0000"/>
                </a:solidFill>
                <a:latin typeface="Times New Roman" pitchFamily="18" charset="0"/>
                <a:cs typeface="Times New Roman" pitchFamily="18" charset="0"/>
              </a:rPr>
              <a:t>TiếT</a:t>
            </a:r>
            <a:r>
              <a:rPr lang="en-US" sz="3200" b="1" dirty="0" smtClean="0">
                <a:solidFill>
                  <a:srgbClr val="FF0000"/>
                </a:solidFill>
                <a:latin typeface="Times New Roman" pitchFamily="18" charset="0"/>
                <a:cs typeface="Times New Roman" pitchFamily="18" charset="0"/>
              </a:rPr>
              <a:t> 9- </a:t>
            </a:r>
            <a:r>
              <a:rPr lang="vi-VN" sz="3200" b="1" dirty="0" smtClean="0">
                <a:solidFill>
                  <a:srgbClr val="FF0000"/>
                </a:solidFill>
              </a:rPr>
              <a:t>BÀI </a:t>
            </a:r>
            <a:r>
              <a:rPr lang="vi-VN" sz="3200" b="1" dirty="0">
                <a:solidFill>
                  <a:srgbClr val="FF0000"/>
                </a:solidFill>
              </a:rPr>
              <a:t>5: CUỘC XUNG ĐỘT NAM – BẮC TRIỀU VÀ TRỊNH – NGUYỄN</a:t>
            </a:r>
            <a:br>
              <a:rPr lang="vi-VN" sz="3200" b="1" dirty="0">
                <a:solidFill>
                  <a:srgbClr val="FF0000"/>
                </a:solidFill>
              </a:rPr>
            </a:br>
            <a:endParaRPr lang="en-US" sz="3200" b="1" dirty="0">
              <a:solidFill>
                <a:srgbClr val="FF0000"/>
              </a:solidFill>
            </a:endParaRPr>
          </a:p>
        </p:txBody>
      </p:sp>
    </p:spTree>
    <p:extLst>
      <p:ext uri="{BB962C8B-B14F-4D97-AF65-F5344CB8AC3E}">
        <p14:creationId xmlns:p14="http://schemas.microsoft.com/office/powerpoint/2010/main" val="17060712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2800" dirty="0"/>
              <a:t>Tấm bia dấu tích Lũy Đầu Mâu</a:t>
            </a:r>
            <a:endParaRPr lang="en-US" sz="2800" dirty="0"/>
          </a:p>
        </p:txBody>
      </p:sp>
      <p:pic>
        <p:nvPicPr>
          <p:cNvPr id="6" name="image29.jpg"/>
          <p:cNvPicPr>
            <a:picLocks noGrp="1"/>
          </p:cNvPicPr>
          <p:nvPr>
            <p:ph idx="1"/>
          </p:nvPr>
        </p:nvPicPr>
        <p:blipFill>
          <a:blip r:embed="rId2"/>
          <a:srcRect/>
          <a:stretch>
            <a:fillRect/>
          </a:stretch>
        </p:blipFill>
        <p:spPr>
          <a:xfrm>
            <a:off x="2874764" y="1600200"/>
            <a:ext cx="3394472" cy="4525963"/>
          </a:xfrm>
          <a:prstGeom prst="rect">
            <a:avLst/>
          </a:prstGeom>
          <a:ln/>
        </p:spPr>
      </p:pic>
    </p:spTree>
    <p:extLst>
      <p:ext uri="{BB962C8B-B14F-4D97-AF65-F5344CB8AC3E}">
        <p14:creationId xmlns:p14="http://schemas.microsoft.com/office/powerpoint/2010/main" val="2542453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2800" i="1" dirty="0"/>
              <a:t>Quảng Bình Quan (cổng hạ Lũy Thầy)</a:t>
            </a:r>
            <a:endParaRPr lang="en-US" sz="2800" dirty="0"/>
          </a:p>
        </p:txBody>
      </p:sp>
      <p:pic>
        <p:nvPicPr>
          <p:cNvPr id="6" name="image28.jpg"/>
          <p:cNvPicPr>
            <a:picLocks noGrp="1"/>
          </p:cNvPicPr>
          <p:nvPr>
            <p:ph idx="1"/>
          </p:nvPr>
        </p:nvPicPr>
        <p:blipFill>
          <a:blip r:embed="rId2"/>
          <a:srcRect/>
          <a:stretch>
            <a:fillRect/>
          </a:stretch>
        </p:blipFill>
        <p:spPr>
          <a:xfrm>
            <a:off x="1391878" y="1600200"/>
            <a:ext cx="6360243" cy="4525963"/>
          </a:xfrm>
          <a:prstGeom prst="rect">
            <a:avLst/>
          </a:prstGeom>
          <a:ln/>
        </p:spPr>
      </p:pic>
    </p:spTree>
    <p:extLst>
      <p:ext uri="{BB962C8B-B14F-4D97-AF65-F5344CB8AC3E}">
        <p14:creationId xmlns:p14="http://schemas.microsoft.com/office/powerpoint/2010/main" val="2542453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2800" dirty="0"/>
              <a:t>Trên đỉnh người dân lập bàn thờ Đào Duy Từ</a:t>
            </a:r>
            <a:endParaRPr lang="en-US" sz="2800" dirty="0"/>
          </a:p>
        </p:txBody>
      </p:sp>
      <p:pic>
        <p:nvPicPr>
          <p:cNvPr id="6" name="image31.jpg"/>
          <p:cNvPicPr>
            <a:picLocks noGrp="1"/>
          </p:cNvPicPr>
          <p:nvPr>
            <p:ph idx="1"/>
          </p:nvPr>
        </p:nvPicPr>
        <p:blipFill>
          <a:blip r:embed="rId2"/>
          <a:srcRect/>
          <a:stretch>
            <a:fillRect/>
          </a:stretch>
        </p:blipFill>
        <p:spPr>
          <a:xfrm>
            <a:off x="1842562" y="1600200"/>
            <a:ext cx="5458876" cy="4525963"/>
          </a:xfrm>
          <a:prstGeom prst="rect">
            <a:avLst/>
          </a:prstGeom>
          <a:ln/>
        </p:spPr>
      </p:pic>
    </p:spTree>
    <p:extLst>
      <p:ext uri="{BB962C8B-B14F-4D97-AF65-F5344CB8AC3E}">
        <p14:creationId xmlns:p14="http://schemas.microsoft.com/office/powerpoint/2010/main" val="25424534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1066800"/>
          </a:xfrm>
        </p:spPr>
        <p:txBody>
          <a:bodyPr>
            <a:normAutofit/>
          </a:bodyPr>
          <a:lstStyle/>
          <a:p>
            <a:pPr algn="l">
              <a:defRPr/>
            </a:pPr>
            <a:r>
              <a:rPr lang="vi-VN" sz="3600" b="1" dirty="0">
                <a:solidFill>
                  <a:srgbClr val="1104BC"/>
                </a:solidFill>
                <a:latin typeface="Times New Roman" pitchFamily="18" charset="0"/>
                <a:cs typeface="Times New Roman" pitchFamily="18" charset="0"/>
              </a:rPr>
              <a:t>3. Xung đột Trịnh – Nguyễn</a:t>
            </a:r>
            <a:endParaRPr lang="en-US" sz="3600" b="1" dirty="0" smtClean="0">
              <a:solidFill>
                <a:srgbClr val="1104BC"/>
              </a:solidFill>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0" y="1371600"/>
            <a:ext cx="9144000" cy="609600"/>
          </a:xfrm>
        </p:spPr>
        <p:txBody>
          <a:bodyPr>
            <a:normAutofit lnSpcReduction="10000"/>
          </a:bodyPr>
          <a:lstStyle/>
          <a:p>
            <a:pPr algn="l">
              <a:lnSpc>
                <a:spcPct val="90000"/>
              </a:lnSpc>
              <a:defRPr/>
            </a:pPr>
            <a:r>
              <a:rPr lang="en-US" dirty="0" smtClean="0">
                <a:solidFill>
                  <a:srgbClr val="0070C0"/>
                </a:solidFill>
                <a:latin typeface="Times New Roman" pitchFamily="18" charset="0"/>
                <a:cs typeface="Times New Roman" pitchFamily="18" charset="0"/>
              </a:rPr>
              <a:t>    </a:t>
            </a:r>
            <a:r>
              <a:rPr lang="en-US" sz="4000" dirty="0" smtClean="0">
                <a:solidFill>
                  <a:srgbClr val="0070C0"/>
                </a:solidFill>
                <a:latin typeface="Times New Roman" pitchFamily="18" charset="0"/>
                <a:cs typeface="Times New Roman" pitchFamily="18" charset="0"/>
              </a:rPr>
              <a:t>  </a:t>
            </a:r>
            <a:r>
              <a:rPr lang="en-US" dirty="0">
                <a:solidFill>
                  <a:srgbClr val="1104BC"/>
                </a:solidFill>
                <a:latin typeface="Times New Roman" pitchFamily="18" charset="0"/>
                <a:cs typeface="Times New Roman" pitchFamily="18" charset="0"/>
              </a:rPr>
              <a:t>b. </a:t>
            </a:r>
            <a:r>
              <a:rPr lang="en-US" dirty="0" err="1">
                <a:solidFill>
                  <a:srgbClr val="1104BC"/>
                </a:solidFill>
                <a:latin typeface="Times New Roman" pitchFamily="18" charset="0"/>
                <a:cs typeface="Times New Roman" pitchFamily="18" charset="0"/>
              </a:rPr>
              <a:t>Hệ</a:t>
            </a:r>
            <a:r>
              <a:rPr lang="en-US" dirty="0">
                <a:solidFill>
                  <a:srgbClr val="1104BC"/>
                </a:solidFill>
                <a:latin typeface="Times New Roman" pitchFamily="18" charset="0"/>
                <a:cs typeface="Times New Roman" pitchFamily="18" charset="0"/>
              </a:rPr>
              <a:t> </a:t>
            </a:r>
            <a:r>
              <a:rPr lang="en-US" dirty="0" err="1">
                <a:solidFill>
                  <a:srgbClr val="1104BC"/>
                </a:solidFill>
                <a:latin typeface="Times New Roman" pitchFamily="18" charset="0"/>
                <a:cs typeface="Times New Roman" pitchFamily="18" charset="0"/>
              </a:rPr>
              <a:t>quả</a:t>
            </a:r>
            <a:endParaRPr lang="en-US" sz="4000" dirty="0" smtClean="0">
              <a:solidFill>
                <a:srgbClr val="1104BC"/>
              </a:solidFill>
              <a:latin typeface="Times New Roman" pitchFamily="18" charset="0"/>
              <a:cs typeface="Times New Roman" pitchFamily="18" charset="0"/>
            </a:endParaRPr>
          </a:p>
        </p:txBody>
      </p:sp>
      <p:sp>
        <p:nvSpPr>
          <p:cNvPr id="2" name="Rectangle 1"/>
          <p:cNvSpPr/>
          <p:nvPr/>
        </p:nvSpPr>
        <p:spPr>
          <a:xfrm>
            <a:off x="304800" y="1981200"/>
            <a:ext cx="8811491" cy="1953868"/>
          </a:xfrm>
          <a:prstGeom prst="rect">
            <a:avLst/>
          </a:prstGeom>
        </p:spPr>
        <p:txBody>
          <a:bodyPr wrap="square">
            <a:spAutoFit/>
          </a:bodyPr>
          <a:lstStyle/>
          <a:p>
            <a:pPr algn="just">
              <a:lnSpc>
                <a:spcPct val="150000"/>
              </a:lnSpc>
            </a:pPr>
            <a:r>
              <a:rPr lang="vi-VN" sz="2800" dirty="0">
                <a:solidFill>
                  <a:srgbClr val="1104BC"/>
                </a:solidFill>
                <a:latin typeface="+mj-lt"/>
              </a:rPr>
              <a:t>- Đất nước bị chia cắt thành Đàng Trong và Đàng Ngoài.</a:t>
            </a:r>
          </a:p>
          <a:p>
            <a:pPr algn="just">
              <a:lnSpc>
                <a:spcPct val="150000"/>
              </a:lnSpc>
            </a:pPr>
            <a:r>
              <a:rPr lang="vi-VN" sz="2800" dirty="0">
                <a:solidFill>
                  <a:srgbClr val="1104BC"/>
                </a:solidFill>
                <a:latin typeface="+mj-lt"/>
              </a:rPr>
              <a:t>- Gây ra nhiều đau thương, tổn thất cho nhân dân.</a:t>
            </a:r>
          </a:p>
          <a:p>
            <a:pPr algn="just">
              <a:lnSpc>
                <a:spcPct val="150000"/>
              </a:lnSpc>
            </a:pPr>
            <a:r>
              <a:rPr lang="vi-VN" sz="2800" dirty="0">
                <a:solidFill>
                  <a:srgbClr val="1104BC"/>
                </a:solidFill>
                <a:latin typeface="+mj-lt"/>
              </a:rPr>
              <a:t>- Tổn hại đến sự phát triển chung của quốc gia, dân tộc.</a:t>
            </a:r>
          </a:p>
        </p:txBody>
      </p:sp>
      <p:sp>
        <p:nvSpPr>
          <p:cNvPr id="3" name="Rectangle 2"/>
          <p:cNvSpPr/>
          <p:nvPr/>
        </p:nvSpPr>
        <p:spPr>
          <a:xfrm>
            <a:off x="4419600" y="4495800"/>
            <a:ext cx="4572000" cy="1569660"/>
          </a:xfrm>
          <a:prstGeom prst="rect">
            <a:avLst/>
          </a:prstGeom>
        </p:spPr>
        <p:txBody>
          <a:bodyPr>
            <a:spAutoFit/>
          </a:bodyPr>
          <a:lstStyle/>
          <a:p>
            <a:pPr algn="just"/>
            <a:r>
              <a:rPr lang="vi-VN" sz="2400" u="sng" dirty="0">
                <a:latin typeface="+mj-lt"/>
                <a:hlinkClick r:id="rId2"/>
              </a:rPr>
              <a:t>http://vtv.vn/video/khat-vong-non-song-chua-trinh-va-chu-nguyen-cham-dut-chien-tranh-nam-1672-443839.htm</a:t>
            </a:r>
            <a:endParaRPr lang="en-US" sz="2400" dirty="0">
              <a:latin typeface="+mj-lt"/>
            </a:endParaRPr>
          </a:p>
        </p:txBody>
      </p:sp>
    </p:spTree>
    <p:extLst>
      <p:ext uri="{BB962C8B-B14F-4D97-AF65-F5344CB8AC3E}">
        <p14:creationId xmlns:p14="http://schemas.microsoft.com/office/powerpoint/2010/main" val="53711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09800"/>
            <a:ext cx="8839200" cy="2677656"/>
          </a:xfrm>
          <a:prstGeom prst="rect">
            <a:avLst/>
          </a:prstGeom>
        </p:spPr>
        <p:txBody>
          <a:bodyPr wrap="square">
            <a:spAutoFit/>
          </a:bodyPr>
          <a:lstStyle/>
          <a:p>
            <a:pPr algn="just"/>
            <a:r>
              <a:rPr lang="vi-VN" sz="2800" b="1" dirty="0">
                <a:latin typeface="+mj-lt"/>
              </a:rPr>
              <a:t>Câu 1: </a:t>
            </a:r>
            <a:r>
              <a:rPr lang="vi-VN" sz="2800" dirty="0">
                <a:latin typeface="+mj-lt"/>
              </a:rPr>
              <a:t>Võ quan đã lợi dụng xung đột giữa các phe phái để tiêu diệt các thế lực đối địch, thâu tóm mọi quyền hành là:</a:t>
            </a:r>
            <a:endParaRPr lang="en-US" sz="2800" dirty="0">
              <a:latin typeface="+mj-lt"/>
            </a:endParaRPr>
          </a:p>
          <a:p>
            <a:pPr algn="just"/>
            <a:r>
              <a:rPr lang="vi-VN" sz="2800" dirty="0">
                <a:latin typeface="+mj-lt"/>
              </a:rPr>
              <a:t>A. Mạc Đăng Doanh.</a:t>
            </a:r>
            <a:endParaRPr lang="en-US" sz="2800" dirty="0">
              <a:latin typeface="+mj-lt"/>
            </a:endParaRPr>
          </a:p>
          <a:p>
            <a:pPr algn="just"/>
            <a:r>
              <a:rPr lang="vi-VN" sz="2800" dirty="0">
                <a:latin typeface="+mj-lt"/>
              </a:rPr>
              <a:t>B. Nguyễn Kim.</a:t>
            </a:r>
            <a:endParaRPr lang="en-US" sz="2800" dirty="0">
              <a:latin typeface="+mj-lt"/>
            </a:endParaRPr>
          </a:p>
          <a:p>
            <a:pPr algn="just"/>
            <a:r>
              <a:rPr lang="vi-VN" sz="2800" dirty="0">
                <a:latin typeface="+mj-lt"/>
              </a:rPr>
              <a:t>C. Đào Duy Từ.</a:t>
            </a:r>
            <a:endParaRPr lang="en-US" sz="2800" dirty="0">
              <a:latin typeface="+mj-lt"/>
            </a:endParaRPr>
          </a:p>
          <a:p>
            <a:pPr algn="just"/>
            <a:r>
              <a:rPr lang="vi-VN" sz="2800" dirty="0">
                <a:latin typeface="+mj-lt"/>
              </a:rPr>
              <a:t>D. Mạc Đăng Dung.</a:t>
            </a:r>
            <a:endParaRPr lang="en-US" sz="2800" dirty="0">
              <a:latin typeface="+mj-lt"/>
            </a:endParaRPr>
          </a:p>
        </p:txBody>
      </p:sp>
      <p:sp>
        <p:nvSpPr>
          <p:cNvPr id="5" name="Rectangle 4"/>
          <p:cNvSpPr/>
          <p:nvPr/>
        </p:nvSpPr>
        <p:spPr>
          <a:xfrm>
            <a:off x="3352800" y="210234"/>
            <a:ext cx="2830903" cy="646331"/>
          </a:xfrm>
          <a:prstGeom prst="rect">
            <a:avLst/>
          </a:prstGeom>
        </p:spPr>
        <p:txBody>
          <a:bodyPr wrap="none">
            <a:spAutoFit/>
          </a:bodyPr>
          <a:lstStyle/>
          <a:p>
            <a:r>
              <a:rPr lang="vi-VN" sz="3600" b="1" dirty="0">
                <a:solidFill>
                  <a:srgbClr val="1104BC"/>
                </a:solidFill>
                <a:latin typeface="+mj-lt"/>
              </a:rPr>
              <a:t>LUYỆN TẬP</a:t>
            </a:r>
            <a:endParaRPr lang="en-US" sz="3600" dirty="0">
              <a:solidFill>
                <a:srgbClr val="1104BC"/>
              </a:solidFill>
              <a:latin typeface="+mj-lt"/>
            </a:endParaRPr>
          </a:p>
        </p:txBody>
      </p:sp>
    </p:spTree>
    <p:extLst>
      <p:ext uri="{BB962C8B-B14F-4D97-AF65-F5344CB8AC3E}">
        <p14:creationId xmlns:p14="http://schemas.microsoft.com/office/powerpoint/2010/main" val="137665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iterate type="lt">
                                    <p:tmPct val="0"/>
                                  </p:iterate>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4000"/>
                                  </p:iterate>
                                  <p:childTnLst>
                                    <p:set>
                                      <p:cBhvr override="childStyle">
                                        <p:cTn id="31" dur="500" fill="hold"/>
                                        <p:tgtEl>
                                          <p:spTgt spid="4">
                                            <p:txEl>
                                              <p:pRg st="4" end="4"/>
                                            </p:txEl>
                                          </p:spTgt>
                                        </p:tgtEl>
                                        <p:attrNameLst>
                                          <p:attrName>style.color</p:attrName>
                                        </p:attrNameLst>
                                      </p:cBhvr>
                                      <p:to>
                                        <p:clrVal>
                                          <a:schemeClr val="accent2"/>
                                        </p:clrVal>
                                      </p:to>
                                    </p:set>
                                    <p:set>
                                      <p:cBhvr>
                                        <p:cTn id="32" dur="500" fill="hold"/>
                                        <p:tgtEl>
                                          <p:spTgt spid="4">
                                            <p:txEl>
                                              <p:pRg st="4" end="4"/>
                                            </p:txEl>
                                          </p:spTgt>
                                        </p:tgtEl>
                                        <p:attrNameLst>
                                          <p:attrName>fillcolor</p:attrName>
                                        </p:attrNameLst>
                                      </p:cBhvr>
                                      <p:to>
                                        <p:clrVal>
                                          <a:schemeClr val="accent2"/>
                                        </p:clrVal>
                                      </p:to>
                                    </p:set>
                                    <p:set>
                                      <p:cBhvr>
                                        <p:cTn id="33" dur="500" fill="hold"/>
                                        <p:tgtEl>
                                          <p:spTgt spid="4">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16727"/>
            <a:ext cx="8839200" cy="2677656"/>
          </a:xfrm>
          <a:prstGeom prst="rect">
            <a:avLst/>
          </a:prstGeom>
        </p:spPr>
        <p:txBody>
          <a:bodyPr wrap="square">
            <a:spAutoFit/>
          </a:bodyPr>
          <a:lstStyle/>
          <a:p>
            <a:pPr algn="just"/>
            <a:r>
              <a:rPr lang="vi-VN" sz="2800" b="1" dirty="0">
                <a:latin typeface="+mj-lt"/>
              </a:rPr>
              <a:t>Câu 2:</a:t>
            </a:r>
            <a:r>
              <a:rPr lang="vi-VN" sz="2800" dirty="0">
                <a:latin typeface="+mj-lt"/>
              </a:rPr>
              <a:t> Mâu thuẫn giữa Nam – Bắc triều dẫn đến cuộc xung đột trong bao nhiêu năm</a:t>
            </a:r>
            <a:r>
              <a:rPr lang="vi-VN" sz="2800" dirty="0" smtClean="0">
                <a:latin typeface="+mj-lt"/>
              </a:rPr>
              <a:t>?</a:t>
            </a:r>
            <a:endParaRPr lang="en-US" sz="2800" dirty="0" smtClean="0">
              <a:latin typeface="+mj-lt"/>
            </a:endParaRPr>
          </a:p>
          <a:p>
            <a:pPr marL="514350" indent="-514350" algn="just">
              <a:buAutoNum type="alphaUcPeriod"/>
            </a:pPr>
            <a:r>
              <a:rPr lang="vi-VN" sz="2800" dirty="0" smtClean="0">
                <a:latin typeface="+mj-lt"/>
              </a:rPr>
              <a:t>40 </a:t>
            </a:r>
            <a:r>
              <a:rPr lang="vi-VN" sz="2800" dirty="0">
                <a:latin typeface="+mj-lt"/>
              </a:rPr>
              <a:t>năm</a:t>
            </a:r>
            <a:r>
              <a:rPr lang="vi-VN" sz="2800" dirty="0" smtClean="0">
                <a:latin typeface="+mj-lt"/>
              </a:rPr>
              <a:t>.</a:t>
            </a:r>
            <a:endParaRPr lang="en-US" sz="2800" dirty="0" smtClean="0">
              <a:latin typeface="+mj-lt"/>
            </a:endParaRPr>
          </a:p>
          <a:p>
            <a:pPr algn="just"/>
            <a:r>
              <a:rPr lang="vi-VN" sz="2800" dirty="0">
                <a:latin typeface="+mj-lt"/>
              </a:rPr>
              <a:t>B. 60 năm</a:t>
            </a:r>
            <a:r>
              <a:rPr lang="vi-VN" sz="2800" dirty="0" smtClean="0">
                <a:latin typeface="+mj-lt"/>
              </a:rPr>
              <a:t>.</a:t>
            </a:r>
            <a:endParaRPr lang="en-US" sz="2800" dirty="0" smtClean="0">
              <a:latin typeface="+mj-lt"/>
            </a:endParaRPr>
          </a:p>
          <a:p>
            <a:pPr algn="just"/>
            <a:r>
              <a:rPr lang="vi-VN" sz="2800" dirty="0" smtClean="0">
                <a:latin typeface="+mj-lt"/>
              </a:rPr>
              <a:t>C</a:t>
            </a:r>
            <a:r>
              <a:rPr lang="vi-VN" sz="2800" dirty="0">
                <a:latin typeface="+mj-lt"/>
              </a:rPr>
              <a:t>. 80 năm</a:t>
            </a:r>
            <a:r>
              <a:rPr lang="vi-VN" sz="2800" dirty="0" smtClean="0">
                <a:latin typeface="+mj-lt"/>
              </a:rPr>
              <a:t>.</a:t>
            </a:r>
            <a:endParaRPr lang="en-US" sz="2800" dirty="0" smtClean="0">
              <a:latin typeface="+mj-lt"/>
            </a:endParaRPr>
          </a:p>
          <a:p>
            <a:pPr algn="just"/>
            <a:r>
              <a:rPr lang="vi-VN" sz="2800" dirty="0" smtClean="0">
                <a:latin typeface="+mj-lt"/>
              </a:rPr>
              <a:t>D</a:t>
            </a:r>
            <a:r>
              <a:rPr lang="vi-VN" sz="2800" dirty="0">
                <a:latin typeface="+mj-lt"/>
              </a:rPr>
              <a:t>. 100 năm. </a:t>
            </a:r>
            <a:endParaRPr lang="en-US" sz="2800" dirty="0">
              <a:latin typeface="+mj-lt"/>
            </a:endParaRPr>
          </a:p>
        </p:txBody>
      </p:sp>
      <p:sp>
        <p:nvSpPr>
          <p:cNvPr id="5" name="Rectangle 4"/>
          <p:cNvSpPr/>
          <p:nvPr/>
        </p:nvSpPr>
        <p:spPr>
          <a:xfrm>
            <a:off x="3352800" y="210234"/>
            <a:ext cx="2830903" cy="646331"/>
          </a:xfrm>
          <a:prstGeom prst="rect">
            <a:avLst/>
          </a:prstGeom>
        </p:spPr>
        <p:txBody>
          <a:bodyPr wrap="none">
            <a:spAutoFit/>
          </a:bodyPr>
          <a:lstStyle/>
          <a:p>
            <a:r>
              <a:rPr lang="vi-VN" sz="3600" b="1" dirty="0">
                <a:solidFill>
                  <a:srgbClr val="1104BC"/>
                </a:solidFill>
                <a:latin typeface="+mj-lt"/>
              </a:rPr>
              <a:t>LUYỆN TẬP</a:t>
            </a:r>
            <a:endParaRPr lang="en-US" sz="3600" dirty="0">
              <a:solidFill>
                <a:srgbClr val="1104BC"/>
              </a:solidFill>
              <a:latin typeface="+mj-lt"/>
            </a:endParaRPr>
          </a:p>
        </p:txBody>
      </p:sp>
    </p:spTree>
    <p:extLst>
      <p:ext uri="{BB962C8B-B14F-4D97-AF65-F5344CB8AC3E}">
        <p14:creationId xmlns:p14="http://schemas.microsoft.com/office/powerpoint/2010/main" val="242880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iterate type="lt">
                                    <p:tmPct val="0"/>
                                  </p:iterate>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4000"/>
                                  </p:iterate>
                                  <p:childTnLst>
                                    <p:set>
                                      <p:cBhvr override="childStyle">
                                        <p:cTn id="31" dur="500" fill="hold"/>
                                        <p:tgtEl>
                                          <p:spTgt spid="4">
                                            <p:txEl>
                                              <p:pRg st="2" end="2"/>
                                            </p:txEl>
                                          </p:spTgt>
                                        </p:tgtEl>
                                        <p:attrNameLst>
                                          <p:attrName>style.color</p:attrName>
                                        </p:attrNameLst>
                                      </p:cBhvr>
                                      <p:to>
                                        <p:clrVal>
                                          <a:schemeClr val="accent2"/>
                                        </p:clrVal>
                                      </p:to>
                                    </p:set>
                                    <p:set>
                                      <p:cBhvr>
                                        <p:cTn id="32" dur="500" fill="hold"/>
                                        <p:tgtEl>
                                          <p:spTgt spid="4">
                                            <p:txEl>
                                              <p:pRg st="2" end="2"/>
                                            </p:txEl>
                                          </p:spTgt>
                                        </p:tgtEl>
                                        <p:attrNameLst>
                                          <p:attrName>fillcolor</p:attrName>
                                        </p:attrNameLst>
                                      </p:cBhvr>
                                      <p:to>
                                        <p:clrVal>
                                          <a:schemeClr val="accent2"/>
                                        </p:clrVal>
                                      </p:to>
                                    </p:set>
                                    <p:set>
                                      <p:cBhvr>
                                        <p:cTn id="33" dur="500" fill="hold"/>
                                        <p:tgtEl>
                                          <p:spTgt spid="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09800"/>
            <a:ext cx="8839200" cy="3108543"/>
          </a:xfrm>
          <a:prstGeom prst="rect">
            <a:avLst/>
          </a:prstGeom>
        </p:spPr>
        <p:txBody>
          <a:bodyPr wrap="square">
            <a:spAutoFit/>
          </a:bodyPr>
          <a:lstStyle/>
          <a:p>
            <a:pPr algn="just"/>
            <a:r>
              <a:rPr lang="vi-VN" sz="2800" b="1" dirty="0">
                <a:latin typeface="+mj-lt"/>
              </a:rPr>
              <a:t>Câu 3:</a:t>
            </a:r>
            <a:r>
              <a:rPr lang="vi-VN" sz="2800" dirty="0">
                <a:latin typeface="+mj-lt"/>
              </a:rPr>
              <a:t> </a:t>
            </a:r>
            <a:r>
              <a:rPr lang="vi-VN" sz="2800" dirty="0" smtClean="0">
                <a:latin typeface="+mj-lt"/>
              </a:rPr>
              <a:t>Ý </a:t>
            </a:r>
            <a:r>
              <a:rPr lang="vi-VN" sz="2800" dirty="0">
                <a:latin typeface="+mj-lt"/>
              </a:rPr>
              <a:t>nào dưới đây không đúng khi nói về hệ quả của xung đột Nam – Bắc triều</a:t>
            </a:r>
            <a:r>
              <a:rPr lang="vi-VN" sz="2800" dirty="0" smtClean="0">
                <a:latin typeface="+mj-lt"/>
              </a:rPr>
              <a:t>?</a:t>
            </a:r>
            <a:endParaRPr lang="en-US" sz="2800" dirty="0" smtClean="0">
              <a:latin typeface="+mj-lt"/>
            </a:endParaRPr>
          </a:p>
          <a:p>
            <a:pPr marL="514350" indent="-514350" algn="just">
              <a:buAutoNum type="alphaUcPeriod"/>
            </a:pPr>
            <a:r>
              <a:rPr lang="vi-VN" sz="2800" dirty="0" smtClean="0">
                <a:latin typeface="+mj-lt"/>
              </a:rPr>
              <a:t>Làng </a:t>
            </a:r>
            <a:r>
              <a:rPr lang="vi-VN" sz="2800" dirty="0">
                <a:latin typeface="+mj-lt"/>
              </a:rPr>
              <a:t>mạc bị tàn phá</a:t>
            </a:r>
            <a:r>
              <a:rPr lang="vi-VN" sz="2800" dirty="0" smtClean="0">
                <a:latin typeface="+mj-lt"/>
              </a:rPr>
              <a:t>.</a:t>
            </a:r>
            <a:endParaRPr lang="en-US" sz="2800" dirty="0" smtClean="0">
              <a:latin typeface="+mj-lt"/>
            </a:endParaRPr>
          </a:p>
          <a:p>
            <a:pPr marL="514350" indent="-514350" algn="just">
              <a:buAutoNum type="alphaUcPeriod"/>
            </a:pPr>
            <a:r>
              <a:rPr lang="vi-VN" sz="2800" dirty="0">
                <a:latin typeface="+mj-lt"/>
              </a:rPr>
              <a:t>Trẻ em và phụ nữ bị bắt làm nô dịch</a:t>
            </a:r>
            <a:r>
              <a:rPr lang="vi-VN" sz="2800" dirty="0" smtClean="0">
                <a:latin typeface="+mj-lt"/>
              </a:rPr>
              <a:t>.</a:t>
            </a:r>
            <a:endParaRPr lang="en-US" sz="2800" dirty="0" smtClean="0">
              <a:latin typeface="+mj-lt"/>
            </a:endParaRPr>
          </a:p>
          <a:p>
            <a:pPr marL="514350" indent="-514350" algn="just">
              <a:buAutoNum type="alphaUcPeriod"/>
            </a:pPr>
            <a:r>
              <a:rPr lang="vi-VN" sz="2800" dirty="0">
                <a:latin typeface="+mj-lt"/>
              </a:rPr>
              <a:t>Sản xuất nông nghiệp, thủ công nghiệp bị đình trệ</a:t>
            </a:r>
            <a:r>
              <a:rPr lang="vi-VN" sz="2800" dirty="0" smtClean="0">
                <a:latin typeface="+mj-lt"/>
              </a:rPr>
              <a:t>.</a:t>
            </a:r>
            <a:endParaRPr lang="en-US" sz="2800" dirty="0" smtClean="0">
              <a:latin typeface="+mj-lt"/>
            </a:endParaRPr>
          </a:p>
          <a:p>
            <a:pPr marL="514350" indent="-514350" algn="just">
              <a:buAutoNum type="alphaUcPeriod"/>
            </a:pPr>
            <a:r>
              <a:rPr lang="vi-VN" sz="2800" dirty="0">
                <a:latin typeface="+mj-lt"/>
              </a:rPr>
              <a:t>Đời sống nhân dân khốn cùng vì đói, bắt đi lính, đi phu, gia đình li tán.</a:t>
            </a:r>
            <a:endParaRPr lang="en-US" sz="2800" dirty="0">
              <a:latin typeface="+mj-lt"/>
            </a:endParaRPr>
          </a:p>
        </p:txBody>
      </p:sp>
      <p:sp>
        <p:nvSpPr>
          <p:cNvPr id="5" name="Rectangle 4"/>
          <p:cNvSpPr/>
          <p:nvPr/>
        </p:nvSpPr>
        <p:spPr>
          <a:xfrm>
            <a:off x="3352800" y="210234"/>
            <a:ext cx="2830903" cy="646331"/>
          </a:xfrm>
          <a:prstGeom prst="rect">
            <a:avLst/>
          </a:prstGeom>
        </p:spPr>
        <p:txBody>
          <a:bodyPr wrap="none">
            <a:spAutoFit/>
          </a:bodyPr>
          <a:lstStyle/>
          <a:p>
            <a:r>
              <a:rPr lang="vi-VN" sz="3600" b="1" dirty="0">
                <a:solidFill>
                  <a:srgbClr val="1104BC"/>
                </a:solidFill>
                <a:latin typeface="+mj-lt"/>
              </a:rPr>
              <a:t>LUYỆN TẬP</a:t>
            </a:r>
            <a:endParaRPr lang="en-US" sz="3600" dirty="0">
              <a:solidFill>
                <a:srgbClr val="1104BC"/>
              </a:solidFill>
              <a:latin typeface="+mj-lt"/>
            </a:endParaRPr>
          </a:p>
        </p:txBody>
      </p:sp>
    </p:spTree>
    <p:extLst>
      <p:ext uri="{BB962C8B-B14F-4D97-AF65-F5344CB8AC3E}">
        <p14:creationId xmlns:p14="http://schemas.microsoft.com/office/powerpoint/2010/main" val="242880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iterate type="lt">
                                    <p:tmPct val="0"/>
                                  </p:iterate>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iterate type="lt">
                                    <p:tmPct val="0"/>
                                  </p:iterate>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4000"/>
                                  </p:iterate>
                                  <p:childTnLst>
                                    <p:set>
                                      <p:cBhvr override="childStyle">
                                        <p:cTn id="31" dur="500" fill="hold"/>
                                        <p:tgtEl>
                                          <p:spTgt spid="4">
                                            <p:txEl>
                                              <p:pRg st="2" end="2"/>
                                            </p:txEl>
                                          </p:spTgt>
                                        </p:tgtEl>
                                        <p:attrNameLst>
                                          <p:attrName>style.color</p:attrName>
                                        </p:attrNameLst>
                                      </p:cBhvr>
                                      <p:to>
                                        <p:clrVal>
                                          <a:schemeClr val="accent2"/>
                                        </p:clrVal>
                                      </p:to>
                                    </p:set>
                                    <p:set>
                                      <p:cBhvr>
                                        <p:cTn id="32" dur="500" fill="hold"/>
                                        <p:tgtEl>
                                          <p:spTgt spid="4">
                                            <p:txEl>
                                              <p:pRg st="2" end="2"/>
                                            </p:txEl>
                                          </p:spTgt>
                                        </p:tgtEl>
                                        <p:attrNameLst>
                                          <p:attrName>fillcolor</p:attrName>
                                        </p:attrNameLst>
                                      </p:cBhvr>
                                      <p:to>
                                        <p:clrVal>
                                          <a:schemeClr val="accent2"/>
                                        </p:clrVal>
                                      </p:to>
                                    </p:set>
                                    <p:set>
                                      <p:cBhvr>
                                        <p:cTn id="33" dur="500" fill="hold"/>
                                        <p:tgtEl>
                                          <p:spTgt spid="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09800"/>
            <a:ext cx="8839200" cy="3108543"/>
          </a:xfrm>
          <a:prstGeom prst="rect">
            <a:avLst/>
          </a:prstGeom>
        </p:spPr>
        <p:txBody>
          <a:bodyPr wrap="square">
            <a:spAutoFit/>
          </a:bodyPr>
          <a:lstStyle/>
          <a:p>
            <a:pPr algn="just"/>
            <a:r>
              <a:rPr lang="vi-VN" sz="2800" b="1" dirty="0">
                <a:latin typeface="+mj-lt"/>
              </a:rPr>
              <a:t>Câu 4:  </a:t>
            </a:r>
            <a:r>
              <a:rPr lang="vi-VN" sz="2800" dirty="0">
                <a:latin typeface="+mj-lt"/>
              </a:rPr>
              <a:t>Lũy Thầy – thành lũy được xây dựng kiên cố giúp chúa Nguyễn chống lại các cuộc tấn công của chúa Trịnh còn có tên gọi khác là:</a:t>
            </a:r>
            <a:endParaRPr lang="en-US" sz="2800" dirty="0">
              <a:latin typeface="+mj-lt"/>
            </a:endParaRPr>
          </a:p>
          <a:p>
            <a:pPr marL="514350" indent="-514350" algn="just">
              <a:buAutoNum type="alphaUcPeriod"/>
            </a:pPr>
            <a:r>
              <a:rPr lang="vi-VN" sz="2800" dirty="0" smtClean="0">
                <a:latin typeface="+mj-lt"/>
              </a:rPr>
              <a:t>Lũy </a:t>
            </a:r>
            <a:r>
              <a:rPr lang="vi-VN" sz="2800" dirty="0">
                <a:latin typeface="+mj-lt"/>
              </a:rPr>
              <a:t>Đào Duy Từ</a:t>
            </a:r>
            <a:r>
              <a:rPr lang="vi-VN" sz="2800" dirty="0" smtClean="0">
                <a:latin typeface="+mj-lt"/>
              </a:rPr>
              <a:t>.</a:t>
            </a:r>
            <a:endParaRPr lang="en-US" sz="2800" dirty="0" smtClean="0">
              <a:latin typeface="+mj-lt"/>
            </a:endParaRPr>
          </a:p>
          <a:p>
            <a:pPr marL="514350" indent="-514350" algn="just">
              <a:buAutoNum type="alphaUcPeriod"/>
            </a:pPr>
            <a:r>
              <a:rPr lang="vi-VN" sz="2800" dirty="0">
                <a:latin typeface="+mj-lt"/>
              </a:rPr>
              <a:t>Lũy Nhật Lệ</a:t>
            </a:r>
            <a:r>
              <a:rPr lang="vi-VN" sz="2800" dirty="0" smtClean="0">
                <a:latin typeface="+mj-lt"/>
              </a:rPr>
              <a:t>.</a:t>
            </a:r>
            <a:endParaRPr lang="en-US" sz="2800" dirty="0" smtClean="0">
              <a:latin typeface="+mj-lt"/>
            </a:endParaRPr>
          </a:p>
          <a:p>
            <a:pPr marL="514350" indent="-514350" algn="just">
              <a:buAutoNum type="alphaUcPeriod"/>
            </a:pPr>
            <a:r>
              <a:rPr lang="vi-VN" sz="2800" dirty="0">
                <a:latin typeface="+mj-lt"/>
              </a:rPr>
              <a:t>Lũy Đầu Mâu</a:t>
            </a:r>
            <a:r>
              <a:rPr lang="vi-VN" sz="2800" dirty="0" smtClean="0">
                <a:latin typeface="+mj-lt"/>
              </a:rPr>
              <a:t>.</a:t>
            </a:r>
            <a:endParaRPr lang="en-US" sz="2800" dirty="0" smtClean="0">
              <a:latin typeface="+mj-lt"/>
            </a:endParaRPr>
          </a:p>
          <a:p>
            <a:pPr marL="514350" indent="-514350" algn="just">
              <a:buAutoNum type="alphaUcPeriod"/>
            </a:pPr>
            <a:r>
              <a:rPr lang="vi-VN" sz="2800" dirty="0">
                <a:latin typeface="+mj-lt"/>
              </a:rPr>
              <a:t>Lũy Quảng Bình. </a:t>
            </a:r>
            <a:endParaRPr lang="en-US" sz="2800" dirty="0">
              <a:latin typeface="+mj-lt"/>
            </a:endParaRPr>
          </a:p>
        </p:txBody>
      </p:sp>
      <p:sp>
        <p:nvSpPr>
          <p:cNvPr id="5" name="Rectangle 4"/>
          <p:cNvSpPr/>
          <p:nvPr/>
        </p:nvSpPr>
        <p:spPr>
          <a:xfrm>
            <a:off x="3352800" y="210234"/>
            <a:ext cx="2830903" cy="646331"/>
          </a:xfrm>
          <a:prstGeom prst="rect">
            <a:avLst/>
          </a:prstGeom>
        </p:spPr>
        <p:txBody>
          <a:bodyPr wrap="none">
            <a:spAutoFit/>
          </a:bodyPr>
          <a:lstStyle/>
          <a:p>
            <a:r>
              <a:rPr lang="vi-VN" sz="3600" b="1" dirty="0">
                <a:solidFill>
                  <a:srgbClr val="1104BC"/>
                </a:solidFill>
                <a:latin typeface="+mj-lt"/>
              </a:rPr>
              <a:t>LUYỆN TẬP</a:t>
            </a:r>
            <a:endParaRPr lang="en-US" sz="3600" dirty="0">
              <a:solidFill>
                <a:srgbClr val="1104BC"/>
              </a:solidFill>
              <a:latin typeface="+mj-lt"/>
            </a:endParaRPr>
          </a:p>
        </p:txBody>
      </p:sp>
    </p:spTree>
    <p:extLst>
      <p:ext uri="{BB962C8B-B14F-4D97-AF65-F5344CB8AC3E}">
        <p14:creationId xmlns:p14="http://schemas.microsoft.com/office/powerpoint/2010/main" val="242880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iterate type="lt">
                                    <p:tmPct val="0"/>
                                  </p:iterate>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iterate type="lt">
                                    <p:tmPct val="0"/>
                                  </p:iterate>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4000"/>
                                  </p:iterate>
                                  <p:childTnLst>
                                    <p:set>
                                      <p:cBhvr override="childStyle">
                                        <p:cTn id="31" dur="500" fill="hold"/>
                                        <p:tgtEl>
                                          <p:spTgt spid="4">
                                            <p:txEl>
                                              <p:pRg st="1" end="1"/>
                                            </p:txEl>
                                          </p:spTgt>
                                        </p:tgtEl>
                                        <p:attrNameLst>
                                          <p:attrName>style.color</p:attrName>
                                        </p:attrNameLst>
                                      </p:cBhvr>
                                      <p:to>
                                        <p:clrVal>
                                          <a:schemeClr val="accent2"/>
                                        </p:clrVal>
                                      </p:to>
                                    </p:set>
                                    <p:set>
                                      <p:cBhvr>
                                        <p:cTn id="32" dur="500" fill="hold"/>
                                        <p:tgtEl>
                                          <p:spTgt spid="4">
                                            <p:txEl>
                                              <p:pRg st="1" end="1"/>
                                            </p:txEl>
                                          </p:spTgt>
                                        </p:tgtEl>
                                        <p:attrNameLst>
                                          <p:attrName>fillcolor</p:attrName>
                                        </p:attrNameLst>
                                      </p:cBhvr>
                                      <p:to>
                                        <p:clrVal>
                                          <a:schemeClr val="accent2"/>
                                        </p:clrVal>
                                      </p:to>
                                    </p:set>
                                    <p:set>
                                      <p:cBhvr>
                                        <p:cTn id="33" dur="500" fill="hold"/>
                                        <p:tgtEl>
                                          <p:spTgt spid="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09800"/>
            <a:ext cx="8839200" cy="3108543"/>
          </a:xfrm>
          <a:prstGeom prst="rect">
            <a:avLst/>
          </a:prstGeom>
        </p:spPr>
        <p:txBody>
          <a:bodyPr wrap="square">
            <a:spAutoFit/>
          </a:bodyPr>
          <a:lstStyle/>
          <a:p>
            <a:pPr algn="just"/>
            <a:r>
              <a:rPr lang="vi-VN" sz="2800" b="1" dirty="0">
                <a:latin typeface="+mj-lt"/>
              </a:rPr>
              <a:t>Câu </a:t>
            </a:r>
            <a:r>
              <a:rPr lang="en-US" sz="2800" b="1" dirty="0" smtClean="0">
                <a:latin typeface="+mj-lt"/>
              </a:rPr>
              <a:t>5</a:t>
            </a:r>
            <a:r>
              <a:rPr lang="vi-VN" sz="2800" b="1" dirty="0" smtClean="0">
                <a:latin typeface="+mj-lt"/>
              </a:rPr>
              <a:t>: </a:t>
            </a:r>
            <a:r>
              <a:rPr lang="vi-VN" sz="2800" dirty="0">
                <a:latin typeface="+mj-lt"/>
              </a:rPr>
              <a:t>Quan võ nào trong triều Lê đã lấy danh nghĩa “phù Lê diệt Mạc”, đưa một người con của vua Lê lên ngôi vua, thiết lập Nam Triều</a:t>
            </a:r>
            <a:r>
              <a:rPr lang="vi-VN" sz="2800" dirty="0" smtClean="0">
                <a:latin typeface="+mj-lt"/>
              </a:rPr>
              <a:t>?</a:t>
            </a:r>
            <a:endParaRPr lang="en-US" sz="2800" dirty="0" smtClean="0">
              <a:latin typeface="+mj-lt"/>
            </a:endParaRPr>
          </a:p>
          <a:p>
            <a:pPr algn="just"/>
            <a:r>
              <a:rPr lang="vi-VN" sz="2800" dirty="0" smtClean="0">
                <a:latin typeface="+mj-lt"/>
              </a:rPr>
              <a:t>A</a:t>
            </a:r>
            <a:r>
              <a:rPr lang="vi-VN" sz="2800" dirty="0">
                <a:latin typeface="+mj-lt"/>
              </a:rPr>
              <a:t>. Trịnh Kiểm.</a:t>
            </a:r>
            <a:endParaRPr lang="en-US" sz="2800" dirty="0">
              <a:latin typeface="+mj-lt"/>
            </a:endParaRPr>
          </a:p>
          <a:p>
            <a:pPr algn="just"/>
            <a:r>
              <a:rPr lang="vi-VN" sz="2800" dirty="0">
                <a:latin typeface="+mj-lt"/>
              </a:rPr>
              <a:t>B. Nguyễn Kim</a:t>
            </a:r>
            <a:r>
              <a:rPr lang="vi-VN" sz="2800" dirty="0" smtClean="0">
                <a:latin typeface="+mj-lt"/>
              </a:rPr>
              <a:t>.</a:t>
            </a:r>
            <a:endParaRPr lang="en-US" sz="2800" dirty="0" smtClean="0">
              <a:latin typeface="+mj-lt"/>
            </a:endParaRPr>
          </a:p>
          <a:p>
            <a:pPr algn="just"/>
            <a:r>
              <a:rPr lang="vi-VN" sz="2800" dirty="0" smtClean="0">
                <a:latin typeface="+mj-lt"/>
              </a:rPr>
              <a:t>C</a:t>
            </a:r>
            <a:r>
              <a:rPr lang="vi-VN" sz="2800" dirty="0">
                <a:latin typeface="+mj-lt"/>
              </a:rPr>
              <a:t>. Nguyễn Hoàng</a:t>
            </a:r>
            <a:r>
              <a:rPr lang="vi-VN" sz="2800" dirty="0" smtClean="0">
                <a:latin typeface="+mj-lt"/>
              </a:rPr>
              <a:t>.</a:t>
            </a:r>
            <a:endParaRPr lang="en-US" sz="2800" dirty="0" smtClean="0">
              <a:latin typeface="+mj-lt"/>
            </a:endParaRPr>
          </a:p>
          <a:p>
            <a:pPr algn="just"/>
            <a:r>
              <a:rPr lang="vi-VN" sz="2800" dirty="0" smtClean="0">
                <a:latin typeface="+mj-lt"/>
              </a:rPr>
              <a:t>D</a:t>
            </a:r>
            <a:r>
              <a:rPr lang="vi-VN" sz="2800" dirty="0">
                <a:latin typeface="+mj-lt"/>
              </a:rPr>
              <a:t>. Nguyễn Phúc Nguyên.</a:t>
            </a:r>
            <a:endParaRPr lang="en-US" sz="2800" dirty="0">
              <a:latin typeface="+mj-lt"/>
            </a:endParaRPr>
          </a:p>
        </p:txBody>
      </p:sp>
      <p:sp>
        <p:nvSpPr>
          <p:cNvPr id="5" name="Rectangle 4"/>
          <p:cNvSpPr/>
          <p:nvPr/>
        </p:nvSpPr>
        <p:spPr>
          <a:xfrm>
            <a:off x="3352800" y="210234"/>
            <a:ext cx="2830903" cy="646331"/>
          </a:xfrm>
          <a:prstGeom prst="rect">
            <a:avLst/>
          </a:prstGeom>
        </p:spPr>
        <p:txBody>
          <a:bodyPr wrap="none">
            <a:spAutoFit/>
          </a:bodyPr>
          <a:lstStyle/>
          <a:p>
            <a:r>
              <a:rPr lang="vi-VN" sz="3600" b="1" dirty="0">
                <a:solidFill>
                  <a:srgbClr val="1104BC"/>
                </a:solidFill>
                <a:latin typeface="+mj-lt"/>
              </a:rPr>
              <a:t>LUYỆN TẬP</a:t>
            </a:r>
            <a:endParaRPr lang="en-US" sz="3600" dirty="0">
              <a:solidFill>
                <a:srgbClr val="1104BC"/>
              </a:solidFill>
              <a:latin typeface="+mj-lt"/>
            </a:endParaRPr>
          </a:p>
        </p:txBody>
      </p:sp>
    </p:spTree>
    <p:extLst>
      <p:ext uri="{BB962C8B-B14F-4D97-AF65-F5344CB8AC3E}">
        <p14:creationId xmlns:p14="http://schemas.microsoft.com/office/powerpoint/2010/main" val="242880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iterate type="lt">
                                    <p:tmPct val="0"/>
                                  </p:iterate>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4000"/>
                                  </p:iterate>
                                  <p:childTnLst>
                                    <p:set>
                                      <p:cBhvr override="childStyle">
                                        <p:cTn id="31" dur="500" fill="hold"/>
                                        <p:tgtEl>
                                          <p:spTgt spid="4">
                                            <p:txEl>
                                              <p:pRg st="2" end="2"/>
                                            </p:txEl>
                                          </p:spTgt>
                                        </p:tgtEl>
                                        <p:attrNameLst>
                                          <p:attrName>style.color</p:attrName>
                                        </p:attrNameLst>
                                      </p:cBhvr>
                                      <p:to>
                                        <p:clrVal>
                                          <a:schemeClr val="accent2"/>
                                        </p:clrVal>
                                      </p:to>
                                    </p:set>
                                    <p:set>
                                      <p:cBhvr>
                                        <p:cTn id="32" dur="500" fill="hold"/>
                                        <p:tgtEl>
                                          <p:spTgt spid="4">
                                            <p:txEl>
                                              <p:pRg st="2" end="2"/>
                                            </p:txEl>
                                          </p:spTgt>
                                        </p:tgtEl>
                                        <p:attrNameLst>
                                          <p:attrName>fillcolor</p:attrName>
                                        </p:attrNameLst>
                                      </p:cBhvr>
                                      <p:to>
                                        <p:clrVal>
                                          <a:schemeClr val="accent2"/>
                                        </p:clrVal>
                                      </p:to>
                                    </p:set>
                                    <p:set>
                                      <p:cBhvr>
                                        <p:cTn id="33" dur="500" fill="hold"/>
                                        <p:tgtEl>
                                          <p:spTgt spid="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09800"/>
            <a:ext cx="8839200" cy="2677656"/>
          </a:xfrm>
          <a:prstGeom prst="rect">
            <a:avLst/>
          </a:prstGeom>
        </p:spPr>
        <p:txBody>
          <a:bodyPr wrap="square">
            <a:spAutoFit/>
          </a:bodyPr>
          <a:lstStyle/>
          <a:p>
            <a:pPr algn="just"/>
            <a:r>
              <a:rPr lang="vi-VN" sz="2800" b="1" dirty="0">
                <a:latin typeface="+mj-lt"/>
              </a:rPr>
              <a:t>Câu </a:t>
            </a:r>
            <a:r>
              <a:rPr lang="en-US" sz="2800" b="1" dirty="0" smtClean="0">
                <a:latin typeface="+mj-lt"/>
              </a:rPr>
              <a:t>6</a:t>
            </a:r>
            <a:r>
              <a:rPr lang="vi-VN" sz="2800" b="1" dirty="0" smtClean="0">
                <a:latin typeface="+mj-lt"/>
              </a:rPr>
              <a:t>: </a:t>
            </a:r>
            <a:r>
              <a:rPr lang="vi-VN" sz="2800" dirty="0">
                <a:latin typeface="+mj-lt"/>
              </a:rPr>
              <a:t>Trịnh – Nguyễn lấy con sông nào làm ranh giới, chia cắt đất nước thành Đàng Ngoài và Đàng Trong</a:t>
            </a:r>
            <a:r>
              <a:rPr lang="vi-VN" sz="2800" dirty="0" smtClean="0">
                <a:latin typeface="+mj-lt"/>
              </a:rPr>
              <a:t>?</a:t>
            </a:r>
            <a:endParaRPr lang="en-US" sz="2800" dirty="0" smtClean="0">
              <a:latin typeface="+mj-lt"/>
            </a:endParaRPr>
          </a:p>
          <a:p>
            <a:pPr marL="514350" indent="-514350" algn="just">
              <a:buAutoNum type="alphaUcPeriod"/>
            </a:pPr>
            <a:r>
              <a:rPr lang="vi-VN" sz="2800" dirty="0" smtClean="0">
                <a:latin typeface="+mj-lt"/>
              </a:rPr>
              <a:t>Sông </a:t>
            </a:r>
            <a:r>
              <a:rPr lang="vi-VN" sz="2800" dirty="0">
                <a:latin typeface="+mj-lt"/>
              </a:rPr>
              <a:t>Bến Hải</a:t>
            </a:r>
            <a:r>
              <a:rPr lang="vi-VN" sz="2800" dirty="0" smtClean="0">
                <a:latin typeface="+mj-lt"/>
              </a:rPr>
              <a:t>.</a:t>
            </a:r>
            <a:endParaRPr lang="en-US" sz="2800" dirty="0" smtClean="0">
              <a:latin typeface="+mj-lt"/>
            </a:endParaRPr>
          </a:p>
          <a:p>
            <a:pPr marL="514350" indent="-514350" algn="just">
              <a:buAutoNum type="alphaUcPeriod"/>
            </a:pPr>
            <a:r>
              <a:rPr lang="vi-VN" sz="2800" dirty="0">
                <a:latin typeface="+mj-lt"/>
              </a:rPr>
              <a:t>Sông </a:t>
            </a:r>
            <a:r>
              <a:rPr lang="vi-VN" sz="2800" dirty="0" smtClean="0">
                <a:latin typeface="+mj-lt"/>
              </a:rPr>
              <a:t>Lam.</a:t>
            </a:r>
            <a:endParaRPr lang="en-US" sz="2800" dirty="0">
              <a:latin typeface="+mj-lt"/>
            </a:endParaRPr>
          </a:p>
          <a:p>
            <a:pPr algn="just"/>
            <a:r>
              <a:rPr lang="vi-VN" sz="2800" dirty="0">
                <a:latin typeface="+mj-lt"/>
              </a:rPr>
              <a:t>C. Sông Thạch Hãn.</a:t>
            </a:r>
            <a:endParaRPr lang="en-US" sz="2800" dirty="0">
              <a:latin typeface="+mj-lt"/>
            </a:endParaRPr>
          </a:p>
          <a:p>
            <a:pPr algn="just"/>
            <a:r>
              <a:rPr lang="vi-VN" sz="2800" dirty="0">
                <a:latin typeface="+mj-lt"/>
              </a:rPr>
              <a:t>D. Sông Gianh.</a:t>
            </a:r>
            <a:endParaRPr lang="en-US" sz="2800" dirty="0">
              <a:latin typeface="+mj-lt"/>
            </a:endParaRPr>
          </a:p>
        </p:txBody>
      </p:sp>
      <p:sp>
        <p:nvSpPr>
          <p:cNvPr id="5" name="Rectangle 4"/>
          <p:cNvSpPr/>
          <p:nvPr/>
        </p:nvSpPr>
        <p:spPr>
          <a:xfrm>
            <a:off x="3352800" y="210234"/>
            <a:ext cx="2830903" cy="646331"/>
          </a:xfrm>
          <a:prstGeom prst="rect">
            <a:avLst/>
          </a:prstGeom>
        </p:spPr>
        <p:txBody>
          <a:bodyPr wrap="none">
            <a:spAutoFit/>
          </a:bodyPr>
          <a:lstStyle/>
          <a:p>
            <a:r>
              <a:rPr lang="vi-VN" sz="3600" b="1" dirty="0">
                <a:solidFill>
                  <a:srgbClr val="1104BC"/>
                </a:solidFill>
                <a:latin typeface="+mj-lt"/>
              </a:rPr>
              <a:t>LUYỆN TẬP</a:t>
            </a:r>
            <a:endParaRPr lang="en-US" sz="3600" dirty="0">
              <a:solidFill>
                <a:srgbClr val="1104BC"/>
              </a:solidFill>
              <a:latin typeface="+mj-lt"/>
            </a:endParaRPr>
          </a:p>
        </p:txBody>
      </p:sp>
    </p:spTree>
    <p:extLst>
      <p:ext uri="{BB962C8B-B14F-4D97-AF65-F5344CB8AC3E}">
        <p14:creationId xmlns:p14="http://schemas.microsoft.com/office/powerpoint/2010/main" val="242880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iterate type="lt">
                                    <p:tmPct val="0"/>
                                  </p:iterate>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4000"/>
                                  </p:iterate>
                                  <p:childTnLst>
                                    <p:set>
                                      <p:cBhvr override="childStyle">
                                        <p:cTn id="31" dur="500" fill="hold"/>
                                        <p:tgtEl>
                                          <p:spTgt spid="4">
                                            <p:txEl>
                                              <p:pRg st="4" end="4"/>
                                            </p:txEl>
                                          </p:spTgt>
                                        </p:tgtEl>
                                        <p:attrNameLst>
                                          <p:attrName>style.color</p:attrName>
                                        </p:attrNameLst>
                                      </p:cBhvr>
                                      <p:to>
                                        <p:clrVal>
                                          <a:schemeClr val="accent2"/>
                                        </p:clrVal>
                                      </p:to>
                                    </p:set>
                                    <p:set>
                                      <p:cBhvr>
                                        <p:cTn id="32" dur="500" fill="hold"/>
                                        <p:tgtEl>
                                          <p:spTgt spid="4">
                                            <p:txEl>
                                              <p:pRg st="4" end="4"/>
                                            </p:txEl>
                                          </p:spTgt>
                                        </p:tgtEl>
                                        <p:attrNameLst>
                                          <p:attrName>fillcolor</p:attrName>
                                        </p:attrNameLst>
                                      </p:cBhvr>
                                      <p:to>
                                        <p:clrVal>
                                          <a:schemeClr val="accent2"/>
                                        </p:clrVal>
                                      </p:to>
                                    </p:set>
                                    <p:set>
                                      <p:cBhvr>
                                        <p:cTn id="33" dur="500" fill="hold"/>
                                        <p:tgtEl>
                                          <p:spTgt spid="4">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1066800"/>
          </a:xfrm>
        </p:spPr>
        <p:txBody>
          <a:bodyPr>
            <a:normAutofit/>
          </a:bodyPr>
          <a:lstStyle/>
          <a:p>
            <a:pPr algn="l">
              <a:defRPr/>
            </a:pPr>
            <a:r>
              <a:rPr lang="vi-VN" sz="3600" b="1" dirty="0">
                <a:solidFill>
                  <a:srgbClr val="1104BC"/>
                </a:solidFill>
                <a:latin typeface="Times New Roman" pitchFamily="18" charset="0"/>
                <a:cs typeface="Times New Roman" pitchFamily="18" charset="0"/>
              </a:rPr>
              <a:t>1. Sự ra đời Vương triều Mạc</a:t>
            </a:r>
            <a:endParaRPr lang="en-US" sz="3600" b="1" dirty="0" smtClean="0">
              <a:solidFill>
                <a:srgbClr val="1104BC"/>
              </a:solidFill>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0" y="1371600"/>
            <a:ext cx="9144000" cy="609600"/>
          </a:xfrm>
        </p:spPr>
        <p:txBody>
          <a:bodyPr>
            <a:normAutofit lnSpcReduction="10000"/>
          </a:bodyPr>
          <a:lstStyle/>
          <a:p>
            <a:pPr algn="l">
              <a:lnSpc>
                <a:spcPct val="90000"/>
              </a:lnSpc>
              <a:defRPr/>
            </a:pPr>
            <a:r>
              <a:rPr lang="en-US" dirty="0" smtClean="0">
                <a:solidFill>
                  <a:srgbClr val="0070C0"/>
                </a:solidFill>
                <a:latin typeface="Times New Roman" pitchFamily="18" charset="0"/>
                <a:cs typeface="Times New Roman" pitchFamily="18" charset="0"/>
              </a:rPr>
              <a:t>    </a:t>
            </a:r>
            <a:r>
              <a:rPr lang="en-US" sz="4000" dirty="0" smtClean="0">
                <a:solidFill>
                  <a:srgbClr val="0070C0"/>
                </a:solidFill>
                <a:latin typeface="Times New Roman" pitchFamily="18" charset="0"/>
                <a:cs typeface="Times New Roman" pitchFamily="18" charset="0"/>
              </a:rPr>
              <a:t>  </a:t>
            </a:r>
            <a:r>
              <a:rPr lang="en-US" dirty="0">
                <a:solidFill>
                  <a:srgbClr val="1104BC"/>
                </a:solidFill>
                <a:latin typeface="Times New Roman" pitchFamily="18" charset="0"/>
                <a:cs typeface="Times New Roman" pitchFamily="18" charset="0"/>
              </a:rPr>
              <a:t>- </a:t>
            </a:r>
            <a:r>
              <a:rPr lang="en-US" dirty="0" err="1">
                <a:solidFill>
                  <a:srgbClr val="1104BC"/>
                </a:solidFill>
                <a:latin typeface="Times New Roman" pitchFamily="18" charset="0"/>
                <a:cs typeface="Times New Roman" pitchFamily="18" charset="0"/>
              </a:rPr>
              <a:t>Tình</a:t>
            </a:r>
            <a:r>
              <a:rPr lang="en-US" dirty="0">
                <a:solidFill>
                  <a:srgbClr val="1104BC"/>
                </a:solidFill>
                <a:latin typeface="Times New Roman" pitchFamily="18" charset="0"/>
                <a:cs typeface="Times New Roman" pitchFamily="18" charset="0"/>
              </a:rPr>
              <a:t> </a:t>
            </a:r>
            <a:r>
              <a:rPr lang="en-US" dirty="0" err="1">
                <a:solidFill>
                  <a:srgbClr val="1104BC"/>
                </a:solidFill>
                <a:latin typeface="Times New Roman" pitchFamily="18" charset="0"/>
                <a:cs typeface="Times New Roman" pitchFamily="18" charset="0"/>
              </a:rPr>
              <a:t>hình</a:t>
            </a:r>
            <a:r>
              <a:rPr lang="en-US" dirty="0">
                <a:solidFill>
                  <a:srgbClr val="1104BC"/>
                </a:solidFill>
                <a:latin typeface="Times New Roman" pitchFamily="18" charset="0"/>
                <a:cs typeface="Times New Roman" pitchFamily="18" charset="0"/>
              </a:rPr>
              <a:t> </a:t>
            </a:r>
            <a:r>
              <a:rPr lang="en-US" dirty="0" err="1">
                <a:solidFill>
                  <a:srgbClr val="1104BC"/>
                </a:solidFill>
                <a:latin typeface="Times New Roman" pitchFamily="18" charset="0"/>
                <a:cs typeface="Times New Roman" pitchFamily="18" charset="0"/>
              </a:rPr>
              <a:t>Đại</a:t>
            </a:r>
            <a:r>
              <a:rPr lang="en-US" dirty="0">
                <a:solidFill>
                  <a:srgbClr val="1104BC"/>
                </a:solidFill>
                <a:latin typeface="Times New Roman" pitchFamily="18" charset="0"/>
                <a:cs typeface="Times New Roman" pitchFamily="18" charset="0"/>
              </a:rPr>
              <a:t> </a:t>
            </a:r>
            <a:r>
              <a:rPr lang="en-US" dirty="0" err="1">
                <a:solidFill>
                  <a:srgbClr val="1104BC"/>
                </a:solidFill>
                <a:latin typeface="Times New Roman" pitchFamily="18" charset="0"/>
                <a:cs typeface="Times New Roman" pitchFamily="18" charset="0"/>
              </a:rPr>
              <a:t>Việt</a:t>
            </a:r>
            <a:r>
              <a:rPr lang="en-US" dirty="0">
                <a:solidFill>
                  <a:srgbClr val="1104BC"/>
                </a:solidFill>
                <a:latin typeface="Times New Roman" pitchFamily="18" charset="0"/>
                <a:cs typeface="Times New Roman" pitchFamily="18" charset="0"/>
              </a:rPr>
              <a:t> </a:t>
            </a:r>
            <a:r>
              <a:rPr lang="en-US" dirty="0" err="1">
                <a:solidFill>
                  <a:srgbClr val="1104BC"/>
                </a:solidFill>
                <a:latin typeface="Times New Roman" pitchFamily="18" charset="0"/>
                <a:cs typeface="Times New Roman" pitchFamily="18" charset="0"/>
              </a:rPr>
              <a:t>cuối</a:t>
            </a:r>
            <a:r>
              <a:rPr lang="en-US" dirty="0">
                <a:solidFill>
                  <a:srgbClr val="1104BC"/>
                </a:solidFill>
                <a:latin typeface="Times New Roman" pitchFamily="18" charset="0"/>
                <a:cs typeface="Times New Roman" pitchFamily="18" charset="0"/>
              </a:rPr>
              <a:t> </a:t>
            </a:r>
            <a:r>
              <a:rPr lang="en-US" dirty="0" err="1">
                <a:solidFill>
                  <a:srgbClr val="1104BC"/>
                </a:solidFill>
                <a:latin typeface="Times New Roman" pitchFamily="18" charset="0"/>
                <a:cs typeface="Times New Roman" pitchFamily="18" charset="0"/>
              </a:rPr>
              <a:t>thời</a:t>
            </a:r>
            <a:r>
              <a:rPr lang="en-US" dirty="0">
                <a:solidFill>
                  <a:srgbClr val="1104BC"/>
                </a:solidFill>
                <a:latin typeface="Times New Roman" pitchFamily="18" charset="0"/>
                <a:cs typeface="Times New Roman" pitchFamily="18" charset="0"/>
              </a:rPr>
              <a:t> </a:t>
            </a:r>
            <a:r>
              <a:rPr lang="en-US" dirty="0" err="1">
                <a:solidFill>
                  <a:srgbClr val="1104BC"/>
                </a:solidFill>
                <a:latin typeface="Times New Roman" pitchFamily="18" charset="0"/>
                <a:cs typeface="Times New Roman" pitchFamily="18" charset="0"/>
              </a:rPr>
              <a:t>Lê</a:t>
            </a:r>
            <a:r>
              <a:rPr lang="en-US" dirty="0">
                <a:solidFill>
                  <a:srgbClr val="1104BC"/>
                </a:solidFill>
                <a:latin typeface="Times New Roman" pitchFamily="18" charset="0"/>
                <a:cs typeface="Times New Roman" pitchFamily="18" charset="0"/>
              </a:rPr>
              <a:t>:</a:t>
            </a:r>
            <a:r>
              <a:rPr lang="en-US" sz="4000" dirty="0" smtClean="0">
                <a:solidFill>
                  <a:srgbClr val="1104BC"/>
                </a:solidFill>
                <a:latin typeface="Times New Roman" pitchFamily="18" charset="0"/>
                <a:cs typeface="Times New Roman" pitchFamily="18" charset="0"/>
              </a:rPr>
              <a:t>    </a:t>
            </a:r>
          </a:p>
        </p:txBody>
      </p:sp>
      <p:sp>
        <p:nvSpPr>
          <p:cNvPr id="2" name="Rectangle 1"/>
          <p:cNvSpPr/>
          <p:nvPr/>
        </p:nvSpPr>
        <p:spPr>
          <a:xfrm>
            <a:off x="4544291" y="1981200"/>
            <a:ext cx="4572000" cy="954107"/>
          </a:xfrm>
          <a:prstGeom prst="rect">
            <a:avLst/>
          </a:prstGeom>
        </p:spPr>
        <p:txBody>
          <a:bodyPr>
            <a:spAutoFit/>
          </a:bodyPr>
          <a:lstStyle/>
          <a:p>
            <a:pPr algn="just"/>
            <a:r>
              <a:rPr lang="vi-VN" sz="2800" dirty="0">
                <a:solidFill>
                  <a:srgbClr val="FF0000"/>
                </a:solidFill>
              </a:rPr>
              <a:t>Hãy </a:t>
            </a:r>
            <a:r>
              <a:rPr lang="en-US" sz="2800" dirty="0" err="1" smtClean="0">
                <a:solidFill>
                  <a:srgbClr val="FF0000"/>
                </a:solidFill>
              </a:rPr>
              <a:t>cho</a:t>
            </a:r>
            <a:r>
              <a:rPr lang="en-US" sz="2800" dirty="0" smtClean="0">
                <a:solidFill>
                  <a:srgbClr val="FF0000"/>
                </a:solidFill>
              </a:rPr>
              <a:t> </a:t>
            </a:r>
            <a:r>
              <a:rPr lang="en-US" sz="2800" dirty="0" err="1" smtClean="0">
                <a:solidFill>
                  <a:srgbClr val="FF0000"/>
                </a:solidFill>
              </a:rPr>
              <a:t>biết</a:t>
            </a:r>
            <a:r>
              <a:rPr lang="en-US" sz="2800" dirty="0" smtClean="0">
                <a:solidFill>
                  <a:srgbClr val="FF0000"/>
                </a:solidFill>
              </a:rPr>
              <a:t> t</a:t>
            </a:r>
            <a:r>
              <a:rPr lang="vi-VN" sz="2800" dirty="0" smtClean="0">
                <a:solidFill>
                  <a:srgbClr val="FF0000"/>
                </a:solidFill>
              </a:rPr>
              <a:t>ình </a:t>
            </a:r>
            <a:r>
              <a:rPr lang="vi-VN" sz="2800" dirty="0">
                <a:solidFill>
                  <a:srgbClr val="FF0000"/>
                </a:solidFill>
              </a:rPr>
              <a:t>hình Đại Việt cuối thời </a:t>
            </a:r>
            <a:r>
              <a:rPr lang="vi-VN" sz="2800" dirty="0" smtClean="0">
                <a:solidFill>
                  <a:srgbClr val="FF0000"/>
                </a:solidFill>
              </a:rPr>
              <a:t>Lê</a:t>
            </a:r>
            <a:r>
              <a:rPr lang="en-US" sz="2800" dirty="0" smtClean="0">
                <a:solidFill>
                  <a:srgbClr val="FF0000"/>
                </a:solidFill>
              </a:rPr>
              <a:t>?</a:t>
            </a:r>
            <a:r>
              <a:rPr lang="vi-VN" sz="2800" dirty="0" smtClean="0">
                <a:solidFill>
                  <a:srgbClr val="FF0000"/>
                </a:solidFill>
              </a:rPr>
              <a:t> </a:t>
            </a:r>
            <a:endParaRPr lang="en-US" sz="2800" dirty="0">
              <a:solidFill>
                <a:srgbClr val="FF0000"/>
              </a:solidFill>
            </a:endParaRPr>
          </a:p>
        </p:txBody>
      </p:sp>
    </p:spTree>
    <p:extLst>
      <p:ext uri="{BB962C8B-B14F-4D97-AF65-F5344CB8AC3E}">
        <p14:creationId xmlns:p14="http://schemas.microsoft.com/office/powerpoint/2010/main" val="1194956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anim calcmode="lin" valueType="num">
                                      <p:cBhvr>
                                        <p:cTn id="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09800"/>
            <a:ext cx="8839200" cy="3539430"/>
          </a:xfrm>
          <a:prstGeom prst="rect">
            <a:avLst/>
          </a:prstGeom>
        </p:spPr>
        <p:txBody>
          <a:bodyPr wrap="square">
            <a:spAutoFit/>
          </a:bodyPr>
          <a:lstStyle/>
          <a:p>
            <a:pPr algn="just"/>
            <a:r>
              <a:rPr lang="vi-VN" sz="2800" b="1" dirty="0">
                <a:latin typeface="+mj-lt"/>
              </a:rPr>
              <a:t>Câu </a:t>
            </a:r>
            <a:r>
              <a:rPr lang="en-US" sz="2800" b="1" dirty="0" smtClean="0">
                <a:latin typeface="+mj-lt"/>
              </a:rPr>
              <a:t>7</a:t>
            </a:r>
            <a:r>
              <a:rPr lang="vi-VN" sz="2800" b="1" dirty="0" smtClean="0">
                <a:latin typeface="+mj-lt"/>
              </a:rPr>
              <a:t>: </a:t>
            </a:r>
            <a:r>
              <a:rPr lang="vi-VN" sz="2800" dirty="0">
                <a:latin typeface="+mj-lt"/>
              </a:rPr>
              <a:t>Ý nào dưới đây không đúng khi nói về hậu quả của cuộc xung đột Trịnh – Nguyễn</a:t>
            </a:r>
            <a:r>
              <a:rPr lang="vi-VN" sz="2800" dirty="0" smtClean="0">
                <a:latin typeface="+mj-lt"/>
              </a:rPr>
              <a:t>?</a:t>
            </a:r>
            <a:endParaRPr lang="en-US" sz="2800" dirty="0" smtClean="0">
              <a:latin typeface="+mj-lt"/>
            </a:endParaRPr>
          </a:p>
          <a:p>
            <a:pPr marL="514350" indent="-514350" algn="just">
              <a:buAutoNum type="alphaUcPeriod"/>
            </a:pPr>
            <a:r>
              <a:rPr lang="vi-VN" sz="2800" dirty="0" smtClean="0">
                <a:latin typeface="+mj-lt"/>
              </a:rPr>
              <a:t>Làm </a:t>
            </a:r>
            <a:r>
              <a:rPr lang="vi-VN" sz="2800" dirty="0">
                <a:latin typeface="+mj-lt"/>
              </a:rPr>
              <a:t>suy kiệt sức người, sức của</a:t>
            </a:r>
            <a:r>
              <a:rPr lang="vi-VN" sz="2800" dirty="0" smtClean="0">
                <a:latin typeface="+mj-lt"/>
              </a:rPr>
              <a:t>.</a:t>
            </a:r>
            <a:endParaRPr lang="en-US" sz="2800" dirty="0" smtClean="0">
              <a:latin typeface="+mj-lt"/>
            </a:endParaRPr>
          </a:p>
          <a:p>
            <a:pPr marL="514350" indent="-514350" algn="just">
              <a:buAutoNum type="alphaUcPeriod"/>
            </a:pPr>
            <a:r>
              <a:rPr lang="vi-VN" sz="2800" dirty="0">
                <a:latin typeface="+mj-lt"/>
              </a:rPr>
              <a:t>Tàn phá đồng ruộng, xóm làng, giết hại nhiều người dân vô tội</a:t>
            </a:r>
            <a:r>
              <a:rPr lang="vi-VN" sz="2800" dirty="0" smtClean="0">
                <a:latin typeface="+mj-lt"/>
              </a:rPr>
              <a:t>.</a:t>
            </a:r>
            <a:endParaRPr lang="en-US" sz="2800" dirty="0" smtClean="0">
              <a:latin typeface="+mj-lt"/>
            </a:endParaRPr>
          </a:p>
          <a:p>
            <a:pPr marL="514350" indent="-514350" algn="just">
              <a:buAutoNum type="alphaUcPeriod"/>
            </a:pPr>
            <a:r>
              <a:rPr lang="vi-VN" sz="2800" dirty="0">
                <a:latin typeface="+mj-lt"/>
              </a:rPr>
              <a:t>Công, thương nghiệp có dấu hiệu phục hồi, phát triển. </a:t>
            </a:r>
            <a:endParaRPr lang="en-US" sz="2800" dirty="0" smtClean="0">
              <a:latin typeface="+mj-lt"/>
            </a:endParaRPr>
          </a:p>
          <a:p>
            <a:pPr marL="514350" indent="-514350" algn="just">
              <a:buAutoNum type="alphaUcPeriod"/>
            </a:pPr>
            <a:r>
              <a:rPr lang="vi-VN" sz="2800" dirty="0">
                <a:latin typeface="+mj-lt"/>
              </a:rPr>
              <a:t>Ảnh hưởng đến sự phát triển chung của quốc gia, dân tộc.</a:t>
            </a:r>
            <a:endParaRPr lang="en-US" sz="2800" dirty="0">
              <a:latin typeface="+mj-lt"/>
            </a:endParaRPr>
          </a:p>
        </p:txBody>
      </p:sp>
      <p:sp>
        <p:nvSpPr>
          <p:cNvPr id="5" name="Rectangle 4"/>
          <p:cNvSpPr/>
          <p:nvPr/>
        </p:nvSpPr>
        <p:spPr>
          <a:xfrm>
            <a:off x="3352800" y="210234"/>
            <a:ext cx="2830903" cy="646331"/>
          </a:xfrm>
          <a:prstGeom prst="rect">
            <a:avLst/>
          </a:prstGeom>
        </p:spPr>
        <p:txBody>
          <a:bodyPr wrap="none">
            <a:spAutoFit/>
          </a:bodyPr>
          <a:lstStyle/>
          <a:p>
            <a:r>
              <a:rPr lang="vi-VN" sz="3600" b="1" dirty="0">
                <a:solidFill>
                  <a:srgbClr val="1104BC"/>
                </a:solidFill>
                <a:latin typeface="+mj-lt"/>
              </a:rPr>
              <a:t>LUYỆN TẬP</a:t>
            </a:r>
            <a:endParaRPr lang="en-US" sz="3600" dirty="0">
              <a:solidFill>
                <a:srgbClr val="1104BC"/>
              </a:solidFill>
              <a:latin typeface="+mj-lt"/>
            </a:endParaRPr>
          </a:p>
        </p:txBody>
      </p:sp>
    </p:spTree>
    <p:extLst>
      <p:ext uri="{BB962C8B-B14F-4D97-AF65-F5344CB8AC3E}">
        <p14:creationId xmlns:p14="http://schemas.microsoft.com/office/powerpoint/2010/main" val="242880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iterate type="lt">
                                    <p:tmPct val="0"/>
                                  </p:iterate>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mph" presetSubtype="0" fill="hold" nodeType="clickEffect">
                                  <p:stCondLst>
                                    <p:cond delay="0"/>
                                  </p:stCondLst>
                                  <p:iterate type="lt">
                                    <p:tmPct val="4000"/>
                                  </p:iterate>
                                  <p:childTnLst>
                                    <p:set>
                                      <p:cBhvr override="childStyle">
                                        <p:cTn id="31" dur="500" fill="hold"/>
                                        <p:tgtEl>
                                          <p:spTgt spid="4">
                                            <p:txEl>
                                              <p:pRg st="3" end="3"/>
                                            </p:txEl>
                                          </p:spTgt>
                                        </p:tgtEl>
                                        <p:attrNameLst>
                                          <p:attrName>style.color</p:attrName>
                                        </p:attrNameLst>
                                      </p:cBhvr>
                                      <p:to>
                                        <p:clrVal>
                                          <a:schemeClr val="accent2"/>
                                        </p:clrVal>
                                      </p:to>
                                    </p:set>
                                    <p:set>
                                      <p:cBhvr>
                                        <p:cTn id="32" dur="500" fill="hold"/>
                                        <p:tgtEl>
                                          <p:spTgt spid="4">
                                            <p:txEl>
                                              <p:pRg st="3" end="3"/>
                                            </p:txEl>
                                          </p:spTgt>
                                        </p:tgtEl>
                                        <p:attrNameLst>
                                          <p:attrName>fillcolor</p:attrName>
                                        </p:attrNameLst>
                                      </p:cBhvr>
                                      <p:to>
                                        <p:clrVal>
                                          <a:schemeClr val="accent2"/>
                                        </p:clrVal>
                                      </p:to>
                                    </p:set>
                                    <p:set>
                                      <p:cBhvr>
                                        <p:cTn id="33" dur="500" fill="hold"/>
                                        <p:tgtEl>
                                          <p:spTgt spid="4">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Autofit/>
          </a:bodyPr>
          <a:lstStyle/>
          <a:p>
            <a:pPr algn="just"/>
            <a:r>
              <a:rPr lang="vi-VN" sz="2800" dirty="0">
                <a:solidFill>
                  <a:srgbClr val="FF0000"/>
                </a:solidFill>
              </a:rPr>
              <a:t>Hãy lập và hoàn thành bảng hệ thống (theo gợi ý dưới đây vào vở) về các cuộc xung đột Nam – Bắc triều và Trịnh Nguyễn:</a:t>
            </a:r>
            <a:endParaRPr lang="en-US" sz="2800"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6634326"/>
              </p:ext>
            </p:extLst>
          </p:nvPr>
        </p:nvGraphicFramePr>
        <p:xfrm>
          <a:off x="381000" y="2590800"/>
          <a:ext cx="8381999" cy="2944368"/>
        </p:xfrm>
        <a:graphic>
          <a:graphicData uri="http://schemas.openxmlformats.org/drawingml/2006/table">
            <a:tbl>
              <a:tblPr bandRow="1">
                <a:tableStyleId>{5C22544A-7EE6-4342-B048-85BDC9FD1C3A}</a:tableStyleId>
              </a:tblPr>
              <a:tblGrid>
                <a:gridCol w="2133600"/>
                <a:gridCol w="3134095"/>
                <a:gridCol w="3114304"/>
              </a:tblGrid>
              <a:tr h="60770">
                <a:tc>
                  <a:txBody>
                    <a:bodyPr/>
                    <a:lstStyle/>
                    <a:p>
                      <a:pPr algn="ctr">
                        <a:lnSpc>
                          <a:spcPct val="115000"/>
                        </a:lnSpc>
                        <a:spcBef>
                          <a:spcPts val="100"/>
                        </a:spcBef>
                        <a:spcAft>
                          <a:spcPts val="100"/>
                        </a:spcAft>
                      </a:pPr>
                      <a:r>
                        <a:rPr lang="vi-VN" sz="2400" kern="100" dirty="0">
                          <a:solidFill>
                            <a:srgbClr val="1104BC"/>
                          </a:solidFill>
                          <a:effectLst/>
                          <a:latin typeface="+mj-lt"/>
                        </a:rPr>
                        <a:t>Nội dung</a:t>
                      </a:r>
                      <a:endParaRPr lang="en-US" sz="2400" kern="100" dirty="0">
                        <a:solidFill>
                          <a:srgbClr val="1104BC"/>
                        </a:solidFill>
                        <a:effectLst/>
                        <a:latin typeface="+mj-lt"/>
                        <a:ea typeface="Calibri"/>
                        <a:cs typeface="Times New Roman"/>
                      </a:endParaRPr>
                    </a:p>
                  </a:txBody>
                  <a:tcPr marL="68580" marR="68580" marT="0" marB="0"/>
                </a:tc>
                <a:tc>
                  <a:txBody>
                    <a:bodyPr/>
                    <a:lstStyle/>
                    <a:p>
                      <a:pPr algn="ctr">
                        <a:lnSpc>
                          <a:spcPct val="115000"/>
                        </a:lnSpc>
                        <a:spcBef>
                          <a:spcPts val="100"/>
                        </a:spcBef>
                        <a:spcAft>
                          <a:spcPts val="100"/>
                        </a:spcAft>
                      </a:pPr>
                      <a:r>
                        <a:rPr lang="vi-VN" sz="2400" kern="100" dirty="0">
                          <a:solidFill>
                            <a:srgbClr val="1104BC"/>
                          </a:solidFill>
                          <a:effectLst/>
                          <a:latin typeface="+mj-lt"/>
                        </a:rPr>
                        <a:t>Xung đột Nam – Bắc triều</a:t>
                      </a:r>
                      <a:endParaRPr lang="en-US" sz="2400" kern="100" dirty="0">
                        <a:solidFill>
                          <a:srgbClr val="1104BC"/>
                        </a:solidFill>
                        <a:effectLst/>
                        <a:latin typeface="+mj-lt"/>
                        <a:ea typeface="Calibri"/>
                        <a:cs typeface="Times New Roman"/>
                      </a:endParaRPr>
                    </a:p>
                  </a:txBody>
                  <a:tcPr marL="68580" marR="68580" marT="0" marB="0"/>
                </a:tc>
                <a:tc>
                  <a:txBody>
                    <a:bodyPr/>
                    <a:lstStyle/>
                    <a:p>
                      <a:pPr algn="ctr">
                        <a:lnSpc>
                          <a:spcPct val="115000"/>
                        </a:lnSpc>
                        <a:spcBef>
                          <a:spcPts val="100"/>
                        </a:spcBef>
                        <a:spcAft>
                          <a:spcPts val="100"/>
                        </a:spcAft>
                      </a:pPr>
                      <a:r>
                        <a:rPr lang="vi-VN" sz="2400" kern="100" dirty="0">
                          <a:solidFill>
                            <a:srgbClr val="1104BC"/>
                          </a:solidFill>
                          <a:effectLst/>
                          <a:latin typeface="+mj-lt"/>
                        </a:rPr>
                        <a:t>Xung đột Trịnh – Nguyễn</a:t>
                      </a:r>
                      <a:endParaRPr lang="en-US" sz="2400" kern="100" dirty="0">
                        <a:solidFill>
                          <a:srgbClr val="1104BC"/>
                        </a:solidFill>
                        <a:effectLst/>
                        <a:latin typeface="+mj-lt"/>
                        <a:ea typeface="Calibri"/>
                        <a:cs typeface="Times New Roman"/>
                      </a:endParaRPr>
                    </a:p>
                  </a:txBody>
                  <a:tcPr marL="68580" marR="68580" marT="0" marB="0"/>
                </a:tc>
              </a:tr>
              <a:tr h="0">
                <a:tc>
                  <a:txBody>
                    <a:bodyPr/>
                    <a:lstStyle/>
                    <a:p>
                      <a:pPr algn="l">
                        <a:lnSpc>
                          <a:spcPct val="115000"/>
                        </a:lnSpc>
                        <a:spcBef>
                          <a:spcPts val="100"/>
                        </a:spcBef>
                        <a:spcAft>
                          <a:spcPts val="100"/>
                        </a:spcAft>
                      </a:pPr>
                      <a:r>
                        <a:rPr lang="vi-VN" sz="2400" kern="100" dirty="0">
                          <a:solidFill>
                            <a:srgbClr val="1104BC"/>
                          </a:solidFill>
                          <a:effectLst/>
                          <a:latin typeface="+mj-lt"/>
                        </a:rPr>
                        <a:t>Người đứng đầu</a:t>
                      </a:r>
                      <a:endParaRPr lang="en-US" sz="2400" kern="100" dirty="0">
                        <a:solidFill>
                          <a:srgbClr val="1104BC"/>
                        </a:solidFill>
                        <a:effectLst/>
                        <a:latin typeface="+mj-lt"/>
                        <a:ea typeface="Calibri"/>
                        <a:cs typeface="Times New Roman"/>
                      </a:endParaRPr>
                    </a:p>
                  </a:txBody>
                  <a:tcPr marL="68580" marR="68580" marT="0" marB="0"/>
                </a:tc>
                <a:tc>
                  <a:txBody>
                    <a:bodyPr/>
                    <a:lstStyle/>
                    <a:p>
                      <a:pPr algn="ctr">
                        <a:lnSpc>
                          <a:spcPct val="115000"/>
                        </a:lnSpc>
                        <a:spcBef>
                          <a:spcPts val="100"/>
                        </a:spcBef>
                        <a:spcAft>
                          <a:spcPts val="100"/>
                        </a:spcAft>
                      </a:pPr>
                      <a:r>
                        <a:rPr lang="vi-VN" sz="2400" kern="100" dirty="0">
                          <a:solidFill>
                            <a:srgbClr val="1104BC"/>
                          </a:solidFill>
                          <a:effectLst/>
                          <a:latin typeface="+mj-lt"/>
                        </a:rPr>
                        <a:t>?</a:t>
                      </a:r>
                      <a:endParaRPr lang="en-US" sz="2400" kern="100" dirty="0">
                        <a:solidFill>
                          <a:srgbClr val="1104BC"/>
                        </a:solidFill>
                        <a:effectLst/>
                        <a:latin typeface="+mj-lt"/>
                        <a:ea typeface="Calibri"/>
                        <a:cs typeface="Times New Roman"/>
                      </a:endParaRPr>
                    </a:p>
                  </a:txBody>
                  <a:tcPr marL="68580" marR="68580" marT="0" marB="0"/>
                </a:tc>
                <a:tc>
                  <a:txBody>
                    <a:bodyPr/>
                    <a:lstStyle/>
                    <a:p>
                      <a:pPr algn="ctr">
                        <a:lnSpc>
                          <a:spcPct val="115000"/>
                        </a:lnSpc>
                        <a:spcBef>
                          <a:spcPts val="100"/>
                        </a:spcBef>
                        <a:spcAft>
                          <a:spcPts val="100"/>
                        </a:spcAft>
                      </a:pPr>
                      <a:r>
                        <a:rPr lang="vi-VN" sz="2400" kern="100">
                          <a:solidFill>
                            <a:srgbClr val="1104BC"/>
                          </a:solidFill>
                          <a:effectLst/>
                          <a:latin typeface="+mj-lt"/>
                        </a:rPr>
                        <a:t>?</a:t>
                      </a:r>
                      <a:endParaRPr lang="en-US" sz="2400" kern="100">
                        <a:solidFill>
                          <a:srgbClr val="1104BC"/>
                        </a:solidFill>
                        <a:effectLst/>
                        <a:latin typeface="+mj-lt"/>
                        <a:ea typeface="Calibri"/>
                        <a:cs typeface="Times New Roman"/>
                      </a:endParaRPr>
                    </a:p>
                  </a:txBody>
                  <a:tcPr marL="68580" marR="68580" marT="0" marB="0"/>
                </a:tc>
              </a:tr>
              <a:tr h="0">
                <a:tc>
                  <a:txBody>
                    <a:bodyPr/>
                    <a:lstStyle/>
                    <a:p>
                      <a:pPr algn="just">
                        <a:lnSpc>
                          <a:spcPct val="115000"/>
                        </a:lnSpc>
                        <a:spcBef>
                          <a:spcPts val="100"/>
                        </a:spcBef>
                        <a:spcAft>
                          <a:spcPts val="100"/>
                        </a:spcAft>
                      </a:pPr>
                      <a:r>
                        <a:rPr lang="vi-VN" sz="2400" kern="100" dirty="0">
                          <a:solidFill>
                            <a:srgbClr val="1104BC"/>
                          </a:solidFill>
                          <a:effectLst/>
                          <a:latin typeface="+mj-lt"/>
                        </a:rPr>
                        <a:t>Nguyên nhân</a:t>
                      </a:r>
                      <a:endParaRPr lang="en-US" sz="2400" kern="100" dirty="0">
                        <a:solidFill>
                          <a:srgbClr val="1104BC"/>
                        </a:solidFill>
                        <a:effectLst/>
                        <a:latin typeface="+mj-lt"/>
                        <a:ea typeface="Calibri"/>
                        <a:cs typeface="Times New Roman"/>
                      </a:endParaRPr>
                    </a:p>
                  </a:txBody>
                  <a:tcPr marL="68580" marR="68580" marT="0" marB="0"/>
                </a:tc>
                <a:tc>
                  <a:txBody>
                    <a:bodyPr/>
                    <a:lstStyle/>
                    <a:p>
                      <a:pPr algn="ctr">
                        <a:lnSpc>
                          <a:spcPct val="115000"/>
                        </a:lnSpc>
                        <a:spcBef>
                          <a:spcPts val="100"/>
                        </a:spcBef>
                        <a:spcAft>
                          <a:spcPts val="100"/>
                        </a:spcAft>
                      </a:pPr>
                      <a:r>
                        <a:rPr lang="vi-VN" sz="2400" kern="100" dirty="0">
                          <a:solidFill>
                            <a:srgbClr val="1104BC"/>
                          </a:solidFill>
                          <a:effectLst/>
                          <a:latin typeface="+mj-lt"/>
                        </a:rPr>
                        <a:t>?</a:t>
                      </a:r>
                      <a:endParaRPr lang="en-US" sz="2400" kern="100" dirty="0">
                        <a:solidFill>
                          <a:srgbClr val="1104BC"/>
                        </a:solidFill>
                        <a:effectLst/>
                        <a:latin typeface="+mj-lt"/>
                        <a:ea typeface="Calibri"/>
                        <a:cs typeface="Times New Roman"/>
                      </a:endParaRPr>
                    </a:p>
                  </a:txBody>
                  <a:tcPr marL="68580" marR="68580" marT="0" marB="0"/>
                </a:tc>
                <a:tc>
                  <a:txBody>
                    <a:bodyPr/>
                    <a:lstStyle/>
                    <a:p>
                      <a:pPr algn="ctr">
                        <a:lnSpc>
                          <a:spcPct val="115000"/>
                        </a:lnSpc>
                        <a:spcBef>
                          <a:spcPts val="100"/>
                        </a:spcBef>
                        <a:spcAft>
                          <a:spcPts val="100"/>
                        </a:spcAft>
                      </a:pPr>
                      <a:r>
                        <a:rPr lang="vi-VN" sz="2400" kern="100" dirty="0">
                          <a:solidFill>
                            <a:srgbClr val="1104BC"/>
                          </a:solidFill>
                          <a:effectLst/>
                          <a:latin typeface="+mj-lt"/>
                        </a:rPr>
                        <a:t>?</a:t>
                      </a:r>
                      <a:endParaRPr lang="en-US" sz="2400" kern="100" dirty="0">
                        <a:solidFill>
                          <a:srgbClr val="1104BC"/>
                        </a:solidFill>
                        <a:effectLst/>
                        <a:latin typeface="+mj-lt"/>
                        <a:ea typeface="Calibri"/>
                        <a:cs typeface="Times New Roman"/>
                      </a:endParaRPr>
                    </a:p>
                  </a:txBody>
                  <a:tcPr marL="68580" marR="68580" marT="0" marB="0"/>
                </a:tc>
              </a:tr>
              <a:tr h="0">
                <a:tc>
                  <a:txBody>
                    <a:bodyPr/>
                    <a:lstStyle/>
                    <a:p>
                      <a:pPr algn="just">
                        <a:lnSpc>
                          <a:spcPct val="115000"/>
                        </a:lnSpc>
                        <a:spcBef>
                          <a:spcPts val="100"/>
                        </a:spcBef>
                        <a:spcAft>
                          <a:spcPts val="100"/>
                        </a:spcAft>
                      </a:pPr>
                      <a:r>
                        <a:rPr lang="vi-VN" sz="2400" kern="100" dirty="0">
                          <a:solidFill>
                            <a:srgbClr val="1104BC"/>
                          </a:solidFill>
                          <a:effectLst/>
                          <a:latin typeface="+mj-lt"/>
                        </a:rPr>
                        <a:t>Thời gian</a:t>
                      </a:r>
                      <a:endParaRPr lang="en-US" sz="2400" kern="100" dirty="0">
                        <a:solidFill>
                          <a:srgbClr val="1104BC"/>
                        </a:solidFill>
                        <a:effectLst/>
                        <a:latin typeface="+mj-lt"/>
                        <a:ea typeface="Calibri"/>
                        <a:cs typeface="Times New Roman"/>
                      </a:endParaRPr>
                    </a:p>
                  </a:txBody>
                  <a:tcPr marL="68580" marR="68580" marT="0" marB="0"/>
                </a:tc>
                <a:tc>
                  <a:txBody>
                    <a:bodyPr/>
                    <a:lstStyle/>
                    <a:p>
                      <a:pPr algn="ctr">
                        <a:lnSpc>
                          <a:spcPct val="115000"/>
                        </a:lnSpc>
                        <a:spcBef>
                          <a:spcPts val="100"/>
                        </a:spcBef>
                        <a:spcAft>
                          <a:spcPts val="100"/>
                        </a:spcAft>
                      </a:pPr>
                      <a:r>
                        <a:rPr lang="vi-VN" sz="2400" kern="100" dirty="0">
                          <a:solidFill>
                            <a:srgbClr val="1104BC"/>
                          </a:solidFill>
                          <a:effectLst/>
                          <a:latin typeface="+mj-lt"/>
                        </a:rPr>
                        <a:t>?</a:t>
                      </a:r>
                      <a:endParaRPr lang="en-US" sz="2400" kern="100" dirty="0">
                        <a:solidFill>
                          <a:srgbClr val="1104BC"/>
                        </a:solidFill>
                        <a:effectLst/>
                        <a:latin typeface="+mj-lt"/>
                        <a:ea typeface="Calibri"/>
                        <a:cs typeface="Times New Roman"/>
                      </a:endParaRPr>
                    </a:p>
                  </a:txBody>
                  <a:tcPr marL="68580" marR="68580" marT="0" marB="0"/>
                </a:tc>
                <a:tc>
                  <a:txBody>
                    <a:bodyPr/>
                    <a:lstStyle/>
                    <a:p>
                      <a:pPr algn="ctr">
                        <a:lnSpc>
                          <a:spcPct val="115000"/>
                        </a:lnSpc>
                        <a:spcBef>
                          <a:spcPts val="100"/>
                        </a:spcBef>
                        <a:spcAft>
                          <a:spcPts val="100"/>
                        </a:spcAft>
                      </a:pPr>
                      <a:r>
                        <a:rPr lang="vi-VN" sz="2400" kern="100" dirty="0">
                          <a:solidFill>
                            <a:srgbClr val="1104BC"/>
                          </a:solidFill>
                          <a:effectLst/>
                          <a:latin typeface="+mj-lt"/>
                        </a:rPr>
                        <a:t>?</a:t>
                      </a:r>
                      <a:endParaRPr lang="en-US" sz="2400" kern="100" dirty="0">
                        <a:solidFill>
                          <a:srgbClr val="1104BC"/>
                        </a:solidFill>
                        <a:effectLst/>
                        <a:latin typeface="+mj-lt"/>
                        <a:ea typeface="Calibri"/>
                        <a:cs typeface="Times New Roman"/>
                      </a:endParaRPr>
                    </a:p>
                  </a:txBody>
                  <a:tcPr marL="68580" marR="68580" marT="0" marB="0"/>
                </a:tc>
              </a:tr>
              <a:tr h="0">
                <a:tc>
                  <a:txBody>
                    <a:bodyPr/>
                    <a:lstStyle/>
                    <a:p>
                      <a:pPr algn="just">
                        <a:lnSpc>
                          <a:spcPct val="115000"/>
                        </a:lnSpc>
                        <a:spcBef>
                          <a:spcPts val="100"/>
                        </a:spcBef>
                        <a:spcAft>
                          <a:spcPts val="100"/>
                        </a:spcAft>
                      </a:pPr>
                      <a:r>
                        <a:rPr lang="vi-VN" sz="2400" kern="100" dirty="0">
                          <a:solidFill>
                            <a:srgbClr val="1104BC"/>
                          </a:solidFill>
                          <a:effectLst/>
                          <a:latin typeface="+mj-lt"/>
                        </a:rPr>
                        <a:t>Hệ quả</a:t>
                      </a:r>
                      <a:endParaRPr lang="en-US" sz="2400" kern="100" dirty="0">
                        <a:solidFill>
                          <a:srgbClr val="1104BC"/>
                        </a:solidFill>
                        <a:effectLst/>
                        <a:latin typeface="+mj-lt"/>
                        <a:ea typeface="Calibri"/>
                        <a:cs typeface="Times New Roman"/>
                      </a:endParaRPr>
                    </a:p>
                  </a:txBody>
                  <a:tcPr marL="68580" marR="68580" marT="0" marB="0"/>
                </a:tc>
                <a:tc>
                  <a:txBody>
                    <a:bodyPr/>
                    <a:lstStyle/>
                    <a:p>
                      <a:pPr algn="ctr">
                        <a:lnSpc>
                          <a:spcPct val="115000"/>
                        </a:lnSpc>
                        <a:spcBef>
                          <a:spcPts val="100"/>
                        </a:spcBef>
                        <a:spcAft>
                          <a:spcPts val="100"/>
                        </a:spcAft>
                      </a:pPr>
                      <a:r>
                        <a:rPr lang="vi-VN" sz="2400" kern="100" dirty="0">
                          <a:solidFill>
                            <a:srgbClr val="1104BC"/>
                          </a:solidFill>
                          <a:effectLst/>
                          <a:latin typeface="+mj-lt"/>
                        </a:rPr>
                        <a:t>?</a:t>
                      </a:r>
                      <a:endParaRPr lang="en-US" sz="2400" kern="100" dirty="0">
                        <a:solidFill>
                          <a:srgbClr val="1104BC"/>
                        </a:solidFill>
                        <a:effectLst/>
                        <a:latin typeface="+mj-lt"/>
                        <a:ea typeface="Calibri"/>
                        <a:cs typeface="Times New Roman"/>
                      </a:endParaRPr>
                    </a:p>
                  </a:txBody>
                  <a:tcPr marL="68580" marR="68580" marT="0" marB="0"/>
                </a:tc>
                <a:tc>
                  <a:txBody>
                    <a:bodyPr/>
                    <a:lstStyle/>
                    <a:p>
                      <a:pPr algn="ctr">
                        <a:lnSpc>
                          <a:spcPct val="115000"/>
                        </a:lnSpc>
                        <a:spcBef>
                          <a:spcPts val="100"/>
                        </a:spcBef>
                        <a:spcAft>
                          <a:spcPts val="100"/>
                        </a:spcAft>
                      </a:pPr>
                      <a:r>
                        <a:rPr lang="vi-VN" sz="2400" kern="100" dirty="0">
                          <a:solidFill>
                            <a:srgbClr val="1104BC"/>
                          </a:solidFill>
                          <a:effectLst/>
                          <a:latin typeface="+mj-lt"/>
                        </a:rPr>
                        <a:t>?</a:t>
                      </a:r>
                      <a:endParaRPr lang="en-US" sz="2400" kern="100" dirty="0">
                        <a:solidFill>
                          <a:srgbClr val="1104BC"/>
                        </a:solidFill>
                        <a:effectLst/>
                        <a:latin typeface="+mj-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26928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62579535"/>
              </p:ext>
            </p:extLst>
          </p:nvPr>
        </p:nvGraphicFramePr>
        <p:xfrm>
          <a:off x="381000" y="228601"/>
          <a:ext cx="8458200" cy="6327647"/>
        </p:xfrm>
        <a:graphic>
          <a:graphicData uri="http://schemas.openxmlformats.org/drawingml/2006/table">
            <a:tbl>
              <a:tblPr bandRow="1">
                <a:tableStyleId>{5C22544A-7EE6-4342-B048-85BDC9FD1C3A}</a:tableStyleId>
              </a:tblPr>
              <a:tblGrid>
                <a:gridCol w="1143000"/>
                <a:gridCol w="3733800"/>
                <a:gridCol w="3581400"/>
              </a:tblGrid>
              <a:tr h="992921">
                <a:tc>
                  <a:txBody>
                    <a:bodyPr/>
                    <a:lstStyle/>
                    <a:p>
                      <a:pPr algn="ctr">
                        <a:lnSpc>
                          <a:spcPct val="115000"/>
                        </a:lnSpc>
                        <a:spcBef>
                          <a:spcPts val="100"/>
                        </a:spcBef>
                        <a:spcAft>
                          <a:spcPts val="100"/>
                        </a:spcAft>
                      </a:pPr>
                      <a:r>
                        <a:rPr lang="vi-VN" sz="2400" kern="100" dirty="0">
                          <a:solidFill>
                            <a:srgbClr val="1104BC"/>
                          </a:solidFill>
                          <a:effectLst/>
                          <a:latin typeface="+mj-lt"/>
                        </a:rPr>
                        <a:t>Nội dung</a:t>
                      </a:r>
                      <a:endParaRPr lang="en-US" sz="2400" kern="100" dirty="0">
                        <a:solidFill>
                          <a:srgbClr val="1104BC"/>
                        </a:solidFill>
                        <a:effectLst/>
                        <a:latin typeface="+mj-lt"/>
                        <a:ea typeface="Calibri"/>
                        <a:cs typeface="Times New Roman"/>
                      </a:endParaRPr>
                    </a:p>
                  </a:txBody>
                  <a:tcPr marL="68580" marR="68580" marT="0" marB="0">
                    <a:solidFill>
                      <a:schemeClr val="tx2">
                        <a:lumMod val="40000"/>
                        <a:lumOff val="60000"/>
                      </a:schemeClr>
                    </a:solidFill>
                  </a:tcPr>
                </a:tc>
                <a:tc>
                  <a:txBody>
                    <a:bodyPr/>
                    <a:lstStyle/>
                    <a:p>
                      <a:pPr algn="ctr">
                        <a:lnSpc>
                          <a:spcPct val="115000"/>
                        </a:lnSpc>
                        <a:spcBef>
                          <a:spcPts val="100"/>
                        </a:spcBef>
                        <a:spcAft>
                          <a:spcPts val="100"/>
                        </a:spcAft>
                      </a:pPr>
                      <a:r>
                        <a:rPr lang="vi-VN" sz="2400" kern="100" dirty="0">
                          <a:solidFill>
                            <a:srgbClr val="1104BC"/>
                          </a:solidFill>
                          <a:effectLst/>
                          <a:latin typeface="+mj-lt"/>
                        </a:rPr>
                        <a:t>Xung đột Nam – Bắc triều</a:t>
                      </a:r>
                      <a:endParaRPr lang="en-US" sz="2400" kern="100" dirty="0">
                        <a:solidFill>
                          <a:srgbClr val="1104BC"/>
                        </a:solidFill>
                        <a:effectLst/>
                        <a:latin typeface="+mj-lt"/>
                        <a:ea typeface="Calibri"/>
                        <a:cs typeface="Times New Roman"/>
                      </a:endParaRPr>
                    </a:p>
                  </a:txBody>
                  <a:tcPr marL="68580" marR="68580" marT="0" marB="0">
                    <a:solidFill>
                      <a:schemeClr val="tx2">
                        <a:lumMod val="40000"/>
                        <a:lumOff val="60000"/>
                      </a:schemeClr>
                    </a:solidFill>
                  </a:tcPr>
                </a:tc>
                <a:tc>
                  <a:txBody>
                    <a:bodyPr/>
                    <a:lstStyle/>
                    <a:p>
                      <a:pPr algn="ctr">
                        <a:lnSpc>
                          <a:spcPct val="115000"/>
                        </a:lnSpc>
                        <a:spcBef>
                          <a:spcPts val="100"/>
                        </a:spcBef>
                        <a:spcAft>
                          <a:spcPts val="100"/>
                        </a:spcAft>
                      </a:pPr>
                      <a:r>
                        <a:rPr lang="vi-VN" sz="2400" kern="100" dirty="0">
                          <a:solidFill>
                            <a:srgbClr val="1104BC"/>
                          </a:solidFill>
                          <a:effectLst/>
                          <a:latin typeface="+mj-lt"/>
                        </a:rPr>
                        <a:t>Xung đột Trịnh – Nguyễn</a:t>
                      </a:r>
                      <a:endParaRPr lang="en-US" sz="2400" kern="100" dirty="0">
                        <a:solidFill>
                          <a:srgbClr val="1104BC"/>
                        </a:solidFill>
                        <a:effectLst/>
                        <a:latin typeface="+mj-lt"/>
                        <a:ea typeface="Calibri"/>
                        <a:cs typeface="Times New Roman"/>
                      </a:endParaRPr>
                    </a:p>
                  </a:txBody>
                  <a:tcPr marL="68580" marR="68580" marT="0" marB="0">
                    <a:solidFill>
                      <a:schemeClr val="tx2">
                        <a:lumMod val="40000"/>
                        <a:lumOff val="60000"/>
                      </a:schemeClr>
                    </a:solidFill>
                  </a:tcPr>
                </a:tc>
              </a:tr>
              <a:tr h="1445478">
                <a:tc>
                  <a:txBody>
                    <a:bodyPr/>
                    <a:lstStyle/>
                    <a:p>
                      <a:pPr algn="l">
                        <a:lnSpc>
                          <a:spcPct val="115000"/>
                        </a:lnSpc>
                        <a:spcBef>
                          <a:spcPts val="100"/>
                        </a:spcBef>
                        <a:spcAft>
                          <a:spcPts val="100"/>
                        </a:spcAft>
                      </a:pPr>
                      <a:r>
                        <a:rPr lang="vi-VN" sz="2400" kern="100" dirty="0" smtClean="0">
                          <a:solidFill>
                            <a:srgbClr val="1104BC"/>
                          </a:solidFill>
                          <a:effectLst/>
                          <a:latin typeface="+mj-lt"/>
                        </a:rPr>
                        <a:t>Người đứng đầu</a:t>
                      </a:r>
                      <a:endParaRPr lang="en-US" sz="2400" kern="100" dirty="0">
                        <a:solidFill>
                          <a:srgbClr val="1104BC"/>
                        </a:solidFill>
                        <a:effectLst/>
                        <a:latin typeface="+mj-lt"/>
                        <a:ea typeface="Calibri"/>
                        <a:cs typeface="Times New Roman"/>
                      </a:endParaRPr>
                    </a:p>
                  </a:txBody>
                  <a:tcPr marL="68580" marR="68580" marT="0" marB="0">
                    <a:solidFill>
                      <a:schemeClr val="accent6">
                        <a:lumMod val="40000"/>
                        <a:lumOff val="60000"/>
                      </a:schemeClr>
                    </a:solidFill>
                  </a:tcPr>
                </a:tc>
                <a:tc>
                  <a:txBody>
                    <a:bodyPr/>
                    <a:lstStyle/>
                    <a:p>
                      <a:pPr algn="just">
                        <a:lnSpc>
                          <a:spcPct val="100000"/>
                        </a:lnSpc>
                        <a:spcBef>
                          <a:spcPts val="0"/>
                        </a:spcBef>
                        <a:spcAft>
                          <a:spcPts val="0"/>
                        </a:spcAft>
                      </a:pPr>
                      <a:r>
                        <a:rPr lang="vi-VN" sz="2000" kern="100" dirty="0" smtClean="0">
                          <a:solidFill>
                            <a:srgbClr val="1104BC"/>
                          </a:solidFill>
                          <a:effectLst/>
                          <a:latin typeface="+mj-lt"/>
                        </a:rPr>
                        <a:t>- Nam triều: Nguyễn Kim. Sau đó là con rể Trịnh Kiểm.</a:t>
                      </a:r>
                    </a:p>
                    <a:p>
                      <a:pPr algn="just">
                        <a:lnSpc>
                          <a:spcPct val="100000"/>
                        </a:lnSpc>
                        <a:spcBef>
                          <a:spcPts val="0"/>
                        </a:spcBef>
                        <a:spcAft>
                          <a:spcPts val="0"/>
                        </a:spcAft>
                      </a:pPr>
                      <a:r>
                        <a:rPr lang="vi-VN" sz="2000" kern="100" dirty="0" smtClean="0">
                          <a:solidFill>
                            <a:srgbClr val="1104BC"/>
                          </a:solidFill>
                          <a:effectLst/>
                          <a:latin typeface="+mj-lt"/>
                        </a:rPr>
                        <a:t>- Bắc triều: Mạc Đăng Dung. Sau đó là các con kế nghiệp nhà Mạc.</a:t>
                      </a:r>
                    </a:p>
                  </a:txBody>
                  <a:tcPr marL="68580" marR="68580" marT="0" marB="0">
                    <a:solidFill>
                      <a:schemeClr val="accent6">
                        <a:lumMod val="40000"/>
                        <a:lumOff val="60000"/>
                      </a:schemeClr>
                    </a:solidFill>
                  </a:tcPr>
                </a:tc>
                <a:tc>
                  <a:txBody>
                    <a:bodyPr/>
                    <a:lstStyle/>
                    <a:p>
                      <a:pPr algn="just">
                        <a:lnSpc>
                          <a:spcPct val="100000"/>
                        </a:lnSpc>
                        <a:spcBef>
                          <a:spcPts val="0"/>
                        </a:spcBef>
                        <a:spcAft>
                          <a:spcPts val="0"/>
                        </a:spcAft>
                      </a:pPr>
                      <a:r>
                        <a:rPr lang="en-US" sz="2000" kern="100" dirty="0" smtClean="0">
                          <a:solidFill>
                            <a:srgbClr val="1104BC"/>
                          </a:solidFill>
                          <a:effectLst/>
                          <a:latin typeface="Times New Roman" pitchFamily="18" charset="0"/>
                          <a:ea typeface="Calibri"/>
                          <a:cs typeface="Times New Roman" pitchFamily="18" charset="0"/>
                        </a:rPr>
                        <a:t>- Con </a:t>
                      </a:r>
                      <a:r>
                        <a:rPr lang="en-US" sz="2000" kern="100" dirty="0" err="1" smtClean="0">
                          <a:solidFill>
                            <a:srgbClr val="1104BC"/>
                          </a:solidFill>
                          <a:effectLst/>
                          <a:latin typeface="Times New Roman" pitchFamily="18" charset="0"/>
                          <a:ea typeface="Calibri"/>
                          <a:cs typeface="Times New Roman" pitchFamily="18" charset="0"/>
                        </a:rPr>
                        <a:t>rể</a:t>
                      </a:r>
                      <a:r>
                        <a:rPr lang="en-US" sz="2000" kern="100" dirty="0" smtClean="0">
                          <a:solidFill>
                            <a:srgbClr val="1104BC"/>
                          </a:solidFill>
                          <a:effectLst/>
                          <a:latin typeface="Times New Roman" pitchFamily="18" charset="0"/>
                          <a:ea typeface="Calibri"/>
                          <a:cs typeface="Times New Roman" pitchFamily="18" charset="0"/>
                        </a:rPr>
                        <a:t> </a:t>
                      </a:r>
                      <a:r>
                        <a:rPr lang="en-US" sz="2000" kern="100" dirty="0" err="1" smtClean="0">
                          <a:solidFill>
                            <a:srgbClr val="1104BC"/>
                          </a:solidFill>
                          <a:effectLst/>
                          <a:latin typeface="Times New Roman" pitchFamily="18" charset="0"/>
                          <a:ea typeface="Calibri"/>
                          <a:cs typeface="Times New Roman" pitchFamily="18" charset="0"/>
                        </a:rPr>
                        <a:t>của</a:t>
                      </a:r>
                      <a:r>
                        <a:rPr lang="en-US" sz="2000" kern="100" dirty="0" smtClean="0">
                          <a:solidFill>
                            <a:srgbClr val="1104BC"/>
                          </a:solidFill>
                          <a:effectLst/>
                          <a:latin typeface="Times New Roman" pitchFamily="18" charset="0"/>
                          <a:ea typeface="Calibri"/>
                          <a:cs typeface="Times New Roman" pitchFamily="18" charset="0"/>
                        </a:rPr>
                        <a:t> </a:t>
                      </a:r>
                      <a:r>
                        <a:rPr lang="en-US" sz="2000" kern="100" dirty="0" err="1" smtClean="0">
                          <a:solidFill>
                            <a:srgbClr val="1104BC"/>
                          </a:solidFill>
                          <a:effectLst/>
                          <a:latin typeface="Times New Roman" pitchFamily="18" charset="0"/>
                          <a:ea typeface="Calibri"/>
                          <a:cs typeface="Times New Roman" pitchFamily="18" charset="0"/>
                        </a:rPr>
                        <a:t>Nguyễn</a:t>
                      </a:r>
                      <a:r>
                        <a:rPr lang="en-US" sz="2000" kern="100" dirty="0" smtClean="0">
                          <a:solidFill>
                            <a:srgbClr val="1104BC"/>
                          </a:solidFill>
                          <a:effectLst/>
                          <a:latin typeface="Times New Roman" pitchFamily="18" charset="0"/>
                          <a:ea typeface="Calibri"/>
                          <a:cs typeface="Times New Roman" pitchFamily="18" charset="0"/>
                        </a:rPr>
                        <a:t> Kim </a:t>
                      </a:r>
                      <a:r>
                        <a:rPr lang="en-US" sz="2000" kern="100" dirty="0" err="1" smtClean="0">
                          <a:solidFill>
                            <a:srgbClr val="1104BC"/>
                          </a:solidFill>
                          <a:effectLst/>
                          <a:latin typeface="Times New Roman" pitchFamily="18" charset="0"/>
                          <a:ea typeface="Calibri"/>
                          <a:cs typeface="Times New Roman" pitchFamily="18" charset="0"/>
                        </a:rPr>
                        <a:t>là</a:t>
                      </a:r>
                      <a:r>
                        <a:rPr lang="en-US" sz="2000" kern="100" dirty="0" smtClean="0">
                          <a:solidFill>
                            <a:srgbClr val="1104BC"/>
                          </a:solidFill>
                          <a:effectLst/>
                          <a:latin typeface="Times New Roman" pitchFamily="18" charset="0"/>
                          <a:ea typeface="Calibri"/>
                          <a:cs typeface="Times New Roman" pitchFamily="18" charset="0"/>
                        </a:rPr>
                        <a:t> </a:t>
                      </a:r>
                      <a:r>
                        <a:rPr lang="en-US" sz="2000" kern="100" dirty="0" err="1" smtClean="0">
                          <a:solidFill>
                            <a:srgbClr val="1104BC"/>
                          </a:solidFill>
                          <a:effectLst/>
                          <a:latin typeface="Times New Roman" pitchFamily="18" charset="0"/>
                          <a:ea typeface="Calibri"/>
                          <a:cs typeface="Times New Roman" pitchFamily="18" charset="0"/>
                        </a:rPr>
                        <a:t>là</a:t>
                      </a:r>
                      <a:r>
                        <a:rPr lang="en-US" sz="2000" kern="100" dirty="0" smtClean="0">
                          <a:solidFill>
                            <a:srgbClr val="1104BC"/>
                          </a:solidFill>
                          <a:effectLst/>
                          <a:latin typeface="Times New Roman" pitchFamily="18" charset="0"/>
                          <a:ea typeface="Calibri"/>
                          <a:cs typeface="Times New Roman" pitchFamily="18" charset="0"/>
                        </a:rPr>
                        <a:t> </a:t>
                      </a:r>
                      <a:r>
                        <a:rPr lang="en-US" sz="2000" kern="100" dirty="0" err="1" smtClean="0">
                          <a:solidFill>
                            <a:srgbClr val="1104BC"/>
                          </a:solidFill>
                          <a:effectLst/>
                          <a:latin typeface="Times New Roman" pitchFamily="18" charset="0"/>
                          <a:ea typeface="Calibri"/>
                          <a:cs typeface="Times New Roman" pitchFamily="18" charset="0"/>
                        </a:rPr>
                        <a:t>Trịnh</a:t>
                      </a:r>
                      <a:r>
                        <a:rPr lang="en-US" sz="2000" kern="100" dirty="0" smtClean="0">
                          <a:solidFill>
                            <a:srgbClr val="1104BC"/>
                          </a:solidFill>
                          <a:effectLst/>
                          <a:latin typeface="Times New Roman" pitchFamily="18" charset="0"/>
                          <a:ea typeface="Calibri"/>
                          <a:cs typeface="Times New Roman" pitchFamily="18" charset="0"/>
                        </a:rPr>
                        <a:t> </a:t>
                      </a:r>
                      <a:r>
                        <a:rPr lang="en-US" sz="2000" kern="100" dirty="0" err="1" smtClean="0">
                          <a:solidFill>
                            <a:srgbClr val="1104BC"/>
                          </a:solidFill>
                          <a:effectLst/>
                          <a:latin typeface="Times New Roman" pitchFamily="18" charset="0"/>
                          <a:ea typeface="Calibri"/>
                          <a:cs typeface="Times New Roman" pitchFamily="18" charset="0"/>
                        </a:rPr>
                        <a:t>Kiểm</a:t>
                      </a:r>
                      <a:r>
                        <a:rPr lang="en-US" sz="2000" kern="100" dirty="0" smtClean="0">
                          <a:solidFill>
                            <a:srgbClr val="1104BC"/>
                          </a:solidFill>
                          <a:effectLst/>
                          <a:latin typeface="Times New Roman" pitchFamily="18" charset="0"/>
                          <a:ea typeface="Calibri"/>
                          <a:cs typeface="Times New Roman" pitchFamily="18" charset="0"/>
                        </a:rPr>
                        <a:t> </a:t>
                      </a:r>
                      <a:r>
                        <a:rPr lang="en-US" sz="2000" kern="100" dirty="0" err="1" smtClean="0">
                          <a:solidFill>
                            <a:srgbClr val="1104BC"/>
                          </a:solidFill>
                          <a:effectLst/>
                          <a:latin typeface="Times New Roman" pitchFamily="18" charset="0"/>
                          <a:ea typeface="Calibri"/>
                          <a:cs typeface="Times New Roman" pitchFamily="18" charset="0"/>
                        </a:rPr>
                        <a:t>và</a:t>
                      </a:r>
                      <a:r>
                        <a:rPr lang="en-US" sz="2000" kern="100" dirty="0" smtClean="0">
                          <a:solidFill>
                            <a:srgbClr val="1104BC"/>
                          </a:solidFill>
                          <a:effectLst/>
                          <a:latin typeface="Times New Roman" pitchFamily="18" charset="0"/>
                          <a:ea typeface="Calibri"/>
                          <a:cs typeface="Times New Roman" pitchFamily="18" charset="0"/>
                        </a:rPr>
                        <a:t> </a:t>
                      </a:r>
                      <a:r>
                        <a:rPr lang="en-US" sz="2000" kern="100" dirty="0" err="1" smtClean="0">
                          <a:solidFill>
                            <a:srgbClr val="1104BC"/>
                          </a:solidFill>
                          <a:effectLst/>
                          <a:latin typeface="Times New Roman" pitchFamily="18" charset="0"/>
                          <a:ea typeface="Calibri"/>
                          <a:cs typeface="Times New Roman" pitchFamily="18" charset="0"/>
                        </a:rPr>
                        <a:t>họ</a:t>
                      </a:r>
                      <a:r>
                        <a:rPr lang="en-US" sz="2000" kern="100" dirty="0" smtClean="0">
                          <a:solidFill>
                            <a:srgbClr val="1104BC"/>
                          </a:solidFill>
                          <a:effectLst/>
                          <a:latin typeface="Times New Roman" pitchFamily="18" charset="0"/>
                          <a:ea typeface="Calibri"/>
                          <a:cs typeface="Times New Roman" pitchFamily="18" charset="0"/>
                        </a:rPr>
                        <a:t> </a:t>
                      </a:r>
                      <a:r>
                        <a:rPr lang="en-US" sz="2000" kern="100" dirty="0" err="1" smtClean="0">
                          <a:solidFill>
                            <a:srgbClr val="1104BC"/>
                          </a:solidFill>
                          <a:effectLst/>
                          <a:latin typeface="Times New Roman" pitchFamily="18" charset="0"/>
                          <a:ea typeface="Calibri"/>
                          <a:cs typeface="Times New Roman" pitchFamily="18" charset="0"/>
                        </a:rPr>
                        <a:t>Trịnh</a:t>
                      </a:r>
                      <a:r>
                        <a:rPr lang="en-US" sz="2000" kern="100" dirty="0" smtClean="0">
                          <a:solidFill>
                            <a:srgbClr val="1104BC"/>
                          </a:solidFill>
                          <a:effectLst/>
                          <a:latin typeface="Times New Roman" pitchFamily="18" charset="0"/>
                          <a:ea typeface="Calibri"/>
                          <a:cs typeface="Times New Roman" pitchFamily="18" charset="0"/>
                        </a:rPr>
                        <a:t>.</a:t>
                      </a:r>
                    </a:p>
                    <a:p>
                      <a:pPr algn="just">
                        <a:lnSpc>
                          <a:spcPct val="100000"/>
                        </a:lnSpc>
                        <a:spcBef>
                          <a:spcPts val="0"/>
                        </a:spcBef>
                        <a:spcAft>
                          <a:spcPts val="0"/>
                        </a:spcAft>
                      </a:pPr>
                      <a:r>
                        <a:rPr lang="en-US" sz="2000" kern="100" dirty="0" smtClean="0">
                          <a:solidFill>
                            <a:srgbClr val="1104BC"/>
                          </a:solidFill>
                          <a:effectLst/>
                          <a:latin typeface="Times New Roman" pitchFamily="18" charset="0"/>
                          <a:ea typeface="Calibri"/>
                          <a:cs typeface="Times New Roman" pitchFamily="18" charset="0"/>
                        </a:rPr>
                        <a:t>- Con </a:t>
                      </a:r>
                      <a:r>
                        <a:rPr lang="en-US" sz="2000" kern="100" dirty="0" err="1" smtClean="0">
                          <a:solidFill>
                            <a:srgbClr val="1104BC"/>
                          </a:solidFill>
                          <a:effectLst/>
                          <a:latin typeface="Times New Roman" pitchFamily="18" charset="0"/>
                          <a:ea typeface="Calibri"/>
                          <a:cs typeface="Times New Roman" pitchFamily="18" charset="0"/>
                        </a:rPr>
                        <a:t>trai</a:t>
                      </a:r>
                      <a:r>
                        <a:rPr lang="en-US" sz="2000" kern="100" dirty="0" smtClean="0">
                          <a:solidFill>
                            <a:srgbClr val="1104BC"/>
                          </a:solidFill>
                          <a:effectLst/>
                          <a:latin typeface="Times New Roman" pitchFamily="18" charset="0"/>
                          <a:ea typeface="Calibri"/>
                          <a:cs typeface="Times New Roman" pitchFamily="18" charset="0"/>
                        </a:rPr>
                        <a:t> </a:t>
                      </a:r>
                      <a:r>
                        <a:rPr lang="en-US" sz="2000" kern="100" dirty="0" err="1" smtClean="0">
                          <a:solidFill>
                            <a:srgbClr val="1104BC"/>
                          </a:solidFill>
                          <a:effectLst/>
                          <a:latin typeface="Times New Roman" pitchFamily="18" charset="0"/>
                          <a:ea typeface="Calibri"/>
                          <a:cs typeface="Times New Roman" pitchFamily="18" charset="0"/>
                        </a:rPr>
                        <a:t>của</a:t>
                      </a:r>
                      <a:r>
                        <a:rPr lang="en-US" sz="2000" kern="100" dirty="0" smtClean="0">
                          <a:solidFill>
                            <a:srgbClr val="1104BC"/>
                          </a:solidFill>
                          <a:effectLst/>
                          <a:latin typeface="Times New Roman" pitchFamily="18" charset="0"/>
                          <a:ea typeface="Calibri"/>
                          <a:cs typeface="Times New Roman" pitchFamily="18" charset="0"/>
                        </a:rPr>
                        <a:t> </a:t>
                      </a:r>
                      <a:r>
                        <a:rPr lang="en-US" sz="2000" kern="100" dirty="0" err="1" smtClean="0">
                          <a:solidFill>
                            <a:srgbClr val="1104BC"/>
                          </a:solidFill>
                          <a:effectLst/>
                          <a:latin typeface="Times New Roman" pitchFamily="18" charset="0"/>
                          <a:ea typeface="Calibri"/>
                          <a:cs typeface="Times New Roman" pitchFamily="18" charset="0"/>
                        </a:rPr>
                        <a:t>Nguyễn</a:t>
                      </a:r>
                      <a:r>
                        <a:rPr lang="en-US" sz="2000" kern="100" dirty="0" smtClean="0">
                          <a:solidFill>
                            <a:srgbClr val="1104BC"/>
                          </a:solidFill>
                          <a:effectLst/>
                          <a:latin typeface="Times New Roman" pitchFamily="18" charset="0"/>
                          <a:ea typeface="Calibri"/>
                          <a:cs typeface="Times New Roman" pitchFamily="18" charset="0"/>
                        </a:rPr>
                        <a:t> Kim </a:t>
                      </a:r>
                      <a:r>
                        <a:rPr lang="en-US" sz="2000" kern="100" dirty="0" err="1" smtClean="0">
                          <a:solidFill>
                            <a:srgbClr val="1104BC"/>
                          </a:solidFill>
                          <a:effectLst/>
                          <a:latin typeface="Times New Roman" pitchFamily="18" charset="0"/>
                          <a:ea typeface="Calibri"/>
                          <a:cs typeface="Times New Roman" pitchFamily="18" charset="0"/>
                        </a:rPr>
                        <a:t>là</a:t>
                      </a:r>
                      <a:r>
                        <a:rPr lang="en-US" sz="2000" kern="100" dirty="0" smtClean="0">
                          <a:solidFill>
                            <a:srgbClr val="1104BC"/>
                          </a:solidFill>
                          <a:effectLst/>
                          <a:latin typeface="Times New Roman" pitchFamily="18" charset="0"/>
                          <a:ea typeface="Calibri"/>
                          <a:cs typeface="Times New Roman" pitchFamily="18" charset="0"/>
                        </a:rPr>
                        <a:t> </a:t>
                      </a:r>
                      <a:r>
                        <a:rPr lang="en-US" sz="2000" kern="100" dirty="0" err="1" smtClean="0">
                          <a:solidFill>
                            <a:srgbClr val="1104BC"/>
                          </a:solidFill>
                          <a:effectLst/>
                          <a:latin typeface="Times New Roman" pitchFamily="18" charset="0"/>
                          <a:ea typeface="Calibri"/>
                          <a:cs typeface="Times New Roman" pitchFamily="18" charset="0"/>
                        </a:rPr>
                        <a:t>Nguyễn</a:t>
                      </a:r>
                      <a:r>
                        <a:rPr lang="en-US" sz="2000" kern="100" dirty="0" smtClean="0">
                          <a:solidFill>
                            <a:srgbClr val="1104BC"/>
                          </a:solidFill>
                          <a:effectLst/>
                          <a:latin typeface="Times New Roman" pitchFamily="18" charset="0"/>
                          <a:ea typeface="Calibri"/>
                          <a:cs typeface="Times New Roman" pitchFamily="18" charset="0"/>
                        </a:rPr>
                        <a:t> </a:t>
                      </a:r>
                      <a:r>
                        <a:rPr lang="en-US" sz="2000" kern="100" dirty="0" err="1" smtClean="0">
                          <a:solidFill>
                            <a:srgbClr val="1104BC"/>
                          </a:solidFill>
                          <a:effectLst/>
                          <a:latin typeface="Times New Roman" pitchFamily="18" charset="0"/>
                          <a:ea typeface="Calibri"/>
                          <a:cs typeface="Times New Roman" pitchFamily="18" charset="0"/>
                        </a:rPr>
                        <a:t>Hoàng</a:t>
                      </a:r>
                      <a:r>
                        <a:rPr lang="en-US" sz="2000" kern="100" dirty="0" smtClean="0">
                          <a:solidFill>
                            <a:srgbClr val="1104BC"/>
                          </a:solidFill>
                          <a:effectLst/>
                          <a:latin typeface="Times New Roman" pitchFamily="18" charset="0"/>
                          <a:ea typeface="Calibri"/>
                          <a:cs typeface="Times New Roman" pitchFamily="18" charset="0"/>
                        </a:rPr>
                        <a:t> </a:t>
                      </a:r>
                      <a:r>
                        <a:rPr lang="en-US" sz="2000" kern="100" dirty="0" err="1" smtClean="0">
                          <a:solidFill>
                            <a:srgbClr val="1104BC"/>
                          </a:solidFill>
                          <a:effectLst/>
                          <a:latin typeface="Times New Roman" pitchFamily="18" charset="0"/>
                          <a:ea typeface="Calibri"/>
                          <a:cs typeface="Times New Roman" pitchFamily="18" charset="0"/>
                        </a:rPr>
                        <a:t>và</a:t>
                      </a:r>
                      <a:r>
                        <a:rPr lang="en-US" sz="2000" kern="100" dirty="0" smtClean="0">
                          <a:solidFill>
                            <a:srgbClr val="1104BC"/>
                          </a:solidFill>
                          <a:effectLst/>
                          <a:latin typeface="Times New Roman" pitchFamily="18" charset="0"/>
                          <a:ea typeface="Calibri"/>
                          <a:cs typeface="Times New Roman" pitchFamily="18" charset="0"/>
                        </a:rPr>
                        <a:t> </a:t>
                      </a:r>
                      <a:r>
                        <a:rPr lang="en-US" sz="2000" kern="100" dirty="0" err="1" smtClean="0">
                          <a:solidFill>
                            <a:srgbClr val="1104BC"/>
                          </a:solidFill>
                          <a:effectLst/>
                          <a:latin typeface="Times New Roman" pitchFamily="18" charset="0"/>
                          <a:ea typeface="Calibri"/>
                          <a:cs typeface="Times New Roman" pitchFamily="18" charset="0"/>
                        </a:rPr>
                        <a:t>họ</a:t>
                      </a:r>
                      <a:r>
                        <a:rPr lang="en-US" sz="2000" kern="100" dirty="0" smtClean="0">
                          <a:solidFill>
                            <a:srgbClr val="1104BC"/>
                          </a:solidFill>
                          <a:effectLst/>
                          <a:latin typeface="Times New Roman" pitchFamily="18" charset="0"/>
                          <a:ea typeface="Calibri"/>
                          <a:cs typeface="Times New Roman" pitchFamily="18" charset="0"/>
                        </a:rPr>
                        <a:t> </a:t>
                      </a:r>
                      <a:r>
                        <a:rPr lang="en-US" sz="2000" kern="100" dirty="0" err="1" smtClean="0">
                          <a:solidFill>
                            <a:srgbClr val="1104BC"/>
                          </a:solidFill>
                          <a:effectLst/>
                          <a:latin typeface="Times New Roman" pitchFamily="18" charset="0"/>
                          <a:ea typeface="Calibri"/>
                          <a:cs typeface="Times New Roman" pitchFamily="18" charset="0"/>
                        </a:rPr>
                        <a:t>Nguyễn</a:t>
                      </a:r>
                      <a:r>
                        <a:rPr lang="en-US" sz="2000" kern="100" dirty="0" smtClean="0">
                          <a:solidFill>
                            <a:srgbClr val="1104BC"/>
                          </a:solidFill>
                          <a:effectLst/>
                          <a:latin typeface="Times New Roman" pitchFamily="18" charset="0"/>
                          <a:ea typeface="Calibri"/>
                          <a:cs typeface="Times New Roman" pitchFamily="18" charset="0"/>
                        </a:rPr>
                        <a:t>.</a:t>
                      </a:r>
                      <a:endParaRPr lang="en-US" sz="2000" kern="100" dirty="0">
                        <a:solidFill>
                          <a:srgbClr val="1104BC"/>
                        </a:solidFill>
                        <a:effectLst/>
                        <a:latin typeface="+mj-lt"/>
                        <a:ea typeface="Calibri"/>
                        <a:cs typeface="Times New Roman"/>
                      </a:endParaRPr>
                    </a:p>
                  </a:txBody>
                  <a:tcPr marL="68580" marR="68580" marT="0" marB="0">
                    <a:solidFill>
                      <a:schemeClr val="accent6">
                        <a:lumMod val="40000"/>
                        <a:lumOff val="60000"/>
                      </a:schemeClr>
                    </a:solidFill>
                  </a:tcPr>
                </a:tc>
              </a:tr>
              <a:tr h="496460">
                <a:tc>
                  <a:txBody>
                    <a:bodyPr/>
                    <a:lstStyle/>
                    <a:p>
                      <a:pPr algn="just">
                        <a:lnSpc>
                          <a:spcPct val="115000"/>
                        </a:lnSpc>
                        <a:spcBef>
                          <a:spcPts val="100"/>
                        </a:spcBef>
                        <a:spcAft>
                          <a:spcPts val="100"/>
                        </a:spcAft>
                      </a:pPr>
                      <a:r>
                        <a:rPr lang="vi-VN" sz="2400" kern="100" dirty="0">
                          <a:solidFill>
                            <a:srgbClr val="1104BC"/>
                          </a:solidFill>
                          <a:effectLst/>
                          <a:latin typeface="+mj-lt"/>
                        </a:rPr>
                        <a:t>Nguyên nhân</a:t>
                      </a:r>
                      <a:endParaRPr lang="en-US" sz="2400" kern="100" dirty="0">
                        <a:solidFill>
                          <a:srgbClr val="1104BC"/>
                        </a:solidFill>
                        <a:effectLst/>
                        <a:latin typeface="+mj-lt"/>
                        <a:ea typeface="Calibri"/>
                        <a:cs typeface="Times New Roman"/>
                      </a:endParaRPr>
                    </a:p>
                  </a:txBody>
                  <a:tcPr marL="68580" marR="68580" marT="0" marB="0">
                    <a:solidFill>
                      <a:schemeClr val="accent5">
                        <a:lumMod val="40000"/>
                        <a:lumOff val="60000"/>
                      </a:schemeClr>
                    </a:solidFill>
                  </a:tcPr>
                </a:tc>
                <a:tc>
                  <a:txBody>
                    <a:bodyPr/>
                    <a:lstStyle/>
                    <a:p>
                      <a:pPr algn="ctr">
                        <a:lnSpc>
                          <a:spcPct val="115000"/>
                        </a:lnSpc>
                        <a:spcBef>
                          <a:spcPts val="100"/>
                        </a:spcBef>
                        <a:spcAft>
                          <a:spcPts val="100"/>
                        </a:spcAft>
                      </a:pPr>
                      <a:r>
                        <a:rPr lang="vi-VN" sz="2000" kern="100" dirty="0" smtClean="0">
                          <a:solidFill>
                            <a:srgbClr val="1104BC"/>
                          </a:solidFill>
                          <a:effectLst/>
                          <a:latin typeface="+mj-lt"/>
                        </a:rPr>
                        <a:t>Mạc Đăng Dung ép vua Lê nhường ngôi. Nguyễn Kim lấy danh nghĩa “phù Lê giết Mạc”. Mâu thuẫn giữa hai dòng họ dẫn đến cuộc xung đột.</a:t>
                      </a:r>
                      <a:endParaRPr lang="en-US" sz="2000" kern="100" dirty="0">
                        <a:solidFill>
                          <a:srgbClr val="1104BC"/>
                        </a:solidFill>
                        <a:effectLst/>
                        <a:latin typeface="+mj-lt"/>
                        <a:ea typeface="Calibri"/>
                        <a:cs typeface="Times New Roman"/>
                      </a:endParaRPr>
                    </a:p>
                  </a:txBody>
                  <a:tcPr marL="68580" marR="68580" marT="0" marB="0">
                    <a:solidFill>
                      <a:schemeClr val="accent5">
                        <a:lumMod val="40000"/>
                        <a:lumOff val="60000"/>
                      </a:schemeClr>
                    </a:solidFill>
                  </a:tcPr>
                </a:tc>
                <a:tc>
                  <a:txBody>
                    <a:bodyPr/>
                    <a:lstStyle/>
                    <a:p>
                      <a:pPr algn="just">
                        <a:lnSpc>
                          <a:spcPct val="100000"/>
                        </a:lnSpc>
                        <a:spcBef>
                          <a:spcPts val="0"/>
                        </a:spcBef>
                        <a:spcAft>
                          <a:spcPts val="0"/>
                        </a:spcAft>
                      </a:pPr>
                      <a:r>
                        <a:rPr lang="vi-VN" sz="2000" kern="100" dirty="0" smtClean="0">
                          <a:solidFill>
                            <a:srgbClr val="1104BC"/>
                          </a:solidFill>
                          <a:effectLst/>
                          <a:latin typeface="+mj-lt"/>
                        </a:rPr>
                        <a:t>Nguyễn Kim mất, con rể Trịnh Kiểm lên thay, nắm binh quyền. Con trai của Nguyễn Kim là Nguyễn Hoàng xin vào trấn thủ Thuận Hóa gây dựng sự nghiệp. Mâu thuẫn giữa hai dòng họ dẫn đến xung đột?</a:t>
                      </a:r>
                      <a:endParaRPr lang="en-US" sz="2000" kern="100" dirty="0">
                        <a:solidFill>
                          <a:srgbClr val="1104BC"/>
                        </a:solidFill>
                        <a:effectLst/>
                        <a:latin typeface="+mj-lt"/>
                        <a:ea typeface="Calibri"/>
                        <a:cs typeface="Times New Roman"/>
                      </a:endParaRPr>
                    </a:p>
                  </a:txBody>
                  <a:tcPr marL="68580" marR="68580" marT="0" marB="0">
                    <a:solidFill>
                      <a:schemeClr val="accent5">
                        <a:lumMod val="40000"/>
                        <a:lumOff val="60000"/>
                      </a:schemeClr>
                    </a:solidFill>
                  </a:tcPr>
                </a:tc>
              </a:tr>
              <a:tr h="496460">
                <a:tc>
                  <a:txBody>
                    <a:bodyPr/>
                    <a:lstStyle/>
                    <a:p>
                      <a:pPr algn="just">
                        <a:lnSpc>
                          <a:spcPct val="115000"/>
                        </a:lnSpc>
                        <a:spcBef>
                          <a:spcPts val="100"/>
                        </a:spcBef>
                        <a:spcAft>
                          <a:spcPts val="100"/>
                        </a:spcAft>
                      </a:pPr>
                      <a:r>
                        <a:rPr lang="vi-VN" sz="2400" kern="100" dirty="0" smtClean="0">
                          <a:solidFill>
                            <a:srgbClr val="1104BC"/>
                          </a:solidFill>
                          <a:effectLst/>
                          <a:latin typeface="+mj-lt"/>
                        </a:rPr>
                        <a:t>Thời gian</a:t>
                      </a:r>
                      <a:endParaRPr lang="en-US" sz="2400" kern="100" dirty="0">
                        <a:solidFill>
                          <a:srgbClr val="1104BC"/>
                        </a:solidFill>
                        <a:effectLst/>
                        <a:latin typeface="+mj-lt"/>
                        <a:ea typeface="Calibri"/>
                        <a:cs typeface="Times New Roman"/>
                      </a:endParaRPr>
                    </a:p>
                  </a:txBody>
                  <a:tcPr marL="68580" marR="68580" marT="0" marB="0">
                    <a:solidFill>
                      <a:srgbClr val="92D050"/>
                    </a:solidFill>
                  </a:tcPr>
                </a:tc>
                <a:tc>
                  <a:txBody>
                    <a:bodyPr/>
                    <a:lstStyle/>
                    <a:p>
                      <a:pPr algn="ctr">
                        <a:lnSpc>
                          <a:spcPct val="115000"/>
                        </a:lnSpc>
                        <a:spcBef>
                          <a:spcPts val="100"/>
                        </a:spcBef>
                        <a:spcAft>
                          <a:spcPts val="100"/>
                        </a:spcAft>
                      </a:pPr>
                      <a:r>
                        <a:rPr lang="vi-VN" sz="2400" kern="100" dirty="0" smtClean="0">
                          <a:solidFill>
                            <a:srgbClr val="1104BC"/>
                          </a:solidFill>
                          <a:effectLst/>
                          <a:latin typeface="+mj-lt"/>
                        </a:rPr>
                        <a:t>1533 – 1592</a:t>
                      </a:r>
                      <a:endParaRPr lang="en-US" sz="2400" kern="100" dirty="0">
                        <a:solidFill>
                          <a:srgbClr val="1104BC"/>
                        </a:solidFill>
                        <a:effectLst/>
                        <a:latin typeface="+mj-lt"/>
                        <a:ea typeface="Calibri"/>
                        <a:cs typeface="Times New Roman"/>
                      </a:endParaRPr>
                    </a:p>
                  </a:txBody>
                  <a:tcPr marL="68580" marR="68580" marT="0" marB="0">
                    <a:solidFill>
                      <a:srgbClr val="92D050"/>
                    </a:solidFill>
                  </a:tcPr>
                </a:tc>
                <a:tc>
                  <a:txBody>
                    <a:bodyPr/>
                    <a:lstStyle/>
                    <a:p>
                      <a:pPr algn="ctr">
                        <a:lnSpc>
                          <a:spcPct val="115000"/>
                        </a:lnSpc>
                        <a:spcBef>
                          <a:spcPts val="100"/>
                        </a:spcBef>
                        <a:spcAft>
                          <a:spcPts val="100"/>
                        </a:spcAft>
                      </a:pPr>
                      <a:r>
                        <a:rPr lang="vi-VN" sz="2400" kern="100" dirty="0" smtClean="0">
                          <a:solidFill>
                            <a:srgbClr val="1104BC"/>
                          </a:solidFill>
                          <a:effectLst/>
                          <a:latin typeface="+mj-lt"/>
                        </a:rPr>
                        <a:t>1627 – 1672</a:t>
                      </a:r>
                      <a:endParaRPr lang="en-US" sz="2400" kern="100" dirty="0">
                        <a:solidFill>
                          <a:srgbClr val="1104BC"/>
                        </a:solidFill>
                        <a:effectLst/>
                        <a:latin typeface="+mj-lt"/>
                        <a:ea typeface="Calibri"/>
                        <a:cs typeface="Times New Roman"/>
                      </a:endParaRPr>
                    </a:p>
                  </a:txBody>
                  <a:tcPr marL="68580" marR="68580" marT="0" marB="0">
                    <a:solidFill>
                      <a:srgbClr val="92D050"/>
                    </a:solidFill>
                  </a:tcPr>
                </a:tc>
              </a:tr>
              <a:tr h="496460">
                <a:tc>
                  <a:txBody>
                    <a:bodyPr/>
                    <a:lstStyle/>
                    <a:p>
                      <a:pPr algn="just">
                        <a:lnSpc>
                          <a:spcPct val="115000"/>
                        </a:lnSpc>
                        <a:spcBef>
                          <a:spcPts val="100"/>
                        </a:spcBef>
                        <a:spcAft>
                          <a:spcPts val="100"/>
                        </a:spcAft>
                      </a:pPr>
                      <a:r>
                        <a:rPr lang="vi-VN" sz="2400" kern="100" dirty="0" smtClean="0">
                          <a:solidFill>
                            <a:srgbClr val="1104BC"/>
                          </a:solidFill>
                          <a:effectLst/>
                          <a:latin typeface="+mj-lt"/>
                        </a:rPr>
                        <a:t>Hệ quả</a:t>
                      </a:r>
                      <a:endParaRPr lang="en-US" sz="2400" kern="100" dirty="0">
                        <a:solidFill>
                          <a:srgbClr val="1104BC"/>
                        </a:solidFill>
                        <a:effectLst/>
                        <a:latin typeface="+mj-lt"/>
                        <a:ea typeface="Calibri"/>
                        <a:cs typeface="Times New Roman"/>
                      </a:endParaRPr>
                    </a:p>
                  </a:txBody>
                  <a:tcPr marL="68580" marR="68580" marT="0" marB="0">
                    <a:solidFill>
                      <a:srgbClr val="FFC000"/>
                    </a:solidFill>
                  </a:tcPr>
                </a:tc>
                <a:tc>
                  <a:txBody>
                    <a:bodyPr/>
                    <a:lstStyle/>
                    <a:p>
                      <a:pPr algn="just">
                        <a:lnSpc>
                          <a:spcPct val="115000"/>
                        </a:lnSpc>
                        <a:spcBef>
                          <a:spcPts val="100"/>
                        </a:spcBef>
                        <a:spcAft>
                          <a:spcPts val="100"/>
                        </a:spcAft>
                      </a:pPr>
                      <a:r>
                        <a:rPr lang="vi-VN" sz="2000" kern="100" dirty="0" smtClean="0">
                          <a:solidFill>
                            <a:srgbClr val="1104BC"/>
                          </a:solidFill>
                          <a:effectLst/>
                          <a:latin typeface="+mj-lt"/>
                        </a:rPr>
                        <a:t>Đất nước bị chia cắt, đời sống nhân dân đói khổ.</a:t>
                      </a:r>
                      <a:endParaRPr lang="en-US" sz="2000" kern="100" dirty="0">
                        <a:solidFill>
                          <a:srgbClr val="1104BC"/>
                        </a:solidFill>
                        <a:effectLst/>
                        <a:latin typeface="+mj-lt"/>
                        <a:ea typeface="Calibri"/>
                        <a:cs typeface="Times New Roman"/>
                      </a:endParaRPr>
                    </a:p>
                  </a:txBody>
                  <a:tcPr marL="68580" marR="68580" marT="0" marB="0">
                    <a:solidFill>
                      <a:srgbClr val="FFC000"/>
                    </a:solidFill>
                  </a:tcPr>
                </a:tc>
                <a:tc>
                  <a:txBody>
                    <a:bodyPr/>
                    <a:lstStyle/>
                    <a:p>
                      <a:pPr algn="just">
                        <a:lnSpc>
                          <a:spcPct val="100000"/>
                        </a:lnSpc>
                        <a:spcBef>
                          <a:spcPts val="0"/>
                        </a:spcBef>
                        <a:spcAft>
                          <a:spcPts val="0"/>
                        </a:spcAft>
                      </a:pPr>
                      <a:r>
                        <a:rPr lang="vi-VN" sz="2000" kern="100" dirty="0" smtClean="0">
                          <a:solidFill>
                            <a:srgbClr val="1104BC"/>
                          </a:solidFill>
                          <a:effectLst/>
                          <a:latin typeface="+mj-lt"/>
                        </a:rPr>
                        <a:t>Đất nước bị chia cắt thành Đàng Trong, Đàng Ngoài, tổn hại đến sự phát triển chung của quốc gia. </a:t>
                      </a:r>
                      <a:endParaRPr lang="en-US" sz="2000" kern="100" dirty="0">
                        <a:solidFill>
                          <a:srgbClr val="1104BC"/>
                        </a:solidFill>
                        <a:effectLst/>
                        <a:latin typeface="+mj-lt"/>
                        <a:ea typeface="Calibri"/>
                        <a:cs typeface="Times New Roman"/>
                      </a:endParaRPr>
                    </a:p>
                  </a:txBody>
                  <a:tcPr marL="68580" marR="68580" marT="0" marB="0">
                    <a:solidFill>
                      <a:srgbClr val="FFC000"/>
                    </a:solidFill>
                  </a:tcPr>
                </a:tc>
              </a:tr>
            </a:tbl>
          </a:graphicData>
        </a:graphic>
      </p:graphicFrame>
    </p:spTree>
    <p:extLst>
      <p:ext uri="{BB962C8B-B14F-4D97-AF65-F5344CB8AC3E}">
        <p14:creationId xmlns:p14="http://schemas.microsoft.com/office/powerpoint/2010/main" val="2956191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vi-VN" sz="2400" dirty="0">
                <a:solidFill>
                  <a:srgbClr val="FF0000"/>
                </a:solidFill>
              </a:rPr>
              <a:t>Giả sử là một người dân sống ở thế kỉ XVI – XVII, em hãy đưa ra ít nhất một lí do để phản đối các cuộc xung đột Nam – Bắc triều và Trịnh – Nguyễn.</a:t>
            </a:r>
            <a:endParaRPr lang="en-US" sz="2400" dirty="0">
              <a:solidFill>
                <a:srgbClr val="FF0000"/>
              </a:solidFill>
            </a:endParaRPr>
          </a:p>
        </p:txBody>
      </p:sp>
      <p:sp>
        <p:nvSpPr>
          <p:cNvPr id="3" name="Content Placeholder 2"/>
          <p:cNvSpPr>
            <a:spLocks noGrp="1"/>
          </p:cNvSpPr>
          <p:nvPr>
            <p:ph idx="1"/>
          </p:nvPr>
        </p:nvSpPr>
        <p:spPr/>
        <p:txBody>
          <a:bodyPr>
            <a:normAutofit/>
          </a:bodyPr>
          <a:lstStyle/>
          <a:p>
            <a:r>
              <a:rPr lang="vi-VN" sz="3000" i="1" dirty="0">
                <a:latin typeface="+mj-lt"/>
              </a:rPr>
              <a:t>Lý do phản đối các cuộc xung đột Nam – Bắc triều và Trịnh – Nguyễn:</a:t>
            </a:r>
            <a:endParaRPr lang="en-US" sz="3000" dirty="0">
              <a:latin typeface="+mj-lt"/>
            </a:endParaRPr>
          </a:p>
          <a:p>
            <a:pPr marL="0" indent="0">
              <a:buNone/>
            </a:pPr>
            <a:r>
              <a:rPr lang="vi-VN" sz="3000" i="1" dirty="0">
                <a:latin typeface="+mj-lt"/>
              </a:rPr>
              <a:t>+ Khiến đất nước bị chia cắt</a:t>
            </a:r>
            <a:r>
              <a:rPr lang="vi-VN" sz="3000" i="1" dirty="0" smtClean="0">
                <a:latin typeface="+mj-lt"/>
              </a:rPr>
              <a:t>.</a:t>
            </a:r>
            <a:endParaRPr lang="en-US" sz="3000" dirty="0">
              <a:latin typeface="+mj-lt"/>
            </a:endParaRPr>
          </a:p>
          <a:p>
            <a:pPr marL="0" indent="0">
              <a:buNone/>
            </a:pPr>
            <a:r>
              <a:rPr lang="vi-VN" sz="3000" i="1" dirty="0" smtClean="0">
                <a:latin typeface="+mj-lt"/>
              </a:rPr>
              <a:t>+ </a:t>
            </a:r>
            <a:r>
              <a:rPr lang="vi-VN" sz="3000" i="1" dirty="0">
                <a:latin typeface="+mj-lt"/>
              </a:rPr>
              <a:t>Người dân phải sống trong cảnh khốn cùng.</a:t>
            </a:r>
            <a:endParaRPr lang="en-US" sz="3000" dirty="0">
              <a:latin typeface="+mj-lt"/>
            </a:endParaRPr>
          </a:p>
          <a:p>
            <a:pPr marL="0" indent="0">
              <a:buNone/>
            </a:pPr>
            <a:r>
              <a:rPr lang="vi-VN" sz="3000" i="1" dirty="0">
                <a:latin typeface="+mj-lt"/>
              </a:rPr>
              <a:t>+ Kinh tế đất nước bị đình trệ.</a:t>
            </a:r>
            <a:endParaRPr lang="en-US" sz="3000" dirty="0">
              <a:latin typeface="+mj-lt"/>
            </a:endParaRPr>
          </a:p>
          <a:p>
            <a:pPr marL="0" indent="0">
              <a:buNone/>
            </a:pPr>
            <a:r>
              <a:rPr lang="vi-VN" sz="3000" i="1" dirty="0">
                <a:latin typeface="+mj-lt"/>
              </a:rPr>
              <a:t>+ Gây ra những thiệt hại lớn về người và của.</a:t>
            </a:r>
            <a:endParaRPr lang="en-US" sz="3000" dirty="0">
              <a:latin typeface="+mj-lt"/>
            </a:endParaRPr>
          </a:p>
          <a:p>
            <a:pPr marL="0" indent="0">
              <a:buNone/>
            </a:pPr>
            <a:r>
              <a:rPr lang="vi-VN" sz="3000" i="1" dirty="0">
                <a:latin typeface="+mj-lt"/>
              </a:rPr>
              <a:t>+ ….</a:t>
            </a:r>
            <a:endParaRPr lang="en-US" sz="3000" dirty="0">
              <a:latin typeface="+mj-lt"/>
            </a:endParaRPr>
          </a:p>
          <a:p>
            <a:endParaRPr lang="en-US" dirty="0"/>
          </a:p>
        </p:txBody>
      </p:sp>
    </p:spTree>
    <p:extLst>
      <p:ext uri="{BB962C8B-B14F-4D97-AF65-F5344CB8AC3E}">
        <p14:creationId xmlns:p14="http://schemas.microsoft.com/office/powerpoint/2010/main" val="221586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Autofit/>
          </a:bodyPr>
          <a:lstStyle/>
          <a:p>
            <a:pPr algn="just"/>
            <a:r>
              <a:rPr lang="vi-VN" sz="2800" dirty="0">
                <a:solidFill>
                  <a:srgbClr val="FF0000"/>
                </a:solidFill>
              </a:rPr>
              <a:t>Tìm hiểu thông tin từ sách, báo, internet về di tích Lũy Thầy và sông Gianh (Quảng Bình), hãy viết đoạn văn ngắn (khoảng 7 – 10 dòng) về cuộc xung đột Trịnh – Nguyễn.</a:t>
            </a:r>
            <a:endParaRPr lang="en-US" sz="2800" dirty="0">
              <a:solidFill>
                <a:srgbClr val="FF0000"/>
              </a:solidFill>
            </a:endParaRPr>
          </a:p>
        </p:txBody>
      </p:sp>
      <p:sp>
        <p:nvSpPr>
          <p:cNvPr id="3" name="Content Placeholder 2"/>
          <p:cNvSpPr>
            <a:spLocks noGrp="1"/>
          </p:cNvSpPr>
          <p:nvPr>
            <p:ph idx="1"/>
          </p:nvPr>
        </p:nvSpPr>
        <p:spPr>
          <a:xfrm>
            <a:off x="457200" y="2819400"/>
            <a:ext cx="8229600" cy="3306763"/>
          </a:xfrm>
        </p:spPr>
        <p:txBody>
          <a:bodyPr>
            <a:normAutofit lnSpcReduction="10000"/>
          </a:bodyPr>
          <a:lstStyle/>
          <a:p>
            <a:pPr marL="0" indent="0">
              <a:buNone/>
            </a:pPr>
            <a:r>
              <a:rPr lang="vi-VN" i="1" dirty="0">
                <a:latin typeface="+mj-lt"/>
              </a:rPr>
              <a:t>+ Tên di tích.</a:t>
            </a:r>
            <a:endParaRPr lang="en-US" dirty="0">
              <a:latin typeface="+mj-lt"/>
            </a:endParaRPr>
          </a:p>
          <a:p>
            <a:pPr marL="0" indent="0">
              <a:buNone/>
            </a:pPr>
            <a:r>
              <a:rPr lang="vi-VN" i="1" dirty="0">
                <a:latin typeface="+mj-lt"/>
              </a:rPr>
              <a:t>+ Địa điểm hiện nay ở đâu?</a:t>
            </a:r>
            <a:endParaRPr lang="en-US" dirty="0">
              <a:latin typeface="+mj-lt"/>
            </a:endParaRPr>
          </a:p>
          <a:p>
            <a:pPr marL="0" indent="0">
              <a:buNone/>
            </a:pPr>
            <a:r>
              <a:rPr lang="vi-VN" i="1" dirty="0">
                <a:latin typeface="+mj-lt"/>
              </a:rPr>
              <a:t>+ Nội dung tư liệu và dấu tích còn lại phản ánh về cuộc xung đột.</a:t>
            </a:r>
            <a:endParaRPr lang="en-US" dirty="0">
              <a:latin typeface="+mj-lt"/>
            </a:endParaRPr>
          </a:p>
          <a:p>
            <a:pPr marL="0" indent="0">
              <a:buNone/>
            </a:pPr>
            <a:r>
              <a:rPr lang="vi-VN" i="1" dirty="0">
                <a:latin typeface="+mj-lt"/>
              </a:rPr>
              <a:t>+ Ý kiến đánh giá của bản thân về cuộc xung đột Trịnh – Nguyễn. </a:t>
            </a:r>
            <a:endParaRPr lang="en-US" dirty="0">
              <a:latin typeface="+mj-lt"/>
            </a:endParaRPr>
          </a:p>
          <a:p>
            <a:endParaRPr lang="en-US" dirty="0"/>
          </a:p>
        </p:txBody>
      </p:sp>
    </p:spTree>
    <p:extLst>
      <p:ext uri="{BB962C8B-B14F-4D97-AF65-F5344CB8AC3E}">
        <p14:creationId xmlns:p14="http://schemas.microsoft.com/office/powerpoint/2010/main" val="382311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1066800"/>
          </a:xfrm>
        </p:spPr>
        <p:txBody>
          <a:bodyPr>
            <a:normAutofit/>
          </a:bodyPr>
          <a:lstStyle/>
          <a:p>
            <a:pPr algn="l">
              <a:defRPr/>
            </a:pPr>
            <a:r>
              <a:rPr lang="vi-VN" sz="3600" b="1" dirty="0">
                <a:solidFill>
                  <a:srgbClr val="1104BC"/>
                </a:solidFill>
                <a:latin typeface="Times New Roman" pitchFamily="18" charset="0"/>
                <a:cs typeface="Times New Roman" pitchFamily="18" charset="0"/>
              </a:rPr>
              <a:t>1. Sự ra đời Vương triều Mạc</a:t>
            </a:r>
            <a:endParaRPr lang="en-US" sz="3600" b="1" dirty="0" smtClean="0">
              <a:solidFill>
                <a:srgbClr val="1104BC"/>
              </a:solidFill>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0" y="1371600"/>
            <a:ext cx="9144000" cy="609600"/>
          </a:xfrm>
        </p:spPr>
        <p:txBody>
          <a:bodyPr>
            <a:normAutofit lnSpcReduction="10000"/>
          </a:bodyPr>
          <a:lstStyle/>
          <a:p>
            <a:pPr algn="l">
              <a:lnSpc>
                <a:spcPct val="90000"/>
              </a:lnSpc>
              <a:defRPr/>
            </a:pPr>
            <a:r>
              <a:rPr lang="en-US" dirty="0" smtClean="0">
                <a:solidFill>
                  <a:srgbClr val="0070C0"/>
                </a:solidFill>
                <a:latin typeface="Times New Roman" pitchFamily="18" charset="0"/>
                <a:cs typeface="Times New Roman" pitchFamily="18" charset="0"/>
              </a:rPr>
              <a:t>    </a:t>
            </a:r>
            <a:r>
              <a:rPr lang="en-US" sz="4000" dirty="0" smtClean="0">
                <a:solidFill>
                  <a:srgbClr val="0070C0"/>
                </a:solidFill>
                <a:latin typeface="Times New Roman" pitchFamily="18" charset="0"/>
                <a:cs typeface="Times New Roman" pitchFamily="18" charset="0"/>
              </a:rPr>
              <a:t>  </a:t>
            </a:r>
            <a:r>
              <a:rPr lang="en-US" dirty="0">
                <a:solidFill>
                  <a:srgbClr val="1104BC"/>
                </a:solidFill>
                <a:latin typeface="Times New Roman" pitchFamily="18" charset="0"/>
                <a:cs typeface="Times New Roman" pitchFamily="18" charset="0"/>
              </a:rPr>
              <a:t>- </a:t>
            </a:r>
            <a:r>
              <a:rPr lang="en-US" dirty="0" err="1">
                <a:solidFill>
                  <a:srgbClr val="1104BC"/>
                </a:solidFill>
                <a:latin typeface="Times New Roman" pitchFamily="18" charset="0"/>
                <a:cs typeface="Times New Roman" pitchFamily="18" charset="0"/>
              </a:rPr>
              <a:t>Tình</a:t>
            </a:r>
            <a:r>
              <a:rPr lang="en-US" dirty="0">
                <a:solidFill>
                  <a:srgbClr val="1104BC"/>
                </a:solidFill>
                <a:latin typeface="Times New Roman" pitchFamily="18" charset="0"/>
                <a:cs typeface="Times New Roman" pitchFamily="18" charset="0"/>
              </a:rPr>
              <a:t> </a:t>
            </a:r>
            <a:r>
              <a:rPr lang="en-US" dirty="0" err="1">
                <a:solidFill>
                  <a:srgbClr val="1104BC"/>
                </a:solidFill>
                <a:latin typeface="Times New Roman" pitchFamily="18" charset="0"/>
                <a:cs typeface="Times New Roman" pitchFamily="18" charset="0"/>
              </a:rPr>
              <a:t>hình</a:t>
            </a:r>
            <a:r>
              <a:rPr lang="en-US" dirty="0">
                <a:solidFill>
                  <a:srgbClr val="1104BC"/>
                </a:solidFill>
                <a:latin typeface="Times New Roman" pitchFamily="18" charset="0"/>
                <a:cs typeface="Times New Roman" pitchFamily="18" charset="0"/>
              </a:rPr>
              <a:t> </a:t>
            </a:r>
            <a:r>
              <a:rPr lang="en-US" dirty="0" err="1">
                <a:solidFill>
                  <a:srgbClr val="1104BC"/>
                </a:solidFill>
                <a:latin typeface="Times New Roman" pitchFamily="18" charset="0"/>
                <a:cs typeface="Times New Roman" pitchFamily="18" charset="0"/>
              </a:rPr>
              <a:t>Đại</a:t>
            </a:r>
            <a:r>
              <a:rPr lang="en-US" dirty="0">
                <a:solidFill>
                  <a:srgbClr val="1104BC"/>
                </a:solidFill>
                <a:latin typeface="Times New Roman" pitchFamily="18" charset="0"/>
                <a:cs typeface="Times New Roman" pitchFamily="18" charset="0"/>
              </a:rPr>
              <a:t> </a:t>
            </a:r>
            <a:r>
              <a:rPr lang="en-US" dirty="0" err="1">
                <a:solidFill>
                  <a:srgbClr val="1104BC"/>
                </a:solidFill>
                <a:latin typeface="Times New Roman" pitchFamily="18" charset="0"/>
                <a:cs typeface="Times New Roman" pitchFamily="18" charset="0"/>
              </a:rPr>
              <a:t>Việt</a:t>
            </a:r>
            <a:r>
              <a:rPr lang="en-US" dirty="0">
                <a:solidFill>
                  <a:srgbClr val="1104BC"/>
                </a:solidFill>
                <a:latin typeface="Times New Roman" pitchFamily="18" charset="0"/>
                <a:cs typeface="Times New Roman" pitchFamily="18" charset="0"/>
              </a:rPr>
              <a:t> </a:t>
            </a:r>
            <a:r>
              <a:rPr lang="en-US" dirty="0" err="1">
                <a:solidFill>
                  <a:srgbClr val="1104BC"/>
                </a:solidFill>
                <a:latin typeface="Times New Roman" pitchFamily="18" charset="0"/>
                <a:cs typeface="Times New Roman" pitchFamily="18" charset="0"/>
              </a:rPr>
              <a:t>cuối</a:t>
            </a:r>
            <a:r>
              <a:rPr lang="en-US" dirty="0">
                <a:solidFill>
                  <a:srgbClr val="1104BC"/>
                </a:solidFill>
                <a:latin typeface="Times New Roman" pitchFamily="18" charset="0"/>
                <a:cs typeface="Times New Roman" pitchFamily="18" charset="0"/>
              </a:rPr>
              <a:t> </a:t>
            </a:r>
            <a:r>
              <a:rPr lang="en-US" dirty="0" err="1">
                <a:solidFill>
                  <a:srgbClr val="1104BC"/>
                </a:solidFill>
                <a:latin typeface="Times New Roman" pitchFamily="18" charset="0"/>
                <a:cs typeface="Times New Roman" pitchFamily="18" charset="0"/>
              </a:rPr>
              <a:t>thời</a:t>
            </a:r>
            <a:r>
              <a:rPr lang="en-US" dirty="0">
                <a:solidFill>
                  <a:srgbClr val="1104BC"/>
                </a:solidFill>
                <a:latin typeface="Times New Roman" pitchFamily="18" charset="0"/>
                <a:cs typeface="Times New Roman" pitchFamily="18" charset="0"/>
              </a:rPr>
              <a:t> </a:t>
            </a:r>
            <a:r>
              <a:rPr lang="en-US" dirty="0" err="1">
                <a:solidFill>
                  <a:srgbClr val="1104BC"/>
                </a:solidFill>
                <a:latin typeface="Times New Roman" pitchFamily="18" charset="0"/>
                <a:cs typeface="Times New Roman" pitchFamily="18" charset="0"/>
              </a:rPr>
              <a:t>Lê</a:t>
            </a:r>
            <a:r>
              <a:rPr lang="en-US" dirty="0">
                <a:solidFill>
                  <a:srgbClr val="1104BC"/>
                </a:solidFill>
                <a:latin typeface="Times New Roman" pitchFamily="18" charset="0"/>
                <a:cs typeface="Times New Roman" pitchFamily="18" charset="0"/>
              </a:rPr>
              <a:t>:</a:t>
            </a:r>
            <a:r>
              <a:rPr lang="en-US" sz="4000" dirty="0" smtClean="0">
                <a:solidFill>
                  <a:srgbClr val="1104BC"/>
                </a:solidFill>
                <a:latin typeface="Times New Roman" pitchFamily="18" charset="0"/>
                <a:cs typeface="Times New Roman" pitchFamily="18" charset="0"/>
              </a:rPr>
              <a:t>    </a:t>
            </a:r>
          </a:p>
        </p:txBody>
      </p:sp>
      <p:sp>
        <p:nvSpPr>
          <p:cNvPr id="2" name="Rectangle 1"/>
          <p:cNvSpPr/>
          <p:nvPr/>
        </p:nvSpPr>
        <p:spPr>
          <a:xfrm>
            <a:off x="228600" y="1981200"/>
            <a:ext cx="8887691" cy="1384995"/>
          </a:xfrm>
          <a:prstGeom prst="rect">
            <a:avLst/>
          </a:prstGeom>
        </p:spPr>
        <p:txBody>
          <a:bodyPr wrap="square">
            <a:spAutoFit/>
          </a:bodyPr>
          <a:lstStyle/>
          <a:p>
            <a:pPr algn="just"/>
            <a:r>
              <a:rPr lang="vi-VN" sz="2800" dirty="0">
                <a:solidFill>
                  <a:srgbClr val="1104BC"/>
                </a:solidFill>
                <a:latin typeface="Times New Roman" pitchFamily="18" charset="0"/>
                <a:cs typeface="Times New Roman" pitchFamily="18" charset="0"/>
              </a:rPr>
              <a:t>+ Nhà Lê lâm vào thời kì khủng hoảng, suy thoái.</a:t>
            </a:r>
          </a:p>
          <a:p>
            <a:pPr algn="just"/>
            <a:r>
              <a:rPr lang="vi-VN" sz="2800" dirty="0">
                <a:solidFill>
                  <a:srgbClr val="1104BC"/>
                </a:solidFill>
                <a:latin typeface="Times New Roman" pitchFamily="18" charset="0"/>
                <a:cs typeface="Times New Roman" pitchFamily="18" charset="0"/>
              </a:rPr>
              <a:t>+ Các phe phái phong kiến xung đột và tranh chấp.</a:t>
            </a:r>
          </a:p>
          <a:p>
            <a:pPr algn="just"/>
            <a:r>
              <a:rPr lang="vi-VN" sz="2800" dirty="0">
                <a:solidFill>
                  <a:srgbClr val="1104BC"/>
                </a:solidFill>
                <a:latin typeface="Times New Roman" pitchFamily="18" charset="0"/>
                <a:cs typeface="Times New Roman" pitchFamily="18" charset="0"/>
              </a:rPr>
              <a:t>+ Khởi nghĩa nông dân nổ </a:t>
            </a:r>
            <a:r>
              <a:rPr lang="vi-VN" sz="2800" dirty="0" smtClean="0">
                <a:solidFill>
                  <a:srgbClr val="1104BC"/>
                </a:solidFill>
                <a:latin typeface="Times New Roman" pitchFamily="18" charset="0"/>
                <a:cs typeface="Times New Roman" pitchFamily="18" charset="0"/>
              </a:rPr>
              <a:t>ra</a:t>
            </a:r>
            <a:r>
              <a:rPr lang="en-US" sz="2800" dirty="0" smtClean="0">
                <a:solidFill>
                  <a:srgbClr val="1104BC"/>
                </a:solidFill>
                <a:latin typeface="Times New Roman" pitchFamily="18" charset="0"/>
                <a:cs typeface="Times New Roman" pitchFamily="18" charset="0"/>
              </a:rPr>
              <a:t> </a:t>
            </a:r>
            <a:r>
              <a:rPr lang="vi-VN" sz="2800" dirty="0" smtClean="0">
                <a:solidFill>
                  <a:srgbClr val="1104BC"/>
                </a:solidFill>
                <a:latin typeface="Times New Roman" pitchFamily="18" charset="0"/>
                <a:cs typeface="Times New Roman" pitchFamily="18" charset="0"/>
              </a:rPr>
              <a:t>→ </a:t>
            </a:r>
            <a:r>
              <a:rPr lang="vi-VN" sz="2800" dirty="0">
                <a:solidFill>
                  <a:srgbClr val="1104BC"/>
                </a:solidFill>
                <a:latin typeface="Times New Roman" pitchFamily="18" charset="0"/>
                <a:cs typeface="Times New Roman" pitchFamily="18" charset="0"/>
              </a:rPr>
              <a:t>Triều đình suy yếu.</a:t>
            </a:r>
          </a:p>
        </p:txBody>
      </p:sp>
    </p:spTree>
    <p:extLst>
      <p:ext uri="{BB962C8B-B14F-4D97-AF65-F5344CB8AC3E}">
        <p14:creationId xmlns:p14="http://schemas.microsoft.com/office/powerpoint/2010/main" val="398211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1066800"/>
          </a:xfrm>
        </p:spPr>
        <p:txBody>
          <a:bodyPr>
            <a:normAutofit/>
          </a:bodyPr>
          <a:lstStyle/>
          <a:p>
            <a:pPr algn="l">
              <a:defRPr/>
            </a:pPr>
            <a:r>
              <a:rPr lang="vi-VN" sz="3600" b="1" dirty="0">
                <a:solidFill>
                  <a:srgbClr val="1104BC"/>
                </a:solidFill>
                <a:latin typeface="Times New Roman" pitchFamily="18" charset="0"/>
                <a:cs typeface="Times New Roman" pitchFamily="18" charset="0"/>
              </a:rPr>
              <a:t>1. Sự ra đời Vương triều Mạc</a:t>
            </a:r>
            <a:endParaRPr lang="en-US" sz="3600" b="1" dirty="0" smtClean="0">
              <a:solidFill>
                <a:srgbClr val="1104BC"/>
              </a:solidFill>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0" y="1371600"/>
            <a:ext cx="9144000" cy="609600"/>
          </a:xfrm>
        </p:spPr>
        <p:txBody>
          <a:bodyPr>
            <a:normAutofit lnSpcReduction="10000"/>
          </a:bodyPr>
          <a:lstStyle/>
          <a:p>
            <a:pPr algn="l">
              <a:lnSpc>
                <a:spcPct val="90000"/>
              </a:lnSpc>
              <a:defRPr/>
            </a:pPr>
            <a:r>
              <a:rPr lang="en-US" dirty="0" smtClean="0">
                <a:solidFill>
                  <a:srgbClr val="0070C0"/>
                </a:solidFill>
                <a:latin typeface="Times New Roman" pitchFamily="18" charset="0"/>
                <a:cs typeface="Times New Roman" pitchFamily="18" charset="0"/>
              </a:rPr>
              <a:t>    </a:t>
            </a:r>
            <a:r>
              <a:rPr lang="en-US" sz="4000" dirty="0" smtClean="0">
                <a:solidFill>
                  <a:srgbClr val="0070C0"/>
                </a:solidFill>
                <a:latin typeface="Times New Roman" pitchFamily="18" charset="0"/>
                <a:cs typeface="Times New Roman" pitchFamily="18" charset="0"/>
              </a:rPr>
              <a:t>  </a:t>
            </a:r>
            <a:r>
              <a:rPr lang="en-US" dirty="0" smtClean="0">
                <a:solidFill>
                  <a:srgbClr val="1104BC"/>
                </a:solidFill>
                <a:latin typeface="Times New Roman" pitchFamily="18" charset="0"/>
                <a:cs typeface="Times New Roman" pitchFamily="18" charset="0"/>
              </a:rPr>
              <a:t> </a:t>
            </a:r>
            <a:r>
              <a:rPr lang="vi-VN" dirty="0">
                <a:solidFill>
                  <a:srgbClr val="1104BC"/>
                </a:solidFill>
                <a:latin typeface="Times New Roman" pitchFamily="18" charset="0"/>
                <a:cs typeface="Times New Roman" pitchFamily="18" charset="0"/>
              </a:rPr>
              <a:t>- Sự ra đời của Triều Mạc:</a:t>
            </a:r>
          </a:p>
          <a:p>
            <a:pPr algn="l">
              <a:lnSpc>
                <a:spcPct val="90000"/>
              </a:lnSpc>
              <a:defRPr/>
            </a:pPr>
            <a:endParaRPr lang="en-US" sz="4000" dirty="0" smtClean="0">
              <a:solidFill>
                <a:srgbClr val="1104BC"/>
              </a:solidFill>
              <a:latin typeface="Times New Roman" pitchFamily="18" charset="0"/>
              <a:cs typeface="Times New Roman" pitchFamily="18" charset="0"/>
            </a:endParaRPr>
          </a:p>
        </p:txBody>
      </p:sp>
      <p:sp>
        <p:nvSpPr>
          <p:cNvPr id="2" name="Rectangle 1"/>
          <p:cNvSpPr/>
          <p:nvPr/>
        </p:nvSpPr>
        <p:spPr>
          <a:xfrm>
            <a:off x="4544291" y="1981200"/>
            <a:ext cx="4572000" cy="1384995"/>
          </a:xfrm>
          <a:prstGeom prst="rect">
            <a:avLst/>
          </a:prstGeom>
        </p:spPr>
        <p:txBody>
          <a:bodyPr>
            <a:spAutoFit/>
          </a:bodyPr>
          <a:lstStyle/>
          <a:p>
            <a:pPr algn="just"/>
            <a:r>
              <a:rPr lang="vi-VN" sz="2800" dirty="0">
                <a:solidFill>
                  <a:srgbClr val="FF0000"/>
                </a:solidFill>
              </a:rPr>
              <a:t>Hãy trình bày những nét chính về sự ra đời của Vương triều Mạc. </a:t>
            </a:r>
            <a:endParaRPr lang="en-US" sz="2800" dirty="0">
              <a:solidFill>
                <a:srgbClr val="FF0000"/>
              </a:solidFill>
            </a:endParaRPr>
          </a:p>
        </p:txBody>
      </p:sp>
      <p:pic>
        <p:nvPicPr>
          <p:cNvPr id="5" name="image50.jpg" descr="Mạc Đăng Dung và triều đại nhà Mạc (1527-1592) | Nghiên Cứu Lịch Sử"/>
          <p:cNvPicPr/>
          <p:nvPr/>
        </p:nvPicPr>
        <p:blipFill>
          <a:blip r:embed="rId2"/>
          <a:srcRect/>
          <a:stretch>
            <a:fillRect/>
          </a:stretch>
        </p:blipFill>
        <p:spPr>
          <a:xfrm>
            <a:off x="152400" y="2326382"/>
            <a:ext cx="4114800" cy="3769618"/>
          </a:xfrm>
          <a:prstGeom prst="rect">
            <a:avLst/>
          </a:prstGeom>
          <a:ln/>
        </p:spPr>
      </p:pic>
      <p:sp>
        <p:nvSpPr>
          <p:cNvPr id="3" name="Rectangle 2"/>
          <p:cNvSpPr/>
          <p:nvPr/>
        </p:nvSpPr>
        <p:spPr>
          <a:xfrm>
            <a:off x="4419600" y="4895671"/>
            <a:ext cx="4572000" cy="1200329"/>
          </a:xfrm>
          <a:prstGeom prst="rect">
            <a:avLst/>
          </a:prstGeom>
        </p:spPr>
        <p:txBody>
          <a:bodyPr>
            <a:spAutoFit/>
          </a:bodyPr>
          <a:lstStyle/>
          <a:p>
            <a:r>
              <a:rPr lang="vi-VN" i="1" dirty="0"/>
              <a:t>Mạc Đăng Dung</a:t>
            </a:r>
            <a:endParaRPr lang="en-US" dirty="0"/>
          </a:p>
          <a:p>
            <a:r>
              <a:rPr lang="vi-VN" u="sng" dirty="0">
                <a:hlinkClick r:id="rId3"/>
              </a:rPr>
              <a:t>http://vtv.vn/video/khat-vong-non-song-mac-dang-dung-va-viec-kien-lap-vuong-trieu-mac-nam-1527-354681.htm</a:t>
            </a:r>
            <a:endParaRPr lang="en-US" dirty="0"/>
          </a:p>
        </p:txBody>
      </p:sp>
    </p:spTree>
    <p:extLst>
      <p:ext uri="{BB962C8B-B14F-4D97-AF65-F5344CB8AC3E}">
        <p14:creationId xmlns:p14="http://schemas.microsoft.com/office/powerpoint/2010/main" val="1901022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anim calcmode="lin" valueType="num">
                                      <p:cBhvr>
                                        <p:cTn id="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1066800"/>
          </a:xfrm>
        </p:spPr>
        <p:txBody>
          <a:bodyPr>
            <a:normAutofit/>
          </a:bodyPr>
          <a:lstStyle/>
          <a:p>
            <a:pPr algn="l">
              <a:defRPr/>
            </a:pPr>
            <a:r>
              <a:rPr lang="vi-VN" sz="3600" b="1" dirty="0">
                <a:solidFill>
                  <a:srgbClr val="1104BC"/>
                </a:solidFill>
                <a:latin typeface="Times New Roman" pitchFamily="18" charset="0"/>
                <a:cs typeface="Times New Roman" pitchFamily="18" charset="0"/>
              </a:rPr>
              <a:t>1. Sự ra đời Vương triều Mạc</a:t>
            </a:r>
            <a:endParaRPr lang="en-US" sz="3600" b="1" dirty="0" smtClean="0">
              <a:solidFill>
                <a:srgbClr val="1104BC"/>
              </a:solidFill>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0" y="1371600"/>
            <a:ext cx="9144000" cy="609600"/>
          </a:xfrm>
        </p:spPr>
        <p:txBody>
          <a:bodyPr>
            <a:normAutofit lnSpcReduction="10000"/>
          </a:bodyPr>
          <a:lstStyle/>
          <a:p>
            <a:pPr algn="l">
              <a:lnSpc>
                <a:spcPct val="90000"/>
              </a:lnSpc>
              <a:defRPr/>
            </a:pPr>
            <a:r>
              <a:rPr lang="en-US" dirty="0" smtClean="0">
                <a:solidFill>
                  <a:srgbClr val="0070C0"/>
                </a:solidFill>
                <a:latin typeface="Times New Roman" pitchFamily="18" charset="0"/>
                <a:cs typeface="Times New Roman" pitchFamily="18" charset="0"/>
              </a:rPr>
              <a:t>    </a:t>
            </a:r>
            <a:r>
              <a:rPr lang="en-US" sz="4000" dirty="0" smtClean="0">
                <a:solidFill>
                  <a:srgbClr val="0070C0"/>
                </a:solidFill>
                <a:latin typeface="Times New Roman" pitchFamily="18" charset="0"/>
                <a:cs typeface="Times New Roman" pitchFamily="18" charset="0"/>
              </a:rPr>
              <a:t>  </a:t>
            </a:r>
            <a:r>
              <a:rPr lang="vi-VN" dirty="0" smtClean="0">
                <a:solidFill>
                  <a:srgbClr val="1104BC"/>
                </a:solidFill>
                <a:latin typeface="Times New Roman" pitchFamily="18" charset="0"/>
                <a:cs typeface="Times New Roman" pitchFamily="18" charset="0"/>
              </a:rPr>
              <a:t>- </a:t>
            </a:r>
            <a:r>
              <a:rPr lang="vi-VN" dirty="0">
                <a:solidFill>
                  <a:srgbClr val="1104BC"/>
                </a:solidFill>
                <a:latin typeface="Times New Roman" pitchFamily="18" charset="0"/>
                <a:cs typeface="Times New Roman" pitchFamily="18" charset="0"/>
              </a:rPr>
              <a:t>Sự ra đời của Triều Mạc:</a:t>
            </a:r>
            <a:endParaRPr lang="en-US" sz="4000" dirty="0" smtClean="0">
              <a:solidFill>
                <a:srgbClr val="1104BC"/>
              </a:solidFill>
              <a:latin typeface="Times New Roman" pitchFamily="18" charset="0"/>
              <a:cs typeface="Times New Roman" pitchFamily="18" charset="0"/>
            </a:endParaRPr>
          </a:p>
        </p:txBody>
      </p:sp>
      <p:pic>
        <p:nvPicPr>
          <p:cNvPr id="5" name="image50.jpg" descr="Mạc Đăng Dung và triều đại nhà Mạc (1527-1592) | Nghiên Cứu Lịch Sử"/>
          <p:cNvPicPr/>
          <p:nvPr/>
        </p:nvPicPr>
        <p:blipFill>
          <a:blip r:embed="rId2"/>
          <a:srcRect/>
          <a:stretch>
            <a:fillRect/>
          </a:stretch>
        </p:blipFill>
        <p:spPr>
          <a:xfrm>
            <a:off x="152400" y="2326382"/>
            <a:ext cx="4114800" cy="3769618"/>
          </a:xfrm>
          <a:prstGeom prst="rect">
            <a:avLst/>
          </a:prstGeom>
          <a:ln/>
        </p:spPr>
      </p:pic>
      <p:pic>
        <p:nvPicPr>
          <p:cNvPr id="7" name="image59.jpg" descr="Gắn biển hai tuyến đường mang tên các vị vua nhà Mạc - Ảnh &amp;amp; Video"/>
          <p:cNvPicPr/>
          <p:nvPr/>
        </p:nvPicPr>
        <p:blipFill>
          <a:blip r:embed="rId3"/>
          <a:srcRect/>
          <a:stretch>
            <a:fillRect/>
          </a:stretch>
        </p:blipFill>
        <p:spPr>
          <a:xfrm>
            <a:off x="4572000" y="1905000"/>
            <a:ext cx="4343400" cy="2306190"/>
          </a:xfrm>
          <a:prstGeom prst="rect">
            <a:avLst/>
          </a:prstGeom>
          <a:ln/>
        </p:spPr>
      </p:pic>
      <p:pic>
        <p:nvPicPr>
          <p:cNvPr id="8" name="image66.jpg" descr="Gắn biển hai tuyến đường mang tên các vị vua nhà Mạc - Ảnh &amp;amp; Video"/>
          <p:cNvPicPr/>
          <p:nvPr/>
        </p:nvPicPr>
        <p:blipFill>
          <a:blip r:embed="rId4"/>
          <a:srcRect/>
          <a:stretch>
            <a:fillRect/>
          </a:stretch>
        </p:blipFill>
        <p:spPr>
          <a:xfrm>
            <a:off x="4544290" y="4211190"/>
            <a:ext cx="4371109" cy="2342009"/>
          </a:xfrm>
          <a:prstGeom prst="rect">
            <a:avLst/>
          </a:prstGeom>
          <a:ln/>
        </p:spPr>
      </p:pic>
    </p:spTree>
    <p:extLst>
      <p:ext uri="{BB962C8B-B14F-4D97-AF65-F5344CB8AC3E}">
        <p14:creationId xmlns:p14="http://schemas.microsoft.com/office/powerpoint/2010/main" val="426958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barn(inVertical)">
                                      <p:cBhvr>
                                        <p:cTn id="7" dur="500"/>
                                        <p:tgtEl>
                                          <p:spTgt spid="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1066800"/>
          </a:xfrm>
        </p:spPr>
        <p:txBody>
          <a:bodyPr>
            <a:normAutofit/>
          </a:bodyPr>
          <a:lstStyle/>
          <a:p>
            <a:pPr algn="l">
              <a:defRPr/>
            </a:pPr>
            <a:r>
              <a:rPr lang="vi-VN" sz="3600" b="1" dirty="0">
                <a:solidFill>
                  <a:srgbClr val="1104BC"/>
                </a:solidFill>
                <a:latin typeface="Times New Roman" pitchFamily="18" charset="0"/>
                <a:cs typeface="Times New Roman" pitchFamily="18" charset="0"/>
              </a:rPr>
              <a:t>1. Sự ra đời Vương triều Mạc</a:t>
            </a:r>
            <a:endParaRPr lang="en-US" sz="3600" b="1" dirty="0" smtClean="0">
              <a:solidFill>
                <a:srgbClr val="1104BC"/>
              </a:solidFill>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0" y="1371600"/>
            <a:ext cx="9144000" cy="609600"/>
          </a:xfrm>
        </p:spPr>
        <p:txBody>
          <a:bodyPr>
            <a:normAutofit lnSpcReduction="10000"/>
          </a:bodyPr>
          <a:lstStyle/>
          <a:p>
            <a:pPr algn="l">
              <a:lnSpc>
                <a:spcPct val="90000"/>
              </a:lnSpc>
              <a:defRPr/>
            </a:pPr>
            <a:r>
              <a:rPr lang="en-US" dirty="0" smtClean="0">
                <a:solidFill>
                  <a:srgbClr val="0070C0"/>
                </a:solidFill>
                <a:latin typeface="Times New Roman" pitchFamily="18" charset="0"/>
                <a:cs typeface="Times New Roman" pitchFamily="18" charset="0"/>
              </a:rPr>
              <a:t>    </a:t>
            </a:r>
            <a:r>
              <a:rPr lang="en-US" sz="4000" dirty="0" smtClean="0">
                <a:solidFill>
                  <a:srgbClr val="0070C0"/>
                </a:solidFill>
                <a:latin typeface="Times New Roman" pitchFamily="18" charset="0"/>
                <a:cs typeface="Times New Roman" pitchFamily="18" charset="0"/>
              </a:rPr>
              <a:t>  </a:t>
            </a:r>
            <a:r>
              <a:rPr lang="en-US" dirty="0" smtClean="0">
                <a:solidFill>
                  <a:srgbClr val="1104BC"/>
                </a:solidFill>
                <a:latin typeface="Times New Roman" pitchFamily="18" charset="0"/>
                <a:cs typeface="Times New Roman" pitchFamily="18" charset="0"/>
              </a:rPr>
              <a:t> </a:t>
            </a:r>
            <a:r>
              <a:rPr lang="vi-VN" dirty="0">
                <a:solidFill>
                  <a:srgbClr val="1104BC"/>
                </a:solidFill>
                <a:latin typeface="Times New Roman" pitchFamily="18" charset="0"/>
                <a:cs typeface="Times New Roman" pitchFamily="18" charset="0"/>
              </a:rPr>
              <a:t>- Sự ra đời của Triều Mạc:</a:t>
            </a:r>
          </a:p>
          <a:p>
            <a:pPr algn="l">
              <a:lnSpc>
                <a:spcPct val="90000"/>
              </a:lnSpc>
              <a:defRPr/>
            </a:pPr>
            <a:endParaRPr lang="en-US" sz="4000" dirty="0" smtClean="0">
              <a:solidFill>
                <a:srgbClr val="1104BC"/>
              </a:solidFill>
              <a:latin typeface="Times New Roman" pitchFamily="18" charset="0"/>
              <a:cs typeface="Times New Roman" pitchFamily="18" charset="0"/>
            </a:endParaRPr>
          </a:p>
        </p:txBody>
      </p:sp>
      <p:sp>
        <p:nvSpPr>
          <p:cNvPr id="2" name="Rectangle 1"/>
          <p:cNvSpPr/>
          <p:nvPr/>
        </p:nvSpPr>
        <p:spPr>
          <a:xfrm>
            <a:off x="0" y="1981200"/>
            <a:ext cx="9116291" cy="2246769"/>
          </a:xfrm>
          <a:prstGeom prst="rect">
            <a:avLst/>
          </a:prstGeom>
        </p:spPr>
        <p:txBody>
          <a:bodyPr wrap="square">
            <a:spAutoFit/>
          </a:bodyPr>
          <a:lstStyle/>
          <a:p>
            <a:pPr algn="just"/>
            <a:r>
              <a:rPr lang="vi-VN" sz="2800" dirty="0">
                <a:solidFill>
                  <a:srgbClr val="1104BC"/>
                </a:solidFill>
              </a:rPr>
              <a:t>+ Mạc Đăng Dung dần thâu tóm quyền hành.</a:t>
            </a:r>
          </a:p>
          <a:p>
            <a:pPr algn="just"/>
            <a:r>
              <a:rPr lang="vi-VN" sz="2800" dirty="0">
                <a:solidFill>
                  <a:srgbClr val="1104BC"/>
                </a:solidFill>
              </a:rPr>
              <a:t>+ Năm 1527, Mạc Đăng Dung ép vua Lê nhường ngôi, lập ra Triều Mạc. </a:t>
            </a:r>
          </a:p>
          <a:p>
            <a:pPr algn="just"/>
            <a:r>
              <a:rPr lang="vi-VN" sz="2800" dirty="0">
                <a:solidFill>
                  <a:srgbClr val="1104BC"/>
                </a:solidFill>
              </a:rPr>
              <a:t>+ Sau khi lên ngôi, ông thực hiện một số chính sách về chính trị, kinh tế, xã hội.</a:t>
            </a:r>
          </a:p>
        </p:txBody>
      </p:sp>
    </p:spTree>
    <p:extLst>
      <p:ext uri="{BB962C8B-B14F-4D97-AF65-F5344CB8AC3E}">
        <p14:creationId xmlns:p14="http://schemas.microsoft.com/office/powerpoint/2010/main" val="249661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1066800"/>
          </a:xfrm>
        </p:spPr>
        <p:txBody>
          <a:bodyPr>
            <a:normAutofit/>
          </a:bodyPr>
          <a:lstStyle/>
          <a:p>
            <a:pPr algn="l">
              <a:defRPr/>
            </a:pPr>
            <a:r>
              <a:rPr lang="vi-VN" sz="3600" b="1" dirty="0">
                <a:solidFill>
                  <a:srgbClr val="1104BC"/>
                </a:solidFill>
                <a:latin typeface="Times New Roman" pitchFamily="18" charset="0"/>
                <a:cs typeface="Times New Roman" pitchFamily="18" charset="0"/>
              </a:rPr>
              <a:t>2. Xung đột Nam – Bắc triều</a:t>
            </a:r>
            <a:endParaRPr lang="en-US" sz="3600" b="1" dirty="0" smtClean="0">
              <a:solidFill>
                <a:srgbClr val="1104BC"/>
              </a:solidFill>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0" y="1371600"/>
            <a:ext cx="9144000" cy="609600"/>
          </a:xfrm>
        </p:spPr>
        <p:txBody>
          <a:bodyPr>
            <a:normAutofit lnSpcReduction="10000"/>
          </a:bodyPr>
          <a:lstStyle/>
          <a:p>
            <a:pPr algn="l">
              <a:lnSpc>
                <a:spcPct val="90000"/>
              </a:lnSpc>
              <a:defRPr/>
            </a:pPr>
            <a:r>
              <a:rPr lang="en-US" dirty="0" smtClean="0">
                <a:solidFill>
                  <a:srgbClr val="0070C0"/>
                </a:solidFill>
                <a:latin typeface="Times New Roman" pitchFamily="18" charset="0"/>
                <a:cs typeface="Times New Roman" pitchFamily="18" charset="0"/>
              </a:rPr>
              <a:t>    </a:t>
            </a:r>
            <a:r>
              <a:rPr lang="en-US" sz="4000" dirty="0" smtClean="0">
                <a:solidFill>
                  <a:srgbClr val="0070C0"/>
                </a:solidFill>
                <a:latin typeface="Times New Roman" pitchFamily="18" charset="0"/>
                <a:cs typeface="Times New Roman" pitchFamily="18" charset="0"/>
              </a:rPr>
              <a:t>  </a:t>
            </a:r>
            <a:r>
              <a:rPr lang="en-US" dirty="0">
                <a:solidFill>
                  <a:srgbClr val="1104BC"/>
                </a:solidFill>
                <a:latin typeface="Times New Roman" pitchFamily="18" charset="0"/>
                <a:cs typeface="Times New Roman" pitchFamily="18" charset="0"/>
              </a:rPr>
              <a:t>a. </a:t>
            </a:r>
            <a:r>
              <a:rPr lang="en-US" dirty="0" err="1">
                <a:solidFill>
                  <a:srgbClr val="1104BC"/>
                </a:solidFill>
                <a:latin typeface="Times New Roman" pitchFamily="18" charset="0"/>
                <a:cs typeface="Times New Roman" pitchFamily="18" charset="0"/>
              </a:rPr>
              <a:t>Nguyên</a:t>
            </a:r>
            <a:r>
              <a:rPr lang="en-US" dirty="0">
                <a:solidFill>
                  <a:srgbClr val="1104BC"/>
                </a:solidFill>
                <a:latin typeface="Times New Roman" pitchFamily="18" charset="0"/>
                <a:cs typeface="Times New Roman" pitchFamily="18" charset="0"/>
              </a:rPr>
              <a:t> </a:t>
            </a:r>
            <a:r>
              <a:rPr lang="en-US" dirty="0" err="1">
                <a:solidFill>
                  <a:srgbClr val="1104BC"/>
                </a:solidFill>
                <a:latin typeface="Times New Roman" pitchFamily="18" charset="0"/>
                <a:cs typeface="Times New Roman" pitchFamily="18" charset="0"/>
              </a:rPr>
              <a:t>nhân</a:t>
            </a:r>
            <a:r>
              <a:rPr lang="en-US" dirty="0">
                <a:solidFill>
                  <a:srgbClr val="1104BC"/>
                </a:solidFill>
                <a:latin typeface="Times New Roman" pitchFamily="18" charset="0"/>
                <a:cs typeface="Times New Roman" pitchFamily="18" charset="0"/>
              </a:rPr>
              <a:t> </a:t>
            </a:r>
            <a:r>
              <a:rPr lang="en-US" dirty="0" err="1">
                <a:solidFill>
                  <a:srgbClr val="1104BC"/>
                </a:solidFill>
                <a:latin typeface="Times New Roman" pitchFamily="18" charset="0"/>
                <a:cs typeface="Times New Roman" pitchFamily="18" charset="0"/>
              </a:rPr>
              <a:t>bùng</a:t>
            </a:r>
            <a:r>
              <a:rPr lang="en-US" dirty="0">
                <a:solidFill>
                  <a:srgbClr val="1104BC"/>
                </a:solidFill>
                <a:latin typeface="Times New Roman" pitchFamily="18" charset="0"/>
                <a:cs typeface="Times New Roman" pitchFamily="18" charset="0"/>
              </a:rPr>
              <a:t> </a:t>
            </a:r>
            <a:r>
              <a:rPr lang="en-US" dirty="0" err="1">
                <a:solidFill>
                  <a:srgbClr val="1104BC"/>
                </a:solidFill>
                <a:latin typeface="Times New Roman" pitchFamily="18" charset="0"/>
                <a:cs typeface="Times New Roman" pitchFamily="18" charset="0"/>
              </a:rPr>
              <a:t>nổ</a:t>
            </a:r>
            <a:endParaRPr lang="en-US" sz="4000" dirty="0" smtClean="0">
              <a:solidFill>
                <a:srgbClr val="1104BC"/>
              </a:solidFill>
              <a:latin typeface="Times New Roman" pitchFamily="18" charset="0"/>
              <a:cs typeface="Times New Roman" pitchFamily="18" charset="0"/>
            </a:endParaRPr>
          </a:p>
        </p:txBody>
      </p:sp>
      <p:sp>
        <p:nvSpPr>
          <p:cNvPr id="2" name="Rectangle 1"/>
          <p:cNvSpPr/>
          <p:nvPr/>
        </p:nvSpPr>
        <p:spPr>
          <a:xfrm>
            <a:off x="4544291" y="1981200"/>
            <a:ext cx="4572000" cy="1384995"/>
          </a:xfrm>
          <a:prstGeom prst="rect">
            <a:avLst/>
          </a:prstGeom>
        </p:spPr>
        <p:txBody>
          <a:bodyPr>
            <a:spAutoFit/>
          </a:bodyPr>
          <a:lstStyle/>
          <a:p>
            <a:pPr algn="just"/>
            <a:r>
              <a:rPr lang="vi-VN" sz="2800" dirty="0">
                <a:solidFill>
                  <a:srgbClr val="FF0000"/>
                </a:solidFill>
              </a:rPr>
              <a:t>Hãy giải thích nguyên nhân bùng nổ cuộc xung đột Nam – Bắc triều. </a:t>
            </a:r>
            <a:endParaRPr lang="en-US" sz="2800" dirty="0">
              <a:solidFill>
                <a:srgbClr val="FF0000"/>
              </a:solidFill>
            </a:endParaRPr>
          </a:p>
        </p:txBody>
      </p:sp>
    </p:spTree>
    <p:extLst>
      <p:ext uri="{BB962C8B-B14F-4D97-AF65-F5344CB8AC3E}">
        <p14:creationId xmlns:p14="http://schemas.microsoft.com/office/powerpoint/2010/main" val="2989010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anim calcmode="lin" valueType="num">
                                      <p:cBhvr>
                                        <p:cTn id="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63.png"/>
          <p:cNvPicPr/>
          <p:nvPr/>
        </p:nvPicPr>
        <p:blipFill>
          <a:blip r:embed="rId2"/>
          <a:srcRect/>
          <a:stretch>
            <a:fillRect/>
          </a:stretch>
        </p:blipFill>
        <p:spPr>
          <a:xfrm>
            <a:off x="381000" y="228600"/>
            <a:ext cx="8077200" cy="6400800"/>
          </a:xfrm>
          <a:prstGeom prst="rect">
            <a:avLst/>
          </a:prstGeom>
          <a:ln/>
        </p:spPr>
      </p:pic>
    </p:spTree>
    <p:extLst>
      <p:ext uri="{BB962C8B-B14F-4D97-AF65-F5344CB8AC3E}">
        <p14:creationId xmlns:p14="http://schemas.microsoft.com/office/powerpoint/2010/main" val="2009409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1644</Words>
  <Application>Microsoft Office PowerPoint</Application>
  <PresentationFormat>On-screen Show (4:3)</PresentationFormat>
  <Paragraphs>161</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CHƯƠNG 3: VIỆT NAM TỪ ĐẦU THẾ KỈ XVI ĐẾN THẾ KỈ XVIII  TiếT 9- BÀI 5: CUỘC XUNG ĐỘT NAM – BẮC TRIỀU VÀ TRỊNH – NGUYỄN </vt:lpstr>
      <vt:lpstr>1. Sự ra đời Vương triều Mạc</vt:lpstr>
      <vt:lpstr>1. Sự ra đời Vương triều Mạc</vt:lpstr>
      <vt:lpstr>1. Sự ra đời Vương triều Mạc</vt:lpstr>
      <vt:lpstr>1. Sự ra đời Vương triều Mạc</vt:lpstr>
      <vt:lpstr>1. Sự ra đời Vương triều Mạc</vt:lpstr>
      <vt:lpstr>2. Xung đột Nam – Bắc triều</vt:lpstr>
      <vt:lpstr>PowerPoint Presentation</vt:lpstr>
      <vt:lpstr>2. Xung đột Nam – Bắc triều</vt:lpstr>
      <vt:lpstr>2. Xung đột Nam – Bắc triều</vt:lpstr>
      <vt:lpstr>3. Xung đột Trịnh – Nguyễn</vt:lpstr>
      <vt:lpstr>PowerPoint Presentation</vt:lpstr>
      <vt:lpstr>3. Xung đột Trịnh – Nguyễn</vt:lpstr>
      <vt:lpstr>PowerPoint Presentation</vt:lpstr>
      <vt:lpstr>3. Xung đột Trịnh – Nguyễn</vt:lpstr>
      <vt:lpstr>Nêu hệ quả của cuộc xung đột Trịnh – Nguyễn. </vt:lpstr>
      <vt:lpstr>PowerPoint Presentation</vt:lpstr>
      <vt:lpstr>Hệ thống lũy Thầy trên bản đồ ngày nay</vt:lpstr>
      <vt:lpstr>Tấm bia dấu tích Lũy Đầu Mâu</vt:lpstr>
      <vt:lpstr>Quảng Bình Quan (cổng hạ Lũy Thầy)</vt:lpstr>
      <vt:lpstr>Trên đỉnh người dân lập bàn thờ Đào Duy Từ</vt:lpstr>
      <vt:lpstr>3. Xung đột Trịnh – Nguyễn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Hãy lập và hoàn thành bảng hệ thống (theo gợi ý dưới đây vào vở) về các cuộc xung đột Nam – Bắc triều và Trịnh Nguyễn:</vt:lpstr>
      <vt:lpstr>PowerPoint Presentation</vt:lpstr>
      <vt:lpstr>Giả sử là một người dân sống ở thế kỉ XVI – XVII, em hãy đưa ra ít nhất một lí do để phản đối các cuộc xung đột Nam – Bắc triều và Trịnh – Nguyễn.</vt:lpstr>
      <vt:lpstr>Tìm hiểu thông tin từ sách, báo, internet về di tích Lũy Thầy và sông Gianh (Quảng Bình), hãy viết đoạn văn ngắn (khoảng 7 – 10 dòng) về cuộc xung đột Trịnh – Nguyễn.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20</cp:revision>
  <dcterms:created xsi:type="dcterms:W3CDTF">2023-09-18T22:15:11Z</dcterms:created>
  <dcterms:modified xsi:type="dcterms:W3CDTF">2023-11-23T04:32:44Z</dcterms:modified>
</cp:coreProperties>
</file>