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4" r:id="rId2"/>
    <p:sldId id="285" r:id="rId3"/>
    <p:sldId id="257" r:id="rId4"/>
    <p:sldId id="270" r:id="rId5"/>
    <p:sldId id="273" r:id="rId6"/>
    <p:sldId id="286" r:id="rId7"/>
    <p:sldId id="258" r:id="rId8"/>
    <p:sldId id="279" r:id="rId9"/>
    <p:sldId id="275" r:id="rId10"/>
    <p:sldId id="271" r:id="rId11"/>
    <p:sldId id="274" r:id="rId12"/>
    <p:sldId id="280" r:id="rId13"/>
    <p:sldId id="262" r:id="rId14"/>
    <p:sldId id="281" r:id="rId15"/>
    <p:sldId id="264" r:id="rId16"/>
    <p:sldId id="282" r:id="rId17"/>
    <p:sldId id="266" r:id="rId18"/>
    <p:sldId id="283" r:id="rId19"/>
    <p:sldId id="268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7AC"/>
    <a:srgbClr val="3403BD"/>
    <a:srgbClr val="605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A4F23-2198-4450-B242-3FE62AD6CA1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044A6-F7B9-463D-9BCB-ADE6C19EF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8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44A6-F7B9-463D-9BCB-ADE6C19EF7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4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0D8D-0C72-4C23-A72D-9C2D92ED2B2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5F9B-E008-447A-993F-A46E8FDE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3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0D8D-0C72-4C23-A72D-9C2D92ED2B2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5F9B-E008-447A-993F-A46E8FDE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3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0D8D-0C72-4C23-A72D-9C2D92ED2B2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5F9B-E008-447A-993F-A46E8FDE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0D8D-0C72-4C23-A72D-9C2D92ED2B2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5F9B-E008-447A-993F-A46E8FDE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5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0D8D-0C72-4C23-A72D-9C2D92ED2B2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5F9B-E008-447A-993F-A46E8FDE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9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0D8D-0C72-4C23-A72D-9C2D92ED2B2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5F9B-E008-447A-993F-A46E8FDE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2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0D8D-0C72-4C23-A72D-9C2D92ED2B2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5F9B-E008-447A-993F-A46E8FDE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5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0D8D-0C72-4C23-A72D-9C2D92ED2B2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5F9B-E008-447A-993F-A46E8FDE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0D8D-0C72-4C23-A72D-9C2D92ED2B2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5F9B-E008-447A-993F-A46E8FDE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0D8D-0C72-4C23-A72D-9C2D92ED2B2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5F9B-E008-447A-993F-A46E8FDE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0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0D8D-0C72-4C23-A72D-9C2D92ED2B2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5F9B-E008-447A-993F-A46E8FDE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10D8D-0C72-4C23-A72D-9C2D92ED2B2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D5F9B-E008-447A-993F-A46E8FDE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1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9775" y="2286000"/>
            <a:ext cx="70904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5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CÔNG NGHỆ 6</a:t>
            </a:r>
            <a:endParaRPr lang="en-US" sz="5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16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" y="-15660"/>
            <a:ext cx="1786001" cy="155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627" y="13173"/>
            <a:ext cx="1566073" cy="150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5498" y="4988753"/>
            <a:ext cx="1787851" cy="1692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246797" y="4797150"/>
            <a:ext cx="1859275" cy="19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086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52400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alt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uyen-tap-nhung-loi-ich-khi-song-tai-can-ho-chung-cu-phan-2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3962400" cy="274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inh-nghiem-ban-nha-mat-pho_s19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800100"/>
            <a:ext cx="4343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3657600"/>
            <a:ext cx="2143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04724" y="3629408"/>
            <a:ext cx="225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cư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4119265"/>
            <a:ext cx="8153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hà ở</a:t>
            </a:r>
            <a:r>
              <a:rPr lang="en-US" sz="3200" dirty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vi-VN" sz="3200" dirty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cư có đặc điểm </a:t>
            </a:r>
            <a:r>
              <a:rPr lang="vi-VN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3403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nh-nghiem-ban-nha-mat-pho_s19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6" y="228599"/>
            <a:ext cx="3777344" cy="323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1257"/>
            <a:ext cx="4419600" cy="3206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3606225"/>
            <a:ext cx="5795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hà </a:t>
            </a:r>
            <a:r>
              <a:rPr lang="vi-VN" sz="3200" dirty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3200" dirty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vi-VN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3200" dirty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đặc điểm </a:t>
            </a:r>
            <a:r>
              <a:rPr lang="en-US" sz="3200" dirty="0" err="1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328057" y="4197183"/>
            <a:ext cx="7239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</a:rPr>
              <a:t>-</a:t>
            </a:r>
            <a:r>
              <a:rPr lang="vi-VN" sz="3200" dirty="0" smtClean="0">
                <a:latin typeface="+mj-lt"/>
              </a:rPr>
              <a:t>Thường </a:t>
            </a:r>
            <a:r>
              <a:rPr lang="vi-VN" sz="3200" dirty="0">
                <a:latin typeface="+mj-lt"/>
              </a:rPr>
              <a:t>nhiều tầng 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- </a:t>
            </a:r>
            <a:r>
              <a:rPr lang="vi-VN" sz="3200" dirty="0" smtClean="0">
                <a:latin typeface="+mj-lt"/>
              </a:rPr>
              <a:t>Các </a:t>
            </a:r>
            <a:r>
              <a:rPr lang="vi-VN" sz="3200" dirty="0">
                <a:latin typeface="+mj-lt"/>
              </a:rPr>
              <a:t>nhà thường sát </a:t>
            </a:r>
            <a:r>
              <a:rPr lang="vi-VN" sz="3200" dirty="0" smtClean="0">
                <a:latin typeface="+mj-lt"/>
              </a:rPr>
              <a:t>nhau</a:t>
            </a:r>
            <a:endParaRPr lang="vi-VN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- </a:t>
            </a:r>
            <a:r>
              <a:rPr lang="vi-VN" sz="3200" dirty="0" smtClean="0">
                <a:latin typeface="+mj-lt"/>
              </a:rPr>
              <a:t>Tận </a:t>
            </a:r>
            <a:r>
              <a:rPr lang="vi-VN" sz="3200" dirty="0">
                <a:latin typeface="+mj-lt"/>
              </a:rPr>
              <a:t>dụng mặt tiền nên có thể vừa ở vừa kinh doanh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340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32657"/>
            <a:ext cx="8229600" cy="805543"/>
          </a:xfrm>
        </p:spPr>
        <p:txBody>
          <a:bodyPr>
            <a:noAutofit/>
          </a:bodyPr>
          <a:lstStyle/>
          <a:p>
            <a:pPr algn="l"/>
            <a:r>
              <a:rPr lang="vi-VN" sz="3600" dirty="0" smtClean="0">
                <a:solidFill>
                  <a:srgbClr val="FF0000"/>
                </a:solidFill>
              </a:rPr>
              <a:t>III. Kiến trúc nhà ở đặc trưng của Việt Nam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15318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. 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Nhà ở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2980" y="161038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Nhà ở </a:t>
            </a:r>
            <a:r>
              <a:rPr lang="en-US" sz="28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800" dirty="0">
              <a:solidFill>
                <a:srgbClr val="1447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205097"/>
            <a:ext cx="7239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</a:rPr>
              <a:t>-</a:t>
            </a:r>
            <a:r>
              <a:rPr lang="vi-VN" sz="3200" dirty="0" smtClean="0">
                <a:latin typeface="+mj-lt"/>
              </a:rPr>
              <a:t>Thường </a:t>
            </a:r>
            <a:r>
              <a:rPr lang="vi-VN" sz="3200" dirty="0">
                <a:latin typeface="+mj-lt"/>
              </a:rPr>
              <a:t>nhiều tầng 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- </a:t>
            </a:r>
            <a:r>
              <a:rPr lang="vi-VN" sz="3200" dirty="0" smtClean="0">
                <a:latin typeface="+mj-lt"/>
              </a:rPr>
              <a:t>Các </a:t>
            </a:r>
            <a:r>
              <a:rPr lang="vi-VN" sz="3200" dirty="0">
                <a:latin typeface="+mj-lt"/>
              </a:rPr>
              <a:t>nhà thường sát </a:t>
            </a:r>
            <a:r>
              <a:rPr lang="vi-VN" sz="3200" dirty="0" smtClean="0">
                <a:latin typeface="+mj-lt"/>
              </a:rPr>
              <a:t>nhau</a:t>
            </a:r>
            <a:endParaRPr lang="vi-VN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- </a:t>
            </a:r>
            <a:r>
              <a:rPr lang="vi-VN" sz="3200" dirty="0" smtClean="0">
                <a:latin typeface="+mj-lt"/>
              </a:rPr>
              <a:t>Tận </a:t>
            </a:r>
            <a:r>
              <a:rPr lang="vi-VN" sz="3200" dirty="0">
                <a:latin typeface="+mj-lt"/>
              </a:rPr>
              <a:t>dụng mặt tiền nên có thể vừa ở vừa kinh doanh</a:t>
            </a:r>
            <a:endParaRPr lang="en-US" sz="32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6858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1. Nhà </a:t>
            </a:r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nông thôn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57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"/>
            <a:ext cx="7980218" cy="28956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3416587"/>
            <a:ext cx="8305800" cy="243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1.Xây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Tận dụng mặt tiền nên có thể vừa ở vừa kinh doanh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hông gia chung gồm có khu để xe, khu vực mua bán, khu sinh hoạt cộng 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thể di động hoặc cố định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4399" y="2831812"/>
            <a:ext cx="7217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rgbClr val="3403BD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A. 1, 2, 3 </a:t>
            </a:r>
            <a:endParaRPr lang="en-US" sz="2800" dirty="0">
              <a:solidFill>
                <a:srgbClr val="1447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613919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. 1, 2, 4 </a:t>
            </a:r>
            <a:endParaRPr lang="en-US" sz="2800" dirty="0">
              <a:solidFill>
                <a:srgbClr val="1447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613919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C. 1, 3, 4 </a:t>
            </a:r>
            <a:endParaRPr lang="en-US" sz="2800" dirty="0">
              <a:solidFill>
                <a:srgbClr val="1447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0018" y="6096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D. 2, </a:t>
            </a:r>
            <a:r>
              <a:rPr lang="en-US" sz="2800" dirty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1447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09800" y="6198831"/>
            <a:ext cx="431800" cy="4318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54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32657"/>
            <a:ext cx="8229600" cy="805543"/>
          </a:xfrm>
        </p:spPr>
        <p:txBody>
          <a:bodyPr>
            <a:noAutofit/>
          </a:bodyPr>
          <a:lstStyle/>
          <a:p>
            <a:pPr algn="l"/>
            <a:r>
              <a:rPr lang="vi-VN" sz="3600" dirty="0" smtClean="0">
                <a:solidFill>
                  <a:srgbClr val="FF0000"/>
                </a:solidFill>
              </a:rPr>
              <a:t>III. Kiến trúc nhà ở đặc trưng của Việt Nam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30558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2</a:t>
            </a:r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. 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Nhà ở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2980" y="2142141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Nhà ở </a:t>
            </a:r>
            <a:r>
              <a:rPr lang="en-US" sz="28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endParaRPr lang="en-US" sz="2800" dirty="0">
              <a:solidFill>
                <a:srgbClr val="1447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3389321"/>
            <a:ext cx="6004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3876" y="4532293"/>
            <a:ext cx="6637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hông gia chung gồm có khu để xe, khu vực mua bán, khu sinh hoạt cộng 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2686435"/>
            <a:ext cx="6317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2980" y="16764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Nhà ở </a:t>
            </a:r>
            <a:r>
              <a:rPr lang="en-US" sz="28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800" dirty="0">
              <a:solidFill>
                <a:srgbClr val="1447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8382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1. Nhà ở nông thôn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84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343400" cy="555171"/>
          </a:xfrm>
        </p:spPr>
        <p:txBody>
          <a:bodyPr>
            <a:noAutofit/>
          </a:bodyPr>
          <a:lstStyle/>
          <a:p>
            <a:r>
              <a:rPr lang="vi-VN" sz="2800" dirty="0">
                <a:solidFill>
                  <a:srgbClr val="C00000"/>
                </a:solidFill>
              </a:rPr>
              <a:t>3. Nhà ở các khu vực đặc thù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200400"/>
            <a:ext cx="4724400" cy="60960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vi-V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vùng cao có đặc điểm gì</a:t>
            </a:r>
            <a:r>
              <a:rPr lang="vi-VN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11926"/>
            <a:ext cx="7848600" cy="233607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74914" y="38862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Phần sàn là khu vực chính dùng để sinh hoạt chung ăn uống ngủ nghỉ, nấu 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22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32657"/>
            <a:ext cx="8229600" cy="805543"/>
          </a:xfrm>
        </p:spPr>
        <p:txBody>
          <a:bodyPr>
            <a:noAutofit/>
          </a:bodyPr>
          <a:lstStyle/>
          <a:p>
            <a:pPr algn="l"/>
            <a:r>
              <a:rPr lang="vi-VN" sz="3600" dirty="0" smtClean="0">
                <a:solidFill>
                  <a:srgbClr val="FF0000"/>
                </a:solidFill>
              </a:rPr>
              <a:t>III. Kiến trúc nhà ở đặc trưng của Việt Nam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30558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2</a:t>
            </a:r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. 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Nhà ở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8382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1. Nhà ở nông thôn</a:t>
            </a:r>
            <a:endParaRPr lang="en-US" sz="2800" dirty="0">
              <a:latin typeface="+mj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1828800"/>
            <a:ext cx="4343400" cy="555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dirty="0" smtClean="0">
                <a:solidFill>
                  <a:srgbClr val="C00000"/>
                </a:solidFill>
              </a:rPr>
              <a:t>3. Nhà ở các khu vực đặc thù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66800" y="28956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Phần sàn là khu vực chính dùng để sinh hoạt chung ăn uống ngủ nghỉ, nấu 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28700" y="2258785"/>
            <a:ext cx="4343400" cy="555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1447AC"/>
                </a:solidFill>
              </a:rPr>
              <a:t>a. </a:t>
            </a:r>
            <a:r>
              <a:rPr lang="en-US" sz="2800" dirty="0" err="1" smtClean="0">
                <a:solidFill>
                  <a:srgbClr val="1447AC"/>
                </a:solidFill>
              </a:rPr>
              <a:t>Nhà</a:t>
            </a:r>
            <a:r>
              <a:rPr lang="en-US" sz="2800" dirty="0" smtClean="0">
                <a:solidFill>
                  <a:srgbClr val="1447AC"/>
                </a:solidFill>
              </a:rPr>
              <a:t> </a:t>
            </a:r>
            <a:r>
              <a:rPr lang="en-US" sz="2800" dirty="0" err="1" smtClean="0">
                <a:solidFill>
                  <a:srgbClr val="1447AC"/>
                </a:solidFill>
              </a:rPr>
              <a:t>sàn</a:t>
            </a:r>
            <a:endParaRPr lang="en-US" sz="2800" dirty="0">
              <a:solidFill>
                <a:srgbClr val="144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2133600" cy="381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b. </a:t>
            </a:r>
            <a:r>
              <a:rPr lang="vi-VN" sz="2800" dirty="0" smtClean="0">
                <a:solidFill>
                  <a:srgbClr val="C00000"/>
                </a:solidFill>
              </a:rPr>
              <a:t> </a:t>
            </a:r>
            <a:r>
              <a:rPr lang="vi-VN" sz="2800" dirty="0">
                <a:solidFill>
                  <a:srgbClr val="C00000"/>
                </a:solidFill>
              </a:rPr>
              <a:t>Nhà nổi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620000" cy="327660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00" y="4419600"/>
            <a:ext cx="7848600" cy="1143000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/>
              <a:t>Có phao dưới sàn nhà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vi-VN" dirty="0" smtClean="0"/>
              <a:t> nổi trên mặt nước, có thể di động hoặc cố định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09800" y="3810001"/>
            <a:ext cx="4724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413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32657"/>
            <a:ext cx="8229600" cy="805543"/>
          </a:xfrm>
        </p:spPr>
        <p:txBody>
          <a:bodyPr>
            <a:noAutofit/>
          </a:bodyPr>
          <a:lstStyle/>
          <a:p>
            <a:pPr algn="l"/>
            <a:r>
              <a:rPr lang="vi-VN" sz="3600" dirty="0" smtClean="0">
                <a:solidFill>
                  <a:srgbClr val="FF0000"/>
                </a:solidFill>
              </a:rPr>
              <a:t>III. Kiến trúc nhà ở đặc trưng của Việt Nam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30558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2</a:t>
            </a:r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. 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Nhà ở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8382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1. Nhà ở nông thôn</a:t>
            </a:r>
            <a:endParaRPr lang="en-US" sz="2800" dirty="0">
              <a:latin typeface="+mj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1828800"/>
            <a:ext cx="4343400" cy="555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dirty="0" smtClean="0">
                <a:solidFill>
                  <a:srgbClr val="C00000"/>
                </a:solidFill>
              </a:rPr>
              <a:t>3. Nhà ở các khu vực đặc thù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28700" y="2258785"/>
            <a:ext cx="4343400" cy="555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1447AC"/>
                </a:solidFill>
              </a:rPr>
              <a:t>a. </a:t>
            </a:r>
            <a:r>
              <a:rPr lang="en-US" sz="2800" dirty="0" err="1" smtClean="0">
                <a:solidFill>
                  <a:srgbClr val="1447AC"/>
                </a:solidFill>
              </a:rPr>
              <a:t>Nhà</a:t>
            </a:r>
            <a:r>
              <a:rPr lang="en-US" sz="2800" dirty="0" smtClean="0">
                <a:solidFill>
                  <a:srgbClr val="1447AC"/>
                </a:solidFill>
              </a:rPr>
              <a:t> </a:t>
            </a:r>
            <a:r>
              <a:rPr lang="en-US" sz="2800" dirty="0" err="1" smtClean="0">
                <a:solidFill>
                  <a:srgbClr val="1447AC"/>
                </a:solidFill>
              </a:rPr>
              <a:t>sàn</a:t>
            </a:r>
            <a:endParaRPr lang="en-US" sz="2800" dirty="0">
              <a:solidFill>
                <a:srgbClr val="1447AC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09650" y="2783473"/>
            <a:ext cx="4343400" cy="555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1447AC"/>
                </a:solidFill>
              </a:rPr>
              <a:t> b. </a:t>
            </a:r>
            <a:r>
              <a:rPr lang="en-US" sz="2800" dirty="0" err="1" smtClean="0">
                <a:solidFill>
                  <a:srgbClr val="1447AC"/>
                </a:solidFill>
              </a:rPr>
              <a:t>Nhà</a:t>
            </a:r>
            <a:r>
              <a:rPr lang="en-US" sz="2800" dirty="0" smtClean="0">
                <a:solidFill>
                  <a:srgbClr val="1447AC"/>
                </a:solidFill>
              </a:rPr>
              <a:t> </a:t>
            </a:r>
            <a:r>
              <a:rPr lang="en-US" sz="2800" dirty="0" err="1" smtClean="0">
                <a:solidFill>
                  <a:srgbClr val="1447AC"/>
                </a:solidFill>
              </a:rPr>
              <a:t>nổi</a:t>
            </a:r>
            <a:endParaRPr lang="en-US" sz="2800" dirty="0">
              <a:solidFill>
                <a:srgbClr val="1447A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3338644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Có phao dưới sàn nhà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+mj-lt"/>
              </a:rPr>
              <a:t>nổi trên mặt nước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07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757" y="533400"/>
            <a:ext cx="7554686" cy="609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+mj-lt"/>
              </a:rPr>
              <a:t>Câu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 1: </a:t>
            </a:r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Ở  nơi em sống, có những kiểu kiến trúc nhà ở nào? 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017693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+mj-lt"/>
              </a:rPr>
              <a:t>Câu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 2: </a:t>
            </a:r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Nhà 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sàn và nhà nổi phù hợp với những vùng nào ở nước ta?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027093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5657" y="3008293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Long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5657" y="4114800"/>
            <a:ext cx="7053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,… 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1447A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solidFill>
                <a:srgbClr val="1447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05200" y="22792"/>
            <a:ext cx="2590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27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67000" y="195350"/>
            <a:ext cx="32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914400"/>
            <a:ext cx="5232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err="1" smtClean="0">
                <a:solidFill>
                  <a:srgbClr val="170EC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 smtClean="0">
                <a:solidFill>
                  <a:srgbClr val="170EC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3200" b="1" dirty="0" err="1" smtClean="0">
                <a:solidFill>
                  <a:srgbClr val="170EC2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200" b="1" dirty="0" smtClean="0">
                <a:solidFill>
                  <a:srgbClr val="170E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70EC2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altLang="en-US" sz="3200" b="1" dirty="0" smtClean="0">
                <a:solidFill>
                  <a:srgbClr val="170E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70EC2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3200" b="1" dirty="0" smtClean="0">
                <a:solidFill>
                  <a:srgbClr val="170E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70EC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 smtClean="0">
                <a:solidFill>
                  <a:srgbClr val="170E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70EC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b="1" dirty="0" smtClean="0">
                <a:solidFill>
                  <a:srgbClr val="170EC2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  <a:endParaRPr lang="en-US" sz="3200" b="1" dirty="0">
              <a:solidFill>
                <a:srgbClr val="170E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96686" y="1651575"/>
            <a:ext cx="853440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vi-VN" altLang="en-US" sz="3200" dirty="0" smtClean="0">
                <a:latin typeface="+mj-lt"/>
              </a:rPr>
              <a:t>+ </a:t>
            </a:r>
            <a:r>
              <a:rPr lang="vi-VN" altLang="en-US" sz="3200" dirty="0">
                <a:latin typeface="+mj-lt"/>
              </a:rPr>
              <a:t>Là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3200" dirty="0" smtClean="0">
                <a:latin typeface="+mj-lt"/>
              </a:rPr>
              <a:t>+</a:t>
            </a:r>
            <a:r>
              <a:rPr lang="vi-VN" altLang="en-US" sz="3200" dirty="0" smtClean="0">
                <a:latin typeface="+mj-lt"/>
              </a:rPr>
              <a:t>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altLang="en-US" sz="3200" dirty="0" smtClean="0">
                <a:latin typeface="+mj-lt"/>
              </a:rPr>
              <a:t>ảo </a:t>
            </a:r>
            <a:r>
              <a:rPr lang="vi-VN" altLang="en-US" sz="3200" dirty="0">
                <a:latin typeface="+mj-lt"/>
              </a:rPr>
              <a:t>vệ con người tránh được những ảnh hưởng xấu của thiên nhiên,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200" dirty="0">
                <a:latin typeface="+mj-lt"/>
              </a:rPr>
              <a:t>.</a:t>
            </a:r>
            <a:endParaRPr lang="en-US" altLang="en-US" sz="3200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vi-VN" altLang="en-US" sz="3200" dirty="0" smtClean="0">
                <a:latin typeface="+mj-lt"/>
              </a:rPr>
              <a:t> </a:t>
            </a:r>
            <a:r>
              <a:rPr lang="en-US" altLang="en-US" sz="3200" dirty="0" smtClean="0">
                <a:latin typeface="+mj-lt"/>
              </a:rPr>
              <a:t>+ 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altLang="en-US" sz="3200" dirty="0" smtClean="0">
                <a:latin typeface="Times New Roman" pitchFamily="18" charset="0"/>
                <a:cs typeface="Times New Roman" pitchFamily="18" charset="0"/>
              </a:rPr>
              <a:t>hục </a:t>
            </a:r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vụ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+mj-lt"/>
              </a:rPr>
              <a:t> </a:t>
            </a:r>
            <a:r>
              <a:rPr lang="vi-VN" altLang="en-US" sz="3200" dirty="0" smtClean="0">
                <a:latin typeface="+mj-lt"/>
              </a:rPr>
              <a:t>nhu </a:t>
            </a:r>
            <a:r>
              <a:rPr lang="vi-VN" altLang="en-US" sz="3200" dirty="0">
                <a:latin typeface="+mj-lt"/>
              </a:rPr>
              <a:t>cầu sinh hoạt của con </a:t>
            </a:r>
            <a:r>
              <a:rPr lang="vi-VN" altLang="en-US" sz="3200" dirty="0" smtClean="0">
                <a:latin typeface="+mj-lt"/>
              </a:rPr>
              <a:t>người</a:t>
            </a:r>
            <a:r>
              <a:rPr lang="en-US" altLang="en-US" sz="3200" dirty="0" smtClean="0">
                <a:latin typeface="+mj-lt"/>
              </a:rPr>
              <a:t>.</a:t>
            </a:r>
            <a:endParaRPr lang="en-US" altLang="en-US" sz="3200" dirty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vi-VN" altLang="en-US" sz="3200" dirty="0" smtClean="0">
                <a:latin typeface="+mj-lt"/>
              </a:rPr>
              <a:t> + </a:t>
            </a:r>
            <a:r>
              <a:rPr lang="vi-VN" altLang="en-US" sz="3200" dirty="0">
                <a:latin typeface="+mj-lt"/>
              </a:rPr>
              <a:t>Là nơi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3200" dirty="0" smtClean="0">
                <a:latin typeface="+mj-lt"/>
                <a:cs typeface="Times New Roman" pitchFamily="18" charset="0"/>
              </a:rPr>
              <a:t>.</a:t>
            </a:r>
            <a:endParaRPr lang="en-US" altLang="en-US" sz="3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00400" y="315960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0" y="1219200"/>
            <a:ext cx="78295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1.N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hà em thuộc kiểu kiến trúc nhà ở </a:t>
            </a:r>
            <a:r>
              <a:rPr lang="vi-VN" altLang="en-US" sz="2800" b="1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M</a:t>
            </a:r>
            <a:r>
              <a:rPr lang="vi-VN" altLang="en-US" sz="2800" b="1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ô 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tả các khu vực chức năng trong ngôi nhà của gia đình em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?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749300" y="2728908"/>
            <a:ext cx="7829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ý tưởng thiết kế ngôi nhà có các phòng chức năng phù hợp với các thành viên trong gia đình em</a:t>
            </a:r>
            <a:r>
              <a:rPr lang="en-US" alt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937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339752" y="410575"/>
            <a:ext cx="4343400" cy="701675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</a:rPr>
              <a:t>Hướng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</a:rPr>
              <a:t>dẫn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</a:rPr>
              <a:t>nhà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880245" y="1550269"/>
            <a:ext cx="7551786" cy="181588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dụng11/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SGK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marL="342900" indent="-342900" algn="just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2.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sưu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tầm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nhà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5" name="Picture 16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" y="-15660"/>
            <a:ext cx="1786001" cy="155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164288" y="5303385"/>
            <a:ext cx="1786283" cy="15546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921866"/>
      </p:ext>
    </p:extLst>
  </p:cSld>
  <p:clrMapOvr>
    <a:masterClrMapping/>
  </p:clrMapOvr>
  <p:transition spd="slow" advTm="259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2114" y="1518791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Dựa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 </a:t>
            </a:r>
            <a:r>
              <a:rPr lang="en-US" sz="3200" dirty="0" err="1" smtClean="0"/>
              <a:t>biết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,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sát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biết</a:t>
            </a:r>
            <a:r>
              <a:rPr lang="en-US" sz="3200" dirty="0" smtClean="0"/>
              <a:t> 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 </a:t>
            </a:r>
            <a:r>
              <a:rPr lang="en-US" sz="3200" dirty="0" err="1" smtClean="0"/>
              <a:t>thuộc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36717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121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657"/>
            <a:ext cx="3004457" cy="30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nha-noi--1440x9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4" y="3352800"/>
            <a:ext cx="394335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tuyen-tap-nhung-loi-ich-khi-song-tai-can-ho-chung-cu-phan-2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657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kinh-nghiem-ban-nha-mat-pho_s19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kien-tao-nha-o-nong-thon-viet-na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57400" y="6301581"/>
            <a:ext cx="541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 </a:t>
            </a:r>
            <a:r>
              <a:rPr lang="en-US" altLang="en-US" sz="2000" b="1" dirty="0" err="1"/>
              <a:t>Kiến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trúc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nhà</a:t>
            </a:r>
            <a:r>
              <a:rPr lang="en-US" altLang="en-US" sz="2000" b="1" dirty="0"/>
              <a:t> ở </a:t>
            </a:r>
            <a:r>
              <a:rPr lang="en-US" altLang="en-US" sz="2000" b="1" dirty="0" err="1"/>
              <a:t>đặc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trưng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của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Việt</a:t>
            </a:r>
            <a:r>
              <a:rPr lang="en-US" altLang="en-US" sz="2000" b="1" dirty="0"/>
              <a:t> Nam</a:t>
            </a:r>
          </a:p>
        </p:txBody>
      </p:sp>
      <p:sp>
        <p:nvSpPr>
          <p:cNvPr id="10" name="Oval 37"/>
          <p:cNvSpPr>
            <a:spLocks noChangeArrowheads="1"/>
          </p:cNvSpPr>
          <p:nvPr/>
        </p:nvSpPr>
        <p:spPr bwMode="auto">
          <a:xfrm>
            <a:off x="762000" y="0"/>
            <a:ext cx="466725" cy="411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/>
              <a:t>A</a:t>
            </a:r>
          </a:p>
        </p:txBody>
      </p:sp>
      <p:sp>
        <p:nvSpPr>
          <p:cNvPr id="11" name="Oval 37"/>
          <p:cNvSpPr>
            <a:spLocks noChangeArrowheads="1"/>
          </p:cNvSpPr>
          <p:nvPr/>
        </p:nvSpPr>
        <p:spPr bwMode="auto">
          <a:xfrm>
            <a:off x="180294" y="5181600"/>
            <a:ext cx="466725" cy="411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/>
              <a:t>D</a:t>
            </a:r>
          </a:p>
        </p:txBody>
      </p:sp>
      <p:sp>
        <p:nvSpPr>
          <p:cNvPr id="12" name="Oval 37"/>
          <p:cNvSpPr>
            <a:spLocks noChangeArrowheads="1"/>
          </p:cNvSpPr>
          <p:nvPr/>
        </p:nvSpPr>
        <p:spPr bwMode="auto">
          <a:xfrm>
            <a:off x="5013551" y="5715000"/>
            <a:ext cx="466725" cy="411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/>
              <a:t>E</a:t>
            </a:r>
          </a:p>
        </p:txBody>
      </p:sp>
      <p:sp>
        <p:nvSpPr>
          <p:cNvPr id="13" name="Oval 37"/>
          <p:cNvSpPr>
            <a:spLocks noChangeArrowheads="1"/>
          </p:cNvSpPr>
          <p:nvPr/>
        </p:nvSpPr>
        <p:spPr bwMode="auto">
          <a:xfrm>
            <a:off x="7543800" y="152400"/>
            <a:ext cx="466725" cy="411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/>
              <a:t>C</a:t>
            </a:r>
          </a:p>
        </p:txBody>
      </p:sp>
      <p:sp>
        <p:nvSpPr>
          <p:cNvPr id="14" name="Oval 37"/>
          <p:cNvSpPr>
            <a:spLocks noChangeArrowheads="1"/>
          </p:cNvSpPr>
          <p:nvPr/>
        </p:nvSpPr>
        <p:spPr bwMode="auto">
          <a:xfrm>
            <a:off x="4086905" y="152400"/>
            <a:ext cx="466725" cy="411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dirty="0" smtClean="0"/>
              <a:t>B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393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219200" y="227556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2: KHÁI QUÁT VỀ NHÀ Ở (tt)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9906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1. Năng lực 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Năng lực công nghệ: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Nhận biết được một số k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iến trúc nhà ở đặc trưng của Việt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Năng lực chung: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  Năng lực tự chủ, tự học.	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+Năng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lực giao tiếp và hợp tác: Biết sử dụng thông tin để trình bày, thảo luận các vấn đề liên quan đến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kiến trúc nhà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ở, lắng nghe và phản hồi tích cực trong quá trình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thảo luận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Năng lực giải quyết vấn đề: Giải quyết được các tình huống đặt ra.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Phẩm chất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Chăm chỉ: Có ý thức vận dụng kiến thức đã học vào thực tiễn cuộc sống.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Trách nhiệm: Tích cực trong các hoạt động.</a:t>
            </a:r>
          </a:p>
          <a:p>
            <a:pPr marL="285750" indent="-285750">
              <a:buFontTx/>
              <a:buChar char="-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3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490637"/>
            <a:ext cx="8229600" cy="805543"/>
          </a:xfrm>
        </p:spPr>
        <p:txBody>
          <a:bodyPr>
            <a:noAutofit/>
          </a:bodyPr>
          <a:lstStyle/>
          <a:p>
            <a:pPr algn="l"/>
            <a:r>
              <a:rPr lang="vi-VN" sz="3600" dirty="0" smtClean="0">
                <a:solidFill>
                  <a:srgbClr val="FF0000"/>
                </a:solidFill>
              </a:rPr>
              <a:t>III. Kiến trúc nhà ở đặc trưng của Việt Nam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9618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1. Nhà ở nông thôn</a:t>
            </a:r>
            <a:endParaRPr lang="en-US" sz="2800" dirty="0">
              <a:latin typeface="+mj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19200" y="227556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2: KHÁI QUÁT VỀ NHÀ Ở (tt)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5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3" y="304800"/>
            <a:ext cx="3962400" cy="3124200"/>
          </a:xfrm>
          <a:prstGeom prst="rect">
            <a:avLst/>
          </a:prstGeom>
        </p:spPr>
      </p:pic>
      <p:pic>
        <p:nvPicPr>
          <p:cNvPr id="5" name="Picture 9" descr="kien-tao-nha-o-nong-thon-viet-n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63" y="326571"/>
            <a:ext cx="4267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-76200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1. Nhà ở nông thôn</a:t>
            </a:r>
            <a:endParaRPr lang="en-US" sz="2400" dirty="0">
              <a:latin typeface="+mj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0540" y="4180820"/>
            <a:ext cx="8610600" cy="22744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hà chính: 3 gian hoặc 5 gian ( bao gồm khu vực thờ, khu vực ngủ nghỉ, khu vực sinh hoạt chung)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Nhà ngang hay còn gọi là nhà bếp và kho chứa đồ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Nhà vệ sinh cách xa khu vực sinh hoạt chung và nhà bếp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3657600"/>
            <a:ext cx="5471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4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32657"/>
            <a:ext cx="8229600" cy="805543"/>
          </a:xfrm>
        </p:spPr>
        <p:txBody>
          <a:bodyPr>
            <a:noAutofit/>
          </a:bodyPr>
          <a:lstStyle/>
          <a:p>
            <a:pPr algn="l"/>
            <a:r>
              <a:rPr lang="vi-VN" sz="3600" dirty="0" smtClean="0">
                <a:solidFill>
                  <a:srgbClr val="FF0000"/>
                </a:solidFill>
              </a:rPr>
              <a:t>III. Kiến trúc nhà ở đặc trưng của Việt Nam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8382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1. Nhà ở nông thôn</a:t>
            </a:r>
            <a:endParaRPr lang="en-US" sz="28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524000"/>
            <a:ext cx="6934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à 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3 gian hoặc 5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28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3" y="1447800"/>
            <a:ext cx="3581400" cy="3581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32657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vi-VN" sz="3600" dirty="0" smtClean="0">
                <a:solidFill>
                  <a:srgbClr val="FF0000"/>
                </a:solidFill>
              </a:rPr>
              <a:t>III. Kiến trúc nhà ở đặc trưng của Việt Nam</a:t>
            </a:r>
            <a:br>
              <a:rPr lang="vi-VN" sz="3600" dirty="0" smtClean="0">
                <a:solidFill>
                  <a:srgbClr val="FF0000"/>
                </a:solidFill>
              </a:rPr>
            </a:br>
            <a:r>
              <a:rPr lang="vi-VN" sz="3600" dirty="0" smtClean="0">
                <a:solidFill>
                  <a:srgbClr val="C00000"/>
                </a:solidFill>
              </a:rPr>
              <a:t>1. Nhà ở nông thôn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810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2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1059</Words>
  <Application>Microsoft Office PowerPoint</Application>
  <PresentationFormat>On-screen Show (4:3)</PresentationFormat>
  <Paragraphs>111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Kiến trúc nhà ở đặc trưng của Việt Nam</vt:lpstr>
      <vt:lpstr>PowerPoint Presentation</vt:lpstr>
      <vt:lpstr>III. Kiến trúc nhà ở đặc trưng của Việt Nam</vt:lpstr>
      <vt:lpstr>III. Kiến trúc nhà ở đặc trưng của Việt Nam 1. Nhà ở nông thôn</vt:lpstr>
      <vt:lpstr>PowerPoint Presentation</vt:lpstr>
      <vt:lpstr>PowerPoint Presentation</vt:lpstr>
      <vt:lpstr>III. Kiến trúc nhà ở đặc trưng của Việt Nam</vt:lpstr>
      <vt:lpstr>PowerPoint Presentation</vt:lpstr>
      <vt:lpstr>III. Kiến trúc nhà ở đặc trưng của Việt Nam</vt:lpstr>
      <vt:lpstr>3. Nhà ở các khu vực đặc thù</vt:lpstr>
      <vt:lpstr>III. Kiến trúc nhà ở đặc trưng của Việt Nam</vt:lpstr>
      <vt:lpstr>b.  Nhà nổi</vt:lpstr>
      <vt:lpstr>III. Kiến trúc nhà ở đặc trưng của Việt Nam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63</cp:revision>
  <dcterms:created xsi:type="dcterms:W3CDTF">2021-09-18T13:18:43Z</dcterms:created>
  <dcterms:modified xsi:type="dcterms:W3CDTF">2023-09-05T14:55:49Z</dcterms:modified>
</cp:coreProperties>
</file>