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61" r:id="rId6"/>
    <p:sldId id="262" r:id="rId7"/>
    <p:sldId id="263" r:id="rId8"/>
    <p:sldId id="264" r:id="rId9"/>
    <p:sldId id="271" r:id="rId10"/>
    <p:sldId id="268" r:id="rId11"/>
    <p:sldId id="265" r:id="rId12"/>
    <p:sldId id="274" r:id="rId13"/>
    <p:sldId id="272" r:id="rId14"/>
    <p:sldId id="275"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949F"/>
    <a:srgbClr val="C9BACF"/>
    <a:srgbClr val="E4AC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77" d="100"/>
          <a:sy n="77" d="100"/>
        </p:scale>
        <p:origin x="126" y="11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2DD86-4885-3ECF-CE56-E1B7CDF46E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32D7F5-FD37-FE80-BF54-226D324000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468A29-DC01-385C-145B-12B31E69CB1A}"/>
              </a:ext>
            </a:extLst>
          </p:cNvPr>
          <p:cNvSpPr>
            <a:spLocks noGrp="1"/>
          </p:cNvSpPr>
          <p:nvPr>
            <p:ph type="dt" sz="half" idx="10"/>
          </p:nvPr>
        </p:nvSpPr>
        <p:spPr/>
        <p:txBody>
          <a:bodyPr/>
          <a:lstStyle/>
          <a:p>
            <a:fld id="{EBB27181-9CC9-4B2F-9E12-3F5B792072BE}" type="datetimeFigureOut">
              <a:rPr lang="en-US" smtClean="0"/>
              <a:t>6/23/2024</a:t>
            </a:fld>
            <a:endParaRPr lang="en-US"/>
          </a:p>
        </p:txBody>
      </p:sp>
      <p:sp>
        <p:nvSpPr>
          <p:cNvPr id="5" name="Footer Placeholder 4">
            <a:extLst>
              <a:ext uri="{FF2B5EF4-FFF2-40B4-BE49-F238E27FC236}">
                <a16:creationId xmlns:a16="http://schemas.microsoft.com/office/drawing/2014/main" id="{1A9A3974-2A5F-15FB-197B-662543B6D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E4501-4BE8-EAFE-7B44-6AC29E79FF90}"/>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293474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4363-1668-2289-FC71-74677B8578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1C8ADA-96C1-23BB-E3CD-A87CDF016F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D6C7D-9D8D-2D32-3F75-A76B53BB6605}"/>
              </a:ext>
            </a:extLst>
          </p:cNvPr>
          <p:cNvSpPr>
            <a:spLocks noGrp="1"/>
          </p:cNvSpPr>
          <p:nvPr>
            <p:ph type="dt" sz="half" idx="10"/>
          </p:nvPr>
        </p:nvSpPr>
        <p:spPr/>
        <p:txBody>
          <a:bodyPr/>
          <a:lstStyle/>
          <a:p>
            <a:fld id="{EBB27181-9CC9-4B2F-9E12-3F5B792072BE}" type="datetimeFigureOut">
              <a:rPr lang="en-US" smtClean="0"/>
              <a:t>6/23/2024</a:t>
            </a:fld>
            <a:endParaRPr lang="en-US"/>
          </a:p>
        </p:txBody>
      </p:sp>
      <p:sp>
        <p:nvSpPr>
          <p:cNvPr id="5" name="Footer Placeholder 4">
            <a:extLst>
              <a:ext uri="{FF2B5EF4-FFF2-40B4-BE49-F238E27FC236}">
                <a16:creationId xmlns:a16="http://schemas.microsoft.com/office/drawing/2014/main" id="{779E3A89-D4B0-B90F-A3FA-7A12B351C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86653-6B61-7C7A-BFE7-A1C49A4CF469}"/>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164003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815B08-27F0-972C-BDB8-11CD7E4612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173B6F-02F1-CA09-1CDA-FAE8F83AD3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5C688-B2C2-A5D1-8172-AAFC172860F1}"/>
              </a:ext>
            </a:extLst>
          </p:cNvPr>
          <p:cNvSpPr>
            <a:spLocks noGrp="1"/>
          </p:cNvSpPr>
          <p:nvPr>
            <p:ph type="dt" sz="half" idx="10"/>
          </p:nvPr>
        </p:nvSpPr>
        <p:spPr/>
        <p:txBody>
          <a:bodyPr/>
          <a:lstStyle/>
          <a:p>
            <a:fld id="{EBB27181-9CC9-4B2F-9E12-3F5B792072BE}" type="datetimeFigureOut">
              <a:rPr lang="en-US" smtClean="0"/>
              <a:t>6/23/2024</a:t>
            </a:fld>
            <a:endParaRPr lang="en-US"/>
          </a:p>
        </p:txBody>
      </p:sp>
      <p:sp>
        <p:nvSpPr>
          <p:cNvPr id="5" name="Footer Placeholder 4">
            <a:extLst>
              <a:ext uri="{FF2B5EF4-FFF2-40B4-BE49-F238E27FC236}">
                <a16:creationId xmlns:a16="http://schemas.microsoft.com/office/drawing/2014/main" id="{F319C06E-5B16-41DA-5C77-891F34AB2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ED019-4DC0-A5B8-501D-C6A7C1141C68}"/>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997229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6/23/2024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260400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6/23/2024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423486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A2381-B563-4F09-922B-CF4B20ADD68C}" type="datetimeFigureOut">
              <a:rPr lang="en-US" smtClean="0"/>
              <a:t>6/23/2024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162035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A2381-B563-4F09-922B-CF4B20ADD68C}" type="datetimeFigureOut">
              <a:rPr lang="en-US" smtClean="0"/>
              <a:t>6/23/2024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91839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A2381-B563-4F09-922B-CF4B20ADD68C}" type="datetimeFigureOut">
              <a:rPr lang="en-US" smtClean="0"/>
              <a:t>6/23/2024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498885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A2381-B563-4F09-922B-CF4B20ADD68C}" type="datetimeFigureOut">
              <a:rPr lang="en-US" smtClean="0"/>
              <a:t>6/23/2024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956953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A2381-B563-4F09-922B-CF4B20ADD68C}" type="datetimeFigureOut">
              <a:rPr lang="en-US" smtClean="0"/>
              <a:t>6/23/2024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163431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6/23/2024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914311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95E3-B285-DCC7-D14B-342F47BB70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00DBE-8CB5-39AC-F91F-D7C062175F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0A9AF-31C9-74BD-FE23-D1D4ADAC70B3}"/>
              </a:ext>
            </a:extLst>
          </p:cNvPr>
          <p:cNvSpPr>
            <a:spLocks noGrp="1"/>
          </p:cNvSpPr>
          <p:nvPr>
            <p:ph type="dt" sz="half" idx="10"/>
          </p:nvPr>
        </p:nvSpPr>
        <p:spPr/>
        <p:txBody>
          <a:bodyPr/>
          <a:lstStyle/>
          <a:p>
            <a:fld id="{EBB27181-9CC9-4B2F-9E12-3F5B792072BE}" type="datetimeFigureOut">
              <a:rPr lang="en-US" smtClean="0"/>
              <a:t>6/23/2024</a:t>
            </a:fld>
            <a:endParaRPr lang="en-US"/>
          </a:p>
        </p:txBody>
      </p:sp>
      <p:sp>
        <p:nvSpPr>
          <p:cNvPr id="5" name="Footer Placeholder 4">
            <a:extLst>
              <a:ext uri="{FF2B5EF4-FFF2-40B4-BE49-F238E27FC236}">
                <a16:creationId xmlns:a16="http://schemas.microsoft.com/office/drawing/2014/main" id="{424ADC67-4A4B-66CE-AE09-1B1CDE350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C66BE-F875-2B79-9F06-C5052D3C5A04}"/>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4033054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6/23/2024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744241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6/23/2024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91311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6/23/2024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540537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B0325-B99F-D761-8AB5-A36E58E2C2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663B00-86BA-54E5-B697-CE3D6CD56F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26C590-4AE4-97BF-96B9-B656A551589A}"/>
              </a:ext>
            </a:extLst>
          </p:cNvPr>
          <p:cNvSpPr>
            <a:spLocks noGrp="1"/>
          </p:cNvSpPr>
          <p:nvPr>
            <p:ph type="dt" sz="half" idx="10"/>
          </p:nvPr>
        </p:nvSpPr>
        <p:spPr/>
        <p:txBody>
          <a:bodyPr/>
          <a:lstStyle/>
          <a:p>
            <a:fld id="{EBB27181-9CC9-4B2F-9E12-3F5B792072BE}" type="datetimeFigureOut">
              <a:rPr lang="en-US" smtClean="0"/>
              <a:t>6/23/2024</a:t>
            </a:fld>
            <a:endParaRPr lang="en-US"/>
          </a:p>
        </p:txBody>
      </p:sp>
      <p:sp>
        <p:nvSpPr>
          <p:cNvPr id="5" name="Footer Placeholder 4">
            <a:extLst>
              <a:ext uri="{FF2B5EF4-FFF2-40B4-BE49-F238E27FC236}">
                <a16:creationId xmlns:a16="http://schemas.microsoft.com/office/drawing/2014/main" id="{FC665147-4DA2-FB64-85E0-7D90092B38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D8919-733C-325E-07F6-4F8E9DBAC0B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65724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742D-64E7-3AC1-0BF9-5A0A2C6A3C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D0B95-FB4E-0416-EC79-7DD374C2F8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0A6E14-0473-B70F-3B11-9ABF3214C1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0EDC0B-E47B-BE5B-F0B7-3851FF228B26}"/>
              </a:ext>
            </a:extLst>
          </p:cNvPr>
          <p:cNvSpPr>
            <a:spLocks noGrp="1"/>
          </p:cNvSpPr>
          <p:nvPr>
            <p:ph type="dt" sz="half" idx="10"/>
          </p:nvPr>
        </p:nvSpPr>
        <p:spPr/>
        <p:txBody>
          <a:bodyPr/>
          <a:lstStyle/>
          <a:p>
            <a:fld id="{EBB27181-9CC9-4B2F-9E12-3F5B792072BE}" type="datetimeFigureOut">
              <a:rPr lang="en-US" smtClean="0"/>
              <a:t>6/23/2024</a:t>
            </a:fld>
            <a:endParaRPr lang="en-US"/>
          </a:p>
        </p:txBody>
      </p:sp>
      <p:sp>
        <p:nvSpPr>
          <p:cNvPr id="6" name="Footer Placeholder 5">
            <a:extLst>
              <a:ext uri="{FF2B5EF4-FFF2-40B4-BE49-F238E27FC236}">
                <a16:creationId xmlns:a16="http://schemas.microsoft.com/office/drawing/2014/main" id="{ED40AA60-1801-42CC-B41E-9B1FCB56F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5247BC-B963-B9EC-4CAD-4C83F1E332C7}"/>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3450398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FE234-80BB-6AC9-4B32-5042D86C4E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7165BE-B38D-BD22-391C-A82E0FBB4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5A09F-654E-40A5-E5DB-13502C6475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0137A8-9077-9F7A-D9DC-0B9F762345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B51ED9-C44B-D07C-34AD-DC2D2141DC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44D8-79B6-DC4F-89A5-CFD0E13A690F}"/>
              </a:ext>
            </a:extLst>
          </p:cNvPr>
          <p:cNvSpPr>
            <a:spLocks noGrp="1"/>
          </p:cNvSpPr>
          <p:nvPr>
            <p:ph type="dt" sz="half" idx="10"/>
          </p:nvPr>
        </p:nvSpPr>
        <p:spPr/>
        <p:txBody>
          <a:bodyPr/>
          <a:lstStyle/>
          <a:p>
            <a:fld id="{EBB27181-9CC9-4B2F-9E12-3F5B792072BE}" type="datetimeFigureOut">
              <a:rPr lang="en-US" smtClean="0"/>
              <a:t>6/23/2024</a:t>
            </a:fld>
            <a:endParaRPr lang="en-US"/>
          </a:p>
        </p:txBody>
      </p:sp>
      <p:sp>
        <p:nvSpPr>
          <p:cNvPr id="8" name="Footer Placeholder 7">
            <a:extLst>
              <a:ext uri="{FF2B5EF4-FFF2-40B4-BE49-F238E27FC236}">
                <a16:creationId xmlns:a16="http://schemas.microsoft.com/office/drawing/2014/main" id="{ED513CED-9978-CCDD-14E6-08F587B18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142E35-D01B-7AA5-4D05-F65539C2011B}"/>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11131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A0E7-07D3-B812-D415-4729E2A37A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BA372E-A290-0A6B-CDF6-56AB8234A9E5}"/>
              </a:ext>
            </a:extLst>
          </p:cNvPr>
          <p:cNvSpPr>
            <a:spLocks noGrp="1"/>
          </p:cNvSpPr>
          <p:nvPr>
            <p:ph type="dt" sz="half" idx="10"/>
          </p:nvPr>
        </p:nvSpPr>
        <p:spPr/>
        <p:txBody>
          <a:bodyPr/>
          <a:lstStyle/>
          <a:p>
            <a:fld id="{EBB27181-9CC9-4B2F-9E12-3F5B792072BE}" type="datetimeFigureOut">
              <a:rPr lang="en-US" smtClean="0"/>
              <a:t>6/23/2024</a:t>
            </a:fld>
            <a:endParaRPr lang="en-US"/>
          </a:p>
        </p:txBody>
      </p:sp>
      <p:sp>
        <p:nvSpPr>
          <p:cNvPr id="4" name="Footer Placeholder 3">
            <a:extLst>
              <a:ext uri="{FF2B5EF4-FFF2-40B4-BE49-F238E27FC236}">
                <a16:creationId xmlns:a16="http://schemas.microsoft.com/office/drawing/2014/main" id="{10D6F9A5-9D5D-8F90-888F-5F8F62AA50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9EC58C-A808-4102-C92F-989E2A09F4F5}"/>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3006693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BB3E1F-EE30-80F2-2240-67DA6F5E077B}"/>
              </a:ext>
            </a:extLst>
          </p:cNvPr>
          <p:cNvSpPr>
            <a:spLocks noGrp="1"/>
          </p:cNvSpPr>
          <p:nvPr>
            <p:ph type="dt" sz="half" idx="10"/>
          </p:nvPr>
        </p:nvSpPr>
        <p:spPr/>
        <p:txBody>
          <a:bodyPr/>
          <a:lstStyle/>
          <a:p>
            <a:fld id="{EBB27181-9CC9-4B2F-9E12-3F5B792072BE}" type="datetimeFigureOut">
              <a:rPr lang="en-US" smtClean="0"/>
              <a:t>6/23/2024</a:t>
            </a:fld>
            <a:endParaRPr lang="en-US"/>
          </a:p>
        </p:txBody>
      </p:sp>
      <p:sp>
        <p:nvSpPr>
          <p:cNvPr id="3" name="Footer Placeholder 2">
            <a:extLst>
              <a:ext uri="{FF2B5EF4-FFF2-40B4-BE49-F238E27FC236}">
                <a16:creationId xmlns:a16="http://schemas.microsoft.com/office/drawing/2014/main" id="{4BA025DE-6CFD-92A4-AFFD-91C4B4C87B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E8FF65-EC82-AAAA-48CD-A4973D41B0B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4008472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E5A14-730E-3641-68F2-5A8F238542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192886-95A9-DE82-81B7-2C6043EC37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94C599-AC2C-FC34-6BB7-9BC93D0D0C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C8A171-B668-2320-E1C6-054D831AAEF7}"/>
              </a:ext>
            </a:extLst>
          </p:cNvPr>
          <p:cNvSpPr>
            <a:spLocks noGrp="1"/>
          </p:cNvSpPr>
          <p:nvPr>
            <p:ph type="dt" sz="half" idx="10"/>
          </p:nvPr>
        </p:nvSpPr>
        <p:spPr/>
        <p:txBody>
          <a:bodyPr/>
          <a:lstStyle/>
          <a:p>
            <a:fld id="{EBB27181-9CC9-4B2F-9E12-3F5B792072BE}" type="datetimeFigureOut">
              <a:rPr lang="en-US" smtClean="0"/>
              <a:t>6/23/2024</a:t>
            </a:fld>
            <a:endParaRPr lang="en-US"/>
          </a:p>
        </p:txBody>
      </p:sp>
      <p:sp>
        <p:nvSpPr>
          <p:cNvPr id="6" name="Footer Placeholder 5">
            <a:extLst>
              <a:ext uri="{FF2B5EF4-FFF2-40B4-BE49-F238E27FC236}">
                <a16:creationId xmlns:a16="http://schemas.microsoft.com/office/drawing/2014/main" id="{3377576B-E0BC-8CE4-C0AE-C9A0A500B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065AE4-0EC6-85AC-2D59-487E4E21CF87}"/>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768167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C1A6-AA21-94DE-5671-6DEDBC33BD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1B60B8-2D67-DA44-3302-098CD4E438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046F51-ECC3-CA52-187E-0FB1A8D526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807F6-EF0C-A264-83E4-EBF3B489BB05}"/>
              </a:ext>
            </a:extLst>
          </p:cNvPr>
          <p:cNvSpPr>
            <a:spLocks noGrp="1"/>
          </p:cNvSpPr>
          <p:nvPr>
            <p:ph type="dt" sz="half" idx="10"/>
          </p:nvPr>
        </p:nvSpPr>
        <p:spPr/>
        <p:txBody>
          <a:bodyPr/>
          <a:lstStyle/>
          <a:p>
            <a:fld id="{EBB27181-9CC9-4B2F-9E12-3F5B792072BE}" type="datetimeFigureOut">
              <a:rPr lang="en-US" smtClean="0"/>
              <a:t>6/23/2024</a:t>
            </a:fld>
            <a:endParaRPr lang="en-US"/>
          </a:p>
        </p:txBody>
      </p:sp>
      <p:sp>
        <p:nvSpPr>
          <p:cNvPr id="6" name="Footer Placeholder 5">
            <a:extLst>
              <a:ext uri="{FF2B5EF4-FFF2-40B4-BE49-F238E27FC236}">
                <a16:creationId xmlns:a16="http://schemas.microsoft.com/office/drawing/2014/main" id="{9040A367-63D2-52DA-DE30-BDE414FC6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069C98-C304-3F78-520C-694B28B9E0D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70192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A8CDD8-3C0F-D69B-6097-A24DAE42F1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2FB3B3-6E3F-B3B9-327D-719DBF8417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C5886-7928-3B88-9AEE-C2733AD1EA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27181-9CC9-4B2F-9E12-3F5B792072BE}" type="datetimeFigureOut">
              <a:rPr lang="en-US" smtClean="0"/>
              <a:t>6/23/2024</a:t>
            </a:fld>
            <a:endParaRPr lang="en-US"/>
          </a:p>
        </p:txBody>
      </p:sp>
      <p:sp>
        <p:nvSpPr>
          <p:cNvPr id="5" name="Footer Placeholder 4">
            <a:extLst>
              <a:ext uri="{FF2B5EF4-FFF2-40B4-BE49-F238E27FC236}">
                <a16:creationId xmlns:a16="http://schemas.microsoft.com/office/drawing/2014/main" id="{C02236C7-2D94-C348-866B-26E943F786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44C29-403E-B179-E0C6-A9178F4559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FC3AF-2479-4BEB-81FD-971D80B2ED35}" type="slidenum">
              <a:rPr lang="en-US" smtClean="0"/>
              <a:t>‹#›</a:t>
            </a:fld>
            <a:endParaRPr lang="en-US"/>
          </a:p>
        </p:txBody>
      </p:sp>
    </p:spTree>
    <p:extLst>
      <p:ext uri="{BB962C8B-B14F-4D97-AF65-F5344CB8AC3E}">
        <p14:creationId xmlns:p14="http://schemas.microsoft.com/office/powerpoint/2010/main" val="1168164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fld id="{8E1A2381-B563-4F09-922B-CF4B20ADD68C}" type="datetimeFigureOut">
              <a:rPr lang="en-US" smtClean="0"/>
              <a:t>6/23/2024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fld id="{6E069C5E-03E4-4C4A-873D-BE45CF80516A}" type="slidenum">
              <a:rPr lang="en-US" smtClean="0"/>
              <a:t>‹#›</a:t>
            </a:fld>
            <a:endParaRPr lang="en-US"/>
          </a:p>
        </p:txBody>
      </p:sp>
    </p:spTree>
    <p:extLst>
      <p:ext uri="{BB962C8B-B14F-4D97-AF65-F5344CB8AC3E}">
        <p14:creationId xmlns:p14="http://schemas.microsoft.com/office/powerpoint/2010/main" val="450299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ideo" Target="https://www.youtube.com/embed/K51Hgc7LZLM?feature=oembed" TargetMode="External"/><Relationship Id="rId5" Type="http://schemas.openxmlformats.org/officeDocument/2006/relationships/image" Target="../media/image33.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2.wav"/><Relationship Id="rId7" Type="http://schemas.openxmlformats.org/officeDocument/2006/relationships/image" Target="../media/image14.gif"/><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3.gif"/><Relationship Id="rId11" Type="http://schemas.openxmlformats.org/officeDocument/2006/relationships/image" Target="../media/image18.png"/><Relationship Id="rId5" Type="http://schemas.openxmlformats.org/officeDocument/2006/relationships/image" Target="../media/image12.gif"/><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hyperlink" Target="https://www.youtube.com/watch?v=KYW1HvgEpLk" TargetMode="External"/></Relationships>
</file>

<file path=ppt/slides/_rels/slide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6BCE-9241-42F4-3818-5F518A17A208}"/>
              </a:ext>
            </a:extLst>
          </p:cNvPr>
          <p:cNvSpPr>
            <a:spLocks noGrp="1"/>
          </p:cNvSpPr>
          <p:nvPr>
            <p:ph type="ctrTitle"/>
          </p:nvPr>
        </p:nvSpPr>
        <p:spPr>
          <a:xfrm>
            <a:off x="1262364" y="1288322"/>
            <a:ext cx="5180764" cy="622991"/>
          </a:xfrm>
        </p:spPr>
        <p:txBody>
          <a:bodyPr>
            <a:noAutofit/>
          </a:bodyPr>
          <a:lstStyle/>
          <a:p>
            <a:r>
              <a:rPr lang="en-US" sz="4600" b="1" dirty="0" err="1">
                <a:latin typeface="Verdana" panose="020B0604030504040204" pitchFamily="34" charset="0"/>
                <a:ea typeface="Verdana" panose="020B0604030504040204" pitchFamily="34" charset="0"/>
                <a:cs typeface="Arial" panose="020B0604020202020204" pitchFamily="34" charset="0"/>
              </a:rPr>
              <a:t>Bài</a:t>
            </a:r>
            <a:r>
              <a:rPr lang="en-US" sz="4600" b="1" dirty="0">
                <a:latin typeface="Verdana" panose="020B0604030504040204" pitchFamily="34" charset="0"/>
                <a:ea typeface="Verdana" panose="020B0604030504040204" pitchFamily="34" charset="0"/>
                <a:cs typeface="Arial" panose="020B0604020202020204" pitchFamily="34" charset="0"/>
              </a:rPr>
              <a:t> 1</a:t>
            </a:r>
          </a:p>
        </p:txBody>
      </p:sp>
      <p:sp>
        <p:nvSpPr>
          <p:cNvPr id="3" name="Subtitle 2">
            <a:extLst>
              <a:ext uri="{FF2B5EF4-FFF2-40B4-BE49-F238E27FC236}">
                <a16:creationId xmlns:a16="http://schemas.microsoft.com/office/drawing/2014/main" id="{21999068-66FB-A814-0C51-195ACE3A6823}"/>
              </a:ext>
            </a:extLst>
          </p:cNvPr>
          <p:cNvSpPr>
            <a:spLocks noGrp="1"/>
          </p:cNvSpPr>
          <p:nvPr>
            <p:ph type="subTitle" idx="1"/>
          </p:nvPr>
        </p:nvSpPr>
        <p:spPr>
          <a:xfrm>
            <a:off x="620233" y="5757522"/>
            <a:ext cx="6004502" cy="852273"/>
          </a:xfrm>
        </p:spPr>
        <p:txBody>
          <a:bodyPr>
            <a:noAutofit/>
          </a:bodyPr>
          <a:lstStyle/>
          <a:p>
            <a:pPr algn="l"/>
            <a:r>
              <a:rPr lang="en-US" sz="2600" b="1" dirty="0">
                <a:solidFill>
                  <a:srgbClr val="68949F"/>
                </a:solidFill>
                <a:latin typeface="Arial" panose="020B0604020202020204" pitchFamily="34" charset="0"/>
                <a:ea typeface="Open Sans" panose="020B0606030504020204" pitchFamily="34" charset="0"/>
                <a:cs typeface="Arial" panose="020B0604020202020204" pitchFamily="34" charset="0"/>
              </a:rPr>
              <a:t>GV: </a:t>
            </a:r>
            <a:r>
              <a:rPr lang="en-US" sz="2600" b="1" dirty="0" err="1">
                <a:solidFill>
                  <a:srgbClr val="68949F"/>
                </a:solidFill>
                <a:latin typeface="Arial" panose="020B0604020202020204" pitchFamily="34" charset="0"/>
                <a:ea typeface="Open Sans" panose="020B0606030504020204" pitchFamily="34" charset="0"/>
                <a:cs typeface="Arial" panose="020B0604020202020204" pitchFamily="34" charset="0"/>
              </a:rPr>
              <a:t>Nguyễn</a:t>
            </a:r>
            <a:r>
              <a:rPr lang="en-US" sz="2600" b="1" dirty="0">
                <a:solidFill>
                  <a:srgbClr val="68949F"/>
                </a:solidFill>
                <a:latin typeface="Arial" panose="020B0604020202020204" pitchFamily="34" charset="0"/>
                <a:ea typeface="Open Sans" panose="020B0606030504020204" pitchFamily="34" charset="0"/>
                <a:cs typeface="Arial" panose="020B0604020202020204" pitchFamily="34" charset="0"/>
              </a:rPr>
              <a:t> </a:t>
            </a:r>
            <a:r>
              <a:rPr lang="en-US" sz="2600" b="1" dirty="0" err="1">
                <a:solidFill>
                  <a:srgbClr val="68949F"/>
                </a:solidFill>
                <a:latin typeface="Arial" panose="020B0604020202020204" pitchFamily="34" charset="0"/>
                <a:ea typeface="Open Sans" panose="020B0606030504020204" pitchFamily="34" charset="0"/>
                <a:cs typeface="Arial" panose="020B0604020202020204" pitchFamily="34" charset="0"/>
              </a:rPr>
              <a:t>Thị</a:t>
            </a:r>
            <a:r>
              <a:rPr lang="en-US" sz="2600" b="1" dirty="0">
                <a:solidFill>
                  <a:srgbClr val="68949F"/>
                </a:solidFill>
                <a:latin typeface="Arial" panose="020B0604020202020204" pitchFamily="34" charset="0"/>
                <a:ea typeface="Open Sans" panose="020B0606030504020204" pitchFamily="34" charset="0"/>
                <a:cs typeface="Arial" panose="020B0604020202020204" pitchFamily="34" charset="0"/>
              </a:rPr>
              <a:t> </a:t>
            </a:r>
            <a:r>
              <a:rPr lang="en-US" sz="2600" b="1" dirty="0" err="1">
                <a:solidFill>
                  <a:srgbClr val="68949F"/>
                </a:solidFill>
                <a:latin typeface="Arial" panose="020B0604020202020204" pitchFamily="34" charset="0"/>
                <a:ea typeface="Open Sans" panose="020B0606030504020204" pitchFamily="34" charset="0"/>
                <a:cs typeface="Arial" panose="020B0604020202020204" pitchFamily="34" charset="0"/>
              </a:rPr>
              <a:t>Cúc</a:t>
            </a:r>
            <a:endParaRPr lang="en-US" sz="2600" b="1" dirty="0">
              <a:solidFill>
                <a:srgbClr val="68949F"/>
              </a:solidFill>
              <a:latin typeface="Arial" panose="020B0604020202020204" pitchFamily="34" charset="0"/>
              <a:ea typeface="Open Sans" panose="020B0606030504020204" pitchFamily="34" charset="0"/>
              <a:cs typeface="Arial" panose="020B0604020202020204" pitchFamily="34" charset="0"/>
            </a:endParaRPr>
          </a:p>
          <a:p>
            <a:pPr algn="l"/>
            <a:r>
              <a:rPr lang="en-US" sz="2600" b="1" dirty="0">
                <a:solidFill>
                  <a:srgbClr val="68949F"/>
                </a:solidFill>
                <a:latin typeface="Arial" panose="020B0604020202020204" pitchFamily="34" charset="0"/>
                <a:ea typeface="Open Sans" panose="020B0606030504020204" pitchFamily="34" charset="0"/>
                <a:cs typeface="Arial" panose="020B0604020202020204" pitchFamily="34" charset="0"/>
              </a:rPr>
              <a:t>Email: cucnt1009@gmail.com</a:t>
            </a:r>
          </a:p>
        </p:txBody>
      </p:sp>
      <p:sp>
        <p:nvSpPr>
          <p:cNvPr id="5" name="Title 1">
            <a:extLst>
              <a:ext uri="{FF2B5EF4-FFF2-40B4-BE49-F238E27FC236}">
                <a16:creationId xmlns:a16="http://schemas.microsoft.com/office/drawing/2014/main" id="{525FF0D1-D623-0D50-8ACB-DCBF648923E6}"/>
              </a:ext>
            </a:extLst>
          </p:cNvPr>
          <p:cNvSpPr txBox="1">
            <a:spLocks/>
          </p:cNvSpPr>
          <p:nvPr/>
        </p:nvSpPr>
        <p:spPr>
          <a:xfrm>
            <a:off x="231527" y="1599818"/>
            <a:ext cx="7242438" cy="2068933"/>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5400" b="1" dirty="0">
                <a:latin typeface="Verdana" panose="020B0604030504040204" pitchFamily="34" charset="0"/>
                <a:ea typeface="Verdana" panose="020B0604030504040204" pitchFamily="34" charset="0"/>
                <a:cs typeface="Arial" panose="020B0604020202020204" pitchFamily="34" charset="0"/>
              </a:rPr>
              <a:t>LƯỢC SỬ </a:t>
            </a:r>
          </a:p>
          <a:p>
            <a:pPr>
              <a:lnSpc>
                <a:spcPct val="120000"/>
              </a:lnSpc>
            </a:pPr>
            <a:r>
              <a:rPr lang="en-US" sz="5400" b="1" dirty="0">
                <a:latin typeface="Verdana" panose="020B0604030504040204" pitchFamily="34" charset="0"/>
                <a:ea typeface="Verdana" panose="020B0604030504040204" pitchFamily="34" charset="0"/>
                <a:cs typeface="Arial" panose="020B0604020202020204" pitchFamily="34" charset="0"/>
              </a:rPr>
              <a:t>CÔNG CỤ TÍNH TOÁN</a:t>
            </a:r>
          </a:p>
        </p:txBody>
      </p:sp>
      <p:sp>
        <p:nvSpPr>
          <p:cNvPr id="6" name="TextBox 5">
            <a:extLst>
              <a:ext uri="{FF2B5EF4-FFF2-40B4-BE49-F238E27FC236}">
                <a16:creationId xmlns:a16="http://schemas.microsoft.com/office/drawing/2014/main" id="{044EC08E-612A-FAE4-16AE-2970B3989708}"/>
              </a:ext>
            </a:extLst>
          </p:cNvPr>
          <p:cNvSpPr txBox="1"/>
          <p:nvPr/>
        </p:nvSpPr>
        <p:spPr>
          <a:xfrm>
            <a:off x="54430" y="248204"/>
            <a:ext cx="7751099" cy="538417"/>
          </a:xfrm>
          <a:prstGeom prst="rect">
            <a:avLst/>
          </a:prstGeom>
          <a:noFill/>
        </p:spPr>
        <p:txBody>
          <a:bodyPr wrap="square">
            <a:spAutoFit/>
          </a:bodyPr>
          <a:lstStyle/>
          <a:p>
            <a:pPr algn="ctr">
              <a:lnSpc>
                <a:spcPct val="115000"/>
              </a:lnSpc>
              <a:spcAft>
                <a:spcPts val="1000"/>
              </a:spcAft>
            </a:pPr>
            <a:r>
              <a:rPr lang="en-US" sz="2800" b="1" dirty="0">
                <a:solidFill>
                  <a:srgbClr val="FF0000"/>
                </a:solidFill>
                <a:effectLst/>
                <a:latin typeface="Verdana" panose="020B0604030504040204" pitchFamily="34" charset="0"/>
                <a:ea typeface="Verdana" panose="020B0604030504040204" pitchFamily="34" charset="0"/>
                <a:cs typeface="Arial" panose="020B0604020202020204" pitchFamily="34" charset="0"/>
              </a:rPr>
              <a:t>CHỦ ĐỀ 1: MÁY TÍNH VÀ CỘNG ĐỒNG</a:t>
            </a:r>
            <a:endParaRPr lang="en-US" sz="2800" dirty="0">
              <a:solidFill>
                <a:srgbClr val="FF0000"/>
              </a:solidFill>
              <a:effectLst/>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281548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74255" y="741313"/>
              <a:ext cx="3658091" cy="2204152"/>
            </a:xfrm>
            <a:prstGeom prst="rect">
              <a:avLst/>
            </a:prstGeom>
            <a:noFill/>
          </p:spPr>
          <p:txBody>
            <a:bodyPr wrap="square" rtlCol="0">
              <a:spAutoFit/>
            </a:bodyPr>
            <a:lstStyle/>
            <a:p>
              <a:r>
                <a:rPr lang="en-US" sz="2600" b="1" dirty="0">
                  <a:solidFill>
                    <a:srgbClr val="7030A0"/>
                  </a:solidFill>
                  <a:latin typeface="Arial" panose="020B0604020202020204" pitchFamily="34" charset="0"/>
                  <a:ea typeface="Open Sans" panose="020B0606030504020204" pitchFamily="34" charset="0"/>
                  <a:cs typeface="Arial" panose="020B0604020202020204" pitchFamily="34" charset="0"/>
                </a:rPr>
                <a:t>3. </a:t>
              </a:r>
              <a:r>
                <a:rPr lang="en-US" sz="2600" b="1" dirty="0" err="1">
                  <a:solidFill>
                    <a:srgbClr val="7030A0"/>
                  </a:solidFill>
                  <a:latin typeface="Arial" panose="020B0604020202020204" pitchFamily="34" charset="0"/>
                  <a:ea typeface="Open Sans" panose="020B0606030504020204" pitchFamily="34" charset="0"/>
                  <a:cs typeface="Arial" panose="020B0604020202020204" pitchFamily="34" charset="0"/>
                </a:rPr>
                <a:t>Máy</a:t>
              </a:r>
              <a:r>
                <a:rPr lang="en-US" sz="2600" b="1"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600" b="1" dirty="0" err="1">
                  <a:solidFill>
                    <a:srgbClr val="7030A0"/>
                  </a:solidFill>
                  <a:latin typeface="Arial" panose="020B0604020202020204" pitchFamily="34" charset="0"/>
                  <a:ea typeface="Open Sans" panose="020B0606030504020204" pitchFamily="34" charset="0"/>
                  <a:cs typeface="Arial" panose="020B0604020202020204" pitchFamily="34" charset="0"/>
                </a:rPr>
                <a:t>tính</a:t>
              </a:r>
              <a:r>
                <a:rPr lang="en-US" sz="2600" b="1"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600" b="1" dirty="0" err="1">
                  <a:solidFill>
                    <a:srgbClr val="7030A0"/>
                  </a:solidFill>
                  <a:latin typeface="Arial" panose="020B0604020202020204" pitchFamily="34" charset="0"/>
                  <a:ea typeface="Open Sans" panose="020B0606030504020204" pitchFamily="34" charset="0"/>
                  <a:cs typeface="Arial" panose="020B0604020202020204" pitchFamily="34" charset="0"/>
                </a:rPr>
                <a:t>thay</a:t>
              </a:r>
              <a:r>
                <a:rPr lang="en-US" sz="2600" b="1"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600" b="1" dirty="0" err="1">
                  <a:solidFill>
                    <a:srgbClr val="7030A0"/>
                  </a:solidFill>
                  <a:latin typeface="Arial" panose="020B0604020202020204" pitchFamily="34" charset="0"/>
                  <a:ea typeface="Open Sans" panose="020B0606030504020204" pitchFamily="34" charset="0"/>
                  <a:cs typeface="Arial" panose="020B0604020202020204" pitchFamily="34" charset="0"/>
                </a:rPr>
                <a:t>đổi</a:t>
              </a:r>
              <a:r>
                <a:rPr lang="en-US" sz="2600" b="1"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600" b="1" dirty="0" err="1">
                  <a:solidFill>
                    <a:srgbClr val="7030A0"/>
                  </a:solidFill>
                  <a:latin typeface="Arial" panose="020B0604020202020204" pitchFamily="34" charset="0"/>
                  <a:ea typeface="Open Sans" panose="020B0606030504020204" pitchFamily="34" charset="0"/>
                  <a:cs typeface="Arial" panose="020B0604020202020204" pitchFamily="34" charset="0"/>
                </a:rPr>
                <a:t>thế</a:t>
              </a:r>
              <a:r>
                <a:rPr lang="en-US" sz="2600" b="1"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600" b="1" dirty="0" err="1">
                  <a:solidFill>
                    <a:srgbClr val="7030A0"/>
                  </a:solidFill>
                  <a:latin typeface="Arial" panose="020B0604020202020204" pitchFamily="34" charset="0"/>
                  <a:ea typeface="Open Sans" panose="020B0606030504020204" pitchFamily="34" charset="0"/>
                  <a:cs typeface="Arial" panose="020B0604020202020204" pitchFamily="34" charset="0"/>
                </a:rPr>
                <a:t>giới</a:t>
              </a:r>
              <a:r>
                <a:rPr lang="en-US" sz="2600" b="1"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600" b="1" dirty="0" err="1">
                  <a:solidFill>
                    <a:srgbClr val="7030A0"/>
                  </a:solidFill>
                  <a:latin typeface="Arial" panose="020B0604020202020204" pitchFamily="34" charset="0"/>
                  <a:ea typeface="Open Sans" panose="020B0606030504020204" pitchFamily="34" charset="0"/>
                  <a:cs typeface="Arial" panose="020B0604020202020204" pitchFamily="34" charset="0"/>
                </a:rPr>
                <a:t>như</a:t>
              </a:r>
              <a:r>
                <a:rPr lang="en-US" sz="2600" b="1"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600" b="1" dirty="0" err="1">
                  <a:solidFill>
                    <a:srgbClr val="7030A0"/>
                  </a:solidFill>
                  <a:latin typeface="Arial" panose="020B0604020202020204" pitchFamily="34" charset="0"/>
                  <a:ea typeface="Open Sans" panose="020B0606030504020204" pitchFamily="34" charset="0"/>
                  <a:cs typeface="Arial" panose="020B0604020202020204" pitchFamily="34" charset="0"/>
                </a:rPr>
                <a:t>thế</a:t>
              </a:r>
              <a:r>
                <a:rPr lang="en-US" sz="2600" b="1"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600" b="1" dirty="0" err="1">
                  <a:solidFill>
                    <a:srgbClr val="7030A0"/>
                  </a:solidFill>
                  <a:latin typeface="Arial" panose="020B0604020202020204" pitchFamily="34" charset="0"/>
                  <a:ea typeface="Open Sans" panose="020B0606030504020204" pitchFamily="34" charset="0"/>
                  <a:cs typeface="Arial" panose="020B0604020202020204" pitchFamily="34" charset="0"/>
                </a:rPr>
                <a:t>nào</a:t>
              </a:r>
              <a:r>
                <a:rPr lang="en-US" sz="2600" b="1" dirty="0">
                  <a:solidFill>
                    <a:srgbClr val="7030A0"/>
                  </a:solidFill>
                  <a:latin typeface="Arial" panose="020B0604020202020204" pitchFamily="34" charset="0"/>
                  <a:ea typeface="Open Sans" panose="020B0606030504020204" pitchFamily="34" charset="0"/>
                  <a:cs typeface="Arial" panose="020B0604020202020204" pitchFamily="34" charset="0"/>
                </a:rPr>
                <a:t>?</a:t>
              </a:r>
              <a:endParaRPr lang="vi-VN" sz="2600" b="1" dirty="0">
                <a:solidFill>
                  <a:srgbClr val="7030A0"/>
                </a:solidFill>
                <a:latin typeface="Arial" panose="020B0604020202020204" pitchFamily="34" charset="0"/>
                <a:ea typeface="Open Sans" panose="020B0606030504020204" pitchFamily="34" charset="0"/>
                <a:cs typeface="Arial" panose="020B0604020202020204" pitchFamily="34" charset="0"/>
              </a:endParaRPr>
            </a:p>
            <a:p>
              <a:endParaRPr lang="vi-VN" sz="2600" b="1" dirty="0">
                <a:solidFill>
                  <a:srgbClr val="7030A0"/>
                </a:solidFill>
                <a:latin typeface="Arial" panose="020B0604020202020204" pitchFamily="34" charset="0"/>
                <a:ea typeface="Open Sans" panose="020B0606030504020204" pitchFamily="34" charset="0"/>
                <a:cs typeface="Arial" panose="020B0604020202020204" pitchFamily="34" charset="0"/>
              </a:endParaRPr>
            </a:p>
          </p:txBody>
        </p:sp>
      </p:grpSp>
      <p:pic>
        <p:nvPicPr>
          <p:cNvPr id="21" name="Online Media 20" title="Lịch Sử Máy Tính - Phát Minh Vĩ Đại Tạo Nên Bộ Não Thứ Hai Cho Nhân Loại">
            <a:hlinkClick r:id="" action="ppaction://media"/>
            <a:extLst>
              <a:ext uri="{FF2B5EF4-FFF2-40B4-BE49-F238E27FC236}">
                <a16:creationId xmlns:a16="http://schemas.microsoft.com/office/drawing/2014/main" id="{8450C472-213A-8F5D-8978-0212DCC0C37D}"/>
              </a:ext>
            </a:extLst>
          </p:cNvPr>
          <p:cNvPicPr>
            <a:picLocks noRot="1" noChangeAspect="1"/>
          </p:cNvPicPr>
          <p:nvPr>
            <a:videoFile r:link="rId1"/>
          </p:nvPr>
        </p:nvPicPr>
        <p:blipFill>
          <a:blip r:embed="rId5"/>
          <a:stretch>
            <a:fillRect/>
          </a:stretch>
        </p:blipFill>
        <p:spPr>
          <a:xfrm>
            <a:off x="3346101" y="1603025"/>
            <a:ext cx="7800980" cy="4407554"/>
          </a:xfrm>
          <a:prstGeom prst="rect">
            <a:avLst/>
          </a:prstGeom>
        </p:spPr>
      </p:pic>
    </p:spTree>
    <p:extLst>
      <p:ext uri="{BB962C8B-B14F-4D97-AF65-F5344CB8AC3E}">
        <p14:creationId xmlns:p14="http://schemas.microsoft.com/office/powerpoint/2010/main" val="2689461643"/>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1"/>
                                            </p:tgtEl>
                                          </p:cBhvr>
                                        </p:cmd>
                                      </p:childTnLst>
                                    </p:cTn>
                                  </p:par>
                                </p:childTnLst>
                              </p:cTn>
                            </p:par>
                          </p:childTnLst>
                        </p:cTn>
                      </p:par>
                    </p:childTnLst>
                  </p:cTn>
                  <p:nextCondLst>
                    <p:cond evt="onClick" delay="0">
                      <p:tgtEl>
                        <p:spTgt spid="21"/>
                      </p:tgtEl>
                    </p:cond>
                  </p:nextCondLst>
                </p:seq>
                <p:video>
                  <p:cMediaNode vol="80000">
                    <p:cTn id="14" fill="hold" display="0">
                      <p:stCondLst>
                        <p:cond delay="indefinite"/>
                      </p:stCondLst>
                    </p:cTn>
                    <p:tgtEl>
                      <p:spTgt spid="21"/>
                    </p:tgtEl>
                  </p:cMediaNode>
                </p:vide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1"/>
                                            </p:tgtEl>
                                          </p:cBhvr>
                                        </p:cmd>
                                      </p:childTnLst>
                                    </p:cTn>
                                  </p:par>
                                </p:childTnLst>
                              </p:cTn>
                            </p:par>
                          </p:childTnLst>
                        </p:cTn>
                      </p:par>
                    </p:childTnLst>
                  </p:cTn>
                  <p:nextCondLst>
                    <p:cond evt="onClick" delay="0">
                      <p:tgtEl>
                        <p:spTgt spid="21"/>
                      </p:tgtEl>
                    </p:cond>
                  </p:nextCondLst>
                </p:seq>
                <p:video>
                  <p:cMediaNode vol="80000">
                    <p:cTn id="14" fill="hold" display="0">
                      <p:stCondLst>
                        <p:cond delay="indefinite"/>
                      </p:stCondLst>
                    </p:cTn>
                    <p:tgtEl>
                      <p:spTgt spid="21"/>
                    </p:tgtEl>
                  </p:cMediaNode>
                </p:video>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74255" y="741313"/>
              <a:ext cx="3658091" cy="2204152"/>
            </a:xfrm>
            <a:prstGeom prst="rect">
              <a:avLst/>
            </a:prstGeom>
            <a:noFill/>
          </p:spPr>
          <p:txBody>
            <a:bodyPr wrap="square" rtlCol="0">
              <a:spAutoFit/>
            </a:bodyPr>
            <a:lstStyle/>
            <a:p>
              <a:r>
                <a:rPr lang="en-US" sz="2600" b="1" dirty="0">
                  <a:solidFill>
                    <a:srgbClr val="7030A0"/>
                  </a:solidFill>
                  <a:latin typeface="Arial" panose="020B0604020202020204" pitchFamily="34" charset="0"/>
                  <a:ea typeface="Open Sans" panose="020B0606030504020204" pitchFamily="34" charset="0"/>
                  <a:cs typeface="Arial" panose="020B0604020202020204" pitchFamily="34" charset="0"/>
                </a:rPr>
                <a:t>3. </a:t>
              </a:r>
              <a:r>
                <a:rPr lang="en-US" sz="2600" b="1" dirty="0" err="1">
                  <a:solidFill>
                    <a:srgbClr val="7030A0"/>
                  </a:solidFill>
                  <a:latin typeface="Arial" panose="020B0604020202020204" pitchFamily="34" charset="0"/>
                  <a:ea typeface="Open Sans" panose="020B0606030504020204" pitchFamily="34" charset="0"/>
                  <a:cs typeface="Arial" panose="020B0604020202020204" pitchFamily="34" charset="0"/>
                </a:rPr>
                <a:t>Máy</a:t>
              </a:r>
              <a:r>
                <a:rPr lang="en-US" sz="2600" b="1"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600" b="1" dirty="0" err="1">
                  <a:solidFill>
                    <a:srgbClr val="7030A0"/>
                  </a:solidFill>
                  <a:latin typeface="Arial" panose="020B0604020202020204" pitchFamily="34" charset="0"/>
                  <a:ea typeface="Open Sans" panose="020B0606030504020204" pitchFamily="34" charset="0"/>
                  <a:cs typeface="Arial" panose="020B0604020202020204" pitchFamily="34" charset="0"/>
                </a:rPr>
                <a:t>tính</a:t>
              </a:r>
              <a:r>
                <a:rPr lang="en-US" sz="2600" b="1"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600" b="1" dirty="0" err="1">
                  <a:solidFill>
                    <a:srgbClr val="7030A0"/>
                  </a:solidFill>
                  <a:latin typeface="Arial" panose="020B0604020202020204" pitchFamily="34" charset="0"/>
                  <a:ea typeface="Open Sans" panose="020B0606030504020204" pitchFamily="34" charset="0"/>
                  <a:cs typeface="Arial" panose="020B0604020202020204" pitchFamily="34" charset="0"/>
                </a:rPr>
                <a:t>thay</a:t>
              </a:r>
              <a:r>
                <a:rPr lang="en-US" sz="2600" b="1"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600" b="1" dirty="0" err="1">
                  <a:solidFill>
                    <a:srgbClr val="7030A0"/>
                  </a:solidFill>
                  <a:latin typeface="Arial" panose="020B0604020202020204" pitchFamily="34" charset="0"/>
                  <a:ea typeface="Open Sans" panose="020B0606030504020204" pitchFamily="34" charset="0"/>
                  <a:cs typeface="Arial" panose="020B0604020202020204" pitchFamily="34" charset="0"/>
                </a:rPr>
                <a:t>đổi</a:t>
              </a:r>
              <a:r>
                <a:rPr lang="en-US" sz="2600" b="1"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600" b="1" dirty="0" err="1">
                  <a:solidFill>
                    <a:srgbClr val="7030A0"/>
                  </a:solidFill>
                  <a:latin typeface="Arial" panose="020B0604020202020204" pitchFamily="34" charset="0"/>
                  <a:ea typeface="Open Sans" panose="020B0606030504020204" pitchFamily="34" charset="0"/>
                  <a:cs typeface="Arial" panose="020B0604020202020204" pitchFamily="34" charset="0"/>
                </a:rPr>
                <a:t>thế</a:t>
              </a:r>
              <a:r>
                <a:rPr lang="en-US" sz="2600" b="1"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600" b="1" dirty="0" err="1">
                  <a:solidFill>
                    <a:srgbClr val="7030A0"/>
                  </a:solidFill>
                  <a:latin typeface="Arial" panose="020B0604020202020204" pitchFamily="34" charset="0"/>
                  <a:ea typeface="Open Sans" panose="020B0606030504020204" pitchFamily="34" charset="0"/>
                  <a:cs typeface="Arial" panose="020B0604020202020204" pitchFamily="34" charset="0"/>
                </a:rPr>
                <a:t>giới</a:t>
              </a:r>
              <a:r>
                <a:rPr lang="en-US" sz="2600" b="1"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600" b="1" dirty="0" err="1">
                  <a:solidFill>
                    <a:srgbClr val="7030A0"/>
                  </a:solidFill>
                  <a:latin typeface="Arial" panose="020B0604020202020204" pitchFamily="34" charset="0"/>
                  <a:ea typeface="Open Sans" panose="020B0606030504020204" pitchFamily="34" charset="0"/>
                  <a:cs typeface="Arial" panose="020B0604020202020204" pitchFamily="34" charset="0"/>
                </a:rPr>
                <a:t>như</a:t>
              </a:r>
              <a:r>
                <a:rPr lang="en-US" sz="2600" b="1"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600" b="1" dirty="0" err="1">
                  <a:solidFill>
                    <a:srgbClr val="7030A0"/>
                  </a:solidFill>
                  <a:latin typeface="Arial" panose="020B0604020202020204" pitchFamily="34" charset="0"/>
                  <a:ea typeface="Open Sans" panose="020B0606030504020204" pitchFamily="34" charset="0"/>
                  <a:cs typeface="Arial" panose="020B0604020202020204" pitchFamily="34" charset="0"/>
                </a:rPr>
                <a:t>thế</a:t>
              </a:r>
              <a:r>
                <a:rPr lang="en-US" sz="2600" b="1"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600" b="1" dirty="0" err="1">
                  <a:solidFill>
                    <a:srgbClr val="7030A0"/>
                  </a:solidFill>
                  <a:latin typeface="Arial" panose="020B0604020202020204" pitchFamily="34" charset="0"/>
                  <a:ea typeface="Open Sans" panose="020B0606030504020204" pitchFamily="34" charset="0"/>
                  <a:cs typeface="Arial" panose="020B0604020202020204" pitchFamily="34" charset="0"/>
                </a:rPr>
                <a:t>nào</a:t>
              </a:r>
              <a:r>
                <a:rPr lang="en-US" sz="2600" b="1" dirty="0">
                  <a:solidFill>
                    <a:srgbClr val="7030A0"/>
                  </a:solidFill>
                  <a:latin typeface="Arial" panose="020B0604020202020204" pitchFamily="34" charset="0"/>
                  <a:ea typeface="Open Sans" panose="020B0606030504020204" pitchFamily="34" charset="0"/>
                  <a:cs typeface="Arial" panose="020B0604020202020204" pitchFamily="34" charset="0"/>
                </a:rPr>
                <a:t>?</a:t>
              </a:r>
              <a:endParaRPr lang="vi-VN" sz="2600" b="1" dirty="0">
                <a:solidFill>
                  <a:srgbClr val="7030A0"/>
                </a:solidFill>
                <a:latin typeface="Arial" panose="020B0604020202020204" pitchFamily="34" charset="0"/>
                <a:ea typeface="Open Sans" panose="020B0606030504020204" pitchFamily="34" charset="0"/>
                <a:cs typeface="Arial" panose="020B0604020202020204" pitchFamily="34" charset="0"/>
              </a:endParaRPr>
            </a:p>
            <a:p>
              <a:endParaRPr lang="vi-VN" sz="2600" b="1" dirty="0">
                <a:solidFill>
                  <a:srgbClr val="7030A0"/>
                </a:solidFill>
                <a:latin typeface="Arial" panose="020B0604020202020204" pitchFamily="34" charset="0"/>
                <a:ea typeface="Open Sans" panose="020B0606030504020204" pitchFamily="34" charset="0"/>
                <a:cs typeface="Arial" panose="020B0604020202020204" pitchFamily="34" charset="0"/>
              </a:endParaRPr>
            </a:p>
          </p:txBody>
        </p:sp>
      </p:grpSp>
      <p:sp useBgFill="1">
        <p:nvSpPr>
          <p:cNvPr id="3" name="TextBox 2">
            <a:extLst>
              <a:ext uri="{FF2B5EF4-FFF2-40B4-BE49-F238E27FC236}">
                <a16:creationId xmlns:a16="http://schemas.microsoft.com/office/drawing/2014/main" id="{D61E04C5-D424-ABCE-9475-86F104E96B75}"/>
              </a:ext>
            </a:extLst>
          </p:cNvPr>
          <p:cNvSpPr txBox="1"/>
          <p:nvPr/>
        </p:nvSpPr>
        <p:spPr>
          <a:xfrm>
            <a:off x="3389687" y="620204"/>
            <a:ext cx="7659799" cy="5497659"/>
          </a:xfrm>
          <a:prstGeom prst="rect">
            <a:avLst/>
          </a:prstGeom>
        </p:spPr>
        <p:txBody>
          <a:bodyPr wrap="square">
            <a:spAutoFit/>
          </a:bodyPr>
          <a:lstStyle/>
          <a:p>
            <a:pPr marL="342900" indent="-342900" algn="just">
              <a:lnSpc>
                <a:spcPct val="115000"/>
              </a:lnSpc>
              <a:spcAft>
                <a:spcPts val="1000"/>
              </a:spcAft>
              <a:buFont typeface="Wingdings" panose="05000000000000000000" pitchFamily="2" charset="2"/>
              <a:buChar char="§"/>
            </a:pPr>
            <a:r>
              <a:rPr lang="vi-VN" sz="2400" dirty="0">
                <a:ea typeface="Open Sans" panose="020B0606030504020204" pitchFamily="34" charset="0"/>
                <a:cs typeface="Open Sans" panose="020B0606030504020204" pitchFamily="34" charset="0"/>
              </a:rPr>
              <a:t>Các lĩnh vực:</a:t>
            </a:r>
          </a:p>
          <a:p>
            <a:pPr marL="800100" lvl="1" indent="-342900" algn="just">
              <a:lnSpc>
                <a:spcPct val="115000"/>
              </a:lnSpc>
              <a:spcAft>
                <a:spcPts val="1000"/>
              </a:spcAft>
              <a:buFont typeface="Courier New" panose="02070309020205020404" pitchFamily="49" charset="0"/>
              <a:buChar char="o"/>
            </a:pPr>
            <a:r>
              <a:rPr lang="vi-VN" sz="2400" dirty="0">
                <a:ea typeface="Open Sans" panose="020B0606030504020204" pitchFamily="34" charset="0"/>
                <a:cs typeface="Open Sans" panose="020B0606030504020204" pitchFamily="34" charset="0"/>
              </a:rPr>
              <a:t>Lĩnh vực y tế</a:t>
            </a:r>
            <a:r>
              <a:rPr lang="en-US" sz="2400" dirty="0">
                <a:ea typeface="Open Sans" panose="020B0606030504020204" pitchFamily="34" charset="0"/>
                <a:cs typeface="Open Sans" panose="020B0606030504020204" pitchFamily="34" charset="0"/>
              </a:rPr>
              <a:t>.</a:t>
            </a:r>
            <a:endParaRPr lang="vi-VN" sz="2400" dirty="0">
              <a:ea typeface="Open Sans" panose="020B0606030504020204" pitchFamily="34" charset="0"/>
              <a:cs typeface="Open Sans" panose="020B0606030504020204" pitchFamily="34" charset="0"/>
            </a:endParaRPr>
          </a:p>
          <a:p>
            <a:pPr marL="800100" lvl="1" indent="-342900" algn="just">
              <a:lnSpc>
                <a:spcPct val="115000"/>
              </a:lnSpc>
              <a:spcAft>
                <a:spcPts val="1000"/>
              </a:spcAft>
              <a:buFont typeface="Courier New" panose="02070309020205020404" pitchFamily="49" charset="0"/>
              <a:buChar char="o"/>
            </a:pPr>
            <a:r>
              <a:rPr lang="vi-VN" sz="2400" dirty="0">
                <a:ea typeface="Open Sans" panose="020B0606030504020204" pitchFamily="34" charset="0"/>
                <a:cs typeface="Open Sans" panose="020B0606030504020204" pitchFamily="34" charset="0"/>
              </a:rPr>
              <a:t>Lĩnh vực giáo dục.</a:t>
            </a:r>
          </a:p>
          <a:p>
            <a:pPr marL="800100" lvl="1" indent="-342900" algn="just">
              <a:lnSpc>
                <a:spcPct val="115000"/>
              </a:lnSpc>
              <a:spcAft>
                <a:spcPts val="1000"/>
              </a:spcAft>
              <a:buFont typeface="Courier New" panose="02070309020205020404" pitchFamily="49" charset="0"/>
              <a:buChar char="o"/>
            </a:pPr>
            <a:r>
              <a:rPr lang="vi-VN" sz="2400" dirty="0">
                <a:ea typeface="Open Sans" panose="020B0606030504020204" pitchFamily="34" charset="0"/>
                <a:cs typeface="Open Sans" panose="020B0606030504020204" pitchFamily="34" charset="0"/>
              </a:rPr>
              <a:t>Lĩnh vực kinh tế</a:t>
            </a:r>
            <a:r>
              <a:rPr lang="en-US" sz="2400" dirty="0">
                <a:ea typeface="Open Sans" panose="020B0606030504020204" pitchFamily="34" charset="0"/>
                <a:cs typeface="Open Sans" panose="020B0606030504020204" pitchFamily="34" charset="0"/>
              </a:rPr>
              <a:t>.</a:t>
            </a:r>
            <a:endParaRPr lang="vi-VN" sz="2400" dirty="0">
              <a:ea typeface="Open Sans" panose="020B0606030504020204" pitchFamily="34" charset="0"/>
              <a:cs typeface="Open Sans" panose="020B0606030504020204" pitchFamily="34" charset="0"/>
            </a:endParaRPr>
          </a:p>
          <a:p>
            <a:pPr marL="800100" lvl="1" indent="-342900" algn="just">
              <a:lnSpc>
                <a:spcPct val="115000"/>
              </a:lnSpc>
              <a:spcAft>
                <a:spcPts val="1000"/>
              </a:spcAft>
              <a:buFont typeface="Courier New" panose="02070309020205020404" pitchFamily="49" charset="0"/>
              <a:buChar char="o"/>
            </a:pPr>
            <a:r>
              <a:rPr lang="vi-VN" sz="2400" dirty="0">
                <a:ea typeface="Open Sans" panose="020B0606030504020204" pitchFamily="34" charset="0"/>
                <a:cs typeface="Open Sans" panose="020B0606030504020204" pitchFamily="34" charset="0"/>
              </a:rPr>
              <a:t>Lĩnh vực quốc phòng</a:t>
            </a:r>
            <a:r>
              <a:rPr lang="en-US" sz="2400" dirty="0">
                <a:ea typeface="Open Sans" panose="020B0606030504020204" pitchFamily="34" charset="0"/>
                <a:cs typeface="Open Sans" panose="020B0606030504020204" pitchFamily="34" charset="0"/>
              </a:rPr>
              <a:t>.</a:t>
            </a:r>
            <a:endParaRPr lang="vi-VN" sz="2400" dirty="0">
              <a:ea typeface="Open Sans" panose="020B0606030504020204" pitchFamily="34" charset="0"/>
              <a:cs typeface="Open Sans" panose="020B0606030504020204" pitchFamily="34" charset="0"/>
            </a:endParaRPr>
          </a:p>
          <a:p>
            <a:pPr marL="800100" lvl="1" indent="-342900" algn="just">
              <a:lnSpc>
                <a:spcPct val="115000"/>
              </a:lnSpc>
              <a:spcAft>
                <a:spcPts val="1000"/>
              </a:spcAft>
              <a:buFont typeface="Courier New" panose="02070309020205020404" pitchFamily="49" charset="0"/>
              <a:buChar char="o"/>
            </a:pPr>
            <a:r>
              <a:rPr lang="vi-VN" sz="2400" dirty="0">
                <a:ea typeface="Open Sans" panose="020B0606030504020204" pitchFamily="34" charset="0"/>
                <a:cs typeface="Open Sans" panose="020B0606030504020204" pitchFamily="34" charset="0"/>
              </a:rPr>
              <a:t>Lĩnh vực an toàn xã hội</a:t>
            </a:r>
            <a:r>
              <a:rPr lang="en-US" sz="2400" dirty="0">
                <a:ea typeface="Open Sans" panose="020B0606030504020204" pitchFamily="34" charset="0"/>
                <a:cs typeface="Open Sans" panose="020B0606030504020204" pitchFamily="34" charset="0"/>
              </a:rPr>
              <a:t>.</a:t>
            </a:r>
            <a:endParaRPr lang="vi-VN" sz="2400" dirty="0">
              <a:ea typeface="Open Sans" panose="020B0606030504020204" pitchFamily="34" charset="0"/>
              <a:cs typeface="Open Sans" panose="020B0606030504020204" pitchFamily="34" charset="0"/>
            </a:endParaRPr>
          </a:p>
          <a:p>
            <a:pPr marL="342900" indent="-342900" algn="just">
              <a:lnSpc>
                <a:spcPct val="115000"/>
              </a:lnSpc>
              <a:spcAft>
                <a:spcPts val="1000"/>
              </a:spcAft>
              <a:buFont typeface="Wingdings" panose="05000000000000000000" pitchFamily="2" charset="2"/>
              <a:buChar char="§"/>
            </a:pPr>
            <a:r>
              <a:rPr lang="vi-VN" sz="2400" dirty="0">
                <a:ea typeface="Open Sans" panose="020B0606030504020204" pitchFamily="34" charset="0"/>
                <a:cs typeface="Open Sans" panose="020B0606030504020204" pitchFamily="34" charset="0"/>
              </a:rPr>
              <a:t>Trong lĩnh vực giáo dục, </a:t>
            </a:r>
            <a:r>
              <a:rPr lang="en-US" sz="2400" dirty="0">
                <a:ea typeface="Open Sans" panose="020B0606030504020204" pitchFamily="34" charset="0"/>
                <a:cs typeface="Open Sans" panose="020B0606030504020204" pitchFamily="34" charset="0"/>
              </a:rPr>
              <a:t>I</a:t>
            </a:r>
            <a:r>
              <a:rPr lang="vi-VN" sz="2400" dirty="0">
                <a:ea typeface="Open Sans" panose="020B0606030504020204" pitchFamily="34" charset="0"/>
                <a:cs typeface="Open Sans" panose="020B0606030504020204" pitchFamily="34" charset="0"/>
              </a:rPr>
              <a:t>nternet là kho thông tin khổng lồ, giúp con người có thể học mọi nơi mọi lúc, giúp các giáo viên hỗ trợ học sinh từ xa, giúp các nhà khoa học, các chuyên gia, các nhà giáo dục phổ biến kiến thức, kỹ năng,... một cách hiệu quả.</a:t>
            </a:r>
          </a:p>
        </p:txBody>
      </p:sp>
    </p:spTree>
    <p:extLst>
      <p:ext uri="{BB962C8B-B14F-4D97-AF65-F5344CB8AC3E}">
        <p14:creationId xmlns:p14="http://schemas.microsoft.com/office/powerpoint/2010/main" val="3759259514"/>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1150831"/>
              <a:ext cx="3658091" cy="841585"/>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592076" y="2504125"/>
            <a:ext cx="9380227" cy="1433598"/>
          </a:xfrm>
          <a:prstGeom prst="rect">
            <a:avLst/>
          </a:prstGeom>
          <a:noFill/>
        </p:spPr>
        <p:txBody>
          <a:bodyPr wrap="square">
            <a:spAutoFit/>
          </a:bodyPr>
          <a:lstStyle/>
          <a:p>
            <a:pPr algn="just">
              <a:lnSpc>
                <a:spcPct val="115000"/>
              </a:lnSpc>
              <a:spcAft>
                <a:spcPts val="1000"/>
              </a:spcAft>
            </a:pPr>
            <a:r>
              <a:rPr lang="vi-VN" sz="2600" dirty="0">
                <a:ea typeface="Open Sans" panose="020B0606030504020204" pitchFamily="34" charset="0"/>
                <a:cs typeface="Open Sans" panose="020B0606030504020204" pitchFamily="34" charset="0"/>
              </a:rPr>
              <a:t>Bài 1. Em hãy nêu một số ví dụ cho thấy sự khác nhau rõ ràng trong hoạt động học tập khi chưa có và khi có các thiết bị công nghệ số hiện nay.</a:t>
            </a: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962325" y="3528308"/>
            <a:ext cx="2267351" cy="2779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964851"/>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1150831"/>
              <a:ext cx="3658091" cy="841585"/>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useBgFill="1">
        <p:nvSpPr>
          <p:cNvPr id="2" name="TextBox 1">
            <a:extLst>
              <a:ext uri="{FF2B5EF4-FFF2-40B4-BE49-F238E27FC236}">
                <a16:creationId xmlns:a16="http://schemas.microsoft.com/office/drawing/2014/main" id="{FCEF1E5D-C278-B21A-D7C9-12BDAC028C8C}"/>
              </a:ext>
            </a:extLst>
          </p:cNvPr>
          <p:cNvSpPr txBox="1"/>
          <p:nvPr/>
        </p:nvSpPr>
        <p:spPr>
          <a:xfrm>
            <a:off x="1889776" y="2782933"/>
            <a:ext cx="8559505" cy="973472"/>
          </a:xfrm>
          <a:prstGeom prst="rect">
            <a:avLst/>
          </a:prstGeom>
          <a:noFill/>
        </p:spPr>
        <p:txBody>
          <a:bodyPr wrap="square">
            <a:spAutoFit/>
          </a:bodyPr>
          <a:lstStyle>
            <a:defPPr>
              <a:defRPr lang="en-US"/>
            </a:defPPr>
            <a:lvl1pPr algn="just">
              <a:lnSpc>
                <a:spcPct val="115000"/>
              </a:lnSpc>
              <a:spcAft>
                <a:spcPts val="1000"/>
              </a:spcAft>
              <a:defRPr sz="2600">
                <a:ea typeface="Open Sans" panose="020B0606030504020204" pitchFamily="34" charset="0"/>
                <a:cs typeface="Open Sans" panose="020B0606030504020204" pitchFamily="34" charset="0"/>
              </a:defRPr>
            </a:lvl1pPr>
          </a:lstStyle>
          <a:p>
            <a:r>
              <a:rPr lang="vi-VN" dirty="0"/>
              <a:t>Bài 2. Em hãy nêu ví dụ về một ứng dụng mà em cho là thông minh của những máy tính thế hệ mới.</a:t>
            </a:r>
          </a:p>
        </p:txBody>
      </p:sp>
      <p:sp useBgFill="1">
        <p:nvSpPr>
          <p:cNvPr id="3" name="TextBox 2">
            <a:extLst>
              <a:ext uri="{FF2B5EF4-FFF2-40B4-BE49-F238E27FC236}">
                <a16:creationId xmlns:a16="http://schemas.microsoft.com/office/drawing/2014/main" id="{36EFE1EC-DFD7-4AF2-CEE6-F192C3299AAF}"/>
              </a:ext>
            </a:extLst>
          </p:cNvPr>
          <p:cNvSpPr txBox="1"/>
          <p:nvPr/>
        </p:nvSpPr>
        <p:spPr>
          <a:xfrm>
            <a:off x="2077504" y="4568644"/>
            <a:ext cx="8559505" cy="985078"/>
          </a:xfrm>
          <a:prstGeom prst="rect">
            <a:avLst/>
          </a:prstGeom>
          <a:noFill/>
        </p:spPr>
        <p:txBody>
          <a:bodyPr wrap="square">
            <a:spAutoFit/>
          </a:bodyPr>
          <a:lstStyle>
            <a:defPPr>
              <a:defRPr lang="en-US"/>
            </a:defPPr>
            <a:lvl1pPr algn="just">
              <a:lnSpc>
                <a:spcPct val="115000"/>
              </a:lnSpc>
              <a:spcAft>
                <a:spcPts val="1000"/>
              </a:spcAft>
              <a:defRPr sz="2600">
                <a:ea typeface="Open Sans" panose="020B0606030504020204" pitchFamily="34" charset="0"/>
                <a:cs typeface="Open Sans" panose="020B0606030504020204" pitchFamily="34" charset="0"/>
              </a:defRPr>
            </a:lvl1pPr>
          </a:lstStyle>
          <a:p>
            <a:r>
              <a:rPr lang="en-US" dirty="0" err="1">
                <a:latin typeface="Arial" panose="020B0604020202020204" pitchFamily="34" charset="0"/>
                <a:cs typeface="Arial" panose="020B0604020202020204" pitchFamily="34" charset="0"/>
              </a:rPr>
              <a:t>Ví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dụ</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tìm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kiếm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bằng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tuệ</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tạo</a:t>
            </a:r>
            <a:r>
              <a:rPr lang="en-US" dirty="0">
                <a:latin typeface="Arial" panose="020B0604020202020204" pitchFamily="34" charset="0"/>
                <a:cs typeface="Arial" panose="020B0604020202020204" pitchFamily="34" charset="0"/>
              </a:rPr>
              <a:t> (AI) </a:t>
            </a:r>
            <a:r>
              <a:rPr lang="en-US" dirty="0" err="1">
                <a:latin typeface="Arial" panose="020B0604020202020204" pitchFamily="34" charset="0"/>
                <a:cs typeface="Arial" panose="020B0604020202020204" pitchFamily="34" charset="0"/>
              </a:rPr>
              <a:t>được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tích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hợp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trên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trình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duyệt</a:t>
            </a:r>
            <a:r>
              <a:rPr lang="en-US" dirty="0">
                <a:latin typeface="Arial" panose="020B0604020202020204" pitchFamily="34" charset="0"/>
                <a:cs typeface="Arial" panose="020B0604020202020204" pitchFamily="34" charset="0"/>
              </a:rPr>
              <a:t> Microsoft Edge</a:t>
            </a:r>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4845859"/>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5"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 calcmode="lin" valueType="num">
                                          <p:cBhvr>
                                            <p:cTn id="22"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23"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5"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5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 calcmode="lin" valueType="num">
                                          <p:cBhvr>
                                            <p:cTn id="22"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23"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048295" y="950454"/>
              <a:ext cx="3658091" cy="1242340"/>
            </a:xfrm>
            <a:prstGeom prst="rect">
              <a:avLst/>
            </a:prstGeom>
            <a:noFill/>
          </p:spPr>
          <p:txBody>
            <a:bodyPr wrap="square" rtlCol="0">
              <a:spAutoFit/>
            </a:bodyPr>
            <a:lstStyle/>
            <a:p>
              <a:pPr algn="ctr"/>
              <a:r>
                <a:rPr lang="en-US" sz="2800" b="1">
                  <a:solidFill>
                    <a:srgbClr val="7030A0"/>
                  </a:solidFill>
                  <a:latin typeface="Open Sans" panose="020B0606030504020204" pitchFamily="34" charset="0"/>
                  <a:ea typeface="Open Sans" panose="020B0606030504020204" pitchFamily="34" charset="0"/>
                  <a:cs typeface="Open Sans" panose="020B0606030504020204" pitchFamily="34" charset="0"/>
                </a:rPr>
                <a:t>HƯỚNG DẪN VỀ NHÀ</a:t>
              </a:r>
              <a:endParaRPr lang="vi-VN" sz="28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338032" y="3269848"/>
            <a:ext cx="10562420" cy="2482090"/>
          </a:xfrm>
          <a:prstGeom prst="rect">
            <a:avLst/>
          </a:prstGeom>
          <a:noFill/>
        </p:spPr>
        <p:txBody>
          <a:bodyPr wrap="square">
            <a:spAutoFit/>
          </a:bodyPr>
          <a:lstStyle/>
          <a:p>
            <a:pPr algn="just">
              <a:lnSpc>
                <a:spcPct val="115000"/>
              </a:lnSpc>
              <a:spcAft>
                <a:spcPts val="1000"/>
              </a:spcAft>
            </a:pPr>
            <a:r>
              <a:rPr lang="en-US" sz="2600" dirty="0">
                <a:ea typeface="Open Sans" panose="020B0606030504020204" pitchFamily="34" charset="0"/>
                <a:cs typeface="Open Sans" panose="020B0606030504020204" pitchFamily="34" charset="0"/>
              </a:rPr>
              <a:t>1. </a:t>
            </a:r>
            <a:r>
              <a:rPr lang="vi-VN" sz="2600" dirty="0">
                <a:ea typeface="Open Sans" panose="020B0606030504020204" pitchFamily="34" charset="0"/>
                <a:cs typeface="Open Sans" panose="020B0606030504020204" pitchFamily="34" charset="0"/>
              </a:rPr>
              <a:t>Sử dụng công cụ tìm kiếm trên </a:t>
            </a:r>
            <a:r>
              <a:rPr lang="en-US" sz="2600" dirty="0">
                <a:ea typeface="Open Sans" panose="020B0606030504020204" pitchFamily="34" charset="0"/>
                <a:cs typeface="Open Sans" panose="020B0606030504020204" pitchFamily="34" charset="0"/>
              </a:rPr>
              <a:t>I</a:t>
            </a:r>
            <a:r>
              <a:rPr lang="vi-VN" sz="2600" dirty="0">
                <a:ea typeface="Open Sans" panose="020B0606030504020204" pitchFamily="34" charset="0"/>
                <a:cs typeface="Open Sans" panose="020B0606030504020204" pitchFamily="34" charset="0"/>
              </a:rPr>
              <a:t>nternet, em hãy cho biết vào thời điểm đất nước ta hoàn toàn thống nhất năm 1975, những thế hệ máy vi tính điện tử nào đã xuất hiện ở nước ta.</a:t>
            </a:r>
            <a:endParaRPr lang="en-US" sz="2600" dirty="0">
              <a:ea typeface="Open Sans" panose="020B0606030504020204" pitchFamily="34" charset="0"/>
              <a:cs typeface="Open Sans" panose="020B0606030504020204" pitchFamily="34" charset="0"/>
            </a:endParaRPr>
          </a:p>
          <a:p>
            <a:pPr algn="just">
              <a:lnSpc>
                <a:spcPct val="115000"/>
              </a:lnSpc>
              <a:spcAft>
                <a:spcPts val="1000"/>
              </a:spcAft>
            </a:pPr>
            <a:r>
              <a:rPr lang="en-US" sz="2600" dirty="0">
                <a:ea typeface="Open Sans" panose="020B0606030504020204" pitchFamily="34" charset="0"/>
                <a:cs typeface="Open Sans" panose="020B0606030504020204" pitchFamily="34" charset="0"/>
              </a:rPr>
              <a:t>2. </a:t>
            </a:r>
            <a:r>
              <a:rPr lang="vi-VN" sz="2600" dirty="0">
                <a:ea typeface="Open Sans" panose="020B0606030504020204" pitchFamily="34" charset="0"/>
                <a:cs typeface="Open Sans" panose="020B0606030504020204" pitchFamily="34" charset="0"/>
              </a:rPr>
              <a:t>Em hãy đưa ra một dự báo về ứng dụng của máy tính trong tương lai. Hãy giải thích cơ sở của dự báo đó.</a:t>
            </a: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971023" y="507172"/>
            <a:ext cx="2267351" cy="224054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24129"/>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52538" y="1076325"/>
              <a:ext cx="3332051" cy="921736"/>
            </a:xfrm>
            <a:prstGeom prst="rect">
              <a:avLst/>
            </a:prstGeom>
            <a:noFill/>
          </p:spPr>
          <p:txBody>
            <a:bodyPr wrap="none" rtlCol="0">
              <a:spAutoFit/>
            </a:bodyPr>
            <a:lstStyle/>
            <a:p>
              <a:r>
                <a:rPr lang="en-US" sz="4000" b="1" dirty="0">
                  <a:solidFill>
                    <a:srgbClr val="7030A0"/>
                  </a:solidFill>
                </a:rPr>
                <a:t>KHỞI ĐỘNG</a:t>
              </a:r>
              <a:endParaRPr lang="vi-VN" sz="4000" b="1" dirty="0">
                <a:solidFill>
                  <a:srgbClr val="7030A0"/>
                </a:solidFill>
              </a:endParaRP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304407" y="702652"/>
            <a:ext cx="7337087" cy="2610330"/>
          </a:xfrm>
          <a:prstGeom prst="rect">
            <a:avLst/>
          </a:prstGeom>
          <a:noFill/>
        </p:spPr>
        <p:txBody>
          <a:bodyPr wrap="square">
            <a:spAutoFit/>
          </a:bodyPr>
          <a:lstStyle/>
          <a:p>
            <a:pPr marL="457200" indent="-457200" algn="just">
              <a:lnSpc>
                <a:spcPct val="115000"/>
              </a:lnSpc>
              <a:spcAft>
                <a:spcPts val="1000"/>
              </a:spcAft>
              <a:buFont typeface="Wingdings" panose="05000000000000000000" pitchFamily="2" charset="2"/>
              <a:buChar char="§"/>
            </a:pP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Các</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phép</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tính</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đầu</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tiên</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được</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con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người</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thực</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hiện</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bằng</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sử</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dụng</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10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ngón</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tay</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a:t>
            </a:r>
            <a:endParaRPr lang="vi-VN" sz="2600" dirty="0">
              <a:solidFill>
                <a:srgbClr val="0070C0"/>
              </a:solidFill>
              <a:effectLst/>
              <a:latin typeface="Arial" panose="020B0604020202020204" pitchFamily="34" charset="0"/>
              <a:ea typeface="Open Sans" panose="020B0606030504020204" pitchFamily="34" charset="0"/>
              <a:cs typeface="Arial" panose="020B0604020202020204" pitchFamily="34" charset="0"/>
            </a:endParaRPr>
          </a:p>
          <a:p>
            <a:pPr marL="457200" indent="-457200" algn="just">
              <a:lnSpc>
                <a:spcPct val="115000"/>
              </a:lnSpc>
              <a:spcAft>
                <a:spcPts val="1000"/>
              </a:spcAft>
              <a:buFont typeface="Wingdings" panose="05000000000000000000" pitchFamily="2" charset="2"/>
              <a:buChar char="§"/>
            </a:pP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Hệ</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thống</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ghi</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số</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thập</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phân</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vẫn</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phổ</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biến</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đến</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ngày</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nay.</a:t>
            </a:r>
            <a:endParaRPr lang="vi-VN" sz="2600" dirty="0">
              <a:solidFill>
                <a:srgbClr val="0070C0"/>
              </a:solidFill>
              <a:effectLst/>
              <a:latin typeface="Arial" panose="020B0604020202020204" pitchFamily="34" charset="0"/>
              <a:ea typeface="Open Sans" panose="020B0606030504020204" pitchFamily="34" charset="0"/>
              <a:cs typeface="Arial" panose="020B0604020202020204" pitchFamily="34" charset="0"/>
            </a:endParaRPr>
          </a:p>
          <a:p>
            <a:pPr marL="457200" indent="-457200" algn="just">
              <a:lnSpc>
                <a:spcPct val="115000"/>
              </a:lnSpc>
              <a:spcAft>
                <a:spcPts val="1000"/>
              </a:spcAft>
              <a:buFont typeface="Wingdings" panose="05000000000000000000" pitchFamily="2" charset="2"/>
              <a:buChar char="§"/>
            </a:pP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Công</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cụ</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tính</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toán</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sớm</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nhất</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là</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bàn</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 </a:t>
            </a:r>
            <a:r>
              <a:rPr lang="en-US" sz="2600" dirty="0" err="1">
                <a:solidFill>
                  <a:srgbClr val="0070C0"/>
                </a:solidFill>
                <a:effectLst/>
                <a:latin typeface="Arial" panose="020B0604020202020204" pitchFamily="34" charset="0"/>
                <a:ea typeface="Open Sans" panose="020B0606030504020204" pitchFamily="34" charset="0"/>
                <a:cs typeface="Arial" panose="020B0604020202020204" pitchFamily="34" charset="0"/>
              </a:rPr>
              <a:t>tính</a:t>
            </a:r>
            <a:r>
              <a:rPr lang="en-US" sz="2600" dirty="0">
                <a:solidFill>
                  <a:srgbClr val="0070C0"/>
                </a:solidFill>
                <a:effectLst/>
                <a:latin typeface="Arial" panose="020B0604020202020204" pitchFamily="34" charset="0"/>
                <a:ea typeface="Open Sans" panose="020B0606030504020204" pitchFamily="34" charset="0"/>
                <a:cs typeface="Arial" panose="020B0604020202020204" pitchFamily="34" charset="0"/>
              </a:rPr>
              <a:t>.</a:t>
            </a:r>
            <a:endParaRPr lang="vi-VN" sz="2600" dirty="0">
              <a:solidFill>
                <a:srgbClr val="0070C0"/>
              </a:solidFill>
              <a:effectLst/>
              <a:latin typeface="Arial" panose="020B0604020202020204" pitchFamily="34" charset="0"/>
              <a:ea typeface="Open Sans" panose="020B0606030504020204" pitchFamily="34" charset="0"/>
              <a:cs typeface="Arial" panose="020B0604020202020204" pitchFamily="34" charset="0"/>
            </a:endParaRPr>
          </a:p>
        </p:txBody>
      </p:sp>
      <p:pic>
        <p:nvPicPr>
          <p:cNvPr id="9" name="Picture 8" descr="A picture containing electronics, circuit&#10;&#10;Description automatically generated">
            <a:extLst>
              <a:ext uri="{FF2B5EF4-FFF2-40B4-BE49-F238E27FC236}">
                <a16:creationId xmlns:a16="http://schemas.microsoft.com/office/drawing/2014/main" id="{2A3D8221-6D23-59F7-81D2-7CCEC67F6FD7}"/>
              </a:ext>
            </a:extLst>
          </p:cNvPr>
          <p:cNvPicPr>
            <a:picLocks noChangeAspect="1"/>
          </p:cNvPicPr>
          <p:nvPr/>
        </p:nvPicPr>
        <p:blipFill>
          <a:blip r:embed="rId4"/>
          <a:stretch>
            <a:fillRect/>
          </a:stretch>
        </p:blipFill>
        <p:spPr>
          <a:xfrm>
            <a:off x="4227835" y="639849"/>
            <a:ext cx="5169241" cy="3262715"/>
          </a:xfrm>
          <a:prstGeom prst="rect">
            <a:avLst/>
          </a:prstGeom>
        </p:spPr>
      </p:pic>
      <p:sp>
        <p:nvSpPr>
          <p:cNvPr id="11" name="TextBox 10">
            <a:extLst>
              <a:ext uri="{FF2B5EF4-FFF2-40B4-BE49-F238E27FC236}">
                <a16:creationId xmlns:a16="http://schemas.microsoft.com/office/drawing/2014/main" id="{4C472B3D-DD1B-561C-DA06-936C50869004}"/>
              </a:ext>
            </a:extLst>
          </p:cNvPr>
          <p:cNvSpPr txBox="1"/>
          <p:nvPr/>
        </p:nvSpPr>
        <p:spPr>
          <a:xfrm>
            <a:off x="1824250" y="3870040"/>
            <a:ext cx="8911988" cy="513346"/>
          </a:xfrm>
          <a:prstGeom prst="rect">
            <a:avLst/>
          </a:prstGeom>
          <a:noFill/>
        </p:spPr>
        <p:txBody>
          <a:bodyPr wrap="square">
            <a:spAutoFit/>
          </a:bodyPr>
          <a:lstStyle>
            <a:defPPr>
              <a:defRPr lang="en-US"/>
            </a:defPPr>
            <a:lvl1pPr algn="just">
              <a:lnSpc>
                <a:spcPct val="115000"/>
              </a:lnSpc>
              <a:spcAft>
                <a:spcPts val="1000"/>
              </a:spcAft>
              <a:defRPr sz="2600">
                <a:effectLst/>
                <a:latin typeface="Arial" panose="020B0604020202020204" pitchFamily="34" charset="0"/>
                <a:ea typeface="Open Sans" panose="020B0606030504020204" pitchFamily="34" charset="0"/>
                <a:cs typeface="Arial" panose="020B0604020202020204" pitchFamily="34" charset="0"/>
              </a:defRPr>
            </a:lvl1pPr>
          </a:lstStyle>
          <a:p>
            <a:r>
              <a:rPr lang="en-US" dirty="0" err="1">
                <a:solidFill>
                  <a:srgbClr val="0070C0"/>
                </a:solidFill>
              </a:rPr>
              <a:t>Đây</a:t>
            </a:r>
            <a:r>
              <a:rPr lang="en-US" dirty="0">
                <a:solidFill>
                  <a:srgbClr val="0070C0"/>
                </a:solidFill>
              </a:rPr>
              <a:t> </a:t>
            </a:r>
            <a:r>
              <a:rPr lang="en-US" dirty="0" err="1">
                <a:solidFill>
                  <a:srgbClr val="0070C0"/>
                </a:solidFill>
              </a:rPr>
              <a:t>là</a:t>
            </a:r>
            <a:r>
              <a:rPr lang="en-US" dirty="0">
                <a:solidFill>
                  <a:srgbClr val="0070C0"/>
                </a:solidFill>
              </a:rPr>
              <a:t> </a:t>
            </a:r>
            <a:r>
              <a:rPr lang="en-US" dirty="0" err="1">
                <a:solidFill>
                  <a:srgbClr val="0070C0"/>
                </a:solidFill>
              </a:rPr>
              <a:t>cái</a:t>
            </a:r>
            <a:r>
              <a:rPr lang="en-US" dirty="0">
                <a:solidFill>
                  <a:srgbClr val="0070C0"/>
                </a:solidFill>
              </a:rPr>
              <a:t> </a:t>
            </a:r>
            <a:r>
              <a:rPr lang="en-US" dirty="0" err="1">
                <a:solidFill>
                  <a:srgbClr val="0070C0"/>
                </a:solidFill>
              </a:rPr>
              <a:t>gì</a:t>
            </a:r>
            <a:r>
              <a:rPr lang="en-US" dirty="0">
                <a:solidFill>
                  <a:srgbClr val="0070C0"/>
                </a:solidFill>
              </a:rPr>
              <a:t> </a:t>
            </a:r>
            <a:r>
              <a:rPr lang="en-US" dirty="0" err="1">
                <a:solidFill>
                  <a:srgbClr val="0070C0"/>
                </a:solidFill>
              </a:rPr>
              <a:t>và</a:t>
            </a:r>
            <a:r>
              <a:rPr lang="en-US" dirty="0">
                <a:solidFill>
                  <a:srgbClr val="0070C0"/>
                </a:solidFill>
              </a:rPr>
              <a:t> </a:t>
            </a:r>
            <a:r>
              <a:rPr lang="en-US" dirty="0" err="1">
                <a:solidFill>
                  <a:srgbClr val="0070C0"/>
                </a:solidFill>
              </a:rPr>
              <a:t>thường</a:t>
            </a:r>
            <a:r>
              <a:rPr lang="en-US" dirty="0">
                <a:solidFill>
                  <a:srgbClr val="0070C0"/>
                </a:solidFill>
              </a:rPr>
              <a:t> </a:t>
            </a:r>
            <a:r>
              <a:rPr lang="en-US" dirty="0" err="1">
                <a:solidFill>
                  <a:srgbClr val="0070C0"/>
                </a:solidFill>
              </a:rPr>
              <a:t>được</a:t>
            </a:r>
            <a:r>
              <a:rPr lang="en-US" dirty="0">
                <a:solidFill>
                  <a:srgbClr val="0070C0"/>
                </a:solidFill>
              </a:rPr>
              <a:t> </a:t>
            </a:r>
            <a:r>
              <a:rPr lang="en-US" dirty="0" err="1">
                <a:solidFill>
                  <a:srgbClr val="0070C0"/>
                </a:solidFill>
              </a:rPr>
              <a:t>sử</a:t>
            </a:r>
            <a:r>
              <a:rPr lang="en-US" dirty="0">
                <a:solidFill>
                  <a:srgbClr val="0070C0"/>
                </a:solidFill>
              </a:rPr>
              <a:t> </a:t>
            </a:r>
            <a:r>
              <a:rPr lang="en-US" dirty="0" err="1">
                <a:solidFill>
                  <a:srgbClr val="0070C0"/>
                </a:solidFill>
              </a:rPr>
              <a:t>dụng</a:t>
            </a:r>
            <a:r>
              <a:rPr lang="en-US" dirty="0">
                <a:solidFill>
                  <a:srgbClr val="0070C0"/>
                </a:solidFill>
              </a:rPr>
              <a:t> </a:t>
            </a:r>
            <a:r>
              <a:rPr lang="en-US" dirty="0" err="1">
                <a:solidFill>
                  <a:srgbClr val="0070C0"/>
                </a:solidFill>
              </a:rPr>
              <a:t>trong</a:t>
            </a:r>
            <a:r>
              <a:rPr lang="en-US" dirty="0">
                <a:solidFill>
                  <a:srgbClr val="0070C0"/>
                </a:solidFill>
              </a:rPr>
              <a:t> </a:t>
            </a:r>
            <a:r>
              <a:rPr lang="en-US" dirty="0" err="1">
                <a:solidFill>
                  <a:srgbClr val="0070C0"/>
                </a:solidFill>
              </a:rPr>
              <a:t>lĩnh</a:t>
            </a:r>
            <a:r>
              <a:rPr lang="en-US" dirty="0">
                <a:solidFill>
                  <a:srgbClr val="0070C0"/>
                </a:solidFill>
              </a:rPr>
              <a:t> </a:t>
            </a:r>
            <a:r>
              <a:rPr lang="en-US" dirty="0" err="1">
                <a:solidFill>
                  <a:srgbClr val="0070C0"/>
                </a:solidFill>
              </a:rPr>
              <a:t>vực</a:t>
            </a:r>
            <a:r>
              <a:rPr lang="en-US" dirty="0">
                <a:solidFill>
                  <a:srgbClr val="0070C0"/>
                </a:solidFill>
              </a:rPr>
              <a:t> </a:t>
            </a:r>
            <a:r>
              <a:rPr lang="en-US" dirty="0" err="1">
                <a:solidFill>
                  <a:srgbClr val="0070C0"/>
                </a:solidFill>
              </a:rPr>
              <a:t>nào</a:t>
            </a:r>
            <a:r>
              <a:rPr lang="en-US" dirty="0">
                <a:solidFill>
                  <a:srgbClr val="0070C0"/>
                </a:solidFill>
              </a:rPr>
              <a:t>?</a:t>
            </a:r>
            <a:endParaRPr lang="vi-VN" dirty="0">
              <a:solidFill>
                <a:srgbClr val="0070C0"/>
              </a:solidFill>
            </a:endParaRPr>
          </a:p>
        </p:txBody>
      </p:sp>
      <p:pic>
        <p:nvPicPr>
          <p:cNvPr id="1026" name="Picture 2">
            <a:extLst>
              <a:ext uri="{FF2B5EF4-FFF2-40B4-BE49-F238E27FC236}">
                <a16:creationId xmlns:a16="http://schemas.microsoft.com/office/drawing/2014/main" id="{7181A23D-5E57-2A4D-95AD-31F10207C6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091939" y="4135935"/>
            <a:ext cx="1781040" cy="152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descr="Premium Photo | Chinese traditional calculator old abacus on wooden  background">
            <a:extLst>
              <a:ext uri="{FF2B5EF4-FFF2-40B4-BE49-F238E27FC236}">
                <a16:creationId xmlns:a16="http://schemas.microsoft.com/office/drawing/2014/main" id="{4F6E7FFB-637E-AED2-0D56-0CE880EC79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2200" y="4135935"/>
            <a:ext cx="2288120" cy="152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89143EE7-8AD6-48C4-3265-20388EA1C9F8}"/>
              </a:ext>
            </a:extLst>
          </p:cNvPr>
          <p:cNvSpPr txBox="1"/>
          <p:nvPr/>
        </p:nvSpPr>
        <p:spPr>
          <a:xfrm>
            <a:off x="1824250" y="4538189"/>
            <a:ext cx="9012071" cy="1101712"/>
          </a:xfrm>
          <a:prstGeom prst="rect">
            <a:avLst/>
          </a:prstGeom>
          <a:noFill/>
        </p:spPr>
        <p:txBody>
          <a:bodyPr wrap="square">
            <a:spAutoFit/>
          </a:bodyPr>
          <a:lstStyle>
            <a:defPPr>
              <a:defRPr lang="en-US"/>
            </a:defPPr>
            <a:lvl1pPr algn="just">
              <a:lnSpc>
                <a:spcPct val="115000"/>
              </a:lnSpc>
              <a:spcAft>
                <a:spcPts val="1000"/>
              </a:spcAft>
              <a:defRPr sz="2600">
                <a:effectLst/>
                <a:latin typeface="Arial" panose="020B0604020202020204" pitchFamily="34" charset="0"/>
                <a:ea typeface="Open Sans" panose="020B0606030504020204" pitchFamily="34" charset="0"/>
                <a:cs typeface="Arial" panose="020B0604020202020204" pitchFamily="34" charset="0"/>
              </a:defRPr>
            </a:lvl1pPr>
          </a:lstStyle>
          <a:p>
            <a:pPr marL="457200" indent="-457200">
              <a:buFont typeface="Wingdings" panose="05000000000000000000" pitchFamily="2" charset="2"/>
              <a:buChar char="ü"/>
            </a:pPr>
            <a:r>
              <a:rPr lang="en-US" dirty="0" err="1">
                <a:solidFill>
                  <a:srgbClr val="FF0000"/>
                </a:solidFill>
              </a:rPr>
              <a:t>Đây</a:t>
            </a:r>
            <a:r>
              <a:rPr lang="en-US" dirty="0">
                <a:solidFill>
                  <a:srgbClr val="FF0000"/>
                </a:solidFill>
              </a:rPr>
              <a:t> </a:t>
            </a:r>
            <a:r>
              <a:rPr lang="en-US" dirty="0" err="1">
                <a:solidFill>
                  <a:srgbClr val="FF0000"/>
                </a:solidFill>
              </a:rPr>
              <a:t>là</a:t>
            </a:r>
            <a:r>
              <a:rPr lang="en-US" dirty="0">
                <a:solidFill>
                  <a:srgbClr val="FF0000"/>
                </a:solidFill>
              </a:rPr>
              <a:t> </a:t>
            </a:r>
            <a:r>
              <a:rPr lang="en-US" dirty="0" err="1">
                <a:solidFill>
                  <a:srgbClr val="FF0000"/>
                </a:solidFill>
              </a:rPr>
              <a:t>bàn</a:t>
            </a:r>
            <a:r>
              <a:rPr lang="en-US" dirty="0">
                <a:solidFill>
                  <a:srgbClr val="FF0000"/>
                </a:solidFill>
              </a:rPr>
              <a:t> </a:t>
            </a:r>
            <a:r>
              <a:rPr lang="en-US" dirty="0" err="1">
                <a:solidFill>
                  <a:srgbClr val="FF0000"/>
                </a:solidFill>
              </a:rPr>
              <a:t>tính</a:t>
            </a:r>
            <a:r>
              <a:rPr lang="en-US" dirty="0">
                <a:solidFill>
                  <a:srgbClr val="FF0000"/>
                </a:solidFill>
              </a:rPr>
              <a:t>.</a:t>
            </a:r>
            <a:endParaRPr lang="vi-VN" dirty="0">
              <a:solidFill>
                <a:srgbClr val="FF0000"/>
              </a:solidFill>
            </a:endParaRPr>
          </a:p>
          <a:p>
            <a:pPr marL="457200" indent="-457200">
              <a:buFont typeface="Wingdings" panose="05000000000000000000" pitchFamily="2" charset="2"/>
              <a:buChar char="ü"/>
            </a:pPr>
            <a:r>
              <a:rPr lang="en-US" dirty="0" err="1">
                <a:solidFill>
                  <a:srgbClr val="FF0000"/>
                </a:solidFill>
              </a:rPr>
              <a:t>Bàn</a:t>
            </a:r>
            <a:r>
              <a:rPr lang="en-US" dirty="0">
                <a:solidFill>
                  <a:srgbClr val="FF0000"/>
                </a:solidFill>
              </a:rPr>
              <a:t> </a:t>
            </a:r>
            <a:r>
              <a:rPr lang="en-US" dirty="0" err="1">
                <a:solidFill>
                  <a:srgbClr val="FF0000"/>
                </a:solidFill>
              </a:rPr>
              <a:t>tính</a:t>
            </a:r>
            <a:r>
              <a:rPr lang="en-US" dirty="0">
                <a:solidFill>
                  <a:srgbClr val="FF0000"/>
                </a:solidFill>
              </a:rPr>
              <a:t> </a:t>
            </a:r>
            <a:r>
              <a:rPr lang="en-US" dirty="0" err="1">
                <a:solidFill>
                  <a:srgbClr val="FF0000"/>
                </a:solidFill>
              </a:rPr>
              <a:t>thường</a:t>
            </a:r>
            <a:r>
              <a:rPr lang="en-US" dirty="0">
                <a:solidFill>
                  <a:srgbClr val="FF0000"/>
                </a:solidFill>
              </a:rPr>
              <a:t> </a:t>
            </a:r>
            <a:r>
              <a:rPr lang="en-US" dirty="0" err="1">
                <a:solidFill>
                  <a:srgbClr val="FF0000"/>
                </a:solidFill>
              </a:rPr>
              <a:t>được</a:t>
            </a:r>
            <a:r>
              <a:rPr lang="en-US" dirty="0">
                <a:solidFill>
                  <a:srgbClr val="FF0000"/>
                </a:solidFill>
              </a:rPr>
              <a:t> </a:t>
            </a:r>
            <a:r>
              <a:rPr lang="en-US" dirty="0" err="1">
                <a:solidFill>
                  <a:srgbClr val="FF0000"/>
                </a:solidFill>
              </a:rPr>
              <a:t>sử</a:t>
            </a:r>
            <a:r>
              <a:rPr lang="en-US" dirty="0">
                <a:solidFill>
                  <a:srgbClr val="FF0000"/>
                </a:solidFill>
              </a:rPr>
              <a:t> </a:t>
            </a:r>
            <a:r>
              <a:rPr lang="en-US" dirty="0" err="1">
                <a:solidFill>
                  <a:srgbClr val="FF0000"/>
                </a:solidFill>
              </a:rPr>
              <a:t>dụng</a:t>
            </a:r>
            <a:r>
              <a:rPr lang="en-US" dirty="0">
                <a:solidFill>
                  <a:srgbClr val="FF0000"/>
                </a:solidFill>
              </a:rPr>
              <a:t> </a:t>
            </a:r>
            <a:r>
              <a:rPr lang="en-US" dirty="0" err="1">
                <a:solidFill>
                  <a:srgbClr val="FF0000"/>
                </a:solidFill>
              </a:rPr>
              <a:t>trong</a:t>
            </a:r>
            <a:r>
              <a:rPr lang="en-US" dirty="0">
                <a:solidFill>
                  <a:srgbClr val="FF0000"/>
                </a:solidFill>
              </a:rPr>
              <a:t> </a:t>
            </a:r>
            <a:r>
              <a:rPr lang="en-US" dirty="0" err="1">
                <a:solidFill>
                  <a:srgbClr val="FF0000"/>
                </a:solidFill>
              </a:rPr>
              <a:t>lĩnh</a:t>
            </a:r>
            <a:r>
              <a:rPr lang="en-US" dirty="0">
                <a:solidFill>
                  <a:srgbClr val="FF0000"/>
                </a:solidFill>
              </a:rPr>
              <a:t> </a:t>
            </a:r>
            <a:r>
              <a:rPr lang="en-US" dirty="0" err="1">
                <a:solidFill>
                  <a:srgbClr val="FF0000"/>
                </a:solidFill>
              </a:rPr>
              <a:t>vực</a:t>
            </a:r>
            <a:r>
              <a:rPr lang="en-US" dirty="0">
                <a:solidFill>
                  <a:srgbClr val="FF0000"/>
                </a:solidFill>
              </a:rPr>
              <a:t> </a:t>
            </a:r>
            <a:r>
              <a:rPr lang="en-US" dirty="0" err="1">
                <a:solidFill>
                  <a:srgbClr val="FF0000"/>
                </a:solidFill>
              </a:rPr>
              <a:t>Toán</a:t>
            </a:r>
            <a:r>
              <a:rPr lang="en-US" dirty="0">
                <a:solidFill>
                  <a:srgbClr val="FF0000"/>
                </a:solidFill>
              </a:rPr>
              <a:t> </a:t>
            </a:r>
            <a:r>
              <a:rPr lang="en-US" dirty="0" err="1">
                <a:solidFill>
                  <a:srgbClr val="FF0000"/>
                </a:solidFill>
              </a:rPr>
              <a:t>học</a:t>
            </a:r>
            <a:r>
              <a:rPr lang="en-US" dirty="0">
                <a:solidFill>
                  <a:srgbClr val="FF0000"/>
                </a:solidFill>
              </a:rPr>
              <a:t>.</a:t>
            </a:r>
            <a:endParaRPr lang="vi-VN" dirty="0">
              <a:solidFill>
                <a:srgbClr val="FF0000"/>
              </a:solidFill>
            </a:endParaRPr>
          </a:p>
        </p:txBody>
      </p:sp>
    </p:spTree>
    <p:extLst>
      <p:ext uri="{BB962C8B-B14F-4D97-AF65-F5344CB8AC3E}">
        <p14:creationId xmlns:p14="http://schemas.microsoft.com/office/powerpoint/2010/main" val="27759582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22" presetClass="exit" presetSubtype="4" fill="hold" grpId="1" nodeType="withEffect">
                                      <p:stCondLst>
                                        <p:cond delay="0"/>
                                      </p:stCondLst>
                                      <p:childTnLst>
                                        <p:animEffect transition="out" filter="wipe(down)">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6" presetClass="exit" presetSubtype="21" fill="hold" grpId="1" nodeType="withEffect">
                                      <p:stCondLst>
                                        <p:cond delay="0"/>
                                      </p:stCondLst>
                                      <p:childTnLst>
                                        <p:animEffect transition="out" filter="barn(inVertic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arn(inVertical)">
                                          <p:cBhvr>
                                            <p:cTn id="38" dur="500"/>
                                            <p:tgtEl>
                                              <p:spTgt spid="1026"/>
                                            </p:tgtEl>
                                          </p:cBhvr>
                                        </p:animEffect>
                                      </p:childTnLst>
                                    </p:cTn>
                                  </p:par>
                                  <p:par>
                                    <p:cTn id="39" presetID="16" presetClass="entr" presetSubtype="2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22" presetClass="exit" presetSubtype="4" fill="hold" grpId="1" nodeType="withEffect">
                                      <p:stCondLst>
                                        <p:cond delay="0"/>
                                      </p:stCondLst>
                                      <p:childTnLst>
                                        <p:animEffect transition="out" filter="wipe(down)">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6" presetClass="exit" presetSubtype="21" fill="hold" grpId="1" nodeType="withEffect">
                                      <p:stCondLst>
                                        <p:cond delay="0"/>
                                      </p:stCondLst>
                                      <p:childTnLst>
                                        <p:animEffect transition="out" filter="barn(inVertic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arn(inVertical)">
                                          <p:cBhvr>
                                            <p:cTn id="38" dur="500"/>
                                            <p:tgtEl>
                                              <p:spTgt spid="1026"/>
                                            </p:tgtEl>
                                          </p:cBhvr>
                                        </p:animEffect>
                                      </p:childTnLst>
                                    </p:cTn>
                                  </p:par>
                                  <p:par>
                                    <p:cTn id="39" presetID="16" presetClass="entr" presetSubtype="2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4" grpId="0"/>
          <p:bldP spid="14"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455275"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109305" cy="1482793"/>
            </a:xfrm>
            <a:prstGeom prst="rect">
              <a:avLst/>
            </a:prstGeom>
            <a:noFill/>
          </p:spPr>
          <p:txBody>
            <a:bodyPr wrap="square" rtlCol="0">
              <a:spAutoFit/>
            </a:bodyPr>
            <a:lstStyle/>
            <a:p>
              <a:r>
                <a:rPr lang="vi-VN" sz="3400" b="1" dirty="0">
                  <a:solidFill>
                    <a:srgbClr val="7030A0"/>
                  </a:solidFill>
                </a:rPr>
                <a:t>1. Máy tính cơ học</a:t>
              </a: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37866" y="695855"/>
            <a:ext cx="7589977" cy="2215991"/>
          </a:xfrm>
          <a:prstGeom prst="rect">
            <a:avLst/>
          </a:prstGeom>
          <a:noFill/>
        </p:spPr>
        <p:txBody>
          <a:bodyPr wrap="square">
            <a:spAutoFit/>
          </a:bodyPr>
          <a:lstStyle/>
          <a:p>
            <a:pPr algn="just"/>
            <a:r>
              <a:rPr lang="en-US" sz="2300" dirty="0">
                <a:solidFill>
                  <a:srgbClr val="0070C0"/>
                </a:solidFill>
                <a:latin typeface="Arial" panose="020B0604020202020204" pitchFamily="34" charset="0"/>
                <a:ea typeface="Open Sans" panose="020B0606030504020204" pitchFamily="34" charset="0"/>
                <a:cs typeface="Arial" panose="020B0604020202020204" pitchFamily="34" charset="0"/>
              </a:rPr>
              <a:t>Đ</a:t>
            </a:r>
            <a:r>
              <a:rPr lang="vi-VN" sz="2300" dirty="0">
                <a:solidFill>
                  <a:srgbClr val="0070C0"/>
                </a:solidFill>
                <a:latin typeface="Arial" panose="020B0604020202020204" pitchFamily="34" charset="0"/>
                <a:ea typeface="Open Sans" panose="020B0606030504020204" pitchFamily="34" charset="0"/>
                <a:cs typeface="Arial" panose="020B0604020202020204" pitchFamily="34" charset="0"/>
              </a:rPr>
              <a:t>ọc thông tin mục 1 – SGK tr.6, 7, thảo luận nhóm và trả lời câu hỏi:</a:t>
            </a:r>
          </a:p>
          <a:p>
            <a:pPr algn="just"/>
            <a:r>
              <a:rPr lang="vi-VN" sz="2300" dirty="0">
                <a:solidFill>
                  <a:srgbClr val="0070C0"/>
                </a:solidFill>
                <a:latin typeface="Arial" panose="020B0604020202020204" pitchFamily="34" charset="0"/>
                <a:ea typeface="Open Sans" panose="020B0606030504020204" pitchFamily="34" charset="0"/>
                <a:cs typeface="Arial" panose="020B0604020202020204" pitchFamily="34" charset="0"/>
              </a:rPr>
              <a:t>1. Tên của một trong những chiếc máy tính đầu tiên là gì?</a:t>
            </a:r>
          </a:p>
          <a:p>
            <a:pPr algn="just"/>
            <a:r>
              <a:rPr lang="vi-VN" sz="2300" dirty="0">
                <a:solidFill>
                  <a:srgbClr val="0070C0"/>
                </a:solidFill>
                <a:latin typeface="Arial" panose="020B0604020202020204" pitchFamily="34" charset="0"/>
                <a:ea typeface="Open Sans" panose="020B0606030504020204" pitchFamily="34" charset="0"/>
                <a:cs typeface="Arial" panose="020B0604020202020204" pitchFamily="34" charset="0"/>
              </a:rPr>
              <a:t>2. Chiếc máy đó có thể làm được những gì?</a:t>
            </a:r>
          </a:p>
          <a:p>
            <a:pPr algn="just"/>
            <a:r>
              <a:rPr lang="vi-VN" sz="2300" dirty="0">
                <a:solidFill>
                  <a:srgbClr val="0070C0"/>
                </a:solidFill>
                <a:latin typeface="Arial" panose="020B0604020202020204" pitchFamily="34" charset="0"/>
                <a:ea typeface="Open Sans" panose="020B0606030504020204" pitchFamily="34" charset="0"/>
                <a:cs typeface="Arial" panose="020B0604020202020204" pitchFamily="34" charset="0"/>
              </a:rPr>
              <a:t>3. Ý tưởng nào đã thúc đẩy sự phát minh ra máy tính?</a:t>
            </a:r>
          </a:p>
        </p:txBody>
      </p:sp>
      <p:grpSp>
        <p:nvGrpSpPr>
          <p:cNvPr id="2" name="Group 1">
            <a:extLst>
              <a:ext uri="{FF2B5EF4-FFF2-40B4-BE49-F238E27FC236}">
                <a16:creationId xmlns:a16="http://schemas.microsoft.com/office/drawing/2014/main" id="{769A5538-FC14-F1D3-157D-D4C06AA71CA3}"/>
              </a:ext>
            </a:extLst>
          </p:cNvPr>
          <p:cNvGrpSpPr/>
          <p:nvPr/>
        </p:nvGrpSpPr>
        <p:grpSpPr>
          <a:xfrm>
            <a:off x="1020286" y="3928449"/>
            <a:ext cx="3313394" cy="2618882"/>
            <a:chOff x="8111612" y="1250254"/>
            <a:chExt cx="3313394" cy="2618882"/>
          </a:xfrm>
          <a:noFill/>
        </p:grpSpPr>
        <p:sp>
          <p:nvSpPr>
            <p:cNvPr id="3" name="Rectangle 2">
              <a:extLst>
                <a:ext uri="{FF2B5EF4-FFF2-40B4-BE49-F238E27FC236}">
                  <a16:creationId xmlns:a16="http://schemas.microsoft.com/office/drawing/2014/main" id="{A8D36D93-8537-A525-7B9D-1C50D16631E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2">
              <a:extLst>
                <a:ext uri="{FF2B5EF4-FFF2-40B4-BE49-F238E27FC236}">
                  <a16:creationId xmlns:a16="http://schemas.microsoft.com/office/drawing/2014/main" id="{D0DB9586-9F20-0F4C-9A16-101AA1D925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0" name="TextBox 9">
              <a:extLst>
                <a:ext uri="{FF2B5EF4-FFF2-40B4-BE49-F238E27FC236}">
                  <a16:creationId xmlns:a16="http://schemas.microsoft.com/office/drawing/2014/main" id="{7BE128B5-F8BA-AB15-2506-D2BCD51DF64B}"/>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3" name="y2meta.com - 5 Minute Timer-(1080p)">
            <a:hlinkClick r:id="" action="ppaction://media"/>
            <a:extLst>
              <a:ext uri="{FF2B5EF4-FFF2-40B4-BE49-F238E27FC236}">
                <a16:creationId xmlns:a16="http://schemas.microsoft.com/office/drawing/2014/main" id="{A9FCF14B-585D-A52C-F152-A1EAE0DE84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7300766" y="4619083"/>
            <a:ext cx="2656266" cy="1161949"/>
          </a:xfrm>
          <a:prstGeom prst="rect">
            <a:avLst/>
          </a:prstGeom>
        </p:spPr>
      </p:pic>
      <p:sp>
        <p:nvSpPr>
          <p:cNvPr id="14" name="Arrow: Pentagon 13">
            <a:extLst>
              <a:ext uri="{FF2B5EF4-FFF2-40B4-BE49-F238E27FC236}">
                <a16:creationId xmlns:a16="http://schemas.microsoft.com/office/drawing/2014/main" id="{965D64C8-1312-5A8D-98DE-AD03EB8B0D41}"/>
              </a:ext>
            </a:extLst>
          </p:cNvPr>
          <p:cNvSpPr/>
          <p:nvPr/>
        </p:nvSpPr>
        <p:spPr>
          <a:xfrm>
            <a:off x="6546826" y="4528104"/>
            <a:ext cx="4164147" cy="1343906"/>
          </a:xfrm>
          <a:prstGeom prst="homePlate">
            <a:avLst/>
          </a:prstGeom>
          <a:solidFill>
            <a:srgbClr val="E4A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Xem KQ">
            <a:extLst>
              <a:ext uri="{FF2B5EF4-FFF2-40B4-BE49-F238E27FC236}">
                <a16:creationId xmlns:a16="http://schemas.microsoft.com/office/drawing/2014/main" id="{83B5DA44-4C57-ABCA-1C63-C68D5734B32E}"/>
              </a:ext>
            </a:extLst>
          </p:cNvPr>
          <p:cNvGrpSpPr/>
          <p:nvPr/>
        </p:nvGrpSpPr>
        <p:grpSpPr>
          <a:xfrm>
            <a:off x="5153591" y="4490585"/>
            <a:ext cx="1278588" cy="1278588"/>
            <a:chOff x="1580575" y="4515507"/>
            <a:chExt cx="1278588" cy="1278588"/>
          </a:xfrm>
        </p:grpSpPr>
        <p:pic>
          <p:nvPicPr>
            <p:cNvPr id="16" name="Picture 2" descr="Note Cartoon Vector Art PNG Images | Free Download On Pngtree">
              <a:extLst>
                <a:ext uri="{FF2B5EF4-FFF2-40B4-BE49-F238E27FC236}">
                  <a16:creationId xmlns:a16="http://schemas.microsoft.com/office/drawing/2014/main" id="{FAA1FC83-440F-2B98-A302-3DAC52F367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4408A13-A926-1F7B-619D-9A1483F17295}"/>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3237866" y="2885443"/>
            <a:ext cx="7534516" cy="1723549"/>
          </a:xfrm>
          <a:prstGeom prst="rect">
            <a:avLst/>
          </a:prstGeom>
          <a:noFill/>
        </p:spPr>
        <p:txBody>
          <a:bodyPr wrap="square">
            <a:spAutoFit/>
          </a:bodyPr>
          <a:lstStyle/>
          <a:p>
            <a:pPr algn="just">
              <a:spcBef>
                <a:spcPts val="200"/>
              </a:spcBef>
              <a:spcAft>
                <a:spcPts val="200"/>
              </a:spcAft>
            </a:pPr>
            <a:r>
              <a:rPr lang="en-US" sz="2400" u="sng" dirty="0" err="1">
                <a:solidFill>
                  <a:srgbClr val="FF0000"/>
                </a:solidFill>
                <a:latin typeface="Arial" panose="020B0604020202020204" pitchFamily="34" charset="0"/>
                <a:ea typeface="Open Sans" panose="020B0606030504020204" pitchFamily="34" charset="0"/>
                <a:cs typeface="Arial" panose="020B0604020202020204" pitchFamily="34" charset="0"/>
              </a:rPr>
              <a:t>Trả</a:t>
            </a:r>
            <a:r>
              <a:rPr lang="en-US" sz="2400" u="sng" dirty="0">
                <a:solidFill>
                  <a:srgbClr val="FF0000"/>
                </a:solidFill>
                <a:latin typeface="Arial" panose="020B0604020202020204" pitchFamily="34" charset="0"/>
                <a:ea typeface="Open Sans" panose="020B0606030504020204" pitchFamily="34" charset="0"/>
                <a:cs typeface="Arial" panose="020B0604020202020204" pitchFamily="34" charset="0"/>
              </a:rPr>
              <a:t> </a:t>
            </a:r>
            <a:r>
              <a:rPr lang="en-US" sz="2400" u="sng" dirty="0" err="1">
                <a:solidFill>
                  <a:srgbClr val="FF0000"/>
                </a:solidFill>
                <a:latin typeface="Arial" panose="020B0604020202020204" pitchFamily="34" charset="0"/>
                <a:ea typeface="Open Sans" panose="020B0606030504020204" pitchFamily="34" charset="0"/>
                <a:cs typeface="Arial" panose="020B0604020202020204" pitchFamily="34" charset="0"/>
              </a:rPr>
              <a:t>lời</a:t>
            </a:r>
            <a:r>
              <a:rPr lang="en-US" sz="2400" u="sng" dirty="0">
                <a:solidFill>
                  <a:srgbClr val="FF0000"/>
                </a:solidFill>
                <a:latin typeface="Arial" panose="020B0604020202020204" pitchFamily="34" charset="0"/>
                <a:ea typeface="Open Sans" panose="020B0606030504020204" pitchFamily="34" charset="0"/>
                <a:cs typeface="Arial" panose="020B0604020202020204" pitchFamily="34" charset="0"/>
              </a:rPr>
              <a:t>:</a:t>
            </a:r>
          </a:p>
          <a:p>
            <a:pPr algn="just">
              <a:spcBef>
                <a:spcPts val="200"/>
              </a:spcBef>
              <a:spcAft>
                <a:spcPts val="200"/>
              </a:spcAft>
            </a:pPr>
            <a:r>
              <a:rPr lang="en-US" sz="2400" dirty="0">
                <a:solidFill>
                  <a:srgbClr val="FF0000"/>
                </a:solidFill>
                <a:latin typeface="Arial" panose="020B0604020202020204" pitchFamily="34" charset="0"/>
                <a:ea typeface="Open Sans" panose="020B0606030504020204" pitchFamily="34" charset="0"/>
                <a:cs typeface="Arial" panose="020B0604020202020204" pitchFamily="34" charset="0"/>
              </a:rPr>
              <a:t>1.</a:t>
            </a:r>
            <a:r>
              <a:rPr lang="vi-VN" sz="2400" dirty="0">
                <a:solidFill>
                  <a:srgbClr val="FF0000"/>
                </a:solidFill>
                <a:latin typeface="Arial" panose="020B0604020202020204" pitchFamily="34" charset="0"/>
                <a:ea typeface="Open Sans" panose="020B0606030504020204" pitchFamily="34" charset="0"/>
                <a:cs typeface="Arial" panose="020B0604020202020204" pitchFamily="34" charset="0"/>
              </a:rPr>
              <a:t> Chiếc máy tính cơ khí đầu tiên có tên Pascaline.</a:t>
            </a:r>
          </a:p>
          <a:p>
            <a:pPr algn="just">
              <a:spcBef>
                <a:spcPts val="200"/>
              </a:spcBef>
              <a:spcAft>
                <a:spcPts val="200"/>
              </a:spcAft>
            </a:pPr>
            <a:r>
              <a:rPr lang="en-US" sz="2400" dirty="0">
                <a:solidFill>
                  <a:srgbClr val="FF0000"/>
                </a:solidFill>
                <a:latin typeface="Arial" panose="020B0604020202020204" pitchFamily="34" charset="0"/>
                <a:ea typeface="Open Sans" panose="020B0606030504020204" pitchFamily="34" charset="0"/>
                <a:cs typeface="Arial" panose="020B0604020202020204" pitchFamily="34" charset="0"/>
              </a:rPr>
              <a:t>2. </a:t>
            </a:r>
            <a:r>
              <a:rPr lang="vi-VN" sz="2400" dirty="0">
                <a:solidFill>
                  <a:srgbClr val="FF0000"/>
                </a:solidFill>
                <a:latin typeface="Arial" panose="020B0604020202020204" pitchFamily="34" charset="0"/>
                <a:ea typeface="Open Sans" panose="020B0606030504020204" pitchFamily="34" charset="0"/>
                <a:cs typeface="Arial" panose="020B0604020202020204" pitchFamily="34" charset="0"/>
              </a:rPr>
              <a:t>Thực hiện cả bốn phép tính số học.</a:t>
            </a:r>
          </a:p>
          <a:p>
            <a:pPr algn="just">
              <a:spcBef>
                <a:spcPts val="200"/>
              </a:spcBef>
              <a:spcAft>
                <a:spcPts val="200"/>
              </a:spcAft>
            </a:pPr>
            <a:r>
              <a:rPr lang="en-US" sz="2400" dirty="0">
                <a:solidFill>
                  <a:srgbClr val="FF0000"/>
                </a:solidFill>
                <a:latin typeface="Arial" panose="020B0604020202020204" pitchFamily="34" charset="0"/>
                <a:ea typeface="Open Sans" panose="020B0606030504020204" pitchFamily="34" charset="0"/>
                <a:cs typeface="Arial" panose="020B0604020202020204" pitchFamily="34" charset="0"/>
              </a:rPr>
              <a:t>3. </a:t>
            </a:r>
            <a:r>
              <a:rPr lang="vi-VN" sz="2400" dirty="0">
                <a:solidFill>
                  <a:srgbClr val="FF0000"/>
                </a:solidFill>
                <a:latin typeface="Arial" panose="020B0604020202020204" pitchFamily="34" charset="0"/>
                <a:ea typeface="Open Sans" panose="020B0606030504020204" pitchFamily="34" charset="0"/>
                <a:cs typeface="Arial" panose="020B0604020202020204" pitchFamily="34" charset="0"/>
              </a:rPr>
              <a:t>Pascal muốn giúp cha trong việc tính toán thuế.</a:t>
            </a:r>
          </a:p>
        </p:txBody>
      </p:sp>
    </p:spTree>
    <p:extLst>
      <p:ext uri="{BB962C8B-B14F-4D97-AF65-F5344CB8AC3E}">
        <p14:creationId xmlns:p14="http://schemas.microsoft.com/office/powerpoint/2010/main" val="19868302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1+ppt_w/2"/>
                                              </p:val>
                                            </p:tav>
                                          </p:tavLst>
                                        </p:anim>
                                        <p:anim calcmode="lin" valueType="num">
                                          <p:cBhvr additive="base">
                                            <p:cTn id="28" dur="500"/>
                                            <p:tgtEl>
                                              <p:spTgt spid="14"/>
                                            </p:tgtEl>
                                            <p:attrNameLst>
                                              <p:attrName>ppt_y</p:attrName>
                                            </p:attrNameLst>
                                          </p:cBhvr>
                                          <p:tavLst>
                                            <p:tav tm="0">
                                              <p:val>
                                                <p:strVal val="ppt_y"/>
                                              </p:val>
                                            </p:tav>
                                            <p:tav tm="100000">
                                              <p:val>
                                                <p:strVal val="ppt_y"/>
                                              </p:val>
                                            </p:tav>
                                          </p:tavLst>
                                        </p:anim>
                                        <p:set>
                                          <p:cBhvr>
                                            <p:cTn id="29" dur="1" fill="hold">
                                              <p:stCondLst>
                                                <p:cond delay="499"/>
                                              </p:stCondLst>
                                            </p:cTn>
                                            <p:tgtEl>
                                              <p:spTgt spid="14"/>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315015" fill="hold"/>
                                            <p:tgtEl>
                                              <p:spTgt spid="13"/>
                                            </p:tgtEl>
                                          </p:cBhvr>
                                        </p:cmd>
                                      </p:childTnLst>
                                    </p:cTn>
                                  </p:par>
                                </p:childTnLst>
                              </p:cTn>
                            </p:par>
                            <p:par>
                              <p:cTn id="33" fill="hold">
                                <p:stCondLst>
                                  <p:cond delay="315515"/>
                                </p:stCondLst>
                                <p:childTnLst>
                                  <p:par>
                                    <p:cTn id="34" presetID="10" presetClass="exit" presetSubtype="0" fill="hold" nodeType="after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md type="call" cmd="stop">
                                          <p:cBhvr>
                                            <p:cTn id="37" dur="1">
                                              <p:stCondLst>
                                                <p:cond delay="499"/>
                                              </p:stCondLst>
                                            </p:cTn>
                                            <p:tgtEl>
                                              <p:spTgt spid="13"/>
                                            </p:tgtEl>
                                          </p:cBhvr>
                                        </p:cmd>
                                      </p:childTnLst>
                                    </p:cTn>
                                  </p:par>
                                </p:childTnLst>
                              </p:cTn>
                            </p:par>
                          </p:childTnLst>
                        </p:cTn>
                      </p:par>
                    </p:childTnLst>
                  </p:cTn>
                  <p:nextCondLst>
                    <p:cond evt="onClick" delay="0">
                      <p:tgtEl>
                        <p:spTgt spid="14"/>
                      </p:tgtEl>
                    </p:cond>
                  </p:nextCondLst>
                </p:seq>
                <p:video>
                  <p:cMediaNode vol="80000">
                    <p:cTn id="38" fill="hold" display="0">
                      <p:stCondLst>
                        <p:cond delay="indefinite"/>
                      </p:stCondLst>
                    </p:cTn>
                    <p:tgtEl>
                      <p:spTgt spid="13"/>
                    </p:tgtEl>
                  </p:cMediaNode>
                </p:video>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nextCondLst>
                    <p:cond evt="onClick" delay="0">
                      <p:tgtEl>
                        <p:spTgt spid="15"/>
                      </p:tgtEl>
                    </p:cond>
                  </p:nextCondLst>
                </p:seq>
              </p:childTnLst>
            </p:cTn>
          </p:par>
        </p:tnLst>
        <p:bldLst>
          <p:bldP spid="8" grpId="0"/>
          <p:bldP spid="14" grpId="0" animBg="1"/>
          <p:bldP spid="14" grpId="1"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1+ppt_w/2"/>
                                              </p:val>
                                            </p:tav>
                                          </p:tavLst>
                                        </p:anim>
                                        <p:anim calcmode="lin" valueType="num">
                                          <p:cBhvr additive="base">
                                            <p:cTn id="28" dur="500"/>
                                            <p:tgtEl>
                                              <p:spTgt spid="14"/>
                                            </p:tgtEl>
                                            <p:attrNameLst>
                                              <p:attrName>ppt_y</p:attrName>
                                            </p:attrNameLst>
                                          </p:cBhvr>
                                          <p:tavLst>
                                            <p:tav tm="0">
                                              <p:val>
                                                <p:strVal val="ppt_y"/>
                                              </p:val>
                                            </p:tav>
                                            <p:tav tm="100000">
                                              <p:val>
                                                <p:strVal val="ppt_y"/>
                                              </p:val>
                                            </p:tav>
                                          </p:tavLst>
                                        </p:anim>
                                        <p:set>
                                          <p:cBhvr>
                                            <p:cTn id="29" dur="1" fill="hold">
                                              <p:stCondLst>
                                                <p:cond delay="499"/>
                                              </p:stCondLst>
                                            </p:cTn>
                                            <p:tgtEl>
                                              <p:spTgt spid="14"/>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315015" fill="hold"/>
                                            <p:tgtEl>
                                              <p:spTgt spid="13"/>
                                            </p:tgtEl>
                                          </p:cBhvr>
                                        </p:cmd>
                                      </p:childTnLst>
                                    </p:cTn>
                                  </p:par>
                                </p:childTnLst>
                              </p:cTn>
                            </p:par>
                            <p:par>
                              <p:cTn id="33" fill="hold">
                                <p:stCondLst>
                                  <p:cond delay="315515"/>
                                </p:stCondLst>
                                <p:childTnLst>
                                  <p:par>
                                    <p:cTn id="34" presetID="10" presetClass="exit" presetSubtype="0" fill="hold" nodeType="after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md type="call" cmd="stop">
                                          <p:cBhvr>
                                            <p:cTn id="37" dur="1">
                                              <p:stCondLst>
                                                <p:cond delay="499"/>
                                              </p:stCondLst>
                                            </p:cTn>
                                            <p:tgtEl>
                                              <p:spTgt spid="13"/>
                                            </p:tgtEl>
                                          </p:cBhvr>
                                        </p:cmd>
                                      </p:childTnLst>
                                    </p:cTn>
                                  </p:par>
                                </p:childTnLst>
                              </p:cTn>
                            </p:par>
                          </p:childTnLst>
                        </p:cTn>
                      </p:par>
                    </p:childTnLst>
                  </p:cTn>
                  <p:nextCondLst>
                    <p:cond evt="onClick" delay="0">
                      <p:tgtEl>
                        <p:spTgt spid="14"/>
                      </p:tgtEl>
                    </p:cond>
                  </p:nextCondLst>
                </p:seq>
                <p:video>
                  <p:cMediaNode vol="80000">
                    <p:cTn id="38" fill="hold" display="0">
                      <p:stCondLst>
                        <p:cond delay="indefinite"/>
                      </p:stCondLst>
                    </p:cTn>
                    <p:tgtEl>
                      <p:spTgt spid="13"/>
                    </p:tgtEl>
                  </p:cMediaNode>
                </p:video>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nextCondLst>
                    <p:cond evt="onClick" delay="0">
                      <p:tgtEl>
                        <p:spTgt spid="15"/>
                      </p:tgtEl>
                    </p:cond>
                  </p:nextCondLst>
                </p:seq>
              </p:childTnLst>
            </p:cTn>
          </p:par>
        </p:tnLst>
        <p:bldLst>
          <p:bldP spid="8" grpId="0"/>
          <p:bldP spid="14" grpId="0" animBg="1"/>
          <p:bldP spid="14" grpId="1" animBg="1"/>
          <p:bldP spid="1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a:off x="-2844800" y="4889485"/>
            <a:ext cx="2844800" cy="1777675"/>
            <a:chOff x="-2312095" y="2065267"/>
            <a:chExt cx="2133600" cy="1333256"/>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065267"/>
              <a:ext cx="2133600" cy="582684"/>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FF0000"/>
                  </a:solidFill>
                  <a:latin typeface="Open Sans" panose="020B0606030504020204" pitchFamily="34" charset="0"/>
                  <a:ea typeface="Open Sans" panose="020B0606030504020204" pitchFamily="34" charset="0"/>
                  <a:cs typeface="Open Sans" panose="020B0606030504020204" pitchFamily="34" charset="0"/>
                </a:rPr>
                <a:t>D. Cả 3 đặc điểm trên.</a:t>
              </a:r>
              <a:endParaRPr lang="en-US"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p:cNvSpPr txBox="1"/>
          <p:nvPr/>
        </p:nvSpPr>
        <p:spPr>
          <a:xfrm>
            <a:off x="559504" y="733850"/>
            <a:ext cx="5113495" cy="830997"/>
          </a:xfrm>
          <a:prstGeom prst="rect">
            <a:avLst/>
          </a:prstGeom>
          <a:noFill/>
        </p:spPr>
        <p:txBody>
          <a:bodyPr wrap="square" rtlCol="0">
            <a:spAutoFit/>
          </a:bodyPr>
          <a:lstStyle/>
          <a:p>
            <a:pPr defTabSz="1219170">
              <a:defRPr/>
            </a:pPr>
            <a:r>
              <a:rPr lang="vi-VN" sz="2400" b="1" dirty="0">
                <a:solidFill>
                  <a:prstClr val="black"/>
                </a:solidFill>
                <a:latin typeface="Open Sans" panose="020B0606030504020204" pitchFamily="34" charset="0"/>
                <a:ea typeface="Open Sans" panose="020B0606030504020204" pitchFamily="34" charset="0"/>
                <a:cs typeface="Open Sans" panose="020B0606030504020204" pitchFamily="34" charset="0"/>
              </a:rPr>
              <a:t>Máy tính trong dự án của Babbage có những đặc điểm gì?</a:t>
            </a:r>
            <a:endPar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7274560" y="-1"/>
            <a:ext cx="2072640" cy="1454149"/>
            <a:chOff x="-1732975" y="1950981"/>
            <a:chExt cx="1554480" cy="1090612"/>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1950981"/>
              <a:ext cx="1554480" cy="588643"/>
            </a:xfrm>
            <a:prstGeom prst="wedgeRoundRectCallout">
              <a:avLst>
                <a:gd name="adj1" fmla="val -15388"/>
                <a:gd name="adj2" fmla="val 73121"/>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000" b="1">
                  <a:solidFill>
                    <a:srgbClr val="FF0000"/>
                  </a:solidFill>
                  <a:latin typeface="Open Sans" panose="020B0606030504020204" pitchFamily="34" charset="0"/>
                  <a:ea typeface="Open Sans" panose="020B0606030504020204" pitchFamily="34" charset="0"/>
                  <a:cs typeface="Open Sans" panose="020B0606030504020204" pitchFamily="34" charset="0"/>
                </a:rPr>
                <a:t>D. Cả 3 đặc điểm trên.</a:t>
              </a:r>
              <a:endPar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2844800" y="2623046"/>
            <a:ext cx="2844800" cy="1777675"/>
            <a:chOff x="-2312095" y="2065267"/>
            <a:chExt cx="2133600" cy="1333256"/>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065267"/>
              <a:ext cx="2133600" cy="582684"/>
            </a:xfrm>
            <a:prstGeom prst="wedgeRoundRectCallout">
              <a:avLst>
                <a:gd name="adj1" fmla="val -12384"/>
                <a:gd name="adj2" fmla="val 10153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A</a:t>
              </a:r>
              <a:r>
                <a:rPr lang="en-US" sz="2000" b="1">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vi-VN" sz="2000" b="1">
                  <a:solidFill>
                    <a:srgbClr val="C00000"/>
                  </a:solidFill>
                  <a:latin typeface="Open Sans" panose="020B0606030504020204" pitchFamily="34" charset="0"/>
                  <a:ea typeface="Open Sans" panose="020B0606030504020204" pitchFamily="34" charset="0"/>
                  <a:cs typeface="Open Sans" panose="020B0606030504020204" pitchFamily="34" charset="0"/>
                </a:rPr>
                <a:t>Máy tính cơ học thực hiện tự động.</a:t>
              </a:r>
              <a:endParaRPr lang="vi-VN" sz="2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2206515" y="3002282"/>
            <a:ext cx="2844800" cy="2153919"/>
            <a:chOff x="-2312095" y="1783084"/>
            <a:chExt cx="2133600" cy="161543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1783084"/>
              <a:ext cx="2133600" cy="864867"/>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C00000"/>
                  </a:solidFill>
                  <a:latin typeface="Open Sans" panose="020B0606030504020204" pitchFamily="34" charset="0"/>
                  <a:ea typeface="Open Sans" panose="020B0606030504020204" pitchFamily="34" charset="0"/>
                  <a:cs typeface="Open Sans" panose="020B0606030504020204" pitchFamily="34" charset="0"/>
                </a:rPr>
                <a:t>C. Có thiết kế giống với máy tính ngày nay</a:t>
              </a:r>
              <a:endParaRPr lang="vi-VN"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flipH="1">
            <a:off x="11612516" y="4605024"/>
            <a:ext cx="4032795" cy="2075176"/>
            <a:chOff x="-2757592" y="1842141"/>
            <a:chExt cx="3024596" cy="1556382"/>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757592" y="1842141"/>
              <a:ext cx="3024596" cy="864868"/>
            </a:xfrm>
            <a:prstGeom prst="wedgeRoundRectCallout">
              <a:avLst>
                <a:gd name="adj1" fmla="val -6840"/>
                <a:gd name="adj2" fmla="val 79639"/>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C00000"/>
                  </a:solidFill>
                  <a:latin typeface="Open Sans" panose="020B0606030504020204" pitchFamily="34" charset="0"/>
                  <a:ea typeface="Open Sans" panose="020B0606030504020204" pitchFamily="34" charset="0"/>
                  <a:cs typeface="Open Sans" panose="020B0606030504020204" pitchFamily="34" charset="0"/>
                </a:rPr>
                <a:t>B. Máy tính có những ứng dụng ngoài tính toán thuần túy.</a:t>
              </a:r>
              <a:endParaRPr lang="vi-VN"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26269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5669473" y="2830471"/>
            <a:ext cx="3087329"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Một số máy tính điện - cơ</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Electro-) mechanical calculators - technikum29">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6101" y="842373"/>
            <a:ext cx="2463097" cy="18473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Electro-) mechanical calculators - technikum29">
            <a:extLst>
              <a:ext uri="{FF2B5EF4-FFF2-40B4-BE49-F238E27FC236}">
                <a16:creationId xmlns:a16="http://schemas.microsoft.com/office/drawing/2014/main" id="{6A6A138C-03AB-558D-6A92-F9AD54D93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6802" y="838306"/>
            <a:ext cx="2487185" cy="1800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ow Claude Shannon and One Formula Brought Us Into the Information Age |  Flatiron School">
            <a:extLst>
              <a:ext uri="{FF2B5EF4-FFF2-40B4-BE49-F238E27FC236}">
                <a16:creationId xmlns:a16="http://schemas.microsoft.com/office/drawing/2014/main" id="{E08D0500-1B6F-7D85-5CA7-42D3A3A1D4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8740" y="854705"/>
            <a:ext cx="2306345" cy="1837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DF04778-69BC-68D6-3049-94A11B47653C}"/>
              </a:ext>
            </a:extLst>
          </p:cNvPr>
          <p:cNvSpPr txBox="1"/>
          <p:nvPr/>
        </p:nvSpPr>
        <p:spPr>
          <a:xfrm>
            <a:off x="5192149" y="5276045"/>
            <a:ext cx="4219526"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Howard Aiken và Havard Mark I</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4">
            <a:extLst>
              <a:ext uri="{FF2B5EF4-FFF2-40B4-BE49-F238E27FC236}">
                <a16:creationId xmlns:a16="http://schemas.microsoft.com/office/drawing/2014/main" id="{8509B97D-DDF6-FDAF-8CAB-8ED0E89347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577649" y="3283880"/>
            <a:ext cx="1933661" cy="1800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5EF9D6CB-F6FE-B548-D14E-1CC42FD60C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6915652" y="3298536"/>
            <a:ext cx="3408523" cy="17860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9152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1000"/>
                                            <p:tgtEl>
                                              <p:spTgt spid="2052"/>
                                            </p:tgtEl>
                                          </p:cBhvr>
                                        </p:animEffect>
                                        <p:anim calcmode="lin" valueType="num">
                                          <p:cBhvr>
                                            <p:cTn id="17" dur="1000" fill="hold"/>
                                            <p:tgtEl>
                                              <p:spTgt spid="2052"/>
                                            </p:tgtEl>
                                            <p:attrNameLst>
                                              <p:attrName>ppt_x</p:attrName>
                                            </p:attrNameLst>
                                          </p:cBhvr>
                                          <p:tavLst>
                                            <p:tav tm="0">
                                              <p:val>
                                                <p:strVal val="#ppt_x"/>
                                              </p:val>
                                            </p:tav>
                                            <p:tav tm="100000">
                                              <p:val>
                                                <p:strVal val="#ppt_x"/>
                                              </p:val>
                                            </p:tav>
                                          </p:tavLst>
                                        </p:anim>
                                        <p:anim calcmode="lin" valueType="num">
                                          <p:cBhvr>
                                            <p:cTn id="18" dur="1000" fill="hold"/>
                                            <p:tgtEl>
                                              <p:spTgt spid="205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1000"/>
                                            <p:tgtEl>
                                              <p:spTgt spid="2054"/>
                                            </p:tgtEl>
                                          </p:cBhvr>
                                        </p:animEffect>
                                        <p:anim calcmode="lin" valueType="num">
                                          <p:cBhvr>
                                            <p:cTn id="22" dur="1000" fill="hold"/>
                                            <p:tgtEl>
                                              <p:spTgt spid="2054"/>
                                            </p:tgtEl>
                                            <p:attrNameLst>
                                              <p:attrName>ppt_x</p:attrName>
                                            </p:attrNameLst>
                                          </p:cBhvr>
                                          <p:tavLst>
                                            <p:tav tm="0">
                                              <p:val>
                                                <p:strVal val="#ppt_x"/>
                                              </p:val>
                                            </p:tav>
                                            <p:tav tm="100000">
                                              <p:val>
                                                <p:strVal val="#ppt_x"/>
                                              </p:val>
                                            </p:tav>
                                          </p:tavLst>
                                        </p:anim>
                                        <p:anim calcmode="lin" valueType="num">
                                          <p:cBhvr>
                                            <p:cTn id="23" dur="1000" fill="hold"/>
                                            <p:tgtEl>
                                              <p:spTgt spid="205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1000"/>
                                            <p:tgtEl>
                                              <p:spTgt spid="2052"/>
                                            </p:tgtEl>
                                          </p:cBhvr>
                                        </p:animEffect>
                                        <p:anim calcmode="lin" valueType="num">
                                          <p:cBhvr>
                                            <p:cTn id="17" dur="1000" fill="hold"/>
                                            <p:tgtEl>
                                              <p:spTgt spid="2052"/>
                                            </p:tgtEl>
                                            <p:attrNameLst>
                                              <p:attrName>ppt_x</p:attrName>
                                            </p:attrNameLst>
                                          </p:cBhvr>
                                          <p:tavLst>
                                            <p:tav tm="0">
                                              <p:val>
                                                <p:strVal val="#ppt_x"/>
                                              </p:val>
                                            </p:tav>
                                            <p:tav tm="100000">
                                              <p:val>
                                                <p:strVal val="#ppt_x"/>
                                              </p:val>
                                            </p:tav>
                                          </p:tavLst>
                                        </p:anim>
                                        <p:anim calcmode="lin" valueType="num">
                                          <p:cBhvr>
                                            <p:cTn id="18" dur="1000" fill="hold"/>
                                            <p:tgtEl>
                                              <p:spTgt spid="205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1000"/>
                                            <p:tgtEl>
                                              <p:spTgt spid="2054"/>
                                            </p:tgtEl>
                                          </p:cBhvr>
                                        </p:animEffect>
                                        <p:anim calcmode="lin" valueType="num">
                                          <p:cBhvr>
                                            <p:cTn id="22" dur="1000" fill="hold"/>
                                            <p:tgtEl>
                                              <p:spTgt spid="2054"/>
                                            </p:tgtEl>
                                            <p:attrNameLst>
                                              <p:attrName>ppt_x</p:attrName>
                                            </p:attrNameLst>
                                          </p:cBhvr>
                                          <p:tavLst>
                                            <p:tav tm="0">
                                              <p:val>
                                                <p:strVal val="#ppt_x"/>
                                              </p:val>
                                            </p:tav>
                                            <p:tav tm="100000">
                                              <p:val>
                                                <p:strVal val="#ppt_x"/>
                                              </p:val>
                                            </p:tav>
                                          </p:tavLst>
                                        </p:anim>
                                        <p:anim calcmode="lin" valueType="num">
                                          <p:cBhvr>
                                            <p:cTn id="23" dur="1000" fill="hold"/>
                                            <p:tgtEl>
                                              <p:spTgt spid="205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09" y="757628"/>
            <a:ext cx="7750111" cy="2308068"/>
          </a:xfrm>
          <a:prstGeom prst="rect">
            <a:avLst/>
          </a:prstGeom>
          <a:noFill/>
        </p:spPr>
        <p:txBody>
          <a:bodyPr wrap="square">
            <a:spAutoFit/>
          </a:bodyPr>
          <a:lstStyle/>
          <a:p>
            <a:pPr algn="just">
              <a:lnSpc>
                <a:spcPct val="115000"/>
              </a:lnSpc>
              <a:spcAft>
                <a:spcPts val="1000"/>
              </a:spcAft>
            </a:pPr>
            <a:r>
              <a:rPr lang="en-US" sz="2400" dirty="0">
                <a:latin typeface="Arial" panose="020B0604020202020204" pitchFamily="34" charset="0"/>
                <a:ea typeface="Open Sans" panose="020B0606030504020204" pitchFamily="34" charset="0"/>
                <a:cs typeface="Arial" panose="020B0604020202020204" pitchFamily="34" charset="0"/>
              </a:rPr>
              <a:t>Đ</a:t>
            </a:r>
            <a:r>
              <a:rPr lang="vi-VN" sz="2400" dirty="0">
                <a:latin typeface="Arial" panose="020B0604020202020204" pitchFamily="34" charset="0"/>
                <a:ea typeface="Open Sans" panose="020B0606030504020204" pitchFamily="34" charset="0"/>
                <a:cs typeface="Arial" panose="020B0604020202020204" pitchFamily="34" charset="0"/>
              </a:rPr>
              <a:t>ọc thông tin mục 2 – SGK tr.7, 8, thảo luận nhóm và trả lời câu hỏi: </a:t>
            </a:r>
          </a:p>
          <a:p>
            <a:pPr algn="just">
              <a:lnSpc>
                <a:spcPct val="115000"/>
              </a:lnSpc>
              <a:spcAft>
                <a:spcPts val="1000"/>
              </a:spcAft>
            </a:pPr>
            <a:r>
              <a:rPr lang="vi-VN" sz="2400" dirty="0">
                <a:latin typeface="Arial" panose="020B0604020202020204" pitchFamily="34" charset="0"/>
                <a:ea typeface="Open Sans" panose="020B0606030504020204" pitchFamily="34" charset="0"/>
                <a:cs typeface="Arial" panose="020B0604020202020204" pitchFamily="34" charset="0"/>
              </a:rPr>
              <a:t>Máy tính cấu tạo dựa trên kiến trúc Von Neumann gồm những thành phần nào? Vẽ lại sơ đồ cấu trúc máy tính vào trong vở.</a:t>
            </a:r>
          </a:p>
        </p:txBody>
      </p:sp>
      <p:grpSp>
        <p:nvGrpSpPr>
          <p:cNvPr id="2" name="Group 1">
            <a:extLst>
              <a:ext uri="{FF2B5EF4-FFF2-40B4-BE49-F238E27FC236}">
                <a16:creationId xmlns:a16="http://schemas.microsoft.com/office/drawing/2014/main" id="{769A5538-FC14-F1D3-157D-D4C06AA71CA3}"/>
              </a:ext>
            </a:extLst>
          </p:cNvPr>
          <p:cNvGrpSpPr/>
          <p:nvPr/>
        </p:nvGrpSpPr>
        <p:grpSpPr>
          <a:xfrm>
            <a:off x="1020286" y="3928449"/>
            <a:ext cx="3313394" cy="2618882"/>
            <a:chOff x="8111612" y="1250254"/>
            <a:chExt cx="3313394" cy="2618882"/>
          </a:xfrm>
          <a:noFill/>
        </p:grpSpPr>
        <p:sp>
          <p:nvSpPr>
            <p:cNvPr id="3" name="Rectangle 2">
              <a:extLst>
                <a:ext uri="{FF2B5EF4-FFF2-40B4-BE49-F238E27FC236}">
                  <a16:creationId xmlns:a16="http://schemas.microsoft.com/office/drawing/2014/main" id="{A8D36D93-8537-A525-7B9D-1C50D16631E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2">
              <a:extLst>
                <a:ext uri="{FF2B5EF4-FFF2-40B4-BE49-F238E27FC236}">
                  <a16:creationId xmlns:a16="http://schemas.microsoft.com/office/drawing/2014/main" id="{D0DB9586-9F20-0F4C-9A16-101AA1D925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0" name="TextBox 9">
              <a:extLst>
                <a:ext uri="{FF2B5EF4-FFF2-40B4-BE49-F238E27FC236}">
                  <a16:creationId xmlns:a16="http://schemas.microsoft.com/office/drawing/2014/main" id="{7BE128B5-F8BA-AB15-2506-D2BCD51DF64B}"/>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3292509" y="3151823"/>
            <a:ext cx="7750110" cy="1330364"/>
          </a:xfrm>
          <a:prstGeom prst="rect">
            <a:avLst/>
          </a:prstGeom>
          <a:noFill/>
        </p:spPr>
        <p:txBody>
          <a:bodyPr wrap="square">
            <a:spAutoFit/>
          </a:bodyPr>
          <a:lstStyle/>
          <a:p>
            <a:pPr algn="just">
              <a:lnSpc>
                <a:spcPct val="115000"/>
              </a:lnSpc>
              <a:spcAft>
                <a:spcPts val="1000"/>
              </a:spcAft>
            </a:pPr>
            <a:r>
              <a:rPr lang="vi-VN" sz="2400" dirty="0">
                <a:solidFill>
                  <a:srgbClr val="FF0000"/>
                </a:solidFill>
                <a:ea typeface="Open Sans" panose="020B0606030504020204" pitchFamily="34" charset="0"/>
                <a:cs typeface="Open Sans" panose="020B0606030504020204" pitchFamily="34" charset="0"/>
              </a:rPr>
              <a:t>Máy tính cấu tạo dựa trên kiến trúc Von Neumann gồm bộ xử lý, bộ nhớ, các cổng kết nối với thiết bị vào – ra và đường truyền giữa các bộ phận đó.</a:t>
            </a:r>
          </a:p>
        </p:txBody>
      </p:sp>
      <p:pic>
        <p:nvPicPr>
          <p:cNvPr id="9" name="y2meta.com-2 Minute Timer-(1080p)">
            <a:hlinkClick r:id="" action="ppaction://media"/>
            <a:extLst>
              <a:ext uri="{FF2B5EF4-FFF2-40B4-BE49-F238E27FC236}">
                <a16:creationId xmlns:a16="http://schemas.microsoft.com/office/drawing/2014/main" id="{F4D80404-55FD-6583-1443-BA367F97C9F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7563" t="26213" r="19074" b="25961"/>
          <a:stretch/>
        </p:blipFill>
        <p:spPr>
          <a:xfrm>
            <a:off x="7267936" y="4884354"/>
            <a:ext cx="2972267" cy="1261927"/>
          </a:xfrm>
          <a:prstGeom prst="rect">
            <a:avLst/>
          </a:prstGeom>
        </p:spPr>
      </p:pic>
      <p:sp>
        <p:nvSpPr>
          <p:cNvPr id="11" name="Arrow: Pentagon 10">
            <a:extLst>
              <a:ext uri="{FF2B5EF4-FFF2-40B4-BE49-F238E27FC236}">
                <a16:creationId xmlns:a16="http://schemas.microsoft.com/office/drawing/2014/main" id="{C6306B42-5D99-D757-9EF8-ABCE289D00C0}"/>
              </a:ext>
            </a:extLst>
          </p:cNvPr>
          <p:cNvSpPr/>
          <p:nvPr/>
        </p:nvSpPr>
        <p:spPr>
          <a:xfrm>
            <a:off x="6878474" y="4837558"/>
            <a:ext cx="4164147" cy="1308723"/>
          </a:xfrm>
          <a:prstGeom prst="homePlate">
            <a:avLst/>
          </a:prstGeom>
          <a:solidFill>
            <a:srgbClr val="C9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Xem KQ">
            <a:extLst>
              <a:ext uri="{FF2B5EF4-FFF2-40B4-BE49-F238E27FC236}">
                <a16:creationId xmlns:a16="http://schemas.microsoft.com/office/drawing/2014/main" id="{56DE945F-9E43-735E-189B-8297136D3A9E}"/>
              </a:ext>
            </a:extLst>
          </p:cNvPr>
          <p:cNvGrpSpPr/>
          <p:nvPr/>
        </p:nvGrpSpPr>
        <p:grpSpPr>
          <a:xfrm>
            <a:off x="4438302" y="4786386"/>
            <a:ext cx="1364272" cy="1364272"/>
            <a:chOff x="1529772" y="4472665"/>
            <a:chExt cx="1364272" cy="1364272"/>
          </a:xfrm>
        </p:grpSpPr>
        <p:pic>
          <p:nvPicPr>
            <p:cNvPr id="19" name="Picture 2" descr="Note Cartoon Vector Art PNG Images | Free Download On Pngtree">
              <a:extLst>
                <a:ext uri="{FF2B5EF4-FFF2-40B4-BE49-F238E27FC236}">
                  <a16:creationId xmlns:a16="http://schemas.microsoft.com/office/drawing/2014/main" id="{AE7A9421-5D2D-7C2B-394C-20DBBB95BC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04171C1-EA48-990B-5CDF-435A408D4AAE}"/>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5930892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1+ppt_w/2"/>
                                              </p:val>
                                            </p:tav>
                                          </p:tavLst>
                                        </p:anim>
                                        <p:anim calcmode="lin" valueType="num">
                                          <p:cBhvr additive="base">
                                            <p:cTn id="28" dur="500"/>
                                            <p:tgtEl>
                                              <p:spTgt spid="11"/>
                                            </p:tgtEl>
                                            <p:attrNameLst>
                                              <p:attrName>ppt_y</p:attrName>
                                            </p:attrNameLst>
                                          </p:cBhvr>
                                          <p:tavLst>
                                            <p:tav tm="0">
                                              <p:val>
                                                <p:strVal val="ppt_y"/>
                                              </p:val>
                                            </p:tav>
                                            <p:tav tm="100000">
                                              <p:val>
                                                <p:strVal val="ppt_y"/>
                                              </p:val>
                                            </p:tav>
                                          </p:tavLst>
                                        </p:anim>
                                        <p:set>
                                          <p:cBhvr>
                                            <p:cTn id="29" dur="1" fill="hold">
                                              <p:stCondLst>
                                                <p:cond delay="499"/>
                                              </p:stCondLst>
                                            </p:cTn>
                                            <p:tgtEl>
                                              <p:spTgt spid="11"/>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135002" fill="hold"/>
                                            <p:tgtEl>
                                              <p:spTgt spid="9"/>
                                            </p:tgtEl>
                                          </p:cBhvr>
                                        </p:cmd>
                                      </p:childTnLst>
                                    </p:cTn>
                                  </p:par>
                                </p:childTnLst>
                              </p:cTn>
                            </p:par>
                          </p:childTnLst>
                        </p:cTn>
                      </p:par>
                    </p:childTnLst>
                  </p:cTn>
                  <p:nextCondLst>
                    <p:cond evt="onClick" delay="0">
                      <p:tgtEl>
                        <p:spTgt spid="11"/>
                      </p:tgtEl>
                    </p:cond>
                  </p:nextCondLst>
                </p:seq>
                <p:video>
                  <p:cMediaNode vol="80000">
                    <p:cTn id="33" fill="hold" display="0">
                      <p:stCondLst>
                        <p:cond delay="indefinite"/>
                      </p:stCondLst>
                    </p:cTn>
                    <p:tgtEl>
                      <p:spTgt spid="9"/>
                    </p:tgtEl>
                  </p:cMediaNode>
                </p:video>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nextCondLst>
                    <p:cond evt="onClick" delay="0">
                      <p:tgtEl>
                        <p:spTgt spid="12"/>
                      </p:tgtEl>
                    </p:cond>
                  </p:nextCondLst>
                </p:seq>
              </p:childTnLst>
            </p:cTn>
          </p:par>
        </p:tnLst>
        <p:bldLst>
          <p:bldP spid="8" grpId="0"/>
          <p:bldP spid="18" grpId="0"/>
          <p:bldP spid="11" grpId="0" animBg="1"/>
          <p:bldP spid="1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1+ppt_w/2"/>
                                              </p:val>
                                            </p:tav>
                                          </p:tavLst>
                                        </p:anim>
                                        <p:anim calcmode="lin" valueType="num">
                                          <p:cBhvr additive="base">
                                            <p:cTn id="28" dur="500"/>
                                            <p:tgtEl>
                                              <p:spTgt spid="11"/>
                                            </p:tgtEl>
                                            <p:attrNameLst>
                                              <p:attrName>ppt_y</p:attrName>
                                            </p:attrNameLst>
                                          </p:cBhvr>
                                          <p:tavLst>
                                            <p:tav tm="0">
                                              <p:val>
                                                <p:strVal val="ppt_y"/>
                                              </p:val>
                                            </p:tav>
                                            <p:tav tm="100000">
                                              <p:val>
                                                <p:strVal val="ppt_y"/>
                                              </p:val>
                                            </p:tav>
                                          </p:tavLst>
                                        </p:anim>
                                        <p:set>
                                          <p:cBhvr>
                                            <p:cTn id="29" dur="1" fill="hold">
                                              <p:stCondLst>
                                                <p:cond delay="499"/>
                                              </p:stCondLst>
                                            </p:cTn>
                                            <p:tgtEl>
                                              <p:spTgt spid="11"/>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135002" fill="hold"/>
                                            <p:tgtEl>
                                              <p:spTgt spid="9"/>
                                            </p:tgtEl>
                                          </p:cBhvr>
                                        </p:cmd>
                                      </p:childTnLst>
                                    </p:cTn>
                                  </p:par>
                                </p:childTnLst>
                              </p:cTn>
                            </p:par>
                          </p:childTnLst>
                        </p:cTn>
                      </p:par>
                    </p:childTnLst>
                  </p:cTn>
                  <p:nextCondLst>
                    <p:cond evt="onClick" delay="0">
                      <p:tgtEl>
                        <p:spTgt spid="11"/>
                      </p:tgtEl>
                    </p:cond>
                  </p:nextCondLst>
                </p:seq>
                <p:video>
                  <p:cMediaNode vol="80000">
                    <p:cTn id="33" fill="hold" display="0">
                      <p:stCondLst>
                        <p:cond delay="indefinite"/>
                      </p:stCondLst>
                    </p:cTn>
                    <p:tgtEl>
                      <p:spTgt spid="9"/>
                    </p:tgtEl>
                  </p:cMediaNode>
                </p:video>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nextCondLst>
                    <p:cond evt="onClick" delay="0">
                      <p:tgtEl>
                        <p:spTgt spid="12"/>
                      </p:tgtEl>
                    </p:cond>
                  </p:nextCondLst>
                </p:seq>
              </p:childTnLst>
            </p:cTn>
          </p:par>
        </p:tnLst>
        <p:bldLst>
          <p:bldP spid="8" grpId="0"/>
          <p:bldP spid="18" grpId="0"/>
          <p:bldP spid="11" grpId="0" animBg="1"/>
          <p:bldP spid="11"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344521" y="5553156"/>
            <a:ext cx="4666719"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Nhà toán học John Von Neumann</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344521" y="2802005"/>
            <a:ext cx="4003159" cy="2401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AFE22FE-5D92-8B39-CFD0-C23AB2DEA0D2}"/>
              </a:ext>
            </a:extLst>
          </p:cNvPr>
          <p:cNvPicPr>
            <a:picLocks noChangeAspect="1"/>
          </p:cNvPicPr>
          <p:nvPr/>
        </p:nvPicPr>
        <p:blipFill>
          <a:blip r:embed="rId5"/>
          <a:stretch>
            <a:fillRect/>
          </a:stretch>
        </p:blipFill>
        <p:spPr>
          <a:xfrm>
            <a:off x="5442261" y="2678643"/>
            <a:ext cx="5588044" cy="3069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9953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p:tgtEl>
                                              <p:spTgt spid="3"/>
                                            </p:tgtEl>
                                            <p:attrNameLst>
                                              <p:attrName>ppt_y</p:attrName>
                                            </p:attrNameLst>
                                          </p:cBhvr>
                                          <p:tavLst>
                                            <p:tav tm="0">
                                              <p:val>
                                                <p:strVal val="#ppt_y-#ppt_h*1.125000"/>
                                              </p:val>
                                            </p:tav>
                                            <p:tav tm="100000">
                                              <p:val>
                                                <p:strVal val="#ppt_y"/>
                                              </p:val>
                                            </p:tav>
                                          </p:tavLst>
                                        </p:anim>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p:tgtEl>
                                              <p:spTgt spid="3"/>
                                            </p:tgtEl>
                                            <p:attrNameLst>
                                              <p:attrName>ppt_y</p:attrName>
                                            </p:attrNameLst>
                                          </p:cBhvr>
                                          <p:tavLst>
                                            <p:tav tm="0">
                                              <p:val>
                                                <p:strVal val="#ppt_y-#ppt_h*1.125000"/>
                                              </p:val>
                                            </p:tav>
                                            <p:tav tm="100000">
                                              <p:val>
                                                <p:strVal val="#ppt_y"/>
                                              </p:val>
                                            </p:tav>
                                          </p:tavLst>
                                        </p:anim>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53335" y="-305099"/>
            <a:ext cx="3508049" cy="2633445"/>
            <a:chOff x="677738" y="-329166"/>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738" y="-329166"/>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dirty="0" err="1">
                  <a:solidFill>
                    <a:srgbClr val="7030A0"/>
                  </a:solidFill>
                  <a:latin typeface="Open Sans" panose="020B0606030504020204" pitchFamily="34" charset="0"/>
                  <a:ea typeface="Open Sans" panose="020B0606030504020204" pitchFamily="34" charset="0"/>
                  <a:cs typeface="Open Sans" panose="020B0606030504020204" pitchFamily="34" charset="0"/>
                </a:rPr>
                <a:t>điện</a:t>
              </a:r>
              <a:r>
                <a:rPr lang="en-US" sz="3600" b="1" dirty="0">
                  <a:solidFill>
                    <a:srgbClr val="7030A0"/>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rgbClr val="7030A0"/>
                  </a:solidFill>
                  <a:latin typeface="Open Sans" panose="020B0606030504020204" pitchFamily="34" charset="0"/>
                  <a:ea typeface="Open Sans" panose="020B0606030504020204" pitchFamily="34" charset="0"/>
                  <a:cs typeface="Open Sans" panose="020B0606030504020204" pitchFamily="34" charset="0"/>
                </a:rPr>
                <a:t>tử</a:t>
              </a:r>
              <a:endParaRPr lang="vi-VN" sz="3600" b="1" dirty="0">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4" name="TextBox 23">
            <a:extLst>
              <a:ext uri="{FF2B5EF4-FFF2-40B4-BE49-F238E27FC236}">
                <a16:creationId xmlns:a16="http://schemas.microsoft.com/office/drawing/2014/main" id="{265080E2-BEC4-D947-75F7-457F010EBBA8}"/>
              </a:ext>
            </a:extLst>
          </p:cNvPr>
          <p:cNvSpPr txBox="1"/>
          <p:nvPr/>
        </p:nvSpPr>
        <p:spPr>
          <a:xfrm>
            <a:off x="3545632" y="665476"/>
            <a:ext cx="7203233" cy="905633"/>
          </a:xfrm>
          <a:prstGeom prst="rect">
            <a:avLst/>
          </a:prstGeom>
          <a:noFill/>
        </p:spPr>
        <p:txBody>
          <a:bodyPr wrap="square">
            <a:spAutoFit/>
          </a:bodyPr>
          <a:lstStyle/>
          <a:p>
            <a:pPr algn="just">
              <a:lnSpc>
                <a:spcPct val="115000"/>
              </a:lnSpc>
              <a:spcAft>
                <a:spcPts val="1000"/>
              </a:spcAft>
            </a:pPr>
            <a:r>
              <a:rPr lang="vi-VN" sz="2400" dirty="0">
                <a:ea typeface="Open Sans" panose="020B0606030504020204" pitchFamily="34" charset="0"/>
                <a:cs typeface="Open Sans" panose="020B0606030504020204" pitchFamily="34" charset="0"/>
              </a:rPr>
              <a:t>Máy tính điện tử có thể được phân chia thành bao nhiêu thế hệ? Và đó là những thế hệ nào?</a:t>
            </a:r>
            <a:endParaRPr lang="vi-VN" sz="2400" dirty="0">
              <a:effectLst/>
              <a:ea typeface="Open Sans" panose="020B0606030504020204" pitchFamily="34" charset="0"/>
              <a:cs typeface="Open Sans" panose="020B0606030504020204" pitchFamily="34" charset="0"/>
            </a:endParaRPr>
          </a:p>
        </p:txBody>
      </p:sp>
      <p:pic>
        <p:nvPicPr>
          <p:cNvPr id="25" name="y2meta.com - 5 Minute Timer-(1080p)">
            <a:hlinkClick r:id="" action="ppaction://media"/>
            <a:extLst>
              <a:ext uri="{FF2B5EF4-FFF2-40B4-BE49-F238E27FC236}">
                <a16:creationId xmlns:a16="http://schemas.microsoft.com/office/drawing/2014/main" id="{9DA4083F-4629-B856-28DF-696DB5B1CB5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6887530" y="4538786"/>
            <a:ext cx="2656266" cy="1161949"/>
          </a:xfrm>
          <a:prstGeom prst="rect">
            <a:avLst/>
          </a:prstGeom>
        </p:spPr>
      </p:pic>
      <p:sp useBgFill="1">
        <p:nvSpPr>
          <p:cNvPr id="26" name="Arrow: Pentagon 25">
            <a:extLst>
              <a:ext uri="{FF2B5EF4-FFF2-40B4-BE49-F238E27FC236}">
                <a16:creationId xmlns:a16="http://schemas.microsoft.com/office/drawing/2014/main" id="{35A2D1F3-9D06-56DC-4B94-695082686D9D}"/>
              </a:ext>
            </a:extLst>
          </p:cNvPr>
          <p:cNvSpPr/>
          <p:nvPr/>
        </p:nvSpPr>
        <p:spPr>
          <a:xfrm>
            <a:off x="6133590" y="4447807"/>
            <a:ext cx="4164147" cy="1343906"/>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7" name="Xem KQ">
            <a:extLst>
              <a:ext uri="{FF2B5EF4-FFF2-40B4-BE49-F238E27FC236}">
                <a16:creationId xmlns:a16="http://schemas.microsoft.com/office/drawing/2014/main" id="{7863AEF2-4FDD-CB6B-A332-B01B8344A6A3}"/>
              </a:ext>
            </a:extLst>
          </p:cNvPr>
          <p:cNvGrpSpPr/>
          <p:nvPr/>
        </p:nvGrpSpPr>
        <p:grpSpPr>
          <a:xfrm>
            <a:off x="3950699" y="4410288"/>
            <a:ext cx="1278588" cy="1278588"/>
            <a:chOff x="1580575" y="4515507"/>
            <a:chExt cx="1278588" cy="1278588"/>
          </a:xfrm>
        </p:grpSpPr>
        <p:pic>
          <p:nvPicPr>
            <p:cNvPr id="28" name="Picture 2" descr="Note Cartoon Vector Art PNG Images | Free Download On Pngtree">
              <a:extLst>
                <a:ext uri="{FF2B5EF4-FFF2-40B4-BE49-F238E27FC236}">
                  <a16:creationId xmlns:a16="http://schemas.microsoft.com/office/drawing/2014/main" id="{BA12E4C1-D377-B24B-ABFE-A34A127FEA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43A35C7-78D8-A06A-8600-5968AB5AD66E}"/>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D74E7B6C-D0AB-BB8A-96AC-B56DA53E2A42}"/>
              </a:ext>
            </a:extLst>
          </p:cNvPr>
          <p:cNvGrpSpPr/>
          <p:nvPr/>
        </p:nvGrpSpPr>
        <p:grpSpPr>
          <a:xfrm>
            <a:off x="4552336" y="1985944"/>
            <a:ext cx="4380170" cy="2618882"/>
            <a:chOff x="8111612" y="1250254"/>
            <a:chExt cx="3087329" cy="2618882"/>
          </a:xfrm>
          <a:noFill/>
        </p:grpSpPr>
        <p:sp>
          <p:nvSpPr>
            <p:cNvPr id="31" name="Rectangle 30">
              <a:extLst>
                <a:ext uri="{FF2B5EF4-FFF2-40B4-BE49-F238E27FC236}">
                  <a16:creationId xmlns:a16="http://schemas.microsoft.com/office/drawing/2014/main" id="{A9415ADC-3195-60A4-37A4-BB93241729C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2" name="Picture 2">
              <a:extLst>
                <a:ext uri="{FF2B5EF4-FFF2-40B4-BE49-F238E27FC236}">
                  <a16:creationId xmlns:a16="http://schemas.microsoft.com/office/drawing/2014/main" id="{197F4533-4267-416F-AA0B-5E30084D5E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8697653" y="1442504"/>
              <a:ext cx="1926048" cy="1636416"/>
            </a:xfrm>
            <a:prstGeom prst="rect">
              <a:avLst/>
            </a:prstGeom>
            <a:grpFill/>
          </p:spPr>
        </p:pic>
        <p:sp>
          <p:nvSpPr>
            <p:cNvPr id="33" name="TextBox 32">
              <a:extLst>
                <a:ext uri="{FF2B5EF4-FFF2-40B4-BE49-F238E27FC236}">
                  <a16:creationId xmlns:a16="http://schemas.microsoft.com/office/drawing/2014/main" id="{F13B4DDA-326B-F8D5-9C96-9FCE8AACBB50}"/>
                </a:ext>
              </a:extLst>
            </p:cNvPr>
            <p:cNvSpPr txBox="1"/>
            <p:nvPr/>
          </p:nvSpPr>
          <p:spPr>
            <a:xfrm>
              <a:off x="8414466" y="3271171"/>
              <a:ext cx="2492423" cy="461665"/>
            </a:xfrm>
            <a:prstGeom prst="rect">
              <a:avLst/>
            </a:prstGeom>
            <a:grpFill/>
          </p:spPr>
          <p:txBody>
            <a:bodyPr wrap="square" rtlCol="0">
              <a:spAutoFit/>
            </a:bodyPr>
            <a:lstStyle/>
            <a:p>
              <a:r>
                <a:rPr lang="en-US" sz="2400" b="1" dirty="0">
                  <a:latin typeface="Arial" panose="020B0604020202020204" pitchFamily="34" charset="0"/>
                  <a:ea typeface="Open Sans" panose="020B0606030504020204" pitchFamily="34" charset="0"/>
                  <a:cs typeface="Arial" panose="020B0604020202020204" pitchFamily="34" charset="0"/>
                </a:rPr>
                <a:t>HOẠT ĐỘNG NHÓM</a:t>
              </a:r>
              <a:endParaRPr lang="vi-VN" sz="2400" b="1" dirty="0">
                <a:latin typeface="Arial" panose="020B0604020202020204" pitchFamily="34" charset="0"/>
                <a:ea typeface="Open Sans" panose="020B0606030504020204" pitchFamily="34" charset="0"/>
                <a:cs typeface="Arial" panose="020B0604020202020204" pitchFamily="34" charset="0"/>
              </a:endParaRPr>
            </a:p>
          </p:txBody>
        </p:sp>
      </p:grpSp>
      <p:sp useBgFill="1">
        <p:nvSpPr>
          <p:cNvPr id="34" name="TextBox 33">
            <a:extLst>
              <a:ext uri="{FF2B5EF4-FFF2-40B4-BE49-F238E27FC236}">
                <a16:creationId xmlns:a16="http://schemas.microsoft.com/office/drawing/2014/main" id="{E7035F4C-3686-611C-B7B4-FBBD7518447E}"/>
              </a:ext>
            </a:extLst>
          </p:cNvPr>
          <p:cNvSpPr txBox="1"/>
          <p:nvPr/>
        </p:nvSpPr>
        <p:spPr>
          <a:xfrm>
            <a:off x="1337358" y="1790215"/>
            <a:ext cx="9718352" cy="2308324"/>
          </a:xfrm>
          <a:prstGeom prst="rect">
            <a:avLst/>
          </a:prstGeom>
        </p:spPr>
        <p:txBody>
          <a:bodyPr wrap="square">
            <a:spAutoFit/>
          </a:bodyPr>
          <a:lstStyle/>
          <a:p>
            <a:pPr marL="342900" indent="-342900" algn="just">
              <a:buFont typeface="Wingdings" panose="05000000000000000000" pitchFamily="2" charset="2"/>
              <a:buChar char="§"/>
            </a:pPr>
            <a:r>
              <a:rPr lang="vi-VN" sz="2400" dirty="0">
                <a:ea typeface="Open Sans" panose="020B0606030504020204" pitchFamily="34" charset="0"/>
                <a:cs typeface="Open Sans" panose="020B0606030504020204" pitchFamily="34" charset="0"/>
              </a:rPr>
              <a:t>Máy tính điện tử có thể được phân chia thành 5 thế hệ</a:t>
            </a:r>
            <a:r>
              <a:rPr lang="en-US" sz="2400" dirty="0">
                <a:ea typeface="Open Sans" panose="020B0606030504020204" pitchFamily="34" charset="0"/>
                <a:cs typeface="Open Sans" panose="020B0606030504020204" pitchFamily="34" charset="0"/>
              </a:rPr>
              <a:t>,</a:t>
            </a:r>
            <a:r>
              <a:rPr lang="vi-VN" sz="2400" dirty="0">
                <a:ea typeface="Open Sans" panose="020B0606030504020204" pitchFamily="34" charset="0"/>
                <a:cs typeface="Open Sans" panose="020B0606030504020204" pitchFamily="34" charset="0"/>
              </a:rPr>
              <a:t> đó là</a:t>
            </a:r>
            <a:r>
              <a:rPr lang="en-US" sz="2400" dirty="0">
                <a:ea typeface="Open Sans" panose="020B0606030504020204" pitchFamily="34" charset="0"/>
                <a:cs typeface="Open Sans" panose="020B0606030504020204" pitchFamily="34" charset="0"/>
              </a:rPr>
              <a:t>:</a:t>
            </a:r>
            <a:endParaRPr lang="vi-VN" sz="2400" dirty="0">
              <a:ea typeface="Open Sans" panose="020B0606030504020204" pitchFamily="34" charset="0"/>
              <a:cs typeface="Open Sans" panose="020B0606030504020204" pitchFamily="34" charset="0"/>
            </a:endParaRPr>
          </a:p>
          <a:p>
            <a:pPr marL="800100" lvl="1" indent="-342900" algn="just">
              <a:buFont typeface="Courier New" panose="02070309020205020404" pitchFamily="49" charset="0"/>
              <a:buChar char="o"/>
            </a:pPr>
            <a:r>
              <a:rPr lang="vi-VN" sz="2400" dirty="0">
                <a:ea typeface="Open Sans" panose="020B0606030504020204" pitchFamily="34" charset="0"/>
                <a:cs typeface="Open Sans" panose="020B0606030504020204" pitchFamily="34" charset="0"/>
              </a:rPr>
              <a:t>Thế hệ thứ nhất (1945-1955)</a:t>
            </a:r>
          </a:p>
          <a:p>
            <a:pPr marL="800100" lvl="1" indent="-342900" algn="just">
              <a:buFont typeface="Courier New" panose="02070309020205020404" pitchFamily="49" charset="0"/>
              <a:buChar char="o"/>
            </a:pPr>
            <a:r>
              <a:rPr lang="vi-VN" sz="2400" dirty="0">
                <a:ea typeface="Open Sans" panose="020B0606030504020204" pitchFamily="34" charset="0"/>
                <a:cs typeface="Open Sans" panose="020B0606030504020204" pitchFamily="34" charset="0"/>
              </a:rPr>
              <a:t>Thế hệ thứ hai (1955 – 1965)</a:t>
            </a:r>
          </a:p>
          <a:p>
            <a:pPr marL="800100" lvl="1" indent="-342900" algn="just">
              <a:buFont typeface="Courier New" panose="02070309020205020404" pitchFamily="49" charset="0"/>
              <a:buChar char="o"/>
            </a:pPr>
            <a:r>
              <a:rPr lang="vi-VN" sz="2400" dirty="0">
                <a:ea typeface="Open Sans" panose="020B0606030504020204" pitchFamily="34" charset="0"/>
                <a:cs typeface="Open Sans" panose="020B0606030504020204" pitchFamily="34" charset="0"/>
              </a:rPr>
              <a:t>Thế hệ thứ ba (1965 – 1974)</a:t>
            </a:r>
          </a:p>
          <a:p>
            <a:pPr marL="800100" lvl="1" indent="-342900" algn="just">
              <a:buFont typeface="Courier New" panose="02070309020205020404" pitchFamily="49" charset="0"/>
              <a:buChar char="o"/>
            </a:pPr>
            <a:r>
              <a:rPr lang="vi-VN" sz="2400" dirty="0">
                <a:ea typeface="Open Sans" panose="020B0606030504020204" pitchFamily="34" charset="0"/>
                <a:cs typeface="Open Sans" panose="020B0606030504020204" pitchFamily="34" charset="0"/>
              </a:rPr>
              <a:t>Thế hệ thứ tư (1974 – 1990)</a:t>
            </a:r>
          </a:p>
          <a:p>
            <a:pPr marL="800100" lvl="1" indent="-342900" algn="just">
              <a:buFont typeface="Courier New" panose="02070309020205020404" pitchFamily="49" charset="0"/>
              <a:buChar char="o"/>
            </a:pPr>
            <a:r>
              <a:rPr lang="vi-VN" sz="2400" dirty="0">
                <a:ea typeface="Open Sans" panose="020B0606030504020204" pitchFamily="34" charset="0"/>
                <a:cs typeface="Open Sans" panose="020B0606030504020204" pitchFamily="34" charset="0"/>
              </a:rPr>
              <a:t>Thế hệ thứ năm (1990 – ngày nay)</a:t>
            </a:r>
          </a:p>
        </p:txBody>
      </p:sp>
      <p:sp useBgFill="1">
        <p:nvSpPr>
          <p:cNvPr id="35" name="TextBox 34">
            <a:extLst>
              <a:ext uri="{FF2B5EF4-FFF2-40B4-BE49-F238E27FC236}">
                <a16:creationId xmlns:a16="http://schemas.microsoft.com/office/drawing/2014/main" id="{588BD011-BBB0-10F1-0D1D-4D3590C2CD8B}"/>
              </a:ext>
            </a:extLst>
          </p:cNvPr>
          <p:cNvSpPr txBox="1"/>
          <p:nvPr/>
        </p:nvSpPr>
        <p:spPr>
          <a:xfrm>
            <a:off x="1337358" y="4098539"/>
            <a:ext cx="9592464" cy="2613408"/>
          </a:xfrm>
          <a:prstGeom prst="rect">
            <a:avLst/>
          </a:prstGeom>
        </p:spPr>
        <p:txBody>
          <a:bodyPr wrap="square">
            <a:spAutoFit/>
          </a:bodyPr>
          <a:lstStyle/>
          <a:p>
            <a:pPr marL="342900" indent="-342900" algn="just">
              <a:lnSpc>
                <a:spcPct val="115000"/>
              </a:lnSpc>
              <a:spcAft>
                <a:spcPts val="1000"/>
              </a:spcAft>
              <a:buFont typeface="Wingdings" panose="05000000000000000000" pitchFamily="2" charset="2"/>
              <a:buChar char="§"/>
            </a:pPr>
            <a:r>
              <a:rPr lang="vi-VN" sz="2400" dirty="0">
                <a:ea typeface="Open Sans" panose="020B0606030504020204" pitchFamily="34" charset="0"/>
                <a:cs typeface="Open Sans" panose="020B0606030504020204" pitchFamily="34" charset="0"/>
              </a:rPr>
              <a:t>Máy tính điện tử ra đời vào những </a:t>
            </a:r>
            <a:r>
              <a:rPr lang="en-US" sz="2400" dirty="0" err="1">
                <a:ea typeface="Open Sans" panose="020B0606030504020204" pitchFamily="34" charset="0"/>
                <a:cs typeface="Open Sans" panose="020B0606030504020204" pitchFamily="34" charset="0"/>
              </a:rPr>
              <a:t>năm</a:t>
            </a:r>
            <a:r>
              <a:rPr lang="vi-VN" sz="2400" dirty="0">
                <a:ea typeface="Open Sans" panose="020B0606030504020204" pitchFamily="34" charset="0"/>
                <a:cs typeface="Open Sans" panose="020B0606030504020204" pitchFamily="34" charset="0"/>
              </a:rPr>
              <a:t> 1940. </a:t>
            </a:r>
            <a:r>
              <a:rPr lang="en-US" sz="2400" dirty="0" err="1">
                <a:ea typeface="Open Sans" panose="020B0606030504020204" pitchFamily="34" charset="0"/>
                <a:cs typeface="Open Sans" panose="020B0606030504020204" pitchFamily="34" charset="0"/>
              </a:rPr>
              <a:t>Năm</a:t>
            </a:r>
            <a:r>
              <a:rPr lang="vi-VN" sz="2400" dirty="0">
                <a:ea typeface="Open Sans" panose="020B0606030504020204" pitchFamily="34" charset="0"/>
                <a:cs typeface="Open Sans" panose="020B0606030504020204" pitchFamily="34" charset="0"/>
              </a:rPr>
              <a:t> thế hệ của máy tính điện tử được đánh dấu bởi những tiến bộ công nghệ nhằm thu nhỏ các linh kiện điện tử, thích hợp chúng vào những thiết bị nhỏ, có tốc độ xử lý lớn</a:t>
            </a:r>
            <a:r>
              <a:rPr lang="en-US" sz="2400" dirty="0">
                <a:ea typeface="Open Sans" panose="020B0606030504020204" pitchFamily="34" charset="0"/>
                <a:cs typeface="Open Sans" panose="020B0606030504020204" pitchFamily="34" charset="0"/>
              </a:rPr>
              <a:t>, </a:t>
            </a:r>
            <a:r>
              <a:rPr lang="vi-VN" sz="2400" dirty="0">
                <a:ea typeface="Open Sans" panose="020B0606030504020204" pitchFamily="34" charset="0"/>
                <a:cs typeface="Open Sans" panose="020B0606030504020204" pitchFamily="34" charset="0"/>
              </a:rPr>
              <a:t>độ tin cậy cao, có khả năng kết nối toàn cầu, tiêu thụ ít năng lượng và được trang bị nhiều ứng dụng thân thiện với con người</a:t>
            </a:r>
            <a:r>
              <a:rPr lang="en-US" sz="2400" dirty="0">
                <a:ea typeface="Open Sans" panose="020B0606030504020204" pitchFamily="34" charset="0"/>
                <a:cs typeface="Open Sans" panose="020B0606030504020204" pitchFamily="34" charset="0"/>
              </a:rPr>
              <a:t>.</a:t>
            </a:r>
            <a:endParaRPr lang="vi-VN" sz="2400" dirty="0">
              <a:ea typeface="Open Sans" panose="020B0606030504020204" pitchFamily="34" charset="0"/>
              <a:cs typeface="Open Sans" panose="020B0606030504020204" pitchFamily="34" charset="0"/>
            </a:endParaRPr>
          </a:p>
        </p:txBody>
      </p:sp>
      <p:pic>
        <p:nvPicPr>
          <p:cNvPr id="36" name="Picture 35">
            <a:hlinkClick r:id="rId9"/>
            <a:extLst>
              <a:ext uri="{FF2B5EF4-FFF2-40B4-BE49-F238E27FC236}">
                <a16:creationId xmlns:a16="http://schemas.microsoft.com/office/drawing/2014/main" id="{0A9EEBCE-B0C1-13C3-20CF-AFEFF92EE768}"/>
              </a:ext>
            </a:extLst>
          </p:cNvPr>
          <p:cNvPicPr>
            <a:picLocks noChangeAspect="1"/>
          </p:cNvPicPr>
          <p:nvPr/>
        </p:nvPicPr>
        <p:blipFill>
          <a:blip r:embed="rId10"/>
          <a:stretch>
            <a:fillRect/>
          </a:stretch>
        </p:blipFill>
        <p:spPr>
          <a:xfrm>
            <a:off x="11090786" y="5934726"/>
            <a:ext cx="1004803" cy="1004803"/>
          </a:xfrm>
          <a:prstGeom prst="rect">
            <a:avLst/>
          </a:prstGeom>
        </p:spPr>
      </p:pic>
    </p:spTree>
    <p:extLst>
      <p:ext uri="{BB962C8B-B14F-4D97-AF65-F5344CB8AC3E}">
        <p14:creationId xmlns:p14="http://schemas.microsoft.com/office/powerpoint/2010/main" val="4825292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 calcmode="lin" valueType="num">
                                          <p:cBhvr>
                                            <p:cTn id="15" dur="5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24"/>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500"/>
                                </p:stCondLst>
                                <p:childTnLst>
                                  <p:par>
                                    <p:cTn id="18" presetID="1" presetClass="entr" presetSubtype="0" fill="hold" grpId="1" nodeType="after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 calcmode="lin" valueType="num">
                                          <p:cBhvr>
                                            <p:cTn id="33" dur="500" fill="hold"/>
                                            <p:tgtEl>
                                              <p:spTgt spid="35"/>
                                            </p:tgtEl>
                                            <p:attrNameLst>
                                              <p:attrName>ppt_x</p:attrName>
                                            </p:attrNameLst>
                                          </p:cBhvr>
                                          <p:tavLst>
                                            <p:tav tm="0" fmla="#ppt_x+(cos(-2*pi*(1-$))*-#ppt_x-sin(-2*pi*(1-$))*(1-#ppt_y))*(1-$)">
                                              <p:val>
                                                <p:fltVal val="0"/>
                                              </p:val>
                                            </p:tav>
                                            <p:tav tm="100000">
                                              <p:val>
                                                <p:fltVal val="1"/>
                                              </p:val>
                                            </p:tav>
                                          </p:tavLst>
                                        </p:anim>
                                        <p:anim calcmode="lin" valueType="num">
                                          <p:cBhvr>
                                            <p:cTn id="34" dur="500" fill="hold"/>
                                            <p:tgtEl>
                                              <p:spTgt spid="3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1" presetClass="mediacall" presetSubtype="0" fill="hold" nodeType="afterEffect">
                                      <p:stCondLst>
                                        <p:cond delay="0"/>
                                      </p:stCondLst>
                                      <p:childTnLst>
                                        <p:cmd type="call" cmd="playFrom(0.0)">
                                          <p:cBhvr>
                                            <p:cTn id="43" dur="315015" fill="hold"/>
                                            <p:tgtEl>
                                              <p:spTgt spid="25"/>
                                            </p:tgtEl>
                                          </p:cBhvr>
                                        </p:cmd>
                                      </p:childTnLst>
                                    </p:cTn>
                                  </p:par>
                                </p:childTnLst>
                              </p:cTn>
                            </p:par>
                            <p:par>
                              <p:cTn id="44" fill="hold">
                                <p:stCondLst>
                                  <p:cond delay="315515"/>
                                </p:stCondLst>
                                <p:childTnLst>
                                  <p:par>
                                    <p:cTn id="45" presetID="10" presetClass="exit" presetSubtype="0" fill="hold" nodeType="afterEffect">
                                      <p:stCondLst>
                                        <p:cond delay="0"/>
                                      </p:stCondLst>
                                      <p:childTnLst>
                                        <p:animEffect transition="out" filter="fade">
                                          <p:cBhvr>
                                            <p:cTn id="46" dur="500"/>
                                            <p:tgtEl>
                                              <p:spTgt spid="25"/>
                                            </p:tgtEl>
                                          </p:cBhvr>
                                        </p:animEffect>
                                        <p:set>
                                          <p:cBhvr>
                                            <p:cTn id="47" dur="1" fill="hold">
                                              <p:stCondLst>
                                                <p:cond delay="499"/>
                                              </p:stCondLst>
                                            </p:cTn>
                                            <p:tgtEl>
                                              <p:spTgt spid="25"/>
                                            </p:tgtEl>
                                            <p:attrNameLst>
                                              <p:attrName>style.visibility</p:attrName>
                                            </p:attrNameLst>
                                          </p:cBhvr>
                                          <p:to>
                                            <p:strVal val="hidden"/>
                                          </p:to>
                                        </p:set>
                                        <p:cmd type="call" cmd="stop">
                                          <p:cBhvr>
                                            <p:cTn id="48" dur="1">
                                              <p:stCondLst>
                                                <p:cond delay="499"/>
                                              </p:stCondLst>
                                            </p:cTn>
                                            <p:tgtEl>
                                              <p:spTgt spid="25"/>
                                            </p:tgtEl>
                                          </p:cBhvr>
                                        </p:cmd>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indefinite"/>
                          </p:stCondLst>
                          <p:childTnLst>
                            <p:par>
                              <p:cTn id="51" fill="hold">
                                <p:stCondLst>
                                  <p:cond delay="0"/>
                                </p:stCondLst>
                                <p:childTnLst>
                                  <p:par>
                                    <p:cTn id="52" presetID="15"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 calcmode="lin" valueType="num">
                                          <p:cBhvr>
                                            <p:cTn id="54" dur="500" fill="hold"/>
                                            <p:tgtEl>
                                              <p:spTgt spid="34"/>
                                            </p:tgtEl>
                                            <p:attrNameLst>
                                              <p:attrName>ppt_w</p:attrName>
                                            </p:attrNameLst>
                                          </p:cBhvr>
                                          <p:tavLst>
                                            <p:tav tm="0">
                                              <p:val>
                                                <p:fltVal val="0"/>
                                              </p:val>
                                            </p:tav>
                                            <p:tav tm="100000">
                                              <p:val>
                                                <p:strVal val="#ppt_w"/>
                                              </p:val>
                                            </p:tav>
                                          </p:tavLst>
                                        </p:anim>
                                        <p:anim calcmode="lin" valueType="num">
                                          <p:cBhvr>
                                            <p:cTn id="55" dur="500" fill="hold"/>
                                            <p:tgtEl>
                                              <p:spTgt spid="34"/>
                                            </p:tgtEl>
                                            <p:attrNameLst>
                                              <p:attrName>ppt_h</p:attrName>
                                            </p:attrNameLst>
                                          </p:cBhvr>
                                          <p:tavLst>
                                            <p:tav tm="0">
                                              <p:val>
                                                <p:fltVal val="0"/>
                                              </p:val>
                                            </p:tav>
                                            <p:tav tm="100000">
                                              <p:val>
                                                <p:strVal val="#ppt_h"/>
                                              </p:val>
                                            </p:tav>
                                          </p:tavLst>
                                        </p:anim>
                                        <p:anim calcmode="lin" valueType="num">
                                          <p:cBhvr>
                                            <p:cTn id="56" dur="500" fill="hold"/>
                                            <p:tgtEl>
                                              <p:spTgt spid="34"/>
                                            </p:tgtEl>
                                            <p:attrNameLst>
                                              <p:attrName>ppt_x</p:attrName>
                                            </p:attrNameLst>
                                          </p:cBhvr>
                                          <p:tavLst>
                                            <p:tav tm="0" fmla="#ppt_x+(cos(-2*pi*(1-$))*-#ppt_x-sin(-2*pi*(1-$))*(1-#ppt_y))*(1-$)">
                                              <p:val>
                                                <p:fltVal val="0"/>
                                              </p:val>
                                            </p:tav>
                                            <p:tav tm="100000">
                                              <p:val>
                                                <p:fltVal val="1"/>
                                              </p:val>
                                            </p:tav>
                                          </p:tavLst>
                                        </p:anim>
                                        <p:anim calcmode="lin" valueType="num">
                                          <p:cBhvr>
                                            <p:cTn id="57" dur="500" fill="hold"/>
                                            <p:tgtEl>
                                              <p:spTgt spid="34"/>
                                            </p:tgtEl>
                                            <p:attrNameLst>
                                              <p:attrName>ppt_y</p:attrName>
                                            </p:attrNameLst>
                                          </p:cBhvr>
                                          <p:tavLst>
                                            <p:tav tm="0" fmla="#ppt_y+(sin(-2*pi*(1-$))*-#ppt_x+cos(-2*pi*(1-$))*(1-#ppt_y))*(1-$)">
                                              <p:val>
                                                <p:fltVal val="0"/>
                                              </p:val>
                                            </p:tav>
                                            <p:tav tm="100000">
                                              <p:val>
                                                <p:fltVal val="1"/>
                                              </p:val>
                                            </p:tav>
                                          </p:tavLst>
                                        </p:anim>
                                      </p:childTnLst>
                                    </p:cTn>
                                  </p:par>
                                  <p:par>
                                    <p:cTn id="58" presetID="16" presetClass="entr" presetSubtype="21"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childTnLst>
                  </p:cTn>
                  <p:nextCondLst>
                    <p:cond evt="onClick" delay="0">
                      <p:tgtEl>
                        <p:spTgt spid="27"/>
                      </p:tgtEl>
                    </p:cond>
                  </p:nextCondLst>
                </p:seq>
                <p:video>
                  <p:cMediaNode vol="80000">
                    <p:cTn id="61" fill="hold" display="0">
                      <p:stCondLst>
                        <p:cond delay="indefinite"/>
                      </p:stCondLst>
                    </p:cTn>
                    <p:tgtEl>
                      <p:spTgt spid="25"/>
                    </p:tgtEl>
                  </p:cMediaNode>
                </p:video>
              </p:childTnLst>
            </p:cTn>
          </p:par>
        </p:tnLst>
        <p:bldLst>
          <p:bldP spid="24" grpId="0"/>
          <p:bldP spid="26" grpId="0" animBg="1"/>
          <p:bldP spid="26" grpId="1" animBg="1"/>
          <p:bldP spid="34" grpId="0" animBg="1"/>
          <p:bldP spid="3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 calcmode="lin" valueType="num">
                                          <p:cBhvr>
                                            <p:cTn id="15" dur="5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24"/>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500"/>
                                </p:stCondLst>
                                <p:childTnLst>
                                  <p:par>
                                    <p:cTn id="18" presetID="1" presetClass="entr" presetSubtype="0" fill="hold" grpId="1" nodeType="after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 calcmode="lin" valueType="num">
                                          <p:cBhvr>
                                            <p:cTn id="33" dur="500" fill="hold"/>
                                            <p:tgtEl>
                                              <p:spTgt spid="35"/>
                                            </p:tgtEl>
                                            <p:attrNameLst>
                                              <p:attrName>ppt_x</p:attrName>
                                            </p:attrNameLst>
                                          </p:cBhvr>
                                          <p:tavLst>
                                            <p:tav tm="0" fmla="#ppt_x+(cos(-2*pi*(1-$))*-#ppt_x-sin(-2*pi*(1-$))*(1-#ppt_y))*(1-$)">
                                              <p:val>
                                                <p:fltVal val="0"/>
                                              </p:val>
                                            </p:tav>
                                            <p:tav tm="100000">
                                              <p:val>
                                                <p:fltVal val="1"/>
                                              </p:val>
                                            </p:tav>
                                          </p:tavLst>
                                        </p:anim>
                                        <p:anim calcmode="lin" valueType="num">
                                          <p:cBhvr>
                                            <p:cTn id="34" dur="500" fill="hold"/>
                                            <p:tgtEl>
                                              <p:spTgt spid="3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1" presetClass="mediacall" presetSubtype="0" fill="hold" nodeType="afterEffect">
                                      <p:stCondLst>
                                        <p:cond delay="0"/>
                                      </p:stCondLst>
                                      <p:childTnLst>
                                        <p:cmd type="call" cmd="playFrom(0.0)">
                                          <p:cBhvr>
                                            <p:cTn id="43" dur="315015" fill="hold"/>
                                            <p:tgtEl>
                                              <p:spTgt spid="25"/>
                                            </p:tgtEl>
                                          </p:cBhvr>
                                        </p:cmd>
                                      </p:childTnLst>
                                    </p:cTn>
                                  </p:par>
                                </p:childTnLst>
                              </p:cTn>
                            </p:par>
                            <p:par>
                              <p:cTn id="44" fill="hold">
                                <p:stCondLst>
                                  <p:cond delay="315515"/>
                                </p:stCondLst>
                                <p:childTnLst>
                                  <p:par>
                                    <p:cTn id="45" presetID="10" presetClass="exit" presetSubtype="0" fill="hold" nodeType="afterEffect">
                                      <p:stCondLst>
                                        <p:cond delay="0"/>
                                      </p:stCondLst>
                                      <p:childTnLst>
                                        <p:animEffect transition="out" filter="fade">
                                          <p:cBhvr>
                                            <p:cTn id="46" dur="500"/>
                                            <p:tgtEl>
                                              <p:spTgt spid="25"/>
                                            </p:tgtEl>
                                          </p:cBhvr>
                                        </p:animEffect>
                                        <p:set>
                                          <p:cBhvr>
                                            <p:cTn id="47" dur="1" fill="hold">
                                              <p:stCondLst>
                                                <p:cond delay="499"/>
                                              </p:stCondLst>
                                            </p:cTn>
                                            <p:tgtEl>
                                              <p:spTgt spid="25"/>
                                            </p:tgtEl>
                                            <p:attrNameLst>
                                              <p:attrName>style.visibility</p:attrName>
                                            </p:attrNameLst>
                                          </p:cBhvr>
                                          <p:to>
                                            <p:strVal val="hidden"/>
                                          </p:to>
                                        </p:set>
                                        <p:cmd type="call" cmd="stop">
                                          <p:cBhvr>
                                            <p:cTn id="48" dur="1">
                                              <p:stCondLst>
                                                <p:cond delay="499"/>
                                              </p:stCondLst>
                                            </p:cTn>
                                            <p:tgtEl>
                                              <p:spTgt spid="25"/>
                                            </p:tgtEl>
                                          </p:cBhvr>
                                        </p:cmd>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indefinite"/>
                          </p:stCondLst>
                          <p:childTnLst>
                            <p:par>
                              <p:cTn id="51" fill="hold">
                                <p:stCondLst>
                                  <p:cond delay="0"/>
                                </p:stCondLst>
                                <p:childTnLst>
                                  <p:par>
                                    <p:cTn id="52" presetID="15"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 calcmode="lin" valueType="num">
                                          <p:cBhvr>
                                            <p:cTn id="54" dur="500" fill="hold"/>
                                            <p:tgtEl>
                                              <p:spTgt spid="34"/>
                                            </p:tgtEl>
                                            <p:attrNameLst>
                                              <p:attrName>ppt_w</p:attrName>
                                            </p:attrNameLst>
                                          </p:cBhvr>
                                          <p:tavLst>
                                            <p:tav tm="0">
                                              <p:val>
                                                <p:fltVal val="0"/>
                                              </p:val>
                                            </p:tav>
                                            <p:tav tm="100000">
                                              <p:val>
                                                <p:strVal val="#ppt_w"/>
                                              </p:val>
                                            </p:tav>
                                          </p:tavLst>
                                        </p:anim>
                                        <p:anim calcmode="lin" valueType="num">
                                          <p:cBhvr>
                                            <p:cTn id="55" dur="500" fill="hold"/>
                                            <p:tgtEl>
                                              <p:spTgt spid="34"/>
                                            </p:tgtEl>
                                            <p:attrNameLst>
                                              <p:attrName>ppt_h</p:attrName>
                                            </p:attrNameLst>
                                          </p:cBhvr>
                                          <p:tavLst>
                                            <p:tav tm="0">
                                              <p:val>
                                                <p:fltVal val="0"/>
                                              </p:val>
                                            </p:tav>
                                            <p:tav tm="100000">
                                              <p:val>
                                                <p:strVal val="#ppt_h"/>
                                              </p:val>
                                            </p:tav>
                                          </p:tavLst>
                                        </p:anim>
                                        <p:anim calcmode="lin" valueType="num">
                                          <p:cBhvr>
                                            <p:cTn id="56" dur="500" fill="hold"/>
                                            <p:tgtEl>
                                              <p:spTgt spid="34"/>
                                            </p:tgtEl>
                                            <p:attrNameLst>
                                              <p:attrName>ppt_x</p:attrName>
                                            </p:attrNameLst>
                                          </p:cBhvr>
                                          <p:tavLst>
                                            <p:tav tm="0" fmla="#ppt_x+(cos(-2*pi*(1-$))*-#ppt_x-sin(-2*pi*(1-$))*(1-#ppt_y))*(1-$)">
                                              <p:val>
                                                <p:fltVal val="0"/>
                                              </p:val>
                                            </p:tav>
                                            <p:tav tm="100000">
                                              <p:val>
                                                <p:fltVal val="1"/>
                                              </p:val>
                                            </p:tav>
                                          </p:tavLst>
                                        </p:anim>
                                        <p:anim calcmode="lin" valueType="num">
                                          <p:cBhvr>
                                            <p:cTn id="57" dur="500" fill="hold"/>
                                            <p:tgtEl>
                                              <p:spTgt spid="34"/>
                                            </p:tgtEl>
                                            <p:attrNameLst>
                                              <p:attrName>ppt_y</p:attrName>
                                            </p:attrNameLst>
                                          </p:cBhvr>
                                          <p:tavLst>
                                            <p:tav tm="0" fmla="#ppt_y+(sin(-2*pi*(1-$))*-#ppt_x+cos(-2*pi*(1-$))*(1-#ppt_y))*(1-$)">
                                              <p:val>
                                                <p:fltVal val="0"/>
                                              </p:val>
                                            </p:tav>
                                            <p:tav tm="100000">
                                              <p:val>
                                                <p:fltVal val="1"/>
                                              </p:val>
                                            </p:tav>
                                          </p:tavLst>
                                        </p:anim>
                                      </p:childTnLst>
                                    </p:cTn>
                                  </p:par>
                                  <p:par>
                                    <p:cTn id="58" presetID="16" presetClass="entr" presetSubtype="21"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childTnLst>
                        </p:cTn>
                      </p:par>
                    </p:childTnLst>
                  </p:cTn>
                  <p:nextCondLst>
                    <p:cond evt="onClick" delay="0">
                      <p:tgtEl>
                        <p:spTgt spid="27"/>
                      </p:tgtEl>
                    </p:cond>
                  </p:nextCondLst>
                </p:seq>
                <p:video>
                  <p:cMediaNode vol="80000">
                    <p:cTn id="61" fill="hold" display="0">
                      <p:stCondLst>
                        <p:cond delay="indefinite"/>
                      </p:stCondLst>
                    </p:cTn>
                    <p:tgtEl>
                      <p:spTgt spid="25"/>
                    </p:tgtEl>
                  </p:cMediaNode>
                </p:video>
              </p:childTnLst>
            </p:cTn>
          </p:par>
        </p:tnLst>
        <p:bldLst>
          <p:bldP spid="24" grpId="0"/>
          <p:bldP spid="26" grpId="0" animBg="1"/>
          <p:bldP spid="26" grpId="1" animBg="1"/>
          <p:bldP spid="34" grpId="0" animBg="1"/>
          <p:bldP spid="35"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54" y="137456"/>
            <a:ext cx="6590347" cy="6596437"/>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3116223" y="2980813"/>
            <a:ext cx="588410" cy="890755"/>
          </a:xfrm>
          <a:prstGeom prst="rect">
            <a:avLst/>
          </a:prstGeom>
        </p:spPr>
      </p:pic>
      <p:sp>
        <p:nvSpPr>
          <p:cNvPr id="12" name="Flowchart: Stored Data 11"/>
          <p:cNvSpPr/>
          <p:nvPr/>
        </p:nvSpPr>
        <p:spPr>
          <a:xfrm rot="5400000">
            <a:off x="2715338" y="747854"/>
            <a:ext cx="1391586" cy="1107802"/>
          </a:xfrm>
          <a:prstGeom prst="flowChartOnlineStorag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p:txBody>
      </p:sp>
      <p:sp>
        <p:nvSpPr>
          <p:cNvPr id="16" name="Flowchart: Stored Data 15"/>
          <p:cNvSpPr/>
          <p:nvPr/>
        </p:nvSpPr>
        <p:spPr>
          <a:xfrm rot="10800000">
            <a:off x="4834682" y="2881777"/>
            <a:ext cx="1391586" cy="1107802"/>
          </a:xfrm>
          <a:prstGeom prst="flowChartOnlineStorag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7" name="Flowchart: Stored Data 16"/>
          <p:cNvSpPr/>
          <p:nvPr/>
        </p:nvSpPr>
        <p:spPr>
          <a:xfrm rot="16200000">
            <a:off x="2715339" y="5022184"/>
            <a:ext cx="1391586" cy="1107802"/>
          </a:xfrm>
          <a:prstGeom prst="flowChartOnlineStorage">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18" name="Flowchart: Stored Data 17"/>
          <p:cNvSpPr/>
          <p:nvPr/>
        </p:nvSpPr>
        <p:spPr>
          <a:xfrm>
            <a:off x="604208" y="2881777"/>
            <a:ext cx="1391586" cy="1107802"/>
          </a:xfrm>
          <a:prstGeom prst="flowChartOnlineStorag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54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sp>
        <p:nvSpPr>
          <p:cNvPr id="24" name="Rectangle 23"/>
          <p:cNvSpPr/>
          <p:nvPr/>
        </p:nvSpPr>
        <p:spPr>
          <a:xfrm>
            <a:off x="3053501" y="854442"/>
            <a:ext cx="71526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Open Sans" panose="020B0606030504020204" pitchFamily="34" charset="0"/>
                <a:cs typeface="Open Sans" panose="020B0606030504020204" pitchFamily="34" charset="0"/>
              </a:rPr>
              <a:t>A</a:t>
            </a:r>
            <a:endParaRPr kumimoji="0" lang="en-US" sz="6000" b="1" i="0" u="none" strike="noStrike" kern="1200" cap="none" spc="0" normalizeH="0" baseline="0" noProof="0" dirty="0">
              <a:ln>
                <a:noFill/>
              </a:ln>
              <a:solidFill>
                <a:prstClr val="black"/>
              </a:solidFill>
              <a:effectLst/>
              <a:uLnTx/>
              <a:uFillTx/>
              <a:latin typeface="Open Sans" panose="020B0606030504020204" pitchFamily="34" charset="0"/>
              <a:ea typeface="+mn-ea"/>
              <a:cs typeface="Open Sans" panose="020B0606030504020204" pitchFamily="34" charset="0"/>
            </a:endParaRPr>
          </a:p>
        </p:txBody>
      </p:sp>
      <p:sp>
        <p:nvSpPr>
          <p:cNvPr id="26" name="Rectangle 25"/>
          <p:cNvSpPr/>
          <p:nvPr/>
        </p:nvSpPr>
        <p:spPr>
          <a:xfrm>
            <a:off x="5179257" y="2988364"/>
            <a:ext cx="702436"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FF00"/>
                </a:solidFill>
                <a:latin typeface="Open Sans" panose="020B0606030504020204" pitchFamily="34" charset="0"/>
                <a:cs typeface="Open Sans" panose="020B0606030504020204" pitchFamily="34" charset="0"/>
              </a:rPr>
              <a:t>B</a:t>
            </a:r>
            <a:endPar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endParaRPr>
          </a:p>
        </p:txBody>
      </p:sp>
      <p:sp>
        <p:nvSpPr>
          <p:cNvPr id="27" name="Rectangle 26"/>
          <p:cNvSpPr/>
          <p:nvPr/>
        </p:nvSpPr>
        <p:spPr>
          <a:xfrm>
            <a:off x="3073539" y="5128772"/>
            <a:ext cx="675185"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latin typeface="Open Sans" panose="020B0606030504020204" pitchFamily="34" charset="0"/>
                <a:cs typeface="Open Sans" panose="020B0606030504020204" pitchFamily="34" charset="0"/>
              </a:rPr>
              <a:t>C</a:t>
            </a:r>
            <a:endParaRPr kumimoji="0" lang="en-US" sz="6000" b="1" i="0" u="none" strike="noStrike" kern="1200" cap="none" spc="0" normalizeH="0" baseline="0" noProof="0" dirty="0">
              <a:ln>
                <a:noFill/>
              </a:ln>
              <a:solidFill>
                <a:srgbClr val="FF0000"/>
              </a:solidFill>
              <a:effectLst/>
              <a:uLnTx/>
              <a:uFillTx/>
              <a:latin typeface="Open Sans" panose="020B0606030504020204" pitchFamily="34" charset="0"/>
              <a:ea typeface="+mn-ea"/>
              <a:cs typeface="Open Sans" panose="020B0606030504020204" pitchFamily="34" charset="0"/>
            </a:endParaRPr>
          </a:p>
        </p:txBody>
      </p:sp>
      <p:sp>
        <p:nvSpPr>
          <p:cNvPr id="28" name="Rectangle 27"/>
          <p:cNvSpPr/>
          <p:nvPr/>
        </p:nvSpPr>
        <p:spPr>
          <a:xfrm>
            <a:off x="923135" y="2988365"/>
            <a:ext cx="753732"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FF00"/>
                </a:solidFill>
                <a:latin typeface="Open Sans" panose="020B0606030504020204" pitchFamily="34" charset="0"/>
                <a:cs typeface="Open Sans" panose="020B0606030504020204" pitchFamily="34" charset="0"/>
              </a:rPr>
              <a:t>D</a:t>
            </a:r>
            <a:endParaRPr kumimoji="0" lang="en-US" sz="6000" b="1" i="0" u="none" strike="noStrike" kern="1200" cap="none" spc="0" normalizeH="0" baseline="0" noProof="0" dirty="0">
              <a:ln>
                <a:noFill/>
              </a:ln>
              <a:solidFill>
                <a:srgbClr val="FFFF00"/>
              </a:solidFill>
              <a:effectLst/>
              <a:uLnTx/>
              <a:uFillTx/>
              <a:latin typeface="Open Sans" panose="020B0606030504020204" pitchFamily="34" charset="0"/>
              <a:ea typeface="+mn-ea"/>
              <a:cs typeface="Open Sans" panose="020B0606030504020204" pitchFamily="34" charset="0"/>
            </a:endParaRPr>
          </a:p>
        </p:txBody>
      </p:sp>
      <p:sp>
        <p:nvSpPr>
          <p:cNvPr id="66" name="Rectangle 65"/>
          <p:cNvSpPr/>
          <p:nvPr/>
        </p:nvSpPr>
        <p:spPr>
          <a:xfrm>
            <a:off x="6883079" y="182329"/>
            <a:ext cx="5138058" cy="1923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dirty="0" err="1">
                <a:solidFill>
                  <a:srgbClr val="7030A0"/>
                </a:solidFill>
                <a:latin typeface="Arial" panose="020B0604020202020204" pitchFamily="34" charset="0"/>
                <a:ea typeface="Open Sans" panose="020B0606030504020204" pitchFamily="34" charset="0"/>
                <a:cs typeface="Arial" panose="020B0604020202020204" pitchFamily="34" charset="0"/>
              </a:rPr>
              <a:t>Bộ</a:t>
            </a:r>
            <a:r>
              <a:rPr lang="en-US" sz="2400" dirty="0">
                <a:solidFill>
                  <a:srgbClr val="7030A0"/>
                </a:solidFill>
                <a:latin typeface="Arial" panose="020B0604020202020204" pitchFamily="34" charset="0"/>
                <a:ea typeface="Open Sans" panose="020B0606030504020204" pitchFamily="34" charset="0"/>
                <a:cs typeface="Arial" panose="020B0604020202020204" pitchFamily="34" charset="0"/>
              </a:rPr>
              <a:t> vi </a:t>
            </a:r>
            <a:r>
              <a:rPr lang="en-US" sz="2400" dirty="0" err="1">
                <a:solidFill>
                  <a:srgbClr val="7030A0"/>
                </a:solidFill>
                <a:latin typeface="Arial" panose="020B0604020202020204" pitchFamily="34" charset="0"/>
                <a:ea typeface="Open Sans" panose="020B0606030504020204" pitchFamily="34" charset="0"/>
                <a:cs typeface="Arial" panose="020B0604020202020204" pitchFamily="34" charset="0"/>
              </a:rPr>
              <a:t>xử</a:t>
            </a:r>
            <a:r>
              <a:rPr lang="en-US" sz="2400"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400" dirty="0" err="1">
                <a:solidFill>
                  <a:srgbClr val="7030A0"/>
                </a:solidFill>
                <a:latin typeface="Arial" panose="020B0604020202020204" pitchFamily="34" charset="0"/>
                <a:ea typeface="Open Sans" panose="020B0606030504020204" pitchFamily="34" charset="0"/>
                <a:cs typeface="Arial" panose="020B0604020202020204" pitchFamily="34" charset="0"/>
              </a:rPr>
              <a:t>lý</a:t>
            </a:r>
            <a:r>
              <a:rPr lang="en-US" sz="2400"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400" dirty="0" err="1">
                <a:solidFill>
                  <a:srgbClr val="7030A0"/>
                </a:solidFill>
                <a:latin typeface="Arial" panose="020B0604020202020204" pitchFamily="34" charset="0"/>
                <a:ea typeface="Open Sans" panose="020B0606030504020204" pitchFamily="34" charset="0"/>
                <a:cs typeface="Arial" panose="020B0604020202020204" pitchFamily="34" charset="0"/>
              </a:rPr>
              <a:t>là</a:t>
            </a:r>
            <a:r>
              <a:rPr lang="en-US" sz="2400"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400" dirty="0" err="1">
                <a:solidFill>
                  <a:srgbClr val="7030A0"/>
                </a:solidFill>
                <a:latin typeface="Arial" panose="020B0604020202020204" pitchFamily="34" charset="0"/>
                <a:ea typeface="Open Sans" panose="020B0606030504020204" pitchFamily="34" charset="0"/>
                <a:cs typeface="Arial" panose="020B0604020202020204" pitchFamily="34" charset="0"/>
              </a:rPr>
              <a:t>linh</a:t>
            </a:r>
            <a:r>
              <a:rPr lang="en-US" sz="2400"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400" dirty="0" err="1">
                <a:solidFill>
                  <a:srgbClr val="7030A0"/>
                </a:solidFill>
                <a:latin typeface="Arial" panose="020B0604020202020204" pitchFamily="34" charset="0"/>
                <a:ea typeface="Open Sans" panose="020B0606030504020204" pitchFamily="34" charset="0"/>
                <a:cs typeface="Arial" panose="020B0604020202020204" pitchFamily="34" charset="0"/>
              </a:rPr>
              <a:t>kiện</a:t>
            </a:r>
            <a:r>
              <a:rPr lang="en-US" sz="2400"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400" dirty="0" err="1">
                <a:solidFill>
                  <a:srgbClr val="7030A0"/>
                </a:solidFill>
                <a:latin typeface="Arial" panose="020B0604020202020204" pitchFamily="34" charset="0"/>
                <a:ea typeface="Open Sans" panose="020B0606030504020204" pitchFamily="34" charset="0"/>
                <a:cs typeface="Arial" panose="020B0604020202020204" pitchFamily="34" charset="0"/>
              </a:rPr>
              <a:t>máy</a:t>
            </a:r>
            <a:r>
              <a:rPr lang="en-US" sz="2400"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400" dirty="0" err="1">
                <a:solidFill>
                  <a:srgbClr val="7030A0"/>
                </a:solidFill>
                <a:latin typeface="Arial" panose="020B0604020202020204" pitchFamily="34" charset="0"/>
                <a:ea typeface="Open Sans" panose="020B0606030504020204" pitchFamily="34" charset="0"/>
                <a:cs typeface="Arial" panose="020B0604020202020204" pitchFamily="34" charset="0"/>
              </a:rPr>
              <a:t>tính</a:t>
            </a:r>
            <a:r>
              <a:rPr lang="en-US" sz="2400"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400" dirty="0" err="1">
                <a:solidFill>
                  <a:srgbClr val="7030A0"/>
                </a:solidFill>
                <a:latin typeface="Arial" panose="020B0604020202020204" pitchFamily="34" charset="0"/>
                <a:ea typeface="Open Sans" panose="020B0606030504020204" pitchFamily="34" charset="0"/>
                <a:cs typeface="Arial" panose="020B0604020202020204" pitchFamily="34" charset="0"/>
              </a:rPr>
              <a:t>dựa</a:t>
            </a:r>
            <a:r>
              <a:rPr lang="en-US" sz="2400"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400" dirty="0" err="1">
                <a:solidFill>
                  <a:srgbClr val="7030A0"/>
                </a:solidFill>
                <a:latin typeface="Arial" panose="020B0604020202020204" pitchFamily="34" charset="0"/>
                <a:ea typeface="Open Sans" panose="020B0606030504020204" pitchFamily="34" charset="0"/>
                <a:cs typeface="Arial" panose="020B0604020202020204" pitchFamily="34" charset="0"/>
              </a:rPr>
              <a:t>trên</a:t>
            </a:r>
            <a:r>
              <a:rPr lang="en-US" sz="2400"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400" dirty="0" err="1">
                <a:solidFill>
                  <a:srgbClr val="7030A0"/>
                </a:solidFill>
                <a:latin typeface="Arial" panose="020B0604020202020204" pitchFamily="34" charset="0"/>
                <a:ea typeface="Open Sans" panose="020B0606030504020204" pitchFamily="34" charset="0"/>
                <a:cs typeface="Arial" panose="020B0604020202020204" pitchFamily="34" charset="0"/>
              </a:rPr>
              <a:t>công</a:t>
            </a:r>
            <a:r>
              <a:rPr lang="en-US" sz="2400"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400" dirty="0" err="1">
                <a:solidFill>
                  <a:srgbClr val="7030A0"/>
                </a:solidFill>
                <a:latin typeface="Arial" panose="020B0604020202020204" pitchFamily="34" charset="0"/>
                <a:ea typeface="Open Sans" panose="020B0606030504020204" pitchFamily="34" charset="0"/>
                <a:cs typeface="Arial" panose="020B0604020202020204" pitchFamily="34" charset="0"/>
              </a:rPr>
              <a:t>nghệ</a:t>
            </a:r>
            <a:r>
              <a:rPr lang="en-US" sz="2400" dirty="0">
                <a:solidFill>
                  <a:srgbClr val="7030A0"/>
                </a:solidFill>
                <a:latin typeface="Arial" panose="020B0604020202020204" pitchFamily="34" charset="0"/>
                <a:ea typeface="Open Sans" panose="020B0606030504020204" pitchFamily="34" charset="0"/>
                <a:cs typeface="Arial" panose="020B0604020202020204" pitchFamily="34" charset="0"/>
              </a:rPr>
              <a:t> </a:t>
            </a:r>
            <a:r>
              <a:rPr lang="en-US" sz="2400" dirty="0" err="1">
                <a:solidFill>
                  <a:srgbClr val="7030A0"/>
                </a:solidFill>
                <a:latin typeface="Arial" panose="020B0604020202020204" pitchFamily="34" charset="0"/>
                <a:ea typeface="Open Sans" panose="020B0606030504020204" pitchFamily="34" charset="0"/>
                <a:cs typeface="Arial" panose="020B0604020202020204" pitchFamily="34" charset="0"/>
              </a:rPr>
              <a:t>nào</a:t>
            </a:r>
            <a:r>
              <a:rPr lang="en-US" sz="2400" dirty="0">
                <a:solidFill>
                  <a:srgbClr val="7030A0"/>
                </a:solidFill>
                <a:latin typeface="Arial" panose="020B0604020202020204" pitchFamily="34" charset="0"/>
                <a:ea typeface="Open Sans" panose="020B0606030504020204" pitchFamily="34" charset="0"/>
                <a:cs typeface="Arial" panose="020B0604020202020204" pitchFamily="34" charset="0"/>
              </a:rPr>
              <a:t>?</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70" name="Rectangle 69"/>
          <p:cNvSpPr/>
          <p:nvPr/>
        </p:nvSpPr>
        <p:spPr>
          <a:xfrm>
            <a:off x="6878548" y="2279412"/>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solidFill>
                  <a:prstClr val="white"/>
                </a:solidFill>
                <a:latin typeface="Arial" panose="020B0604020202020204" pitchFamily="34" charset="0"/>
                <a:ea typeface="Open Sans" panose="020B0606030504020204" pitchFamily="34" charset="0"/>
                <a:cs typeface="Arial" panose="020B0604020202020204" pitchFamily="34" charset="0"/>
              </a:rPr>
              <a:t>A. </a:t>
            </a:r>
            <a:r>
              <a:rPr lang="en-US" sz="2400" dirty="0" err="1">
                <a:solidFill>
                  <a:prstClr val="white"/>
                </a:solidFill>
                <a:latin typeface="Arial" panose="020B0604020202020204" pitchFamily="34" charset="0"/>
                <a:ea typeface="Open Sans" panose="020B0606030504020204" pitchFamily="34" charset="0"/>
                <a:cs typeface="Arial" panose="020B0604020202020204" pitchFamily="34" charset="0"/>
              </a:rPr>
              <a:t>Đèn</a:t>
            </a:r>
            <a:r>
              <a:rPr lang="en-US" sz="2400" dirty="0">
                <a:solidFill>
                  <a:prstClr val="white"/>
                </a:solidFill>
                <a:latin typeface="Arial" panose="020B0604020202020204" pitchFamily="34" charset="0"/>
                <a:ea typeface="Open Sans" panose="020B0606030504020204" pitchFamily="34" charset="0"/>
                <a:cs typeface="Arial" panose="020B0604020202020204" pitchFamily="34" charset="0"/>
              </a:rPr>
              <a:t> </a:t>
            </a:r>
            <a:r>
              <a:rPr lang="en-US" sz="2400" dirty="0" err="1">
                <a:solidFill>
                  <a:prstClr val="white"/>
                </a:solidFill>
                <a:latin typeface="Arial" panose="020B0604020202020204" pitchFamily="34" charset="0"/>
                <a:ea typeface="Open Sans" panose="020B0606030504020204" pitchFamily="34" charset="0"/>
                <a:cs typeface="Arial" panose="020B0604020202020204" pitchFamily="34" charset="0"/>
              </a:rPr>
              <a:t>điện</a:t>
            </a:r>
            <a:r>
              <a:rPr lang="en-US" sz="2400" dirty="0">
                <a:solidFill>
                  <a:prstClr val="white"/>
                </a:solidFill>
                <a:latin typeface="Arial" panose="020B0604020202020204" pitchFamily="34" charset="0"/>
                <a:ea typeface="Open Sans" panose="020B0606030504020204" pitchFamily="34" charset="0"/>
                <a:cs typeface="Arial" panose="020B0604020202020204" pitchFamily="34" charset="0"/>
              </a:rPr>
              <a:t> </a:t>
            </a:r>
            <a:r>
              <a:rPr lang="en-US" sz="2400" dirty="0" err="1">
                <a:solidFill>
                  <a:prstClr val="white"/>
                </a:solidFill>
                <a:latin typeface="Arial" panose="020B0604020202020204" pitchFamily="34" charset="0"/>
                <a:ea typeface="Open Sans" panose="020B0606030504020204" pitchFamily="34" charset="0"/>
                <a:cs typeface="Arial" panose="020B0604020202020204" pitchFamily="34" charset="0"/>
              </a:rPr>
              <a:t>tử</a:t>
            </a:r>
            <a:r>
              <a:rPr lang="en-US" sz="2400" dirty="0">
                <a:solidFill>
                  <a:prstClr val="white"/>
                </a:solidFill>
                <a:latin typeface="Arial" panose="020B0604020202020204" pitchFamily="34" charset="0"/>
                <a:ea typeface="Open Sans" panose="020B0606030504020204" pitchFamily="34" charset="0"/>
                <a:cs typeface="Arial" panose="020B0604020202020204" pitchFamily="34" charset="0"/>
              </a:rPr>
              <a:t> </a:t>
            </a:r>
            <a:r>
              <a:rPr lang="en-US" sz="2400" dirty="0" err="1">
                <a:solidFill>
                  <a:prstClr val="white"/>
                </a:solidFill>
                <a:latin typeface="Arial" panose="020B0604020202020204" pitchFamily="34" charset="0"/>
                <a:ea typeface="Open Sans" panose="020B0606030504020204" pitchFamily="34" charset="0"/>
                <a:cs typeface="Arial" panose="020B0604020202020204" pitchFamily="34" charset="0"/>
              </a:rPr>
              <a:t>chân</a:t>
            </a:r>
            <a:r>
              <a:rPr lang="en-US" sz="2400" dirty="0">
                <a:solidFill>
                  <a:prstClr val="white"/>
                </a:solidFill>
                <a:latin typeface="Arial" panose="020B0604020202020204" pitchFamily="34" charset="0"/>
                <a:ea typeface="Open Sans" panose="020B0606030504020204" pitchFamily="34" charset="0"/>
                <a:cs typeface="Arial" panose="020B0604020202020204" pitchFamily="34" charset="0"/>
              </a:rPr>
              <a:t> </a:t>
            </a:r>
            <a:r>
              <a:rPr lang="en-US" sz="2400" dirty="0" err="1">
                <a:solidFill>
                  <a:prstClr val="white"/>
                </a:solidFill>
                <a:latin typeface="Arial" panose="020B0604020202020204" pitchFamily="34" charset="0"/>
                <a:ea typeface="Open Sans" panose="020B0606030504020204" pitchFamily="34" charset="0"/>
                <a:cs typeface="Arial" panose="020B0604020202020204" pitchFamily="34" charset="0"/>
              </a:rPr>
              <a:t>không</a:t>
            </a:r>
            <a:r>
              <a:rPr lang="en-US" sz="2400" dirty="0">
                <a:solidFill>
                  <a:prstClr val="white"/>
                </a:solidFill>
                <a:latin typeface="Arial" panose="020B0604020202020204" pitchFamily="34" charset="0"/>
                <a:ea typeface="Open Sans" panose="020B0606030504020204" pitchFamily="34" charset="0"/>
                <a:cs typeface="Arial" panose="020B0604020202020204" pitchFamily="34" charset="0"/>
              </a:rPr>
              <a:t>.</a:t>
            </a:r>
          </a:p>
        </p:txBody>
      </p:sp>
      <p:sp>
        <p:nvSpPr>
          <p:cNvPr id="71" name="Rectangle 70"/>
          <p:cNvSpPr/>
          <p:nvPr/>
        </p:nvSpPr>
        <p:spPr>
          <a:xfrm>
            <a:off x="6878548" y="2916951"/>
            <a:ext cx="5138058" cy="51452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a:solidFill>
                  <a:prstClr val="white"/>
                </a:solidFill>
                <a:latin typeface="Arial" panose="020B0604020202020204" pitchFamily="34" charset="0"/>
                <a:ea typeface="Open Sans" panose="020B0606030504020204" pitchFamily="34" charset="0"/>
                <a:cs typeface="Arial" panose="020B0604020202020204" pitchFamily="34" charset="0"/>
              </a:rPr>
              <a:t>B. Linh kiện bán dẫn đơn giản</a:t>
            </a:r>
            <a:endParaRPr lang="en-US" sz="2400" dirty="0">
              <a:solidFill>
                <a:prstClr val="white"/>
              </a:solidFill>
              <a:latin typeface="Arial" panose="020B0604020202020204" pitchFamily="34" charset="0"/>
              <a:ea typeface="Open Sans" panose="020B0606030504020204" pitchFamily="34" charset="0"/>
              <a:cs typeface="Arial" panose="020B0604020202020204" pitchFamily="34" charset="0"/>
            </a:endParaRPr>
          </a:p>
        </p:txBody>
      </p:sp>
      <p:sp>
        <p:nvSpPr>
          <p:cNvPr id="72" name="Rectangle 71"/>
          <p:cNvSpPr/>
          <p:nvPr/>
        </p:nvSpPr>
        <p:spPr>
          <a:xfrm>
            <a:off x="6878548" y="3554490"/>
            <a:ext cx="5138058" cy="80090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Arial" panose="020B0604020202020204" pitchFamily="34" charset="0"/>
                <a:ea typeface="Open Sans" panose="020B0606030504020204" pitchFamily="34" charset="0"/>
                <a:cs typeface="Arial" panose="020B0604020202020204" pitchFamily="34" charset="0"/>
              </a:rPr>
              <a:t>C. Mạch tích hợp hàng chục, hàng trăm linh kiện bán dẫn</a:t>
            </a:r>
            <a:endParaRPr lang="en-US" sz="2400" dirty="0">
              <a:solidFill>
                <a:prstClr val="white"/>
              </a:solidFill>
              <a:latin typeface="Arial" panose="020B0604020202020204" pitchFamily="34" charset="0"/>
              <a:ea typeface="Open Sans" panose="020B0606030504020204" pitchFamily="34" charset="0"/>
              <a:cs typeface="Arial" panose="020B0604020202020204" pitchFamily="34" charset="0"/>
            </a:endParaRPr>
          </a:p>
        </p:txBody>
      </p:sp>
      <p:sp>
        <p:nvSpPr>
          <p:cNvPr id="73" name="Rectangle 72"/>
          <p:cNvSpPr/>
          <p:nvPr/>
        </p:nvSpPr>
        <p:spPr>
          <a:xfrm>
            <a:off x="6878548" y="4478418"/>
            <a:ext cx="5138058" cy="130070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white"/>
                </a:solidFill>
                <a:latin typeface="Arial" panose="020B0604020202020204" pitchFamily="34" charset="0"/>
                <a:ea typeface="Open Sans" panose="020B0606030504020204" pitchFamily="34" charset="0"/>
                <a:cs typeface="Arial" panose="020B0604020202020204" pitchFamily="34" charset="0"/>
              </a:rPr>
              <a:t>D. Mạch tích hợp cỡ lớn, gồm hàng chục nghìn đến hàng triệu linh kiện bán dẫn.</a:t>
            </a:r>
            <a:endParaRPr lang="en-US" sz="2400" dirty="0">
              <a:solidFill>
                <a:prstClr val="white"/>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75626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1000"/>
                                        <p:tgtEl>
                                          <p:spTgt spid="73"/>
                                        </p:tgtEl>
                                      </p:cBhvr>
                                    </p:animEffect>
                                    <p:anim calcmode="lin" valueType="num">
                                      <p:cBhvr>
                                        <p:cTn id="23" dur="1000" fill="hold"/>
                                        <p:tgtEl>
                                          <p:spTgt spid="73"/>
                                        </p:tgtEl>
                                        <p:attrNameLst>
                                          <p:attrName>ppt_x</p:attrName>
                                        </p:attrNameLst>
                                      </p:cBhvr>
                                      <p:tavLst>
                                        <p:tav tm="0">
                                          <p:val>
                                            <p:strVal val="#ppt_x"/>
                                          </p:val>
                                        </p:tav>
                                        <p:tav tm="100000">
                                          <p:val>
                                            <p:strVal val="#ppt_x"/>
                                          </p:val>
                                        </p:tav>
                                      </p:tavLst>
                                    </p:anim>
                                    <p:anim calcmode="lin" valueType="num">
                                      <p:cBhvr>
                                        <p:cTn id="24"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repeatCount="4000" fill="hold" nodeType="clickEffect">
                                  <p:stCondLst>
                                    <p:cond delay="0"/>
                                  </p:stCondLst>
                                  <p:childTnLst>
                                    <p:animRot by="120000">
                                      <p:cBhvr>
                                        <p:cTn id="28" dur="1" fill="hold">
                                          <p:stCondLst>
                                            <p:cond delay="0"/>
                                          </p:stCondLst>
                                        </p:cTn>
                                        <p:tgtEl>
                                          <p:spTgt spid="23"/>
                                        </p:tgtEl>
                                        <p:attrNameLst>
                                          <p:attrName>r</p:attrName>
                                        </p:attrNameLst>
                                      </p:cBhvr>
                                    </p:animRot>
                                    <p:animRot by="-240000">
                                      <p:cBhvr>
                                        <p:cTn id="29" dur="2" fill="hold">
                                          <p:stCondLst>
                                            <p:cond delay="49"/>
                                          </p:stCondLst>
                                        </p:cTn>
                                        <p:tgtEl>
                                          <p:spTgt spid="23"/>
                                        </p:tgtEl>
                                        <p:attrNameLst>
                                          <p:attrName>r</p:attrName>
                                        </p:attrNameLst>
                                      </p:cBhvr>
                                    </p:animRot>
                                    <p:animRot by="240000">
                                      <p:cBhvr>
                                        <p:cTn id="30" dur="2" fill="hold">
                                          <p:stCondLst>
                                            <p:cond delay="98"/>
                                          </p:stCondLst>
                                        </p:cTn>
                                        <p:tgtEl>
                                          <p:spTgt spid="23"/>
                                        </p:tgtEl>
                                        <p:attrNameLst>
                                          <p:attrName>r</p:attrName>
                                        </p:attrNameLst>
                                      </p:cBhvr>
                                    </p:animRot>
                                    <p:animRot by="-240000">
                                      <p:cBhvr>
                                        <p:cTn id="31" dur="2" fill="hold">
                                          <p:stCondLst>
                                            <p:cond delay="147"/>
                                          </p:stCondLst>
                                        </p:cTn>
                                        <p:tgtEl>
                                          <p:spTgt spid="23"/>
                                        </p:tgtEl>
                                        <p:attrNameLst>
                                          <p:attrName>r</p:attrName>
                                        </p:attrNameLst>
                                      </p:cBhvr>
                                    </p:animRot>
                                    <p:animRot by="120000">
                                      <p:cBhvr>
                                        <p:cTn id="32" dur="2" fill="hold">
                                          <p:stCondLst>
                                            <p:cond delay="249"/>
                                          </p:stCondLst>
                                        </p:cTn>
                                        <p:tgtEl>
                                          <p:spTgt spid="23"/>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 name="hamster soud.wav"/>
                                        </p:tgtEl>
                                      </p:cMediaNode>
                                    </p:audio>
                                  </p:subTnLst>
                                </p:cTn>
                              </p:par>
                            </p:childTnLst>
                          </p:cTn>
                        </p:par>
                        <p:par>
                          <p:cTn id="33" fill="hold">
                            <p:stCondLst>
                              <p:cond delay="1004"/>
                            </p:stCondLst>
                            <p:childTnLst>
                              <p:par>
                                <p:cTn id="34" presetID="37" presetClass="path" presetSubtype="0" accel="50000" decel="50000" fill="hold" nodeType="afterEffect">
                                  <p:stCondLst>
                                    <p:cond delay="0"/>
                                  </p:stCondLst>
                                  <p:childTnLst>
                                    <p:animMotion origin="layout" path="M -0.00013 -0.00023 C 0.02226 0.01319 -0.09883 -0.00209 -0.08438 -0.00093 C -0.06979 0.00046 0.07982 -0.00741 0.08711 0.0074 C 0.09466 0.02245 0.02708 0.06805 -0.03906 0.05162 C -0.07604 0.02731 -0.12865 0.02083 -0.14831 0.00347 " pathEditMode="relative" rAng="0" ptsTypes="AAAAA">
                                      <p:cBhvr>
                                        <p:cTn id="35" dur="6000" fill="hold"/>
                                        <p:tgtEl>
                                          <p:spTgt spid="23"/>
                                        </p:tgtEl>
                                        <p:attrNameLst>
                                          <p:attrName>ppt_x</p:attrName>
                                          <p:attrName>ppt_y</p:attrName>
                                        </p:attrNameLst>
                                      </p:cBhvr>
                                      <p:rCtr x="-3021" y="2708"/>
                                    </p:animMotion>
                                  </p:childTnLst>
                                </p:cTn>
                              </p:par>
                              <p:par>
                                <p:cTn id="36" presetID="8" presetClass="emph" presetSubtype="0" fill="hold" nodeType="withEffect">
                                  <p:stCondLst>
                                    <p:cond delay="1500"/>
                                  </p:stCondLst>
                                  <p:childTnLst>
                                    <p:animRot by="10800000">
                                      <p:cBhvr>
                                        <p:cTn id="37" dur="500" fill="hold"/>
                                        <p:tgtEl>
                                          <p:spTgt spid="23"/>
                                        </p:tgtEl>
                                        <p:attrNameLst>
                                          <p:attrName>r</p:attrName>
                                        </p:attrNameLst>
                                      </p:cBhvr>
                                    </p:animRot>
                                  </p:childTnLst>
                                </p:cTn>
                              </p:par>
                              <p:par>
                                <p:cTn id="38" presetID="8" presetClass="emph" presetSubtype="0" fill="hold" nodeType="withEffect">
                                  <p:stCondLst>
                                    <p:cond delay="3000"/>
                                  </p:stCondLst>
                                  <p:childTnLst>
                                    <p:animRot by="10800000">
                                      <p:cBhvr>
                                        <p:cTn id="39" dur="500" fill="hold"/>
                                        <p:tgtEl>
                                          <p:spTgt spid="23"/>
                                        </p:tgtEl>
                                        <p:attrNameLst>
                                          <p:attrName>r</p:attrName>
                                        </p:attrNameLst>
                                      </p:cBhvr>
                                    </p:animRot>
                                  </p:childTnLst>
                                </p:cTn>
                              </p:par>
                              <p:par>
                                <p:cTn id="40" presetID="1" presetClass="emph" presetSubtype="2" fill="hold" nodeType="withEffect">
                                  <p:stCondLst>
                                    <p:cond delay="3000"/>
                                  </p:stCondLst>
                                  <p:childTnLst>
                                    <p:animClr clrSpc="rgb" dir="cw">
                                      <p:cBhvr>
                                        <p:cTn id="41" dur="500" fill="hold"/>
                                        <p:tgtEl>
                                          <p:spTgt spid="73"/>
                                        </p:tgtEl>
                                        <p:attrNameLst>
                                          <p:attrName>fillcolor</p:attrName>
                                        </p:attrNameLst>
                                      </p:cBhvr>
                                      <p:to>
                                        <a:srgbClr val="00B0F0"/>
                                      </p:to>
                                    </p:animClr>
                                    <p:set>
                                      <p:cBhvr>
                                        <p:cTn id="42" dur="500" fill="hold"/>
                                        <p:tgtEl>
                                          <p:spTgt spid="73"/>
                                        </p:tgtEl>
                                        <p:attrNameLst>
                                          <p:attrName>fill.type</p:attrName>
                                        </p:attrNameLst>
                                      </p:cBhvr>
                                      <p:to>
                                        <p:strVal val="solid"/>
                                      </p:to>
                                    </p:set>
                                    <p:set>
                                      <p:cBhvr>
                                        <p:cTn id="43" dur="500" fill="hold"/>
                                        <p:tgtEl>
                                          <p:spTgt spid="7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par>
                                <p:cTn id="44" presetID="32" presetClass="emph" presetSubtype="0" repeatCount="indefinite" fill="hold" nodeType="withEffect">
                                  <p:stCondLst>
                                    <p:cond delay="0"/>
                                  </p:stCondLst>
                                  <p:childTnLst>
                                    <p:animRot by="120000">
                                      <p:cBhvr>
                                        <p:cTn id="45" dur="100" fill="hold">
                                          <p:stCondLst>
                                            <p:cond delay="0"/>
                                          </p:stCondLst>
                                        </p:cTn>
                                        <p:tgtEl>
                                          <p:spTgt spid="23"/>
                                        </p:tgtEl>
                                        <p:attrNameLst>
                                          <p:attrName>r</p:attrName>
                                        </p:attrNameLst>
                                      </p:cBhvr>
                                    </p:animRot>
                                    <p:animRot by="-240000">
                                      <p:cBhvr>
                                        <p:cTn id="46" dur="200" fill="hold">
                                          <p:stCondLst>
                                            <p:cond delay="200"/>
                                          </p:stCondLst>
                                        </p:cTn>
                                        <p:tgtEl>
                                          <p:spTgt spid="23"/>
                                        </p:tgtEl>
                                        <p:attrNameLst>
                                          <p:attrName>r</p:attrName>
                                        </p:attrNameLst>
                                      </p:cBhvr>
                                    </p:animRot>
                                    <p:animRot by="240000">
                                      <p:cBhvr>
                                        <p:cTn id="47" dur="200" fill="hold">
                                          <p:stCondLst>
                                            <p:cond delay="400"/>
                                          </p:stCondLst>
                                        </p:cTn>
                                        <p:tgtEl>
                                          <p:spTgt spid="23"/>
                                        </p:tgtEl>
                                        <p:attrNameLst>
                                          <p:attrName>r</p:attrName>
                                        </p:attrNameLst>
                                      </p:cBhvr>
                                    </p:animRot>
                                    <p:animRot by="-240000">
                                      <p:cBhvr>
                                        <p:cTn id="48" dur="200" fill="hold">
                                          <p:stCondLst>
                                            <p:cond delay="600"/>
                                          </p:stCondLst>
                                        </p:cTn>
                                        <p:tgtEl>
                                          <p:spTgt spid="23"/>
                                        </p:tgtEl>
                                        <p:attrNameLst>
                                          <p:attrName>r</p:attrName>
                                        </p:attrNameLst>
                                      </p:cBhvr>
                                    </p:animRot>
                                    <p:animRot by="120000">
                                      <p:cBhvr>
                                        <p:cTn id="49"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TotalTime>
  <Words>956</Words>
  <Application>Microsoft Office PowerPoint</Application>
  <PresentationFormat>Widescreen</PresentationFormat>
  <Paragraphs>84</Paragraphs>
  <Slides>14</Slides>
  <Notes>0</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Calibri</vt:lpstr>
      <vt:lpstr>Calibri Light</vt:lpstr>
      <vt:lpstr>Courier New</vt:lpstr>
      <vt:lpstr>Open Sans</vt:lpstr>
      <vt:lpstr>Verdana</vt:lpstr>
      <vt:lpstr>Wingdings</vt:lpstr>
      <vt:lpstr>Office Theme</vt:lpstr>
      <vt:lpstr>1_Office Theme</vt:lpstr>
      <vt:lpstr>Bài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1. Bài 1</dc:title>
  <dc:creator>Ban Thinh</dc:creator>
  <cp:lastModifiedBy>thien son</cp:lastModifiedBy>
  <cp:revision>22</cp:revision>
  <cp:lastPrinted>2023-09-07T15:51:01Z</cp:lastPrinted>
  <dcterms:created xsi:type="dcterms:W3CDTF">2023-06-01T13:00:41Z</dcterms:created>
  <dcterms:modified xsi:type="dcterms:W3CDTF">2024-06-23T13:36:02Z</dcterms:modified>
</cp:coreProperties>
</file>