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60" r:id="rId4"/>
    <p:sldId id="257" r:id="rId5"/>
    <p:sldId id="258" r:id="rId6"/>
    <p:sldId id="263" r:id="rId7"/>
    <p:sldId id="261" r:id="rId8"/>
    <p:sldId id="268" r:id="rId9"/>
    <p:sldId id="264" r:id="rId10"/>
    <p:sldId id="267" r:id="rId11"/>
    <p:sldId id="262" r:id="rId12"/>
    <p:sldId id="265" r:id="rId13"/>
    <p:sldId id="270" r:id="rId14"/>
  </p:sldIdLst>
  <p:sldSz cx="18288000" cy="10287000"/>
  <p:notesSz cx="6858000" cy="9144000"/>
  <p:embeddedFontLst>
    <p:embeddedFont>
      <p:font typeface="Asap" panose="020B0604020202020204" charset="0"/>
      <p:regular r:id="rId16"/>
    </p:embeddedFont>
    <p:embeddedFont>
      <p:font typeface="Asap Bold" panose="020B0604020202020204" charset="0"/>
      <p:regular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5411" autoAdjust="0"/>
  </p:normalViewPr>
  <p:slideViewPr>
    <p:cSldViewPr>
      <p:cViewPr>
        <p:scale>
          <a:sx n="75" d="100"/>
          <a:sy n="75" d="100"/>
        </p:scale>
        <p:origin x="-494" y="-4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740C5-0256-4DD4-9386-3D4662B8C085}" type="datetimeFigureOut">
              <a:rPr lang="en-US" smtClean="0"/>
              <a:t>19/4/2024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D6C0-5461-41F2-BE29-C4CE3708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D6C0-5461-41F2-BE29-C4CE3708D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4.png"/><Relationship Id="rId3" Type="http://schemas.openxmlformats.org/officeDocument/2006/relationships/image" Target="../media/image79.sv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5" Type="http://schemas.openxmlformats.org/officeDocument/2006/relationships/image" Target="../media/image43.png"/><Relationship Id="rId10" Type="http://schemas.openxmlformats.org/officeDocument/2006/relationships/image" Target="../media/image9.sv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.svg"/><Relationship Id="rId7" Type="http://schemas.openxmlformats.org/officeDocument/2006/relationships/image" Target="../media/image6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0.svg"/><Relationship Id="rId10" Type="http://schemas.openxmlformats.org/officeDocument/2006/relationships/image" Target="../media/image2.png"/><Relationship Id="rId4" Type="http://schemas.openxmlformats.org/officeDocument/2006/relationships/image" Target="../media/image44.pn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18.png"/><Relationship Id="rId5" Type="http://schemas.openxmlformats.org/officeDocument/2006/relationships/image" Target="../media/image3.sv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6.png"/><Relationship Id="rId18" Type="http://schemas.openxmlformats.org/officeDocument/2006/relationships/image" Target="../media/image25.png"/><Relationship Id="rId3" Type="http://schemas.openxmlformats.org/officeDocument/2006/relationships/image" Target="../media/image35.sv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9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11" Type="http://schemas.openxmlformats.org/officeDocument/2006/relationships/image" Target="../media/image3.svg"/><Relationship Id="rId5" Type="http://schemas.openxmlformats.org/officeDocument/2006/relationships/image" Target="../media/image2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sv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8.svg"/><Relationship Id="rId3" Type="http://schemas.openxmlformats.org/officeDocument/2006/relationships/image" Target="../media/image3.svg"/><Relationship Id="rId21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23" Type="http://schemas.openxmlformats.org/officeDocument/2006/relationships/image" Target="../media/image32.png"/><Relationship Id="rId19" Type="http://schemas.openxmlformats.org/officeDocument/2006/relationships/image" Target="../media/image34.png"/><Relationship Id="rId4" Type="http://schemas.openxmlformats.org/officeDocument/2006/relationships/image" Target="../media/image2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2500"/>
            <a:ext cx="17267274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1933511" y="3937604"/>
            <a:ext cx="7647709" cy="7647709"/>
            <a:chOff x="0" y="0"/>
            <a:chExt cx="10196945" cy="101969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96945" cy="10196945"/>
            </a:xfrm>
            <a:custGeom>
              <a:avLst/>
              <a:gdLst/>
              <a:ahLst/>
              <a:cxnLst/>
              <a:rect l="l" t="t" r="r" b="b"/>
              <a:pathLst>
                <a:path w="10196945" h="10196945">
                  <a:moveTo>
                    <a:pt x="0" y="0"/>
                  </a:moveTo>
                  <a:lnTo>
                    <a:pt x="10196945" y="0"/>
                  </a:lnTo>
                  <a:lnTo>
                    <a:pt x="10196945" y="10196945"/>
                  </a:lnTo>
                  <a:lnTo>
                    <a:pt x="0" y="10196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2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713026" y="2979462"/>
              <a:ext cx="7648349" cy="4474284"/>
            </a:xfrm>
            <a:custGeom>
              <a:avLst/>
              <a:gdLst/>
              <a:ahLst/>
              <a:cxnLst/>
              <a:rect l="l" t="t" r="r" b="b"/>
              <a:pathLst>
                <a:path w="7648349" h="4474284">
                  <a:moveTo>
                    <a:pt x="0" y="0"/>
                  </a:moveTo>
                  <a:lnTo>
                    <a:pt x="7648348" y="0"/>
                  </a:lnTo>
                  <a:lnTo>
                    <a:pt x="7648348" y="4474283"/>
                  </a:lnTo>
                  <a:lnTo>
                    <a:pt x="0" y="4474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4191170" y="901732"/>
            <a:ext cx="3132391" cy="3132391"/>
          </a:xfrm>
          <a:custGeom>
            <a:avLst/>
            <a:gdLst/>
            <a:ahLst/>
            <a:cxnLst/>
            <a:rect l="l" t="t" r="r" b="b"/>
            <a:pathLst>
              <a:path w="3132391" h="3132391">
                <a:moveTo>
                  <a:pt x="0" y="0"/>
                </a:moveTo>
                <a:lnTo>
                  <a:pt x="3132392" y="0"/>
                </a:lnTo>
                <a:lnTo>
                  <a:pt x="3132392" y="3132391"/>
                </a:lnTo>
                <a:lnTo>
                  <a:pt x="0" y="31323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54297" y="385870"/>
            <a:ext cx="1913527" cy="1913527"/>
          </a:xfrm>
          <a:custGeom>
            <a:avLst/>
            <a:gdLst/>
            <a:ahLst/>
            <a:cxnLst/>
            <a:rect l="l" t="t" r="r" b="b"/>
            <a:pathLst>
              <a:path w="1913527" h="1913527">
                <a:moveTo>
                  <a:pt x="0" y="0"/>
                </a:moveTo>
                <a:lnTo>
                  <a:pt x="1913528" y="0"/>
                </a:lnTo>
                <a:lnTo>
                  <a:pt x="1913528" y="1913527"/>
                </a:lnTo>
                <a:lnTo>
                  <a:pt x="0" y="19135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708058">
            <a:off x="-515023" y="992655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4350" y="583723"/>
            <a:ext cx="2755706" cy="2755706"/>
          </a:xfrm>
          <a:custGeom>
            <a:avLst/>
            <a:gdLst/>
            <a:ahLst/>
            <a:cxnLst/>
            <a:rect l="l" t="t" r="r" b="b"/>
            <a:pathLst>
              <a:path w="2755706" h="2755706">
                <a:moveTo>
                  <a:pt x="0" y="0"/>
                </a:moveTo>
                <a:lnTo>
                  <a:pt x="2755706" y="0"/>
                </a:lnTo>
                <a:lnTo>
                  <a:pt x="2755706" y="2755706"/>
                </a:lnTo>
                <a:lnTo>
                  <a:pt x="0" y="27557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2970548" y="4151604"/>
            <a:ext cx="1983791" cy="1983791"/>
            <a:chOff x="0" y="0"/>
            <a:chExt cx="2645055" cy="26450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5055" cy="2645055"/>
            </a:xfrm>
            <a:custGeom>
              <a:avLst/>
              <a:gdLst/>
              <a:ahLst/>
              <a:cxnLst/>
              <a:rect l="l" t="t" r="r" b="b"/>
              <a:pathLst>
                <a:path w="2645055" h="2645055">
                  <a:moveTo>
                    <a:pt x="0" y="0"/>
                  </a:moveTo>
                  <a:lnTo>
                    <a:pt x="2645055" y="0"/>
                  </a:lnTo>
                  <a:lnTo>
                    <a:pt x="2645055" y="2645055"/>
                  </a:lnTo>
                  <a:lnTo>
                    <a:pt x="0" y="2645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32999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559740" y="604348"/>
              <a:ext cx="1525574" cy="1525574"/>
            </a:xfrm>
            <a:custGeom>
              <a:avLst/>
              <a:gdLst/>
              <a:ahLst/>
              <a:cxnLst/>
              <a:rect l="l" t="t" r="r" b="b"/>
              <a:pathLst>
                <a:path w="1525574" h="1525574">
                  <a:moveTo>
                    <a:pt x="0" y="0"/>
                  </a:moveTo>
                  <a:lnTo>
                    <a:pt x="1525575" y="0"/>
                  </a:lnTo>
                  <a:lnTo>
                    <a:pt x="1525575" y="1525575"/>
                  </a:lnTo>
                  <a:lnTo>
                    <a:pt x="0" y="1525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0988926" y="-1448243"/>
            <a:ext cx="3701155" cy="3687276"/>
          </a:xfrm>
          <a:custGeom>
            <a:avLst/>
            <a:gdLst/>
            <a:ahLst/>
            <a:cxnLst/>
            <a:rect l="l" t="t" r="r" b="b"/>
            <a:pathLst>
              <a:path w="3701155" h="3687276">
                <a:moveTo>
                  <a:pt x="0" y="0"/>
                </a:moveTo>
                <a:lnTo>
                  <a:pt x="3701155" y="0"/>
                </a:lnTo>
                <a:lnTo>
                  <a:pt x="3701155" y="3687276"/>
                </a:lnTo>
                <a:lnTo>
                  <a:pt x="0" y="3687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-524974" y="8132222"/>
            <a:ext cx="3668358" cy="2421116"/>
          </a:xfrm>
          <a:custGeom>
            <a:avLst/>
            <a:gdLst/>
            <a:ahLst/>
            <a:cxnLst/>
            <a:rect l="l" t="t" r="r" b="b"/>
            <a:pathLst>
              <a:path w="3668358" h="2421116">
                <a:moveTo>
                  <a:pt x="3668358" y="0"/>
                </a:moveTo>
                <a:lnTo>
                  <a:pt x="0" y="0"/>
                </a:lnTo>
                <a:lnTo>
                  <a:pt x="0" y="2421116"/>
                </a:lnTo>
                <a:lnTo>
                  <a:pt x="3668358" y="2421116"/>
                </a:lnTo>
                <a:lnTo>
                  <a:pt x="3668358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154226" y="1314285"/>
            <a:ext cx="1127872" cy="1127872"/>
          </a:xfrm>
          <a:custGeom>
            <a:avLst/>
            <a:gdLst/>
            <a:ahLst/>
            <a:cxnLst/>
            <a:rect l="l" t="t" r="r" b="b"/>
            <a:pathLst>
              <a:path w="1127872" h="1127872">
                <a:moveTo>
                  <a:pt x="0" y="0"/>
                </a:moveTo>
                <a:lnTo>
                  <a:pt x="1127872" y="0"/>
                </a:lnTo>
                <a:lnTo>
                  <a:pt x="1127872" y="1127872"/>
                </a:lnTo>
                <a:lnTo>
                  <a:pt x="0" y="11278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768447">
            <a:off x="-1244522" y="4625340"/>
            <a:ext cx="4232032" cy="3946370"/>
          </a:xfrm>
          <a:custGeom>
            <a:avLst/>
            <a:gdLst/>
            <a:ahLst/>
            <a:cxnLst/>
            <a:rect l="l" t="t" r="r" b="b"/>
            <a:pathLst>
              <a:path w="4232032" h="3946370">
                <a:moveTo>
                  <a:pt x="0" y="0"/>
                </a:moveTo>
                <a:lnTo>
                  <a:pt x="4232033" y="0"/>
                </a:lnTo>
                <a:lnTo>
                  <a:pt x="4232033" y="3946370"/>
                </a:lnTo>
                <a:lnTo>
                  <a:pt x="0" y="394637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708058">
            <a:off x="-1861639" y="8023581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8708058">
            <a:off x="11740187" y="853193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2" name="Title 1"/>
          <p:cNvSpPr txBox="1">
            <a:spLocks/>
          </p:cNvSpPr>
          <p:nvPr/>
        </p:nvSpPr>
        <p:spPr>
          <a:xfrm>
            <a:off x="3074500" y="2473495"/>
            <a:ext cx="11069017" cy="195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?. 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Chu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Asap Bold" panose="020B060402020202020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Asap Bol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43384" y="5301350"/>
            <a:ext cx="10668000" cy="1683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TL: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1,88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1,88 x 365,25 = 686,67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chemeClr val="bg1"/>
                </a:solidFill>
                <a:latin typeface="Asap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7929744" cy="10287000"/>
            <a:chOff x="0" y="0"/>
            <a:chExt cx="3758551" cy="48758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58551" cy="4875846"/>
            </a:xfrm>
            <a:custGeom>
              <a:avLst/>
              <a:gdLst/>
              <a:ahLst/>
              <a:cxnLst/>
              <a:rect l="l" t="t" r="r" b="b"/>
              <a:pathLst>
                <a:path w="3758551" h="4875846">
                  <a:moveTo>
                    <a:pt x="0" y="0"/>
                  </a:moveTo>
                  <a:lnTo>
                    <a:pt x="3758551" y="0"/>
                  </a:lnTo>
                  <a:lnTo>
                    <a:pt x="3758551" y="4875846"/>
                  </a:lnTo>
                  <a:lnTo>
                    <a:pt x="0" y="4875846"/>
                  </a:lnTo>
                  <a:close/>
                </a:path>
              </a:pathLst>
            </a:custGeom>
            <a:solidFill>
              <a:srgbClr val="24293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52400"/>
              <a:ext cx="3758551" cy="5028246"/>
            </a:xfrm>
            <a:prstGeom prst="rect">
              <a:avLst/>
            </a:prstGeom>
          </p:spPr>
          <p:txBody>
            <a:bodyPr lIns="28708" tIns="28708" rIns="28708" bIns="28708" rtlCol="0" anchor="ctr"/>
            <a:lstStyle/>
            <a:p>
              <a:pPr marL="0" lvl="0" indent="0" algn="l">
                <a:lnSpc>
                  <a:spcPts val="1012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19200" y="3948623"/>
            <a:ext cx="5742420" cy="87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65"/>
              </a:lnSpc>
            </a:pPr>
            <a:r>
              <a:rPr lang="en-US" sz="5799" spc="-57" dirty="0" err="1" smtClean="0">
                <a:solidFill>
                  <a:srgbClr val="FFFFFF"/>
                </a:solidFill>
                <a:latin typeface="Asap Bold"/>
              </a:rPr>
              <a:t>Nội</a:t>
            </a:r>
            <a:r>
              <a:rPr lang="en-US" sz="5799" spc="-57" dirty="0" smtClean="0">
                <a:solidFill>
                  <a:srgbClr val="FFFFFF"/>
                </a:solidFill>
                <a:latin typeface="Asap Bold"/>
              </a:rPr>
              <a:t> dung </a:t>
            </a:r>
            <a:r>
              <a:rPr lang="en-US" sz="5799" spc="-57" dirty="0" err="1" smtClean="0">
                <a:solidFill>
                  <a:srgbClr val="FFFFFF"/>
                </a:solidFill>
                <a:latin typeface="Asap Bold"/>
              </a:rPr>
              <a:t>bài</a:t>
            </a:r>
            <a:r>
              <a:rPr lang="en-US" sz="5799" spc="-57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5799" spc="-57" dirty="0" err="1" smtClean="0">
                <a:solidFill>
                  <a:srgbClr val="FFFFFF"/>
                </a:solidFill>
                <a:latin typeface="Asap Bold"/>
              </a:rPr>
              <a:t>học</a:t>
            </a:r>
            <a:endParaRPr lang="en-US" sz="5799" spc="-57" dirty="0">
              <a:solidFill>
                <a:srgbClr val="FFFFFF"/>
              </a:solidFill>
              <a:latin typeface="Asap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490018" y="5143500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90850">
            <a:off x="679215" y="6273839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143965" y="6375643"/>
            <a:ext cx="5362236" cy="3167487"/>
            <a:chOff x="0" y="0"/>
            <a:chExt cx="7149648" cy="4223316"/>
          </a:xfrm>
        </p:grpSpPr>
        <p:sp>
          <p:nvSpPr>
            <p:cNvPr id="11" name="Freeform 11"/>
            <p:cNvSpPr/>
            <p:nvPr/>
          </p:nvSpPr>
          <p:spPr>
            <a:xfrm>
              <a:off x="6464447" y="2310913"/>
              <a:ext cx="685201" cy="685201"/>
            </a:xfrm>
            <a:custGeom>
              <a:avLst/>
              <a:gdLst/>
              <a:ahLst/>
              <a:cxnLst/>
              <a:rect l="l" t="t" r="r" b="b"/>
              <a:pathLst>
                <a:path w="685201" h="685201">
                  <a:moveTo>
                    <a:pt x="0" y="0"/>
                  </a:moveTo>
                  <a:lnTo>
                    <a:pt x="685201" y="0"/>
                  </a:lnTo>
                  <a:lnTo>
                    <a:pt x="685201" y="685201"/>
                  </a:lnTo>
                  <a:lnTo>
                    <a:pt x="0" y="685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047312"/>
              <a:ext cx="3176004" cy="3176004"/>
            </a:xfrm>
            <a:custGeom>
              <a:avLst/>
              <a:gdLst/>
              <a:ahLst/>
              <a:cxnLst/>
              <a:rect l="l" t="t" r="r" b="b"/>
              <a:pathLst>
                <a:path w="3176004" h="3176004">
                  <a:moveTo>
                    <a:pt x="0" y="0"/>
                  </a:moveTo>
                  <a:lnTo>
                    <a:pt x="3176004" y="0"/>
                  </a:lnTo>
                  <a:lnTo>
                    <a:pt x="3176004" y="3176004"/>
                  </a:lnTo>
                  <a:lnTo>
                    <a:pt x="0" y="3176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3763928" y="0"/>
              <a:ext cx="1449364" cy="1449364"/>
            </a:xfrm>
            <a:custGeom>
              <a:avLst/>
              <a:gdLst/>
              <a:ahLst/>
              <a:cxnLst/>
              <a:rect l="l" t="t" r="r" b="b"/>
              <a:pathLst>
                <a:path w="1449364" h="1449364">
                  <a:moveTo>
                    <a:pt x="0" y="0"/>
                  </a:moveTo>
                  <a:lnTo>
                    <a:pt x="1449364" y="0"/>
                  </a:lnTo>
                  <a:lnTo>
                    <a:pt x="1449364" y="1449364"/>
                  </a:lnTo>
                  <a:lnTo>
                    <a:pt x="0" y="14493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4" name="Rectangle 13"/>
          <p:cNvSpPr/>
          <p:nvPr/>
        </p:nvSpPr>
        <p:spPr>
          <a:xfrm>
            <a:off x="8458200" y="2095500"/>
            <a:ext cx="899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Asap" panose="020B0604020202020204" charset="0"/>
              </a:rPr>
              <a:t>Mặt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Trời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và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các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sao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là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thiên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thể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phát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sáng</a:t>
            </a:r>
            <a:r>
              <a:rPr lang="en-US" sz="4400" dirty="0">
                <a:latin typeface="Asap" panose="020B0604020202020204" charset="0"/>
              </a:rPr>
              <a:t>. (</a:t>
            </a:r>
            <a:r>
              <a:rPr lang="en-US" sz="4400" dirty="0" err="1">
                <a:latin typeface="Asap" panose="020B0604020202020204" charset="0"/>
              </a:rPr>
              <a:t>nhiệt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độ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bề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mặt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cao</a:t>
            </a:r>
            <a:r>
              <a:rPr lang="en-US" sz="4400" dirty="0" smtClean="0">
                <a:latin typeface="Asap" panose="020B0604020202020204" charset="0"/>
              </a:rPr>
              <a:t>). </a:t>
            </a:r>
          </a:p>
          <a:p>
            <a:pPr>
              <a:lnSpc>
                <a:spcPct val="150000"/>
              </a:lnSpc>
            </a:pPr>
            <a:endParaRPr lang="en-US" sz="4400" dirty="0">
              <a:latin typeface="Asap" panose="020B060402020202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Asap" panose="020B0604020202020204" charset="0"/>
              </a:rPr>
              <a:t>C</a:t>
            </a:r>
            <a:r>
              <a:rPr lang="en-US" sz="4400" dirty="0" err="1" smtClean="0">
                <a:latin typeface="Asap" panose="020B0604020202020204" charset="0"/>
              </a:rPr>
              <a:t>ác</a:t>
            </a:r>
            <a:r>
              <a:rPr lang="en-US" sz="4400" dirty="0" smtClean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hành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tinh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và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sao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chổi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phản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xạ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ánh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sáng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Mặt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Trời</a:t>
            </a:r>
            <a:r>
              <a:rPr lang="en-US" sz="4400" dirty="0">
                <a:latin typeface="Asap" panose="020B0604020202020204" charset="0"/>
              </a:rPr>
              <a:t>. (</a:t>
            </a:r>
            <a:r>
              <a:rPr lang="en-US" sz="4400" dirty="0" err="1">
                <a:latin typeface="Asap" panose="020B0604020202020204" charset="0"/>
              </a:rPr>
              <a:t>phản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xạ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ánh</a:t>
            </a:r>
            <a:r>
              <a:rPr lang="en-US" sz="4400" dirty="0">
                <a:latin typeface="Asap" panose="020B0604020202020204" charset="0"/>
              </a:rPr>
              <a:t> </a:t>
            </a:r>
            <a:r>
              <a:rPr lang="en-US" sz="4400" dirty="0" err="1">
                <a:latin typeface="Asap" panose="020B0604020202020204" charset="0"/>
              </a:rPr>
              <a:t>sáng</a:t>
            </a:r>
            <a:r>
              <a:rPr lang="en-US" sz="4400" dirty="0" smtClean="0">
                <a:latin typeface="Asap" panose="020B0604020202020204" charset="0"/>
              </a:rPr>
              <a:t>).</a:t>
            </a:r>
            <a:endParaRPr lang="en-US" sz="4400" dirty="0">
              <a:latin typeface="Asap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4438" y="1028700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10" y="0"/>
                </a:lnTo>
                <a:lnTo>
                  <a:pt x="7647710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50275" y="5397638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9631" y="1903392"/>
            <a:ext cx="8142517" cy="6439750"/>
            <a:chOff x="0" y="0"/>
            <a:chExt cx="10856689" cy="8586333"/>
          </a:xfrm>
        </p:grpSpPr>
        <p:sp>
          <p:nvSpPr>
            <p:cNvPr id="5" name="Freeform 5"/>
            <p:cNvSpPr/>
            <p:nvPr/>
          </p:nvSpPr>
          <p:spPr>
            <a:xfrm>
              <a:off x="2963183" y="0"/>
              <a:ext cx="5590067" cy="5112370"/>
            </a:xfrm>
            <a:custGeom>
              <a:avLst/>
              <a:gdLst/>
              <a:ahLst/>
              <a:cxnLst/>
              <a:rect l="l" t="t" r="r" b="b"/>
              <a:pathLst>
                <a:path w="5590067" h="5112370">
                  <a:moveTo>
                    <a:pt x="0" y="0"/>
                  </a:moveTo>
                  <a:lnTo>
                    <a:pt x="5590067" y="0"/>
                  </a:lnTo>
                  <a:lnTo>
                    <a:pt x="5590067" y="5112370"/>
                  </a:lnTo>
                  <a:lnTo>
                    <a:pt x="0" y="5112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0" y="3854353"/>
              <a:ext cx="7024178" cy="4457160"/>
            </a:xfrm>
            <a:custGeom>
              <a:avLst/>
              <a:gdLst/>
              <a:ahLst/>
              <a:cxnLst/>
              <a:rect l="l" t="t" r="r" b="b"/>
              <a:pathLst>
                <a:path w="7024178" h="4457160">
                  <a:moveTo>
                    <a:pt x="7024178" y="0"/>
                  </a:moveTo>
                  <a:lnTo>
                    <a:pt x="0" y="0"/>
                  </a:lnTo>
                  <a:lnTo>
                    <a:pt x="0" y="4457161"/>
                  </a:lnTo>
                  <a:lnTo>
                    <a:pt x="7024178" y="4457161"/>
                  </a:lnTo>
                  <a:lnTo>
                    <a:pt x="702417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5299562" y="3099933"/>
              <a:ext cx="5557127" cy="5486400"/>
            </a:xfrm>
            <a:custGeom>
              <a:avLst/>
              <a:gdLst/>
              <a:ahLst/>
              <a:cxnLst/>
              <a:rect l="l" t="t" r="r" b="b"/>
              <a:pathLst>
                <a:path w="5557127" h="5486400">
                  <a:moveTo>
                    <a:pt x="0" y="0"/>
                  </a:moveTo>
                  <a:lnTo>
                    <a:pt x="5557127" y="0"/>
                  </a:lnTo>
                  <a:lnTo>
                    <a:pt x="5557127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923262" y="2818784"/>
            <a:ext cx="6614632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49"/>
              </a:lnSpc>
            </a:pP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Nhiệm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vụ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học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tập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tại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 smtClean="0">
                <a:solidFill>
                  <a:srgbClr val="FFFFFF"/>
                </a:solidFill>
                <a:latin typeface="Asap Bold"/>
              </a:rPr>
              <a:t>nhà</a:t>
            </a:r>
            <a:r>
              <a:rPr lang="en-US" sz="6999" spc="-69" dirty="0" smtClean="0">
                <a:solidFill>
                  <a:srgbClr val="FFFFFF"/>
                </a:solidFill>
                <a:latin typeface="Asap Bold"/>
              </a:rPr>
              <a:t>!</a:t>
            </a:r>
            <a:endParaRPr lang="en-US" sz="6999" spc="-69" dirty="0">
              <a:solidFill>
                <a:srgbClr val="FFFFFF"/>
              </a:solidFill>
              <a:latin typeface="Asa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315080" y="-4884399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685839">
            <a:off x="3258615" y="7620430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685839">
            <a:off x="-474063" y="-1745924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466772">
            <a:off x="13939859" y="-2263419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923262" y="5308648"/>
            <a:ext cx="679540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Tìm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hiểu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ngân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hà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và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vị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trí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mặt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trời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trong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ngân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hà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.</a:t>
            </a:r>
            <a:endParaRPr lang="en-US" sz="3500" dirty="0">
              <a:solidFill>
                <a:srgbClr val="FFFFFF"/>
              </a:solidFill>
              <a:latin typeface="Asap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hóm người đứng cùng nhau cầm tay chống lại Dải Ngân hà ở vùng nú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" y="31701"/>
            <a:ext cx="18286049" cy="102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3" y="31701"/>
            <a:ext cx="18286047" cy="392307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 CÁC EM !</a:t>
            </a:r>
            <a:endParaRPr lang="vi-VN" sz="7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1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84774">
            <a:off x="7916982" y="1259498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9884774">
            <a:off x="11428907" y="4428668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570930" y="-555954"/>
            <a:ext cx="9349336" cy="11895268"/>
            <a:chOff x="0" y="0"/>
            <a:chExt cx="12465782" cy="15860358"/>
          </a:xfrm>
        </p:grpSpPr>
        <p:sp>
          <p:nvSpPr>
            <p:cNvPr id="5" name="Freeform 5"/>
            <p:cNvSpPr/>
            <p:nvPr/>
          </p:nvSpPr>
          <p:spPr>
            <a:xfrm rot="873681">
              <a:off x="3422054" y="9683910"/>
              <a:ext cx="5566134" cy="5566134"/>
            </a:xfrm>
            <a:custGeom>
              <a:avLst/>
              <a:gdLst/>
              <a:ahLst/>
              <a:cxnLst/>
              <a:rect l="l" t="t" r="r" b="b"/>
              <a:pathLst>
                <a:path w="5566134" h="5566134">
                  <a:moveTo>
                    <a:pt x="0" y="0"/>
                  </a:moveTo>
                  <a:lnTo>
                    <a:pt x="5566133" y="0"/>
                  </a:lnTo>
                  <a:lnTo>
                    <a:pt x="5566133" y="5566134"/>
                  </a:lnTo>
                  <a:lnTo>
                    <a:pt x="0" y="5566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873681">
              <a:off x="4921492" y="11141576"/>
              <a:ext cx="2693764" cy="2683663"/>
            </a:xfrm>
            <a:custGeom>
              <a:avLst/>
              <a:gdLst/>
              <a:ahLst/>
              <a:cxnLst/>
              <a:rect l="l" t="t" r="r" b="b"/>
              <a:pathLst>
                <a:path w="2693764" h="2683663">
                  <a:moveTo>
                    <a:pt x="0" y="0"/>
                  </a:moveTo>
                  <a:lnTo>
                    <a:pt x="2693764" y="0"/>
                  </a:lnTo>
                  <a:lnTo>
                    <a:pt x="2693764" y="2683663"/>
                  </a:lnTo>
                  <a:lnTo>
                    <a:pt x="0" y="2683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673920" y="9073596"/>
              <a:ext cx="2812564" cy="2812564"/>
            </a:xfrm>
            <a:custGeom>
              <a:avLst/>
              <a:gdLst/>
              <a:ahLst/>
              <a:cxnLst/>
              <a:rect l="l" t="t" r="r" b="b"/>
              <a:pathLst>
                <a:path w="2812564" h="2812564">
                  <a:moveTo>
                    <a:pt x="0" y="0"/>
                  </a:moveTo>
                  <a:lnTo>
                    <a:pt x="2812564" y="0"/>
                  </a:lnTo>
                  <a:lnTo>
                    <a:pt x="2812564" y="2812564"/>
                  </a:lnTo>
                  <a:lnTo>
                    <a:pt x="0" y="2812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061002" y="9460678"/>
              <a:ext cx="2038400" cy="2038400"/>
            </a:xfrm>
            <a:custGeom>
              <a:avLst/>
              <a:gdLst/>
              <a:ahLst/>
              <a:cxnLst/>
              <a:rect l="l" t="t" r="r" b="b"/>
              <a:pathLst>
                <a:path w="2038400" h="2038400">
                  <a:moveTo>
                    <a:pt x="0" y="0"/>
                  </a:moveTo>
                  <a:lnTo>
                    <a:pt x="2038400" y="0"/>
                  </a:lnTo>
                  <a:lnTo>
                    <a:pt x="2038400" y="2038400"/>
                  </a:lnTo>
                  <a:lnTo>
                    <a:pt x="0" y="20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467620" y="3399611"/>
              <a:ext cx="9363525" cy="9363525"/>
            </a:xfrm>
            <a:custGeom>
              <a:avLst/>
              <a:gdLst/>
              <a:ahLst/>
              <a:cxnLst/>
              <a:rect l="l" t="t" r="r" b="b"/>
              <a:pathLst>
                <a:path w="9363525" h="9363525">
                  <a:moveTo>
                    <a:pt x="0" y="0"/>
                  </a:moveTo>
                  <a:lnTo>
                    <a:pt x="9363525" y="0"/>
                  </a:lnTo>
                  <a:lnTo>
                    <a:pt x="9363525" y="9363525"/>
                  </a:lnTo>
                  <a:lnTo>
                    <a:pt x="0" y="9363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58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53849" y="5600350"/>
              <a:ext cx="3705219" cy="2735126"/>
            </a:xfrm>
            <a:custGeom>
              <a:avLst/>
              <a:gdLst/>
              <a:ahLst/>
              <a:cxnLst/>
              <a:rect l="l" t="t" r="r" b="b"/>
              <a:pathLst>
                <a:path w="3705219" h="2735126">
                  <a:moveTo>
                    <a:pt x="0" y="0"/>
                  </a:moveTo>
                  <a:lnTo>
                    <a:pt x="3705220" y="0"/>
                  </a:lnTo>
                  <a:lnTo>
                    <a:pt x="3705220" y="2735125"/>
                  </a:lnTo>
                  <a:lnTo>
                    <a:pt x="0" y="27351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65000"/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5500672"/>
              <a:ext cx="3812918" cy="2230557"/>
            </a:xfrm>
            <a:custGeom>
              <a:avLst/>
              <a:gdLst/>
              <a:ahLst/>
              <a:cxnLst/>
              <a:rect l="l" t="t" r="r" b="b"/>
              <a:pathLst>
                <a:path w="3812918" h="2230557">
                  <a:moveTo>
                    <a:pt x="0" y="0"/>
                  </a:moveTo>
                  <a:lnTo>
                    <a:pt x="3812918" y="0"/>
                  </a:lnTo>
                  <a:lnTo>
                    <a:pt x="3812918" y="2230557"/>
                  </a:lnTo>
                  <a:lnTo>
                    <a:pt x="0" y="2230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8467158">
              <a:off x="4707655" y="1108658"/>
              <a:ext cx="3974052" cy="3974052"/>
            </a:xfrm>
            <a:custGeom>
              <a:avLst/>
              <a:gdLst/>
              <a:ahLst/>
              <a:cxnLst/>
              <a:rect l="l" t="t" r="r" b="b"/>
              <a:pathLst>
                <a:path w="3974052" h="3974052">
                  <a:moveTo>
                    <a:pt x="0" y="0"/>
                  </a:moveTo>
                  <a:lnTo>
                    <a:pt x="3974053" y="0"/>
                  </a:lnTo>
                  <a:lnTo>
                    <a:pt x="3974053" y="3974053"/>
                  </a:lnTo>
                  <a:lnTo>
                    <a:pt x="0" y="3974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51000"/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8467158">
              <a:off x="6054104" y="883834"/>
              <a:ext cx="4710920" cy="5368570"/>
            </a:xfrm>
            <a:custGeom>
              <a:avLst/>
              <a:gdLst/>
              <a:ahLst/>
              <a:cxnLst/>
              <a:rect l="l" t="t" r="r" b="b"/>
              <a:pathLst>
                <a:path w="4710920" h="5368570">
                  <a:moveTo>
                    <a:pt x="0" y="0"/>
                  </a:moveTo>
                  <a:lnTo>
                    <a:pt x="4710921" y="0"/>
                  </a:lnTo>
                  <a:lnTo>
                    <a:pt x="4710921" y="5368570"/>
                  </a:lnTo>
                  <a:lnTo>
                    <a:pt x="0" y="5368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9026076" y="8416151"/>
              <a:ext cx="2645437" cy="2645437"/>
            </a:xfrm>
            <a:custGeom>
              <a:avLst/>
              <a:gdLst/>
              <a:ahLst/>
              <a:cxnLst/>
              <a:rect l="l" t="t" r="r" b="b"/>
              <a:pathLst>
                <a:path w="2645437" h="2645437">
                  <a:moveTo>
                    <a:pt x="0" y="0"/>
                  </a:moveTo>
                  <a:lnTo>
                    <a:pt x="2645437" y="0"/>
                  </a:lnTo>
                  <a:lnTo>
                    <a:pt x="2645437" y="2645437"/>
                  </a:lnTo>
                  <a:lnTo>
                    <a:pt x="0" y="26454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2444981">
              <a:off x="4322260" y="3864929"/>
              <a:ext cx="1583104" cy="1165560"/>
            </a:xfrm>
            <a:custGeom>
              <a:avLst/>
              <a:gdLst/>
              <a:ahLst/>
              <a:cxnLst/>
              <a:rect l="l" t="t" r="r" b="b"/>
              <a:pathLst>
                <a:path w="1583104" h="1165560">
                  <a:moveTo>
                    <a:pt x="0" y="0"/>
                  </a:moveTo>
                  <a:lnTo>
                    <a:pt x="1583104" y="0"/>
                  </a:lnTo>
                  <a:lnTo>
                    <a:pt x="1583104" y="1165560"/>
                  </a:lnTo>
                  <a:lnTo>
                    <a:pt x="0" y="1165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76239">
              <a:off x="8532882" y="12221077"/>
              <a:ext cx="1136517" cy="836761"/>
            </a:xfrm>
            <a:custGeom>
              <a:avLst/>
              <a:gdLst/>
              <a:ahLst/>
              <a:cxnLst/>
              <a:rect l="l" t="t" r="r" b="b"/>
              <a:pathLst>
                <a:path w="1136517" h="836761">
                  <a:moveTo>
                    <a:pt x="0" y="0"/>
                  </a:moveTo>
                  <a:lnTo>
                    <a:pt x="1136517" y="0"/>
                  </a:lnTo>
                  <a:lnTo>
                    <a:pt x="1136517" y="836761"/>
                  </a:lnTo>
                  <a:lnTo>
                    <a:pt x="0" y="836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8744869" y="4994734"/>
              <a:ext cx="3720912" cy="2455802"/>
            </a:xfrm>
            <a:custGeom>
              <a:avLst/>
              <a:gdLst/>
              <a:ahLst/>
              <a:cxnLst/>
              <a:rect l="l" t="t" r="r" b="b"/>
              <a:pathLst>
                <a:path w="3720912" h="2455802">
                  <a:moveTo>
                    <a:pt x="0" y="0"/>
                  </a:moveTo>
                  <a:lnTo>
                    <a:pt x="3720913" y="0"/>
                  </a:lnTo>
                  <a:lnTo>
                    <a:pt x="3720913" y="2455802"/>
                  </a:lnTo>
                  <a:lnTo>
                    <a:pt x="0" y="2455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2650776" y="3878856"/>
              <a:ext cx="450797" cy="450797"/>
            </a:xfrm>
            <a:custGeom>
              <a:avLst/>
              <a:gdLst/>
              <a:ahLst/>
              <a:cxnLst/>
              <a:rect l="l" t="t" r="r" b="b"/>
              <a:pathLst>
                <a:path w="450797" h="450797">
                  <a:moveTo>
                    <a:pt x="0" y="0"/>
                  </a:moveTo>
                  <a:lnTo>
                    <a:pt x="450797" y="0"/>
                  </a:lnTo>
                  <a:lnTo>
                    <a:pt x="450797" y="450797"/>
                  </a:lnTo>
                  <a:lnTo>
                    <a:pt x="0" y="450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673920" y="7778964"/>
              <a:ext cx="302409" cy="302409"/>
            </a:xfrm>
            <a:custGeom>
              <a:avLst/>
              <a:gdLst/>
              <a:ahLst/>
              <a:cxnLst/>
              <a:rect l="l" t="t" r="r" b="b"/>
              <a:pathLst>
                <a:path w="302409" h="302409">
                  <a:moveTo>
                    <a:pt x="0" y="0"/>
                  </a:moveTo>
                  <a:lnTo>
                    <a:pt x="302409" y="0"/>
                  </a:lnTo>
                  <a:lnTo>
                    <a:pt x="302409" y="302409"/>
                  </a:lnTo>
                  <a:lnTo>
                    <a:pt x="0" y="302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3473834" y="5531663"/>
              <a:ext cx="5351097" cy="5217319"/>
            </a:xfrm>
            <a:custGeom>
              <a:avLst/>
              <a:gdLst/>
              <a:ahLst/>
              <a:cxnLst/>
              <a:rect l="l" t="t" r="r" b="b"/>
              <a:pathLst>
                <a:path w="5351097" h="5217319">
                  <a:moveTo>
                    <a:pt x="0" y="0"/>
                  </a:moveTo>
                  <a:lnTo>
                    <a:pt x="5351097" y="0"/>
                  </a:lnTo>
                  <a:lnTo>
                    <a:pt x="5351097" y="5217319"/>
                  </a:lnTo>
                  <a:lnTo>
                    <a:pt x="0" y="5217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3101573" y="11092614"/>
              <a:ext cx="769822" cy="769822"/>
            </a:xfrm>
            <a:custGeom>
              <a:avLst/>
              <a:gdLst/>
              <a:ahLst/>
              <a:cxnLst/>
              <a:rect l="l" t="t" r="r" b="b"/>
              <a:pathLst>
                <a:path w="769822" h="769822">
                  <a:moveTo>
                    <a:pt x="0" y="0"/>
                  </a:moveTo>
                  <a:lnTo>
                    <a:pt x="769822" y="0"/>
                  </a:lnTo>
                  <a:lnTo>
                    <a:pt x="769822" y="769822"/>
                  </a:lnTo>
                  <a:lnTo>
                    <a:pt x="0" y="769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8367941" y="3261263"/>
            <a:ext cx="3086100" cy="30861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1926005"/>
            <a:ext cx="6564651" cy="5277581"/>
            <a:chOff x="0" y="-9525"/>
            <a:chExt cx="8752868" cy="703677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4086273"/>
              <a:ext cx="8400152" cy="29409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270"/>
                </a:lnSpc>
                <a:spcBef>
                  <a:spcPct val="0"/>
                </a:spcBef>
              </a:pP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Em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hãy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cho</a:t>
              </a:r>
              <a:r>
                <a:rPr lang="en-US" sz="4400" spc="-30" dirty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biết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: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Mặt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trời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,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sao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Bắc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Cực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,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các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hành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tinh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và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sao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chổi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tự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phát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sáng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được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 hay </a:t>
              </a:r>
              <a:r>
                <a:rPr lang="en-US" sz="4400" spc="-30" dirty="0" err="1" smtClean="0">
                  <a:solidFill>
                    <a:srgbClr val="FFFFFF"/>
                  </a:solidFill>
                  <a:latin typeface="Asap"/>
                </a:rPr>
                <a:t>không</a:t>
              </a:r>
              <a:r>
                <a:rPr lang="en-US" sz="4400" spc="-30" dirty="0" smtClean="0">
                  <a:solidFill>
                    <a:srgbClr val="FFFFFF"/>
                  </a:solidFill>
                  <a:latin typeface="Asap"/>
                </a:rPr>
                <a:t>?</a:t>
              </a:r>
              <a:endParaRPr lang="en-US" sz="4400" spc="-30" dirty="0">
                <a:solidFill>
                  <a:srgbClr val="FFFFFF"/>
                </a:solidFill>
                <a:latin typeface="Asap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8752868" cy="184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9000" spc="-89" dirty="0" err="1" smtClean="0">
                  <a:solidFill>
                    <a:srgbClr val="FFFFFF"/>
                  </a:solidFill>
                  <a:latin typeface="Asap Bold"/>
                </a:rPr>
                <a:t>Khởi</a:t>
              </a:r>
              <a:r>
                <a:rPr lang="en-US" sz="9000" spc="-89" dirty="0" smtClean="0">
                  <a:solidFill>
                    <a:srgbClr val="FFFFFF"/>
                  </a:solidFill>
                  <a:latin typeface="Asap Bold"/>
                </a:rPr>
                <a:t> </a:t>
              </a:r>
              <a:r>
                <a:rPr lang="en-US" sz="9000" spc="-89" dirty="0" err="1" smtClean="0">
                  <a:solidFill>
                    <a:srgbClr val="FFFFFF"/>
                  </a:solidFill>
                  <a:latin typeface="Asap Bold"/>
                </a:rPr>
                <a:t>động</a:t>
              </a:r>
              <a:endParaRPr lang="en-US" sz="9000" spc="-89" dirty="0">
                <a:solidFill>
                  <a:srgbClr val="FFFFFF"/>
                </a:solidFill>
                <a:latin typeface="Asap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8870" y="-3083"/>
            <a:ext cx="5615732" cy="4114800"/>
          </a:xfrm>
          <a:custGeom>
            <a:avLst/>
            <a:gdLst/>
            <a:ahLst/>
            <a:cxnLst/>
            <a:rect l="l" t="t" r="r" b="b"/>
            <a:pathLst>
              <a:path w="5615732" h="4114800">
                <a:moveTo>
                  <a:pt x="0" y="0"/>
                </a:moveTo>
                <a:lnTo>
                  <a:pt x="5615732" y="0"/>
                </a:lnTo>
                <a:lnTo>
                  <a:pt x="5615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90850">
            <a:off x="10778838" y="858642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77913" y="1028700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131179">
            <a:off x="10158216" y="1466108"/>
            <a:ext cx="7061663" cy="7061663"/>
          </a:xfrm>
          <a:custGeom>
            <a:avLst/>
            <a:gdLst/>
            <a:ahLst/>
            <a:cxnLst/>
            <a:rect l="l" t="t" r="r" b="b"/>
            <a:pathLst>
              <a:path w="7061663" h="7061663">
                <a:moveTo>
                  <a:pt x="0" y="0"/>
                </a:moveTo>
                <a:lnTo>
                  <a:pt x="7061663" y="0"/>
                </a:lnTo>
                <a:lnTo>
                  <a:pt x="7061663" y="7061664"/>
                </a:lnTo>
                <a:lnTo>
                  <a:pt x="0" y="7061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0850">
            <a:off x="10666117" y="4664895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29407" y="4353791"/>
            <a:ext cx="1319280" cy="1286298"/>
          </a:xfrm>
          <a:custGeom>
            <a:avLst/>
            <a:gdLst/>
            <a:ahLst/>
            <a:cxnLst/>
            <a:rect l="l" t="t" r="r" b="b"/>
            <a:pathLst>
              <a:path w="1319280" h="1286298">
                <a:moveTo>
                  <a:pt x="0" y="0"/>
                </a:moveTo>
                <a:lnTo>
                  <a:pt x="1319280" y="0"/>
                </a:lnTo>
                <a:lnTo>
                  <a:pt x="1319280" y="1286298"/>
                </a:lnTo>
                <a:lnTo>
                  <a:pt x="0" y="1286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6301876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6000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765920" y="3965850"/>
            <a:ext cx="526975" cy="526975"/>
          </a:xfrm>
          <a:custGeom>
            <a:avLst/>
            <a:gdLst/>
            <a:ahLst/>
            <a:cxnLst/>
            <a:rect l="l" t="t" r="r" b="b"/>
            <a:pathLst>
              <a:path w="526975" h="526975">
                <a:moveTo>
                  <a:pt x="0" y="0"/>
                </a:moveTo>
                <a:lnTo>
                  <a:pt x="526975" y="0"/>
                </a:lnTo>
                <a:lnTo>
                  <a:pt x="526975" y="526975"/>
                </a:lnTo>
                <a:lnTo>
                  <a:pt x="0" y="5269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789368" y="3290400"/>
            <a:ext cx="659220" cy="659220"/>
          </a:xfrm>
          <a:custGeom>
            <a:avLst/>
            <a:gdLst/>
            <a:ahLst/>
            <a:cxnLst/>
            <a:rect l="l" t="t" r="r" b="b"/>
            <a:pathLst>
              <a:path w="659220" h="659220">
                <a:moveTo>
                  <a:pt x="0" y="0"/>
                </a:moveTo>
                <a:lnTo>
                  <a:pt x="659220" y="0"/>
                </a:lnTo>
                <a:lnTo>
                  <a:pt x="659220" y="659220"/>
                </a:lnTo>
                <a:lnTo>
                  <a:pt x="0" y="6592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689047" y="7104139"/>
            <a:ext cx="489199" cy="489199"/>
          </a:xfrm>
          <a:custGeom>
            <a:avLst/>
            <a:gdLst/>
            <a:ahLst/>
            <a:cxnLst/>
            <a:rect l="l" t="t" r="r" b="b"/>
            <a:pathLst>
              <a:path w="489199" h="489199">
                <a:moveTo>
                  <a:pt x="0" y="0"/>
                </a:moveTo>
                <a:lnTo>
                  <a:pt x="489200" y="0"/>
                </a:lnTo>
                <a:lnTo>
                  <a:pt x="489200" y="489199"/>
                </a:lnTo>
                <a:lnTo>
                  <a:pt x="0" y="48919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82276">
            <a:off x="15581229" y="7045445"/>
            <a:ext cx="1059620" cy="1059620"/>
          </a:xfrm>
          <a:custGeom>
            <a:avLst/>
            <a:gdLst/>
            <a:ahLst/>
            <a:cxnLst/>
            <a:rect l="l" t="t" r="r" b="b"/>
            <a:pathLst>
              <a:path w="1059620" h="1059620">
                <a:moveTo>
                  <a:pt x="0" y="0"/>
                </a:moveTo>
                <a:lnTo>
                  <a:pt x="1059619" y="0"/>
                </a:lnTo>
                <a:lnTo>
                  <a:pt x="1059619" y="1059620"/>
                </a:lnTo>
                <a:lnTo>
                  <a:pt x="0" y="10596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763093">
            <a:off x="11729481" y="6360404"/>
            <a:ext cx="1235521" cy="722779"/>
          </a:xfrm>
          <a:custGeom>
            <a:avLst/>
            <a:gdLst/>
            <a:ahLst/>
            <a:cxnLst/>
            <a:rect l="l" t="t" r="r" b="b"/>
            <a:pathLst>
              <a:path w="1235521" h="722779">
                <a:moveTo>
                  <a:pt x="0" y="0"/>
                </a:moveTo>
                <a:lnTo>
                  <a:pt x="1235521" y="0"/>
                </a:lnTo>
                <a:lnTo>
                  <a:pt x="1235521" y="722780"/>
                </a:lnTo>
                <a:lnTo>
                  <a:pt x="0" y="7227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579516" y="800342"/>
            <a:ext cx="899783" cy="564015"/>
          </a:xfrm>
          <a:custGeom>
            <a:avLst/>
            <a:gdLst/>
            <a:ahLst/>
            <a:cxnLst/>
            <a:rect l="l" t="t" r="r" b="b"/>
            <a:pathLst>
              <a:path w="899783" h="564015">
                <a:moveTo>
                  <a:pt x="0" y="0"/>
                </a:moveTo>
                <a:lnTo>
                  <a:pt x="899783" y="0"/>
                </a:lnTo>
                <a:lnTo>
                  <a:pt x="899783" y="564015"/>
                </a:lnTo>
                <a:lnTo>
                  <a:pt x="0" y="5640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901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11039" y="3189077"/>
            <a:ext cx="430933" cy="430933"/>
          </a:xfrm>
          <a:custGeom>
            <a:avLst/>
            <a:gdLst/>
            <a:ahLst/>
            <a:cxnLst/>
            <a:rect l="l" t="t" r="r" b="b"/>
            <a:pathLst>
              <a:path w="430933" h="430933">
                <a:moveTo>
                  <a:pt x="0" y="0"/>
                </a:moveTo>
                <a:lnTo>
                  <a:pt x="430933" y="0"/>
                </a:lnTo>
                <a:lnTo>
                  <a:pt x="430933" y="430933"/>
                </a:lnTo>
                <a:lnTo>
                  <a:pt x="0" y="43093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89696" y="3615040"/>
            <a:ext cx="1045268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69" dirty="0" err="1" smtClean="0">
                <a:solidFill>
                  <a:srgbClr val="F6F6F6"/>
                </a:solidFill>
                <a:latin typeface="Asap Bold"/>
              </a:rPr>
              <a:t>Bài</a:t>
            </a:r>
            <a:r>
              <a:rPr lang="en-US" sz="6999" spc="-69" dirty="0" smtClean="0">
                <a:solidFill>
                  <a:srgbClr val="F6F6F6"/>
                </a:solidFill>
                <a:latin typeface="Asap Bold"/>
              </a:rPr>
              <a:t> 45: </a:t>
            </a:r>
          </a:p>
          <a:p>
            <a:pPr>
              <a:lnSpc>
                <a:spcPts val="8399"/>
              </a:lnSpc>
            </a:pPr>
            <a:r>
              <a:rPr lang="en-US" sz="6999" b="1" spc="-69" dirty="0" smtClean="0">
                <a:solidFill>
                  <a:srgbClr val="F6F6F6"/>
                </a:solidFill>
                <a:latin typeface="Asap Bold"/>
              </a:rPr>
              <a:t>HỆ MẶT TRỜI VÀ NGÂN HÀ</a:t>
            </a:r>
            <a:endParaRPr lang="en-US" sz="6999" b="1" spc="-69" dirty="0">
              <a:solidFill>
                <a:srgbClr val="F6F6F6"/>
              </a:solidFill>
              <a:latin typeface="Asap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4734081" y="5290966"/>
            <a:ext cx="661106" cy="698247"/>
          </a:xfrm>
          <a:custGeom>
            <a:avLst/>
            <a:gdLst/>
            <a:ahLst/>
            <a:cxnLst/>
            <a:rect l="l" t="t" r="r" b="b"/>
            <a:pathLst>
              <a:path w="661106" h="698247">
                <a:moveTo>
                  <a:pt x="0" y="0"/>
                </a:moveTo>
                <a:lnTo>
                  <a:pt x="661106" y="0"/>
                </a:lnTo>
                <a:lnTo>
                  <a:pt x="661106" y="698247"/>
                </a:lnTo>
                <a:lnTo>
                  <a:pt x="0" y="6982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31054">
            <a:off x="2178052" y="511469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531204">
            <a:off x="477758" y="4084346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34400" y="1821497"/>
            <a:ext cx="701149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Nội</a:t>
            </a:r>
            <a:r>
              <a:rPr lang="en-US" sz="6999" spc="-69" dirty="0">
                <a:solidFill>
                  <a:srgbClr val="FFFFFF"/>
                </a:solidFill>
                <a:latin typeface="Asap Bold"/>
              </a:rPr>
              <a:t> dung </a:t>
            </a: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bài</a:t>
            </a:r>
            <a:r>
              <a:rPr lang="en-US" sz="6999" spc="-69" dirty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học</a:t>
            </a:r>
            <a:endParaRPr lang="en-US" sz="6999" spc="-69" dirty="0">
              <a:solidFill>
                <a:srgbClr val="FFFFFF"/>
              </a:solidFill>
              <a:latin typeface="Asap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38453" y="3256640"/>
            <a:ext cx="12030547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7638" lvl="1" indent="-514350">
              <a:lnSpc>
                <a:spcPct val="200000"/>
              </a:lnSpc>
              <a:buAutoNum type="arabicPeriod"/>
            </a:pP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Cấu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trúc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>
                <a:solidFill>
                  <a:srgbClr val="FFFFFF"/>
                </a:solidFill>
                <a:latin typeface="Asap"/>
              </a:rPr>
              <a:t>h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ệ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mặt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trời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.(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Tiết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59)</a:t>
            </a:r>
          </a:p>
          <a:p>
            <a:pPr marL="877638" lvl="1" indent="-514350">
              <a:lnSpc>
                <a:spcPct val="200000"/>
              </a:lnSpc>
              <a:buFontTx/>
              <a:buAutoNum type="arabicPeriod"/>
            </a:pP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Ánh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sáng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của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các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thiên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thể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.(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Tiết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60)</a:t>
            </a:r>
          </a:p>
          <a:p>
            <a:pPr marL="877638" lvl="1" indent="-514350">
              <a:lnSpc>
                <a:spcPct val="200000"/>
              </a:lnSpc>
              <a:buFontTx/>
              <a:buAutoNum type="arabicPeriod"/>
            </a:pP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Hệ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mặt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trời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trong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ngân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err="1" smtClean="0">
                <a:solidFill>
                  <a:srgbClr val="FFFFFF"/>
                </a:solidFill>
                <a:latin typeface="Asap"/>
              </a:rPr>
              <a:t>hà</a:t>
            </a:r>
            <a:r>
              <a:rPr lang="en-US" sz="5400" spc="-33" dirty="0">
                <a:solidFill>
                  <a:srgbClr val="FFFFFF"/>
                </a:solidFill>
                <a:latin typeface="Asap"/>
              </a:rPr>
              <a:t>. 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(</a:t>
            </a:r>
            <a:r>
              <a:rPr lang="en-US" sz="5400" spc="-33" dirty="0" err="1">
                <a:solidFill>
                  <a:srgbClr val="FFFFFF"/>
                </a:solidFill>
                <a:latin typeface="Asap"/>
              </a:rPr>
              <a:t>Tiết</a:t>
            </a:r>
            <a:r>
              <a:rPr lang="en-US" sz="5400" spc="-33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5400" spc="-33" dirty="0" smtClean="0">
                <a:solidFill>
                  <a:srgbClr val="FFFFFF"/>
                </a:solidFill>
                <a:latin typeface="Asap"/>
              </a:rPr>
              <a:t>61)</a:t>
            </a:r>
          </a:p>
          <a:p>
            <a:pPr marL="363288" lvl="1">
              <a:lnSpc>
                <a:spcPct val="200000"/>
              </a:lnSpc>
            </a:pPr>
            <a:endParaRPr lang="en-US" sz="5400" spc="-33" dirty="0" smtClean="0">
              <a:solidFill>
                <a:srgbClr val="FFFFFF"/>
              </a:solidFill>
              <a:latin typeface="Asap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931593" y="6224832"/>
            <a:ext cx="6078041" cy="6078041"/>
          </a:xfrm>
          <a:custGeom>
            <a:avLst/>
            <a:gdLst/>
            <a:ahLst/>
            <a:cxnLst/>
            <a:rect l="l" t="t" r="r" b="b"/>
            <a:pathLst>
              <a:path w="6078041" h="6078041">
                <a:moveTo>
                  <a:pt x="0" y="0"/>
                </a:moveTo>
                <a:lnTo>
                  <a:pt x="6078041" y="0"/>
                </a:lnTo>
                <a:lnTo>
                  <a:pt x="6078041" y="6078041"/>
                </a:lnTo>
                <a:lnTo>
                  <a:pt x="0" y="60780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01813" flipV="1">
            <a:off x="4078242" y="3527133"/>
            <a:ext cx="3321158" cy="4264195"/>
          </a:xfrm>
          <a:custGeom>
            <a:avLst/>
            <a:gdLst/>
            <a:ahLst/>
            <a:cxnLst/>
            <a:rect l="l" t="t" r="r" b="b"/>
            <a:pathLst>
              <a:path w="5819621" h="4264195">
                <a:moveTo>
                  <a:pt x="0" y="4264195"/>
                </a:moveTo>
                <a:lnTo>
                  <a:pt x="5819621" y="4264195"/>
                </a:lnTo>
                <a:lnTo>
                  <a:pt x="5819621" y="0"/>
                </a:lnTo>
                <a:lnTo>
                  <a:pt x="0" y="0"/>
                </a:lnTo>
                <a:lnTo>
                  <a:pt x="0" y="426419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24619" y="3675122"/>
            <a:ext cx="2747739" cy="2744305"/>
          </a:xfrm>
          <a:custGeom>
            <a:avLst/>
            <a:gdLst/>
            <a:ahLst/>
            <a:cxnLst/>
            <a:rect l="l" t="t" r="r" b="b"/>
            <a:pathLst>
              <a:path w="2747739" h="2744305">
                <a:moveTo>
                  <a:pt x="0" y="0"/>
                </a:moveTo>
                <a:lnTo>
                  <a:pt x="2747739" y="0"/>
                </a:lnTo>
                <a:lnTo>
                  <a:pt x="2747739" y="2744305"/>
                </a:lnTo>
                <a:lnTo>
                  <a:pt x="0" y="27443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51257" y="1497008"/>
            <a:ext cx="2606038" cy="2606038"/>
          </a:xfrm>
          <a:custGeom>
            <a:avLst/>
            <a:gdLst/>
            <a:ahLst/>
            <a:cxnLst/>
            <a:rect l="l" t="t" r="r" b="b"/>
            <a:pathLst>
              <a:path w="2606038" h="2606038">
                <a:moveTo>
                  <a:pt x="0" y="0"/>
                </a:moveTo>
                <a:lnTo>
                  <a:pt x="2606038" y="0"/>
                </a:lnTo>
                <a:lnTo>
                  <a:pt x="2606038" y="2606037"/>
                </a:lnTo>
                <a:lnTo>
                  <a:pt x="0" y="26060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92716"/>
            <a:ext cx="3089249" cy="3520511"/>
          </a:xfrm>
          <a:custGeom>
            <a:avLst/>
            <a:gdLst/>
            <a:ahLst/>
            <a:cxnLst/>
            <a:rect l="l" t="t" r="r" b="b"/>
            <a:pathLst>
              <a:path w="3089249" h="3520511">
                <a:moveTo>
                  <a:pt x="0" y="0"/>
                </a:moveTo>
                <a:lnTo>
                  <a:pt x="3089249" y="0"/>
                </a:lnTo>
                <a:lnTo>
                  <a:pt x="3089249" y="3520511"/>
                </a:lnTo>
                <a:lnTo>
                  <a:pt x="0" y="35205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146406" y="7777242"/>
            <a:ext cx="3434957" cy="3434957"/>
          </a:xfrm>
          <a:custGeom>
            <a:avLst/>
            <a:gdLst/>
            <a:ahLst/>
            <a:cxnLst/>
            <a:rect l="l" t="t" r="r" b="b"/>
            <a:pathLst>
              <a:path w="3434957" h="3434957">
                <a:moveTo>
                  <a:pt x="0" y="0"/>
                </a:moveTo>
                <a:lnTo>
                  <a:pt x="3434958" y="0"/>
                </a:lnTo>
                <a:lnTo>
                  <a:pt x="3434958" y="3434957"/>
                </a:lnTo>
                <a:lnTo>
                  <a:pt x="0" y="34349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1593" y="7031103"/>
            <a:ext cx="3814114" cy="2193116"/>
          </a:xfrm>
          <a:custGeom>
            <a:avLst/>
            <a:gdLst/>
            <a:ahLst/>
            <a:cxnLst/>
            <a:rect l="l" t="t" r="r" b="b"/>
            <a:pathLst>
              <a:path w="3814114" h="2193116">
                <a:moveTo>
                  <a:pt x="0" y="0"/>
                </a:moveTo>
                <a:lnTo>
                  <a:pt x="3814114" y="0"/>
                </a:lnTo>
                <a:lnTo>
                  <a:pt x="3814114" y="2193115"/>
                </a:lnTo>
                <a:lnTo>
                  <a:pt x="0" y="21931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8433" y="4401321"/>
            <a:ext cx="2629782" cy="2629782"/>
          </a:xfrm>
          <a:custGeom>
            <a:avLst/>
            <a:gdLst/>
            <a:ahLst/>
            <a:cxnLst/>
            <a:rect l="l" t="t" r="r" b="b"/>
            <a:pathLst>
              <a:path w="2629782" h="2629782">
                <a:moveTo>
                  <a:pt x="0" y="0"/>
                </a:moveTo>
                <a:lnTo>
                  <a:pt x="2629782" y="0"/>
                </a:lnTo>
                <a:lnTo>
                  <a:pt x="2629782" y="2629782"/>
                </a:lnTo>
                <a:lnTo>
                  <a:pt x="0" y="2629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728849" y="5047275"/>
            <a:ext cx="844476" cy="844476"/>
          </a:xfrm>
          <a:custGeom>
            <a:avLst/>
            <a:gdLst/>
            <a:ahLst/>
            <a:cxnLst/>
            <a:rect l="l" t="t" r="r" b="b"/>
            <a:pathLst>
              <a:path w="844476" h="844476">
                <a:moveTo>
                  <a:pt x="0" y="0"/>
                </a:moveTo>
                <a:lnTo>
                  <a:pt x="844475" y="0"/>
                </a:lnTo>
                <a:lnTo>
                  <a:pt x="844475" y="844476"/>
                </a:lnTo>
                <a:lnTo>
                  <a:pt x="0" y="84447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910330" y="4741732"/>
            <a:ext cx="155855" cy="15585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7B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24951" y="7971805"/>
            <a:ext cx="155855" cy="15585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7B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428625" y="1964121"/>
            <a:ext cx="974469" cy="1251545"/>
            <a:chOff x="0" y="0"/>
            <a:chExt cx="1299291" cy="1668726"/>
          </a:xfrm>
        </p:grpSpPr>
        <p:grpSp>
          <p:nvGrpSpPr>
            <p:cNvPr id="22" name="Group 22"/>
            <p:cNvGrpSpPr/>
            <p:nvPr/>
          </p:nvGrpSpPr>
          <p:grpSpPr>
            <a:xfrm>
              <a:off x="1180076" y="0"/>
              <a:ext cx="119216" cy="119216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14E7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499004" y="1460919"/>
              <a:ext cx="207807" cy="20780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97B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719440"/>
              <a:ext cx="395101" cy="39510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1454968" y="6734777"/>
            <a:ext cx="296326" cy="29632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51542" y="4058339"/>
            <a:ext cx="89412" cy="8941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29227" y="7031103"/>
            <a:ext cx="89412" cy="8941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4E72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066185" y="4434617"/>
            <a:ext cx="89412" cy="89412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339214" y="7674824"/>
            <a:ext cx="89412" cy="89412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951078" y="8198165"/>
            <a:ext cx="89412" cy="8941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4E72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40373" tIns="40373" rIns="40373" bIns="40373" rtlCol="0" anchor="ctr"/>
            <a:lstStyle/>
            <a:p>
              <a:pPr algn="ctr">
                <a:lnSpc>
                  <a:spcPts val="2860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5083" y="2672432"/>
            <a:ext cx="13210635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10"/>
              </a:lnSpc>
            </a:pPr>
            <a:r>
              <a:rPr lang="en-US" sz="6591" b="1" spc="-65" dirty="0" err="1" smtClean="0">
                <a:solidFill>
                  <a:srgbClr val="FFFFFF"/>
                </a:solidFill>
                <a:latin typeface="Asap Bold"/>
              </a:rPr>
              <a:t>Tiết</a:t>
            </a:r>
            <a:r>
              <a:rPr lang="en-US" sz="6591" b="1" spc="-65" dirty="0" smtClean="0">
                <a:solidFill>
                  <a:srgbClr val="FFFFFF"/>
                </a:solidFill>
                <a:latin typeface="Asap Bold"/>
              </a:rPr>
              <a:t> 60: </a:t>
            </a:r>
          </a:p>
          <a:p>
            <a:pPr>
              <a:lnSpc>
                <a:spcPts val="7910"/>
              </a:lnSpc>
            </a:pPr>
            <a:r>
              <a:rPr lang="en-US" sz="6591" b="1" spc="-65" dirty="0" smtClean="0">
                <a:solidFill>
                  <a:srgbClr val="FFFFFF"/>
                </a:solidFill>
                <a:latin typeface="Asap Bold"/>
              </a:rPr>
              <a:t>2. ÁNH SÁNG CỦA CÁC THIÊN THỂ</a:t>
            </a:r>
            <a:endParaRPr lang="en-US" sz="6591" b="1" spc="-65" dirty="0">
              <a:solidFill>
                <a:srgbClr val="FFFFFF"/>
              </a:solidFill>
              <a:latin typeface="Asap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640291" y="6748589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-5380759"/>
            <a:ext cx="10524259" cy="10524259"/>
          </a:xfrm>
          <a:custGeom>
            <a:avLst/>
            <a:gdLst/>
            <a:ahLst/>
            <a:cxnLst/>
            <a:rect l="l" t="t" r="r" b="b"/>
            <a:pathLst>
              <a:path w="10524259" h="10524259">
                <a:moveTo>
                  <a:pt x="0" y="0"/>
                </a:moveTo>
                <a:lnTo>
                  <a:pt x="10524259" y="0"/>
                </a:lnTo>
                <a:lnTo>
                  <a:pt x="10524259" y="10524259"/>
                </a:lnTo>
                <a:lnTo>
                  <a:pt x="0" y="105242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870543" y="4594755"/>
            <a:ext cx="974469" cy="1251545"/>
            <a:chOff x="0" y="0"/>
            <a:chExt cx="1299291" cy="1668726"/>
          </a:xfrm>
        </p:grpSpPr>
        <p:grpSp>
          <p:nvGrpSpPr>
            <p:cNvPr id="7" name="Group 7"/>
            <p:cNvGrpSpPr/>
            <p:nvPr/>
          </p:nvGrpSpPr>
          <p:grpSpPr>
            <a:xfrm>
              <a:off x="1180076" y="0"/>
              <a:ext cx="119216" cy="119216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99004" y="1460919"/>
              <a:ext cx="207807" cy="207807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97B4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719440"/>
              <a:ext cx="395101" cy="395101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 rot="8034769">
            <a:off x="1860666" y="2156706"/>
            <a:ext cx="974469" cy="1251545"/>
            <a:chOff x="0" y="0"/>
            <a:chExt cx="1299291" cy="1668726"/>
          </a:xfrm>
        </p:grpSpPr>
        <p:grpSp>
          <p:nvGrpSpPr>
            <p:cNvPr id="17" name="Group 17"/>
            <p:cNvGrpSpPr/>
            <p:nvPr/>
          </p:nvGrpSpPr>
          <p:grpSpPr>
            <a:xfrm>
              <a:off x="1180076" y="0"/>
              <a:ext cx="119216" cy="119216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499004" y="1460919"/>
              <a:ext cx="207807" cy="207807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97B4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719440"/>
              <a:ext cx="395101" cy="39510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sp>
        <p:nvSpPr>
          <p:cNvPr id="26" name="Freeform 26"/>
          <p:cNvSpPr/>
          <p:nvPr/>
        </p:nvSpPr>
        <p:spPr>
          <a:xfrm rot="942191">
            <a:off x="15765598" y="666033"/>
            <a:ext cx="3701155" cy="3687276"/>
          </a:xfrm>
          <a:custGeom>
            <a:avLst/>
            <a:gdLst/>
            <a:ahLst/>
            <a:cxnLst/>
            <a:rect l="l" t="t" r="r" b="b"/>
            <a:pathLst>
              <a:path w="3701155" h="3687276">
                <a:moveTo>
                  <a:pt x="0" y="0"/>
                </a:moveTo>
                <a:lnTo>
                  <a:pt x="3701155" y="0"/>
                </a:lnTo>
                <a:lnTo>
                  <a:pt x="3701155" y="3687276"/>
                </a:lnTo>
                <a:lnTo>
                  <a:pt x="0" y="368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2391443">
            <a:off x="9222816" y="2150433"/>
            <a:ext cx="686540" cy="505465"/>
          </a:xfrm>
          <a:custGeom>
            <a:avLst/>
            <a:gdLst/>
            <a:ahLst/>
            <a:cxnLst/>
            <a:rect l="l" t="t" r="r" b="b"/>
            <a:pathLst>
              <a:path w="686540" h="505465">
                <a:moveTo>
                  <a:pt x="0" y="0"/>
                </a:moveTo>
                <a:lnTo>
                  <a:pt x="686540" y="0"/>
                </a:lnTo>
                <a:lnTo>
                  <a:pt x="686540" y="505465"/>
                </a:lnTo>
                <a:lnTo>
                  <a:pt x="0" y="5054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379215">
            <a:off x="14577391" y="6658555"/>
            <a:ext cx="1052819" cy="775138"/>
          </a:xfrm>
          <a:custGeom>
            <a:avLst/>
            <a:gdLst/>
            <a:ahLst/>
            <a:cxnLst/>
            <a:rect l="l" t="t" r="r" b="b"/>
            <a:pathLst>
              <a:path w="1052819" h="775138">
                <a:moveTo>
                  <a:pt x="0" y="0"/>
                </a:moveTo>
                <a:lnTo>
                  <a:pt x="1052818" y="0"/>
                </a:lnTo>
                <a:lnTo>
                  <a:pt x="1052818" y="775138"/>
                </a:lnTo>
                <a:lnTo>
                  <a:pt x="0" y="775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2491888">
            <a:off x="15644307" y="6246248"/>
            <a:ext cx="452473" cy="333133"/>
          </a:xfrm>
          <a:custGeom>
            <a:avLst/>
            <a:gdLst/>
            <a:ahLst/>
            <a:cxnLst/>
            <a:rect l="l" t="t" r="r" b="b"/>
            <a:pathLst>
              <a:path w="452473" h="333133">
                <a:moveTo>
                  <a:pt x="0" y="0"/>
                </a:moveTo>
                <a:lnTo>
                  <a:pt x="452473" y="0"/>
                </a:lnTo>
                <a:lnTo>
                  <a:pt x="452473" y="333133"/>
                </a:lnTo>
                <a:lnTo>
                  <a:pt x="0" y="333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031054">
            <a:off x="3093468" y="-723385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8347798">
            <a:off x="11514994" y="997136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8347798">
            <a:off x="12080870" y="8023581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145" y="5248475"/>
            <a:ext cx="5210175" cy="36004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0791" y="5248475"/>
            <a:ext cx="5257800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929744" cy="10287000"/>
            <a:chOff x="0" y="0"/>
            <a:chExt cx="3758551" cy="4875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58551" cy="4875846"/>
            </a:xfrm>
            <a:custGeom>
              <a:avLst/>
              <a:gdLst/>
              <a:ahLst/>
              <a:cxnLst/>
              <a:rect l="l" t="t" r="r" b="b"/>
              <a:pathLst>
                <a:path w="3758551" h="4875846">
                  <a:moveTo>
                    <a:pt x="0" y="0"/>
                  </a:moveTo>
                  <a:lnTo>
                    <a:pt x="3758551" y="0"/>
                  </a:lnTo>
                  <a:lnTo>
                    <a:pt x="3758551" y="4875846"/>
                  </a:lnTo>
                  <a:lnTo>
                    <a:pt x="0" y="4875846"/>
                  </a:lnTo>
                  <a:close/>
                </a:path>
              </a:pathLst>
            </a:custGeom>
            <a:solidFill>
              <a:srgbClr val="2429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52400"/>
              <a:ext cx="3758551" cy="5028246"/>
            </a:xfrm>
            <a:prstGeom prst="rect">
              <a:avLst/>
            </a:prstGeom>
          </p:spPr>
          <p:txBody>
            <a:bodyPr lIns="28708" tIns="28708" rIns="28708" bIns="28708" rtlCol="0" anchor="ctr"/>
            <a:lstStyle/>
            <a:p>
              <a:pPr marL="0" lvl="0" indent="0" algn="l">
                <a:lnSpc>
                  <a:spcPts val="1012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66946" y="808998"/>
            <a:ext cx="6137040" cy="996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13"/>
              </a:lnSpc>
            </a:pPr>
            <a:r>
              <a:rPr lang="en-US" sz="6624" spc="-66" dirty="0" err="1" smtClean="0">
                <a:solidFill>
                  <a:srgbClr val="FFFFFF"/>
                </a:solidFill>
                <a:latin typeface="Asap Bold"/>
              </a:rPr>
              <a:t>Nhiệm</a:t>
            </a:r>
            <a:r>
              <a:rPr lang="en-US" sz="6624" spc="-66" dirty="0" smtClean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624" spc="-66" dirty="0" err="1" smtClean="0">
                <a:solidFill>
                  <a:srgbClr val="FFFFFF"/>
                </a:solidFill>
                <a:latin typeface="Asap Bold"/>
              </a:rPr>
              <a:t>vụ</a:t>
            </a:r>
            <a:r>
              <a:rPr lang="en-US" sz="6624" spc="-66" dirty="0">
                <a:solidFill>
                  <a:srgbClr val="FFFFFF"/>
                </a:solidFill>
                <a:latin typeface="Asap Bold"/>
              </a:rPr>
              <a:t>:</a:t>
            </a:r>
            <a:endParaRPr lang="en-US" sz="6624" spc="-66" dirty="0" smtClean="0">
              <a:solidFill>
                <a:srgbClr val="FFFFFF"/>
              </a:solidFill>
              <a:latin typeface="Asap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92660" y="7234670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10"/>
                </a:lnTo>
                <a:lnTo>
                  <a:pt x="0" y="7647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0850">
            <a:off x="-1013597" y="6994881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90850">
            <a:off x="245628" y="-1591661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2139919" y="6595001"/>
            <a:ext cx="503198" cy="503198"/>
          </a:xfrm>
          <a:custGeom>
            <a:avLst/>
            <a:gdLst/>
            <a:ahLst/>
            <a:cxnLst/>
            <a:rect l="l" t="t" r="r" b="b"/>
            <a:pathLst>
              <a:path w="503198" h="503198">
                <a:moveTo>
                  <a:pt x="0" y="0"/>
                </a:moveTo>
                <a:lnTo>
                  <a:pt x="503199" y="0"/>
                </a:lnTo>
                <a:lnTo>
                  <a:pt x="503199" y="503198"/>
                </a:lnTo>
                <a:lnTo>
                  <a:pt x="0" y="5031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730234" y="6122903"/>
            <a:ext cx="591227" cy="345868"/>
          </a:xfrm>
          <a:custGeom>
            <a:avLst/>
            <a:gdLst/>
            <a:ahLst/>
            <a:cxnLst/>
            <a:rect l="l" t="t" r="r" b="b"/>
            <a:pathLst>
              <a:path w="591227" h="345868">
                <a:moveTo>
                  <a:pt x="0" y="0"/>
                </a:moveTo>
                <a:lnTo>
                  <a:pt x="591227" y="0"/>
                </a:lnTo>
                <a:lnTo>
                  <a:pt x="591227" y="345867"/>
                </a:lnTo>
                <a:lnTo>
                  <a:pt x="0" y="3458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95475">
            <a:off x="3101252" y="6703593"/>
            <a:ext cx="1948633" cy="1346328"/>
          </a:xfrm>
          <a:custGeom>
            <a:avLst/>
            <a:gdLst/>
            <a:ahLst/>
            <a:cxnLst/>
            <a:rect l="l" t="t" r="r" b="b"/>
            <a:pathLst>
              <a:path w="1948633" h="1346328">
                <a:moveTo>
                  <a:pt x="0" y="0"/>
                </a:moveTo>
                <a:lnTo>
                  <a:pt x="1948633" y="0"/>
                </a:lnTo>
                <a:lnTo>
                  <a:pt x="1948633" y="1346328"/>
                </a:lnTo>
                <a:lnTo>
                  <a:pt x="0" y="13463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79400" y="2329510"/>
            <a:ext cx="698045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41" lvl="1">
              <a:lnSpc>
                <a:spcPts val="4480"/>
              </a:lnSpc>
            </a:pPr>
            <a:r>
              <a:rPr lang="en-US" sz="4000" dirty="0" err="1">
                <a:solidFill>
                  <a:srgbClr val="FFFFFF"/>
                </a:solidFill>
                <a:latin typeface="Asap"/>
              </a:rPr>
              <a:t>Quan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sát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sap"/>
              </a:rPr>
              <a:t>hình</a:t>
            </a:r>
            <a:r>
              <a:rPr lang="en-US" sz="4000" dirty="0" smtClean="0">
                <a:solidFill>
                  <a:srgbClr val="FFFFFF"/>
                </a:solidFill>
                <a:latin typeface="Asap"/>
              </a:rPr>
              <a:t> 45.2; 45.3; 45.4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và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đọc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thông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tin SGK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trả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lời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câu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hỏi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sau</a:t>
            </a:r>
            <a:r>
              <a:rPr lang="en-US" sz="4000" dirty="0" smtClean="0">
                <a:solidFill>
                  <a:srgbClr val="FFFFFF"/>
                </a:solidFill>
                <a:latin typeface="Asap"/>
              </a:rPr>
              <a:t>:</a:t>
            </a:r>
            <a:endParaRPr lang="en-US" sz="4000" dirty="0">
              <a:solidFill>
                <a:srgbClr val="FFFFFF"/>
              </a:solidFill>
              <a:latin typeface="Asap"/>
            </a:endParaRPr>
          </a:p>
          <a:p>
            <a:pPr marL="345441" lvl="1">
              <a:lnSpc>
                <a:spcPts val="4480"/>
              </a:lnSpc>
            </a:pPr>
            <a:r>
              <a:rPr lang="en-US" sz="4000" dirty="0" err="1">
                <a:solidFill>
                  <a:srgbClr val="FFFFFF"/>
                </a:solidFill>
                <a:latin typeface="Asap"/>
              </a:rPr>
              <a:t>Các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hành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tinh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có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tự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phát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sáng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hay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không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?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Vì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sap"/>
              </a:rPr>
              <a:t>sao</a:t>
            </a:r>
            <a:r>
              <a:rPr lang="en-US" sz="4000" dirty="0">
                <a:solidFill>
                  <a:srgbClr val="FFFFFF"/>
                </a:solidFill>
                <a:latin typeface="Asap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02679" y="604815"/>
            <a:ext cx="4648200" cy="464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11200" y="648638"/>
            <a:ext cx="4419601" cy="4663109"/>
          </a:xfrm>
          <a:prstGeom prst="rect">
            <a:avLst/>
          </a:prstGeom>
        </p:spPr>
      </p:pic>
      <p:sp>
        <p:nvSpPr>
          <p:cNvPr id="22" name="Freeform 33"/>
          <p:cNvSpPr/>
          <p:nvPr/>
        </p:nvSpPr>
        <p:spPr>
          <a:xfrm rot="942191">
            <a:off x="8959484" y="5241744"/>
            <a:ext cx="3701155" cy="3687276"/>
          </a:xfrm>
          <a:custGeom>
            <a:avLst/>
            <a:gdLst/>
            <a:ahLst/>
            <a:cxnLst/>
            <a:rect l="l" t="t" r="r" b="b"/>
            <a:pathLst>
              <a:path w="3701155" h="3687276">
                <a:moveTo>
                  <a:pt x="0" y="0"/>
                </a:moveTo>
                <a:lnTo>
                  <a:pt x="3701156" y="0"/>
                </a:lnTo>
                <a:lnTo>
                  <a:pt x="3701156" y="3687276"/>
                </a:lnTo>
                <a:lnTo>
                  <a:pt x="0" y="368727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93811" y="5963731"/>
            <a:ext cx="5210175" cy="3600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030200" y="5981700"/>
            <a:ext cx="4343400" cy="360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5211"/>
            <a:ext cx="14276165" cy="973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5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92016" y="5146282"/>
            <a:ext cx="10257527" cy="0"/>
          </a:xfrm>
          <a:prstGeom prst="line">
            <a:avLst/>
          </a:prstGeom>
          <a:ln w="9525" cap="rnd">
            <a:solidFill>
              <a:srgbClr val="000000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4909750" y="-3302857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10" y="0"/>
                </a:lnTo>
                <a:lnTo>
                  <a:pt x="7647710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8708058">
            <a:off x="16388886" y="1344057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498131">
            <a:off x="9374102" y="-2928170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4623856" y="3904841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09" y="0"/>
                </a:lnTo>
                <a:lnTo>
                  <a:pt x="7647709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9765002">
            <a:off x="535225" y="-3229126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8708058">
            <a:off x="516533" y="8807955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19100"/>
            <a:ext cx="16930156" cy="948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15719" y="1998659"/>
            <a:ext cx="558127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Hãy</a:t>
            </a:r>
            <a:r>
              <a:rPr lang="en-US" sz="6999" spc="-69" dirty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nhớ</a:t>
            </a:r>
            <a:r>
              <a:rPr lang="en-US" sz="6999" spc="-69" dirty="0">
                <a:solidFill>
                  <a:srgbClr val="FFFFFF"/>
                </a:solidFill>
                <a:latin typeface="Asap Bold"/>
              </a:rPr>
              <a:t> </a:t>
            </a:r>
            <a:r>
              <a:rPr lang="en-US" sz="6999" spc="-69" dirty="0" err="1">
                <a:solidFill>
                  <a:srgbClr val="FFFFFF"/>
                </a:solidFill>
                <a:latin typeface="Asap Bold"/>
              </a:rPr>
              <a:t>lại</a:t>
            </a:r>
            <a:r>
              <a:rPr lang="en-US" sz="6999" spc="-69" dirty="0">
                <a:solidFill>
                  <a:srgbClr val="FFFFFF"/>
                </a:solidFill>
                <a:latin typeface="Asap Bold"/>
              </a:rPr>
              <a:t>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21630" y="3805777"/>
            <a:ext cx="5526611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550"/>
              </a:lnSpc>
              <a:buFont typeface="Arial"/>
              <a:buChar char="•"/>
            </a:pP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Vào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ban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đêm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,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chúng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ta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có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thể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nhìn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thấy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ánh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sáng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từ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các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hành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tinh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như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Kim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tinh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,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Hỏa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tinh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,…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Ánh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sáng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đó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có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được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là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do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đâu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?</a:t>
            </a:r>
            <a:endParaRPr lang="en-US" sz="3500" dirty="0">
              <a:solidFill>
                <a:srgbClr val="FFFFFF"/>
              </a:solidFill>
              <a:latin typeface="Asap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202960" y="6167142"/>
            <a:ext cx="5249617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7826" lvl="1">
              <a:lnSpc>
                <a:spcPts val="4550"/>
              </a:lnSpc>
            </a:pPr>
            <a:r>
              <a:rPr lang="en-US" sz="3500" dirty="0" smtClean="0">
                <a:solidFill>
                  <a:srgbClr val="FFFFFF"/>
                </a:solidFill>
                <a:latin typeface="Asap"/>
              </a:rPr>
              <a:t>TL: Do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chúng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phản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xạ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ánh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sáng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từ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sap"/>
              </a:rPr>
              <a:t>M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ặt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trời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chiếu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tới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Trái</a:t>
            </a:r>
            <a:r>
              <a:rPr lang="en-US" sz="3500" dirty="0" smtClean="0">
                <a:solidFill>
                  <a:srgbClr val="FFFFFF"/>
                </a:solidFill>
                <a:latin typeface="Asap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Asap"/>
              </a:rPr>
              <a:t>đất</a:t>
            </a:r>
            <a:r>
              <a:rPr lang="en-US" sz="3500" dirty="0">
                <a:solidFill>
                  <a:srgbClr val="FFFFFF"/>
                </a:solidFill>
                <a:latin typeface="Asap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8317062" y="-3963639"/>
            <a:ext cx="8642562" cy="8642562"/>
          </a:xfrm>
          <a:custGeom>
            <a:avLst/>
            <a:gdLst/>
            <a:ahLst/>
            <a:cxnLst/>
            <a:rect l="l" t="t" r="r" b="b"/>
            <a:pathLst>
              <a:path w="8642562" h="8642562">
                <a:moveTo>
                  <a:pt x="0" y="0"/>
                </a:moveTo>
                <a:lnTo>
                  <a:pt x="8642562" y="0"/>
                </a:lnTo>
                <a:lnTo>
                  <a:pt x="8642562" y="8642562"/>
                </a:lnTo>
                <a:lnTo>
                  <a:pt x="0" y="8642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93207" y="6557845"/>
            <a:ext cx="7647709" cy="7647709"/>
          </a:xfrm>
          <a:custGeom>
            <a:avLst/>
            <a:gdLst/>
            <a:ahLst/>
            <a:cxnLst/>
            <a:rect l="l" t="t" r="r" b="b"/>
            <a:pathLst>
              <a:path w="7647709" h="7647709">
                <a:moveTo>
                  <a:pt x="0" y="0"/>
                </a:moveTo>
                <a:lnTo>
                  <a:pt x="7647710" y="0"/>
                </a:lnTo>
                <a:lnTo>
                  <a:pt x="7647710" y="7647709"/>
                </a:lnTo>
                <a:lnTo>
                  <a:pt x="0" y="76477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8034769">
            <a:off x="10355786" y="1382411"/>
            <a:ext cx="974469" cy="1251545"/>
            <a:chOff x="0" y="0"/>
            <a:chExt cx="1299291" cy="1668726"/>
          </a:xfrm>
        </p:grpSpPr>
        <p:grpSp>
          <p:nvGrpSpPr>
            <p:cNvPr id="8" name="Group 8"/>
            <p:cNvGrpSpPr/>
            <p:nvPr/>
          </p:nvGrpSpPr>
          <p:grpSpPr>
            <a:xfrm>
              <a:off x="1180076" y="0"/>
              <a:ext cx="119216" cy="119216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99004" y="1460919"/>
              <a:ext cx="207807" cy="20780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97B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719440"/>
              <a:ext cx="395101" cy="39510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 rot="-6557409">
            <a:off x="6558156" y="7248067"/>
            <a:ext cx="974469" cy="1251545"/>
            <a:chOff x="0" y="0"/>
            <a:chExt cx="1299291" cy="1668726"/>
          </a:xfrm>
        </p:grpSpPr>
        <p:grpSp>
          <p:nvGrpSpPr>
            <p:cNvPr id="18" name="Group 18"/>
            <p:cNvGrpSpPr/>
            <p:nvPr/>
          </p:nvGrpSpPr>
          <p:grpSpPr>
            <a:xfrm>
              <a:off x="1180076" y="0"/>
              <a:ext cx="119216" cy="11921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99004" y="1460919"/>
              <a:ext cx="207807" cy="20780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D97B4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719440"/>
              <a:ext cx="395101" cy="39510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40373" tIns="40373" rIns="40373" bIns="40373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9392636" y="7822589"/>
            <a:ext cx="1810324" cy="1435711"/>
            <a:chOff x="0" y="0"/>
            <a:chExt cx="2413766" cy="1914281"/>
          </a:xfrm>
        </p:grpSpPr>
        <p:sp>
          <p:nvSpPr>
            <p:cNvPr id="28" name="Freeform 28"/>
            <p:cNvSpPr/>
            <p:nvPr/>
          </p:nvSpPr>
          <p:spPr>
            <a:xfrm rot="379215">
              <a:off x="957386" y="806638"/>
              <a:ext cx="1403758" cy="1033517"/>
            </a:xfrm>
            <a:custGeom>
              <a:avLst/>
              <a:gdLst/>
              <a:ahLst/>
              <a:cxnLst/>
              <a:rect l="l" t="t" r="r" b="b"/>
              <a:pathLst>
                <a:path w="1403758" h="1033517">
                  <a:moveTo>
                    <a:pt x="0" y="0"/>
                  </a:moveTo>
                  <a:lnTo>
                    <a:pt x="1403758" y="0"/>
                  </a:lnTo>
                  <a:lnTo>
                    <a:pt x="1403758" y="1033517"/>
                  </a:lnTo>
                  <a:lnTo>
                    <a:pt x="0" y="1033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2491888">
              <a:off x="71415" y="144167"/>
              <a:ext cx="603297" cy="444177"/>
            </a:xfrm>
            <a:custGeom>
              <a:avLst/>
              <a:gdLst/>
              <a:ahLst/>
              <a:cxnLst/>
              <a:rect l="l" t="t" r="r" b="b"/>
              <a:pathLst>
                <a:path w="603297" h="444177">
                  <a:moveTo>
                    <a:pt x="0" y="0"/>
                  </a:moveTo>
                  <a:lnTo>
                    <a:pt x="603297" y="0"/>
                  </a:lnTo>
                  <a:lnTo>
                    <a:pt x="603297" y="444178"/>
                  </a:lnTo>
                  <a:lnTo>
                    <a:pt x="0" y="444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4788381" y="3538204"/>
            <a:ext cx="1313393" cy="630395"/>
            <a:chOff x="0" y="0"/>
            <a:chExt cx="1751191" cy="840526"/>
          </a:xfrm>
        </p:grpSpPr>
        <p:sp>
          <p:nvSpPr>
            <p:cNvPr id="31" name="Freeform 31"/>
            <p:cNvSpPr/>
            <p:nvPr/>
          </p:nvSpPr>
          <p:spPr>
            <a:xfrm rot="379215">
              <a:off x="26311" y="286705"/>
              <a:ext cx="701879" cy="516758"/>
            </a:xfrm>
            <a:custGeom>
              <a:avLst/>
              <a:gdLst/>
              <a:ahLst/>
              <a:cxnLst/>
              <a:rect l="l" t="t" r="r" b="b"/>
              <a:pathLst>
                <a:path w="701879" h="516758">
                  <a:moveTo>
                    <a:pt x="0" y="0"/>
                  </a:moveTo>
                  <a:lnTo>
                    <a:pt x="701879" y="0"/>
                  </a:lnTo>
                  <a:lnTo>
                    <a:pt x="701879" y="516758"/>
                  </a:lnTo>
                  <a:lnTo>
                    <a:pt x="0" y="516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1962466">
              <a:off x="1269223" y="91176"/>
              <a:ext cx="430468" cy="316932"/>
            </a:xfrm>
            <a:custGeom>
              <a:avLst/>
              <a:gdLst/>
              <a:ahLst/>
              <a:cxnLst/>
              <a:rect l="l" t="t" r="r" b="b"/>
              <a:pathLst>
                <a:path w="430468" h="316932">
                  <a:moveTo>
                    <a:pt x="0" y="0"/>
                  </a:moveTo>
                  <a:lnTo>
                    <a:pt x="430468" y="0"/>
                  </a:lnTo>
                  <a:lnTo>
                    <a:pt x="430468" y="316932"/>
                  </a:lnTo>
                  <a:lnTo>
                    <a:pt x="0" y="316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33" name="Freeform 33"/>
          <p:cNvSpPr/>
          <p:nvPr/>
        </p:nvSpPr>
        <p:spPr>
          <a:xfrm rot="942191">
            <a:off x="8141717" y="2220955"/>
            <a:ext cx="3701155" cy="3687276"/>
          </a:xfrm>
          <a:custGeom>
            <a:avLst/>
            <a:gdLst/>
            <a:ahLst/>
            <a:cxnLst/>
            <a:rect l="l" t="t" r="r" b="b"/>
            <a:pathLst>
              <a:path w="3701155" h="3687276">
                <a:moveTo>
                  <a:pt x="0" y="0"/>
                </a:moveTo>
                <a:lnTo>
                  <a:pt x="3701156" y="0"/>
                </a:lnTo>
                <a:lnTo>
                  <a:pt x="3701156" y="3687276"/>
                </a:lnTo>
                <a:lnTo>
                  <a:pt x="0" y="3687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9786766">
            <a:off x="-807211" y="7376840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59" y="0"/>
                </a:lnTo>
                <a:lnTo>
                  <a:pt x="6045859" y="4526837"/>
                </a:lnTo>
                <a:lnTo>
                  <a:pt x="0" y="45268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217469">
            <a:off x="18511753" y="8811448"/>
            <a:ext cx="1512830" cy="1180149"/>
          </a:xfrm>
          <a:custGeom>
            <a:avLst/>
            <a:gdLst/>
            <a:ahLst/>
            <a:cxnLst/>
            <a:rect l="l" t="t" r="r" b="b"/>
            <a:pathLst>
              <a:path w="2581794" h="2892523">
                <a:moveTo>
                  <a:pt x="0" y="0"/>
                </a:moveTo>
                <a:lnTo>
                  <a:pt x="2581793" y="0"/>
                </a:lnTo>
                <a:lnTo>
                  <a:pt x="2581793" y="2892524"/>
                </a:lnTo>
                <a:lnTo>
                  <a:pt x="0" y="2892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172" b="-56501"/>
            </a:stretch>
          </a:blipFill>
        </p:spPr>
      </p:sp>
      <p:sp>
        <p:nvSpPr>
          <p:cNvPr id="36" name="Freeform 36"/>
          <p:cNvSpPr/>
          <p:nvPr/>
        </p:nvSpPr>
        <p:spPr>
          <a:xfrm rot="9786766">
            <a:off x="12158896" y="-333186"/>
            <a:ext cx="6045860" cy="4526837"/>
          </a:xfrm>
          <a:custGeom>
            <a:avLst/>
            <a:gdLst/>
            <a:ahLst/>
            <a:cxnLst/>
            <a:rect l="l" t="t" r="r" b="b"/>
            <a:pathLst>
              <a:path w="6045860" h="4526837">
                <a:moveTo>
                  <a:pt x="0" y="0"/>
                </a:moveTo>
                <a:lnTo>
                  <a:pt x="6045860" y="0"/>
                </a:lnTo>
                <a:lnTo>
                  <a:pt x="6045860" y="4526838"/>
                </a:lnTo>
                <a:lnTo>
                  <a:pt x="0" y="4526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026" name="Picture 2" descr="Venus_from_Mariner_10.jpg (1000×100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055" y="391875"/>
            <a:ext cx="477268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33"/>
          <p:cNvSpPr/>
          <p:nvPr/>
        </p:nvSpPr>
        <p:spPr>
          <a:xfrm rot="942191">
            <a:off x="8150294" y="2241626"/>
            <a:ext cx="3701155" cy="3687276"/>
          </a:xfrm>
          <a:custGeom>
            <a:avLst/>
            <a:gdLst/>
            <a:ahLst/>
            <a:cxnLst/>
            <a:rect l="l" t="t" r="r" b="b"/>
            <a:pathLst>
              <a:path w="3701155" h="3687276">
                <a:moveTo>
                  <a:pt x="0" y="0"/>
                </a:moveTo>
                <a:lnTo>
                  <a:pt x="3701156" y="0"/>
                </a:lnTo>
                <a:lnTo>
                  <a:pt x="3701156" y="3687276"/>
                </a:lnTo>
                <a:lnTo>
                  <a:pt x="0" y="3687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44" name="Picture 2" descr="Venus_from_Mariner_10.jpg (1000×100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632" y="412546"/>
            <a:ext cx="477268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295</Words>
  <Application>Microsoft Office PowerPoint</Application>
  <PresentationFormat>Custom</PresentationFormat>
  <Paragraphs>36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Asap</vt:lpstr>
      <vt:lpstr>Times New Roman</vt:lpstr>
      <vt:lpstr>Asap Bold</vt:lpstr>
      <vt:lpstr>Tahoma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thuyết trình Khoa học Tính chất Quy mô của Hệ mặt trời Xanh đen Trắng Phong cách Hình minh họa phẳng</dc:title>
  <dc:creator>Administrator</dc:creator>
  <cp:lastModifiedBy>Admin</cp:lastModifiedBy>
  <cp:revision>49</cp:revision>
  <dcterms:created xsi:type="dcterms:W3CDTF">2006-08-16T00:00:00Z</dcterms:created>
  <dcterms:modified xsi:type="dcterms:W3CDTF">2024-04-19T14:37:46Z</dcterms:modified>
  <dc:identifier>DAGCxuc0HJk</dc:identifier>
</cp:coreProperties>
</file>