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9" r:id="rId2"/>
  </p:sldMasterIdLst>
  <p:notesMasterIdLst>
    <p:notesMasterId r:id="rId7"/>
  </p:notesMasterIdLst>
  <p:sldIdLst>
    <p:sldId id="275" r:id="rId3"/>
    <p:sldId id="293" r:id="rId4"/>
    <p:sldId id="297" r:id="rId5"/>
    <p:sldId id="294" r:id="rId6"/>
  </p:sldIdLst>
  <p:sldSz cx="9144000" cy="6858000" type="screen4x3"/>
  <p:notesSz cx="6858000" cy="9144000"/>
  <p:custDataLst>
    <p:tags r:id="rId8"/>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162" autoAdjust="0"/>
  </p:normalViewPr>
  <p:slideViewPr>
    <p:cSldViewPr snapToGrid="0">
      <p:cViewPr varScale="1">
        <p:scale>
          <a:sx n="61" d="100"/>
          <a:sy n="61" d="100"/>
        </p:scale>
        <p:origin x="-136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E54069-9FED-44F6-90A3-535051C71BAB}" type="datetimeFigureOut">
              <a:rPr lang="en-US" smtClean="0"/>
              <a:t>2/20/2024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7BFC41-8771-44B2-ADFA-093B42FAA617}" type="slidenum">
              <a:rPr lang="en-US" smtClean="0"/>
              <a:t>‹#›</a:t>
            </a:fld>
            <a:endParaRPr lang="en-US"/>
          </a:p>
        </p:txBody>
      </p:sp>
    </p:spTree>
    <p:extLst>
      <p:ext uri="{BB962C8B-B14F-4D97-AF65-F5344CB8AC3E}">
        <p14:creationId xmlns:p14="http://schemas.microsoft.com/office/powerpoint/2010/main" val="30786321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vi-VN" altLang="vi-VN" smtClean="0">
              <a:latin typeface="Arial" panose="020B0604020202020204" pitchFamily="34" charset="0"/>
            </a:endParaRPr>
          </a:p>
        </p:txBody>
      </p:sp>
    </p:spTree>
    <p:extLst>
      <p:ext uri="{BB962C8B-B14F-4D97-AF65-F5344CB8AC3E}">
        <p14:creationId xmlns:p14="http://schemas.microsoft.com/office/powerpoint/2010/main" val="21681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a:noFill/>
        </p:spPr>
        <p:txBody>
          <a:bodyPr/>
          <a:lstStyle/>
          <a:p>
            <a:pPr eaLnBrk="1" hangingPunct="1"/>
            <a:endParaRPr lang="vi-VN" altLang="vi-VN" smtClean="0"/>
          </a:p>
        </p:txBody>
      </p:sp>
    </p:spTree>
    <p:extLst>
      <p:ext uri="{BB962C8B-B14F-4D97-AF65-F5344CB8AC3E}">
        <p14:creationId xmlns:p14="http://schemas.microsoft.com/office/powerpoint/2010/main" val="15694044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a:noFill/>
        </p:spPr>
        <p:txBody>
          <a:bodyPr/>
          <a:lstStyle/>
          <a:p>
            <a:pPr eaLnBrk="1" hangingPunct="1"/>
            <a:endParaRPr lang="vi-VN" altLang="vi-VN" smtClean="0"/>
          </a:p>
        </p:txBody>
      </p:sp>
    </p:spTree>
    <p:extLst>
      <p:ext uri="{BB962C8B-B14F-4D97-AF65-F5344CB8AC3E}">
        <p14:creationId xmlns:p14="http://schemas.microsoft.com/office/powerpoint/2010/main" val="1659576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a:noFill/>
        </p:spPr>
        <p:txBody>
          <a:bodyPr/>
          <a:lstStyle/>
          <a:p>
            <a:pPr eaLnBrk="1" hangingPunct="1"/>
            <a:endParaRPr lang="vi-VN" altLang="vi-VN" smtClean="0"/>
          </a:p>
        </p:txBody>
      </p:sp>
    </p:spTree>
    <p:extLst>
      <p:ext uri="{BB962C8B-B14F-4D97-AF65-F5344CB8AC3E}">
        <p14:creationId xmlns:p14="http://schemas.microsoft.com/office/powerpoint/2010/main" val="419467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880FAAC-E605-4B86-9360-D24C5AB2EE3F}" type="datetimeFigureOut">
              <a:rPr lang="en-US" smtClean="0"/>
              <a:t>2/20/2024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D9911B-0E49-40CF-9301-1F6BCDEAF194}" type="slidenum">
              <a:rPr lang="en-US" smtClean="0"/>
              <a:t>‹#›</a:t>
            </a:fld>
            <a:endParaRPr lang="en-US"/>
          </a:p>
        </p:txBody>
      </p:sp>
    </p:spTree>
    <p:extLst>
      <p:ext uri="{BB962C8B-B14F-4D97-AF65-F5344CB8AC3E}">
        <p14:creationId xmlns:p14="http://schemas.microsoft.com/office/powerpoint/2010/main" val="117359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880FAAC-E605-4B86-9360-D24C5AB2EE3F}" type="datetimeFigureOut">
              <a:rPr lang="en-US" smtClean="0"/>
              <a:t>2/20/2024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D9911B-0E49-40CF-9301-1F6BCDEAF194}" type="slidenum">
              <a:rPr lang="en-US" smtClean="0"/>
              <a:t>‹#›</a:t>
            </a:fld>
            <a:endParaRPr lang="en-US"/>
          </a:p>
        </p:txBody>
      </p:sp>
    </p:spTree>
    <p:extLst>
      <p:ext uri="{BB962C8B-B14F-4D97-AF65-F5344CB8AC3E}">
        <p14:creationId xmlns:p14="http://schemas.microsoft.com/office/powerpoint/2010/main" val="9175430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880FAAC-E605-4B86-9360-D24C5AB2EE3F}" type="datetimeFigureOut">
              <a:rPr lang="en-US" smtClean="0"/>
              <a:t>2/20/2024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D9911B-0E49-40CF-9301-1F6BCDEAF194}"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878048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880FAAC-E605-4B86-9360-D24C5AB2EE3F}" type="datetimeFigureOut">
              <a:rPr lang="en-US" smtClean="0"/>
              <a:t>2/20/2024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D9911B-0E49-40CF-9301-1F6BCDEAF194}" type="slidenum">
              <a:rPr lang="en-US" smtClean="0"/>
              <a:t>‹#›</a:t>
            </a:fld>
            <a:endParaRPr lang="en-US"/>
          </a:p>
        </p:txBody>
      </p:sp>
    </p:spTree>
    <p:extLst>
      <p:ext uri="{BB962C8B-B14F-4D97-AF65-F5344CB8AC3E}">
        <p14:creationId xmlns:p14="http://schemas.microsoft.com/office/powerpoint/2010/main" val="13471223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880FAAC-E605-4B86-9360-D24C5AB2EE3F}" type="datetimeFigureOut">
              <a:rPr lang="en-US" smtClean="0"/>
              <a:t>2/20/2024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D9911B-0E49-40CF-9301-1F6BCDEAF194}"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1210239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880FAAC-E605-4B86-9360-D24C5AB2EE3F}" type="datetimeFigureOut">
              <a:rPr lang="en-US" smtClean="0"/>
              <a:t>2/20/2024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D9911B-0E49-40CF-9301-1F6BCDEAF194}" type="slidenum">
              <a:rPr lang="en-US" smtClean="0"/>
              <a:t>‹#›</a:t>
            </a:fld>
            <a:endParaRPr lang="en-US"/>
          </a:p>
        </p:txBody>
      </p:sp>
    </p:spTree>
    <p:extLst>
      <p:ext uri="{BB962C8B-B14F-4D97-AF65-F5344CB8AC3E}">
        <p14:creationId xmlns:p14="http://schemas.microsoft.com/office/powerpoint/2010/main" val="6142518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80FAAC-E605-4B86-9360-D24C5AB2EE3F}" type="datetimeFigureOut">
              <a:rPr lang="en-US" smtClean="0"/>
              <a:t>2/20/2024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D9911B-0E49-40CF-9301-1F6BCDEAF194}" type="slidenum">
              <a:rPr lang="en-US" smtClean="0"/>
              <a:t>‹#›</a:t>
            </a:fld>
            <a:endParaRPr lang="en-US"/>
          </a:p>
        </p:txBody>
      </p:sp>
    </p:spTree>
    <p:extLst>
      <p:ext uri="{BB962C8B-B14F-4D97-AF65-F5344CB8AC3E}">
        <p14:creationId xmlns:p14="http://schemas.microsoft.com/office/powerpoint/2010/main" val="422932252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80FAAC-E605-4B86-9360-D24C5AB2EE3F}" type="datetimeFigureOut">
              <a:rPr lang="en-US" smtClean="0"/>
              <a:t>2/20/2024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D9911B-0E49-40CF-9301-1F6BCDEAF194}" type="slidenum">
              <a:rPr lang="en-US" smtClean="0"/>
              <a:t>‹#›</a:t>
            </a:fld>
            <a:endParaRPr lang="en-US"/>
          </a:p>
        </p:txBody>
      </p:sp>
    </p:spTree>
    <p:extLst>
      <p:ext uri="{BB962C8B-B14F-4D97-AF65-F5344CB8AC3E}">
        <p14:creationId xmlns:p14="http://schemas.microsoft.com/office/powerpoint/2010/main" val="684288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vi-VN" alt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vi-VN" alt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t>Phạm Quốc Tuấn                    THCS Phổ Khánh, Đ.Phổ, Q.Ngãi.</a:t>
            </a:r>
            <a:endParaRPr kumimoji="0" lang="vi-VN" alt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E2AF755F-6C84-47BA-B380-7FDB184BF707}" type="slidenum">
              <a:rPr kumimoji="0" lang="vi-VN" alt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0" lang="vi-VN" alt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34122193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vi-VN" alt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vi-VN" alt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t>Phạm Quốc Tuấn                    THCS Phổ Khánh, Đ.Phổ, Q.Ngãi.</a:t>
            </a:r>
            <a:endParaRPr kumimoji="0" lang="vi-VN" alt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796FAACA-FCB9-49D1-A452-6C0930556A6A}" type="slidenum">
              <a:rPr kumimoji="0" lang="vi-VN" alt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0" lang="vi-VN" alt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11684613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vi-VN" alt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vi-VN" alt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t>Phạm Quốc Tuấn                    THCS Phổ Khánh, Đ.Phổ, Q.Ngãi.</a:t>
            </a:r>
            <a:endParaRPr kumimoji="0" lang="vi-VN" alt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BB69DB1F-9232-4DD9-98B5-4EC661773B57}" type="slidenum">
              <a:rPr kumimoji="0" lang="vi-VN" alt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0" lang="vi-VN" alt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373443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80FAAC-E605-4B86-9360-D24C5AB2EE3F}" type="datetimeFigureOut">
              <a:rPr lang="en-US" smtClean="0"/>
              <a:t>2/20/2024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D9911B-0E49-40CF-9301-1F6BCDEAF194}" type="slidenum">
              <a:rPr lang="en-US" smtClean="0"/>
              <a:t>‹#›</a:t>
            </a:fld>
            <a:endParaRPr lang="en-US"/>
          </a:p>
        </p:txBody>
      </p:sp>
    </p:spTree>
    <p:extLst>
      <p:ext uri="{BB962C8B-B14F-4D97-AF65-F5344CB8AC3E}">
        <p14:creationId xmlns:p14="http://schemas.microsoft.com/office/powerpoint/2010/main" val="41402094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vi-VN" alt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6" name="Footer Placeholder 5"/>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vi-VN" alt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t>Phạm Quốc Tuấn                    THCS Phổ Khánh, Đ.Phổ, Q.Ngãi.</a:t>
            </a:r>
            <a:endParaRPr kumimoji="0" lang="vi-VN" alt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7" name="Slide Number Placeholder 6"/>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F0B99E76-DBDA-439B-9D86-2D15FA355B06}" type="slidenum">
              <a:rPr kumimoji="0" lang="vi-VN" alt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0" lang="vi-VN" alt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8166539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vi-VN" alt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8" name="Footer Placeholder 7"/>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vi-VN" alt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t>Phạm Quốc Tuấn                    THCS Phổ Khánh, Đ.Phổ, Q.Ngãi.</a:t>
            </a:r>
            <a:endParaRPr kumimoji="0" lang="vi-VN" alt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9" name="Slide Number Placeholder 8"/>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BFCE2B4-115F-4995-9B5E-CFFBFC0B2E6E}" type="slidenum">
              <a:rPr kumimoji="0" lang="vi-VN" alt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0" lang="vi-VN" alt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1956034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vi-VN" alt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4" name="Footer Placeholder 3"/>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vi-VN" alt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t>Phạm Quốc Tuấn                    THCS Phổ Khánh, Đ.Phổ, Q.Ngãi.</a:t>
            </a:r>
            <a:endParaRPr kumimoji="0" lang="vi-VN" alt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5" name="Slide Number Placeholder 4"/>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E3BB91F6-C26A-473A-A21C-92FE3A97B723}" type="slidenum">
              <a:rPr kumimoji="0" lang="vi-VN" alt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0" lang="vi-VN" alt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1445084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vi-VN" alt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3" name="Footer Placeholder 2"/>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vi-VN" alt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t>Phạm Quốc Tuấn                    THCS Phổ Khánh, Đ.Phổ, Q.Ngãi.</a:t>
            </a:r>
            <a:endParaRPr kumimoji="0" lang="vi-VN" alt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0CD310F2-18F1-43E0-95AF-D9C243C538EB}" type="slidenum">
              <a:rPr kumimoji="0" lang="vi-VN" alt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0" lang="vi-VN" alt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92233304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vi-VN" alt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6" name="Footer Placeholder 5"/>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vi-VN" alt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t>Phạm Quốc Tuấn                    THCS Phổ Khánh, Đ.Phổ, Q.Ngãi.</a:t>
            </a:r>
            <a:endParaRPr kumimoji="0" lang="vi-VN" alt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7" name="Slide Number Placeholder 6"/>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535E860D-BD06-4076-AAA4-29A607C61AD1}" type="slidenum">
              <a:rPr kumimoji="0" lang="vi-VN" alt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0" lang="vi-VN" alt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1934500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vi-VN" alt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6" name="Footer Placeholder 5"/>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vi-VN" alt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t>Phạm Quốc Tuấn                    THCS Phổ Khánh, Đ.Phổ, Q.Ngãi.</a:t>
            </a:r>
            <a:endParaRPr kumimoji="0" lang="vi-VN" alt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7" name="Slide Number Placeholder 6"/>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06A5F92B-4DDD-4ECA-BE8A-898255D2DDCD}" type="slidenum">
              <a:rPr kumimoji="0" lang="vi-VN" alt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0" lang="vi-VN" alt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935847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vi-VN" alt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vi-VN" alt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t>Phạm Quốc Tuấn                    THCS Phổ Khánh, Đ.Phổ, Q.Ngãi.</a:t>
            </a:r>
            <a:endParaRPr kumimoji="0" lang="vi-VN" alt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B1FBBD71-74AE-4F66-BB21-931F8F117026}" type="slidenum">
              <a:rPr kumimoji="0" lang="vi-VN" alt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0" lang="vi-VN" alt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5431876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vi-VN" alt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vi-VN" alt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t>Phạm Quốc Tuấn                    THCS Phổ Khánh, Đ.Phổ, Q.Ngãi.</a:t>
            </a:r>
            <a:endParaRPr kumimoji="0" lang="vi-VN" alt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57AD4720-9A1B-496D-AD8A-428FE953AF53}" type="slidenum">
              <a:rPr kumimoji="0" lang="vi-VN" alt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0" lang="vi-VN" alt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9111693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880FAAC-E605-4B86-9360-D24C5AB2EE3F}" type="datetimeFigureOut">
              <a:rPr lang="en-US" smtClean="0"/>
              <a:t>2/20/2024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D9911B-0E49-40CF-9301-1F6BCDEAF194}" type="slidenum">
              <a:rPr lang="en-US" smtClean="0"/>
              <a:t>‹#›</a:t>
            </a:fld>
            <a:endParaRPr lang="en-US"/>
          </a:p>
        </p:txBody>
      </p:sp>
    </p:spTree>
    <p:extLst>
      <p:ext uri="{BB962C8B-B14F-4D97-AF65-F5344CB8AC3E}">
        <p14:creationId xmlns:p14="http://schemas.microsoft.com/office/powerpoint/2010/main" val="68340857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880FAAC-E605-4B86-9360-D24C5AB2EE3F}" type="datetimeFigureOut">
              <a:rPr lang="en-US" smtClean="0"/>
              <a:t>2/20/2024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D9911B-0E49-40CF-9301-1F6BCDEAF194}" type="slidenum">
              <a:rPr lang="en-US" smtClean="0"/>
              <a:t>‹#›</a:t>
            </a:fld>
            <a:endParaRPr lang="en-US"/>
          </a:p>
        </p:txBody>
      </p:sp>
    </p:spTree>
    <p:extLst>
      <p:ext uri="{BB962C8B-B14F-4D97-AF65-F5344CB8AC3E}">
        <p14:creationId xmlns:p14="http://schemas.microsoft.com/office/powerpoint/2010/main" val="285018925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880FAAC-E605-4B86-9360-D24C5AB2EE3F}" type="datetimeFigureOut">
              <a:rPr lang="en-US" smtClean="0"/>
              <a:t>2/20/2024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D9911B-0E49-40CF-9301-1F6BCDEAF194}" type="slidenum">
              <a:rPr lang="en-US" smtClean="0"/>
              <a:t>‹#›</a:t>
            </a:fld>
            <a:endParaRPr lang="en-US"/>
          </a:p>
        </p:txBody>
      </p:sp>
    </p:spTree>
    <p:extLst>
      <p:ext uri="{BB962C8B-B14F-4D97-AF65-F5344CB8AC3E}">
        <p14:creationId xmlns:p14="http://schemas.microsoft.com/office/powerpoint/2010/main" val="4851890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880FAAC-E605-4B86-9360-D24C5AB2EE3F}" type="datetimeFigureOut">
              <a:rPr lang="en-US" smtClean="0"/>
              <a:t>2/20/2024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D9911B-0E49-40CF-9301-1F6BCDEAF194}" type="slidenum">
              <a:rPr lang="en-US" smtClean="0"/>
              <a:t>‹#›</a:t>
            </a:fld>
            <a:endParaRPr lang="en-US"/>
          </a:p>
        </p:txBody>
      </p:sp>
    </p:spTree>
    <p:extLst>
      <p:ext uri="{BB962C8B-B14F-4D97-AF65-F5344CB8AC3E}">
        <p14:creationId xmlns:p14="http://schemas.microsoft.com/office/powerpoint/2010/main" val="217370588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80FAAC-E605-4B86-9360-D24C5AB2EE3F}" type="datetimeFigureOut">
              <a:rPr lang="en-US" smtClean="0"/>
              <a:t>2/20/2024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D9911B-0E49-40CF-9301-1F6BCDEAF194}" type="slidenum">
              <a:rPr lang="en-US" smtClean="0"/>
              <a:t>‹#›</a:t>
            </a:fld>
            <a:endParaRPr lang="en-US"/>
          </a:p>
        </p:txBody>
      </p:sp>
    </p:spTree>
    <p:extLst>
      <p:ext uri="{BB962C8B-B14F-4D97-AF65-F5344CB8AC3E}">
        <p14:creationId xmlns:p14="http://schemas.microsoft.com/office/powerpoint/2010/main" val="7192551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F880FAAC-E605-4B86-9360-D24C5AB2EE3F}" type="datetimeFigureOut">
              <a:rPr lang="en-US" smtClean="0"/>
              <a:t>2/20/2024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D9911B-0E49-40CF-9301-1F6BCDEAF194}" type="slidenum">
              <a:rPr lang="en-US" smtClean="0"/>
              <a:t>‹#›</a:t>
            </a:fld>
            <a:endParaRPr lang="en-US"/>
          </a:p>
        </p:txBody>
      </p:sp>
    </p:spTree>
    <p:extLst>
      <p:ext uri="{BB962C8B-B14F-4D97-AF65-F5344CB8AC3E}">
        <p14:creationId xmlns:p14="http://schemas.microsoft.com/office/powerpoint/2010/main" val="41557450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880FAAC-E605-4B86-9360-D24C5AB2EE3F}" type="datetimeFigureOut">
              <a:rPr lang="en-US" smtClean="0"/>
              <a:t>2/20/2024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D9911B-0E49-40CF-9301-1F6BCDEAF194}" type="slidenum">
              <a:rPr lang="en-US" smtClean="0"/>
              <a:t>‹#›</a:t>
            </a:fld>
            <a:endParaRPr lang="en-US"/>
          </a:p>
        </p:txBody>
      </p:sp>
    </p:spTree>
    <p:extLst>
      <p:ext uri="{BB962C8B-B14F-4D97-AF65-F5344CB8AC3E}">
        <p14:creationId xmlns:p14="http://schemas.microsoft.com/office/powerpoint/2010/main" val="349920488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880FAAC-E605-4B86-9360-D24C5AB2EE3F}" type="datetimeFigureOut">
              <a:rPr lang="en-US" smtClean="0"/>
              <a:t>2/20/2024</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B5D9911B-0E49-40CF-9301-1F6BCDEAF194}" type="slidenum">
              <a:rPr lang="en-US" smtClean="0"/>
              <a:t>‹#›</a:t>
            </a:fld>
            <a:endParaRPr lang="en-US"/>
          </a:p>
        </p:txBody>
      </p:sp>
    </p:spTree>
    <p:extLst>
      <p:ext uri="{BB962C8B-B14F-4D97-AF65-F5344CB8AC3E}">
        <p14:creationId xmlns:p14="http://schemas.microsoft.com/office/powerpoint/2010/main" val="1920504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vi-VN" alt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vi-VN" alt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t>Phạm Quốc Tuấn                    THCS Phổ Khánh, Đ.Phổ, Q.Ngãi.</a:t>
            </a:r>
            <a:endParaRPr kumimoji="0" lang="vi-VN" alt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FC210AD8-8195-4B4B-B6DF-1E8D66E92166}" type="slidenum">
              <a:rPr kumimoji="0" lang="vi-VN" alt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0" lang="vi-VN" alt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396119517"/>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hf sldNum="0"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image" Target="../media/image3.gif"/><Relationship Id="rId5" Type="http://schemas.openxmlformats.org/officeDocument/2006/relationships/image" Target="../media/image2.gif"/><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8.xml"/><Relationship Id="rId1" Type="http://schemas.openxmlformats.org/officeDocument/2006/relationships/tags" Target="../tags/tag3.xml"/><Relationship Id="rId5" Type="http://schemas.openxmlformats.org/officeDocument/2006/relationships/hyperlink" Target="https://www.youtube.com/watch?v=jdHLSInN5_M" TargetMode="Externa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8.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8.xml"/><Relationship Id="rId1" Type="http://schemas.openxmlformats.org/officeDocument/2006/relationships/tags" Target="../tags/tag5.xm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p:txBody>
          <a:bodyPr/>
          <a:lstStyle/>
          <a:p>
            <a:pPr eaLnBrk="1" hangingPunct="1"/>
            <a:endParaRPr lang="vi-VN" altLang="vi-VN" smtClean="0"/>
          </a:p>
        </p:txBody>
      </p:sp>
      <p:sp>
        <p:nvSpPr>
          <p:cNvPr id="15362" name="Footer Placeholder 4"/>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1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18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15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1500">
                <a:solidFill>
                  <a:schemeClr val="tx1"/>
                </a:solidFill>
                <a:latin typeface="Calibri" panose="020F0502020204030204" pitchFamily="34" charset="0"/>
              </a:defRPr>
            </a:lvl5pPr>
            <a:lvl6pPr marL="1885950" indent="-17145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228850" indent="-17145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2571750" indent="-17145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2914650" indent="-17145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defRPr/>
            </a:pPr>
            <a:r>
              <a:rPr lang="vi-VN" altLang="vi-VN" sz="1050">
                <a:latin typeface="Arial" panose="020B0604020202020204" pitchFamily="34" charset="0"/>
                <a:cs typeface="Arial" panose="020B0604020202020204" pitchFamily="34" charset="0"/>
              </a:rPr>
              <a:t>Phạm Quốc Tuấn                    THCS Phổ Khánh, Đ.Phổ, Q.Ngãi.</a:t>
            </a:r>
          </a:p>
        </p:txBody>
      </p:sp>
      <p:pic>
        <p:nvPicPr>
          <p:cNvPr id="307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52400"/>
            <a:ext cx="9144000" cy="701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7" name="Picture 5"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1143000" y="5614988"/>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6"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1143000" y="5075238"/>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Picture 7"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1143000" y="4457700"/>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Picture 9"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1143000" y="3429000"/>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Picture 10"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1143000" y="2914650"/>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2" name="Picture 11"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1143000" y="2400300"/>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3" name="Picture 12"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1143000" y="1885950"/>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4" name="Picture 13"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1143000" y="1371600"/>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5" name="Picture 14"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1143000" y="857250"/>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6" name="Picture 15"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1657350" y="857250"/>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7" name="Picture 16"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2171700" y="857250"/>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8" name="Picture 17"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2686050" y="857250"/>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9" name="Picture 18"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3200400" y="857250"/>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0" name="Picture 19"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3714750" y="857250"/>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1" name="Picture 20"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4229100" y="857250"/>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2" name="Picture 21"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4743450" y="857250"/>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3" name="Picture 22"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5257800" y="857250"/>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4" name="Picture 23"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5772150" y="857250"/>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5" name="Picture 24"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6286500" y="857250"/>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6" name="Picture 25"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6800850" y="857250"/>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7" name="Picture 26"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7715250" y="857250"/>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8" name="Picture 27"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7315200" y="857250"/>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9" name="Picture 29"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7743825" y="1885950"/>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0" name="Picture 30"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7743825" y="2400300"/>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1" name="Picture 31"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7743825" y="2887663"/>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2" name="Picture 34"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7743825" y="4457700"/>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3" name="Picture 35"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7743825" y="4972050"/>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4" name="Picture 36"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7743825" y="5543550"/>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5" name="Picture 37"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7218363" y="5614988"/>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6" name="Picture 38"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6678613" y="5614988"/>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7" name="Picture 39"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6192838" y="5614988"/>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8" name="Picture 40"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5651500" y="5614988"/>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9" name="Picture 41"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5165725" y="5614988"/>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0" name="Picture 42"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4625975" y="5614988"/>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1" name="Picture 43"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4140200" y="5614988"/>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2" name="Picture 48"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1547813" y="5614988"/>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13" name="WordArt 49"/>
          <p:cNvSpPr>
            <a:spLocks noChangeArrowheads="1" noChangeShapeType="1" noTextEdit="1"/>
          </p:cNvSpPr>
          <p:nvPr/>
        </p:nvSpPr>
        <p:spPr bwMode="auto">
          <a:xfrm>
            <a:off x="2844800" y="2079625"/>
            <a:ext cx="3600450" cy="701675"/>
          </a:xfrm>
          <a:prstGeom prst="rect">
            <a:avLst/>
          </a:prstGeom>
        </p:spPr>
        <p:txBody>
          <a:bodyPr wrap="none" fromWordArt="1">
            <a:prstTxWarp prst="textPlain">
              <a:avLst>
                <a:gd name="adj" fmla="val 50000"/>
              </a:avLst>
            </a:prstTxWarp>
          </a:bodyPr>
          <a:lstStyle/>
          <a:p>
            <a:pPr algn="ctr"/>
            <a:r>
              <a:rPr lang="en-US" sz="2700" kern="10">
                <a:ln w="12700">
                  <a:solidFill>
                    <a:srgbClr val="0000FF"/>
                  </a:solidFill>
                  <a:round/>
                  <a:headEnd/>
                  <a:tailEnd/>
                </a:ln>
                <a:gradFill rotWithShape="1">
                  <a:gsLst>
                    <a:gs pos="0">
                      <a:srgbClr val="0000FF"/>
                    </a:gs>
                    <a:gs pos="100000">
                      <a:srgbClr val="E41F0A"/>
                    </a:gs>
                  </a:gsLst>
                  <a:lin ang="0" scaled="1"/>
                </a:gradFill>
                <a:effectLst>
                  <a:outerShdw dist="35921" dir="2700000" sy="50000" kx="2115830" algn="bl" rotWithShape="0">
                    <a:srgbClr val="E41F0A">
                      <a:alpha val="79999"/>
                    </a:srgbClr>
                  </a:outerShdw>
                </a:effectLst>
                <a:latin typeface=".VnTime"/>
              </a:rPr>
              <a:t>NGỮ VĂN </a:t>
            </a:r>
            <a:r>
              <a:rPr lang="en-US" sz="2700" kern="10" smtClean="0">
                <a:ln w="12700">
                  <a:solidFill>
                    <a:srgbClr val="0000FF"/>
                  </a:solidFill>
                  <a:round/>
                  <a:headEnd/>
                  <a:tailEnd/>
                </a:ln>
                <a:gradFill rotWithShape="1">
                  <a:gsLst>
                    <a:gs pos="0">
                      <a:srgbClr val="0000FF"/>
                    </a:gs>
                    <a:gs pos="100000">
                      <a:srgbClr val="E41F0A"/>
                    </a:gs>
                  </a:gsLst>
                  <a:lin ang="0" scaled="1"/>
                </a:gradFill>
                <a:effectLst>
                  <a:outerShdw dist="35921" dir="2700000" sy="50000" kx="2115830" algn="bl" rotWithShape="0">
                    <a:srgbClr val="E41F0A">
                      <a:alpha val="79999"/>
                    </a:srgbClr>
                  </a:outerShdw>
                </a:effectLst>
                <a:latin typeface=".VnTime"/>
              </a:rPr>
              <a:t>8</a:t>
            </a:r>
            <a:endParaRPr lang="en-US" sz="2700" kern="10">
              <a:ln w="12700">
                <a:solidFill>
                  <a:srgbClr val="0000FF"/>
                </a:solidFill>
                <a:round/>
                <a:headEnd/>
                <a:tailEnd/>
              </a:ln>
              <a:gradFill rotWithShape="1">
                <a:gsLst>
                  <a:gs pos="0">
                    <a:srgbClr val="0000FF"/>
                  </a:gs>
                  <a:gs pos="100000">
                    <a:srgbClr val="E41F0A"/>
                  </a:gs>
                </a:gsLst>
                <a:lin ang="0" scaled="1"/>
              </a:gradFill>
              <a:effectLst>
                <a:outerShdw dist="35921" dir="2700000" sy="50000" kx="2115830" algn="bl" rotWithShape="0">
                  <a:srgbClr val="E41F0A">
                    <a:alpha val="79999"/>
                  </a:srgbClr>
                </a:outerShdw>
              </a:effectLst>
              <a:latin typeface=".VnTime"/>
            </a:endParaRPr>
          </a:p>
        </p:txBody>
      </p:sp>
      <p:pic>
        <p:nvPicPr>
          <p:cNvPr id="3114" name="Picture 51" descr="n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3536950" y="3049588"/>
            <a:ext cx="211455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15" name="WordArt 52"/>
          <p:cNvSpPr>
            <a:spLocks noChangeArrowheads="1" noChangeShapeType="1" noTextEdit="1"/>
          </p:cNvSpPr>
          <p:nvPr/>
        </p:nvSpPr>
        <p:spPr bwMode="auto">
          <a:xfrm>
            <a:off x="2033588" y="1127125"/>
            <a:ext cx="5130800" cy="249238"/>
          </a:xfrm>
          <a:prstGeom prst="rect">
            <a:avLst/>
          </a:prstGeom>
        </p:spPr>
        <p:txBody>
          <a:bodyPr wrap="none" fromWordArt="1">
            <a:prstTxWarp prst="textPlain">
              <a:avLst>
                <a:gd name="adj" fmla="val 50000"/>
              </a:avLst>
            </a:prstTxWarp>
          </a:bodyPr>
          <a:lstStyle/>
          <a:p>
            <a:pPr algn="ctr"/>
            <a:r>
              <a:rPr lang="vi-VN" kern="10" spc="360">
                <a:ln w="9525">
                  <a:solidFill>
                    <a:srgbClr val="0000FF"/>
                  </a:solidFill>
                  <a:round/>
                  <a:headEnd/>
                  <a:tailEnd/>
                </a:ln>
                <a:gradFill rotWithShape="1">
                  <a:gsLst>
                    <a:gs pos="0">
                      <a:srgbClr val="FF00FF"/>
                    </a:gs>
                    <a:gs pos="50000">
                      <a:srgbClr val="009900"/>
                    </a:gs>
                    <a:gs pos="100000">
                      <a:srgbClr val="FF00FF"/>
                    </a:gs>
                  </a:gsLst>
                  <a:lin ang="5400000" scaled="1"/>
                </a:gradFill>
                <a:effectLst>
                  <a:outerShdw dist="56796" dir="3806097" algn="ctr" rotWithShape="0">
                    <a:srgbClr val="FFFF66">
                      <a:alpha val="79999"/>
                    </a:srgbClr>
                  </a:outerShdw>
                </a:effectLst>
                <a:latin typeface=".VnTime"/>
              </a:rPr>
              <a:t>TRƯỜNG THCS PHỔ VINH</a:t>
            </a:r>
            <a:endParaRPr lang="en-US" kern="10" spc="360">
              <a:ln w="9525">
                <a:solidFill>
                  <a:srgbClr val="0000FF"/>
                </a:solidFill>
                <a:round/>
                <a:headEnd/>
                <a:tailEnd/>
              </a:ln>
              <a:gradFill rotWithShape="1">
                <a:gsLst>
                  <a:gs pos="0">
                    <a:srgbClr val="FF00FF"/>
                  </a:gs>
                  <a:gs pos="50000">
                    <a:srgbClr val="009900"/>
                  </a:gs>
                  <a:gs pos="100000">
                    <a:srgbClr val="FF00FF"/>
                  </a:gs>
                </a:gsLst>
                <a:lin ang="5400000" scaled="1"/>
              </a:gradFill>
              <a:effectLst>
                <a:outerShdw dist="56796" dir="3806097" algn="ctr" rotWithShape="0">
                  <a:srgbClr val="FFFF66">
                    <a:alpha val="79999"/>
                  </a:srgbClr>
                </a:outerShdw>
              </a:effectLst>
              <a:latin typeface=".VnTime"/>
            </a:endParaRPr>
          </a:p>
        </p:txBody>
      </p:sp>
      <p:pic>
        <p:nvPicPr>
          <p:cNvPr id="3116" name="Picture 53" descr="n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3168650" y="1401763"/>
            <a:ext cx="2571750" cy="8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7" name="Picture 111"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2171700" y="857250"/>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8" name="Picture 189"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7729538" y="1401763"/>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19" name="WordArt 209"/>
          <p:cNvSpPr>
            <a:spLocks noChangeArrowheads="1" noChangeShapeType="1" noTextEdit="1"/>
          </p:cNvSpPr>
          <p:nvPr/>
        </p:nvSpPr>
        <p:spPr bwMode="auto">
          <a:xfrm>
            <a:off x="1331913" y="4076700"/>
            <a:ext cx="6481762" cy="455613"/>
          </a:xfrm>
          <a:prstGeom prst="rect">
            <a:avLst/>
          </a:prstGeom>
        </p:spPr>
        <p:txBody>
          <a:bodyPr wrap="none" fromWordArt="1">
            <a:prstTxWarp prst="textPlain">
              <a:avLst>
                <a:gd name="adj" fmla="val 50000"/>
              </a:avLst>
            </a:prstTxWarp>
          </a:bodyPr>
          <a:lstStyle/>
          <a:p>
            <a:pPr algn="ctr"/>
            <a:r>
              <a:rPr lang="en-US" sz="2100" kern="10">
                <a:ln w="9525">
                  <a:solidFill>
                    <a:srgbClr val="800000"/>
                  </a:solidFill>
                  <a:round/>
                  <a:headEnd/>
                  <a:tailEnd/>
                </a:ln>
                <a:gradFill rotWithShape="1">
                  <a:gsLst>
                    <a:gs pos="0">
                      <a:srgbClr val="FF0000"/>
                    </a:gs>
                    <a:gs pos="50000">
                      <a:srgbClr val="00FF00"/>
                    </a:gs>
                    <a:gs pos="100000">
                      <a:srgbClr val="FF0000"/>
                    </a:gs>
                  </a:gsLst>
                  <a:lin ang="5400000" scaled="1"/>
                </a:gradFill>
                <a:effectLst>
                  <a:outerShdw dist="35921" dir="2700000" algn="ctr" rotWithShape="0">
                    <a:srgbClr val="C0C0C0">
                      <a:alpha val="79999"/>
                    </a:srgbClr>
                  </a:outerShdw>
                </a:effectLst>
                <a:latin typeface=".VnTime"/>
              </a:rPr>
              <a:t> PHẠM QUỐC TUẤN</a:t>
            </a:r>
          </a:p>
        </p:txBody>
      </p:sp>
      <p:pic>
        <p:nvPicPr>
          <p:cNvPr id="3120" name="Picture 210"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7743825" y="3375025"/>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21" name="Picture 211"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7743825" y="3914775"/>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22" name="Picture 212"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2087563" y="5614988"/>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23" name="Picture 213"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2627313" y="5614988"/>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24" name="Picture 214"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3168650" y="5614988"/>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25" name="Picture 215"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3654425" y="5614988"/>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26" name="Picture 216" descr="DSTARS-P"/>
          <p:cNvPicPr>
            <a:picLocks noChangeAspect="1" noChangeArrowheads="1" noCrop="1"/>
          </p:cNvPicPr>
          <p:nvPr/>
        </p:nvPicPr>
        <p:blipFill>
          <a:blip r:embed="rId5">
            <a:lum contrast="-6000"/>
            <a:extLst>
              <a:ext uri="{28A0092B-C50C-407E-A947-70E740481C1C}">
                <a14:useLocalDpi xmlns:a14="http://schemas.microsoft.com/office/drawing/2010/main" val="0"/>
              </a:ext>
            </a:extLst>
          </a:blip>
          <a:srcRect/>
          <a:stretch>
            <a:fillRect/>
          </a:stretch>
        </p:blipFill>
        <p:spPr bwMode="auto">
          <a:xfrm>
            <a:off x="1143000" y="3752850"/>
            <a:ext cx="514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64516908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0" y="0"/>
            <a:ext cx="9036496" cy="6858000"/>
            <a:chOff x="0" y="0"/>
            <a:chExt cx="9144000" cy="6858000"/>
          </a:xfrm>
        </p:grpSpPr>
        <p:pic>
          <p:nvPicPr>
            <p:cNvPr id="8194" name="Picture 2"/>
            <p:cNvPicPr>
              <a:picLocks noChangeAspect="1" noChangeArrowheads="1"/>
            </p:cNvPicPr>
            <p:nvPr/>
          </p:nvPicPr>
          <p:blipFill rotWithShape="1">
            <a:blip r:embed="rId4">
              <a:clrChange>
                <a:clrFrom>
                  <a:srgbClr val="F0F8D3"/>
                </a:clrFrom>
                <a:clrTo>
                  <a:srgbClr val="F0F8D3">
                    <a:alpha val="0"/>
                  </a:srgbClr>
                </a:clrTo>
              </a:clrChange>
              <a:extLst>
                <a:ext uri="{28A0092B-C50C-407E-A947-70E740481C1C}">
                  <a14:useLocalDpi xmlns:a14="http://schemas.microsoft.com/office/drawing/2010/main" val="0"/>
                </a:ext>
              </a:extLst>
            </a:blip>
            <a:srcRect r="83862" b="32150"/>
            <a:stretch/>
          </p:blipFill>
          <p:spPr bwMode="auto">
            <a:xfrm>
              <a:off x="0" y="0"/>
              <a:ext cx="1475656"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rotWithShape="1">
            <a:blip r:embed="rId4">
              <a:clrChange>
                <a:clrFrom>
                  <a:srgbClr val="F0F8D3"/>
                </a:clrFrom>
                <a:clrTo>
                  <a:srgbClr val="F0F8D3">
                    <a:alpha val="0"/>
                  </a:srgbClr>
                </a:clrTo>
              </a:clrChange>
              <a:extLst>
                <a:ext uri="{28A0092B-C50C-407E-A947-70E740481C1C}">
                  <a14:useLocalDpi xmlns:a14="http://schemas.microsoft.com/office/drawing/2010/main" val="0"/>
                </a:ext>
              </a:extLst>
            </a:blip>
            <a:srcRect r="83862" b="32150"/>
            <a:stretch/>
          </p:blipFill>
          <p:spPr bwMode="auto">
            <a:xfrm>
              <a:off x="1763688" y="31016"/>
              <a:ext cx="1475656" cy="6826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
            <p:cNvPicPr>
              <a:picLocks noChangeAspect="1" noChangeArrowheads="1"/>
            </p:cNvPicPr>
            <p:nvPr/>
          </p:nvPicPr>
          <p:blipFill rotWithShape="1">
            <a:blip r:embed="rId4">
              <a:clrChange>
                <a:clrFrom>
                  <a:srgbClr val="F0F8D3"/>
                </a:clrFrom>
                <a:clrTo>
                  <a:srgbClr val="F0F8D3">
                    <a:alpha val="0"/>
                  </a:srgbClr>
                </a:clrTo>
              </a:clrChange>
              <a:extLst>
                <a:ext uri="{28A0092B-C50C-407E-A947-70E740481C1C}">
                  <a14:useLocalDpi xmlns:a14="http://schemas.microsoft.com/office/drawing/2010/main" val="0"/>
                </a:ext>
              </a:extLst>
            </a:blip>
            <a:srcRect r="83862" b="32150"/>
            <a:stretch/>
          </p:blipFill>
          <p:spPr bwMode="auto">
            <a:xfrm>
              <a:off x="3440548" y="0"/>
              <a:ext cx="1475656"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rotWithShape="1">
            <a:blip r:embed="rId4">
              <a:clrChange>
                <a:clrFrom>
                  <a:srgbClr val="F0F8D3"/>
                </a:clrFrom>
                <a:clrTo>
                  <a:srgbClr val="F0F8D3">
                    <a:alpha val="0"/>
                  </a:srgbClr>
                </a:clrTo>
              </a:clrChange>
              <a:extLst>
                <a:ext uri="{28A0092B-C50C-407E-A947-70E740481C1C}">
                  <a14:useLocalDpi xmlns:a14="http://schemas.microsoft.com/office/drawing/2010/main" val="0"/>
                </a:ext>
              </a:extLst>
            </a:blip>
            <a:srcRect r="83862" b="32150"/>
            <a:stretch/>
          </p:blipFill>
          <p:spPr bwMode="auto">
            <a:xfrm>
              <a:off x="4916204" y="31016"/>
              <a:ext cx="1475656" cy="6826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p:cNvPicPr>
              <a:picLocks noChangeAspect="1" noChangeArrowheads="1"/>
            </p:cNvPicPr>
            <p:nvPr/>
          </p:nvPicPr>
          <p:blipFill rotWithShape="1">
            <a:blip r:embed="rId4">
              <a:clrChange>
                <a:clrFrom>
                  <a:srgbClr val="F0F8D3"/>
                </a:clrFrom>
                <a:clrTo>
                  <a:srgbClr val="F0F8D3">
                    <a:alpha val="0"/>
                  </a:srgbClr>
                </a:clrTo>
              </a:clrChange>
              <a:extLst>
                <a:ext uri="{28A0092B-C50C-407E-A947-70E740481C1C}">
                  <a14:useLocalDpi xmlns:a14="http://schemas.microsoft.com/office/drawing/2010/main" val="0"/>
                </a:ext>
              </a:extLst>
            </a:blip>
            <a:srcRect r="83862" b="32150"/>
            <a:stretch/>
          </p:blipFill>
          <p:spPr bwMode="auto">
            <a:xfrm>
              <a:off x="6391860" y="31016"/>
              <a:ext cx="1475656" cy="6826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2"/>
            <p:cNvPicPr>
              <a:picLocks noChangeAspect="1" noChangeArrowheads="1"/>
            </p:cNvPicPr>
            <p:nvPr/>
          </p:nvPicPr>
          <p:blipFill rotWithShape="1">
            <a:blip r:embed="rId4">
              <a:clrChange>
                <a:clrFrom>
                  <a:srgbClr val="F0F8D3"/>
                </a:clrFrom>
                <a:clrTo>
                  <a:srgbClr val="F0F8D3">
                    <a:alpha val="0"/>
                  </a:srgbClr>
                </a:clrTo>
              </a:clrChange>
              <a:extLst>
                <a:ext uri="{28A0092B-C50C-407E-A947-70E740481C1C}">
                  <a14:useLocalDpi xmlns:a14="http://schemas.microsoft.com/office/drawing/2010/main" val="0"/>
                </a:ext>
              </a:extLst>
            </a:blip>
            <a:srcRect r="83862" b="32150"/>
            <a:stretch/>
          </p:blipFill>
          <p:spPr bwMode="auto">
            <a:xfrm>
              <a:off x="7668344" y="63808"/>
              <a:ext cx="1475656" cy="6794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2" name="Rounded Rectangle 1"/>
          <p:cNvSpPr/>
          <p:nvPr/>
        </p:nvSpPr>
        <p:spPr>
          <a:xfrm>
            <a:off x="0" y="924791"/>
            <a:ext cx="8941761" cy="148769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1200" cap="none" spc="0" normalizeH="0" baseline="0" noProof="0" dirty="0" err="1" smtClean="0">
                <a:ln>
                  <a:noFill/>
                </a:ln>
                <a:solidFill>
                  <a:srgbClr val="FF0000"/>
                </a:solidFill>
                <a:effectLst/>
                <a:uLnTx/>
                <a:uFillTx/>
                <a:latin typeface="Times New Roman" panose="02020603050405020304" pitchFamily="18" charset="0"/>
                <a:cs typeface="Times New Roman" panose="02020603050405020304" pitchFamily="18" charset="0"/>
              </a:rPr>
              <a:t>Xem</a:t>
            </a:r>
            <a:r>
              <a:rPr kumimoji="0" lang="en-US" sz="2800" b="1" i="0" u="none" strike="noStrike" kern="1200" cap="none" spc="0" normalizeH="0" baseline="0" noProof="0" dirty="0" smtClean="0">
                <a:ln>
                  <a:noFill/>
                </a:ln>
                <a:solidFill>
                  <a:srgbClr val="FF0000"/>
                </a:solidFill>
                <a:effectLst/>
                <a:uLnTx/>
                <a:uFillTx/>
                <a:latin typeface="Times New Roman" panose="02020603050405020304" pitchFamily="18" charset="0"/>
                <a:cs typeface="Times New Roman" panose="02020603050405020304" pitchFamily="18" charset="0"/>
              </a:rPr>
              <a:t> </a:t>
            </a:r>
            <a:r>
              <a:rPr kumimoji="0" lang="vi-VN" sz="2800" b="1" i="0" u="none" strike="noStrike" kern="1200" cap="none" spc="0" normalizeH="0" baseline="0" noProof="0" dirty="0" smtClean="0">
                <a:ln>
                  <a:noFill/>
                </a:ln>
                <a:solidFill>
                  <a:srgbClr val="FF0000"/>
                </a:solidFill>
                <a:effectLst/>
                <a:uLnTx/>
                <a:uFillTx/>
                <a:latin typeface="Times New Roman" panose="02020603050405020304" pitchFamily="18" charset="0"/>
                <a:cs typeface="Times New Roman" panose="02020603050405020304" pitchFamily="18" charset="0"/>
              </a:rPr>
              <a:t>video và</a:t>
            </a:r>
            <a:r>
              <a:rPr kumimoji="0" lang="vi-VN" sz="2800" b="1" i="0" u="none" strike="noStrike" kern="1200" cap="none" spc="0" normalizeH="0" noProof="0" dirty="0" smtClean="0">
                <a:ln>
                  <a:noFill/>
                </a:ln>
                <a:solidFill>
                  <a:srgbClr val="FF0000"/>
                </a:solidFill>
                <a:effectLst/>
                <a:uLnTx/>
                <a:uFillTx/>
                <a:latin typeface="Times New Roman" panose="02020603050405020304" pitchFamily="18" charset="0"/>
                <a:cs typeface="Times New Roman" panose="02020603050405020304" pitchFamily="18" charset="0"/>
              </a:rPr>
              <a:t> nêu cảm nhận</a:t>
            </a:r>
          </a:p>
          <a:p>
            <a:pPr lvl="0" algn="ctr" defTabSz="914400" eaLnBrk="0" fontAlgn="base" hangingPunct="0">
              <a:spcBef>
                <a:spcPct val="0"/>
              </a:spcBef>
              <a:spcAft>
                <a:spcPct val="0"/>
              </a:spcAft>
              <a:defRPr/>
            </a:pPr>
            <a:r>
              <a:rPr lang="en-US" sz="2800" b="1" dirty="0">
                <a:solidFill>
                  <a:srgbClr val="0070C0"/>
                </a:solidFill>
                <a:latin typeface="Times New Roman" panose="02020603050405020304" pitchFamily="18" charset="0"/>
                <a:cs typeface="Times New Roman" panose="02020603050405020304" pitchFamily="18" charset="0"/>
                <a:hlinkClick r:id="rId5"/>
              </a:rPr>
              <a:t>https://</a:t>
            </a:r>
            <a:r>
              <a:rPr lang="en-US" sz="2800" b="1" dirty="0" smtClean="0">
                <a:solidFill>
                  <a:srgbClr val="0070C0"/>
                </a:solidFill>
                <a:latin typeface="Times New Roman" panose="02020603050405020304" pitchFamily="18" charset="0"/>
                <a:cs typeface="Times New Roman" panose="02020603050405020304" pitchFamily="18" charset="0"/>
                <a:hlinkClick r:id="rId5"/>
              </a:rPr>
              <a:t>www.youtube.com/watch?v=jdHLSInN5_M</a:t>
            </a:r>
            <a:endParaRPr lang="vi-VN" sz="2800" b="1" dirty="0" smtClean="0">
              <a:solidFill>
                <a:srgbClr val="0070C0"/>
              </a:solidFill>
              <a:latin typeface="Times New Roman" panose="02020603050405020304" pitchFamily="18" charset="0"/>
              <a:cs typeface="Times New Roman" panose="02020603050405020304" pitchFamily="18" charset="0"/>
            </a:endParaRPr>
          </a:p>
          <a:p>
            <a:pPr lvl="0" algn="ctr" defTabSz="914400" eaLnBrk="0" fontAlgn="base" hangingPunct="0">
              <a:spcBef>
                <a:spcPct val="0"/>
              </a:spcBef>
              <a:spcAft>
                <a:spcPct val="0"/>
              </a:spcAft>
              <a:defRPr/>
            </a:pPr>
            <a:endPar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187040844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0" y="0"/>
            <a:ext cx="9036496" cy="6858000"/>
            <a:chOff x="0" y="0"/>
            <a:chExt cx="9144000" cy="6858000"/>
          </a:xfrm>
        </p:grpSpPr>
        <p:pic>
          <p:nvPicPr>
            <p:cNvPr id="8194" name="Picture 2"/>
            <p:cNvPicPr>
              <a:picLocks noChangeAspect="1" noChangeArrowheads="1"/>
            </p:cNvPicPr>
            <p:nvPr/>
          </p:nvPicPr>
          <p:blipFill rotWithShape="1">
            <a:blip r:embed="rId4">
              <a:clrChange>
                <a:clrFrom>
                  <a:srgbClr val="F0F8D3"/>
                </a:clrFrom>
                <a:clrTo>
                  <a:srgbClr val="F0F8D3">
                    <a:alpha val="0"/>
                  </a:srgbClr>
                </a:clrTo>
              </a:clrChange>
              <a:extLst>
                <a:ext uri="{28A0092B-C50C-407E-A947-70E740481C1C}">
                  <a14:useLocalDpi xmlns:a14="http://schemas.microsoft.com/office/drawing/2010/main" val="0"/>
                </a:ext>
              </a:extLst>
            </a:blip>
            <a:srcRect r="83862" b="32150"/>
            <a:stretch/>
          </p:blipFill>
          <p:spPr bwMode="auto">
            <a:xfrm>
              <a:off x="0" y="0"/>
              <a:ext cx="1475656"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rotWithShape="1">
            <a:blip r:embed="rId4">
              <a:clrChange>
                <a:clrFrom>
                  <a:srgbClr val="F0F8D3"/>
                </a:clrFrom>
                <a:clrTo>
                  <a:srgbClr val="F0F8D3">
                    <a:alpha val="0"/>
                  </a:srgbClr>
                </a:clrTo>
              </a:clrChange>
              <a:extLst>
                <a:ext uri="{28A0092B-C50C-407E-A947-70E740481C1C}">
                  <a14:useLocalDpi xmlns:a14="http://schemas.microsoft.com/office/drawing/2010/main" val="0"/>
                </a:ext>
              </a:extLst>
            </a:blip>
            <a:srcRect r="83862" b="32150"/>
            <a:stretch/>
          </p:blipFill>
          <p:spPr bwMode="auto">
            <a:xfrm>
              <a:off x="1763688" y="31016"/>
              <a:ext cx="1475656" cy="6826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
            <p:cNvPicPr>
              <a:picLocks noChangeAspect="1" noChangeArrowheads="1"/>
            </p:cNvPicPr>
            <p:nvPr/>
          </p:nvPicPr>
          <p:blipFill rotWithShape="1">
            <a:blip r:embed="rId4">
              <a:clrChange>
                <a:clrFrom>
                  <a:srgbClr val="F0F8D3"/>
                </a:clrFrom>
                <a:clrTo>
                  <a:srgbClr val="F0F8D3">
                    <a:alpha val="0"/>
                  </a:srgbClr>
                </a:clrTo>
              </a:clrChange>
              <a:extLst>
                <a:ext uri="{28A0092B-C50C-407E-A947-70E740481C1C}">
                  <a14:useLocalDpi xmlns:a14="http://schemas.microsoft.com/office/drawing/2010/main" val="0"/>
                </a:ext>
              </a:extLst>
            </a:blip>
            <a:srcRect r="83862" b="32150"/>
            <a:stretch/>
          </p:blipFill>
          <p:spPr bwMode="auto">
            <a:xfrm>
              <a:off x="3440548" y="0"/>
              <a:ext cx="1475656"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rotWithShape="1">
            <a:blip r:embed="rId4">
              <a:clrChange>
                <a:clrFrom>
                  <a:srgbClr val="F0F8D3"/>
                </a:clrFrom>
                <a:clrTo>
                  <a:srgbClr val="F0F8D3">
                    <a:alpha val="0"/>
                  </a:srgbClr>
                </a:clrTo>
              </a:clrChange>
              <a:extLst>
                <a:ext uri="{28A0092B-C50C-407E-A947-70E740481C1C}">
                  <a14:useLocalDpi xmlns:a14="http://schemas.microsoft.com/office/drawing/2010/main" val="0"/>
                </a:ext>
              </a:extLst>
            </a:blip>
            <a:srcRect r="83862" b="32150"/>
            <a:stretch/>
          </p:blipFill>
          <p:spPr bwMode="auto">
            <a:xfrm>
              <a:off x="4916204" y="31016"/>
              <a:ext cx="1475656" cy="6826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p:cNvPicPr>
              <a:picLocks noChangeAspect="1" noChangeArrowheads="1"/>
            </p:cNvPicPr>
            <p:nvPr/>
          </p:nvPicPr>
          <p:blipFill rotWithShape="1">
            <a:blip r:embed="rId4">
              <a:clrChange>
                <a:clrFrom>
                  <a:srgbClr val="F0F8D3"/>
                </a:clrFrom>
                <a:clrTo>
                  <a:srgbClr val="F0F8D3">
                    <a:alpha val="0"/>
                  </a:srgbClr>
                </a:clrTo>
              </a:clrChange>
              <a:extLst>
                <a:ext uri="{28A0092B-C50C-407E-A947-70E740481C1C}">
                  <a14:useLocalDpi xmlns:a14="http://schemas.microsoft.com/office/drawing/2010/main" val="0"/>
                </a:ext>
              </a:extLst>
            </a:blip>
            <a:srcRect r="83862" b="32150"/>
            <a:stretch/>
          </p:blipFill>
          <p:spPr bwMode="auto">
            <a:xfrm>
              <a:off x="6391860" y="31016"/>
              <a:ext cx="1475656" cy="6826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2"/>
            <p:cNvPicPr>
              <a:picLocks noChangeAspect="1" noChangeArrowheads="1"/>
            </p:cNvPicPr>
            <p:nvPr/>
          </p:nvPicPr>
          <p:blipFill rotWithShape="1">
            <a:blip r:embed="rId4">
              <a:clrChange>
                <a:clrFrom>
                  <a:srgbClr val="F0F8D3"/>
                </a:clrFrom>
                <a:clrTo>
                  <a:srgbClr val="F0F8D3">
                    <a:alpha val="0"/>
                  </a:srgbClr>
                </a:clrTo>
              </a:clrChange>
              <a:extLst>
                <a:ext uri="{28A0092B-C50C-407E-A947-70E740481C1C}">
                  <a14:useLocalDpi xmlns:a14="http://schemas.microsoft.com/office/drawing/2010/main" val="0"/>
                </a:ext>
              </a:extLst>
            </a:blip>
            <a:srcRect r="83862" b="32150"/>
            <a:stretch/>
          </p:blipFill>
          <p:spPr bwMode="auto">
            <a:xfrm>
              <a:off x="7668344" y="63808"/>
              <a:ext cx="1475656" cy="6794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pic>
        <p:nvPicPr>
          <p:cNvPr id="12" name="Picture 11"/>
          <p:cNvPicPr/>
          <p:nvPr/>
        </p:nvPicPr>
        <p:blipFill rotWithShape="1">
          <a:blip r:embed="rId5"/>
          <a:srcRect l="12868" t="1733" r="12749" b="3120"/>
          <a:stretch/>
        </p:blipFill>
        <p:spPr bwMode="auto">
          <a:xfrm>
            <a:off x="0" y="-1"/>
            <a:ext cx="9143999" cy="6941127"/>
          </a:xfrm>
          <a:prstGeom prst="rect">
            <a:avLst/>
          </a:prstGeom>
          <a:ln>
            <a:noFill/>
          </a:ln>
          <a:extLst>
            <a:ext uri="{53640926-AAD7-44D8-BBD7-CCE9431645EC}">
              <a14:shadowObscured xmlns:a14="http://schemas.microsoft.com/office/drawing/2010/main"/>
            </a:ext>
          </a:extLst>
        </p:spPr>
      </p:pic>
    </p:spTree>
    <p:custDataLst>
      <p:tags r:id="rId1"/>
    </p:custDataLst>
    <p:extLst>
      <p:ext uri="{BB962C8B-B14F-4D97-AF65-F5344CB8AC3E}">
        <p14:creationId xmlns:p14="http://schemas.microsoft.com/office/powerpoint/2010/main" val="13581478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0" y="0"/>
            <a:ext cx="9036496" cy="6858000"/>
            <a:chOff x="0" y="0"/>
            <a:chExt cx="9144000" cy="6858000"/>
          </a:xfrm>
        </p:grpSpPr>
        <p:pic>
          <p:nvPicPr>
            <p:cNvPr id="8194" name="Picture 2"/>
            <p:cNvPicPr>
              <a:picLocks noChangeAspect="1" noChangeArrowheads="1"/>
            </p:cNvPicPr>
            <p:nvPr/>
          </p:nvPicPr>
          <p:blipFill rotWithShape="1">
            <a:blip r:embed="rId4">
              <a:clrChange>
                <a:clrFrom>
                  <a:srgbClr val="F0F8D3"/>
                </a:clrFrom>
                <a:clrTo>
                  <a:srgbClr val="F0F8D3">
                    <a:alpha val="0"/>
                  </a:srgbClr>
                </a:clrTo>
              </a:clrChange>
              <a:extLst>
                <a:ext uri="{28A0092B-C50C-407E-A947-70E740481C1C}">
                  <a14:useLocalDpi xmlns:a14="http://schemas.microsoft.com/office/drawing/2010/main" val="0"/>
                </a:ext>
              </a:extLst>
            </a:blip>
            <a:srcRect r="83862" b="32150"/>
            <a:stretch/>
          </p:blipFill>
          <p:spPr bwMode="auto">
            <a:xfrm>
              <a:off x="0" y="0"/>
              <a:ext cx="1475656"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rotWithShape="1">
            <a:blip r:embed="rId4">
              <a:clrChange>
                <a:clrFrom>
                  <a:srgbClr val="F0F8D3"/>
                </a:clrFrom>
                <a:clrTo>
                  <a:srgbClr val="F0F8D3">
                    <a:alpha val="0"/>
                  </a:srgbClr>
                </a:clrTo>
              </a:clrChange>
              <a:extLst>
                <a:ext uri="{28A0092B-C50C-407E-A947-70E740481C1C}">
                  <a14:useLocalDpi xmlns:a14="http://schemas.microsoft.com/office/drawing/2010/main" val="0"/>
                </a:ext>
              </a:extLst>
            </a:blip>
            <a:srcRect r="83862" b="32150"/>
            <a:stretch/>
          </p:blipFill>
          <p:spPr bwMode="auto">
            <a:xfrm>
              <a:off x="1763688" y="31016"/>
              <a:ext cx="1475656" cy="6826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
            <p:cNvPicPr>
              <a:picLocks noChangeAspect="1" noChangeArrowheads="1"/>
            </p:cNvPicPr>
            <p:nvPr/>
          </p:nvPicPr>
          <p:blipFill rotWithShape="1">
            <a:blip r:embed="rId4">
              <a:clrChange>
                <a:clrFrom>
                  <a:srgbClr val="F0F8D3"/>
                </a:clrFrom>
                <a:clrTo>
                  <a:srgbClr val="F0F8D3">
                    <a:alpha val="0"/>
                  </a:srgbClr>
                </a:clrTo>
              </a:clrChange>
              <a:extLst>
                <a:ext uri="{28A0092B-C50C-407E-A947-70E740481C1C}">
                  <a14:useLocalDpi xmlns:a14="http://schemas.microsoft.com/office/drawing/2010/main" val="0"/>
                </a:ext>
              </a:extLst>
            </a:blip>
            <a:srcRect r="83862" b="32150"/>
            <a:stretch/>
          </p:blipFill>
          <p:spPr bwMode="auto">
            <a:xfrm>
              <a:off x="3440548" y="0"/>
              <a:ext cx="1475656"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rotWithShape="1">
            <a:blip r:embed="rId4">
              <a:clrChange>
                <a:clrFrom>
                  <a:srgbClr val="F0F8D3"/>
                </a:clrFrom>
                <a:clrTo>
                  <a:srgbClr val="F0F8D3">
                    <a:alpha val="0"/>
                  </a:srgbClr>
                </a:clrTo>
              </a:clrChange>
              <a:extLst>
                <a:ext uri="{28A0092B-C50C-407E-A947-70E740481C1C}">
                  <a14:useLocalDpi xmlns:a14="http://schemas.microsoft.com/office/drawing/2010/main" val="0"/>
                </a:ext>
              </a:extLst>
            </a:blip>
            <a:srcRect r="83862" b="32150"/>
            <a:stretch/>
          </p:blipFill>
          <p:spPr bwMode="auto">
            <a:xfrm>
              <a:off x="4916204" y="31016"/>
              <a:ext cx="1475656" cy="6826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p:cNvPicPr>
              <a:picLocks noChangeAspect="1" noChangeArrowheads="1"/>
            </p:cNvPicPr>
            <p:nvPr/>
          </p:nvPicPr>
          <p:blipFill rotWithShape="1">
            <a:blip r:embed="rId4">
              <a:clrChange>
                <a:clrFrom>
                  <a:srgbClr val="F0F8D3"/>
                </a:clrFrom>
                <a:clrTo>
                  <a:srgbClr val="F0F8D3">
                    <a:alpha val="0"/>
                  </a:srgbClr>
                </a:clrTo>
              </a:clrChange>
              <a:extLst>
                <a:ext uri="{28A0092B-C50C-407E-A947-70E740481C1C}">
                  <a14:useLocalDpi xmlns:a14="http://schemas.microsoft.com/office/drawing/2010/main" val="0"/>
                </a:ext>
              </a:extLst>
            </a:blip>
            <a:srcRect r="83862" b="32150"/>
            <a:stretch/>
          </p:blipFill>
          <p:spPr bwMode="auto">
            <a:xfrm>
              <a:off x="6391860" y="31016"/>
              <a:ext cx="1475656" cy="6826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2"/>
            <p:cNvPicPr>
              <a:picLocks noChangeAspect="1" noChangeArrowheads="1"/>
            </p:cNvPicPr>
            <p:nvPr/>
          </p:nvPicPr>
          <p:blipFill rotWithShape="1">
            <a:blip r:embed="rId4">
              <a:clrChange>
                <a:clrFrom>
                  <a:srgbClr val="F0F8D3"/>
                </a:clrFrom>
                <a:clrTo>
                  <a:srgbClr val="F0F8D3">
                    <a:alpha val="0"/>
                  </a:srgbClr>
                </a:clrTo>
              </a:clrChange>
              <a:extLst>
                <a:ext uri="{28A0092B-C50C-407E-A947-70E740481C1C}">
                  <a14:useLocalDpi xmlns:a14="http://schemas.microsoft.com/office/drawing/2010/main" val="0"/>
                </a:ext>
              </a:extLst>
            </a:blip>
            <a:srcRect r="83862" b="32150"/>
            <a:stretch/>
          </p:blipFill>
          <p:spPr bwMode="auto">
            <a:xfrm>
              <a:off x="7668344" y="63808"/>
              <a:ext cx="1475656" cy="6794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8" name="Text Box 6"/>
          <p:cNvSpPr txBox="1"/>
          <p:nvPr/>
        </p:nvSpPr>
        <p:spPr>
          <a:xfrm>
            <a:off x="130816" y="174191"/>
            <a:ext cx="4455932" cy="3170902"/>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en-US" sz="2400" dirty="0" smtClean="0">
                <a:solidFill>
                  <a:srgbClr val="0070C0"/>
                </a:solidFill>
                <a:effectLst/>
                <a:latin typeface="Times New Roman" panose="02020603050405020304" pitchFamily="18" charset="0"/>
                <a:ea typeface="Calibri" panose="020F0502020204030204" pitchFamily="34" charset="0"/>
              </a:rPr>
              <a:t>1. </a:t>
            </a:r>
            <a:r>
              <a:rPr lang="vi-VN" sz="2400" dirty="0" smtClean="0">
                <a:solidFill>
                  <a:srgbClr val="0070C0"/>
                </a:solidFill>
              </a:rPr>
              <a:t>Nguyễn Đình Thi (1924-2003), quê Hà Nội, là nhà thơ có phong cách tự do, phóng khoáng nhưng cũng hàm súc, giàu suy tư, dạt dào cảm hứng yêu nước. Hình tượng xuyên suốt là đất nước Việt Nam đau thương mà anh dũng.</a:t>
            </a:r>
            <a:endParaRPr lang="en-US" sz="2400" dirty="0" smtClean="0">
              <a:solidFill>
                <a:srgbClr val="0070C0"/>
              </a:solidFill>
              <a:effectLst/>
              <a:latin typeface="Times New Roman" panose="02020603050405020304" pitchFamily="18" charset="0"/>
              <a:ea typeface="Calibri" panose="020F0502020204030204" pitchFamily="34" charset="0"/>
            </a:endParaRPr>
          </a:p>
        </p:txBody>
      </p:sp>
      <p:sp>
        <p:nvSpPr>
          <p:cNvPr id="41" name="Text Box 6"/>
          <p:cNvSpPr txBox="1"/>
          <p:nvPr/>
        </p:nvSpPr>
        <p:spPr>
          <a:xfrm>
            <a:off x="4586748" y="174189"/>
            <a:ext cx="4455932" cy="317089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en-US" sz="2400" dirty="0" smtClean="0">
                <a:solidFill>
                  <a:srgbClr val="00B050"/>
                </a:solidFill>
                <a:latin typeface="Times New Roman" panose="02020603050405020304" pitchFamily="18" charset="0"/>
                <a:ea typeface="Calibri" panose="020F0502020204030204" pitchFamily="34" charset="0"/>
              </a:rPr>
              <a:t>2. </a:t>
            </a:r>
            <a:r>
              <a:rPr lang="vi-VN" sz="2400" dirty="0">
                <a:solidFill>
                  <a:srgbClr val="00B050"/>
                </a:solidFill>
                <a:latin typeface="Times New Roman" panose="02020603050405020304" pitchFamily="18" charset="0"/>
                <a:ea typeface="Calibri" panose="020F0502020204030204" pitchFamily="34" charset="0"/>
              </a:rPr>
              <a:t>Đặc điểm của thể thơ tự do </a:t>
            </a:r>
          </a:p>
          <a:p>
            <a:pPr algn="just"/>
            <a:r>
              <a:rPr lang="vi-VN" sz="2400" dirty="0" smtClean="0">
                <a:solidFill>
                  <a:srgbClr val="00B050"/>
                </a:solidFill>
                <a:effectLst/>
                <a:latin typeface="Times New Roman" panose="02020603050405020304" pitchFamily="18" charset="0"/>
                <a:ea typeface="Calibri" panose="020F0502020204030204" pitchFamily="34" charset="0"/>
              </a:rPr>
              <a:t>+ Số tiếng trong dòng thơ, số dòng trong khổ thơ linh hoạt, không giống nhau.</a:t>
            </a:r>
          </a:p>
          <a:p>
            <a:pPr algn="just"/>
            <a:r>
              <a:rPr lang="vi-VN" sz="2400" dirty="0" smtClean="0">
                <a:solidFill>
                  <a:srgbClr val="00B050"/>
                </a:solidFill>
                <a:latin typeface="Times New Roman" panose="02020603050405020304" pitchFamily="18" charset="0"/>
                <a:ea typeface="Calibri" panose="020F0502020204030204" pitchFamily="34" charset="0"/>
              </a:rPr>
              <a:t>+ Hai khổ đầu vần chân, vần liền; hai khổ sau không gieo vần.</a:t>
            </a:r>
          </a:p>
          <a:p>
            <a:pPr algn="just"/>
            <a:r>
              <a:rPr lang="vi-VN" sz="2400" dirty="0" smtClean="0">
                <a:solidFill>
                  <a:srgbClr val="00B050"/>
                </a:solidFill>
                <a:effectLst/>
                <a:latin typeface="Times New Roman" panose="02020603050405020304" pitchFamily="18" charset="0"/>
                <a:ea typeface="Calibri" panose="020F0502020204030204" pitchFamily="34" charset="0"/>
              </a:rPr>
              <a:t>+ Nhịp: 2/2/2; 4/3; 3/4; 3/3;...</a:t>
            </a:r>
            <a:endParaRPr lang="en-US" sz="2400" dirty="0">
              <a:solidFill>
                <a:srgbClr val="000000"/>
              </a:solidFill>
              <a:effectLst/>
              <a:latin typeface="Times New Roman" panose="02020603050405020304" pitchFamily="18" charset="0"/>
              <a:ea typeface="Calibri" panose="020F0502020204030204" pitchFamily="34" charset="0"/>
            </a:endParaRPr>
          </a:p>
        </p:txBody>
      </p:sp>
      <p:sp>
        <p:nvSpPr>
          <p:cNvPr id="42" name="Text Box 6"/>
          <p:cNvSpPr txBox="1"/>
          <p:nvPr/>
        </p:nvSpPr>
        <p:spPr>
          <a:xfrm>
            <a:off x="4595442" y="3345093"/>
            <a:ext cx="4455932" cy="326496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endParaRPr lang="en-US" sz="2400" dirty="0">
              <a:solidFill>
                <a:srgbClr val="0070C0"/>
              </a:solidFill>
              <a:latin typeface="Times New Roman" panose="02020603050405020304" pitchFamily="18" charset="0"/>
              <a:ea typeface="Calibri" panose="020F0502020204030204" pitchFamily="34" charset="0"/>
            </a:endParaRPr>
          </a:p>
          <a:p>
            <a:pPr algn="just"/>
            <a:r>
              <a:rPr lang="en-US" sz="2400" dirty="0" smtClean="0">
                <a:solidFill>
                  <a:srgbClr val="0070C0"/>
                </a:solidFill>
                <a:latin typeface="Times New Roman" panose="02020603050405020304" pitchFamily="18" charset="0"/>
                <a:ea typeface="Calibri" panose="020F0502020204030204" pitchFamily="34" charset="0"/>
              </a:rPr>
              <a:t>4</a:t>
            </a:r>
            <a:r>
              <a:rPr lang="en-US" sz="2400" dirty="0">
                <a:solidFill>
                  <a:srgbClr val="0070C0"/>
                </a:solidFill>
                <a:latin typeface="Times New Roman" panose="02020603050405020304" pitchFamily="18" charset="0"/>
                <a:ea typeface="Calibri" panose="020F0502020204030204" pitchFamily="34" charset="0"/>
              </a:rPr>
              <a:t>. </a:t>
            </a:r>
            <a:r>
              <a:rPr lang="vi-VN" sz="2400" dirty="0" smtClean="0">
                <a:solidFill>
                  <a:srgbClr val="0070C0"/>
                </a:solidFill>
                <a:latin typeface="Times New Roman" panose="02020603050405020304" pitchFamily="18" charset="0"/>
                <a:ea typeface="Calibri" panose="020F0502020204030204" pitchFamily="34" charset="0"/>
              </a:rPr>
              <a:t>Không gian khoáng đạt, vừa lãng mạn, hào hùng, dữ dội với vẻ đẹp đậm chất Trường Sơn. Đây là thời điểm cuộc kháng chiến chống Mỹ bước vào giai đoạn khốc liệt, tất cả vì tiền tuyến miền nam.</a:t>
            </a:r>
            <a:endParaRPr lang="en-US" sz="2400" dirty="0">
              <a:solidFill>
                <a:srgbClr val="0070C0"/>
              </a:solidFill>
              <a:latin typeface="Times New Roman" panose="02020603050405020304" pitchFamily="18" charset="0"/>
              <a:ea typeface="Calibri" panose="020F0502020204030204" pitchFamily="34" charset="0"/>
            </a:endParaRPr>
          </a:p>
          <a:p>
            <a:pPr algn="just"/>
            <a:endParaRPr lang="en-US" sz="2400" dirty="0">
              <a:solidFill>
                <a:srgbClr val="0070C0"/>
              </a:solidFill>
              <a:latin typeface="Times New Roman" panose="02020603050405020304" pitchFamily="18" charset="0"/>
              <a:ea typeface="Calibri" panose="020F0502020204030204" pitchFamily="34" charset="0"/>
            </a:endParaRPr>
          </a:p>
          <a:p>
            <a:pPr algn="ctr">
              <a:lnSpc>
                <a:spcPct val="107000"/>
              </a:lnSpc>
              <a:spcAft>
                <a:spcPts val="800"/>
              </a:spcAft>
            </a:pPr>
            <a:endParaRPr lang="en-US" sz="2400" dirty="0">
              <a:solidFill>
                <a:srgbClr val="000000"/>
              </a:solidFill>
              <a:effectLst/>
              <a:latin typeface="Times New Roman" panose="02020603050405020304" pitchFamily="18" charset="0"/>
              <a:ea typeface="Calibri" panose="020F0502020204030204" pitchFamily="34" charset="0"/>
            </a:endParaRPr>
          </a:p>
        </p:txBody>
      </p:sp>
      <p:sp>
        <p:nvSpPr>
          <p:cNvPr id="43" name="Text Box 6"/>
          <p:cNvSpPr txBox="1"/>
          <p:nvPr/>
        </p:nvSpPr>
        <p:spPr>
          <a:xfrm>
            <a:off x="145434" y="3345094"/>
            <a:ext cx="4455932" cy="3264972"/>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vi-VN" sz="2400" dirty="0" smtClean="0">
                <a:solidFill>
                  <a:srgbClr val="00B050"/>
                </a:solidFill>
                <a:latin typeface="Times New Roman" panose="02020603050405020304" pitchFamily="18" charset="0"/>
                <a:ea typeface="Calibri" panose="020F0502020204030204" pitchFamily="34" charset="0"/>
              </a:rPr>
              <a:t>3</a:t>
            </a:r>
            <a:r>
              <a:rPr lang="en-US" sz="2400" dirty="0" smtClean="0">
                <a:solidFill>
                  <a:srgbClr val="00B050"/>
                </a:solidFill>
                <a:latin typeface="Times New Roman" panose="02020603050405020304" pitchFamily="18" charset="0"/>
                <a:ea typeface="Calibri" panose="020F0502020204030204" pitchFamily="34" charset="0"/>
              </a:rPr>
              <a:t>. </a:t>
            </a:r>
            <a:r>
              <a:rPr lang="vi-VN" sz="2400" dirty="0" smtClean="0">
                <a:solidFill>
                  <a:srgbClr val="00B050"/>
                </a:solidFill>
                <a:latin typeface="Times New Roman" panose="02020603050405020304" pitchFamily="18" charset="0"/>
                <a:ea typeface="Calibri" panose="020F0502020204030204" pitchFamily="34" charset="0"/>
              </a:rPr>
              <a:t>Người bộc lộ cảm xúc</a:t>
            </a:r>
          </a:p>
          <a:p>
            <a:pPr algn="just"/>
            <a:r>
              <a:rPr lang="vi-VN" sz="2400" dirty="0" smtClean="0">
                <a:solidFill>
                  <a:srgbClr val="00B050"/>
                </a:solidFill>
                <a:latin typeface="Times New Roman" panose="02020603050405020304" pitchFamily="18" charset="0"/>
                <a:ea typeface="Calibri" panose="020F0502020204030204" pitchFamily="34" charset="0"/>
              </a:rPr>
              <a:t> là người lính đang hành quân thần tốc vào chiến trường chuẩn bị cho tổng tiến công năm 1975. Anh kể lại cuộc gặp với cô thanh niên xung phong đang làm nhiệm vụ trên đường Trường Sơn.</a:t>
            </a:r>
            <a:endParaRPr lang="en-US" sz="2400" dirty="0">
              <a:solidFill>
                <a:srgbClr val="000000"/>
              </a:solidFill>
              <a:effectLst/>
              <a:latin typeface="Times New Roman" panose="02020603050405020304" pitchFamily="18" charset="0"/>
              <a:ea typeface="Calibri" panose="020F0502020204030204" pitchFamily="34" charset="0"/>
            </a:endParaRPr>
          </a:p>
        </p:txBody>
      </p:sp>
      <p:sp>
        <p:nvSpPr>
          <p:cNvPr id="39" name="TextBox 38"/>
          <p:cNvSpPr txBox="1"/>
          <p:nvPr/>
        </p:nvSpPr>
        <p:spPr>
          <a:xfrm>
            <a:off x="3486156" y="3145061"/>
            <a:ext cx="2183796" cy="461665"/>
          </a:xfrm>
          <a:prstGeom prst="rect">
            <a:avLst/>
          </a:prstGeom>
          <a:solidFill>
            <a:schemeClr val="bg1"/>
          </a:solidFill>
          <a:ln>
            <a:solidFill>
              <a:schemeClr val="tx1"/>
            </a:solidFill>
          </a:ln>
        </p:spPr>
        <p:txBody>
          <a:bodyPr wrap="square" rtlCol="0">
            <a:spAutoFit/>
          </a:bodyPr>
          <a:lstStyle/>
          <a:p>
            <a:pPr algn="just"/>
            <a:r>
              <a:rPr lang="en-US" sz="2400" dirty="0" smtClean="0">
                <a:solidFill>
                  <a:srgbClr val="FF0000"/>
                </a:solidFill>
                <a:latin typeface="Times New Roman" panose="02020603050405020304" pitchFamily="18" charset="0"/>
                <a:cs typeface="Times New Roman" panose="02020603050405020304" pitchFamily="18" charset="0"/>
              </a:rPr>
              <a:t>     </a:t>
            </a:r>
            <a:r>
              <a:rPr lang="vi-VN" sz="2400" dirty="0" smtClean="0">
                <a:solidFill>
                  <a:srgbClr val="FF0000"/>
                </a:solidFill>
                <a:latin typeface="Times New Roman" panose="02020603050405020304" pitchFamily="18" charset="0"/>
                <a:cs typeface="Times New Roman" panose="02020603050405020304" pitchFamily="18" charset="0"/>
              </a:rPr>
              <a:t>LÁ ĐỎ</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44" name="Rectangle 43"/>
          <p:cNvSpPr/>
          <p:nvPr/>
        </p:nvSpPr>
        <p:spPr>
          <a:xfrm>
            <a:off x="9689690" y="3184178"/>
            <a:ext cx="58994"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66607500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anim calcmode="lin" valueType="num">
                                      <p:cBhvr additive="base">
                                        <p:cTn id="7" dur="500" fill="hold"/>
                                        <p:tgtEl>
                                          <p:spTgt spid="39"/>
                                        </p:tgtEl>
                                        <p:attrNameLst>
                                          <p:attrName>ppt_x</p:attrName>
                                        </p:attrNameLst>
                                      </p:cBhvr>
                                      <p:tavLst>
                                        <p:tav tm="0">
                                          <p:val>
                                            <p:strVal val="#ppt_x"/>
                                          </p:val>
                                        </p:tav>
                                        <p:tav tm="100000">
                                          <p:val>
                                            <p:strVal val="#ppt_x"/>
                                          </p:val>
                                        </p:tav>
                                      </p:tavLst>
                                    </p:anim>
                                    <p:anim calcmode="lin" valueType="num">
                                      <p:cBhvr additive="base">
                                        <p:cTn id="8"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anim calcmode="lin" valueType="num">
                                      <p:cBhvr additive="base">
                                        <p:cTn id="13" dur="500" fill="hold"/>
                                        <p:tgtEl>
                                          <p:spTgt spid="18"/>
                                        </p:tgtEl>
                                        <p:attrNameLst>
                                          <p:attrName>ppt_x</p:attrName>
                                        </p:attrNameLst>
                                      </p:cBhvr>
                                      <p:tavLst>
                                        <p:tav tm="0">
                                          <p:val>
                                            <p:strVal val="#ppt_x"/>
                                          </p:val>
                                        </p:tav>
                                        <p:tav tm="100000">
                                          <p:val>
                                            <p:strVal val="#ppt_x"/>
                                          </p:val>
                                        </p:tav>
                                      </p:tavLst>
                                    </p:anim>
                                    <p:anim calcmode="lin" valueType="num">
                                      <p:cBhvr additive="base">
                                        <p:cTn id="1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1"/>
                                        </p:tgtEl>
                                        <p:attrNameLst>
                                          <p:attrName>style.visibility</p:attrName>
                                        </p:attrNameLst>
                                      </p:cBhvr>
                                      <p:to>
                                        <p:strVal val="visible"/>
                                      </p:to>
                                    </p:set>
                                    <p:anim calcmode="lin" valueType="num">
                                      <p:cBhvr additive="base">
                                        <p:cTn id="19" dur="500" fill="hold"/>
                                        <p:tgtEl>
                                          <p:spTgt spid="41"/>
                                        </p:tgtEl>
                                        <p:attrNameLst>
                                          <p:attrName>ppt_x</p:attrName>
                                        </p:attrNameLst>
                                      </p:cBhvr>
                                      <p:tavLst>
                                        <p:tav tm="0">
                                          <p:val>
                                            <p:strVal val="#ppt_x"/>
                                          </p:val>
                                        </p:tav>
                                        <p:tav tm="100000">
                                          <p:val>
                                            <p:strVal val="#ppt_x"/>
                                          </p:val>
                                        </p:tav>
                                      </p:tavLst>
                                    </p:anim>
                                    <p:anim calcmode="lin" valueType="num">
                                      <p:cBhvr additive="base">
                                        <p:cTn id="20"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3"/>
                                        </p:tgtEl>
                                        <p:attrNameLst>
                                          <p:attrName>style.visibility</p:attrName>
                                        </p:attrNameLst>
                                      </p:cBhvr>
                                      <p:to>
                                        <p:strVal val="visible"/>
                                      </p:to>
                                    </p:set>
                                    <p:anim calcmode="lin" valueType="num">
                                      <p:cBhvr additive="base">
                                        <p:cTn id="25" dur="500" fill="hold"/>
                                        <p:tgtEl>
                                          <p:spTgt spid="43"/>
                                        </p:tgtEl>
                                        <p:attrNameLst>
                                          <p:attrName>ppt_x</p:attrName>
                                        </p:attrNameLst>
                                      </p:cBhvr>
                                      <p:tavLst>
                                        <p:tav tm="0">
                                          <p:val>
                                            <p:strVal val="#ppt_x"/>
                                          </p:val>
                                        </p:tav>
                                        <p:tav tm="100000">
                                          <p:val>
                                            <p:strVal val="#ppt_x"/>
                                          </p:val>
                                        </p:tav>
                                      </p:tavLst>
                                    </p:anim>
                                    <p:anim calcmode="lin" valueType="num">
                                      <p:cBhvr additive="base">
                                        <p:cTn id="26"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2"/>
                                        </p:tgtEl>
                                        <p:attrNameLst>
                                          <p:attrName>style.visibility</p:attrName>
                                        </p:attrNameLst>
                                      </p:cBhvr>
                                      <p:to>
                                        <p:strVal val="visible"/>
                                      </p:to>
                                    </p:set>
                                    <p:anim calcmode="lin" valueType="num">
                                      <p:cBhvr additive="base">
                                        <p:cTn id="31" dur="500" fill="hold"/>
                                        <p:tgtEl>
                                          <p:spTgt spid="42"/>
                                        </p:tgtEl>
                                        <p:attrNameLst>
                                          <p:attrName>ppt_x</p:attrName>
                                        </p:attrNameLst>
                                      </p:cBhvr>
                                      <p:tavLst>
                                        <p:tav tm="0">
                                          <p:val>
                                            <p:strVal val="#ppt_x"/>
                                          </p:val>
                                        </p:tav>
                                        <p:tav tm="100000">
                                          <p:val>
                                            <p:strVal val="#ppt_x"/>
                                          </p:val>
                                        </p:tav>
                                      </p:tavLst>
                                    </p:anim>
                                    <p:anim calcmode="lin" valueType="num">
                                      <p:cBhvr additive="base">
                                        <p:cTn id="32" dur="500" fill="hold"/>
                                        <p:tgtEl>
                                          <p:spTgt spid="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41" grpId="0" animBg="1"/>
      <p:bldP spid="42" grpId="0" animBg="1"/>
      <p:bldP spid="43" grpId="0" animBg="1"/>
      <p:bldP spid="39"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UUID" val="{9EADCFF8-34DF-4A0D-8070-702D9E0FBCD6}"/>
  <p:tag name="ISPRING_RESOURCE_FOLDER" val="D:\QUOC TUAN\ngu van 7\GIAO AN\BAI 6-VIET\"/>
  <p:tag name="ISPRING_PRESENTATION_PATH" val="D:\QUOC TUAN\ngu van 7\GIAO AN\BAI 6-VIET.pptx"/>
  <p:tag name="ISPRING_PROJECT_VERSION" val="9.3"/>
  <p:tag name="ISPRING_PROJECT_FOLDER_UPDATED" val="1"/>
  <p:tag name="ISPRING_SCREEN_RECS_UPDATED" val="D:\QUOC TUAN\ngu van 7\GIAO AN\BAI 6-VIET\"/>
</p:tagLst>
</file>

<file path=ppt/tags/tag2.xml><?xml version="1.0" encoding="utf-8"?>
<p:tagLst xmlns:a="http://schemas.openxmlformats.org/drawingml/2006/main" xmlns:r="http://schemas.openxmlformats.org/officeDocument/2006/relationships" xmlns:p="http://schemas.openxmlformats.org/presentationml/2006/main">
  <p:tag name="PPSNARRATIONPROPS" val="D:\BAI GIANG E-LEARNING\trang bia.wav"/>
  <p:tag name="PPSNARRATION" val="1,1107674575,D:\BAI GIANG\PHONG TRAO THO MOI O Q.NGAI\Media.ppcx"/>
</p:tagLst>
</file>

<file path=ppt/tags/tag3.xml><?xml version="1.0" encoding="utf-8"?>
<p:tagLst xmlns:a="http://schemas.openxmlformats.org/drawingml/2006/main" xmlns:r="http://schemas.openxmlformats.org/officeDocument/2006/relationships" xmlns:p="http://schemas.openxmlformats.org/presentationml/2006/main">
  <p:tag name="ISPRING_CUSTOM_TIMING_USED" val="1"/>
  <p:tag name="ISPRING_SLIDE_INDENT_LEVEL" val="0"/>
  <p:tag name="GENSWF_SLIDE_TITLE" val="Hình thành kiến thức."/>
  <p:tag name="ISPRING_PRESENTER_ID" val="{4A35D286-54C9-48AA-9A17-65DAC26EF3D2}"/>
  <p:tag name="GENSWF_ADVANCE_TIME" val="8.360"/>
  <p:tag name="ISPRING_SLIDE_ID_2" val="{6188ABB4-FB1E-4E48-8B77-F5AB6F7245BB}"/>
</p:tagLst>
</file>

<file path=ppt/tags/tag4.xml><?xml version="1.0" encoding="utf-8"?>
<p:tagLst xmlns:a="http://schemas.openxmlformats.org/drawingml/2006/main" xmlns:r="http://schemas.openxmlformats.org/officeDocument/2006/relationships" xmlns:p="http://schemas.openxmlformats.org/presentationml/2006/main">
  <p:tag name="ISPRING_CUSTOM_TIMING_USED" val="1"/>
  <p:tag name="ISPRING_SLIDE_INDENT_LEVEL" val="0"/>
  <p:tag name="GENSWF_SLIDE_TITLE" val="Hình thành kiến thức."/>
  <p:tag name="ISPRING_PRESENTER_ID" val="{4A35D286-54C9-48AA-9A17-65DAC26EF3D2}"/>
  <p:tag name="GENSWF_ADVANCE_TIME" val="8.360"/>
  <p:tag name="ISPRING_SLIDE_ID_2" val="{6188ABB4-FB1E-4E48-8B77-F5AB6F7245BB}"/>
</p:tagLst>
</file>

<file path=ppt/tags/tag5.xml><?xml version="1.0" encoding="utf-8"?>
<p:tagLst xmlns:a="http://schemas.openxmlformats.org/drawingml/2006/main" xmlns:r="http://schemas.openxmlformats.org/officeDocument/2006/relationships" xmlns:p="http://schemas.openxmlformats.org/presentationml/2006/main">
  <p:tag name="ISPRING_CUSTOM_TIMING_USED" val="1"/>
  <p:tag name="ISPRING_SLIDE_INDENT_LEVEL" val="0"/>
  <p:tag name="GENSWF_SLIDE_TITLE" val="Hình thành kiến thức."/>
  <p:tag name="ISPRING_PRESENTER_ID" val="{4A35D286-54C9-48AA-9A17-65DAC26EF3D2}"/>
  <p:tag name="GENSWF_ADVANCE_TIME" val="8.360"/>
  <p:tag name="ISPRING_SLIDE_ID_2" val="{6188ABB4-FB1E-4E48-8B77-F5AB6F7245BB}"/>
</p:tagLst>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933</TotalTime>
  <Words>240</Words>
  <Application>Microsoft Office PowerPoint</Application>
  <PresentationFormat>On-screen Show (4:3)</PresentationFormat>
  <Paragraphs>16</Paragraphs>
  <Slides>4</Slides>
  <Notes>4</Notes>
  <HiddenSlides>0</HiddenSlides>
  <MMClips>0</MMClips>
  <ScaleCrop>false</ScaleCrop>
  <HeadingPairs>
    <vt:vector size="4" baseType="variant">
      <vt:variant>
        <vt:lpstr>Theme</vt:lpstr>
      </vt:variant>
      <vt:variant>
        <vt:i4>2</vt:i4>
      </vt:variant>
      <vt:variant>
        <vt:lpstr>Slide Titles</vt:lpstr>
      </vt:variant>
      <vt:variant>
        <vt:i4>4</vt:i4>
      </vt:variant>
    </vt:vector>
  </HeadingPairs>
  <TitlesOfParts>
    <vt:vector size="6" baseType="lpstr">
      <vt:lpstr>Facet</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Adminitrastor</dc:creator>
  <cp:lastModifiedBy>dell 7450</cp:lastModifiedBy>
  <cp:revision>54</cp:revision>
  <dcterms:created xsi:type="dcterms:W3CDTF">2021-10-28T07:43:52Z</dcterms:created>
  <dcterms:modified xsi:type="dcterms:W3CDTF">2024-02-20T09:43:42Z</dcterms:modified>
</cp:coreProperties>
</file>