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notesMasterIdLst>
    <p:notesMasterId r:id="rId7"/>
  </p:notesMasterIdLst>
  <p:sldIdLst>
    <p:sldId id="275" r:id="rId3"/>
    <p:sldId id="293" r:id="rId4"/>
    <p:sldId id="297" r:id="rId5"/>
    <p:sldId id="294" r:id="rId6"/>
  </p:sldIdLst>
  <p:sldSz cx="9144000" cy="6858000" type="screen4x3"/>
  <p:notesSz cx="6858000" cy="9144000"/>
  <p:custDataLst>
    <p:tags r:id="rId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162" autoAdjust="0"/>
  </p:normalViewPr>
  <p:slideViewPr>
    <p:cSldViewPr snapToGrid="0">
      <p:cViewPr varScale="1">
        <p:scale>
          <a:sx n="61" d="100"/>
          <a:sy n="61"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E54069-9FED-44F6-90A3-535051C71BAB}" type="datetimeFigureOut">
              <a:rPr lang="en-US" smtClean="0"/>
              <a:t>2/20/2024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7BFC41-8771-44B2-ADFA-093B42FAA617}" type="slidenum">
              <a:rPr lang="en-US" smtClean="0"/>
              <a:t>‹#›</a:t>
            </a:fld>
            <a:endParaRPr lang="en-US"/>
          </a:p>
        </p:txBody>
      </p:sp>
    </p:spTree>
    <p:extLst>
      <p:ext uri="{BB962C8B-B14F-4D97-AF65-F5344CB8AC3E}">
        <p14:creationId xmlns:p14="http://schemas.microsoft.com/office/powerpoint/2010/main" val="307863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vi-VN" smtClean="0">
              <a:latin typeface="Arial" panose="020B0604020202020204" pitchFamily="34" charset="0"/>
            </a:endParaRPr>
          </a:p>
        </p:txBody>
      </p:sp>
    </p:spTree>
    <p:extLst>
      <p:ext uri="{BB962C8B-B14F-4D97-AF65-F5344CB8AC3E}">
        <p14:creationId xmlns:p14="http://schemas.microsoft.com/office/powerpoint/2010/main" val="2168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p:spPr>
        <p:txBody>
          <a:bodyPr/>
          <a:lstStyle/>
          <a:p>
            <a:pPr eaLnBrk="1" hangingPunct="1"/>
            <a:endParaRPr lang="vi-VN" altLang="vi-VN" smtClean="0"/>
          </a:p>
        </p:txBody>
      </p:sp>
    </p:spTree>
    <p:extLst>
      <p:ext uri="{BB962C8B-B14F-4D97-AF65-F5344CB8AC3E}">
        <p14:creationId xmlns:p14="http://schemas.microsoft.com/office/powerpoint/2010/main" val="1569404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p:spPr>
        <p:txBody>
          <a:bodyPr/>
          <a:lstStyle/>
          <a:p>
            <a:pPr eaLnBrk="1" hangingPunct="1"/>
            <a:endParaRPr lang="vi-VN" altLang="vi-VN" smtClean="0"/>
          </a:p>
        </p:txBody>
      </p:sp>
    </p:spTree>
    <p:extLst>
      <p:ext uri="{BB962C8B-B14F-4D97-AF65-F5344CB8AC3E}">
        <p14:creationId xmlns:p14="http://schemas.microsoft.com/office/powerpoint/2010/main" val="165957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p:spPr>
        <p:txBody>
          <a:bodyPr/>
          <a:lstStyle/>
          <a:p>
            <a:pPr eaLnBrk="1" hangingPunct="1"/>
            <a:endParaRPr lang="vi-VN" altLang="vi-VN" smtClean="0"/>
          </a:p>
        </p:txBody>
      </p:sp>
    </p:spTree>
    <p:extLst>
      <p:ext uri="{BB962C8B-B14F-4D97-AF65-F5344CB8AC3E}">
        <p14:creationId xmlns:p14="http://schemas.microsoft.com/office/powerpoint/2010/main" val="419467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11735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9175430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7804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134712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2102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6142518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42293225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684288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2AF755F-6C84-47BA-B380-7FDB184BF707}"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412219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96FAACA-FCB9-49D1-A452-6C0930556A6A}"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16846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B69DB1F-9232-4DD9-98B5-4EC661773B57}"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7344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4140209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0B99E76-DBDA-439B-9D86-2D15FA355B06}"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16653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BFCE2B4-115F-4995-9B5E-CFFBFC0B2E6E}"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956034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3BB91F6-C26A-473A-A21C-92FE3A97B723}"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445084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CD310F2-18F1-43E0-95AF-D9C243C538EB}"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223330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5E860D-BD06-4076-AAA4-29A607C61AD1}"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934500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6A5F92B-4DDD-4ECA-BE8A-898255D2DDCD}"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35847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BBD71-74AE-4F66-BB21-931F8F117026}"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43187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7AD4720-9A1B-496D-AD8A-428FE953AF53}"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111693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80FAAC-E605-4B86-9360-D24C5AB2EE3F}"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6834085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80FAAC-E605-4B86-9360-D24C5AB2EE3F}"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28501892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80FAAC-E605-4B86-9360-D24C5AB2EE3F}" type="datetimeFigureOut">
              <a:rPr lang="en-US" smtClean="0"/>
              <a:t>2/20/2024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4851890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80FAAC-E605-4B86-9360-D24C5AB2EE3F}" type="datetimeFigureOut">
              <a:rPr lang="en-US" smtClean="0"/>
              <a:t>2/20/2024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21737058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0FAAC-E605-4B86-9360-D24C5AB2EE3F}" type="datetimeFigureOut">
              <a:rPr lang="en-US" smtClean="0"/>
              <a:t>2/20/2024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7192551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880FAAC-E605-4B86-9360-D24C5AB2EE3F}"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41557450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880FAAC-E605-4B86-9360-D24C5AB2EE3F}"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9911B-0E49-40CF-9301-1F6BCDEAF194}" type="slidenum">
              <a:rPr lang="en-US" smtClean="0"/>
              <a:t>‹#›</a:t>
            </a:fld>
            <a:endParaRPr lang="en-US"/>
          </a:p>
        </p:txBody>
      </p:sp>
    </p:spTree>
    <p:extLst>
      <p:ext uri="{BB962C8B-B14F-4D97-AF65-F5344CB8AC3E}">
        <p14:creationId xmlns:p14="http://schemas.microsoft.com/office/powerpoint/2010/main" val="34992048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80FAAC-E605-4B86-9360-D24C5AB2EE3F}" type="datetimeFigureOut">
              <a:rPr lang="en-US" smtClean="0"/>
              <a:t>2/20/2024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5D9911B-0E49-40CF-9301-1F6BCDEAF194}" type="slidenum">
              <a:rPr lang="en-US" smtClean="0"/>
              <a:t>‹#›</a:t>
            </a:fld>
            <a:endParaRPr lang="en-US"/>
          </a:p>
        </p:txBody>
      </p:sp>
    </p:spTree>
    <p:extLst>
      <p:ext uri="{BB962C8B-B14F-4D97-AF65-F5344CB8AC3E}">
        <p14:creationId xmlns:p14="http://schemas.microsoft.com/office/powerpoint/2010/main" val="1920504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Phạm Quốc Tuấn                    THCS Phổ Khánh, Đ.Phổ, Q.Ngãi.</a:t>
            </a:r>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FC210AD8-8195-4B4B-B6DF-1E8D66E92166}" type="slidenum">
              <a:rPr kumimoji="0" lang="vi-VN" alt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vi-VN" alt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9611951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3.xml"/><Relationship Id="rId5" Type="http://schemas.openxmlformats.org/officeDocument/2006/relationships/hyperlink" Target="https://www.youtube.com/watch?v=jdHLSInN5_M"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tags" Target="../tags/tag5.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endParaRPr lang="vi-VN" altLang="vi-VN" smtClean="0"/>
          </a:p>
        </p:txBody>
      </p:sp>
      <p:sp>
        <p:nvSpPr>
          <p:cNvPr id="15362"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1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18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15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1500">
                <a:solidFill>
                  <a:schemeClr val="tx1"/>
                </a:solidFill>
                <a:latin typeface="Calibri" panose="020F0502020204030204" pitchFamily="34" charset="0"/>
              </a:defRPr>
            </a:lvl5pPr>
            <a:lvl6pPr marL="18859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2288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5717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9146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Tx/>
              <a:buNone/>
              <a:defRPr/>
            </a:pPr>
            <a:r>
              <a:rPr lang="vi-VN" altLang="vi-VN" sz="1050">
                <a:latin typeface="Arial" panose="020B0604020202020204" pitchFamily="34" charset="0"/>
                <a:cs typeface="Arial" panose="020B0604020202020204" pitchFamily="34" charset="0"/>
              </a:rPr>
              <a:t>Phạm Quốc Tuấn                    THCS Phổ Khánh, Đ.Phổ, Q.Ngãi.</a:t>
            </a:r>
          </a:p>
        </p:txBody>
      </p: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507523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445770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9"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342900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0"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29146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1"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240030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2"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18859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3"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137160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4"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5"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65735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16"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217170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17"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268605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18"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320040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19"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371475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20"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422910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21"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474345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22"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525780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23"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577215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24"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628650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25"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680085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26"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1525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27"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31520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29"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43825" y="18859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30"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43825" y="240030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31"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43825" y="2887663"/>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34"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43825" y="445770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35"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43825" y="49720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36"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43825" y="55435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37"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218363"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6" name="Picture 38"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6678613"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7" name="Picture 39"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6192838"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40"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5651500"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9" name="Picture 41"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5165725"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0" name="Picture 42"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4625975"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1" name="Picture 43"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4140200"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 name="Picture 48"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547813"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3" name="WordArt 49"/>
          <p:cNvSpPr>
            <a:spLocks noChangeArrowheads="1" noChangeShapeType="1" noTextEdit="1"/>
          </p:cNvSpPr>
          <p:nvPr/>
        </p:nvSpPr>
        <p:spPr bwMode="auto">
          <a:xfrm>
            <a:off x="2844800" y="2079625"/>
            <a:ext cx="3600450" cy="701675"/>
          </a:xfrm>
          <a:prstGeom prst="rect">
            <a:avLst/>
          </a:prstGeom>
        </p:spPr>
        <p:txBody>
          <a:bodyPr wrap="none" fromWordArt="1">
            <a:prstTxWarp prst="textPlain">
              <a:avLst>
                <a:gd name="adj" fmla="val 50000"/>
              </a:avLst>
            </a:prstTxWarp>
          </a:bodyPr>
          <a:lstStyle/>
          <a:p>
            <a:pPr algn="ctr"/>
            <a:r>
              <a:rPr lang="en-US" sz="2700" kern="10">
                <a:ln w="12700">
                  <a:solidFill>
                    <a:srgbClr val="0000FF"/>
                  </a:solidFill>
                  <a:round/>
                  <a:headEnd/>
                  <a:tailEnd/>
                </a:ln>
                <a:gradFill rotWithShape="1">
                  <a:gsLst>
                    <a:gs pos="0">
                      <a:srgbClr val="0000FF"/>
                    </a:gs>
                    <a:gs pos="100000">
                      <a:srgbClr val="E41F0A"/>
                    </a:gs>
                  </a:gsLst>
                  <a:lin ang="0" scaled="1"/>
                </a:gradFill>
                <a:effectLst>
                  <a:outerShdw dist="35921" dir="2700000" sy="50000" kx="2115830" algn="bl" rotWithShape="0">
                    <a:srgbClr val="E41F0A">
                      <a:alpha val="79999"/>
                    </a:srgbClr>
                  </a:outerShdw>
                </a:effectLst>
                <a:latin typeface=".VnTime"/>
              </a:rPr>
              <a:t>NGỮ VĂN </a:t>
            </a:r>
            <a:r>
              <a:rPr lang="en-US" sz="2700" kern="10" smtClean="0">
                <a:ln w="12700">
                  <a:solidFill>
                    <a:srgbClr val="0000FF"/>
                  </a:solidFill>
                  <a:round/>
                  <a:headEnd/>
                  <a:tailEnd/>
                </a:ln>
                <a:gradFill rotWithShape="1">
                  <a:gsLst>
                    <a:gs pos="0">
                      <a:srgbClr val="0000FF"/>
                    </a:gs>
                    <a:gs pos="100000">
                      <a:srgbClr val="E41F0A"/>
                    </a:gs>
                  </a:gsLst>
                  <a:lin ang="0" scaled="1"/>
                </a:gradFill>
                <a:effectLst>
                  <a:outerShdw dist="35921" dir="2700000" sy="50000" kx="2115830" algn="bl" rotWithShape="0">
                    <a:srgbClr val="E41F0A">
                      <a:alpha val="79999"/>
                    </a:srgbClr>
                  </a:outerShdw>
                </a:effectLst>
                <a:latin typeface=".VnTime"/>
              </a:rPr>
              <a:t>8</a:t>
            </a:r>
            <a:endParaRPr lang="en-US" sz="2700" kern="10">
              <a:ln w="12700">
                <a:solidFill>
                  <a:srgbClr val="0000FF"/>
                </a:solidFill>
                <a:round/>
                <a:headEnd/>
                <a:tailEnd/>
              </a:ln>
              <a:gradFill rotWithShape="1">
                <a:gsLst>
                  <a:gs pos="0">
                    <a:srgbClr val="0000FF"/>
                  </a:gs>
                  <a:gs pos="100000">
                    <a:srgbClr val="E41F0A"/>
                  </a:gs>
                </a:gsLst>
                <a:lin ang="0" scaled="1"/>
              </a:gradFill>
              <a:effectLst>
                <a:outerShdw dist="35921" dir="2700000" sy="50000" kx="2115830" algn="bl" rotWithShape="0">
                  <a:srgbClr val="E41F0A">
                    <a:alpha val="79999"/>
                  </a:srgbClr>
                </a:outerShdw>
              </a:effectLst>
              <a:latin typeface=".VnTime"/>
            </a:endParaRPr>
          </a:p>
        </p:txBody>
      </p:sp>
      <p:pic>
        <p:nvPicPr>
          <p:cNvPr id="3114" name="Picture 51"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536950" y="3049588"/>
            <a:ext cx="211455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5" name="WordArt 52"/>
          <p:cNvSpPr>
            <a:spLocks noChangeArrowheads="1" noChangeShapeType="1" noTextEdit="1"/>
          </p:cNvSpPr>
          <p:nvPr/>
        </p:nvSpPr>
        <p:spPr bwMode="auto">
          <a:xfrm>
            <a:off x="2033588" y="1127125"/>
            <a:ext cx="5130800" cy="249238"/>
          </a:xfrm>
          <a:prstGeom prst="rect">
            <a:avLst/>
          </a:prstGeom>
        </p:spPr>
        <p:txBody>
          <a:bodyPr wrap="none" fromWordArt="1">
            <a:prstTxWarp prst="textPlain">
              <a:avLst>
                <a:gd name="adj" fmla="val 50000"/>
              </a:avLst>
            </a:prstTxWarp>
          </a:bodyPr>
          <a:lstStyle/>
          <a:p>
            <a:pPr algn="ctr"/>
            <a:r>
              <a:rPr lang="vi-VN" kern="10" spc="360">
                <a:ln w="9525">
                  <a:solidFill>
                    <a:srgbClr val="0000FF"/>
                  </a:solidFill>
                  <a:round/>
                  <a:headEnd/>
                  <a:tailEnd/>
                </a:ln>
                <a:gradFill rotWithShape="1">
                  <a:gsLst>
                    <a:gs pos="0">
                      <a:srgbClr val="FF00FF"/>
                    </a:gs>
                    <a:gs pos="50000">
                      <a:srgbClr val="009900"/>
                    </a:gs>
                    <a:gs pos="100000">
                      <a:srgbClr val="FF00FF"/>
                    </a:gs>
                  </a:gsLst>
                  <a:lin ang="5400000" scaled="1"/>
                </a:gradFill>
                <a:effectLst>
                  <a:outerShdw dist="56796" dir="3806097" algn="ctr" rotWithShape="0">
                    <a:srgbClr val="FFFF66">
                      <a:alpha val="79999"/>
                    </a:srgbClr>
                  </a:outerShdw>
                </a:effectLst>
                <a:latin typeface=".VnTime"/>
              </a:rPr>
              <a:t>TRƯỜNG THCS PHỔ VINH</a:t>
            </a:r>
            <a:endParaRPr lang="en-US" kern="10" spc="360">
              <a:ln w="9525">
                <a:solidFill>
                  <a:srgbClr val="0000FF"/>
                </a:solidFill>
                <a:round/>
                <a:headEnd/>
                <a:tailEnd/>
              </a:ln>
              <a:gradFill rotWithShape="1">
                <a:gsLst>
                  <a:gs pos="0">
                    <a:srgbClr val="FF00FF"/>
                  </a:gs>
                  <a:gs pos="50000">
                    <a:srgbClr val="009900"/>
                  </a:gs>
                  <a:gs pos="100000">
                    <a:srgbClr val="FF00FF"/>
                  </a:gs>
                </a:gsLst>
                <a:lin ang="5400000" scaled="1"/>
              </a:gradFill>
              <a:effectLst>
                <a:outerShdw dist="56796" dir="3806097" algn="ctr" rotWithShape="0">
                  <a:srgbClr val="FFFF66">
                    <a:alpha val="79999"/>
                  </a:srgbClr>
                </a:outerShdw>
              </a:effectLst>
              <a:latin typeface=".VnTime"/>
            </a:endParaRPr>
          </a:p>
        </p:txBody>
      </p:sp>
      <p:pic>
        <p:nvPicPr>
          <p:cNvPr id="3116" name="Picture 53"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168650" y="1401763"/>
            <a:ext cx="2571750" cy="8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7" name="Picture 111"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2171700" y="8572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8" name="Picture 189"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29538" y="1401763"/>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9" name="WordArt 209"/>
          <p:cNvSpPr>
            <a:spLocks noChangeArrowheads="1" noChangeShapeType="1" noTextEdit="1"/>
          </p:cNvSpPr>
          <p:nvPr/>
        </p:nvSpPr>
        <p:spPr bwMode="auto">
          <a:xfrm>
            <a:off x="1331913" y="4076700"/>
            <a:ext cx="6481762" cy="455613"/>
          </a:xfrm>
          <a:prstGeom prst="rect">
            <a:avLst/>
          </a:prstGeom>
        </p:spPr>
        <p:txBody>
          <a:bodyPr wrap="none" fromWordArt="1">
            <a:prstTxWarp prst="textPlain">
              <a:avLst>
                <a:gd name="adj" fmla="val 50000"/>
              </a:avLst>
            </a:prstTxWarp>
          </a:bodyPr>
          <a:lstStyle/>
          <a:p>
            <a:pPr algn="ctr"/>
            <a:r>
              <a:rPr lang="en-US" sz="2100" kern="10">
                <a:ln w="9525">
                  <a:solidFill>
                    <a:srgbClr val="800000"/>
                  </a:solidFill>
                  <a:round/>
                  <a:headEnd/>
                  <a:tailEnd/>
                </a:ln>
                <a:gradFill rotWithShape="1">
                  <a:gsLst>
                    <a:gs pos="0">
                      <a:srgbClr val="FF0000"/>
                    </a:gs>
                    <a:gs pos="50000">
                      <a:srgbClr val="00FF00"/>
                    </a:gs>
                    <a:gs pos="100000">
                      <a:srgbClr val="FF0000"/>
                    </a:gs>
                  </a:gsLst>
                  <a:lin ang="5400000" scaled="1"/>
                </a:gradFill>
                <a:effectLst>
                  <a:outerShdw dist="35921" dir="2700000" algn="ctr" rotWithShape="0">
                    <a:srgbClr val="C0C0C0">
                      <a:alpha val="79999"/>
                    </a:srgbClr>
                  </a:outerShdw>
                </a:effectLst>
                <a:latin typeface=".VnTime"/>
              </a:rPr>
              <a:t> PHẠM QUỐC TUẤN</a:t>
            </a:r>
          </a:p>
        </p:txBody>
      </p:sp>
      <p:pic>
        <p:nvPicPr>
          <p:cNvPr id="3120" name="Picture 210"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43825" y="3375025"/>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1" name="Picture 211"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7743825" y="3914775"/>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2" name="Picture 212"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2087563"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3" name="Picture 213"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2627313"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4" name="Picture 214"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3168650"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5" name="Picture 215"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3654425" y="5614988"/>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6" name="Picture 216" descr="DSTARS-P"/>
          <p:cNvPicPr>
            <a:picLocks noChangeAspect="1" noChangeArrowheads="1" noCrop="1"/>
          </p:cNvPicPr>
          <p:nvPr/>
        </p:nvPicPr>
        <p:blipFill>
          <a:blip r:embed="rId5">
            <a:lum contrast="-6000"/>
            <a:extLst>
              <a:ext uri="{28A0092B-C50C-407E-A947-70E740481C1C}">
                <a14:useLocalDpi xmlns:a14="http://schemas.microsoft.com/office/drawing/2010/main" val="0"/>
              </a:ext>
            </a:extLst>
          </a:blip>
          <a:srcRect/>
          <a:stretch>
            <a:fillRect/>
          </a:stretch>
        </p:blipFill>
        <p:spPr bwMode="auto">
          <a:xfrm>
            <a:off x="1143000" y="3752850"/>
            <a:ext cx="514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6451690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036496" cy="6858000"/>
            <a:chOff x="0" y="0"/>
            <a:chExt cx="9144000" cy="6858000"/>
          </a:xfrm>
        </p:grpSpPr>
        <p:pic>
          <p:nvPicPr>
            <p:cNvPr id="8194"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0" y="0"/>
              <a:ext cx="147565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1763688"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3440548" y="0"/>
              <a:ext cx="147565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4916204"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6391860"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7668344" y="63808"/>
              <a:ext cx="1475656" cy="6794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Rounded Rectangle 1"/>
          <p:cNvSpPr/>
          <p:nvPr/>
        </p:nvSpPr>
        <p:spPr>
          <a:xfrm>
            <a:off x="0" y="924791"/>
            <a:ext cx="8941761" cy="14876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Xem</a:t>
            </a: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video và</a:t>
            </a:r>
            <a:r>
              <a:rPr kumimoji="0" lang="vi-VN" sz="2800" b="1"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nêu cảm nhận</a:t>
            </a:r>
          </a:p>
          <a:p>
            <a:pPr lvl="0" algn="ctr" defTabSz="914400" eaLnBrk="0" fontAlgn="base" hangingPunct="0">
              <a:spcBef>
                <a:spcPct val="0"/>
              </a:spcBef>
              <a:spcAft>
                <a:spcPct val="0"/>
              </a:spcAft>
              <a:defRPr/>
            </a:pPr>
            <a:r>
              <a:rPr lang="en-US" sz="2800" b="1" dirty="0">
                <a:solidFill>
                  <a:srgbClr val="0070C0"/>
                </a:solidFill>
                <a:latin typeface="Times New Roman" panose="02020603050405020304" pitchFamily="18" charset="0"/>
                <a:cs typeface="Times New Roman" panose="02020603050405020304" pitchFamily="18" charset="0"/>
                <a:hlinkClick r:id="rId5"/>
              </a:rPr>
              <a:t>https://</a:t>
            </a:r>
            <a:r>
              <a:rPr lang="en-US" sz="2800" b="1" dirty="0" smtClean="0">
                <a:solidFill>
                  <a:srgbClr val="0070C0"/>
                </a:solidFill>
                <a:latin typeface="Times New Roman" panose="02020603050405020304" pitchFamily="18" charset="0"/>
                <a:cs typeface="Times New Roman" panose="02020603050405020304" pitchFamily="18" charset="0"/>
                <a:hlinkClick r:id="rId5"/>
              </a:rPr>
              <a:t>www.youtube.com/watch?v=jdHLSInN5_M</a:t>
            </a:r>
            <a:endParaRPr lang="vi-VN" sz="2800" b="1" dirty="0" smtClean="0">
              <a:solidFill>
                <a:srgbClr val="0070C0"/>
              </a:solidFill>
              <a:latin typeface="Times New Roman" panose="02020603050405020304" pitchFamily="18" charset="0"/>
              <a:cs typeface="Times New Roman" panose="02020603050405020304" pitchFamily="18" charset="0"/>
            </a:endParaRPr>
          </a:p>
          <a:p>
            <a:pPr lvl="0" algn="ctr" defTabSz="914400" eaLnBrk="0" fontAlgn="base" hangingPunct="0">
              <a:spcBef>
                <a:spcPct val="0"/>
              </a:spcBef>
              <a:spcAft>
                <a:spcPct val="0"/>
              </a:spcAft>
              <a:defRPr/>
            </a:pPr>
            <a:endPar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8704084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036496" cy="6858000"/>
            <a:chOff x="0" y="0"/>
            <a:chExt cx="9144000" cy="6858000"/>
          </a:xfrm>
        </p:grpSpPr>
        <p:pic>
          <p:nvPicPr>
            <p:cNvPr id="8194"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0" y="0"/>
              <a:ext cx="147565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1763688"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3440548" y="0"/>
              <a:ext cx="147565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4916204"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6391860"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7668344" y="63808"/>
              <a:ext cx="1475656" cy="6794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2" name="Picture 11"/>
          <p:cNvPicPr/>
          <p:nvPr/>
        </p:nvPicPr>
        <p:blipFill rotWithShape="1">
          <a:blip r:embed="rId5"/>
          <a:srcRect l="12868" t="1733" r="12749" b="3120"/>
          <a:stretch/>
        </p:blipFill>
        <p:spPr bwMode="auto">
          <a:xfrm>
            <a:off x="0" y="-1"/>
            <a:ext cx="9143999" cy="6941127"/>
          </a:xfrm>
          <a:prstGeom prst="rect">
            <a:avLst/>
          </a:prstGeom>
          <a:ln>
            <a:noFill/>
          </a:ln>
          <a:extLst>
            <a:ext uri="{53640926-AAD7-44D8-BBD7-CCE9431645EC}">
              <a14:shadowObscured xmlns:a14="http://schemas.microsoft.com/office/drawing/2010/main"/>
            </a:ext>
          </a:extLst>
        </p:spPr>
      </p:pic>
    </p:spTree>
    <p:custDataLst>
      <p:tags r:id="rId1"/>
    </p:custDataLst>
    <p:extLst>
      <p:ext uri="{BB962C8B-B14F-4D97-AF65-F5344CB8AC3E}">
        <p14:creationId xmlns:p14="http://schemas.microsoft.com/office/powerpoint/2010/main" val="1358147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036496" cy="6858000"/>
            <a:chOff x="0" y="0"/>
            <a:chExt cx="9144000" cy="6858000"/>
          </a:xfrm>
        </p:grpSpPr>
        <p:pic>
          <p:nvPicPr>
            <p:cNvPr id="8194"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0" y="0"/>
              <a:ext cx="147565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1763688"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3440548" y="0"/>
              <a:ext cx="147565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4916204"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6391860" y="31016"/>
              <a:ext cx="1475656" cy="6826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4">
              <a:clrChange>
                <a:clrFrom>
                  <a:srgbClr val="F0F8D3"/>
                </a:clrFrom>
                <a:clrTo>
                  <a:srgbClr val="F0F8D3">
                    <a:alpha val="0"/>
                  </a:srgbClr>
                </a:clrTo>
              </a:clrChange>
              <a:extLst>
                <a:ext uri="{28A0092B-C50C-407E-A947-70E740481C1C}">
                  <a14:useLocalDpi xmlns:a14="http://schemas.microsoft.com/office/drawing/2010/main" val="0"/>
                </a:ext>
              </a:extLst>
            </a:blip>
            <a:srcRect r="83862" b="32150"/>
            <a:stretch/>
          </p:blipFill>
          <p:spPr bwMode="auto">
            <a:xfrm>
              <a:off x="7668344" y="63808"/>
              <a:ext cx="1475656" cy="6794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8" name="Text Box 6"/>
          <p:cNvSpPr txBox="1"/>
          <p:nvPr/>
        </p:nvSpPr>
        <p:spPr>
          <a:xfrm>
            <a:off x="130816" y="174191"/>
            <a:ext cx="4455932" cy="317090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2400" dirty="0" smtClean="0">
                <a:solidFill>
                  <a:srgbClr val="0070C0"/>
                </a:solidFill>
                <a:effectLst/>
                <a:latin typeface="Times New Roman" panose="02020603050405020304" pitchFamily="18" charset="0"/>
                <a:ea typeface="Calibri" panose="020F0502020204030204" pitchFamily="34" charset="0"/>
              </a:rPr>
              <a:t>1. </a:t>
            </a:r>
            <a:r>
              <a:rPr lang="vi-VN" sz="2400" dirty="0" smtClean="0">
                <a:solidFill>
                  <a:srgbClr val="0070C0"/>
                </a:solidFill>
              </a:rPr>
              <a:t>Nguyễn Đình Thi (1924-2003), quê Hà Nội, là nhà thơ có phong cách tự do, phóng khoáng nhưng cũng hàm súc, giàu suy tư, dạt dào cảm hứng yêu nước. Hình tượng xuyên suốt là đất nước Việt Nam đau thương mà anh dũng.</a:t>
            </a:r>
            <a:endParaRPr lang="en-US" sz="2400" dirty="0" smtClean="0">
              <a:solidFill>
                <a:srgbClr val="0070C0"/>
              </a:solidFill>
              <a:effectLst/>
              <a:latin typeface="Times New Roman" panose="02020603050405020304" pitchFamily="18" charset="0"/>
              <a:ea typeface="Calibri" panose="020F0502020204030204" pitchFamily="34" charset="0"/>
            </a:endParaRPr>
          </a:p>
        </p:txBody>
      </p:sp>
      <p:sp>
        <p:nvSpPr>
          <p:cNvPr id="41" name="Text Box 6"/>
          <p:cNvSpPr txBox="1"/>
          <p:nvPr/>
        </p:nvSpPr>
        <p:spPr>
          <a:xfrm>
            <a:off x="4586748" y="174189"/>
            <a:ext cx="4455932" cy="317089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2400" dirty="0" smtClean="0">
                <a:solidFill>
                  <a:srgbClr val="00B050"/>
                </a:solidFill>
                <a:latin typeface="Times New Roman" panose="02020603050405020304" pitchFamily="18" charset="0"/>
                <a:ea typeface="Calibri" panose="020F0502020204030204" pitchFamily="34" charset="0"/>
              </a:rPr>
              <a:t>2. </a:t>
            </a:r>
            <a:r>
              <a:rPr lang="vi-VN" sz="2400" dirty="0">
                <a:solidFill>
                  <a:srgbClr val="00B050"/>
                </a:solidFill>
                <a:latin typeface="Times New Roman" panose="02020603050405020304" pitchFamily="18" charset="0"/>
                <a:ea typeface="Calibri" panose="020F0502020204030204" pitchFamily="34" charset="0"/>
              </a:rPr>
              <a:t>Đặc điểm của thể thơ tự do </a:t>
            </a:r>
          </a:p>
          <a:p>
            <a:pPr algn="just"/>
            <a:r>
              <a:rPr lang="vi-VN" sz="2400" dirty="0" smtClean="0">
                <a:solidFill>
                  <a:srgbClr val="00B050"/>
                </a:solidFill>
                <a:effectLst/>
                <a:latin typeface="Times New Roman" panose="02020603050405020304" pitchFamily="18" charset="0"/>
                <a:ea typeface="Calibri" panose="020F0502020204030204" pitchFamily="34" charset="0"/>
              </a:rPr>
              <a:t>+ Số tiếng trong dòng thơ, số dòng trong khổ thơ linh hoạt, không giống nhau.</a:t>
            </a:r>
          </a:p>
          <a:p>
            <a:pPr algn="just"/>
            <a:r>
              <a:rPr lang="vi-VN" sz="2400" dirty="0" smtClean="0">
                <a:solidFill>
                  <a:srgbClr val="00B050"/>
                </a:solidFill>
                <a:latin typeface="Times New Roman" panose="02020603050405020304" pitchFamily="18" charset="0"/>
                <a:ea typeface="Calibri" panose="020F0502020204030204" pitchFamily="34" charset="0"/>
              </a:rPr>
              <a:t>+ Hai khổ đầu vần chân, vần liền; hai khổ sau không gieo vần.</a:t>
            </a:r>
          </a:p>
          <a:p>
            <a:pPr algn="just"/>
            <a:r>
              <a:rPr lang="vi-VN" sz="2400" dirty="0" smtClean="0">
                <a:solidFill>
                  <a:srgbClr val="00B050"/>
                </a:solidFill>
                <a:effectLst/>
                <a:latin typeface="Times New Roman" panose="02020603050405020304" pitchFamily="18" charset="0"/>
                <a:ea typeface="Calibri" panose="020F0502020204030204" pitchFamily="34" charset="0"/>
              </a:rPr>
              <a:t>+ Nhịp: 2/2/2; 4/3; 3/4; 3/3;...</a:t>
            </a:r>
            <a:endParaRPr lang="en-US" sz="2400" dirty="0">
              <a:solidFill>
                <a:srgbClr val="000000"/>
              </a:solidFill>
              <a:effectLst/>
              <a:latin typeface="Times New Roman" panose="02020603050405020304" pitchFamily="18" charset="0"/>
              <a:ea typeface="Calibri" panose="020F0502020204030204" pitchFamily="34" charset="0"/>
            </a:endParaRPr>
          </a:p>
        </p:txBody>
      </p:sp>
      <p:sp>
        <p:nvSpPr>
          <p:cNvPr id="42" name="Text Box 6"/>
          <p:cNvSpPr txBox="1"/>
          <p:nvPr/>
        </p:nvSpPr>
        <p:spPr>
          <a:xfrm>
            <a:off x="4595442" y="3345093"/>
            <a:ext cx="4455932" cy="32649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sz="2400" dirty="0">
              <a:solidFill>
                <a:srgbClr val="0070C0"/>
              </a:solidFill>
              <a:latin typeface="Times New Roman" panose="02020603050405020304" pitchFamily="18" charset="0"/>
              <a:ea typeface="Calibri" panose="020F0502020204030204" pitchFamily="34" charset="0"/>
            </a:endParaRPr>
          </a:p>
          <a:p>
            <a:pPr algn="just"/>
            <a:r>
              <a:rPr lang="en-US" sz="2400" dirty="0" smtClean="0">
                <a:solidFill>
                  <a:srgbClr val="0070C0"/>
                </a:solidFill>
                <a:latin typeface="Times New Roman" panose="02020603050405020304" pitchFamily="18" charset="0"/>
                <a:ea typeface="Calibri" panose="020F0502020204030204" pitchFamily="34" charset="0"/>
              </a:rPr>
              <a:t>4</a:t>
            </a:r>
            <a:r>
              <a:rPr lang="en-US" sz="2400" dirty="0">
                <a:solidFill>
                  <a:srgbClr val="0070C0"/>
                </a:solidFill>
                <a:latin typeface="Times New Roman" panose="02020603050405020304" pitchFamily="18" charset="0"/>
                <a:ea typeface="Calibri" panose="020F0502020204030204" pitchFamily="34" charset="0"/>
              </a:rPr>
              <a:t>. </a:t>
            </a:r>
            <a:r>
              <a:rPr lang="vi-VN" sz="2400" dirty="0" smtClean="0">
                <a:solidFill>
                  <a:srgbClr val="0070C0"/>
                </a:solidFill>
                <a:latin typeface="Times New Roman" panose="02020603050405020304" pitchFamily="18" charset="0"/>
                <a:ea typeface="Calibri" panose="020F0502020204030204" pitchFamily="34" charset="0"/>
              </a:rPr>
              <a:t>Không gian khoáng đạt, vừa lãng mạn, hào hùng, dữ dội với vẻ đẹp đậm chất Trường Sơn. Đây là thời điểm cuộc kháng chiến chống Mỹ bước vào giai đoạn khốc liệt, tất cả vì tiền tuyến miền nam.</a:t>
            </a:r>
            <a:endParaRPr lang="en-US" sz="2400" dirty="0">
              <a:solidFill>
                <a:srgbClr val="0070C0"/>
              </a:solidFill>
              <a:latin typeface="Times New Roman" panose="02020603050405020304" pitchFamily="18" charset="0"/>
              <a:ea typeface="Calibri" panose="020F0502020204030204" pitchFamily="34" charset="0"/>
            </a:endParaRPr>
          </a:p>
          <a:p>
            <a:pPr algn="just"/>
            <a:endParaRPr lang="en-US" sz="2400" dirty="0">
              <a:solidFill>
                <a:srgbClr val="0070C0"/>
              </a:solidFill>
              <a:latin typeface="Times New Roman" panose="02020603050405020304" pitchFamily="18" charset="0"/>
              <a:ea typeface="Calibri" panose="020F0502020204030204" pitchFamily="34" charset="0"/>
            </a:endParaRPr>
          </a:p>
          <a:p>
            <a:pPr algn="ctr">
              <a:lnSpc>
                <a:spcPct val="107000"/>
              </a:lnSpc>
              <a:spcAft>
                <a:spcPts val="800"/>
              </a:spcAft>
            </a:pPr>
            <a:endParaRPr lang="en-US" sz="2400" dirty="0">
              <a:solidFill>
                <a:srgbClr val="000000"/>
              </a:solidFill>
              <a:effectLst/>
              <a:latin typeface="Times New Roman" panose="02020603050405020304" pitchFamily="18" charset="0"/>
              <a:ea typeface="Calibri" panose="020F0502020204030204" pitchFamily="34" charset="0"/>
            </a:endParaRPr>
          </a:p>
        </p:txBody>
      </p:sp>
      <p:sp>
        <p:nvSpPr>
          <p:cNvPr id="43" name="Text Box 6"/>
          <p:cNvSpPr txBox="1"/>
          <p:nvPr/>
        </p:nvSpPr>
        <p:spPr>
          <a:xfrm>
            <a:off x="145434" y="3345094"/>
            <a:ext cx="4455932" cy="326497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vi-VN" sz="2400" dirty="0" smtClean="0">
                <a:solidFill>
                  <a:srgbClr val="00B050"/>
                </a:solidFill>
                <a:latin typeface="Times New Roman" panose="02020603050405020304" pitchFamily="18" charset="0"/>
                <a:ea typeface="Calibri" panose="020F0502020204030204" pitchFamily="34" charset="0"/>
              </a:rPr>
              <a:t>3</a:t>
            </a:r>
            <a:r>
              <a:rPr lang="en-US" sz="2400" dirty="0" smtClean="0">
                <a:solidFill>
                  <a:srgbClr val="00B050"/>
                </a:solidFill>
                <a:latin typeface="Times New Roman" panose="02020603050405020304" pitchFamily="18" charset="0"/>
                <a:ea typeface="Calibri" panose="020F0502020204030204" pitchFamily="34" charset="0"/>
              </a:rPr>
              <a:t>. </a:t>
            </a:r>
            <a:r>
              <a:rPr lang="vi-VN" sz="2400" dirty="0" smtClean="0">
                <a:solidFill>
                  <a:srgbClr val="00B050"/>
                </a:solidFill>
                <a:latin typeface="Times New Roman" panose="02020603050405020304" pitchFamily="18" charset="0"/>
                <a:ea typeface="Calibri" panose="020F0502020204030204" pitchFamily="34" charset="0"/>
              </a:rPr>
              <a:t>Người bộc lộ cảm xúc</a:t>
            </a:r>
          </a:p>
          <a:p>
            <a:pPr algn="just"/>
            <a:r>
              <a:rPr lang="vi-VN" sz="2400" dirty="0" smtClean="0">
                <a:solidFill>
                  <a:srgbClr val="00B050"/>
                </a:solidFill>
                <a:latin typeface="Times New Roman" panose="02020603050405020304" pitchFamily="18" charset="0"/>
                <a:ea typeface="Calibri" panose="020F0502020204030204" pitchFamily="34" charset="0"/>
              </a:rPr>
              <a:t> là người lính đang hành quân thần tốc vào chiến trường chuẩn bị cho tổng tiến công năm 1975. Anh kể lại cuộc gặp với cô thanh niên xung phong đang làm nhiệm vụ trên đường Trường Sơn.</a:t>
            </a:r>
            <a:endParaRPr lang="en-US" sz="2400" dirty="0">
              <a:solidFill>
                <a:srgbClr val="000000"/>
              </a:solidFill>
              <a:effectLst/>
              <a:latin typeface="Times New Roman" panose="02020603050405020304" pitchFamily="18" charset="0"/>
              <a:ea typeface="Calibri" panose="020F0502020204030204" pitchFamily="34" charset="0"/>
            </a:endParaRPr>
          </a:p>
        </p:txBody>
      </p:sp>
      <p:sp>
        <p:nvSpPr>
          <p:cNvPr id="39" name="TextBox 38"/>
          <p:cNvSpPr txBox="1"/>
          <p:nvPr/>
        </p:nvSpPr>
        <p:spPr>
          <a:xfrm>
            <a:off x="3486156" y="3145061"/>
            <a:ext cx="2183796" cy="461665"/>
          </a:xfrm>
          <a:prstGeom prst="rect">
            <a:avLst/>
          </a:prstGeom>
          <a:solidFill>
            <a:schemeClr val="bg1"/>
          </a:solidFill>
          <a:ln>
            <a:solidFill>
              <a:schemeClr val="tx1"/>
            </a:solidFill>
          </a:ln>
        </p:spPr>
        <p:txBody>
          <a:bodyPr wrap="square" rtlCol="0">
            <a:spAutoFit/>
          </a:bodyPr>
          <a:lstStyle/>
          <a:p>
            <a:pPr algn="just"/>
            <a:r>
              <a:rPr lang="en-US" sz="2400" dirty="0" smtClean="0">
                <a:solidFill>
                  <a:srgbClr val="FF0000"/>
                </a:solidFill>
                <a:latin typeface="Times New Roman" panose="02020603050405020304" pitchFamily="18" charset="0"/>
                <a:cs typeface="Times New Roman" panose="02020603050405020304" pitchFamily="18" charset="0"/>
              </a:rPr>
              <a:t>     </a:t>
            </a:r>
            <a:r>
              <a:rPr lang="vi-VN" sz="2400" dirty="0" smtClean="0">
                <a:solidFill>
                  <a:srgbClr val="FF0000"/>
                </a:solidFill>
                <a:latin typeface="Times New Roman" panose="02020603050405020304" pitchFamily="18" charset="0"/>
                <a:cs typeface="Times New Roman" panose="02020603050405020304" pitchFamily="18" charset="0"/>
              </a:rPr>
              <a:t>LÁ ĐỎ</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4" name="Rectangle 43"/>
          <p:cNvSpPr/>
          <p:nvPr/>
        </p:nvSpPr>
        <p:spPr>
          <a:xfrm>
            <a:off x="9689690" y="3184178"/>
            <a:ext cx="5899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666075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anim calcmode="lin" valueType="num">
                                      <p:cBhvr additive="base">
                                        <p:cTn id="25" dur="500" fill="hold"/>
                                        <p:tgtEl>
                                          <p:spTgt spid="43"/>
                                        </p:tgtEl>
                                        <p:attrNameLst>
                                          <p:attrName>ppt_x</p:attrName>
                                        </p:attrNameLst>
                                      </p:cBhvr>
                                      <p:tavLst>
                                        <p:tav tm="0">
                                          <p:val>
                                            <p:strVal val="#ppt_x"/>
                                          </p:val>
                                        </p:tav>
                                        <p:tav tm="100000">
                                          <p:val>
                                            <p:strVal val="#ppt_x"/>
                                          </p:val>
                                        </p:tav>
                                      </p:tavLst>
                                    </p:anim>
                                    <p:anim calcmode="lin" valueType="num">
                                      <p:cBhvr additive="base">
                                        <p:cTn id="26"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ppt_x"/>
                                          </p:val>
                                        </p:tav>
                                        <p:tav tm="100000">
                                          <p:val>
                                            <p:strVal val="#ppt_x"/>
                                          </p:val>
                                        </p:tav>
                                      </p:tavLst>
                                    </p:anim>
                                    <p:anim calcmode="lin" valueType="num">
                                      <p:cBhvr additive="base">
                                        <p:cTn id="3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1" grpId="0" animBg="1"/>
      <p:bldP spid="42" grpId="0" animBg="1"/>
      <p:bldP spid="43" grpId="0" animBg="1"/>
      <p:bldP spid="3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9EADCFF8-34DF-4A0D-8070-702D9E0FBCD6}"/>
  <p:tag name="ISPRING_RESOURCE_FOLDER" val="D:\QUOC TUAN\ngu van 7\GIAO AN\BAI 6-VIET\"/>
  <p:tag name="ISPRING_PRESENTATION_PATH" val="D:\QUOC TUAN\ngu van 7\GIAO AN\BAI 6-VIET.pptx"/>
  <p:tag name="ISPRING_PROJECT_VERSION" val="9.3"/>
  <p:tag name="ISPRING_PROJECT_FOLDER_UPDATED" val="1"/>
  <p:tag name="ISPRING_SCREEN_RECS_UPDATED" val="D:\QUOC TUAN\ngu van 7\GIAO AN\BAI 6-VIET\"/>
</p:tagLst>
</file>

<file path=ppt/tags/tag2.xml><?xml version="1.0" encoding="utf-8"?>
<p:tagLst xmlns:a="http://schemas.openxmlformats.org/drawingml/2006/main" xmlns:r="http://schemas.openxmlformats.org/officeDocument/2006/relationships" xmlns:p="http://schemas.openxmlformats.org/presentationml/2006/main">
  <p:tag name="PPSNARRATIONPROPS" val="D:\BAI GIANG E-LEARNING\trang bia.wav"/>
  <p:tag name="PPSNARRATION" val="1,1107674575,D:\BAI GIANG\PHONG TRAO THO MOI O Q.NGAI\Media.ppcx"/>
</p:tagLst>
</file>

<file path=ppt/tags/tag3.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Hình thành kiến thức."/>
  <p:tag name="ISPRING_PRESENTER_ID" val="{4A35D286-54C9-48AA-9A17-65DAC26EF3D2}"/>
  <p:tag name="GENSWF_ADVANCE_TIME" val="8.360"/>
  <p:tag name="ISPRING_SLIDE_ID_2" val="{6188ABB4-FB1E-4E48-8B77-F5AB6F7245BB}"/>
</p:tagLst>
</file>

<file path=ppt/tags/tag4.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Hình thành kiến thức."/>
  <p:tag name="ISPRING_PRESENTER_ID" val="{4A35D286-54C9-48AA-9A17-65DAC26EF3D2}"/>
  <p:tag name="GENSWF_ADVANCE_TIME" val="8.360"/>
  <p:tag name="ISPRING_SLIDE_ID_2" val="{6188ABB4-FB1E-4E48-8B77-F5AB6F7245BB}"/>
</p:tagLst>
</file>

<file path=ppt/tags/tag5.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Hình thành kiến thức."/>
  <p:tag name="ISPRING_PRESENTER_ID" val="{4A35D286-54C9-48AA-9A17-65DAC26EF3D2}"/>
  <p:tag name="GENSWF_ADVANCE_TIME" val="8.360"/>
  <p:tag name="ISPRING_SLIDE_ID_2" val="{6188ABB4-FB1E-4E48-8B77-F5AB6F7245BB}"/>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933</TotalTime>
  <Words>240</Words>
  <Application>Microsoft Office PowerPoint</Application>
  <PresentationFormat>On-screen Show (4:3)</PresentationFormat>
  <Paragraphs>16</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Facet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Adminitrastor</dc:creator>
  <cp:lastModifiedBy>dell 7450</cp:lastModifiedBy>
  <cp:revision>54</cp:revision>
  <dcterms:created xsi:type="dcterms:W3CDTF">2021-10-28T07:43:52Z</dcterms:created>
  <dcterms:modified xsi:type="dcterms:W3CDTF">2024-02-20T09:43:42Z</dcterms:modified>
</cp:coreProperties>
</file>