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1" r:id="rId2"/>
    <p:sldId id="797" r:id="rId3"/>
    <p:sldId id="389" r:id="rId4"/>
    <p:sldId id="531" r:id="rId5"/>
    <p:sldId id="436" r:id="rId6"/>
    <p:sldId id="700" r:id="rId7"/>
    <p:sldId id="622" r:id="rId8"/>
    <p:sldId id="750" r:id="rId9"/>
    <p:sldId id="751" r:id="rId10"/>
    <p:sldId id="599" r:id="rId11"/>
    <p:sldId id="776" r:id="rId12"/>
    <p:sldId id="777" r:id="rId13"/>
    <p:sldId id="456" r:id="rId14"/>
    <p:sldId id="779" r:id="rId15"/>
    <p:sldId id="725" r:id="rId16"/>
    <p:sldId id="780" r:id="rId17"/>
    <p:sldId id="668" r:id="rId18"/>
    <p:sldId id="782" r:id="rId19"/>
    <p:sldId id="783" r:id="rId20"/>
    <p:sldId id="298" r:id="rId21"/>
    <p:sldId id="742" r:id="rId22"/>
    <p:sldId id="610" r:id="rId23"/>
    <p:sldId id="795" r:id="rId24"/>
    <p:sldId id="314" r:id="rId25"/>
    <p:sldId id="330" r:id="rId26"/>
    <p:sldId id="35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2"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FDC"/>
    <a:srgbClr val="D0F5BE"/>
    <a:srgbClr val="98EECC"/>
    <a:srgbClr val="FFCCCC"/>
    <a:srgbClr val="FFEECC"/>
    <a:srgbClr val="9ED2BE"/>
    <a:srgbClr val="C8E4B2"/>
    <a:srgbClr val="CAEDFF"/>
    <a:srgbClr val="FFC7EA"/>
    <a:srgbClr val="FBF0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83" d="100"/>
          <a:sy n="83" d="100"/>
        </p:scale>
        <p:origin x="835" y="67"/>
      </p:cViewPr>
      <p:guideLst>
        <p:guide orient="horz" pos="2122"/>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Group 8"/>
          <p:cNvGrpSpPr/>
          <p:nvPr/>
        </p:nvGrpSpPr>
        <p:grpSpPr>
          <a:xfrm>
            <a:off x="2573655" y="8009017"/>
            <a:ext cx="787400" cy="709295"/>
            <a:chOff x="2180974" y="148629"/>
            <a:chExt cx="712319" cy="709214"/>
          </a:xfrm>
        </p:grpSpPr>
        <p:sp>
          <p:nvSpPr>
            <p:cNvPr id="10" name="Oval 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solidFill>
                  <a:schemeClr val="tx1"/>
                </a:solidFill>
              </a:endParaRPr>
            </a:p>
          </p:txBody>
        </p:sp>
        <p:sp>
          <p:nvSpPr>
            <p:cNvPr id="11" name="Chord 1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a:solidFill>
                  <a:schemeClr val="tx1"/>
                </a:solidFill>
              </a:endParaRPr>
            </a:p>
          </p:txBody>
        </p:sp>
      </p:grpSp>
      <p:sp>
        <p:nvSpPr>
          <p:cNvPr id="12" name="TextBox 39"/>
          <p:cNvSpPr txBox="1"/>
          <p:nvPr/>
        </p:nvSpPr>
        <p:spPr>
          <a:xfrm>
            <a:off x="542925" y="7902972"/>
            <a:ext cx="2308860" cy="860425"/>
          </a:xfrm>
          <a:prstGeom prst="rect">
            <a:avLst/>
          </a:prstGeom>
          <a:noFill/>
        </p:spPr>
        <p:txBody>
          <a:bodyPr wrap="square" rtlCol="0">
            <a:spAutoFit/>
          </a:bodyPr>
          <a:lstStyle/>
          <a:p>
            <a:pPr algn="ctr"/>
            <a:r>
              <a:rPr lang="en-US" sz="5000" b="1" dirty="0">
                <a:solidFill>
                  <a:srgbClr val="FF0000"/>
                </a:solidFill>
                <a:effectLst>
                  <a:outerShdw blurRad="63500" sx="102000" sy="102000" algn="ctr" rotWithShape="0">
                    <a:prstClr val="black">
                      <a:alpha val="40000"/>
                    </a:prstClr>
                  </a:outerShdw>
                </a:effectLst>
                <a:latin typeface="Myriad Pro" pitchFamily="34" charset="0"/>
              </a:rPr>
              <a:t>Unit</a:t>
            </a:r>
          </a:p>
        </p:txBody>
      </p:sp>
      <p:sp>
        <p:nvSpPr>
          <p:cNvPr id="13" name="TextBox 16"/>
          <p:cNvSpPr txBox="1"/>
          <p:nvPr/>
        </p:nvSpPr>
        <p:spPr>
          <a:xfrm>
            <a:off x="2553335" y="7992507"/>
            <a:ext cx="807085" cy="706755"/>
          </a:xfrm>
          <a:prstGeom prst="rect">
            <a:avLst/>
          </a:prstGeom>
          <a:noFill/>
        </p:spPr>
        <p:txBody>
          <a:bodyPr wrap="square" rtlCol="0">
            <a:spAutoFit/>
          </a:bodyPr>
          <a:lstStyle/>
          <a:p>
            <a:pPr algn="ctr"/>
            <a:r>
              <a:rPr lang="en-US" altLang="vi-VN" sz="4000" b="1" dirty="0">
                <a:solidFill>
                  <a:schemeClr val="bg1"/>
                </a:solidFill>
                <a:latin typeface="Myriad Pro" pitchFamily="34" charset="0"/>
              </a:rPr>
              <a:t>7</a:t>
            </a:r>
          </a:p>
        </p:txBody>
      </p:sp>
      <p:sp>
        <p:nvSpPr>
          <p:cNvPr id="20" name="TextBox 40"/>
          <p:cNvSpPr txBox="1"/>
          <p:nvPr/>
        </p:nvSpPr>
        <p:spPr>
          <a:xfrm>
            <a:off x="2138680" y="7915037"/>
            <a:ext cx="9586595" cy="860425"/>
          </a:xfrm>
          <a:prstGeom prst="rect">
            <a:avLst/>
          </a:prstGeom>
          <a:noFill/>
        </p:spPr>
        <p:txBody>
          <a:bodyPr wrap="square" rtlCol="0">
            <a:spAutoFit/>
          </a:bodyPr>
          <a:lstStyle/>
          <a:p>
            <a:pPr algn="ctr"/>
            <a:r>
              <a:rPr lang="en-US" sz="5000" b="1" dirty="0">
                <a:ln>
                  <a:noFill/>
                </a:ln>
                <a:solidFill>
                  <a:srgbClr val="FF0000"/>
                </a:solidFill>
                <a:effectLst>
                  <a:outerShdw blurRad="63500" sx="102000" sy="102000" algn="ctr" rotWithShape="0">
                    <a:prstClr val="black">
                      <a:alpha val="40000"/>
                    </a:prstClr>
                  </a:outerShdw>
                </a:effectLst>
                <a:latin typeface="Myriad Pro" pitchFamily="34" charset="0"/>
              </a:rPr>
              <a:t>NATURAL WONDERS</a:t>
            </a:r>
          </a:p>
        </p:txBody>
      </p:sp>
      <p:sp>
        <p:nvSpPr>
          <p:cNvPr id="14" name="Rounded Rectangle 13"/>
          <p:cNvSpPr/>
          <p:nvPr/>
        </p:nvSpPr>
        <p:spPr>
          <a:xfrm>
            <a:off x="3169181" y="8979535"/>
            <a:ext cx="5208270" cy="62547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3694481" y="9014937"/>
            <a:ext cx="4712984" cy="521970"/>
          </a:xfrm>
          <a:prstGeom prst="rect">
            <a:avLst/>
          </a:prstGeom>
          <a:noFill/>
        </p:spPr>
        <p:txBody>
          <a:bodyPr wrap="square" rtlCol="0">
            <a:spAutoFit/>
          </a:bodyPr>
          <a:lstStyle/>
          <a:p>
            <a:r>
              <a:rPr lang="en-US" sz="2800" b="1" dirty="0">
                <a:solidFill>
                  <a:schemeClr val="bg1"/>
                </a:solidFill>
              </a:rPr>
              <a:t>LESSON 3: A CLOSER LOOK 2</a:t>
            </a:r>
          </a:p>
        </p:txBody>
      </p:sp>
      <p:grpSp>
        <p:nvGrpSpPr>
          <p:cNvPr id="16" name="Group 15"/>
          <p:cNvGrpSpPr/>
          <p:nvPr/>
        </p:nvGrpSpPr>
        <p:grpSpPr>
          <a:xfrm>
            <a:off x="2624455" y="8810464"/>
            <a:ext cx="990895" cy="941618"/>
            <a:chOff x="2766630" y="1746890"/>
            <a:chExt cx="990895" cy="941618"/>
          </a:xfrm>
        </p:grpSpPr>
        <p:pic>
          <p:nvPicPr>
            <p:cNvPr id="18" name="Picture 17"/>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6"/>
            <a:srcRect t="5582"/>
            <a:stretch>
              <a:fillRect/>
            </a:stretch>
          </p:blipFill>
          <p:spPr>
            <a:xfrm>
              <a:off x="2906617" y="1968106"/>
              <a:ext cx="710920" cy="499184"/>
            </a:xfrm>
            <a:prstGeom prst="rect">
              <a:avLst/>
            </a:prstGeom>
          </p:spPr>
        </p:pic>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86130" y="1097915"/>
            <a:ext cx="11322685" cy="58356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Choose the correct answer A, B, C, or D to complete each question</a:t>
            </a:r>
          </a:p>
        </p:txBody>
      </p:sp>
      <p:sp>
        <p:nvSpPr>
          <p:cNvPr id="16" name="Rounded Rectangle 15"/>
          <p:cNvSpPr/>
          <p:nvPr/>
        </p:nvSpPr>
        <p:spPr>
          <a:xfrm>
            <a:off x="23266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8544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2" name="Text Box 1"/>
          <p:cNvSpPr txBox="1"/>
          <p:nvPr/>
        </p:nvSpPr>
        <p:spPr>
          <a:xfrm>
            <a:off x="540385" y="192405"/>
            <a:ext cx="6096000" cy="645160"/>
          </a:xfrm>
          <a:prstGeom prst="rect">
            <a:avLst/>
          </a:prstGeom>
          <a:noFill/>
        </p:spPr>
        <p:txBody>
          <a:bodyPr wrap="square" rtlCol="0" anchor="t">
            <a:spAutoFit/>
          </a:bodyPr>
          <a:lstStyle/>
          <a:p>
            <a:r>
              <a:rPr lang="en-US" sz="3600" b="1" dirty="0">
                <a:effectLst>
                  <a:glow rad="88900">
                    <a:schemeClr val="bg1"/>
                  </a:glow>
                </a:effectLst>
                <a:latin typeface="Arial" panose="020B0604020202020204" pitchFamily="34" charset="0"/>
                <a:cs typeface="Arial" panose="020B0604020202020204" pitchFamily="34" charset="0"/>
                <a:sym typeface="+mn-ea"/>
              </a:rPr>
              <a:t>PRESENTATION</a:t>
            </a:r>
          </a:p>
        </p:txBody>
      </p:sp>
      <p:sp>
        <p:nvSpPr>
          <p:cNvPr id="4" name="Text Box 3"/>
          <p:cNvSpPr txBox="1"/>
          <p:nvPr/>
        </p:nvSpPr>
        <p:spPr>
          <a:xfrm>
            <a:off x="1106805" y="3019425"/>
            <a:ext cx="3918585" cy="1198880"/>
          </a:xfrm>
          <a:prstGeom prst="rect">
            <a:avLst/>
          </a:prstGeom>
          <a:solidFill>
            <a:srgbClr val="D4E2D4"/>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A.</a:t>
            </a:r>
            <a:r>
              <a:rPr lang="en-US" sz="3600">
                <a:solidFill>
                  <a:schemeClr val="tx1"/>
                </a:solidFill>
              </a:rPr>
              <a:t> who                      </a:t>
            </a:r>
          </a:p>
          <a:p>
            <a:r>
              <a:rPr lang="en-US" sz="3600" b="1">
                <a:solidFill>
                  <a:schemeClr val="tx1"/>
                </a:solidFill>
              </a:rPr>
              <a:t>C.</a:t>
            </a:r>
            <a:r>
              <a:rPr lang="en-US" sz="3600">
                <a:solidFill>
                  <a:schemeClr val="tx1"/>
                </a:solidFill>
              </a:rPr>
              <a:t> whose 	</a:t>
            </a:r>
            <a:r>
              <a:rPr lang="en-US" sz="3600"/>
              <a:t>                   </a:t>
            </a:r>
          </a:p>
        </p:txBody>
      </p:sp>
      <p:sp>
        <p:nvSpPr>
          <p:cNvPr id="5" name="Text Box 4"/>
          <p:cNvSpPr txBox="1"/>
          <p:nvPr/>
        </p:nvSpPr>
        <p:spPr>
          <a:xfrm>
            <a:off x="6953250" y="3019425"/>
            <a:ext cx="3928110" cy="1198880"/>
          </a:xfrm>
          <a:prstGeom prst="rect">
            <a:avLst/>
          </a:prstGeom>
          <a:solidFill>
            <a:srgbClr val="DBC4F0"/>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B. </a:t>
            </a:r>
            <a:r>
              <a:rPr lang="en-US" sz="3600">
                <a:solidFill>
                  <a:schemeClr val="tx1"/>
                </a:solidFill>
              </a:rPr>
              <a:t>which                        </a:t>
            </a:r>
          </a:p>
          <a:p>
            <a:r>
              <a:rPr lang="en-US" sz="3600" b="1">
                <a:solidFill>
                  <a:schemeClr val="tx1"/>
                </a:solidFill>
              </a:rPr>
              <a:t>D. </a:t>
            </a:r>
            <a:r>
              <a:rPr lang="en-US" sz="3600">
                <a:solidFill>
                  <a:schemeClr val="tx1"/>
                </a:solidFill>
              </a:rPr>
              <a:t>that</a:t>
            </a:r>
          </a:p>
        </p:txBody>
      </p:sp>
      <p:sp>
        <p:nvSpPr>
          <p:cNvPr id="8" name="Text Box 7"/>
          <p:cNvSpPr txBox="1"/>
          <p:nvPr/>
        </p:nvSpPr>
        <p:spPr>
          <a:xfrm>
            <a:off x="370840" y="1738630"/>
            <a:ext cx="11500485" cy="1198880"/>
          </a:xfrm>
          <a:prstGeom prst="rect">
            <a:avLst/>
          </a:prstGeom>
          <a:solidFill>
            <a:srgbClr val="FFCACC"/>
          </a:solidFill>
        </p:spPr>
        <p:txBody>
          <a:bodyPr wrap="square" rtlCol="0" anchor="t">
            <a:spAutoFit/>
          </a:bodyPr>
          <a:lstStyle/>
          <a:p>
            <a:pPr algn="just"/>
            <a:r>
              <a:rPr lang="en-US" sz="3600" b="1"/>
              <a:t>1. </a:t>
            </a:r>
            <a:r>
              <a:rPr lang="en-US" sz="3600"/>
              <a:t>English is the language ______ is known as a global language.</a:t>
            </a:r>
          </a:p>
        </p:txBody>
      </p:sp>
      <p:sp>
        <p:nvSpPr>
          <p:cNvPr id="10" name="Oval 9"/>
          <p:cNvSpPr/>
          <p:nvPr/>
        </p:nvSpPr>
        <p:spPr>
          <a:xfrm>
            <a:off x="6953250" y="3042920"/>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2000"/>
          </a:p>
        </p:txBody>
      </p:sp>
      <p:sp>
        <p:nvSpPr>
          <p:cNvPr id="27" name="Text Box 26"/>
          <p:cNvSpPr txBox="1"/>
          <p:nvPr/>
        </p:nvSpPr>
        <p:spPr>
          <a:xfrm>
            <a:off x="370840" y="4272280"/>
            <a:ext cx="11500485" cy="1198880"/>
          </a:xfrm>
          <a:prstGeom prst="rect">
            <a:avLst/>
          </a:prstGeom>
          <a:solidFill>
            <a:srgbClr val="FFCACC"/>
          </a:solidFill>
        </p:spPr>
        <p:txBody>
          <a:bodyPr wrap="square" rtlCol="0" anchor="t">
            <a:spAutoFit/>
          </a:bodyPr>
          <a:lstStyle/>
          <a:p>
            <a:pPr algn="just"/>
            <a:r>
              <a:rPr lang="en-US" sz="3600" b="1"/>
              <a:t>2. </a:t>
            </a:r>
            <a:r>
              <a:rPr lang="en-US" sz="3600"/>
              <a:t>People ______ speak English well can find jobs in international companies more easily</a:t>
            </a:r>
          </a:p>
        </p:txBody>
      </p:sp>
      <p:sp>
        <p:nvSpPr>
          <p:cNvPr id="28" name="Text Box 27"/>
          <p:cNvSpPr txBox="1"/>
          <p:nvPr/>
        </p:nvSpPr>
        <p:spPr>
          <a:xfrm>
            <a:off x="1106805" y="5536565"/>
            <a:ext cx="3918585" cy="1198880"/>
          </a:xfrm>
          <a:prstGeom prst="rect">
            <a:avLst/>
          </a:prstGeom>
          <a:solidFill>
            <a:srgbClr val="D4E2D4"/>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A. </a:t>
            </a:r>
            <a:r>
              <a:rPr lang="en-US" sz="3600">
                <a:solidFill>
                  <a:schemeClr val="tx1"/>
                </a:solidFill>
              </a:rPr>
              <a:t>who                    </a:t>
            </a:r>
          </a:p>
          <a:p>
            <a:r>
              <a:rPr lang="en-US" sz="3600" b="1">
                <a:solidFill>
                  <a:schemeClr val="tx1"/>
                </a:solidFill>
              </a:rPr>
              <a:t>C.</a:t>
            </a:r>
            <a:r>
              <a:rPr lang="en-US" sz="3600">
                <a:solidFill>
                  <a:schemeClr val="tx1"/>
                </a:solidFill>
              </a:rPr>
              <a:t> whose </a:t>
            </a:r>
            <a:r>
              <a:rPr lang="en-US" sz="3600"/>
              <a:t>                    </a:t>
            </a:r>
          </a:p>
        </p:txBody>
      </p:sp>
      <p:sp>
        <p:nvSpPr>
          <p:cNvPr id="29" name="Text Box 28"/>
          <p:cNvSpPr txBox="1"/>
          <p:nvPr/>
        </p:nvSpPr>
        <p:spPr>
          <a:xfrm>
            <a:off x="6953250" y="5536565"/>
            <a:ext cx="3928110" cy="1198880"/>
          </a:xfrm>
          <a:prstGeom prst="rect">
            <a:avLst/>
          </a:prstGeom>
          <a:solidFill>
            <a:srgbClr val="DBC4F0"/>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B. </a:t>
            </a:r>
            <a:r>
              <a:rPr lang="en-US" sz="3600">
                <a:solidFill>
                  <a:schemeClr val="tx1"/>
                </a:solidFill>
              </a:rPr>
              <a:t>which                      </a:t>
            </a:r>
          </a:p>
          <a:p>
            <a:r>
              <a:rPr lang="en-US" sz="3600" b="1">
                <a:solidFill>
                  <a:schemeClr val="tx1"/>
                </a:solidFill>
              </a:rPr>
              <a:t>D. </a:t>
            </a:r>
            <a:r>
              <a:rPr lang="en-US" sz="3600">
                <a:solidFill>
                  <a:schemeClr val="tx1"/>
                </a:solidFill>
              </a:rPr>
              <a:t>why</a:t>
            </a:r>
          </a:p>
        </p:txBody>
      </p:sp>
      <p:sp>
        <p:nvSpPr>
          <p:cNvPr id="30" name="Oval 29"/>
          <p:cNvSpPr/>
          <p:nvPr/>
        </p:nvSpPr>
        <p:spPr>
          <a:xfrm>
            <a:off x="1106805" y="5615305"/>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200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par>
                                <p:cTn id="20" presetID="41" presetClass="entr" presetSubtype="0" fill="hold" grpId="0" nodeType="withEffect">
                                  <p:stCondLst>
                                    <p:cond delay="0"/>
                                  </p:stCondLst>
                                  <p:iterate type="lt">
                                    <p:tmPct val="5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par>
                                <p:cTn id="27" presetID="41" presetClass="entr" presetSubtype="0" fill="hold" grpId="0" nodeType="withEffect">
                                  <p:stCondLst>
                                    <p:cond delay="0"/>
                                  </p:stCondLst>
                                  <p:iterate type="lt">
                                    <p:tmPct val="5000"/>
                                  </p:iterate>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7"/>
                                        </p:tgtEl>
                                        <p:attrNameLst>
                                          <p:attrName>ppt_y</p:attrName>
                                        </p:attrNameLst>
                                      </p:cBhvr>
                                      <p:tavLst>
                                        <p:tav tm="0">
                                          <p:val>
                                            <p:strVal val="#ppt_y"/>
                                          </p:val>
                                        </p:tav>
                                        <p:tav tm="100000">
                                          <p:val>
                                            <p:strVal val="#ppt_y"/>
                                          </p:val>
                                        </p:tav>
                                      </p:tavLst>
                                    </p:anim>
                                    <p:anim calcmode="lin" valueType="num">
                                      <p:cBhvr>
                                        <p:cTn id="3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7"/>
                                        </p:tgtEl>
                                      </p:cBhvr>
                                    </p:animEffect>
                                  </p:childTnLst>
                                </p:cTn>
                              </p:par>
                            </p:childTnLst>
                          </p:cTn>
                        </p:par>
                        <p:par>
                          <p:cTn id="34" fill="hold">
                            <p:stCondLst>
                              <p:cond delay="2674"/>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8"/>
                                        </p:tgtEl>
                                        <p:attrNameLst>
                                          <p:attrName>ppt_y</p:attrName>
                                        </p:attrNameLst>
                                      </p:cBhvr>
                                      <p:tavLst>
                                        <p:tav tm="0">
                                          <p:val>
                                            <p:strVal val="#ppt_y"/>
                                          </p:val>
                                        </p:tav>
                                        <p:tav tm="100000">
                                          <p:val>
                                            <p:strVal val="#ppt_y"/>
                                          </p:val>
                                        </p:tav>
                                      </p:tavLst>
                                    </p:anim>
                                    <p:anim calcmode="lin" valueType="num">
                                      <p:cBhvr>
                                        <p:cTn id="3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8"/>
                                        </p:tgtEl>
                                      </p:cBhvr>
                                    </p:animEffect>
                                  </p:childTnLst>
                                </p:cTn>
                              </p:par>
                              <p:par>
                                <p:cTn id="42" presetID="41" presetClass="entr" presetSubtype="0" fill="hold" grpId="0" nodeType="withEffect">
                                  <p:stCondLst>
                                    <p:cond delay="0"/>
                                  </p:stCondLst>
                                  <p:iterate type="lt">
                                    <p:tmPct val="5000"/>
                                  </p:iterate>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9"/>
                                        </p:tgtEl>
                                        <p:attrNameLst>
                                          <p:attrName>ppt_y</p:attrName>
                                        </p:attrNameLst>
                                      </p:cBhvr>
                                      <p:tavLst>
                                        <p:tav tm="0">
                                          <p:val>
                                            <p:strVal val="#ppt_y"/>
                                          </p:val>
                                        </p:tav>
                                        <p:tav tm="100000">
                                          <p:val>
                                            <p:strVal val="#ppt_y"/>
                                          </p:val>
                                        </p:tav>
                                      </p:tavLst>
                                    </p:anim>
                                    <p:anim calcmode="lin" valueType="num">
                                      <p:cBhvr>
                                        <p:cTn id="46"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8" grpId="0" animBg="1"/>
      <p:bldP spid="8" grpId="1" animBg="1"/>
      <p:bldP spid="10" grpId="0" bldLvl="0" animBg="1"/>
      <p:bldP spid="10" grpId="1" animBg="1"/>
      <p:bldP spid="27" grpId="0" animBg="1"/>
      <p:bldP spid="27" grpId="1" animBg="1"/>
      <p:bldP spid="28" grpId="0" animBg="1"/>
      <p:bldP spid="28" grpId="1" animBg="1"/>
      <p:bldP spid="29" grpId="0" animBg="1"/>
      <p:bldP spid="29" grpId="1" animBg="1"/>
      <p:bldP spid="30" grpId="0" bldLvl="0" animBg="1"/>
      <p:bldP spid="3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86130" y="1097915"/>
            <a:ext cx="11322685" cy="58356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Choose the correct answer A, B, C, or D to complete each question</a:t>
            </a:r>
          </a:p>
        </p:txBody>
      </p:sp>
      <p:sp>
        <p:nvSpPr>
          <p:cNvPr id="16" name="Rounded Rectangle 15"/>
          <p:cNvSpPr/>
          <p:nvPr/>
        </p:nvSpPr>
        <p:spPr>
          <a:xfrm>
            <a:off x="23266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8544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2" name="Text Box 1"/>
          <p:cNvSpPr txBox="1"/>
          <p:nvPr/>
        </p:nvSpPr>
        <p:spPr>
          <a:xfrm>
            <a:off x="540385" y="192405"/>
            <a:ext cx="6096000" cy="645160"/>
          </a:xfrm>
          <a:prstGeom prst="rect">
            <a:avLst/>
          </a:prstGeom>
          <a:noFill/>
        </p:spPr>
        <p:txBody>
          <a:bodyPr wrap="square" rtlCol="0" anchor="t">
            <a:spAutoFit/>
          </a:bodyPr>
          <a:lstStyle/>
          <a:p>
            <a:r>
              <a:rPr lang="en-US" sz="3600" b="1" dirty="0">
                <a:effectLst>
                  <a:glow rad="88900">
                    <a:schemeClr val="bg1"/>
                  </a:glow>
                </a:effectLst>
                <a:latin typeface="Arial" panose="020B0604020202020204" pitchFamily="34" charset="0"/>
                <a:cs typeface="Arial" panose="020B0604020202020204" pitchFamily="34" charset="0"/>
                <a:sym typeface="+mn-ea"/>
              </a:rPr>
              <a:t>PRESENTATION</a:t>
            </a:r>
          </a:p>
        </p:txBody>
      </p:sp>
      <p:sp>
        <p:nvSpPr>
          <p:cNvPr id="4" name="Text Box 3"/>
          <p:cNvSpPr txBox="1"/>
          <p:nvPr/>
        </p:nvSpPr>
        <p:spPr>
          <a:xfrm>
            <a:off x="1106805" y="3044825"/>
            <a:ext cx="3918585" cy="1198880"/>
          </a:xfrm>
          <a:prstGeom prst="rect">
            <a:avLst/>
          </a:prstGeom>
          <a:solidFill>
            <a:srgbClr val="D4E2D4"/>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A.</a:t>
            </a:r>
            <a:r>
              <a:rPr lang="en-US" sz="3600">
                <a:solidFill>
                  <a:schemeClr val="tx1"/>
                </a:solidFill>
              </a:rPr>
              <a:t> who                      </a:t>
            </a:r>
          </a:p>
          <a:p>
            <a:r>
              <a:rPr lang="en-US" sz="3600" b="1">
                <a:solidFill>
                  <a:schemeClr val="tx1"/>
                </a:solidFill>
              </a:rPr>
              <a:t>C.</a:t>
            </a:r>
            <a:r>
              <a:rPr lang="en-US" sz="3600">
                <a:solidFill>
                  <a:schemeClr val="tx1"/>
                </a:solidFill>
              </a:rPr>
              <a:t> whose 	</a:t>
            </a:r>
            <a:r>
              <a:rPr lang="en-US" sz="3600"/>
              <a:t>                   </a:t>
            </a:r>
          </a:p>
        </p:txBody>
      </p:sp>
      <p:sp>
        <p:nvSpPr>
          <p:cNvPr id="5" name="Text Box 4"/>
          <p:cNvSpPr txBox="1"/>
          <p:nvPr/>
        </p:nvSpPr>
        <p:spPr>
          <a:xfrm>
            <a:off x="6953250" y="3044825"/>
            <a:ext cx="3928110" cy="1198880"/>
          </a:xfrm>
          <a:prstGeom prst="rect">
            <a:avLst/>
          </a:prstGeom>
          <a:solidFill>
            <a:srgbClr val="DBC4F0"/>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B. </a:t>
            </a:r>
            <a:r>
              <a:rPr lang="en-US" sz="3600">
                <a:solidFill>
                  <a:schemeClr val="tx1"/>
                </a:solidFill>
              </a:rPr>
              <a:t>which                        </a:t>
            </a:r>
          </a:p>
          <a:p>
            <a:r>
              <a:rPr lang="en-US" sz="3600" b="1">
                <a:solidFill>
                  <a:schemeClr val="tx1"/>
                </a:solidFill>
              </a:rPr>
              <a:t>D. </a:t>
            </a:r>
            <a:r>
              <a:rPr lang="en-US" sz="3600">
                <a:solidFill>
                  <a:schemeClr val="tx1"/>
                </a:solidFill>
              </a:rPr>
              <a:t>where</a:t>
            </a:r>
          </a:p>
        </p:txBody>
      </p:sp>
      <p:sp>
        <p:nvSpPr>
          <p:cNvPr id="8" name="Text Box 7"/>
          <p:cNvSpPr txBox="1"/>
          <p:nvPr/>
        </p:nvSpPr>
        <p:spPr>
          <a:xfrm>
            <a:off x="370840" y="1751330"/>
            <a:ext cx="11259185" cy="1198880"/>
          </a:xfrm>
          <a:prstGeom prst="rect">
            <a:avLst/>
          </a:prstGeom>
          <a:solidFill>
            <a:srgbClr val="FFCACC"/>
          </a:solidFill>
        </p:spPr>
        <p:txBody>
          <a:bodyPr wrap="square" rtlCol="0" anchor="t">
            <a:spAutoFit/>
          </a:bodyPr>
          <a:lstStyle/>
          <a:p>
            <a:pPr algn="just"/>
            <a:r>
              <a:rPr lang="en-US" sz="3600" b="1"/>
              <a:t>3. </a:t>
            </a:r>
            <a:r>
              <a:rPr lang="en-US" sz="3600"/>
              <a:t>People from countries ______ do not share a common language use English to work together effectively.</a:t>
            </a:r>
          </a:p>
        </p:txBody>
      </p:sp>
      <p:sp>
        <p:nvSpPr>
          <p:cNvPr id="10" name="Oval 9"/>
          <p:cNvSpPr/>
          <p:nvPr/>
        </p:nvSpPr>
        <p:spPr>
          <a:xfrm>
            <a:off x="6953250" y="3060700"/>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2000"/>
          </a:p>
        </p:txBody>
      </p:sp>
      <p:sp>
        <p:nvSpPr>
          <p:cNvPr id="27" name="Text Box 26"/>
          <p:cNvSpPr txBox="1"/>
          <p:nvPr/>
        </p:nvSpPr>
        <p:spPr>
          <a:xfrm>
            <a:off x="370840" y="4272280"/>
            <a:ext cx="11259185" cy="1198880"/>
          </a:xfrm>
          <a:prstGeom prst="rect">
            <a:avLst/>
          </a:prstGeom>
          <a:solidFill>
            <a:srgbClr val="FFCACC"/>
          </a:solidFill>
        </p:spPr>
        <p:txBody>
          <a:bodyPr wrap="square" rtlCol="0" anchor="t">
            <a:spAutoFit/>
          </a:bodyPr>
          <a:lstStyle/>
          <a:p>
            <a:pPr algn="just"/>
            <a:r>
              <a:rPr lang="en-US" sz="3600" b="1"/>
              <a:t>4. </a:t>
            </a:r>
            <a:r>
              <a:rPr lang="en-US" sz="3600"/>
              <a:t>The woman ______ son won the English speaking contest felt very proud</a:t>
            </a:r>
          </a:p>
        </p:txBody>
      </p:sp>
      <p:sp>
        <p:nvSpPr>
          <p:cNvPr id="28" name="Text Box 27"/>
          <p:cNvSpPr txBox="1"/>
          <p:nvPr/>
        </p:nvSpPr>
        <p:spPr>
          <a:xfrm>
            <a:off x="1106805" y="5536565"/>
            <a:ext cx="3918585" cy="1198880"/>
          </a:xfrm>
          <a:prstGeom prst="rect">
            <a:avLst/>
          </a:prstGeom>
          <a:solidFill>
            <a:srgbClr val="D4E2D4"/>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A. </a:t>
            </a:r>
            <a:r>
              <a:rPr lang="en-US" sz="3600">
                <a:solidFill>
                  <a:schemeClr val="tx1"/>
                </a:solidFill>
              </a:rPr>
              <a:t>who                    </a:t>
            </a:r>
          </a:p>
          <a:p>
            <a:r>
              <a:rPr lang="en-US" sz="3600" b="1">
                <a:solidFill>
                  <a:schemeClr val="tx1"/>
                </a:solidFill>
              </a:rPr>
              <a:t>C.</a:t>
            </a:r>
            <a:r>
              <a:rPr lang="en-US" sz="3600">
                <a:solidFill>
                  <a:schemeClr val="tx1"/>
                </a:solidFill>
              </a:rPr>
              <a:t> whose </a:t>
            </a:r>
            <a:r>
              <a:rPr lang="en-US" sz="3600"/>
              <a:t>                    </a:t>
            </a:r>
          </a:p>
        </p:txBody>
      </p:sp>
      <p:sp>
        <p:nvSpPr>
          <p:cNvPr id="29" name="Text Box 28"/>
          <p:cNvSpPr txBox="1"/>
          <p:nvPr/>
        </p:nvSpPr>
        <p:spPr>
          <a:xfrm>
            <a:off x="6953250" y="5536565"/>
            <a:ext cx="3928110" cy="1198880"/>
          </a:xfrm>
          <a:prstGeom prst="rect">
            <a:avLst/>
          </a:prstGeom>
          <a:solidFill>
            <a:srgbClr val="DBC4F0"/>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B. </a:t>
            </a:r>
            <a:r>
              <a:rPr lang="en-US" sz="3600">
                <a:solidFill>
                  <a:schemeClr val="tx1"/>
                </a:solidFill>
              </a:rPr>
              <a:t>which                      </a:t>
            </a:r>
          </a:p>
          <a:p>
            <a:r>
              <a:rPr lang="en-US" sz="3600" b="1">
                <a:solidFill>
                  <a:schemeClr val="tx1"/>
                </a:solidFill>
              </a:rPr>
              <a:t>D. </a:t>
            </a:r>
            <a:r>
              <a:rPr lang="en-US" sz="3600">
                <a:solidFill>
                  <a:schemeClr val="tx1"/>
                </a:solidFill>
              </a:rPr>
              <a:t>when</a:t>
            </a:r>
          </a:p>
        </p:txBody>
      </p:sp>
      <p:sp>
        <p:nvSpPr>
          <p:cNvPr id="30" name="Oval 29"/>
          <p:cNvSpPr/>
          <p:nvPr/>
        </p:nvSpPr>
        <p:spPr>
          <a:xfrm>
            <a:off x="1106805" y="6123305"/>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200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par>
                                <p:cTn id="20" presetID="41" presetClass="entr" presetSubtype="0" fill="hold" grpId="0" nodeType="withEffect">
                                  <p:stCondLst>
                                    <p:cond delay="0"/>
                                  </p:stCondLst>
                                  <p:iterate type="lt">
                                    <p:tmPct val="5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par>
                                <p:cTn id="27" presetID="41" presetClass="entr" presetSubtype="0" fill="hold" grpId="0" nodeType="withEffect">
                                  <p:stCondLst>
                                    <p:cond delay="0"/>
                                  </p:stCondLst>
                                  <p:iterate type="lt">
                                    <p:tmPct val="5000"/>
                                  </p:iterate>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7"/>
                                        </p:tgtEl>
                                        <p:attrNameLst>
                                          <p:attrName>ppt_y</p:attrName>
                                        </p:attrNameLst>
                                      </p:cBhvr>
                                      <p:tavLst>
                                        <p:tav tm="0">
                                          <p:val>
                                            <p:strVal val="#ppt_y"/>
                                          </p:val>
                                        </p:tav>
                                        <p:tav tm="100000">
                                          <p:val>
                                            <p:strVal val="#ppt_y"/>
                                          </p:val>
                                        </p:tav>
                                      </p:tavLst>
                                    </p:anim>
                                    <p:anim calcmode="lin" valueType="num">
                                      <p:cBhvr>
                                        <p:cTn id="3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7"/>
                                        </p:tgtEl>
                                      </p:cBhvr>
                                    </p:animEffect>
                                  </p:childTnLst>
                                </p:cTn>
                              </p:par>
                            </p:childTnLst>
                          </p:cTn>
                        </p:par>
                        <p:par>
                          <p:cTn id="34" fill="hold">
                            <p:stCondLst>
                              <p:cond delay="2275"/>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8"/>
                                        </p:tgtEl>
                                        <p:attrNameLst>
                                          <p:attrName>ppt_y</p:attrName>
                                        </p:attrNameLst>
                                      </p:cBhvr>
                                      <p:tavLst>
                                        <p:tav tm="0">
                                          <p:val>
                                            <p:strVal val="#ppt_y"/>
                                          </p:val>
                                        </p:tav>
                                        <p:tav tm="100000">
                                          <p:val>
                                            <p:strVal val="#ppt_y"/>
                                          </p:val>
                                        </p:tav>
                                      </p:tavLst>
                                    </p:anim>
                                    <p:anim calcmode="lin" valueType="num">
                                      <p:cBhvr>
                                        <p:cTn id="3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8"/>
                                        </p:tgtEl>
                                      </p:cBhvr>
                                    </p:animEffect>
                                  </p:childTnLst>
                                </p:cTn>
                              </p:par>
                              <p:par>
                                <p:cTn id="42" presetID="41" presetClass="entr" presetSubtype="0" fill="hold" grpId="0" nodeType="withEffect">
                                  <p:stCondLst>
                                    <p:cond delay="0"/>
                                  </p:stCondLst>
                                  <p:iterate type="lt">
                                    <p:tmPct val="5000"/>
                                  </p:iterate>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9"/>
                                        </p:tgtEl>
                                        <p:attrNameLst>
                                          <p:attrName>ppt_y</p:attrName>
                                        </p:attrNameLst>
                                      </p:cBhvr>
                                      <p:tavLst>
                                        <p:tav tm="0">
                                          <p:val>
                                            <p:strVal val="#ppt_y"/>
                                          </p:val>
                                        </p:tav>
                                        <p:tav tm="100000">
                                          <p:val>
                                            <p:strVal val="#ppt_y"/>
                                          </p:val>
                                        </p:tav>
                                      </p:tavLst>
                                    </p:anim>
                                    <p:anim calcmode="lin" valueType="num">
                                      <p:cBhvr>
                                        <p:cTn id="46"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8" grpId="0" animBg="1"/>
      <p:bldP spid="8" grpId="1" animBg="1"/>
      <p:bldP spid="10" grpId="0" bldLvl="0" animBg="1"/>
      <p:bldP spid="10" grpId="1" animBg="1"/>
      <p:bldP spid="27" grpId="0" animBg="1"/>
      <p:bldP spid="27" grpId="1" animBg="1"/>
      <p:bldP spid="28" grpId="0" animBg="1"/>
      <p:bldP spid="28" grpId="1" animBg="1"/>
      <p:bldP spid="29" grpId="0" animBg="1"/>
      <p:bldP spid="29" grpId="1" animBg="1"/>
      <p:bldP spid="30" grpId="0" bldLvl="0" animBg="1"/>
      <p:bldP spid="3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86130" y="1097915"/>
            <a:ext cx="11322685" cy="58356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Choose the correct answer A, B, C, or D to complete each question</a:t>
            </a:r>
          </a:p>
        </p:txBody>
      </p:sp>
      <p:sp>
        <p:nvSpPr>
          <p:cNvPr id="16" name="Rounded Rectangle 15"/>
          <p:cNvSpPr/>
          <p:nvPr/>
        </p:nvSpPr>
        <p:spPr>
          <a:xfrm>
            <a:off x="23266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8544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2" name="Text Box 1"/>
          <p:cNvSpPr txBox="1"/>
          <p:nvPr/>
        </p:nvSpPr>
        <p:spPr>
          <a:xfrm>
            <a:off x="540385" y="192405"/>
            <a:ext cx="6096000" cy="645160"/>
          </a:xfrm>
          <a:prstGeom prst="rect">
            <a:avLst/>
          </a:prstGeom>
          <a:noFill/>
        </p:spPr>
        <p:txBody>
          <a:bodyPr wrap="square" rtlCol="0" anchor="t">
            <a:spAutoFit/>
          </a:bodyPr>
          <a:lstStyle/>
          <a:p>
            <a:r>
              <a:rPr lang="en-US" sz="3600" b="1" dirty="0">
                <a:effectLst>
                  <a:glow rad="88900">
                    <a:schemeClr val="bg1"/>
                  </a:glow>
                </a:effectLst>
                <a:latin typeface="Arial" panose="020B0604020202020204" pitchFamily="34" charset="0"/>
                <a:cs typeface="Arial" panose="020B0604020202020204" pitchFamily="34" charset="0"/>
                <a:sym typeface="+mn-ea"/>
              </a:rPr>
              <a:t>PRESENTATION</a:t>
            </a:r>
          </a:p>
        </p:txBody>
      </p:sp>
      <p:sp>
        <p:nvSpPr>
          <p:cNvPr id="4" name="Text Box 3"/>
          <p:cNvSpPr txBox="1"/>
          <p:nvPr/>
        </p:nvSpPr>
        <p:spPr>
          <a:xfrm>
            <a:off x="1106805" y="3476625"/>
            <a:ext cx="3918585" cy="1198880"/>
          </a:xfrm>
          <a:prstGeom prst="rect">
            <a:avLst/>
          </a:prstGeom>
          <a:solidFill>
            <a:srgbClr val="D4E2D4"/>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A.</a:t>
            </a:r>
            <a:r>
              <a:rPr lang="en-US" sz="3600">
                <a:solidFill>
                  <a:schemeClr val="tx1"/>
                </a:solidFill>
              </a:rPr>
              <a:t> who                      </a:t>
            </a:r>
          </a:p>
          <a:p>
            <a:r>
              <a:rPr lang="en-US" sz="3600" b="1">
                <a:solidFill>
                  <a:schemeClr val="tx1"/>
                </a:solidFill>
              </a:rPr>
              <a:t>C.</a:t>
            </a:r>
            <a:r>
              <a:rPr lang="en-US" sz="3600">
                <a:solidFill>
                  <a:schemeClr val="tx1"/>
                </a:solidFill>
              </a:rPr>
              <a:t> what 	</a:t>
            </a:r>
            <a:r>
              <a:rPr lang="en-US" sz="3600"/>
              <a:t>                   </a:t>
            </a:r>
          </a:p>
        </p:txBody>
      </p:sp>
      <p:sp>
        <p:nvSpPr>
          <p:cNvPr id="5" name="Text Box 4"/>
          <p:cNvSpPr txBox="1"/>
          <p:nvPr/>
        </p:nvSpPr>
        <p:spPr>
          <a:xfrm>
            <a:off x="6953250" y="3476625"/>
            <a:ext cx="3928110" cy="1198880"/>
          </a:xfrm>
          <a:prstGeom prst="rect">
            <a:avLst/>
          </a:prstGeom>
          <a:solidFill>
            <a:srgbClr val="DBC4F0"/>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600" b="1">
                <a:solidFill>
                  <a:schemeClr val="tx1"/>
                </a:solidFill>
              </a:rPr>
              <a:t>B. </a:t>
            </a:r>
            <a:r>
              <a:rPr lang="en-US" sz="3600">
                <a:solidFill>
                  <a:schemeClr val="tx1"/>
                </a:solidFill>
              </a:rPr>
              <a:t>which                        </a:t>
            </a:r>
          </a:p>
          <a:p>
            <a:r>
              <a:rPr lang="en-US" sz="3600" b="1">
                <a:solidFill>
                  <a:schemeClr val="tx1"/>
                </a:solidFill>
              </a:rPr>
              <a:t>D. </a:t>
            </a:r>
            <a:r>
              <a:rPr lang="en-US" sz="3600">
                <a:solidFill>
                  <a:schemeClr val="tx1"/>
                </a:solidFill>
              </a:rPr>
              <a:t>whose</a:t>
            </a:r>
          </a:p>
        </p:txBody>
      </p:sp>
      <p:sp>
        <p:nvSpPr>
          <p:cNvPr id="8" name="Text Box 7"/>
          <p:cNvSpPr txBox="1"/>
          <p:nvPr/>
        </p:nvSpPr>
        <p:spPr>
          <a:xfrm>
            <a:off x="370840" y="2061845"/>
            <a:ext cx="11550650" cy="1198880"/>
          </a:xfrm>
          <a:prstGeom prst="rect">
            <a:avLst/>
          </a:prstGeom>
          <a:solidFill>
            <a:srgbClr val="FFCACC"/>
          </a:solidFill>
        </p:spPr>
        <p:txBody>
          <a:bodyPr wrap="square" rtlCol="0" anchor="t">
            <a:spAutoFit/>
          </a:bodyPr>
          <a:lstStyle/>
          <a:p>
            <a:pPr algn="just"/>
            <a:r>
              <a:rPr lang="en-US" sz="3600" b="1"/>
              <a:t>5. </a:t>
            </a:r>
            <a:r>
              <a:rPr lang="en-US" sz="3600"/>
              <a:t>I met a man ______ first language is Arabic at the conference.</a:t>
            </a:r>
          </a:p>
        </p:txBody>
      </p:sp>
      <p:sp>
        <p:nvSpPr>
          <p:cNvPr id="10" name="Oval 9"/>
          <p:cNvSpPr/>
          <p:nvPr/>
        </p:nvSpPr>
        <p:spPr>
          <a:xfrm>
            <a:off x="6953250" y="4052570"/>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sz="2000"/>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par>
                                <p:cTn id="20" presetID="41" presetClass="entr" presetSubtype="0" fill="hold" grpId="0" nodeType="withEffect">
                                  <p:stCondLst>
                                    <p:cond delay="0"/>
                                  </p:stCondLst>
                                  <p:iterate type="lt">
                                    <p:tmPct val="5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8" grpId="0" animBg="1"/>
      <p:bldP spid="8" grpId="1" animBg="1"/>
      <p:bldP spid="10" grpId="0" bldLvl="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480" y="-2222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8870" y="998855"/>
            <a:ext cx="10888345" cy="1568450"/>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Underline the relative clause in each sentence. Decide if the relative pronoun is the subject (S) object (o) of the relative clause and if we can or cannot omit it.</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4" name="Text Box 3"/>
          <p:cNvSpPr txBox="1"/>
          <p:nvPr/>
        </p:nvSpPr>
        <p:spPr>
          <a:xfrm>
            <a:off x="540385" y="192405"/>
            <a:ext cx="6096000" cy="645160"/>
          </a:xfrm>
          <a:prstGeom prst="rect">
            <a:avLst/>
          </a:prstGeom>
          <a:noFill/>
        </p:spPr>
        <p:txBody>
          <a:bodyPr wrap="square" rtlCol="0" anchor="t">
            <a:spAutoFit/>
          </a:bodyPr>
          <a:lstStyle/>
          <a:p>
            <a:r>
              <a:rPr lang="en-US" sz="3600" b="1" dirty="0">
                <a:effectLst>
                  <a:glow rad="88900">
                    <a:schemeClr val="bg1"/>
                  </a:glow>
                </a:effectLst>
                <a:latin typeface="Arial" panose="020B0604020202020204" pitchFamily="34" charset="0"/>
                <a:cs typeface="Arial" panose="020B0604020202020204" pitchFamily="34" charset="0"/>
                <a:sym typeface="+mn-ea"/>
              </a:rPr>
              <a:t>PRACTICE</a:t>
            </a:r>
          </a:p>
        </p:txBody>
      </p:sp>
      <p:sp>
        <p:nvSpPr>
          <p:cNvPr id="8" name="Text Box 7"/>
          <p:cNvSpPr txBox="1"/>
          <p:nvPr/>
        </p:nvSpPr>
        <p:spPr>
          <a:xfrm>
            <a:off x="396240" y="2673985"/>
            <a:ext cx="11550650" cy="1198880"/>
          </a:xfrm>
          <a:prstGeom prst="rect">
            <a:avLst/>
          </a:prstGeom>
          <a:solidFill>
            <a:srgbClr val="FBF0B2"/>
          </a:solidFill>
        </p:spPr>
        <p:txBody>
          <a:bodyPr wrap="square" rtlCol="0" anchor="t">
            <a:spAutoFit/>
          </a:bodyPr>
          <a:lstStyle/>
          <a:p>
            <a:pPr algn="just"/>
            <a:r>
              <a:rPr lang="en-US" sz="3600" b="1"/>
              <a:t>1. </a:t>
            </a:r>
            <a:r>
              <a:rPr lang="en-US" sz="3600"/>
              <a:t>The new vocabulary items which we learnt yesterday are difficult to remember</a:t>
            </a:r>
          </a:p>
        </p:txBody>
      </p:sp>
      <p:sp>
        <p:nvSpPr>
          <p:cNvPr id="3" name="Text Box 2"/>
          <p:cNvSpPr txBox="1"/>
          <p:nvPr/>
        </p:nvSpPr>
        <p:spPr>
          <a:xfrm>
            <a:off x="396240" y="4159885"/>
            <a:ext cx="11550650" cy="645160"/>
          </a:xfrm>
          <a:prstGeom prst="rect">
            <a:avLst/>
          </a:prstGeom>
          <a:solidFill>
            <a:srgbClr val="FFC7EA"/>
          </a:solidFill>
        </p:spPr>
        <p:txBody>
          <a:bodyPr wrap="square" rtlCol="0" anchor="t">
            <a:spAutoFit/>
          </a:bodyPr>
          <a:lstStyle/>
          <a:p>
            <a:pPr algn="just"/>
            <a:r>
              <a:rPr lang="en-US" sz="3600" b="1"/>
              <a:t>2. </a:t>
            </a:r>
            <a:r>
              <a:rPr lang="en-US" sz="3600"/>
              <a:t>I don’t like the grammar exercises which are in this book.</a:t>
            </a:r>
          </a:p>
        </p:txBody>
      </p:sp>
      <p:sp>
        <p:nvSpPr>
          <p:cNvPr id="5" name="Text Box 4"/>
          <p:cNvSpPr txBox="1"/>
          <p:nvPr/>
        </p:nvSpPr>
        <p:spPr>
          <a:xfrm>
            <a:off x="456565" y="5371465"/>
            <a:ext cx="11550650" cy="1198880"/>
          </a:xfrm>
          <a:prstGeom prst="rect">
            <a:avLst/>
          </a:prstGeom>
          <a:solidFill>
            <a:srgbClr val="CAEDFF"/>
          </a:solidFill>
        </p:spPr>
        <p:txBody>
          <a:bodyPr wrap="square" rtlCol="0" anchor="t">
            <a:spAutoFit/>
          </a:bodyPr>
          <a:lstStyle/>
          <a:p>
            <a:pPr algn="just"/>
            <a:r>
              <a:rPr lang="en-US" sz="3600" b="1"/>
              <a:t>3. </a:t>
            </a:r>
            <a:r>
              <a:rPr lang="en-US" sz="3600"/>
              <a:t>The man who translated this novel into Vietnamese must be proficient in English</a:t>
            </a:r>
          </a:p>
        </p:txBody>
      </p:sp>
      <p:cxnSp>
        <p:nvCxnSpPr>
          <p:cNvPr id="9" name="Straight Connector 8"/>
          <p:cNvCxnSpPr/>
          <p:nvPr/>
        </p:nvCxnSpPr>
        <p:spPr>
          <a:xfrm>
            <a:off x="6199505" y="3277870"/>
            <a:ext cx="497840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10" name="Straight Connector 9"/>
          <p:cNvCxnSpPr/>
          <p:nvPr/>
        </p:nvCxnSpPr>
        <p:spPr>
          <a:xfrm>
            <a:off x="7299325" y="4728845"/>
            <a:ext cx="418338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18" name="Straight Connector 17"/>
          <p:cNvCxnSpPr/>
          <p:nvPr/>
        </p:nvCxnSpPr>
        <p:spPr>
          <a:xfrm>
            <a:off x="2727325" y="5966460"/>
            <a:ext cx="806958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19" name="Text Box 18"/>
          <p:cNvSpPr txBox="1"/>
          <p:nvPr/>
        </p:nvSpPr>
        <p:spPr>
          <a:xfrm>
            <a:off x="7738110" y="3212465"/>
            <a:ext cx="2103755" cy="710565"/>
          </a:xfrm>
          <a:prstGeom prst="rect">
            <a:avLst/>
          </a:prstGeom>
          <a:noFill/>
        </p:spPr>
        <p:txBody>
          <a:bodyPr wrap="none" rtlCol="0" anchor="t">
            <a:noAutofit/>
          </a:bodyPr>
          <a:lstStyle/>
          <a:p>
            <a:pPr algn="l"/>
            <a:r>
              <a:rPr lang="en-US" sz="4000" b="1">
                <a:ln>
                  <a:noFill/>
                </a:ln>
                <a:solidFill>
                  <a:srgbClr val="FF0000"/>
                </a:solidFill>
                <a:latin typeface="Calibri" panose="020F0502020204030204" pitchFamily="34" charset="0"/>
                <a:cs typeface="Calibri" panose="020F0502020204030204" pitchFamily="34" charset="0"/>
              </a:rPr>
              <a:t>O -&gt; omit</a:t>
            </a:r>
          </a:p>
        </p:txBody>
      </p:sp>
      <p:sp>
        <p:nvSpPr>
          <p:cNvPr id="20" name="Text Box 19"/>
          <p:cNvSpPr txBox="1"/>
          <p:nvPr/>
        </p:nvSpPr>
        <p:spPr>
          <a:xfrm>
            <a:off x="9074150" y="4665345"/>
            <a:ext cx="2103755" cy="710565"/>
          </a:xfrm>
          <a:prstGeom prst="rect">
            <a:avLst/>
          </a:prstGeom>
          <a:noFill/>
        </p:spPr>
        <p:txBody>
          <a:bodyPr wrap="none" rtlCol="0" anchor="t">
            <a:noAutofit/>
          </a:bodyPr>
          <a:lstStyle/>
          <a:p>
            <a:pPr algn="l"/>
            <a:r>
              <a:rPr lang="en-US" sz="4800" b="1">
                <a:ln>
                  <a:noFill/>
                </a:ln>
                <a:solidFill>
                  <a:srgbClr val="FF0000"/>
                </a:solidFill>
                <a:latin typeface="Calibri" panose="020F0502020204030204" pitchFamily="34" charset="0"/>
                <a:cs typeface="Calibri" panose="020F0502020204030204" pitchFamily="34" charset="0"/>
              </a:rPr>
              <a:t>S</a:t>
            </a:r>
          </a:p>
        </p:txBody>
      </p:sp>
      <p:sp>
        <p:nvSpPr>
          <p:cNvPr id="21" name="Text Box 20"/>
          <p:cNvSpPr txBox="1"/>
          <p:nvPr/>
        </p:nvSpPr>
        <p:spPr>
          <a:xfrm>
            <a:off x="8058150" y="5965825"/>
            <a:ext cx="2103755" cy="710565"/>
          </a:xfrm>
          <a:prstGeom prst="rect">
            <a:avLst/>
          </a:prstGeom>
          <a:noFill/>
        </p:spPr>
        <p:txBody>
          <a:bodyPr wrap="none" rtlCol="0" anchor="t">
            <a:noAutofit/>
          </a:bodyPr>
          <a:lstStyle/>
          <a:p>
            <a:pPr algn="l"/>
            <a:r>
              <a:rPr lang="en-US" sz="4800" b="1">
                <a:ln>
                  <a:noFill/>
                </a:ln>
                <a:solidFill>
                  <a:srgbClr val="FF0000"/>
                </a:solidFill>
                <a:latin typeface="Calibri" panose="020F0502020204030204" pitchFamily="34" charset="0"/>
                <a:cs typeface="Calibri" panose="020F0502020204030204" pitchFamily="34" charset="0"/>
              </a:rPr>
              <a:t>S</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par>
                                <p:cTn id="19" presetID="41" presetClass="entr" presetSubtype="0" fill="hold" grpId="0" nodeType="withEffect">
                                  <p:stCondLst>
                                    <p:cond delay="0"/>
                                  </p:stCondLst>
                                  <p:iterate type="lt">
                                    <p:tmPct val="5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animBg="1"/>
      <p:bldP spid="3" grpId="1" animBg="1"/>
      <p:bldP spid="5" grpId="0" animBg="1"/>
      <p:bldP spid="5" grpId="1" animBg="1"/>
      <p:bldP spid="19" grpId="0"/>
      <p:bldP spid="19" grpId="1"/>
      <p:bldP spid="20" grpId="0"/>
      <p:bldP spid="20" grpId="1"/>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480" y="-2222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8870" y="998855"/>
            <a:ext cx="10888345" cy="1568450"/>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Underline the relative clause in each sentence. Decide if the relative pronoun is the subject (S) object (o) of the relative clause and if we can or cannot omit it.</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4" name="Text Box 3"/>
          <p:cNvSpPr txBox="1"/>
          <p:nvPr/>
        </p:nvSpPr>
        <p:spPr>
          <a:xfrm>
            <a:off x="540385" y="192405"/>
            <a:ext cx="6096000" cy="645160"/>
          </a:xfrm>
          <a:prstGeom prst="rect">
            <a:avLst/>
          </a:prstGeom>
          <a:noFill/>
        </p:spPr>
        <p:txBody>
          <a:bodyPr wrap="square" rtlCol="0" anchor="t">
            <a:spAutoFit/>
          </a:bodyPr>
          <a:lstStyle/>
          <a:p>
            <a:r>
              <a:rPr lang="en-US" sz="3600" b="1" dirty="0">
                <a:effectLst>
                  <a:glow rad="88900">
                    <a:schemeClr val="bg1"/>
                  </a:glow>
                </a:effectLst>
                <a:latin typeface="Arial" panose="020B0604020202020204" pitchFamily="34" charset="0"/>
                <a:cs typeface="Arial" panose="020B0604020202020204" pitchFamily="34" charset="0"/>
                <a:sym typeface="+mn-ea"/>
              </a:rPr>
              <a:t>PRACTICE</a:t>
            </a:r>
          </a:p>
        </p:txBody>
      </p:sp>
      <p:sp>
        <p:nvSpPr>
          <p:cNvPr id="8" name="Text Box 7"/>
          <p:cNvSpPr txBox="1"/>
          <p:nvPr/>
        </p:nvSpPr>
        <p:spPr>
          <a:xfrm>
            <a:off x="396240" y="3054985"/>
            <a:ext cx="11550650" cy="1198880"/>
          </a:xfrm>
          <a:prstGeom prst="rect">
            <a:avLst/>
          </a:prstGeom>
          <a:solidFill>
            <a:srgbClr val="FBF0B2"/>
          </a:solidFill>
        </p:spPr>
        <p:txBody>
          <a:bodyPr wrap="square" rtlCol="0" anchor="t">
            <a:spAutoFit/>
          </a:bodyPr>
          <a:lstStyle/>
          <a:p>
            <a:pPr algn="just"/>
            <a:r>
              <a:rPr lang="en-US" sz="3600" b="1"/>
              <a:t>4. </a:t>
            </a:r>
            <a:r>
              <a:rPr lang="en-US" sz="3600"/>
              <a:t>The students who love languages can join our Reading Club.</a:t>
            </a:r>
          </a:p>
        </p:txBody>
      </p:sp>
      <p:sp>
        <p:nvSpPr>
          <p:cNvPr id="3" name="Text Box 2"/>
          <p:cNvSpPr txBox="1"/>
          <p:nvPr/>
        </p:nvSpPr>
        <p:spPr>
          <a:xfrm>
            <a:off x="396240" y="4540885"/>
            <a:ext cx="11550650" cy="645160"/>
          </a:xfrm>
          <a:prstGeom prst="rect">
            <a:avLst/>
          </a:prstGeom>
          <a:solidFill>
            <a:srgbClr val="FFC7EA"/>
          </a:solidFill>
        </p:spPr>
        <p:txBody>
          <a:bodyPr wrap="square" rtlCol="0" anchor="t">
            <a:spAutoFit/>
          </a:bodyPr>
          <a:lstStyle/>
          <a:p>
            <a:pPr algn="just"/>
            <a:r>
              <a:rPr lang="en-US" sz="3600" b="1"/>
              <a:t>5. </a:t>
            </a:r>
            <a:r>
              <a:rPr lang="en-US" sz="3600"/>
              <a:t>The teacher who we admire can speak three languages</a:t>
            </a:r>
          </a:p>
        </p:txBody>
      </p:sp>
      <p:cxnSp>
        <p:nvCxnSpPr>
          <p:cNvPr id="9" name="Straight Connector 8"/>
          <p:cNvCxnSpPr/>
          <p:nvPr/>
        </p:nvCxnSpPr>
        <p:spPr>
          <a:xfrm>
            <a:off x="3706495" y="3658870"/>
            <a:ext cx="394081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10" name="Straight Connector 9"/>
          <p:cNvCxnSpPr/>
          <p:nvPr/>
        </p:nvCxnSpPr>
        <p:spPr>
          <a:xfrm>
            <a:off x="3333750" y="5160645"/>
            <a:ext cx="2865755"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19" name="Text Box 18"/>
          <p:cNvSpPr txBox="1"/>
          <p:nvPr/>
        </p:nvSpPr>
        <p:spPr>
          <a:xfrm>
            <a:off x="5272405" y="3658870"/>
            <a:ext cx="808990" cy="710565"/>
          </a:xfrm>
          <a:prstGeom prst="rect">
            <a:avLst/>
          </a:prstGeom>
          <a:noFill/>
        </p:spPr>
        <p:txBody>
          <a:bodyPr wrap="none" rtlCol="0" anchor="t">
            <a:noAutofit/>
          </a:bodyPr>
          <a:lstStyle/>
          <a:p>
            <a:pPr algn="l"/>
            <a:r>
              <a:rPr lang="en-US" sz="4000" b="1">
                <a:ln>
                  <a:noFill/>
                </a:ln>
                <a:solidFill>
                  <a:srgbClr val="FF0000"/>
                </a:solidFill>
                <a:latin typeface="Calibri" panose="020F0502020204030204" pitchFamily="34" charset="0"/>
                <a:cs typeface="Calibri" panose="020F0502020204030204" pitchFamily="34" charset="0"/>
              </a:rPr>
              <a:t>S</a:t>
            </a:r>
          </a:p>
        </p:txBody>
      </p:sp>
      <p:sp>
        <p:nvSpPr>
          <p:cNvPr id="2" name="Text Box 1"/>
          <p:cNvSpPr txBox="1"/>
          <p:nvPr/>
        </p:nvSpPr>
        <p:spPr>
          <a:xfrm>
            <a:off x="3915410" y="5198745"/>
            <a:ext cx="2103755" cy="710565"/>
          </a:xfrm>
          <a:prstGeom prst="rect">
            <a:avLst/>
          </a:prstGeom>
          <a:noFill/>
        </p:spPr>
        <p:txBody>
          <a:bodyPr wrap="none" rtlCol="0" anchor="t">
            <a:noAutofit/>
          </a:bodyPr>
          <a:lstStyle/>
          <a:p>
            <a:pPr algn="l"/>
            <a:r>
              <a:rPr lang="en-US" sz="4000" b="1">
                <a:ln>
                  <a:noFill/>
                </a:ln>
                <a:solidFill>
                  <a:srgbClr val="FF0000"/>
                </a:solidFill>
                <a:latin typeface="Calibri" panose="020F0502020204030204" pitchFamily="34" charset="0"/>
                <a:cs typeface="Calibri" panose="020F0502020204030204" pitchFamily="34" charset="0"/>
              </a:rPr>
              <a:t>O -&gt; omit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 grpId="0" animBg="1"/>
      <p:bldP spid="3" grpId="1" animBg="1"/>
      <p:bldP spid="19" grpId="0"/>
      <p:bldP spid="19" grpId="1"/>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480" y="-2222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8870" y="1150620"/>
            <a:ext cx="10888345" cy="58356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Are these sentences right or wrong? Correct them if necessary.</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8" name="Text Box 17"/>
          <p:cNvSpPr txBox="1"/>
          <p:nvPr/>
        </p:nvSpPr>
        <p:spPr>
          <a:xfrm>
            <a:off x="540385" y="192405"/>
            <a:ext cx="6096000" cy="645160"/>
          </a:xfrm>
          <a:prstGeom prst="rect">
            <a:avLst/>
          </a:prstGeom>
          <a:noFill/>
        </p:spPr>
        <p:txBody>
          <a:bodyPr wrap="square" rtlCol="0" anchor="t">
            <a:spAutoFit/>
          </a:bodyPr>
          <a:lstStyle/>
          <a:p>
            <a:r>
              <a:rPr lang="en-US" sz="3600" b="1" dirty="0">
                <a:effectLst>
                  <a:glow rad="88900">
                    <a:schemeClr val="bg1"/>
                  </a:glow>
                </a:effectLst>
                <a:latin typeface="Arial" panose="020B0604020202020204" pitchFamily="34" charset="0"/>
                <a:cs typeface="Arial" panose="020B0604020202020204" pitchFamily="34" charset="0"/>
                <a:sym typeface="+mn-ea"/>
              </a:rPr>
              <a:t>PRACTICE</a:t>
            </a:r>
          </a:p>
        </p:txBody>
      </p:sp>
      <p:sp>
        <p:nvSpPr>
          <p:cNvPr id="2" name="Text Box 1"/>
          <p:cNvSpPr txBox="1"/>
          <p:nvPr/>
        </p:nvSpPr>
        <p:spPr>
          <a:xfrm>
            <a:off x="203200" y="2695575"/>
            <a:ext cx="11066145" cy="706755"/>
          </a:xfrm>
          <a:prstGeom prst="rect">
            <a:avLst/>
          </a:prstGeom>
          <a:solidFill>
            <a:srgbClr val="C8E4B2"/>
          </a:solidFill>
        </p:spPr>
        <p:txBody>
          <a:bodyPr wrap="square" rtlCol="0" anchor="t">
            <a:spAutoFit/>
          </a:bodyPr>
          <a:lstStyle/>
          <a:p>
            <a:r>
              <a:rPr lang="en-US" sz="4000" b="1"/>
              <a:t>1.</a:t>
            </a:r>
            <a:r>
              <a:rPr lang="en-US" sz="4000"/>
              <a:t> My sister doesn’t like films have unhappy endings.</a:t>
            </a:r>
          </a:p>
        </p:txBody>
      </p:sp>
      <p:sp>
        <p:nvSpPr>
          <p:cNvPr id="36" name="Text Box 35"/>
          <p:cNvSpPr txBox="1"/>
          <p:nvPr/>
        </p:nvSpPr>
        <p:spPr>
          <a:xfrm>
            <a:off x="5997575" y="3402330"/>
            <a:ext cx="2410460" cy="710565"/>
          </a:xfrm>
          <a:prstGeom prst="rect">
            <a:avLst/>
          </a:prstGeom>
          <a:noFill/>
        </p:spPr>
        <p:txBody>
          <a:bodyPr wrap="none" rtlCol="0" anchor="t">
            <a:noAutofit/>
          </a:bodyPr>
          <a:lstStyle/>
          <a:p>
            <a:pPr algn="just"/>
            <a:r>
              <a:rPr lang="en-US" sz="4000" b="1">
                <a:ln>
                  <a:noFill/>
                </a:ln>
                <a:solidFill>
                  <a:srgbClr val="FF0000"/>
                </a:solidFill>
                <a:latin typeface="Calibri" panose="020F0502020204030204" pitchFamily="34" charset="0"/>
                <a:cs typeface="Calibri" panose="020F0502020204030204" pitchFamily="34" charset="0"/>
              </a:rPr>
              <a:t>which have</a:t>
            </a:r>
          </a:p>
        </p:txBody>
      </p:sp>
      <p:sp>
        <p:nvSpPr>
          <p:cNvPr id="4" name="TextBox 11"/>
          <p:cNvSpPr txBox="1"/>
          <p:nvPr/>
        </p:nvSpPr>
        <p:spPr>
          <a:xfrm>
            <a:off x="1015365" y="1701800"/>
            <a:ext cx="1998345" cy="1014730"/>
          </a:xfrm>
          <a:prstGeom prst="rect">
            <a:avLst/>
          </a:prstGeom>
          <a:noFill/>
          <a:effectLst/>
        </p:spPr>
        <p:txBody>
          <a:bodyPr wrap="square" rtlCol="0">
            <a:spAutoFit/>
          </a:bodyPr>
          <a:lstStyle/>
          <a:p>
            <a:pPr algn="just"/>
            <a:r>
              <a:rPr lang="en-US" sz="6000" b="1" dirty="0">
                <a:solidFill>
                  <a:schemeClr val="tx1"/>
                </a:solidFill>
                <a:effectLst>
                  <a:glow rad="88900">
                    <a:schemeClr val="bg1"/>
                  </a:glow>
                </a:effectLst>
                <a:cs typeface="Arial" panose="020B0604020202020204" pitchFamily="34" charset="0"/>
              </a:rPr>
              <a:t>Ex:</a:t>
            </a:r>
          </a:p>
        </p:txBody>
      </p:sp>
      <p:cxnSp>
        <p:nvCxnSpPr>
          <p:cNvPr id="9" name="Straight Connector 8"/>
          <p:cNvCxnSpPr/>
          <p:nvPr/>
        </p:nvCxnSpPr>
        <p:spPr>
          <a:xfrm>
            <a:off x="6379210" y="3315335"/>
            <a:ext cx="1052195"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6" grpId="0"/>
      <p:bldP spid="3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480" y="-2222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292746" y="107000"/>
            <a:ext cx="10888345" cy="58356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Are these sentences right or wrong? Correct them if necessary.</a:t>
            </a:r>
          </a:p>
        </p:txBody>
      </p:sp>
      <p:sp>
        <p:nvSpPr>
          <p:cNvPr id="16" name="Rounded Rectangle 15"/>
          <p:cNvSpPr/>
          <p:nvPr/>
        </p:nvSpPr>
        <p:spPr>
          <a:xfrm>
            <a:off x="525317" y="24288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78103" y="107000"/>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 Box 1"/>
          <p:cNvSpPr txBox="1"/>
          <p:nvPr/>
        </p:nvSpPr>
        <p:spPr>
          <a:xfrm>
            <a:off x="30480" y="1090982"/>
            <a:ext cx="12150611" cy="1322070"/>
          </a:xfrm>
          <a:prstGeom prst="rect">
            <a:avLst/>
          </a:prstGeom>
          <a:solidFill>
            <a:srgbClr val="C8E4B2"/>
          </a:solidFill>
        </p:spPr>
        <p:txBody>
          <a:bodyPr wrap="square" rtlCol="0" anchor="t">
            <a:spAutoFit/>
          </a:bodyPr>
          <a:lstStyle/>
          <a:p>
            <a:pPr algn="just"/>
            <a:r>
              <a:rPr lang="en-US" sz="4000" b="1" dirty="0"/>
              <a:t>2.</a:t>
            </a:r>
            <a:r>
              <a:rPr lang="en-US" sz="4000" dirty="0"/>
              <a:t> What is the name of the man who is the director of the language </a:t>
            </a:r>
            <a:r>
              <a:rPr lang="en-US" sz="4000" dirty="0" err="1"/>
              <a:t>centre</a:t>
            </a:r>
            <a:r>
              <a:rPr lang="en-US" sz="4000" dirty="0"/>
              <a:t>?</a:t>
            </a:r>
          </a:p>
        </p:txBody>
      </p:sp>
      <p:sp>
        <p:nvSpPr>
          <p:cNvPr id="3" name="Text Box 2"/>
          <p:cNvSpPr txBox="1"/>
          <p:nvPr/>
        </p:nvSpPr>
        <p:spPr>
          <a:xfrm>
            <a:off x="30480" y="2568601"/>
            <a:ext cx="12150611" cy="1322070"/>
          </a:xfrm>
          <a:prstGeom prst="rect">
            <a:avLst/>
          </a:prstGeom>
          <a:solidFill>
            <a:srgbClr val="9ED2BE"/>
          </a:solidFill>
        </p:spPr>
        <p:txBody>
          <a:bodyPr wrap="square" rtlCol="0" anchor="t">
            <a:spAutoFit/>
          </a:bodyPr>
          <a:lstStyle/>
          <a:p>
            <a:pPr algn="just"/>
            <a:r>
              <a:rPr lang="en-US" sz="4000" b="1" dirty="0"/>
              <a:t>3.</a:t>
            </a:r>
            <a:r>
              <a:rPr lang="en-US" sz="4000" dirty="0"/>
              <a:t> One of the four official languages people use in Singapore is English.</a:t>
            </a:r>
          </a:p>
        </p:txBody>
      </p:sp>
      <p:sp>
        <p:nvSpPr>
          <p:cNvPr id="7" name="Text Box 6"/>
          <p:cNvSpPr txBox="1"/>
          <p:nvPr/>
        </p:nvSpPr>
        <p:spPr>
          <a:xfrm>
            <a:off x="3705052" y="1502475"/>
            <a:ext cx="932180" cy="922020"/>
          </a:xfrm>
          <a:prstGeom prst="rect">
            <a:avLst/>
          </a:prstGeom>
          <a:noFill/>
          <a:extLst>
            <a:ext uri="{909E8E84-426E-40DD-AFC4-6F175D3DCCD1}">
              <a14:hiddenFill xmlns:a14="http://schemas.microsoft.com/office/drawing/2010/main">
                <a:solidFill>
                  <a:srgbClr val="9ED2BE"/>
                </a:solidFill>
              </a14:hiddenFill>
            </a:ext>
          </a:extLst>
        </p:spPr>
        <p:txBody>
          <a:bodyPr wrap="square" rtlCol="0" anchor="t">
            <a:spAutoFit/>
          </a:bodyPr>
          <a:lstStyle/>
          <a:p>
            <a:pPr algn="just"/>
            <a:r>
              <a:rPr lang="en-US" sz="5400" b="1" dirty="0">
                <a:solidFill>
                  <a:srgbClr val="FF0000"/>
                </a:solidFill>
                <a:latin typeface="Arial" panose="020B0604020202020204" pitchFamily="34" charset="0"/>
                <a:cs typeface="Arial" panose="020B0604020202020204" pitchFamily="34" charset="0"/>
              </a:rPr>
              <a:t>√</a:t>
            </a:r>
          </a:p>
        </p:txBody>
      </p:sp>
      <p:sp>
        <p:nvSpPr>
          <p:cNvPr id="8" name="Text Box 7"/>
          <p:cNvSpPr txBox="1"/>
          <p:nvPr/>
        </p:nvSpPr>
        <p:spPr>
          <a:xfrm>
            <a:off x="4416252" y="3084661"/>
            <a:ext cx="932180" cy="922020"/>
          </a:xfrm>
          <a:prstGeom prst="rect">
            <a:avLst/>
          </a:prstGeom>
          <a:noFill/>
          <a:extLst>
            <a:ext uri="{909E8E84-426E-40DD-AFC4-6F175D3DCCD1}">
              <a14:hiddenFill xmlns:a14="http://schemas.microsoft.com/office/drawing/2010/main">
                <a:solidFill>
                  <a:srgbClr val="9ED2BE"/>
                </a:solidFill>
              </a14:hiddenFill>
            </a:ext>
          </a:extLst>
        </p:spPr>
        <p:txBody>
          <a:bodyPr wrap="square" rtlCol="0" anchor="t">
            <a:spAutoFit/>
          </a:bodyPr>
          <a:lstStyle/>
          <a:p>
            <a:pPr algn="just"/>
            <a:r>
              <a:rPr lang="en-US" sz="5400" b="1" dirty="0">
                <a:solidFill>
                  <a:srgbClr val="FF0000"/>
                </a:solidFill>
                <a:latin typeface="Arial" panose="020B0604020202020204" pitchFamily="34" charset="0"/>
                <a:cs typeface="Arial" panose="020B0604020202020204" pitchFamily="34" charset="0"/>
              </a:rPr>
              <a:t>√</a:t>
            </a:r>
          </a:p>
        </p:txBody>
      </p:sp>
      <p:sp>
        <p:nvSpPr>
          <p:cNvPr id="14" name="Text Box 1"/>
          <p:cNvSpPr txBox="1"/>
          <p:nvPr/>
        </p:nvSpPr>
        <p:spPr>
          <a:xfrm>
            <a:off x="30480" y="3983795"/>
            <a:ext cx="12150611" cy="1322070"/>
          </a:xfrm>
          <a:prstGeom prst="rect">
            <a:avLst/>
          </a:prstGeom>
          <a:solidFill>
            <a:srgbClr val="C8E4B2"/>
          </a:solidFill>
        </p:spPr>
        <p:txBody>
          <a:bodyPr wrap="square" rtlCol="0" anchor="t">
            <a:spAutoFit/>
          </a:bodyPr>
          <a:lstStyle/>
          <a:p>
            <a:pPr algn="just"/>
            <a:r>
              <a:rPr lang="en-US" sz="4000" b="1" dirty="0"/>
              <a:t>4.</a:t>
            </a:r>
            <a:r>
              <a:rPr lang="en-US" sz="4000" dirty="0"/>
              <a:t> I like the English lesson which </a:t>
            </a:r>
            <a:r>
              <a:rPr lang="en-US" sz="4000" dirty="0" err="1"/>
              <a:t>Ms</a:t>
            </a:r>
            <a:r>
              <a:rPr lang="en-US" sz="4000" dirty="0"/>
              <a:t> </a:t>
            </a:r>
            <a:r>
              <a:rPr lang="en-US" sz="4000" dirty="0" err="1"/>
              <a:t>Oanh</a:t>
            </a:r>
            <a:r>
              <a:rPr lang="en-US" sz="4000" dirty="0"/>
              <a:t> taught yesterday.</a:t>
            </a:r>
          </a:p>
        </p:txBody>
      </p:sp>
      <p:sp>
        <p:nvSpPr>
          <p:cNvPr id="19" name="Text Box 7"/>
          <p:cNvSpPr txBox="1"/>
          <p:nvPr/>
        </p:nvSpPr>
        <p:spPr>
          <a:xfrm>
            <a:off x="2518179" y="4462960"/>
            <a:ext cx="932180" cy="922020"/>
          </a:xfrm>
          <a:prstGeom prst="rect">
            <a:avLst/>
          </a:prstGeom>
          <a:noFill/>
          <a:extLst>
            <a:ext uri="{909E8E84-426E-40DD-AFC4-6F175D3DCCD1}">
              <a14:hiddenFill xmlns:a14="http://schemas.microsoft.com/office/drawing/2010/main">
                <a:solidFill>
                  <a:srgbClr val="9ED2BE"/>
                </a:solidFill>
              </a14:hiddenFill>
            </a:ext>
          </a:extLst>
        </p:spPr>
        <p:txBody>
          <a:bodyPr wrap="square" rtlCol="0" anchor="t">
            <a:spAutoFit/>
          </a:bodyPr>
          <a:lstStyle/>
          <a:p>
            <a:pPr algn="just"/>
            <a:r>
              <a:rPr lang="en-US" sz="5400" b="1" dirty="0">
                <a:solidFill>
                  <a:srgbClr val="FF0000"/>
                </a:solidFill>
                <a:latin typeface="Arial" panose="020B0604020202020204" pitchFamily="34" charset="0"/>
                <a:cs typeface="Arial" panose="020B0604020202020204" pitchFamily="34" charset="0"/>
              </a:rPr>
              <a:t>√</a:t>
            </a:r>
          </a:p>
        </p:txBody>
      </p:sp>
      <p:sp>
        <p:nvSpPr>
          <p:cNvPr id="20" name="Text Box 2"/>
          <p:cNvSpPr txBox="1"/>
          <p:nvPr/>
        </p:nvSpPr>
        <p:spPr>
          <a:xfrm>
            <a:off x="30480" y="5500990"/>
            <a:ext cx="12150611" cy="1322070"/>
          </a:xfrm>
          <a:prstGeom prst="rect">
            <a:avLst/>
          </a:prstGeom>
          <a:solidFill>
            <a:srgbClr val="9ED2BE"/>
          </a:solidFill>
        </p:spPr>
        <p:txBody>
          <a:bodyPr wrap="square" rtlCol="0" anchor="t">
            <a:spAutoFit/>
          </a:bodyPr>
          <a:lstStyle/>
          <a:p>
            <a:pPr algn="just"/>
            <a:r>
              <a:rPr lang="en-US" sz="4000" b="1"/>
              <a:t>5.</a:t>
            </a:r>
            <a:r>
              <a:rPr lang="en-US" sz="4000"/>
              <a:t> Students who grades are high can compete in this contest.</a:t>
            </a:r>
          </a:p>
        </p:txBody>
      </p:sp>
      <p:sp>
        <p:nvSpPr>
          <p:cNvPr id="21" name="Text Box 35"/>
          <p:cNvSpPr txBox="1"/>
          <p:nvPr/>
        </p:nvSpPr>
        <p:spPr>
          <a:xfrm>
            <a:off x="2518179" y="6012527"/>
            <a:ext cx="2410460" cy="710565"/>
          </a:xfrm>
          <a:prstGeom prst="rect">
            <a:avLst/>
          </a:prstGeom>
          <a:noFill/>
        </p:spPr>
        <p:txBody>
          <a:bodyPr wrap="none" rtlCol="0" anchor="t">
            <a:noAutofit/>
          </a:bodyPr>
          <a:lstStyle/>
          <a:p>
            <a:pPr algn="just"/>
            <a:r>
              <a:rPr lang="en-US" sz="4000" b="1" dirty="0">
                <a:ln>
                  <a:noFill/>
                </a:ln>
                <a:solidFill>
                  <a:srgbClr val="FF0000"/>
                </a:solidFill>
                <a:latin typeface="Calibri" panose="020F0502020204030204" pitchFamily="34" charset="0"/>
                <a:cs typeface="Calibri" panose="020F0502020204030204" pitchFamily="34" charset="0"/>
              </a:rPr>
              <a:t>whose</a:t>
            </a:r>
          </a:p>
        </p:txBody>
      </p:sp>
      <p:cxnSp>
        <p:nvCxnSpPr>
          <p:cNvPr id="22" name="Straight Connector 21"/>
          <p:cNvCxnSpPr/>
          <p:nvPr/>
        </p:nvCxnSpPr>
        <p:spPr>
          <a:xfrm>
            <a:off x="2790132" y="6091613"/>
            <a:ext cx="1052195"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5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5000"/>
                                  </p:iterate>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8"/>
                                        </p:tgtEl>
                                        <p:attrNameLst>
                                          <p:attrName>ppt_y</p:attrName>
                                        </p:attrNameLst>
                                      </p:cBhvr>
                                      <p:tavLst>
                                        <p:tav tm="0">
                                          <p:val>
                                            <p:strVal val="#ppt_y"/>
                                          </p:val>
                                        </p:tav>
                                        <p:tav tm="100000">
                                          <p:val>
                                            <p:strVal val="#ppt_y"/>
                                          </p:val>
                                        </p:tav>
                                      </p:tavLst>
                                    </p:anim>
                                    <p:anim calcmode="lin" valueType="num">
                                      <p:cBhvr>
                                        <p:cTn id="3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8"/>
                                        </p:tgtEl>
                                      </p:cBhvr>
                                    </p:animEffect>
                                  </p:childTnLst>
                                </p:cTn>
                              </p:par>
                              <p:par>
                                <p:cTn id="37" presetID="41" presetClass="entr" presetSubtype="0" fill="hold" grpId="0" nodeType="withEffect">
                                  <p:stCondLst>
                                    <p:cond delay="0"/>
                                  </p:stCondLst>
                                  <p:iterate type="lt">
                                    <p:tmPct val="5000"/>
                                  </p:iterate>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4"/>
                                        </p:tgtEl>
                                        <p:attrNameLst>
                                          <p:attrName>ppt_y</p:attrName>
                                        </p:attrNameLst>
                                      </p:cBhvr>
                                      <p:tavLst>
                                        <p:tav tm="0">
                                          <p:val>
                                            <p:strVal val="#ppt_y"/>
                                          </p:val>
                                        </p:tav>
                                        <p:tav tm="100000">
                                          <p:val>
                                            <p:strVal val="#ppt_y"/>
                                          </p:val>
                                        </p:tav>
                                      </p:tavLst>
                                    </p:anim>
                                    <p:anim calcmode="lin" valueType="num">
                                      <p:cBhvr>
                                        <p:cTn id="4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5000"/>
                                  </p:iterate>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9"/>
                                        </p:tgtEl>
                                        <p:attrNameLst>
                                          <p:attrName>ppt_y</p:attrName>
                                        </p:attrNameLst>
                                      </p:cBhvr>
                                      <p:tavLst>
                                        <p:tav tm="0">
                                          <p:val>
                                            <p:strVal val="#ppt_y"/>
                                          </p:val>
                                        </p:tav>
                                        <p:tav tm="100000">
                                          <p:val>
                                            <p:strVal val="#ppt_y"/>
                                          </p:val>
                                        </p:tav>
                                      </p:tavLst>
                                    </p:anim>
                                    <p:anim calcmode="lin" valueType="num">
                                      <p:cBhvr>
                                        <p:cTn id="50"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9"/>
                                        </p:tgtEl>
                                      </p:cBhvr>
                                    </p:animEffect>
                                  </p:childTnLst>
                                </p:cTn>
                              </p:par>
                              <p:par>
                                <p:cTn id="53" presetID="41" presetClass="entr" presetSubtype="0" fill="hold" grpId="0" nodeType="withEffect">
                                  <p:stCondLst>
                                    <p:cond delay="0"/>
                                  </p:stCondLst>
                                  <p:iterate type="lt">
                                    <p:tmPct val="5000"/>
                                  </p:iterate>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20"/>
                                        </p:tgtEl>
                                        <p:attrNameLst>
                                          <p:attrName>ppt_y</p:attrName>
                                        </p:attrNameLst>
                                      </p:cBhvr>
                                      <p:tavLst>
                                        <p:tav tm="0">
                                          <p:val>
                                            <p:strVal val="#ppt_y"/>
                                          </p:val>
                                        </p:tav>
                                        <p:tav tm="100000">
                                          <p:val>
                                            <p:strVal val="#ppt_y"/>
                                          </p:val>
                                        </p:tav>
                                      </p:tavLst>
                                    </p:anim>
                                    <p:anim calcmode="lin" valueType="num">
                                      <p:cBhvr>
                                        <p:cTn id="5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arn(inVertical)">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7" grpId="0" animBg="1"/>
      <p:bldP spid="7" grpId="1" animBg="1"/>
      <p:bldP spid="8" grpId="0" animBg="1"/>
      <p:bldP spid="8" grpId="1" animBg="1"/>
      <p:bldP spid="14" grpId="0" animBg="1"/>
      <p:bldP spid="14" grpId="1" animBg="1"/>
      <p:bldP spid="19" grpId="0" animBg="1"/>
      <p:bldP spid="19" grpId="1" animBg="1"/>
      <p:bldP spid="20" grpId="0" animBg="1"/>
      <p:bldP spid="20" grpId="1" animBg="1"/>
      <p:bldP spid="21" grpId="0"/>
      <p:bldP spid="2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480" y="-2222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40460"/>
            <a:ext cx="10888345" cy="58356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 Combine the two sentences into one, using a relative pronoun. </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4" name="Text Box 3"/>
          <p:cNvSpPr txBox="1"/>
          <p:nvPr/>
        </p:nvSpPr>
        <p:spPr>
          <a:xfrm>
            <a:off x="540385" y="192405"/>
            <a:ext cx="6096000" cy="645160"/>
          </a:xfrm>
          <a:prstGeom prst="rect">
            <a:avLst/>
          </a:prstGeom>
          <a:noFill/>
        </p:spPr>
        <p:txBody>
          <a:bodyPr wrap="square" rtlCol="0" anchor="t">
            <a:spAutoFit/>
          </a:bodyPr>
          <a:lstStyle/>
          <a:p>
            <a:r>
              <a:rPr lang="en-US" sz="3600" b="1" dirty="0">
                <a:effectLst>
                  <a:glow rad="88900">
                    <a:schemeClr val="bg1"/>
                  </a:glow>
                </a:effectLst>
                <a:latin typeface="Arial" panose="020B0604020202020204" pitchFamily="34" charset="0"/>
                <a:cs typeface="Arial" panose="020B0604020202020204" pitchFamily="34" charset="0"/>
                <a:sym typeface="+mn-ea"/>
              </a:rPr>
              <a:t>PRACTICE</a:t>
            </a:r>
          </a:p>
        </p:txBody>
      </p:sp>
      <p:sp>
        <p:nvSpPr>
          <p:cNvPr id="5" name="Text Box 4"/>
          <p:cNvSpPr txBox="1"/>
          <p:nvPr/>
        </p:nvSpPr>
        <p:spPr>
          <a:xfrm>
            <a:off x="-15560675" y="2268220"/>
            <a:ext cx="11066145" cy="583565"/>
          </a:xfrm>
          <a:prstGeom prst="rect">
            <a:avLst/>
          </a:prstGeom>
          <a:solidFill>
            <a:srgbClr val="FFF5C2"/>
          </a:solidFill>
        </p:spPr>
        <p:txBody>
          <a:bodyPr wrap="square" rtlCol="0" anchor="t">
            <a:spAutoFit/>
          </a:bodyPr>
          <a:lstStyle/>
          <a:p>
            <a:r>
              <a:rPr lang="en-US" sz="3200" b="1"/>
              <a:t>1.</a:t>
            </a:r>
            <a:r>
              <a:rPr lang="en-US" sz="3200"/>
              <a:t> </a:t>
            </a:r>
            <a:r>
              <a:rPr lang="en-US" sz="3200">
                <a:sym typeface="+mn-ea"/>
              </a:rPr>
              <a:t>The guide said to them: “Is it your first time here?”</a:t>
            </a:r>
            <a:endParaRPr lang="en-US" sz="3200"/>
          </a:p>
        </p:txBody>
      </p:sp>
      <p:sp>
        <p:nvSpPr>
          <p:cNvPr id="6" name="Text Box 5"/>
          <p:cNvSpPr txBox="1"/>
          <p:nvPr/>
        </p:nvSpPr>
        <p:spPr>
          <a:xfrm>
            <a:off x="-15603855" y="3698240"/>
            <a:ext cx="11066145" cy="583565"/>
          </a:xfrm>
          <a:prstGeom prst="rect">
            <a:avLst/>
          </a:prstGeom>
          <a:solidFill>
            <a:srgbClr val="FFF5C2"/>
          </a:solidFill>
        </p:spPr>
        <p:txBody>
          <a:bodyPr wrap="square" rtlCol="0" anchor="t">
            <a:spAutoFit/>
          </a:bodyPr>
          <a:lstStyle/>
          <a:p>
            <a:r>
              <a:rPr lang="en-US" sz="3200" b="1"/>
              <a:t>2.</a:t>
            </a:r>
            <a:r>
              <a:rPr lang="en-US" sz="3200"/>
              <a:t> </a:t>
            </a:r>
            <a:r>
              <a:rPr lang="en-US" sz="3200">
                <a:sym typeface="+mn-ea"/>
              </a:rPr>
              <a:t>Olivia asked the guide: “Do the people live on fishing?”</a:t>
            </a:r>
            <a:endParaRPr lang="en-US" sz="3200"/>
          </a:p>
        </p:txBody>
      </p:sp>
      <p:sp>
        <p:nvSpPr>
          <p:cNvPr id="18" name="Text Box 17"/>
          <p:cNvSpPr txBox="1"/>
          <p:nvPr/>
        </p:nvSpPr>
        <p:spPr>
          <a:xfrm>
            <a:off x="18418810" y="2851785"/>
            <a:ext cx="10758170" cy="1297305"/>
          </a:xfrm>
          <a:prstGeom prst="rect">
            <a:avLst/>
          </a:prstGeom>
          <a:solidFill>
            <a:schemeClr val="accent1">
              <a:lumMod val="20000"/>
              <a:lumOff val="80000"/>
            </a:schemeClr>
          </a:solidFill>
        </p:spPr>
        <p:txBody>
          <a:bodyPr wrap="square" rtlCol="0" anchor="t">
            <a:noAutofit/>
          </a:bodyPr>
          <a:lstStyle/>
          <a:p>
            <a:r>
              <a:rPr lang="en-US" sz="3200"/>
              <a:t>______________________________________________________________________________________________________.</a:t>
            </a:r>
          </a:p>
        </p:txBody>
      </p:sp>
      <p:sp>
        <p:nvSpPr>
          <p:cNvPr id="23" name="Text Box 22"/>
          <p:cNvSpPr txBox="1"/>
          <p:nvPr/>
        </p:nvSpPr>
        <p:spPr>
          <a:xfrm>
            <a:off x="18418810" y="5048885"/>
            <a:ext cx="10758170" cy="1297305"/>
          </a:xfrm>
          <a:prstGeom prst="rect">
            <a:avLst/>
          </a:prstGeom>
          <a:solidFill>
            <a:schemeClr val="accent1">
              <a:lumMod val="20000"/>
              <a:lumOff val="80000"/>
            </a:schemeClr>
          </a:solidFill>
        </p:spPr>
        <p:txBody>
          <a:bodyPr wrap="square" rtlCol="0" anchor="t">
            <a:noAutofit/>
          </a:bodyPr>
          <a:lstStyle/>
          <a:p>
            <a:r>
              <a:rPr lang="en-US" sz="3200"/>
              <a:t>______________________________________________________________________________________________________.</a:t>
            </a:r>
          </a:p>
        </p:txBody>
      </p:sp>
      <p:sp>
        <p:nvSpPr>
          <p:cNvPr id="2" name="Text Box 1"/>
          <p:cNvSpPr txBox="1"/>
          <p:nvPr/>
        </p:nvSpPr>
        <p:spPr>
          <a:xfrm>
            <a:off x="318770" y="2560955"/>
            <a:ext cx="11688445" cy="706755"/>
          </a:xfrm>
          <a:prstGeom prst="rect">
            <a:avLst/>
          </a:prstGeom>
          <a:solidFill>
            <a:srgbClr val="FFCCCC"/>
          </a:solidFill>
        </p:spPr>
        <p:txBody>
          <a:bodyPr wrap="square" rtlCol="0" anchor="t">
            <a:spAutoFit/>
          </a:bodyPr>
          <a:lstStyle/>
          <a:p>
            <a:pPr algn="just"/>
            <a:r>
              <a:rPr lang="en-US" sz="4000" b="1"/>
              <a:t>1</a:t>
            </a:r>
            <a:r>
              <a:rPr lang="en-US" sz="4000"/>
              <a:t>. I met a woman. Her husband is a famous linguist</a:t>
            </a:r>
          </a:p>
        </p:txBody>
      </p:sp>
      <p:sp>
        <p:nvSpPr>
          <p:cNvPr id="3" name="TextBox 11"/>
          <p:cNvSpPr txBox="1"/>
          <p:nvPr/>
        </p:nvSpPr>
        <p:spPr>
          <a:xfrm>
            <a:off x="862965" y="1701165"/>
            <a:ext cx="1998345" cy="829945"/>
          </a:xfrm>
          <a:prstGeom prst="rect">
            <a:avLst/>
          </a:prstGeom>
          <a:noFill/>
          <a:effectLst/>
        </p:spPr>
        <p:txBody>
          <a:bodyPr wrap="square" rtlCol="0">
            <a:spAutoFit/>
          </a:bodyPr>
          <a:lstStyle/>
          <a:p>
            <a:pPr algn="just"/>
            <a:r>
              <a:rPr lang="en-US" sz="4800" b="1" dirty="0">
                <a:solidFill>
                  <a:schemeClr val="tx1"/>
                </a:solidFill>
                <a:effectLst>
                  <a:glow rad="88900">
                    <a:schemeClr val="bg1"/>
                  </a:glow>
                </a:effectLst>
                <a:cs typeface="Arial" panose="020B0604020202020204" pitchFamily="34" charset="0"/>
              </a:rPr>
              <a:t>Ex:</a:t>
            </a:r>
          </a:p>
        </p:txBody>
      </p:sp>
      <p:sp>
        <p:nvSpPr>
          <p:cNvPr id="8" name="Text Box 7"/>
          <p:cNvSpPr txBox="1"/>
          <p:nvPr/>
        </p:nvSpPr>
        <p:spPr>
          <a:xfrm>
            <a:off x="318770" y="3533140"/>
            <a:ext cx="11650345" cy="706755"/>
          </a:xfrm>
          <a:prstGeom prst="rect">
            <a:avLst/>
          </a:prstGeom>
          <a:solidFill>
            <a:srgbClr val="FFEECC"/>
          </a:solidFill>
          <a:extLst/>
        </p:spPr>
        <p:txBody>
          <a:bodyPr wrap="square" rtlCol="0" anchor="t">
            <a:spAutoFit/>
          </a:bodyPr>
          <a:lstStyle/>
          <a:p>
            <a:pPr algn="just"/>
            <a:r>
              <a:rPr lang="en-US" sz="4000" b="1"/>
              <a:t>=&gt;................................................................................</a:t>
            </a:r>
            <a:endParaRPr lang="en-US" sz="4000"/>
          </a:p>
        </p:txBody>
      </p:sp>
      <p:sp>
        <p:nvSpPr>
          <p:cNvPr id="24" name="Text Box 23"/>
          <p:cNvSpPr txBox="1"/>
          <p:nvPr/>
        </p:nvSpPr>
        <p:spPr>
          <a:xfrm>
            <a:off x="2232025" y="3427730"/>
            <a:ext cx="7449185" cy="710565"/>
          </a:xfrm>
          <a:prstGeom prst="rect">
            <a:avLst/>
          </a:prstGeom>
          <a:noFill/>
        </p:spPr>
        <p:txBody>
          <a:bodyPr wrap="none" rtlCol="0" anchor="t">
            <a:noAutofit/>
          </a:bodyPr>
          <a:lstStyle/>
          <a:p>
            <a:pPr algn="ctr"/>
            <a:r>
              <a:rPr lang="en-US" sz="3600" b="1">
                <a:ln>
                  <a:noFill/>
                </a:ln>
                <a:solidFill>
                  <a:srgbClr val="FF0000"/>
                </a:solidFill>
                <a:latin typeface="Calibri" panose="020F0502020204030204" pitchFamily="34" charset="0"/>
                <a:cs typeface="Calibri" panose="020F0502020204030204" pitchFamily="34" charset="0"/>
              </a:rPr>
              <a:t>I met a woman</a:t>
            </a:r>
            <a:r>
              <a:rPr lang="en-US" sz="3600" b="1">
                <a:ln>
                  <a:noFill/>
                </a:ln>
                <a:solidFill>
                  <a:srgbClr val="FF0000"/>
                </a:solidFill>
                <a:highlight>
                  <a:srgbClr val="FFFF00"/>
                </a:highlight>
                <a:latin typeface="Calibri" panose="020F0502020204030204" pitchFamily="34" charset="0"/>
                <a:cs typeface="Calibri" panose="020F0502020204030204" pitchFamily="34" charset="0"/>
              </a:rPr>
              <a:t> whose husband i</a:t>
            </a:r>
            <a:r>
              <a:rPr lang="en-US" sz="3600" b="1">
                <a:ln>
                  <a:noFill/>
                </a:ln>
                <a:solidFill>
                  <a:srgbClr val="FF0000"/>
                </a:solidFill>
                <a:latin typeface="Calibri" panose="020F0502020204030204" pitchFamily="34" charset="0"/>
                <a:cs typeface="Calibri" panose="020F0502020204030204" pitchFamily="34" charset="0"/>
              </a:rPr>
              <a:t>s a famous linguist. </a:t>
            </a:r>
          </a:p>
        </p:txBody>
      </p:sp>
      <p:sp>
        <p:nvSpPr>
          <p:cNvPr id="21" name="Text Box 20"/>
          <p:cNvSpPr txBox="1"/>
          <p:nvPr/>
        </p:nvSpPr>
        <p:spPr>
          <a:xfrm>
            <a:off x="280670" y="4311650"/>
            <a:ext cx="11688445" cy="1322070"/>
          </a:xfrm>
          <a:prstGeom prst="rect">
            <a:avLst/>
          </a:prstGeom>
          <a:solidFill>
            <a:srgbClr val="FFCCCC"/>
          </a:solidFill>
        </p:spPr>
        <p:txBody>
          <a:bodyPr wrap="square" rtlCol="0" anchor="t">
            <a:spAutoFit/>
          </a:bodyPr>
          <a:lstStyle/>
          <a:p>
            <a:pPr algn="just"/>
            <a:r>
              <a:rPr lang="en-US" sz="4000" b="1"/>
              <a:t>2</a:t>
            </a:r>
            <a:r>
              <a:rPr lang="en-US" sz="4000"/>
              <a:t>. My friend’s father gave us the tickets. He owns a travel agency</a:t>
            </a:r>
          </a:p>
        </p:txBody>
      </p:sp>
      <p:sp>
        <p:nvSpPr>
          <p:cNvPr id="22" name="Text Box 21"/>
          <p:cNvSpPr txBox="1"/>
          <p:nvPr/>
        </p:nvSpPr>
        <p:spPr>
          <a:xfrm>
            <a:off x="280670" y="5709285"/>
            <a:ext cx="11650345" cy="706755"/>
          </a:xfrm>
          <a:prstGeom prst="rect">
            <a:avLst/>
          </a:prstGeom>
          <a:solidFill>
            <a:srgbClr val="FFEECC"/>
          </a:solidFill>
          <a:extLst/>
        </p:spPr>
        <p:txBody>
          <a:bodyPr wrap="square" rtlCol="0" anchor="t">
            <a:spAutoFit/>
          </a:bodyPr>
          <a:lstStyle/>
          <a:p>
            <a:pPr algn="just"/>
            <a:r>
              <a:rPr lang="en-US" sz="4000" b="1"/>
              <a:t>=&gt;................................................................................</a:t>
            </a:r>
            <a:endParaRPr lang="en-US" sz="4000"/>
          </a:p>
        </p:txBody>
      </p:sp>
      <p:cxnSp>
        <p:nvCxnSpPr>
          <p:cNvPr id="9" name="Straight Connector 8"/>
          <p:cNvCxnSpPr/>
          <p:nvPr/>
        </p:nvCxnSpPr>
        <p:spPr>
          <a:xfrm>
            <a:off x="1028065" y="4932680"/>
            <a:ext cx="3823335"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11" name="Straight Connector 10"/>
          <p:cNvCxnSpPr/>
          <p:nvPr/>
        </p:nvCxnSpPr>
        <p:spPr>
          <a:xfrm>
            <a:off x="9681210" y="4932680"/>
            <a:ext cx="656590" cy="889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30" name="Text Box 29"/>
          <p:cNvSpPr txBox="1"/>
          <p:nvPr/>
        </p:nvSpPr>
        <p:spPr>
          <a:xfrm>
            <a:off x="2861310" y="5625465"/>
            <a:ext cx="5622290" cy="710565"/>
          </a:xfrm>
          <a:prstGeom prst="rect">
            <a:avLst/>
          </a:prstGeom>
          <a:noFill/>
        </p:spPr>
        <p:txBody>
          <a:bodyPr wrap="none" rtlCol="0" anchor="t">
            <a:noAutofit/>
          </a:bodyPr>
          <a:lstStyle/>
          <a:p>
            <a:pPr algn="ctr"/>
            <a:endParaRPr lang="en-US" sz="3600" b="1">
              <a:ln>
                <a:noFill/>
              </a:ln>
              <a:solidFill>
                <a:srgbClr val="FF0000"/>
              </a:solidFill>
              <a:latin typeface="Calibri" panose="020F0502020204030204" pitchFamily="34" charset="0"/>
              <a:cs typeface="Calibri" panose="020F0502020204030204" pitchFamily="34" charset="0"/>
            </a:endParaRPr>
          </a:p>
        </p:txBody>
      </p:sp>
      <p:sp>
        <p:nvSpPr>
          <p:cNvPr id="31" name="Text Box 30"/>
          <p:cNvSpPr txBox="1"/>
          <p:nvPr/>
        </p:nvSpPr>
        <p:spPr>
          <a:xfrm>
            <a:off x="1080770" y="5494020"/>
            <a:ext cx="10718800" cy="1322070"/>
          </a:xfrm>
          <a:prstGeom prst="rect">
            <a:avLst/>
          </a:prstGeom>
          <a:noFill/>
        </p:spPr>
        <p:txBody>
          <a:bodyPr wrap="square" rtlCol="0" anchor="t">
            <a:spAutoFit/>
          </a:bodyPr>
          <a:lstStyle/>
          <a:p>
            <a:pPr algn="ctr"/>
            <a:r>
              <a:rPr lang="en-US" sz="4000" b="1" dirty="0">
                <a:ln>
                  <a:noFill/>
                </a:ln>
                <a:solidFill>
                  <a:srgbClr val="FF0000"/>
                </a:solidFill>
                <a:latin typeface="Calibri" panose="020F0502020204030204" pitchFamily="34" charset="0"/>
                <a:cs typeface="Calibri" panose="020F0502020204030204" pitchFamily="34" charset="0"/>
                <a:sym typeface="+mn-ea"/>
              </a:rPr>
              <a:t>My friend's father </a:t>
            </a:r>
            <a:r>
              <a:rPr lang="en-US" sz="4000" b="1" dirty="0">
                <a:ln>
                  <a:noFill/>
                </a:ln>
                <a:solidFill>
                  <a:srgbClr val="FF0000"/>
                </a:solidFill>
                <a:highlight>
                  <a:srgbClr val="FFFF00"/>
                </a:highlight>
                <a:latin typeface="Calibri" panose="020F0502020204030204" pitchFamily="34" charset="0"/>
                <a:cs typeface="Calibri" panose="020F0502020204030204" pitchFamily="34" charset="0"/>
                <a:sym typeface="+mn-ea"/>
              </a:rPr>
              <a:t>who owns</a:t>
            </a:r>
            <a:r>
              <a:rPr lang="en-US" sz="4000" b="1" dirty="0">
                <a:ln>
                  <a:noFill/>
                </a:ln>
                <a:solidFill>
                  <a:srgbClr val="FF0000"/>
                </a:solidFill>
                <a:latin typeface="Calibri" panose="020F0502020204030204" pitchFamily="34" charset="0"/>
                <a:cs typeface="Calibri" panose="020F0502020204030204" pitchFamily="34" charset="0"/>
                <a:sym typeface="+mn-ea"/>
              </a:rPr>
              <a:t> a travel agency gave us the tickets.</a:t>
            </a:r>
          </a:p>
        </p:txBody>
      </p:sp>
      <p:cxnSp>
        <p:nvCxnSpPr>
          <p:cNvPr id="32" name="Straight Connector 31"/>
          <p:cNvCxnSpPr/>
          <p:nvPr/>
        </p:nvCxnSpPr>
        <p:spPr>
          <a:xfrm>
            <a:off x="2232025" y="3207385"/>
            <a:ext cx="1873885"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33" name="Straight Connector 32"/>
          <p:cNvCxnSpPr/>
          <p:nvPr/>
        </p:nvCxnSpPr>
        <p:spPr>
          <a:xfrm>
            <a:off x="4309110" y="3161030"/>
            <a:ext cx="656590" cy="889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par>
                                <p:cTn id="24" presetID="16" presetClass="entr" presetSubtype="21"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5000"/>
                                  </p:iterate>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1"/>
                                        </p:tgtEl>
                                        <p:attrNameLst>
                                          <p:attrName>ppt_y</p:attrName>
                                        </p:attrNameLst>
                                      </p:cBhvr>
                                      <p:tavLst>
                                        <p:tav tm="0">
                                          <p:val>
                                            <p:strVal val="#ppt_y"/>
                                          </p:val>
                                        </p:tav>
                                        <p:tav tm="100000">
                                          <p:val>
                                            <p:strVal val="#ppt_y"/>
                                          </p:val>
                                        </p:tav>
                                      </p:tavLst>
                                    </p:anim>
                                    <p:anim calcmode="lin" valueType="num">
                                      <p:cBhvr>
                                        <p:cTn id="37"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1"/>
                                        </p:tgtEl>
                                      </p:cBhvr>
                                    </p:animEffect>
                                  </p:childTnLst>
                                </p:cTn>
                              </p:par>
                              <p:par>
                                <p:cTn id="40" presetID="41" presetClass="entr" presetSubtype="0" fill="hold" grpId="0" nodeType="withEffect">
                                  <p:stCondLst>
                                    <p:cond delay="0"/>
                                  </p:stCondLst>
                                  <p:iterate type="lt">
                                    <p:tmPct val="5000"/>
                                  </p:iterate>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2"/>
                                        </p:tgtEl>
                                        <p:attrNameLst>
                                          <p:attrName>ppt_y</p:attrName>
                                        </p:attrNameLst>
                                      </p:cBhvr>
                                      <p:tavLst>
                                        <p:tav tm="0">
                                          <p:val>
                                            <p:strVal val="#ppt_y"/>
                                          </p:val>
                                        </p:tav>
                                        <p:tav tm="100000">
                                          <p:val>
                                            <p:strVal val="#ppt_y"/>
                                          </p:val>
                                        </p:tav>
                                      </p:tavLst>
                                    </p:anim>
                                    <p:anim calcmode="lin" valueType="num">
                                      <p:cBhvr>
                                        <p:cTn id="4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par>
                                <p:cTn id="52" presetID="16" presetClass="entr" presetSubtype="21"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8" grpId="1" animBg="1"/>
      <p:bldP spid="24" grpId="0"/>
      <p:bldP spid="24" grpId="1"/>
      <p:bldP spid="21" grpId="0" animBg="1"/>
      <p:bldP spid="21" grpId="1" animBg="1"/>
      <p:bldP spid="22" grpId="0" animBg="1"/>
      <p:bldP spid="22" grpId="1" animBg="1"/>
      <p:bldP spid="30" grpId="1"/>
      <p:bldP spid="31" grpId="0"/>
      <p:bldP spid="3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480" y="-2222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40460"/>
            <a:ext cx="10888345" cy="58356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 Combine the two sentences into one, using a relative pronoun. </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4" name="Text Box 3"/>
          <p:cNvSpPr txBox="1"/>
          <p:nvPr/>
        </p:nvSpPr>
        <p:spPr>
          <a:xfrm>
            <a:off x="540385" y="192405"/>
            <a:ext cx="6096000" cy="645160"/>
          </a:xfrm>
          <a:prstGeom prst="rect">
            <a:avLst/>
          </a:prstGeom>
          <a:noFill/>
        </p:spPr>
        <p:txBody>
          <a:bodyPr wrap="square" rtlCol="0" anchor="t">
            <a:spAutoFit/>
          </a:bodyPr>
          <a:lstStyle/>
          <a:p>
            <a:r>
              <a:rPr lang="en-US" sz="3600" b="1" dirty="0">
                <a:effectLst>
                  <a:glow rad="88900">
                    <a:schemeClr val="bg1"/>
                  </a:glow>
                </a:effectLst>
                <a:latin typeface="Arial" panose="020B0604020202020204" pitchFamily="34" charset="0"/>
                <a:cs typeface="Arial" panose="020B0604020202020204" pitchFamily="34" charset="0"/>
                <a:sym typeface="+mn-ea"/>
              </a:rPr>
              <a:t>PRACTICE</a:t>
            </a:r>
          </a:p>
        </p:txBody>
      </p:sp>
      <p:sp>
        <p:nvSpPr>
          <p:cNvPr id="5" name="Text Box 4"/>
          <p:cNvSpPr txBox="1"/>
          <p:nvPr/>
        </p:nvSpPr>
        <p:spPr>
          <a:xfrm>
            <a:off x="-15560675" y="2268220"/>
            <a:ext cx="11066145" cy="583565"/>
          </a:xfrm>
          <a:prstGeom prst="rect">
            <a:avLst/>
          </a:prstGeom>
          <a:solidFill>
            <a:srgbClr val="FFF5C2"/>
          </a:solidFill>
        </p:spPr>
        <p:txBody>
          <a:bodyPr wrap="square" rtlCol="0" anchor="t">
            <a:spAutoFit/>
          </a:bodyPr>
          <a:lstStyle/>
          <a:p>
            <a:r>
              <a:rPr lang="en-US" sz="3200" b="1"/>
              <a:t>1.</a:t>
            </a:r>
            <a:r>
              <a:rPr lang="en-US" sz="3200"/>
              <a:t> </a:t>
            </a:r>
            <a:r>
              <a:rPr lang="en-US" sz="3200">
                <a:sym typeface="+mn-ea"/>
              </a:rPr>
              <a:t>The guide said to them: “Is it your first time here?”</a:t>
            </a:r>
            <a:endParaRPr lang="en-US" sz="3200"/>
          </a:p>
        </p:txBody>
      </p:sp>
      <p:sp>
        <p:nvSpPr>
          <p:cNvPr id="6" name="Text Box 5"/>
          <p:cNvSpPr txBox="1"/>
          <p:nvPr/>
        </p:nvSpPr>
        <p:spPr>
          <a:xfrm>
            <a:off x="-15603855" y="3698240"/>
            <a:ext cx="11066145" cy="583565"/>
          </a:xfrm>
          <a:prstGeom prst="rect">
            <a:avLst/>
          </a:prstGeom>
          <a:solidFill>
            <a:srgbClr val="FFF5C2"/>
          </a:solidFill>
        </p:spPr>
        <p:txBody>
          <a:bodyPr wrap="square" rtlCol="0" anchor="t">
            <a:spAutoFit/>
          </a:bodyPr>
          <a:lstStyle/>
          <a:p>
            <a:r>
              <a:rPr lang="en-US" sz="3200" b="1"/>
              <a:t>2.</a:t>
            </a:r>
            <a:r>
              <a:rPr lang="en-US" sz="3200"/>
              <a:t> </a:t>
            </a:r>
            <a:r>
              <a:rPr lang="en-US" sz="3200">
                <a:sym typeface="+mn-ea"/>
              </a:rPr>
              <a:t>Olivia asked the guide: “Do the people live on fishing?”</a:t>
            </a:r>
            <a:endParaRPr lang="en-US" sz="3200"/>
          </a:p>
        </p:txBody>
      </p:sp>
      <p:sp>
        <p:nvSpPr>
          <p:cNvPr id="18" name="Text Box 17"/>
          <p:cNvSpPr txBox="1"/>
          <p:nvPr/>
        </p:nvSpPr>
        <p:spPr>
          <a:xfrm>
            <a:off x="18418810" y="2851785"/>
            <a:ext cx="10758170" cy="1297305"/>
          </a:xfrm>
          <a:prstGeom prst="rect">
            <a:avLst/>
          </a:prstGeom>
          <a:solidFill>
            <a:schemeClr val="accent1">
              <a:lumMod val="20000"/>
              <a:lumOff val="80000"/>
            </a:schemeClr>
          </a:solidFill>
        </p:spPr>
        <p:txBody>
          <a:bodyPr wrap="square" rtlCol="0" anchor="t">
            <a:noAutofit/>
          </a:bodyPr>
          <a:lstStyle/>
          <a:p>
            <a:r>
              <a:rPr lang="en-US" sz="3200"/>
              <a:t>______________________________________________________________________________________________________.</a:t>
            </a:r>
          </a:p>
        </p:txBody>
      </p:sp>
      <p:sp>
        <p:nvSpPr>
          <p:cNvPr id="23" name="Text Box 22"/>
          <p:cNvSpPr txBox="1"/>
          <p:nvPr/>
        </p:nvSpPr>
        <p:spPr>
          <a:xfrm>
            <a:off x="18418810" y="5048885"/>
            <a:ext cx="10758170" cy="1297305"/>
          </a:xfrm>
          <a:prstGeom prst="rect">
            <a:avLst/>
          </a:prstGeom>
          <a:solidFill>
            <a:schemeClr val="accent1">
              <a:lumMod val="20000"/>
              <a:lumOff val="80000"/>
            </a:schemeClr>
          </a:solidFill>
        </p:spPr>
        <p:txBody>
          <a:bodyPr wrap="square" rtlCol="0" anchor="t">
            <a:noAutofit/>
          </a:bodyPr>
          <a:lstStyle/>
          <a:p>
            <a:r>
              <a:rPr lang="en-US" sz="3200"/>
              <a:t>______________________________________________________________________________________________________.</a:t>
            </a:r>
          </a:p>
        </p:txBody>
      </p:sp>
      <p:sp>
        <p:nvSpPr>
          <p:cNvPr id="2" name="Text Box 1"/>
          <p:cNvSpPr txBox="1"/>
          <p:nvPr/>
        </p:nvSpPr>
        <p:spPr>
          <a:xfrm>
            <a:off x="293370" y="1900555"/>
            <a:ext cx="11688445" cy="1322070"/>
          </a:xfrm>
          <a:prstGeom prst="rect">
            <a:avLst/>
          </a:prstGeom>
          <a:solidFill>
            <a:srgbClr val="FFCCCC"/>
          </a:solidFill>
        </p:spPr>
        <p:txBody>
          <a:bodyPr wrap="square" rtlCol="0" anchor="t">
            <a:spAutoFit/>
          </a:bodyPr>
          <a:lstStyle/>
          <a:p>
            <a:pPr algn="just"/>
            <a:r>
              <a:rPr lang="en-US" sz="4000" b="1"/>
              <a:t>3</a:t>
            </a:r>
            <a:r>
              <a:rPr lang="en-US" sz="4000"/>
              <a:t>. The grammar exercise was very complicated. Nobody could do it.</a:t>
            </a:r>
          </a:p>
        </p:txBody>
      </p:sp>
      <p:sp>
        <p:nvSpPr>
          <p:cNvPr id="8" name="Text Box 7"/>
          <p:cNvSpPr txBox="1"/>
          <p:nvPr/>
        </p:nvSpPr>
        <p:spPr>
          <a:xfrm>
            <a:off x="318770" y="3342640"/>
            <a:ext cx="11650345" cy="706755"/>
          </a:xfrm>
          <a:prstGeom prst="rect">
            <a:avLst/>
          </a:prstGeom>
          <a:solidFill>
            <a:srgbClr val="FFEECC"/>
          </a:solidFill>
          <a:extLst/>
        </p:spPr>
        <p:txBody>
          <a:bodyPr wrap="square" rtlCol="0" anchor="t">
            <a:spAutoFit/>
          </a:bodyPr>
          <a:lstStyle/>
          <a:p>
            <a:pPr algn="just"/>
            <a:r>
              <a:rPr lang="en-US" sz="4000" b="1"/>
              <a:t>=&gt;................................................................................</a:t>
            </a:r>
            <a:endParaRPr lang="en-US" sz="4000"/>
          </a:p>
        </p:txBody>
      </p:sp>
      <p:sp>
        <p:nvSpPr>
          <p:cNvPr id="24" name="Text Box 23"/>
          <p:cNvSpPr txBox="1"/>
          <p:nvPr/>
        </p:nvSpPr>
        <p:spPr>
          <a:xfrm>
            <a:off x="5559425" y="3319145"/>
            <a:ext cx="768985" cy="710565"/>
          </a:xfrm>
          <a:prstGeom prst="rect">
            <a:avLst/>
          </a:prstGeom>
          <a:noFill/>
        </p:spPr>
        <p:txBody>
          <a:bodyPr wrap="none" rtlCol="0" anchor="t">
            <a:noAutofit/>
          </a:bodyPr>
          <a:lstStyle/>
          <a:p>
            <a:pPr algn="ctr"/>
            <a:endParaRPr lang="en-US" sz="3600" b="1">
              <a:ln>
                <a:noFill/>
              </a:ln>
              <a:solidFill>
                <a:srgbClr val="FF0000"/>
              </a:solidFill>
              <a:latin typeface="Calibri" panose="020F0502020204030204" pitchFamily="34" charset="0"/>
              <a:cs typeface="Calibri" panose="020F0502020204030204" pitchFamily="34" charset="0"/>
            </a:endParaRPr>
          </a:p>
        </p:txBody>
      </p:sp>
      <p:sp>
        <p:nvSpPr>
          <p:cNvPr id="21" name="Text Box 20"/>
          <p:cNvSpPr txBox="1"/>
          <p:nvPr/>
        </p:nvSpPr>
        <p:spPr>
          <a:xfrm>
            <a:off x="280670" y="4311650"/>
            <a:ext cx="11688445" cy="1322070"/>
          </a:xfrm>
          <a:prstGeom prst="rect">
            <a:avLst/>
          </a:prstGeom>
          <a:solidFill>
            <a:srgbClr val="FFCCCC"/>
          </a:solidFill>
        </p:spPr>
        <p:txBody>
          <a:bodyPr wrap="square" rtlCol="0" anchor="t">
            <a:spAutoFit/>
          </a:bodyPr>
          <a:lstStyle/>
          <a:p>
            <a:pPr algn="just"/>
            <a:r>
              <a:rPr lang="en-US" sz="4000" b="1"/>
              <a:t>4</a:t>
            </a:r>
            <a:r>
              <a:rPr lang="en-US" sz="4000"/>
              <a:t>. I study English in a language school. It is in the centre of the city.</a:t>
            </a:r>
          </a:p>
        </p:txBody>
      </p:sp>
      <p:sp>
        <p:nvSpPr>
          <p:cNvPr id="22" name="Text Box 21"/>
          <p:cNvSpPr txBox="1"/>
          <p:nvPr/>
        </p:nvSpPr>
        <p:spPr>
          <a:xfrm>
            <a:off x="280670" y="5709285"/>
            <a:ext cx="11650345" cy="706755"/>
          </a:xfrm>
          <a:prstGeom prst="rect">
            <a:avLst/>
          </a:prstGeom>
          <a:solidFill>
            <a:srgbClr val="FFEECC"/>
          </a:solidFill>
          <a:extLst/>
        </p:spPr>
        <p:txBody>
          <a:bodyPr wrap="square" rtlCol="0" anchor="t">
            <a:spAutoFit/>
          </a:bodyPr>
          <a:lstStyle/>
          <a:p>
            <a:pPr algn="just"/>
            <a:r>
              <a:rPr lang="en-US" sz="4000" b="1"/>
              <a:t>=&gt;................................................................................</a:t>
            </a:r>
            <a:endParaRPr lang="en-US" sz="4000"/>
          </a:p>
        </p:txBody>
      </p:sp>
      <p:cxnSp>
        <p:nvCxnSpPr>
          <p:cNvPr id="9" name="Straight Connector 8"/>
          <p:cNvCxnSpPr/>
          <p:nvPr/>
        </p:nvCxnSpPr>
        <p:spPr>
          <a:xfrm>
            <a:off x="4284345" y="4941570"/>
            <a:ext cx="3823335"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11" name="Straight Connector 10"/>
          <p:cNvCxnSpPr/>
          <p:nvPr/>
        </p:nvCxnSpPr>
        <p:spPr>
          <a:xfrm>
            <a:off x="8195310" y="4923790"/>
            <a:ext cx="656590" cy="889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30" name="Text Box 29"/>
          <p:cNvSpPr txBox="1"/>
          <p:nvPr/>
        </p:nvSpPr>
        <p:spPr>
          <a:xfrm>
            <a:off x="2861310" y="5625465"/>
            <a:ext cx="5622290" cy="710565"/>
          </a:xfrm>
          <a:prstGeom prst="rect">
            <a:avLst/>
          </a:prstGeom>
          <a:noFill/>
        </p:spPr>
        <p:txBody>
          <a:bodyPr wrap="none" rtlCol="0" anchor="t">
            <a:noAutofit/>
          </a:bodyPr>
          <a:lstStyle/>
          <a:p>
            <a:pPr algn="ctr"/>
            <a:endParaRPr lang="en-US" sz="3600" b="1">
              <a:ln>
                <a:noFill/>
              </a:ln>
              <a:solidFill>
                <a:srgbClr val="FF0000"/>
              </a:solidFill>
              <a:latin typeface="Calibri" panose="020F0502020204030204" pitchFamily="34" charset="0"/>
              <a:cs typeface="Calibri" panose="020F0502020204030204" pitchFamily="34" charset="0"/>
            </a:endParaRPr>
          </a:p>
        </p:txBody>
      </p:sp>
      <p:sp>
        <p:nvSpPr>
          <p:cNvPr id="31" name="Text Box 30"/>
          <p:cNvSpPr txBox="1"/>
          <p:nvPr/>
        </p:nvSpPr>
        <p:spPr>
          <a:xfrm>
            <a:off x="1080770" y="5494020"/>
            <a:ext cx="10718800" cy="1322070"/>
          </a:xfrm>
          <a:prstGeom prst="rect">
            <a:avLst/>
          </a:prstGeom>
          <a:noFill/>
        </p:spPr>
        <p:txBody>
          <a:bodyPr wrap="square" rtlCol="0" anchor="t">
            <a:spAutoFit/>
          </a:bodyPr>
          <a:lstStyle/>
          <a:p>
            <a:pPr algn="ctr"/>
            <a:r>
              <a:rPr lang="en-US" sz="4000" b="1">
                <a:ln>
                  <a:noFill/>
                </a:ln>
                <a:solidFill>
                  <a:srgbClr val="FF0000"/>
                </a:solidFill>
                <a:latin typeface="Calibri" panose="020F0502020204030204" pitchFamily="34" charset="0"/>
                <a:cs typeface="Calibri" panose="020F0502020204030204" pitchFamily="34" charset="0"/>
                <a:sym typeface="+mn-ea"/>
              </a:rPr>
              <a:t>I study English in a language centre </a:t>
            </a:r>
            <a:r>
              <a:rPr lang="en-US" sz="4000" b="1">
                <a:ln>
                  <a:noFill/>
                </a:ln>
                <a:solidFill>
                  <a:srgbClr val="FF0000"/>
                </a:solidFill>
                <a:highlight>
                  <a:srgbClr val="FFFF00"/>
                </a:highlight>
                <a:latin typeface="Calibri" panose="020F0502020204030204" pitchFamily="34" charset="0"/>
                <a:cs typeface="Calibri" panose="020F0502020204030204" pitchFamily="34" charset="0"/>
                <a:sym typeface="+mn-ea"/>
              </a:rPr>
              <a:t>which is</a:t>
            </a:r>
            <a:r>
              <a:rPr lang="en-US" sz="4000" b="1">
                <a:ln>
                  <a:noFill/>
                </a:ln>
                <a:solidFill>
                  <a:srgbClr val="FF0000"/>
                </a:solidFill>
                <a:latin typeface="Calibri" panose="020F0502020204030204" pitchFamily="34" charset="0"/>
                <a:cs typeface="Calibri" panose="020F0502020204030204" pitchFamily="34" charset="0"/>
                <a:sym typeface="+mn-ea"/>
              </a:rPr>
              <a:t> in the centre of the city.</a:t>
            </a:r>
          </a:p>
        </p:txBody>
      </p:sp>
      <p:cxnSp>
        <p:nvCxnSpPr>
          <p:cNvPr id="32" name="Straight Connector 31"/>
          <p:cNvCxnSpPr/>
          <p:nvPr/>
        </p:nvCxnSpPr>
        <p:spPr>
          <a:xfrm>
            <a:off x="911225" y="2574290"/>
            <a:ext cx="4604385"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33" name="Straight Connector 32"/>
          <p:cNvCxnSpPr/>
          <p:nvPr/>
        </p:nvCxnSpPr>
        <p:spPr>
          <a:xfrm>
            <a:off x="2086610" y="3152140"/>
            <a:ext cx="656590" cy="889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7" name="Text Box 6"/>
          <p:cNvSpPr txBox="1"/>
          <p:nvPr/>
        </p:nvSpPr>
        <p:spPr>
          <a:xfrm>
            <a:off x="911225" y="3046730"/>
            <a:ext cx="10718800" cy="1322070"/>
          </a:xfrm>
          <a:prstGeom prst="rect">
            <a:avLst/>
          </a:prstGeom>
          <a:noFill/>
        </p:spPr>
        <p:txBody>
          <a:bodyPr wrap="square" rtlCol="0" anchor="t">
            <a:spAutoFit/>
          </a:bodyPr>
          <a:lstStyle/>
          <a:p>
            <a:pPr algn="ctr"/>
            <a:r>
              <a:rPr lang="en-US" sz="4000" b="1">
                <a:ln>
                  <a:noFill/>
                </a:ln>
                <a:solidFill>
                  <a:srgbClr val="FF0000"/>
                </a:solidFill>
                <a:latin typeface="Calibri" panose="020F0502020204030204" pitchFamily="34" charset="0"/>
                <a:cs typeface="Calibri" panose="020F0502020204030204" pitchFamily="34" charset="0"/>
                <a:sym typeface="+mn-ea"/>
              </a:rPr>
              <a:t>The grammar exercise </a:t>
            </a:r>
            <a:r>
              <a:rPr lang="en-US" sz="4000" b="1">
                <a:ln>
                  <a:noFill/>
                </a:ln>
                <a:solidFill>
                  <a:srgbClr val="FF0000"/>
                </a:solidFill>
                <a:highlight>
                  <a:srgbClr val="FFFF00"/>
                </a:highlight>
                <a:latin typeface="Calibri" panose="020F0502020204030204" pitchFamily="34" charset="0"/>
                <a:cs typeface="Calibri" panose="020F0502020204030204" pitchFamily="34" charset="0"/>
                <a:sym typeface="+mn-ea"/>
              </a:rPr>
              <a:t>(which) </a:t>
            </a:r>
            <a:r>
              <a:rPr lang="en-US" sz="4000" b="1">
                <a:ln>
                  <a:noFill/>
                </a:ln>
                <a:solidFill>
                  <a:srgbClr val="FF0000"/>
                </a:solidFill>
                <a:latin typeface="Calibri" panose="020F0502020204030204" pitchFamily="34" charset="0"/>
                <a:cs typeface="Calibri" panose="020F0502020204030204" pitchFamily="34" charset="0"/>
                <a:sym typeface="+mn-ea"/>
              </a:rPr>
              <a:t>nobody could do was very complicated. </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par>
                                <p:cTn id="19" presetID="41" presetClass="entr" presetSubtype="0" fill="hold" grpId="0" nodeType="withEffect">
                                  <p:stCondLst>
                                    <p:cond delay="0"/>
                                  </p:stCondLst>
                                  <p:iterate type="lt">
                                    <p:tmPct val="5000"/>
                                  </p:iterate>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1"/>
                                        </p:tgtEl>
                                        <p:attrNameLst>
                                          <p:attrName>ppt_y</p:attrName>
                                        </p:attrNameLst>
                                      </p:cBhvr>
                                      <p:tavLst>
                                        <p:tav tm="0">
                                          <p:val>
                                            <p:strVal val="#ppt_y"/>
                                          </p:val>
                                        </p:tav>
                                        <p:tav tm="100000">
                                          <p:val>
                                            <p:strVal val="#ppt_y"/>
                                          </p:val>
                                        </p:tav>
                                      </p:tavLst>
                                    </p:anim>
                                    <p:anim calcmode="lin" valueType="num">
                                      <p:cBhvr>
                                        <p:cTn id="2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1"/>
                                        </p:tgtEl>
                                      </p:cBhvr>
                                    </p:animEffect>
                                  </p:childTnLst>
                                </p:cTn>
                              </p:par>
                              <p:par>
                                <p:cTn id="26" presetID="41" presetClass="entr" presetSubtype="0" fill="hold" grpId="0" nodeType="withEffect">
                                  <p:stCondLst>
                                    <p:cond delay="0"/>
                                  </p:stCondLst>
                                  <p:iterate type="lt">
                                    <p:tmPct val="5000"/>
                                  </p:iterate>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2"/>
                                        </p:tgtEl>
                                        <p:attrNameLst>
                                          <p:attrName>ppt_y</p:attrName>
                                        </p:attrNameLst>
                                      </p:cBhvr>
                                      <p:tavLst>
                                        <p:tav tm="0">
                                          <p:val>
                                            <p:strVal val="#ppt_y"/>
                                          </p:val>
                                        </p:tav>
                                        <p:tav tm="100000">
                                          <p:val>
                                            <p:strVal val="#ppt_y"/>
                                          </p:val>
                                        </p:tav>
                                      </p:tavLst>
                                    </p:anim>
                                    <p:anim calcmode="lin" valueType="num">
                                      <p:cBhvr>
                                        <p:cTn id="30"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par>
                                <p:cTn id="38" presetID="16" presetClass="entr" presetSubtype="21"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arn(inVertical)">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par>
                                <p:cTn id="50" presetID="16" presetClass="entr" presetSubtype="21"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8" grpId="1" animBg="1"/>
      <p:bldP spid="24" grpId="1"/>
      <p:bldP spid="21" grpId="0" animBg="1"/>
      <p:bldP spid="21" grpId="1" animBg="1"/>
      <p:bldP spid="22" grpId="0" animBg="1"/>
      <p:bldP spid="22" grpId="1" animBg="1"/>
      <p:bldP spid="30" grpId="1"/>
      <p:bldP spid="31" grpId="0"/>
      <p:bldP spid="31" grpId="1"/>
      <p:bldP spid="7" grpId="0"/>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480" y="-2222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40460"/>
            <a:ext cx="10888345" cy="583565"/>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 Combine the two sentences into one, using a relative pronoun. </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4" name="Text Box 3"/>
          <p:cNvSpPr txBox="1"/>
          <p:nvPr/>
        </p:nvSpPr>
        <p:spPr>
          <a:xfrm>
            <a:off x="540385" y="192405"/>
            <a:ext cx="6096000" cy="645160"/>
          </a:xfrm>
          <a:prstGeom prst="rect">
            <a:avLst/>
          </a:prstGeom>
          <a:noFill/>
        </p:spPr>
        <p:txBody>
          <a:bodyPr wrap="square" rtlCol="0" anchor="t">
            <a:spAutoFit/>
          </a:bodyPr>
          <a:lstStyle/>
          <a:p>
            <a:r>
              <a:rPr lang="en-US" sz="3600" b="1" dirty="0">
                <a:effectLst>
                  <a:glow rad="88900">
                    <a:schemeClr val="bg1"/>
                  </a:glow>
                </a:effectLst>
                <a:latin typeface="Arial" panose="020B0604020202020204" pitchFamily="34" charset="0"/>
                <a:cs typeface="Arial" panose="020B0604020202020204" pitchFamily="34" charset="0"/>
                <a:sym typeface="+mn-ea"/>
              </a:rPr>
              <a:t>PRACTICE</a:t>
            </a:r>
          </a:p>
        </p:txBody>
      </p:sp>
      <p:sp>
        <p:nvSpPr>
          <p:cNvPr id="5" name="Text Box 4"/>
          <p:cNvSpPr txBox="1"/>
          <p:nvPr/>
        </p:nvSpPr>
        <p:spPr>
          <a:xfrm>
            <a:off x="-15560675" y="2268220"/>
            <a:ext cx="11066145" cy="583565"/>
          </a:xfrm>
          <a:prstGeom prst="rect">
            <a:avLst/>
          </a:prstGeom>
          <a:solidFill>
            <a:srgbClr val="FFF5C2"/>
          </a:solidFill>
        </p:spPr>
        <p:txBody>
          <a:bodyPr wrap="square" rtlCol="0" anchor="t">
            <a:spAutoFit/>
          </a:bodyPr>
          <a:lstStyle/>
          <a:p>
            <a:r>
              <a:rPr lang="en-US" sz="3200" b="1"/>
              <a:t>1.</a:t>
            </a:r>
            <a:r>
              <a:rPr lang="en-US" sz="3200"/>
              <a:t> </a:t>
            </a:r>
            <a:r>
              <a:rPr lang="en-US" sz="3200">
                <a:sym typeface="+mn-ea"/>
              </a:rPr>
              <a:t>The guide said to them: “Is it your first time here?”</a:t>
            </a:r>
            <a:endParaRPr lang="en-US" sz="3200"/>
          </a:p>
        </p:txBody>
      </p:sp>
      <p:sp>
        <p:nvSpPr>
          <p:cNvPr id="6" name="Text Box 5"/>
          <p:cNvSpPr txBox="1"/>
          <p:nvPr/>
        </p:nvSpPr>
        <p:spPr>
          <a:xfrm>
            <a:off x="-15603855" y="3698240"/>
            <a:ext cx="11066145" cy="583565"/>
          </a:xfrm>
          <a:prstGeom prst="rect">
            <a:avLst/>
          </a:prstGeom>
          <a:solidFill>
            <a:srgbClr val="FFF5C2"/>
          </a:solidFill>
        </p:spPr>
        <p:txBody>
          <a:bodyPr wrap="square" rtlCol="0" anchor="t">
            <a:spAutoFit/>
          </a:bodyPr>
          <a:lstStyle/>
          <a:p>
            <a:r>
              <a:rPr lang="en-US" sz="3200" b="1"/>
              <a:t>2.</a:t>
            </a:r>
            <a:r>
              <a:rPr lang="en-US" sz="3200"/>
              <a:t> </a:t>
            </a:r>
            <a:r>
              <a:rPr lang="en-US" sz="3200">
                <a:sym typeface="+mn-ea"/>
              </a:rPr>
              <a:t>Olivia asked the guide: “Do the people live on fishing?”</a:t>
            </a:r>
            <a:endParaRPr lang="en-US" sz="3200"/>
          </a:p>
        </p:txBody>
      </p:sp>
      <p:sp>
        <p:nvSpPr>
          <p:cNvPr id="18" name="Text Box 17"/>
          <p:cNvSpPr txBox="1"/>
          <p:nvPr/>
        </p:nvSpPr>
        <p:spPr>
          <a:xfrm>
            <a:off x="18418810" y="2851785"/>
            <a:ext cx="10758170" cy="1297305"/>
          </a:xfrm>
          <a:prstGeom prst="rect">
            <a:avLst/>
          </a:prstGeom>
          <a:solidFill>
            <a:schemeClr val="accent1">
              <a:lumMod val="20000"/>
              <a:lumOff val="80000"/>
            </a:schemeClr>
          </a:solidFill>
        </p:spPr>
        <p:txBody>
          <a:bodyPr wrap="square" rtlCol="0" anchor="t">
            <a:noAutofit/>
          </a:bodyPr>
          <a:lstStyle/>
          <a:p>
            <a:r>
              <a:rPr lang="en-US" sz="3200"/>
              <a:t>______________________________________________________________________________________________________.</a:t>
            </a:r>
          </a:p>
        </p:txBody>
      </p:sp>
      <p:sp>
        <p:nvSpPr>
          <p:cNvPr id="23" name="Text Box 22"/>
          <p:cNvSpPr txBox="1"/>
          <p:nvPr/>
        </p:nvSpPr>
        <p:spPr>
          <a:xfrm>
            <a:off x="18418810" y="5048885"/>
            <a:ext cx="10758170" cy="1297305"/>
          </a:xfrm>
          <a:prstGeom prst="rect">
            <a:avLst/>
          </a:prstGeom>
          <a:solidFill>
            <a:schemeClr val="accent1">
              <a:lumMod val="20000"/>
              <a:lumOff val="80000"/>
            </a:schemeClr>
          </a:solidFill>
        </p:spPr>
        <p:txBody>
          <a:bodyPr wrap="square" rtlCol="0" anchor="t">
            <a:noAutofit/>
          </a:bodyPr>
          <a:lstStyle/>
          <a:p>
            <a:r>
              <a:rPr lang="en-US" sz="3200"/>
              <a:t>______________________________________________________________________________________________________.</a:t>
            </a:r>
          </a:p>
        </p:txBody>
      </p:sp>
      <p:sp>
        <p:nvSpPr>
          <p:cNvPr id="2" name="Text Box 1"/>
          <p:cNvSpPr txBox="1"/>
          <p:nvPr/>
        </p:nvSpPr>
        <p:spPr>
          <a:xfrm>
            <a:off x="293370" y="1900555"/>
            <a:ext cx="11688445" cy="1322070"/>
          </a:xfrm>
          <a:prstGeom prst="rect">
            <a:avLst/>
          </a:prstGeom>
          <a:solidFill>
            <a:srgbClr val="FFCCCC"/>
          </a:solidFill>
        </p:spPr>
        <p:txBody>
          <a:bodyPr wrap="square" rtlCol="0" anchor="t">
            <a:spAutoFit/>
          </a:bodyPr>
          <a:lstStyle/>
          <a:p>
            <a:pPr algn="just"/>
            <a:r>
              <a:rPr lang="en-US" sz="4000" b="1"/>
              <a:t>5.</a:t>
            </a:r>
            <a:r>
              <a:rPr lang="en-US" sz="4000"/>
              <a:t> The student completed the quiz the fastest. The teacher praised him</a:t>
            </a:r>
          </a:p>
        </p:txBody>
      </p:sp>
      <p:sp>
        <p:nvSpPr>
          <p:cNvPr id="8" name="Text Box 7"/>
          <p:cNvSpPr txBox="1"/>
          <p:nvPr/>
        </p:nvSpPr>
        <p:spPr>
          <a:xfrm>
            <a:off x="318770" y="3736340"/>
            <a:ext cx="11650345" cy="706755"/>
          </a:xfrm>
          <a:prstGeom prst="rect">
            <a:avLst/>
          </a:prstGeom>
          <a:solidFill>
            <a:srgbClr val="FFEECC"/>
          </a:solidFill>
          <a:extLst/>
        </p:spPr>
        <p:txBody>
          <a:bodyPr wrap="square" rtlCol="0" anchor="t">
            <a:spAutoFit/>
          </a:bodyPr>
          <a:lstStyle/>
          <a:p>
            <a:pPr algn="just"/>
            <a:r>
              <a:rPr lang="en-US" sz="4000" b="1"/>
              <a:t>=&gt;................................................................................</a:t>
            </a:r>
            <a:endParaRPr lang="en-US" sz="4000"/>
          </a:p>
        </p:txBody>
      </p:sp>
      <p:sp>
        <p:nvSpPr>
          <p:cNvPr id="24" name="Text Box 23"/>
          <p:cNvSpPr txBox="1"/>
          <p:nvPr/>
        </p:nvSpPr>
        <p:spPr>
          <a:xfrm>
            <a:off x="5559425" y="3712845"/>
            <a:ext cx="768985" cy="710565"/>
          </a:xfrm>
          <a:prstGeom prst="rect">
            <a:avLst/>
          </a:prstGeom>
          <a:noFill/>
        </p:spPr>
        <p:txBody>
          <a:bodyPr wrap="none" rtlCol="0" anchor="t">
            <a:noAutofit/>
          </a:bodyPr>
          <a:lstStyle/>
          <a:p>
            <a:pPr algn="ctr"/>
            <a:endParaRPr lang="en-US" sz="3600" b="1">
              <a:ln>
                <a:noFill/>
              </a:ln>
              <a:solidFill>
                <a:srgbClr val="FF0000"/>
              </a:solidFill>
              <a:latin typeface="Calibri" panose="020F0502020204030204" pitchFamily="34" charset="0"/>
              <a:cs typeface="Calibri" panose="020F0502020204030204" pitchFamily="34" charset="0"/>
            </a:endParaRPr>
          </a:p>
        </p:txBody>
      </p:sp>
      <p:cxnSp>
        <p:nvCxnSpPr>
          <p:cNvPr id="32" name="Straight Connector 31"/>
          <p:cNvCxnSpPr/>
          <p:nvPr/>
        </p:nvCxnSpPr>
        <p:spPr>
          <a:xfrm>
            <a:off x="911225" y="2574290"/>
            <a:ext cx="2877185"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33" name="Straight Connector 32"/>
          <p:cNvCxnSpPr/>
          <p:nvPr/>
        </p:nvCxnSpPr>
        <p:spPr>
          <a:xfrm>
            <a:off x="3788410" y="3150870"/>
            <a:ext cx="656590" cy="889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7" name="Text Box 6"/>
          <p:cNvSpPr txBox="1"/>
          <p:nvPr/>
        </p:nvSpPr>
        <p:spPr>
          <a:xfrm>
            <a:off x="911225" y="3388995"/>
            <a:ext cx="10718800" cy="1938020"/>
          </a:xfrm>
          <a:prstGeom prst="rect">
            <a:avLst/>
          </a:prstGeom>
          <a:noFill/>
        </p:spPr>
        <p:txBody>
          <a:bodyPr wrap="square" rtlCol="0" anchor="t">
            <a:spAutoFit/>
          </a:bodyPr>
          <a:lstStyle/>
          <a:p>
            <a:pPr algn="ctr"/>
            <a:r>
              <a:rPr lang="en-US" sz="4000" b="1">
                <a:ln>
                  <a:noFill/>
                </a:ln>
                <a:solidFill>
                  <a:srgbClr val="FF0000"/>
                </a:solidFill>
                <a:latin typeface="Calibri" panose="020F0502020204030204" pitchFamily="34" charset="0"/>
                <a:cs typeface="Calibri" panose="020F0502020204030204" pitchFamily="34" charset="0"/>
                <a:sym typeface="+mn-ea"/>
              </a:rPr>
              <a:t>The teacher praised the student </a:t>
            </a:r>
            <a:r>
              <a:rPr lang="en-US" sz="4000" b="1">
                <a:ln>
                  <a:noFill/>
                </a:ln>
                <a:solidFill>
                  <a:srgbClr val="FF0000"/>
                </a:solidFill>
                <a:highlight>
                  <a:srgbClr val="FFFF00"/>
                </a:highlight>
                <a:latin typeface="Calibri" panose="020F0502020204030204" pitchFamily="34" charset="0"/>
                <a:cs typeface="Calibri" panose="020F0502020204030204" pitchFamily="34" charset="0"/>
                <a:sym typeface="+mn-ea"/>
              </a:rPr>
              <a:t>who completed </a:t>
            </a:r>
            <a:r>
              <a:rPr lang="en-US" sz="4000" b="1">
                <a:ln>
                  <a:noFill/>
                </a:ln>
                <a:solidFill>
                  <a:srgbClr val="FF0000"/>
                </a:solidFill>
                <a:latin typeface="Calibri" panose="020F0502020204030204" pitchFamily="34" charset="0"/>
                <a:cs typeface="Calibri" panose="020F0502020204030204" pitchFamily="34" charset="0"/>
                <a:sym typeface="+mn-ea"/>
              </a:rPr>
              <a:t>the quiz the fastest. / The student </a:t>
            </a:r>
            <a:r>
              <a:rPr lang="en-US" sz="4000" b="1">
                <a:ln>
                  <a:noFill/>
                </a:ln>
                <a:solidFill>
                  <a:srgbClr val="FF0000"/>
                </a:solidFill>
                <a:highlight>
                  <a:srgbClr val="FFFF00"/>
                </a:highlight>
                <a:latin typeface="Calibri" panose="020F0502020204030204" pitchFamily="34" charset="0"/>
                <a:cs typeface="Calibri" panose="020F0502020204030204" pitchFamily="34" charset="0"/>
                <a:sym typeface="+mn-ea"/>
              </a:rPr>
              <a:t>(who) the teacher praised</a:t>
            </a:r>
            <a:r>
              <a:rPr lang="en-US" sz="4000" b="1">
                <a:ln>
                  <a:noFill/>
                </a:ln>
                <a:solidFill>
                  <a:srgbClr val="FF0000"/>
                </a:solidFill>
                <a:latin typeface="Calibri" panose="020F0502020204030204" pitchFamily="34" charset="0"/>
                <a:cs typeface="Calibri" panose="020F0502020204030204" pitchFamily="34" charset="0"/>
                <a:sym typeface="+mn-ea"/>
              </a:rPr>
              <a:t> completed the quiz the fastest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1" presetClass="entr" presetSubtype="0" fill="hold" grpId="0" nodeType="withEffect">
                                  <p:stCondLst>
                                    <p:cond delay="0"/>
                                  </p:stCondLst>
                                  <p:iterate type="lt">
                                    <p:tmPct val="5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par>
                                <p:cTn id="24" presetID="16" presetClass="entr" presetSubtype="21"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8" grpId="1" animBg="1"/>
      <p:bldP spid="24" grpId="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9368" y="0"/>
            <a:ext cx="9399048"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Wednes</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day, February </a:t>
            </a: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26</a:t>
            </a:r>
            <a:r>
              <a:rPr lang="en-US" sz="5400" b="1" baseline="3000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2025</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Rectangle 4"/>
          <p:cNvSpPr/>
          <p:nvPr/>
        </p:nvSpPr>
        <p:spPr>
          <a:xfrm>
            <a:off x="-50870" y="923330"/>
            <a:ext cx="3362395" cy="1754326"/>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Week: 24</a:t>
            </a:r>
          </a:p>
          <a:p>
            <a:pPr algn="ct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Period: 71 </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Rectangle 5"/>
          <p:cNvSpPr/>
          <p:nvPr/>
        </p:nvSpPr>
        <p:spPr>
          <a:xfrm>
            <a:off x="765391" y="3093154"/>
            <a:ext cx="10753778" cy="1015663"/>
          </a:xfrm>
          <a:prstGeom prst="rect">
            <a:avLst/>
          </a:prstGeom>
          <a:noFill/>
        </p:spPr>
        <p:txBody>
          <a:bodyPr wrap="none" lIns="91440" tIns="45720" rIns="91440" bIns="45720">
            <a:spAutoFit/>
          </a:bodyPr>
          <a:lstStyle/>
          <a:p>
            <a:pPr algn="ctr"/>
            <a:r>
              <a:rPr lang="en-US" sz="6000" b="1" cap="none" spc="0" dirty="0" smtClean="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UNIT </a:t>
            </a:r>
            <a:r>
              <a:rPr lang="en-US" sz="60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9</a:t>
            </a:r>
            <a:r>
              <a:rPr lang="en-US" sz="6000" b="1" dirty="0" smtClean="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:WORLD </a:t>
            </a:r>
            <a:r>
              <a:rPr lang="en-US" sz="6000" b="1" dirty="0" err="1" smtClean="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ENGLISHES</a:t>
            </a:r>
            <a:endParaRPr lang="en-US" sz="60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1015372" y="4718346"/>
            <a:ext cx="10314322" cy="923330"/>
          </a:xfrm>
          <a:prstGeom prst="rect">
            <a:avLst/>
          </a:prstGeom>
          <a:noFill/>
        </p:spPr>
        <p:txBody>
          <a:bodyPr wrap="square" lIns="91440" tIns="45720" rIns="91440" bIns="45720">
            <a:spAutoFit/>
          </a:bodyPr>
          <a:lstStyle/>
          <a:p>
            <a:pPr algn="ctr"/>
            <a:r>
              <a:rPr lang="en-US" sz="5400" b="1">
                <a:ln w="22225">
                  <a:solidFill>
                    <a:schemeClr val="accent2"/>
                  </a:solidFill>
                  <a:prstDash val="solid"/>
                </a:ln>
                <a:solidFill>
                  <a:schemeClr val="accent2">
                    <a:lumMod val="40000"/>
                    <a:lumOff val="60000"/>
                  </a:schemeClr>
                </a:solidFill>
              </a:rPr>
              <a:t>LESSON </a:t>
            </a:r>
            <a:r>
              <a:rPr lang="en-US" sz="5400" b="1" smtClean="0">
                <a:ln w="22225">
                  <a:solidFill>
                    <a:schemeClr val="accent2"/>
                  </a:solidFill>
                  <a:prstDash val="solid"/>
                </a:ln>
                <a:solidFill>
                  <a:schemeClr val="accent2">
                    <a:lumMod val="40000"/>
                    <a:lumOff val="60000"/>
                  </a:schemeClr>
                </a:solidFill>
              </a:rPr>
              <a:t>3: </a:t>
            </a:r>
            <a:r>
              <a:rPr lang="en-US" sz="5400" b="1" dirty="0" smtClean="0">
                <a:ln w="22225">
                  <a:solidFill>
                    <a:schemeClr val="accent2"/>
                  </a:solidFill>
                  <a:prstDash val="solid"/>
                </a:ln>
                <a:solidFill>
                  <a:schemeClr val="accent2">
                    <a:lumMod val="40000"/>
                    <a:lumOff val="60000"/>
                  </a:schemeClr>
                </a:solidFill>
              </a:rPr>
              <a:t>A CLOSER </a:t>
            </a:r>
            <a:r>
              <a:rPr lang="en-US" sz="5400" b="1" smtClean="0">
                <a:ln w="22225">
                  <a:solidFill>
                    <a:schemeClr val="accent2"/>
                  </a:solidFill>
                  <a:prstDash val="solid"/>
                </a:ln>
                <a:solidFill>
                  <a:schemeClr val="accent2">
                    <a:lumMod val="40000"/>
                    <a:lumOff val="60000"/>
                  </a:schemeClr>
                </a:solidFill>
              </a:rPr>
              <a:t>LOOK 2</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707170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1905"/>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07297" y="1026146"/>
            <a:ext cx="10338245" cy="1938020"/>
          </a:xfrm>
          <a:prstGeom prst="rect">
            <a:avLst/>
          </a:prstGeom>
          <a:noFill/>
          <a:effectLst/>
        </p:spPr>
        <p:txBody>
          <a:bodyPr wrap="square" rtlCol="0">
            <a:spAutoFit/>
          </a:bodyPr>
          <a:lstStyle/>
          <a:p>
            <a:pPr algn="just"/>
            <a:r>
              <a:rPr lang="en-US" sz="3000" b="1" dirty="0">
                <a:effectLst>
                  <a:glow rad="88900">
                    <a:schemeClr val="bg1"/>
                  </a:glow>
                </a:effectLst>
                <a:cs typeface="Arial" panose="020B0604020202020204" pitchFamily="34" charset="0"/>
              </a:rPr>
              <a:t>Game: Clues for you. Work in two teams. A student from each team gives clues about an object or a person in class, using a relative clause. Students from the other team guess which object or person it is.</a:t>
            </a:r>
          </a:p>
        </p:txBody>
      </p:sp>
      <p:sp>
        <p:nvSpPr>
          <p:cNvPr id="11" name="TextBox 10"/>
          <p:cNvSpPr txBox="1"/>
          <p:nvPr/>
        </p:nvSpPr>
        <p:spPr>
          <a:xfrm>
            <a:off x="487067" y="194965"/>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PRODUCTION</a:t>
            </a:r>
          </a:p>
        </p:txBody>
      </p:sp>
      <p:sp>
        <p:nvSpPr>
          <p:cNvPr id="32" name="Rounded Rectangle 31"/>
          <p:cNvSpPr/>
          <p:nvPr/>
        </p:nvSpPr>
        <p:spPr>
          <a:xfrm>
            <a:off x="579292" y="128698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32077" y="116673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0" name="Text Box 99"/>
          <p:cNvSpPr txBox="1"/>
          <p:nvPr/>
        </p:nvSpPr>
        <p:spPr>
          <a:xfrm>
            <a:off x="629285" y="2991485"/>
            <a:ext cx="7040880" cy="583565"/>
          </a:xfrm>
          <a:prstGeom prst="rect">
            <a:avLst/>
          </a:prstGeom>
          <a:noFill/>
          <a:ln w="9525">
            <a:noFill/>
          </a:ln>
        </p:spPr>
        <p:txBody>
          <a:bodyPr wrap="square">
            <a:spAutoFit/>
          </a:bodyPr>
          <a:lstStyle/>
          <a:p>
            <a:pPr marL="635" indent="-635"/>
            <a:r>
              <a:rPr lang="vi-VN" altLang="en-US" sz="3200" b="0">
                <a:solidFill>
                  <a:srgbClr val="000000"/>
                </a:solidFill>
                <a:latin typeface="Calibri" panose="020F0502020204030204" pitchFamily="34" charset="0"/>
                <a:cs typeface="Calibri" panose="020F0502020204030204" pitchFamily="34" charset="0"/>
              </a:rPr>
              <a:t>- W</a:t>
            </a:r>
            <a:r>
              <a:rPr lang="en-US" sz="3200" b="0">
                <a:solidFill>
                  <a:srgbClr val="000000"/>
                </a:solidFill>
                <a:latin typeface="Calibri" panose="020F0502020204030204" pitchFamily="34" charset="0"/>
                <a:cs typeface="Calibri" panose="020F0502020204030204" pitchFamily="34" charset="0"/>
              </a:rPr>
              <a:t>ork in teams</a:t>
            </a:r>
          </a:p>
        </p:txBody>
      </p:sp>
      <p:sp>
        <p:nvSpPr>
          <p:cNvPr id="3" name="Text Box 2"/>
          <p:cNvSpPr txBox="1"/>
          <p:nvPr/>
        </p:nvSpPr>
        <p:spPr>
          <a:xfrm>
            <a:off x="616585" y="3632200"/>
            <a:ext cx="10989945" cy="1076325"/>
          </a:xfrm>
          <a:prstGeom prst="rect">
            <a:avLst/>
          </a:prstGeom>
          <a:noFill/>
          <a:ln w="9525">
            <a:noFill/>
          </a:ln>
        </p:spPr>
        <p:txBody>
          <a:bodyPr wrap="square">
            <a:spAutoFit/>
          </a:bodyPr>
          <a:lstStyle/>
          <a:p>
            <a:pPr marL="635" indent="-635" algn="just"/>
            <a:r>
              <a:rPr lang="vi-VN" altLang="en-US" sz="3200" b="0">
                <a:solidFill>
                  <a:srgbClr val="000000"/>
                </a:solidFill>
                <a:latin typeface="Calibri" panose="020F0502020204030204" pitchFamily="34" charset="0"/>
                <a:cs typeface="Calibri" panose="020F0502020204030204" pitchFamily="34" charset="0"/>
              </a:rPr>
              <a:t>- </a:t>
            </a:r>
            <a:r>
              <a:rPr sz="3200" b="0">
                <a:solidFill>
                  <a:srgbClr val="000000"/>
                </a:solidFill>
                <a:latin typeface="Calibri" panose="020F0502020204030204" pitchFamily="34" charset="0"/>
                <a:cs typeface="Calibri" panose="020F0502020204030204" pitchFamily="34" charset="0"/>
              </a:rPr>
              <a:t>A student from each team gives clues about an object or a person in class, using relative clauses. </a:t>
            </a:r>
          </a:p>
        </p:txBody>
      </p:sp>
      <p:sp>
        <p:nvSpPr>
          <p:cNvPr id="5" name="Text Box 4"/>
          <p:cNvSpPr txBox="1"/>
          <p:nvPr/>
        </p:nvSpPr>
        <p:spPr>
          <a:xfrm>
            <a:off x="579120" y="4777105"/>
            <a:ext cx="10989945" cy="583565"/>
          </a:xfrm>
          <a:prstGeom prst="rect">
            <a:avLst/>
          </a:prstGeom>
          <a:noFill/>
          <a:ln w="9525">
            <a:noFill/>
          </a:ln>
        </p:spPr>
        <p:txBody>
          <a:bodyPr wrap="square">
            <a:spAutoFit/>
          </a:bodyPr>
          <a:lstStyle/>
          <a:p>
            <a:pPr marL="635" indent="-635" algn="just"/>
            <a:r>
              <a:rPr lang="vi-VN" altLang="en-US" sz="3200" b="0">
                <a:solidFill>
                  <a:srgbClr val="000000"/>
                </a:solidFill>
                <a:latin typeface="Calibri" panose="020F0502020204030204" pitchFamily="34" charset="0"/>
                <a:cs typeface="Calibri" panose="020F0502020204030204" pitchFamily="34" charset="0"/>
              </a:rPr>
              <a:t>- </a:t>
            </a:r>
            <a:r>
              <a:rPr sz="3200" b="0">
                <a:solidFill>
                  <a:srgbClr val="000000"/>
                </a:solidFill>
                <a:latin typeface="Calibri" panose="020F0502020204030204" pitchFamily="34" charset="0"/>
                <a:cs typeface="Calibri" panose="020F0502020204030204" pitchFamily="34" charset="0"/>
              </a:rPr>
              <a:t>Students from the other team guess which object or person it is. </a:t>
            </a:r>
          </a:p>
        </p:txBody>
      </p:sp>
      <p:pic>
        <p:nvPicPr>
          <p:cNvPr id="2" name="Content Placeholder 1" descr="female-student"/>
          <p:cNvPicPr>
            <a:picLocks noGrp="1" noChangeAspect="1"/>
          </p:cNvPicPr>
          <p:nvPr>
            <p:ph sz="half" idx="1"/>
          </p:nvPr>
        </p:nvPicPr>
        <p:blipFill>
          <a:blip r:embed="rId3"/>
          <a:stretch>
            <a:fillRect/>
          </a:stretch>
        </p:blipFill>
        <p:spPr>
          <a:xfrm>
            <a:off x="13089890" y="2991485"/>
            <a:ext cx="1304925" cy="1304925"/>
          </a:xfrm>
          <a:prstGeom prst="rect">
            <a:avLst/>
          </a:prstGeom>
        </p:spPr>
      </p:pic>
      <p:pic>
        <p:nvPicPr>
          <p:cNvPr id="4" name="Content Placeholder 3" descr="student (2)"/>
          <p:cNvPicPr>
            <a:picLocks noGrp="1" noChangeAspect="1"/>
          </p:cNvPicPr>
          <p:nvPr>
            <p:ph sz="half" idx="2"/>
          </p:nvPr>
        </p:nvPicPr>
        <p:blipFill>
          <a:blip r:embed="rId4"/>
          <a:stretch>
            <a:fillRect/>
          </a:stretch>
        </p:blipFill>
        <p:spPr>
          <a:xfrm>
            <a:off x="-1261110" y="2141855"/>
            <a:ext cx="1157605" cy="1157605"/>
          </a:xfrm>
          <a:prstGeom prst="rect">
            <a:avLst/>
          </a:prstGeom>
        </p:spPr>
      </p:pic>
      <p:pic>
        <p:nvPicPr>
          <p:cNvPr id="7" name="Content Placeholder 4" descr="student (2)"/>
          <p:cNvPicPr>
            <a:picLocks noChangeAspect="1"/>
          </p:cNvPicPr>
          <p:nvPr/>
        </p:nvPicPr>
        <p:blipFill>
          <a:blip r:embed="rId4"/>
          <a:stretch>
            <a:fillRect/>
          </a:stretch>
        </p:blipFill>
        <p:spPr>
          <a:xfrm>
            <a:off x="-1369695" y="4490085"/>
            <a:ext cx="1157605" cy="115760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P spid="5" grpId="0"/>
      <p:bldP spid="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1905"/>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93657" y="1166481"/>
            <a:ext cx="10338245" cy="645160"/>
          </a:xfrm>
          <a:prstGeom prst="rect">
            <a:avLst/>
          </a:prstGeom>
          <a:noFill/>
          <a:effectLst/>
        </p:spPr>
        <p:txBody>
          <a:bodyPr wrap="square" rtlCol="0">
            <a:spAutoFit/>
          </a:bodyPr>
          <a:lstStyle/>
          <a:p>
            <a:r>
              <a:rPr lang="en-US" sz="3600" b="1" dirty="0">
                <a:effectLst>
                  <a:glow rad="88900">
                    <a:schemeClr val="bg1"/>
                  </a:glow>
                </a:effectLst>
                <a:cs typeface="Arial" panose="020B0604020202020204" pitchFamily="34" charset="0"/>
              </a:rPr>
              <a:t>Example:</a:t>
            </a:r>
          </a:p>
        </p:txBody>
      </p:sp>
      <p:sp>
        <p:nvSpPr>
          <p:cNvPr id="11" name="TextBox 10"/>
          <p:cNvSpPr txBox="1"/>
          <p:nvPr/>
        </p:nvSpPr>
        <p:spPr>
          <a:xfrm>
            <a:off x="487067" y="194965"/>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PRODUCTION</a:t>
            </a:r>
          </a:p>
        </p:txBody>
      </p:sp>
      <p:sp>
        <p:nvSpPr>
          <p:cNvPr id="32" name="Rounded Rectangle 31"/>
          <p:cNvSpPr/>
          <p:nvPr/>
        </p:nvSpPr>
        <p:spPr>
          <a:xfrm>
            <a:off x="579292" y="128698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32077" y="116673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4" name="Oval Callout 3"/>
          <p:cNvSpPr/>
          <p:nvPr/>
        </p:nvSpPr>
        <p:spPr>
          <a:xfrm>
            <a:off x="1531620" y="1789430"/>
            <a:ext cx="6261100" cy="1257300"/>
          </a:xfrm>
          <a:prstGeom prst="wedgeEllipseCallout">
            <a:avLst/>
          </a:prstGeom>
          <a:solidFill>
            <a:srgbClr val="98EECC"/>
          </a:solidFill>
          <a:ln>
            <a:solidFill>
              <a:srgbClr val="D0F5BE"/>
            </a:solidFill>
          </a:ln>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This is something which we write with</a:t>
            </a:r>
          </a:p>
        </p:txBody>
      </p:sp>
      <p:sp>
        <p:nvSpPr>
          <p:cNvPr id="8" name="Oval Callout 7"/>
          <p:cNvSpPr/>
          <p:nvPr/>
        </p:nvSpPr>
        <p:spPr>
          <a:xfrm>
            <a:off x="5941060" y="2940050"/>
            <a:ext cx="4054475" cy="1257300"/>
          </a:xfrm>
          <a:prstGeom prst="wedgeEllipseCallout">
            <a:avLst>
              <a:gd name="adj1" fmla="val 41237"/>
              <a:gd name="adj2" fmla="val 83737"/>
            </a:avLst>
          </a:prstGeom>
          <a:solidFill>
            <a:srgbClr val="FBFFDC"/>
          </a:solidFill>
          <a:ln>
            <a:solidFill>
              <a:srgbClr val="D0F5BE"/>
            </a:solidFill>
          </a:ln>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Is it a pen? </a:t>
            </a:r>
          </a:p>
        </p:txBody>
      </p:sp>
      <p:sp>
        <p:nvSpPr>
          <p:cNvPr id="9" name="Oval Callout 8"/>
          <p:cNvSpPr/>
          <p:nvPr/>
        </p:nvSpPr>
        <p:spPr>
          <a:xfrm>
            <a:off x="2823210" y="4426585"/>
            <a:ext cx="3117850" cy="626110"/>
          </a:xfrm>
          <a:prstGeom prst="wedgeEllipseCallout">
            <a:avLst/>
          </a:prstGeom>
          <a:solidFill>
            <a:srgbClr val="98EECC"/>
          </a:solidFill>
          <a:ln>
            <a:solidFill>
              <a:srgbClr val="D0F5BE"/>
            </a:solidFill>
          </a:ln>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a:solidFill>
                  <a:schemeClr val="tx1"/>
                </a:solidFill>
              </a:rPr>
              <a:t>Yes, it is.</a:t>
            </a:r>
          </a:p>
        </p:txBody>
      </p:sp>
      <p:pic>
        <p:nvPicPr>
          <p:cNvPr id="2" name="Content Placeholder 1" descr="female-student"/>
          <p:cNvPicPr>
            <a:picLocks noGrp="1" noChangeAspect="1"/>
          </p:cNvPicPr>
          <p:nvPr>
            <p:ph sz="half" idx="1"/>
          </p:nvPr>
        </p:nvPicPr>
        <p:blipFill>
          <a:blip r:embed="rId3"/>
          <a:stretch>
            <a:fillRect/>
          </a:stretch>
        </p:blipFill>
        <p:spPr>
          <a:xfrm>
            <a:off x="9432290" y="4197350"/>
            <a:ext cx="1304925" cy="1304925"/>
          </a:xfrm>
          <a:prstGeom prst="rect">
            <a:avLst/>
          </a:prstGeom>
        </p:spPr>
      </p:pic>
      <p:pic>
        <p:nvPicPr>
          <p:cNvPr id="5" name="Content Placeholder 4" descr="student (2)"/>
          <p:cNvPicPr>
            <a:picLocks noGrp="1" noChangeAspect="1"/>
          </p:cNvPicPr>
          <p:nvPr>
            <p:ph sz="half" idx="2"/>
          </p:nvPr>
        </p:nvPicPr>
        <p:blipFill>
          <a:blip r:embed="rId4"/>
          <a:stretch>
            <a:fillRect/>
          </a:stretch>
        </p:blipFill>
        <p:spPr>
          <a:xfrm>
            <a:off x="1831975" y="2940050"/>
            <a:ext cx="1157605" cy="1157605"/>
          </a:xfrm>
          <a:prstGeom prst="rect">
            <a:avLst/>
          </a:prstGeom>
        </p:spPr>
      </p:pic>
      <p:pic>
        <p:nvPicPr>
          <p:cNvPr id="7" name="Content Placeholder 4" descr="student (2)"/>
          <p:cNvPicPr>
            <a:picLocks noChangeAspect="1"/>
          </p:cNvPicPr>
          <p:nvPr/>
        </p:nvPicPr>
        <p:blipFill>
          <a:blip r:embed="rId4"/>
          <a:stretch>
            <a:fillRect/>
          </a:stretch>
        </p:blipFill>
        <p:spPr>
          <a:xfrm>
            <a:off x="1831975" y="5137785"/>
            <a:ext cx="1157605" cy="115760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8" grpId="0" bldLvl="0" animBg="1"/>
      <p:bldP spid="8" grpId="1" animBg="1"/>
      <p:bldP spid="9" grpId="0" bldLvl="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967"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5438140" cy="645160"/>
          </a:xfrm>
          <a:prstGeom prst="rect">
            <a:avLst/>
          </a:prstGeom>
          <a:noFill/>
          <a:effectLst/>
        </p:spPr>
        <p:txBody>
          <a:bodyPr wrap="square" rtlCol="0">
            <a:spAutoFit/>
          </a:bodyPr>
          <a:lstStyle/>
          <a:p>
            <a:r>
              <a:rPr lang="vi-VN" altLang="en-US" sz="3600" b="1" dirty="0">
                <a:effectLst>
                  <a:glow rad="88900">
                    <a:schemeClr val="bg1"/>
                  </a:glow>
                </a:effectLst>
                <a:latin typeface="Arial" panose="020B0604020202020204" pitchFamily="34" charset="0"/>
                <a:cs typeface="Arial" panose="020B0604020202020204" pitchFamily="34" charset="0"/>
              </a:rPr>
              <a:t>EXTRA ACTIVITY</a:t>
            </a:r>
          </a:p>
        </p:txBody>
      </p:sp>
      <p:sp>
        <p:nvSpPr>
          <p:cNvPr id="100" name="Text Box 99"/>
          <p:cNvSpPr txBox="1"/>
          <p:nvPr/>
        </p:nvSpPr>
        <p:spPr>
          <a:xfrm>
            <a:off x="186055" y="1209040"/>
            <a:ext cx="11911330" cy="706755"/>
          </a:xfrm>
          <a:prstGeom prst="rect">
            <a:avLst/>
          </a:prstGeom>
          <a:noFill/>
          <a:ln w="9525">
            <a:noFill/>
          </a:ln>
        </p:spPr>
        <p:txBody>
          <a:bodyPr wrap="square">
            <a:spAutoFit/>
          </a:bodyPr>
          <a:lstStyle/>
          <a:p>
            <a:pPr marL="635" indent="-635" algn="just"/>
            <a:r>
              <a:rPr sz="4000" b="1">
                <a:solidFill>
                  <a:srgbClr val="000000"/>
                </a:solidFill>
                <a:latin typeface="Calibri" panose="020F0502020204030204" pitchFamily="34" charset="0"/>
                <a:cs typeface="Calibri" panose="020F0502020204030204" pitchFamily="34" charset="0"/>
              </a:rPr>
              <a:t>Relative clauses challeng</a:t>
            </a:r>
            <a:r>
              <a:rPr lang="en-US" sz="4000" b="1">
                <a:solidFill>
                  <a:srgbClr val="000000"/>
                </a:solidFill>
                <a:latin typeface="Calibri" panose="020F0502020204030204" pitchFamily="34" charset="0"/>
                <a:cs typeface="Calibri" panose="020F0502020204030204" pitchFamily="34" charset="0"/>
              </a:rPr>
              <a:t>e</a:t>
            </a:r>
          </a:p>
        </p:txBody>
      </p:sp>
      <p:sp>
        <p:nvSpPr>
          <p:cNvPr id="7" name="Text Box 6"/>
          <p:cNvSpPr txBox="1"/>
          <p:nvPr/>
        </p:nvSpPr>
        <p:spPr>
          <a:xfrm>
            <a:off x="161925" y="2004695"/>
            <a:ext cx="12305665" cy="706755"/>
          </a:xfrm>
          <a:prstGeom prst="rect">
            <a:avLst/>
          </a:prstGeom>
          <a:noFill/>
          <a:ln w="9525">
            <a:noFill/>
          </a:ln>
        </p:spPr>
        <p:txBody>
          <a:bodyPr wrap="square">
            <a:spAutoFit/>
          </a:bodyPr>
          <a:lstStyle/>
          <a:p>
            <a:pPr marL="635" indent="-635"/>
            <a:r>
              <a:rPr lang="en-US" sz="4000" b="0">
                <a:solidFill>
                  <a:srgbClr val="000000"/>
                </a:solidFill>
                <a:latin typeface="Calibri" panose="020F0502020204030204" pitchFamily="34" charset="0"/>
                <a:cs typeface="Calibri" panose="020F0502020204030204" pitchFamily="34" charset="0"/>
              </a:rPr>
              <a:t>- W</a:t>
            </a:r>
            <a:r>
              <a:rPr sz="4000" b="0">
                <a:solidFill>
                  <a:srgbClr val="000000"/>
                </a:solidFill>
                <a:latin typeface="Calibri" panose="020F0502020204030204" pitchFamily="34" charset="0"/>
                <a:cs typeface="Calibri" panose="020F0502020204030204" pitchFamily="34" charset="0"/>
              </a:rPr>
              <a:t>ork </a:t>
            </a:r>
            <a:r>
              <a:rPr lang="en-US" sz="4000" b="0">
                <a:solidFill>
                  <a:srgbClr val="000000"/>
                </a:solidFill>
                <a:latin typeface="Calibri" panose="020F0502020204030204" pitchFamily="34" charset="0"/>
                <a:cs typeface="Calibri" panose="020F0502020204030204" pitchFamily="34" charset="0"/>
              </a:rPr>
              <a:t>in groups. </a:t>
            </a:r>
          </a:p>
        </p:txBody>
      </p:sp>
      <p:sp>
        <p:nvSpPr>
          <p:cNvPr id="8" name="Text Box 7"/>
          <p:cNvSpPr txBox="1"/>
          <p:nvPr/>
        </p:nvSpPr>
        <p:spPr>
          <a:xfrm>
            <a:off x="127635" y="2584450"/>
            <a:ext cx="12005945" cy="1322070"/>
          </a:xfrm>
          <a:prstGeom prst="rect">
            <a:avLst/>
          </a:prstGeom>
          <a:noFill/>
          <a:ln w="9525">
            <a:noFill/>
          </a:ln>
        </p:spPr>
        <p:txBody>
          <a:bodyPr wrap="square">
            <a:spAutoFit/>
          </a:bodyPr>
          <a:lstStyle/>
          <a:p>
            <a:pPr marL="635" indent="-635"/>
            <a:r>
              <a:rPr lang="en-US" sz="4000" b="0">
                <a:solidFill>
                  <a:srgbClr val="000000"/>
                </a:solidFill>
                <a:latin typeface="Calibri" panose="020F0502020204030204" pitchFamily="34" charset="0"/>
                <a:cs typeface="Calibri" panose="020F0502020204030204" pitchFamily="34" charset="0"/>
              </a:rPr>
              <a:t>- </a:t>
            </a:r>
            <a:r>
              <a:rPr sz="4000" b="0">
                <a:solidFill>
                  <a:srgbClr val="000000"/>
                </a:solidFill>
                <a:latin typeface="Calibri" panose="020F0502020204030204" pitchFamily="34" charset="0"/>
                <a:cs typeface="Calibri" panose="020F0502020204030204" pitchFamily="34" charset="0"/>
              </a:rPr>
              <a:t> </a:t>
            </a:r>
            <a:r>
              <a:rPr lang="en-US" sz="4000" b="0">
                <a:solidFill>
                  <a:srgbClr val="000000"/>
                </a:solidFill>
                <a:latin typeface="Calibri" panose="020F0502020204030204" pitchFamily="34" charset="0"/>
                <a:cs typeface="Calibri" panose="020F0502020204030204" pitchFamily="34" charset="0"/>
              </a:rPr>
              <a:t>E</a:t>
            </a:r>
            <a:r>
              <a:rPr sz="4000" b="0">
                <a:solidFill>
                  <a:srgbClr val="000000"/>
                </a:solidFill>
                <a:latin typeface="Calibri" panose="020F0502020204030204" pitchFamily="34" charset="0"/>
                <a:cs typeface="Calibri" panose="020F0502020204030204" pitchFamily="34" charset="0"/>
              </a:rPr>
              <a:t>ach group </a:t>
            </a:r>
            <a:r>
              <a:rPr lang="en-US" sz="4000" b="0">
                <a:solidFill>
                  <a:srgbClr val="000000"/>
                </a:solidFill>
                <a:latin typeface="Calibri" panose="020F0502020204030204" pitchFamily="34" charset="0"/>
                <a:cs typeface="Calibri" panose="020F0502020204030204" pitchFamily="34" charset="0"/>
              </a:rPr>
              <a:t>has </a:t>
            </a:r>
            <a:r>
              <a:rPr sz="4000" b="0">
                <a:solidFill>
                  <a:srgbClr val="000000"/>
                </a:solidFill>
                <a:latin typeface="Calibri" panose="020F0502020204030204" pitchFamily="34" charset="0"/>
                <a:cs typeface="Calibri" panose="020F0502020204030204" pitchFamily="34" charset="0"/>
              </a:rPr>
              <a:t>some words related to places, animals, things, etc.</a:t>
            </a:r>
          </a:p>
        </p:txBody>
      </p:sp>
      <p:sp>
        <p:nvSpPr>
          <p:cNvPr id="2" name="Text Box 1"/>
          <p:cNvSpPr txBox="1"/>
          <p:nvPr/>
        </p:nvSpPr>
        <p:spPr>
          <a:xfrm>
            <a:off x="161925" y="3809365"/>
            <a:ext cx="12005945" cy="706755"/>
          </a:xfrm>
          <a:prstGeom prst="rect">
            <a:avLst/>
          </a:prstGeom>
          <a:noFill/>
          <a:ln w="9525">
            <a:noFill/>
          </a:ln>
        </p:spPr>
        <p:txBody>
          <a:bodyPr wrap="square">
            <a:spAutoFit/>
          </a:bodyPr>
          <a:lstStyle/>
          <a:p>
            <a:pPr marL="635" indent="-635"/>
            <a:r>
              <a:rPr lang="en-US" sz="4000" b="0">
                <a:solidFill>
                  <a:srgbClr val="000000"/>
                </a:solidFill>
                <a:latin typeface="Calibri" panose="020F0502020204030204" pitchFamily="34" charset="0"/>
                <a:cs typeface="Calibri" panose="020F0502020204030204" pitchFamily="34" charset="0"/>
              </a:rPr>
              <a:t>- </a:t>
            </a:r>
            <a:r>
              <a:rPr sz="4000" b="0">
                <a:solidFill>
                  <a:srgbClr val="000000"/>
                </a:solidFill>
                <a:latin typeface="Calibri" panose="020F0502020204030204" pitchFamily="34" charset="0"/>
                <a:cs typeface="Calibri" panose="020F0502020204030204" pitchFamily="34" charset="0"/>
              </a:rPr>
              <a:t> </a:t>
            </a:r>
            <a:r>
              <a:rPr lang="en-US" sz="4000" b="0">
                <a:solidFill>
                  <a:srgbClr val="000000"/>
                </a:solidFill>
                <a:latin typeface="Calibri" panose="020F0502020204030204" pitchFamily="34" charset="0"/>
                <a:cs typeface="Calibri" panose="020F0502020204030204" pitchFamily="34" charset="0"/>
              </a:rPr>
              <a:t>W</a:t>
            </a:r>
            <a:r>
              <a:rPr sz="4000" b="0">
                <a:solidFill>
                  <a:srgbClr val="000000"/>
                </a:solidFill>
                <a:latin typeface="Calibri" panose="020F0502020204030204" pitchFamily="34" charset="0"/>
                <a:cs typeface="Calibri" panose="020F0502020204030204" pitchFamily="34" charset="0"/>
              </a:rPr>
              <a:t>rite definitions of the words</a:t>
            </a:r>
          </a:p>
        </p:txBody>
      </p:sp>
      <p:sp>
        <p:nvSpPr>
          <p:cNvPr id="5" name="Text Box 4"/>
          <p:cNvSpPr txBox="1"/>
          <p:nvPr/>
        </p:nvSpPr>
        <p:spPr>
          <a:xfrm>
            <a:off x="311785" y="4431665"/>
            <a:ext cx="12005945" cy="1322070"/>
          </a:xfrm>
          <a:prstGeom prst="rect">
            <a:avLst/>
          </a:prstGeom>
          <a:noFill/>
          <a:ln w="9525">
            <a:noFill/>
          </a:ln>
        </p:spPr>
        <p:txBody>
          <a:bodyPr wrap="square">
            <a:spAutoFit/>
          </a:bodyPr>
          <a:lstStyle/>
          <a:p>
            <a:pPr marL="635" indent="-635"/>
            <a:r>
              <a:rPr lang="en-US" sz="4000" b="0">
                <a:solidFill>
                  <a:srgbClr val="000000"/>
                </a:solidFill>
                <a:latin typeface="Calibri" panose="020F0502020204030204" pitchFamily="34" charset="0"/>
                <a:cs typeface="Calibri" panose="020F0502020204030204" pitchFamily="34" charset="0"/>
              </a:rPr>
              <a:t>-R</a:t>
            </a:r>
            <a:r>
              <a:rPr sz="4000" b="0">
                <a:solidFill>
                  <a:srgbClr val="000000"/>
                </a:solidFill>
                <a:latin typeface="Calibri" panose="020F0502020204030204" pitchFamily="34" charset="0"/>
                <a:cs typeface="Calibri" panose="020F0502020204030204" pitchFamily="34" charset="0"/>
              </a:rPr>
              <a:t>ead out their definitions and vote for the best one(s) (</a:t>
            </a:r>
            <a:r>
              <a:rPr lang="en-US" sz="4000" b="0">
                <a:solidFill>
                  <a:srgbClr val="000000"/>
                </a:solidFill>
                <a:latin typeface="Calibri" panose="020F0502020204030204" pitchFamily="34" charset="0"/>
                <a:cs typeface="Calibri" panose="020F0502020204030204" pitchFamily="34" charset="0"/>
              </a:rPr>
              <a:t>you</a:t>
            </a:r>
            <a:r>
              <a:rPr sz="4000" b="0">
                <a:solidFill>
                  <a:srgbClr val="000000"/>
                </a:solidFill>
                <a:latin typeface="Calibri" panose="020F0502020204030204" pitchFamily="34" charset="0"/>
                <a:cs typeface="Calibri" panose="020F0502020204030204" pitchFamily="34" charset="0"/>
              </a:rPr>
              <a:t> can’t vote for </a:t>
            </a:r>
            <a:r>
              <a:rPr lang="en-US" sz="4000" b="0">
                <a:solidFill>
                  <a:srgbClr val="000000"/>
                </a:solidFill>
                <a:latin typeface="Calibri" panose="020F0502020204030204" pitchFamily="34" charset="0"/>
                <a:cs typeface="Calibri" panose="020F0502020204030204" pitchFamily="34" charset="0"/>
              </a:rPr>
              <a:t>your</a:t>
            </a:r>
            <a:r>
              <a:rPr sz="4000" b="0">
                <a:solidFill>
                  <a:srgbClr val="000000"/>
                </a:solidFill>
                <a:latin typeface="Calibri" panose="020F0502020204030204" pitchFamily="34" charset="0"/>
                <a:cs typeface="Calibri" panose="020F0502020204030204" pitchFamily="34" charset="0"/>
              </a:rPr>
              <a:t> own definition).</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7" grpId="0"/>
      <p:bldP spid="7" grpId="1"/>
      <p:bldP spid="8" grpId="0"/>
      <p:bldP spid="8" grpId="1"/>
      <p:bldP spid="2" grpId="0"/>
      <p:bldP spid="2" grpId="1"/>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967"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194945"/>
            <a:ext cx="5438140" cy="645160"/>
          </a:xfrm>
          <a:prstGeom prst="rect">
            <a:avLst/>
          </a:prstGeom>
          <a:noFill/>
          <a:effectLst/>
        </p:spPr>
        <p:txBody>
          <a:bodyPr wrap="square" rtlCol="0">
            <a:spAutoFit/>
          </a:bodyPr>
          <a:lstStyle/>
          <a:p>
            <a:r>
              <a:rPr lang="vi-VN" altLang="en-US" sz="3600" b="1" dirty="0">
                <a:effectLst>
                  <a:glow rad="88900">
                    <a:schemeClr val="bg1"/>
                  </a:glow>
                </a:effectLst>
                <a:latin typeface="Arial" panose="020B0604020202020204" pitchFamily="34" charset="0"/>
                <a:cs typeface="Arial" panose="020B0604020202020204" pitchFamily="34" charset="0"/>
              </a:rPr>
              <a:t>EXTRA ACTIVITY</a:t>
            </a:r>
          </a:p>
        </p:txBody>
      </p:sp>
      <p:sp>
        <p:nvSpPr>
          <p:cNvPr id="100" name="Text Box 99"/>
          <p:cNvSpPr txBox="1"/>
          <p:nvPr/>
        </p:nvSpPr>
        <p:spPr>
          <a:xfrm>
            <a:off x="186055" y="1209040"/>
            <a:ext cx="11911330" cy="829945"/>
          </a:xfrm>
          <a:prstGeom prst="rect">
            <a:avLst/>
          </a:prstGeom>
          <a:noFill/>
          <a:ln w="9525">
            <a:noFill/>
          </a:ln>
        </p:spPr>
        <p:txBody>
          <a:bodyPr wrap="square">
            <a:spAutoFit/>
          </a:bodyPr>
          <a:lstStyle/>
          <a:p>
            <a:pPr marL="635" indent="-635" algn="just"/>
            <a:r>
              <a:rPr lang="en-US" sz="4800" b="1" i="1">
                <a:solidFill>
                  <a:srgbClr val="000000"/>
                </a:solidFill>
                <a:latin typeface="Calibri" panose="020F0502020204030204" pitchFamily="34" charset="0"/>
                <a:cs typeface="Calibri" panose="020F0502020204030204" pitchFamily="34" charset="0"/>
              </a:rPr>
              <a:t>Example:</a:t>
            </a:r>
          </a:p>
        </p:txBody>
      </p:sp>
      <p:sp>
        <p:nvSpPr>
          <p:cNvPr id="7" name="Text Box 6"/>
          <p:cNvSpPr txBox="1"/>
          <p:nvPr/>
        </p:nvSpPr>
        <p:spPr>
          <a:xfrm>
            <a:off x="161925" y="2004695"/>
            <a:ext cx="12305665" cy="829945"/>
          </a:xfrm>
          <a:prstGeom prst="rect">
            <a:avLst/>
          </a:prstGeom>
          <a:noFill/>
          <a:ln w="9525">
            <a:noFill/>
          </a:ln>
        </p:spPr>
        <p:txBody>
          <a:bodyPr wrap="square">
            <a:spAutoFit/>
          </a:bodyPr>
          <a:lstStyle/>
          <a:p>
            <a:pPr marL="635" indent="-635" algn="just"/>
            <a:r>
              <a:rPr sz="4800" b="1">
                <a:solidFill>
                  <a:srgbClr val="000000"/>
                </a:solidFill>
                <a:latin typeface="Calibri" panose="020F0502020204030204" pitchFamily="34" charset="0"/>
                <a:cs typeface="Calibri" panose="020F0502020204030204" pitchFamily="34" charset="0"/>
              </a:rPr>
              <a:t>bilingual (n)</a:t>
            </a:r>
            <a:r>
              <a:rPr lang="en-US" sz="4800" b="0">
                <a:solidFill>
                  <a:srgbClr val="000000"/>
                </a:solidFill>
                <a:latin typeface="Calibri" panose="020F0502020204030204" pitchFamily="34" charset="0"/>
                <a:cs typeface="Calibri" panose="020F0502020204030204" pitchFamily="34" charset="0"/>
              </a:rPr>
              <a:t> </a:t>
            </a:r>
          </a:p>
        </p:txBody>
      </p:sp>
      <p:sp>
        <p:nvSpPr>
          <p:cNvPr id="8" name="Text Box 7"/>
          <p:cNvSpPr txBox="1"/>
          <p:nvPr/>
        </p:nvSpPr>
        <p:spPr>
          <a:xfrm>
            <a:off x="127635" y="2835275"/>
            <a:ext cx="12005945" cy="1568450"/>
          </a:xfrm>
          <a:prstGeom prst="rect">
            <a:avLst/>
          </a:prstGeom>
          <a:noFill/>
          <a:ln w="9525">
            <a:noFill/>
          </a:ln>
        </p:spPr>
        <p:txBody>
          <a:bodyPr wrap="square">
            <a:spAutoFit/>
          </a:bodyPr>
          <a:lstStyle/>
          <a:p>
            <a:pPr marL="635" indent="-635" algn="just"/>
            <a:r>
              <a:rPr sz="4800" b="1">
                <a:solidFill>
                  <a:srgbClr val="000000"/>
                </a:solidFill>
                <a:latin typeface="Calibri" panose="020F0502020204030204" pitchFamily="34" charset="0"/>
                <a:cs typeface="Calibri" panose="020F0502020204030204" pitchFamily="34" charset="0"/>
              </a:rPr>
              <a:t>Definition:</a:t>
            </a:r>
            <a:r>
              <a:rPr sz="4800" b="0">
                <a:solidFill>
                  <a:srgbClr val="000000"/>
                </a:solidFill>
                <a:latin typeface="Calibri" panose="020F0502020204030204" pitchFamily="34" charset="0"/>
                <a:cs typeface="Calibri" panose="020F0502020204030204" pitchFamily="34" charset="0"/>
              </a:rPr>
              <a:t> </a:t>
            </a:r>
            <a:r>
              <a:rPr sz="4800" b="0">
                <a:solidFill>
                  <a:srgbClr val="FF0000"/>
                </a:solidFill>
                <a:latin typeface="Calibri" panose="020F0502020204030204" pitchFamily="34" charset="0"/>
                <a:cs typeface="Calibri" panose="020F0502020204030204" pitchFamily="34" charset="0"/>
              </a:rPr>
              <a:t>A bilingual is a person who can speak two languages equally well</a:t>
            </a:r>
            <a:r>
              <a:rPr sz="4800" b="0">
                <a:solidFill>
                  <a:srgbClr val="000000"/>
                </a:solidFill>
                <a:latin typeface="Calibri" panose="020F0502020204030204" pitchFamily="34" charset="0"/>
                <a:cs typeface="Calibri" panose="020F0502020204030204" pitchFamily="34" charset="0"/>
              </a:rPr>
              <a: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7" grpId="0"/>
      <p:bldP spid="7" grpId="1"/>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2649381"/>
            <a:ext cx="11445622" cy="1753235"/>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sym typeface="+mn-ea"/>
              </a:rPr>
              <a:t>Defining relative clauses</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45" y="1953895"/>
            <a:ext cx="11184255" cy="3416320"/>
          </a:xfrm>
          <a:prstGeom prst="rect">
            <a:avLst/>
          </a:prstGeom>
          <a:noFill/>
        </p:spPr>
        <p:txBody>
          <a:bodyPr wrap="square" rtlCol="0">
            <a:spAutoFit/>
          </a:bodyPr>
          <a:lstStyle/>
          <a:p>
            <a:pPr marL="571500" indent="-571500">
              <a:lnSpc>
                <a:spcPct val="150000"/>
              </a:lnSpc>
              <a:buFontTx/>
              <a:buChar char="-"/>
            </a:pPr>
            <a:r>
              <a:rPr lang="en-US" sz="3600" dirty="0" smtClean="0"/>
              <a:t>Learn by heart the grammar notes.</a:t>
            </a:r>
          </a:p>
          <a:p>
            <a:pPr marL="571500" indent="-571500">
              <a:lnSpc>
                <a:spcPct val="150000"/>
              </a:lnSpc>
              <a:buFontTx/>
              <a:buChar char="-"/>
            </a:pPr>
            <a:r>
              <a:rPr lang="en-US" sz="3600" dirty="0" smtClean="0"/>
              <a:t>Do </a:t>
            </a:r>
            <a:r>
              <a:rPr lang="en-US" sz="3600" dirty="0"/>
              <a:t>exercises </a:t>
            </a:r>
            <a:r>
              <a:rPr lang="en-US" sz="3600" dirty="0" smtClean="0"/>
              <a:t>in part B in </a:t>
            </a:r>
            <a:r>
              <a:rPr lang="en-US" sz="3600" dirty="0"/>
              <a:t>the workbook.</a:t>
            </a:r>
          </a:p>
          <a:p>
            <a:pPr marL="571500" indent="-571500" algn="just">
              <a:lnSpc>
                <a:spcPct val="150000"/>
              </a:lnSpc>
              <a:buFontTx/>
              <a:buChar char="-"/>
            </a:pPr>
            <a:r>
              <a:rPr lang="en-US" sz="3600" dirty="0" smtClean="0"/>
              <a:t>Make </a:t>
            </a:r>
            <a:r>
              <a:rPr lang="en-US" sz="3600" dirty="0"/>
              <a:t>5 sentences by using defining relative clauses</a:t>
            </a:r>
            <a:r>
              <a:rPr lang="en-US" sz="3600" dirty="0" smtClean="0"/>
              <a:t>.</a:t>
            </a:r>
          </a:p>
          <a:p>
            <a:pPr marL="571500" indent="-571500" algn="just">
              <a:lnSpc>
                <a:spcPct val="150000"/>
              </a:lnSpc>
              <a:buFontTx/>
              <a:buChar char="-"/>
            </a:pPr>
            <a:r>
              <a:rPr lang="en-US" sz="3600" dirty="0" smtClean="0"/>
              <a:t>Prepare the next lesson</a:t>
            </a:r>
            <a:r>
              <a:rPr lang="en-US" sz="3600" smtClean="0"/>
              <a:t>: Communication.</a:t>
            </a:r>
            <a:endParaRPr lang="en-US"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4765" y="4495800"/>
            <a:ext cx="2112010" cy="211201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86530" y="499745"/>
            <a:ext cx="5113655" cy="1024255"/>
          </a:xfrm>
          <a:prstGeom prst="roundRect">
            <a:avLst>
              <a:gd name="adj" fmla="val 42661"/>
            </a:avLst>
          </a:prstGeom>
          <a:solidFill>
            <a:srgbClr val="FFC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9" name="TextBox 8"/>
          <p:cNvSpPr txBox="1"/>
          <p:nvPr/>
        </p:nvSpPr>
        <p:spPr>
          <a:xfrm>
            <a:off x="4791560" y="706508"/>
            <a:ext cx="3315377" cy="646331"/>
          </a:xfrm>
          <a:prstGeom prst="rect">
            <a:avLst/>
          </a:prstGeom>
          <a:noFill/>
        </p:spPr>
        <p:txBody>
          <a:bodyPr wrap="square" rtlCol="0">
            <a:spAutoFit/>
          </a:bodyPr>
          <a:lstStyle/>
          <a:p>
            <a:r>
              <a:rPr lang="en-US" sz="3600" b="1" dirty="0">
                <a:solidFill>
                  <a:schemeClr val="bg1"/>
                </a:solidFill>
                <a:latin typeface="Myriad Pro" pitchFamily="34" charset="0"/>
              </a:rPr>
              <a:t>OBJECTIVES</a:t>
            </a:r>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92320" y="144696"/>
            <a:ext cx="1515332" cy="15837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11982" y="1914652"/>
            <a:ext cx="10274531" cy="1753235"/>
          </a:xfrm>
          <a:prstGeom prst="rect">
            <a:avLst/>
          </a:prstGeom>
          <a:noFill/>
        </p:spPr>
        <p:txBody>
          <a:bodyPr wrap="square" rtlCol="0">
            <a:spAutoFit/>
          </a:bodyPr>
          <a:lstStyle/>
          <a:p>
            <a:pPr>
              <a:lnSpc>
                <a:spcPct val="150000"/>
              </a:lnSpc>
            </a:pPr>
            <a:r>
              <a:rPr lang="en-US" sz="3600" dirty="0"/>
              <a:t>By the end of the lesson, students will be able to:</a:t>
            </a:r>
          </a:p>
          <a:p>
            <a:pPr marL="457200" indent="-457200">
              <a:lnSpc>
                <a:spcPct val="150000"/>
              </a:lnSpc>
              <a:buFont typeface="Courier New" panose="02070309020205020404" pitchFamily="49" charset="0"/>
              <a:buChar char="o"/>
            </a:pPr>
            <a:r>
              <a:rPr lang="en-US" sz="3600" dirty="0"/>
              <a:t>Defining relative clauses</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PRESENTATION</a:t>
            </a:r>
            <a:endParaRPr lang="en-GB" b="1" dirty="0">
              <a:solidFill>
                <a:schemeClr val="tx1"/>
              </a:solidFill>
            </a:endParaRPr>
          </a:p>
        </p:txBody>
      </p:sp>
      <p:sp>
        <p:nvSpPr>
          <p:cNvPr id="18" name="Rounded Rectangle 17"/>
          <p:cNvSpPr/>
          <p:nvPr/>
        </p:nvSpPr>
        <p:spPr>
          <a:xfrm>
            <a:off x="509905" y="3611880"/>
            <a:ext cx="2207260"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GB" b="1" dirty="0">
                <a:solidFill>
                  <a:schemeClr val="tx1"/>
                </a:solidFill>
              </a:rPr>
              <a:t>PRACTICE</a:t>
            </a:r>
          </a:p>
        </p:txBody>
      </p:sp>
      <p:sp>
        <p:nvSpPr>
          <p:cNvPr id="19" name="Rounded Rectangle 18"/>
          <p:cNvSpPr/>
          <p:nvPr/>
        </p:nvSpPr>
        <p:spPr>
          <a:xfrm>
            <a:off x="2599233" y="5024299"/>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PRODUCTION</a:t>
            </a:r>
            <a:endParaRPr lang="en-GB" b="1" dirty="0">
              <a:solidFill>
                <a:schemeClr val="tx1"/>
              </a:solidFill>
            </a:endParaRPr>
          </a:p>
        </p:txBody>
      </p:sp>
      <p:sp>
        <p:nvSpPr>
          <p:cNvPr id="20" name="Rectangle 19"/>
          <p:cNvSpPr/>
          <p:nvPr/>
        </p:nvSpPr>
        <p:spPr>
          <a:xfrm>
            <a:off x="5588635" y="1154430"/>
            <a:ext cx="6311900" cy="379095"/>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GB" dirty="0">
                <a:solidFill>
                  <a:schemeClr val="tx1"/>
                </a:solidFill>
              </a:rPr>
              <a:t>Brainstorm</a:t>
            </a:r>
          </a:p>
        </p:txBody>
      </p:sp>
      <p:sp>
        <p:nvSpPr>
          <p:cNvPr id="21" name="Rectangle 20"/>
          <p:cNvSpPr/>
          <p:nvPr/>
        </p:nvSpPr>
        <p:spPr>
          <a:xfrm>
            <a:off x="5570855" y="1726565"/>
            <a:ext cx="6329680" cy="94932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Grammar Explanation</a:t>
            </a:r>
          </a:p>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Choose the correct answer A, B, C, or D to complete each question</a:t>
            </a:r>
          </a:p>
        </p:txBody>
      </p:sp>
      <p:sp>
        <p:nvSpPr>
          <p:cNvPr id="22" name="Rectangle 21"/>
          <p:cNvSpPr/>
          <p:nvPr/>
        </p:nvSpPr>
        <p:spPr>
          <a:xfrm>
            <a:off x="5574665" y="2792730"/>
            <a:ext cx="6327775" cy="193611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Underline the relative clause in each sentence. Decide if the relative pronoun is the subject (S) object (o) of the relative clause and if we can or cannot omit it.</a:t>
            </a:r>
          </a:p>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3: Are these sentences right or wrong? Correct them if necessary. </a:t>
            </a:r>
          </a:p>
          <a:p>
            <a:pPr marR="0" indent="0" algn="just">
              <a:spcBef>
                <a:spcPts val="0"/>
              </a:spcBef>
              <a:spcAft>
                <a:spcPts val="0"/>
              </a:spcAft>
              <a:buFont typeface="Arial" panose="020B0604020202020204" pitchFamily="34" charset="0"/>
              <a:buNone/>
            </a:pPr>
            <a:r>
              <a:rPr>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4: Combine the two sentences into one, using a relative pronoun</a:t>
            </a:r>
          </a:p>
        </p:txBody>
      </p:sp>
      <p:sp>
        <p:nvSpPr>
          <p:cNvPr id="23" name="Rectangle 22"/>
          <p:cNvSpPr/>
          <p:nvPr/>
        </p:nvSpPr>
        <p:spPr>
          <a:xfrm>
            <a:off x="5586095" y="4786630"/>
            <a:ext cx="6315075" cy="121158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just">
              <a:spcBef>
                <a:spcPts val="0"/>
              </a:spcBef>
              <a:spcAft>
                <a:spcPts val="0"/>
              </a:spcAft>
              <a:buFont typeface="Arial" panose="020B0604020202020204" pitchFamily="34" charset="0"/>
              <a:buNone/>
            </a:pPr>
            <a:r>
              <a:rPr>
                <a:solidFill>
                  <a:schemeClr val="tx1"/>
                </a:solidFill>
                <a:latin typeface="Calibri" panose="020F0502020204030204" pitchFamily="34" charset="0"/>
                <a:cs typeface="Calibri" panose="020F0502020204030204" pitchFamily="34" charset="0"/>
              </a:rPr>
              <a:t>Task 5: Game: Clues for you. Work in two teams. A student from each team gives clues about an object or a person in class, using a relative clause. Students from the other team guess which object or person it is</a:t>
            </a:r>
            <a:r>
              <a:rPr lang="en-US">
                <a:solidFill>
                  <a:schemeClr val="tx1"/>
                </a:solidFill>
                <a:latin typeface="Calibri" panose="020F0502020204030204" pitchFamily="34" charset="0"/>
                <a:cs typeface="Calibri" panose="020F0502020204030204" pitchFamily="34" charset="0"/>
              </a:rPr>
              <a:t>.</a:t>
            </a:r>
          </a:p>
        </p:txBody>
      </p:sp>
      <p:cxnSp>
        <p:nvCxnSpPr>
          <p:cNvPr id="24" name="Curved Connector 23"/>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613535" y="2541905"/>
            <a:ext cx="702310" cy="106997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717165" y="3912870"/>
            <a:ext cx="800100" cy="111125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669161" y="592630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9" idx="1"/>
            <a:endCxn id="27" idx="0"/>
          </p:cNvCxnSpPr>
          <p:nvPr/>
        </p:nvCxnSpPr>
        <p:spPr>
          <a:xfrm rot="10800000" flipV="1">
            <a:off x="1587500" y="5325110"/>
            <a:ext cx="1011555" cy="60134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8635" y="6025515"/>
            <a:ext cx="631190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dirty="0">
                <a:solidFill>
                  <a:schemeClr val="tx1"/>
                </a:solidFill>
              </a:rPr>
              <a:t>Wrap-up</a:t>
            </a:r>
          </a:p>
          <a:p>
            <a:pPr indent="0">
              <a:buFont typeface="Arial" panose="020B0604020202020204" pitchFamily="34" charset="0"/>
              <a:buNone/>
            </a:pPr>
            <a:r>
              <a:rPr lang="en-US">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3: A CLOSER LOOK 2</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5" name="TextBox 20"/>
          <p:cNvSpPr txBox="1"/>
          <p:nvPr/>
        </p:nvSpPr>
        <p:spPr>
          <a:xfrm>
            <a:off x="804545" y="1087755"/>
            <a:ext cx="10470515" cy="919480"/>
          </a:xfrm>
          <a:prstGeom prst="rect">
            <a:avLst/>
          </a:prstGeom>
          <a:noFill/>
        </p:spPr>
        <p:txBody>
          <a:bodyPr wrap="square">
            <a:noAutofit/>
          </a:bodyPr>
          <a:lstStyle/>
          <a:p>
            <a:pPr algn="just">
              <a:lnSpc>
                <a:spcPct val="100000"/>
              </a:lnSpc>
            </a:pPr>
            <a:r>
              <a:rPr lang="en-US" sz="4500" b="1" dirty="0"/>
              <a:t>- Look at the board and tell me the use of:</a:t>
            </a:r>
          </a:p>
          <a:p>
            <a:pPr algn="just">
              <a:lnSpc>
                <a:spcPct val="100000"/>
              </a:lnSpc>
            </a:pPr>
            <a:endParaRPr lang="en-US" sz="4500" dirty="0"/>
          </a:p>
        </p:txBody>
      </p:sp>
      <p:sp>
        <p:nvSpPr>
          <p:cNvPr id="2" name="TextBox 20"/>
          <p:cNvSpPr txBox="1"/>
          <p:nvPr/>
        </p:nvSpPr>
        <p:spPr>
          <a:xfrm>
            <a:off x="515620" y="1769110"/>
            <a:ext cx="10470515" cy="919480"/>
          </a:xfrm>
          <a:prstGeom prst="rect">
            <a:avLst/>
          </a:prstGeom>
          <a:noFill/>
        </p:spPr>
        <p:txBody>
          <a:bodyPr wrap="square">
            <a:noAutofit/>
          </a:bodyPr>
          <a:lstStyle/>
          <a:p>
            <a:pPr algn="just">
              <a:lnSpc>
                <a:spcPct val="100000"/>
              </a:lnSpc>
            </a:pPr>
            <a:r>
              <a:rPr lang="en-US" sz="4000" dirty="0"/>
              <a:t>who</a:t>
            </a:r>
          </a:p>
          <a:p>
            <a:pPr algn="just">
              <a:lnSpc>
                <a:spcPct val="100000"/>
              </a:lnSpc>
            </a:pPr>
            <a:r>
              <a:rPr lang="en-US" sz="4000" dirty="0"/>
              <a:t> </a:t>
            </a:r>
          </a:p>
          <a:p>
            <a:pPr algn="just">
              <a:lnSpc>
                <a:spcPct val="100000"/>
              </a:lnSpc>
            </a:pPr>
            <a:r>
              <a:rPr lang="en-US" sz="4000" dirty="0"/>
              <a:t>which</a:t>
            </a:r>
          </a:p>
          <a:p>
            <a:pPr algn="just">
              <a:lnSpc>
                <a:spcPct val="100000"/>
              </a:lnSpc>
            </a:pPr>
            <a:endParaRPr lang="en-US" sz="4000" dirty="0"/>
          </a:p>
          <a:p>
            <a:pPr algn="just">
              <a:lnSpc>
                <a:spcPct val="100000"/>
              </a:lnSpc>
            </a:pPr>
            <a:endParaRPr lang="en-US" sz="4000" dirty="0"/>
          </a:p>
          <a:p>
            <a:pPr algn="just">
              <a:lnSpc>
                <a:spcPct val="100000"/>
              </a:lnSpc>
            </a:pPr>
            <a:r>
              <a:rPr lang="en-US" sz="4000" dirty="0"/>
              <a:t>whose</a:t>
            </a:r>
          </a:p>
          <a:p>
            <a:pPr algn="just">
              <a:lnSpc>
                <a:spcPct val="100000"/>
              </a:lnSpc>
            </a:pPr>
            <a:endParaRPr lang="en-US" sz="4000" dirty="0"/>
          </a:p>
        </p:txBody>
      </p:sp>
      <p:sp>
        <p:nvSpPr>
          <p:cNvPr id="3" name="TextBox 20"/>
          <p:cNvSpPr txBox="1"/>
          <p:nvPr/>
        </p:nvSpPr>
        <p:spPr>
          <a:xfrm>
            <a:off x="1542415" y="1816735"/>
            <a:ext cx="10289540" cy="919480"/>
          </a:xfrm>
          <a:prstGeom prst="rect">
            <a:avLst/>
          </a:prstGeom>
          <a:noFill/>
        </p:spPr>
        <p:txBody>
          <a:bodyPr wrap="square">
            <a:noAutofit/>
          </a:bodyPr>
          <a:lstStyle/>
          <a:p>
            <a:pPr algn="just">
              <a:lnSpc>
                <a:spcPct val="100000"/>
              </a:lnSpc>
            </a:pPr>
            <a:r>
              <a:rPr lang="en-US" sz="3600" dirty="0"/>
              <a:t>: refer </a:t>
            </a:r>
            <a:r>
              <a:rPr lang="en-US" sz="3600" b="1" dirty="0"/>
              <a:t>people.</a:t>
            </a:r>
            <a:r>
              <a:rPr lang="en-US" sz="3600" dirty="0"/>
              <a:t> </a:t>
            </a:r>
            <a:r>
              <a:rPr lang="en-US" sz="3600" b="1" dirty="0"/>
              <a:t>Ex</a:t>
            </a:r>
            <a:r>
              <a:rPr lang="en-US" sz="3600" dirty="0"/>
              <a:t>: The teacher, </a:t>
            </a:r>
            <a:r>
              <a:rPr lang="en-US" sz="3600" dirty="0">
                <a:solidFill>
                  <a:srgbClr val="FF0000"/>
                </a:solidFill>
              </a:rPr>
              <a:t>who</a:t>
            </a:r>
            <a:r>
              <a:rPr lang="en-US" sz="3600" dirty="0"/>
              <a:t> always wears a bowtie, is my favorite. </a:t>
            </a:r>
          </a:p>
        </p:txBody>
      </p:sp>
      <p:sp>
        <p:nvSpPr>
          <p:cNvPr id="4" name="TextBox 20"/>
          <p:cNvSpPr txBox="1"/>
          <p:nvPr/>
        </p:nvSpPr>
        <p:spPr>
          <a:xfrm>
            <a:off x="1769110" y="3006725"/>
            <a:ext cx="10186670" cy="919480"/>
          </a:xfrm>
          <a:prstGeom prst="rect">
            <a:avLst/>
          </a:prstGeom>
          <a:noFill/>
        </p:spPr>
        <p:txBody>
          <a:bodyPr wrap="square">
            <a:noAutofit/>
          </a:bodyPr>
          <a:lstStyle/>
          <a:p>
            <a:pPr algn="just">
              <a:lnSpc>
                <a:spcPct val="100000"/>
              </a:lnSpc>
            </a:pPr>
            <a:r>
              <a:rPr lang="en-US" sz="3600" dirty="0"/>
              <a:t>: refer </a:t>
            </a:r>
            <a:r>
              <a:rPr lang="en-US" sz="3600" b="1" dirty="0"/>
              <a:t>things or animals. </a:t>
            </a:r>
          </a:p>
          <a:p>
            <a:pPr algn="just">
              <a:lnSpc>
                <a:spcPct val="100000"/>
              </a:lnSpc>
            </a:pPr>
            <a:r>
              <a:rPr lang="en-US" sz="3600" b="1" dirty="0"/>
              <a:t>Ex</a:t>
            </a:r>
            <a:r>
              <a:rPr lang="en-US" sz="3600" dirty="0"/>
              <a:t>: The book, </a:t>
            </a:r>
            <a:r>
              <a:rPr lang="en-US" sz="3600" b="1" dirty="0">
                <a:solidFill>
                  <a:srgbClr val="FF0000"/>
                </a:solidFill>
              </a:rPr>
              <a:t>which</a:t>
            </a:r>
            <a:r>
              <a:rPr lang="en-US" sz="3600" dirty="0"/>
              <a:t> I borrowed from the library, is fascinating.</a:t>
            </a:r>
          </a:p>
        </p:txBody>
      </p:sp>
      <p:sp>
        <p:nvSpPr>
          <p:cNvPr id="6" name="TextBox 20"/>
          <p:cNvSpPr txBox="1"/>
          <p:nvPr/>
        </p:nvSpPr>
        <p:spPr>
          <a:xfrm>
            <a:off x="1988820" y="4839970"/>
            <a:ext cx="9967595" cy="919480"/>
          </a:xfrm>
          <a:prstGeom prst="rect">
            <a:avLst/>
          </a:prstGeom>
          <a:noFill/>
        </p:spPr>
        <p:txBody>
          <a:bodyPr wrap="square">
            <a:noAutofit/>
          </a:bodyPr>
          <a:lstStyle/>
          <a:p>
            <a:pPr algn="just">
              <a:lnSpc>
                <a:spcPct val="100000"/>
              </a:lnSpc>
            </a:pPr>
            <a:r>
              <a:rPr lang="en-US" sz="3600" dirty="0"/>
              <a:t>: indicate </a:t>
            </a:r>
            <a:r>
              <a:rPr lang="en-US" sz="3600" b="1" dirty="0"/>
              <a:t>possession</a:t>
            </a:r>
            <a:r>
              <a:rPr lang="en-US" sz="3600" dirty="0"/>
              <a:t> for people or things.</a:t>
            </a:r>
          </a:p>
          <a:p>
            <a:pPr algn="just">
              <a:lnSpc>
                <a:spcPct val="100000"/>
              </a:lnSpc>
            </a:pPr>
            <a:r>
              <a:rPr lang="en-US" sz="3600" b="1" dirty="0"/>
              <a:t>Ex</a:t>
            </a:r>
            <a:r>
              <a:rPr lang="en-US" sz="3600" dirty="0"/>
              <a:t>: My friend Sarah, </a:t>
            </a:r>
            <a:r>
              <a:rPr lang="en-US" sz="3600" b="1" dirty="0">
                <a:solidFill>
                  <a:srgbClr val="FF0000"/>
                </a:solidFill>
              </a:rPr>
              <a:t>whose birthday</a:t>
            </a:r>
            <a:r>
              <a:rPr lang="en-US" sz="3600" dirty="0"/>
              <a:t> is next week, is throwing a party.</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arn(inVertical)">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trips(down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trips(down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trips(downLeft)">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5" name="TextBox 20"/>
          <p:cNvSpPr txBox="1"/>
          <p:nvPr/>
        </p:nvSpPr>
        <p:spPr>
          <a:xfrm>
            <a:off x="392430" y="1078230"/>
            <a:ext cx="10726420" cy="919480"/>
          </a:xfrm>
          <a:prstGeom prst="rect">
            <a:avLst/>
          </a:prstGeom>
          <a:noFill/>
        </p:spPr>
        <p:txBody>
          <a:bodyPr wrap="square">
            <a:noAutofit/>
          </a:bodyPr>
          <a:lstStyle/>
          <a:p>
            <a:pPr algn="just">
              <a:lnSpc>
                <a:spcPct val="100000"/>
              </a:lnSpc>
            </a:pPr>
            <a:r>
              <a:rPr lang="en-US" sz="3800" dirty="0"/>
              <a:t>- There is part of this sentence and you need to complete it:</a:t>
            </a:r>
          </a:p>
        </p:txBody>
      </p:sp>
      <p:sp>
        <p:nvSpPr>
          <p:cNvPr id="2" name="TextBox 20"/>
          <p:cNvSpPr txBox="1"/>
          <p:nvPr/>
        </p:nvSpPr>
        <p:spPr>
          <a:xfrm>
            <a:off x="283210" y="2630805"/>
            <a:ext cx="11720195" cy="919480"/>
          </a:xfrm>
          <a:prstGeom prst="rect">
            <a:avLst/>
          </a:prstGeom>
          <a:noFill/>
        </p:spPr>
        <p:txBody>
          <a:bodyPr wrap="square">
            <a:noAutofit/>
          </a:bodyPr>
          <a:lstStyle/>
          <a:p>
            <a:pPr algn="just">
              <a:lnSpc>
                <a:spcPct val="100000"/>
              </a:lnSpc>
            </a:pPr>
            <a:r>
              <a:rPr lang="en-US" sz="3800" dirty="0"/>
              <a:t>English is the language</a:t>
            </a:r>
            <a:r>
              <a:rPr lang="en-US" sz="3800" b="1" dirty="0"/>
              <a:t> which ______________</a:t>
            </a:r>
          </a:p>
        </p:txBody>
      </p:sp>
      <p:sp>
        <p:nvSpPr>
          <p:cNvPr id="6" name="Text Box 5"/>
          <p:cNvSpPr txBox="1"/>
          <p:nvPr/>
        </p:nvSpPr>
        <p:spPr>
          <a:xfrm>
            <a:off x="5791200" y="2459990"/>
            <a:ext cx="5847080" cy="1260475"/>
          </a:xfrm>
          <a:prstGeom prst="rect">
            <a:avLst/>
          </a:prstGeom>
          <a:noFill/>
        </p:spPr>
        <p:txBody>
          <a:bodyPr wrap="square" rtlCol="0" anchor="t">
            <a:spAutoFit/>
          </a:bodyPr>
          <a:lstStyle/>
          <a:p>
            <a:pPr algn="ctr"/>
            <a:r>
              <a:rPr lang="en-US" sz="3800">
                <a:solidFill>
                  <a:srgbClr val="FF0000"/>
                </a:solidFill>
              </a:rPr>
              <a:t>is spoken by the most people in the world</a:t>
            </a:r>
          </a:p>
        </p:txBody>
      </p:sp>
      <p:sp>
        <p:nvSpPr>
          <p:cNvPr id="7" name="TextBox 20"/>
          <p:cNvSpPr txBox="1"/>
          <p:nvPr/>
        </p:nvSpPr>
        <p:spPr>
          <a:xfrm>
            <a:off x="283210" y="4079240"/>
            <a:ext cx="11720195" cy="919480"/>
          </a:xfrm>
          <a:prstGeom prst="rect">
            <a:avLst/>
          </a:prstGeom>
          <a:noFill/>
        </p:spPr>
        <p:txBody>
          <a:bodyPr wrap="square">
            <a:noAutofit/>
          </a:bodyPr>
          <a:lstStyle/>
          <a:p>
            <a:pPr algn="just">
              <a:lnSpc>
                <a:spcPct val="100000"/>
              </a:lnSpc>
            </a:pPr>
            <a:r>
              <a:rPr lang="en-US" sz="3800" dirty="0"/>
              <a:t>=&gt; </a:t>
            </a:r>
            <a:r>
              <a:rPr lang="en-US" sz="3800" b="1" u="sng" dirty="0"/>
              <a:t>which is spoken by the most people in the world:</a:t>
            </a:r>
            <a:r>
              <a:rPr lang="en-US" sz="3800" dirty="0"/>
              <a:t> </a:t>
            </a:r>
            <a:r>
              <a:rPr lang="en-US" sz="3800" dirty="0">
                <a:solidFill>
                  <a:srgbClr val="FF0000"/>
                </a:solidFill>
              </a:rPr>
              <a:t>defining relative clause.</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780" y="-64770"/>
            <a:ext cx="12192000" cy="916305"/>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 Box 4"/>
          <p:cNvSpPr txBox="1"/>
          <p:nvPr/>
        </p:nvSpPr>
        <p:spPr>
          <a:xfrm>
            <a:off x="0" y="862965"/>
            <a:ext cx="12127230" cy="5995035"/>
          </a:xfrm>
          <a:prstGeom prst="rect">
            <a:avLst/>
          </a:prstGeom>
          <a:solidFill>
            <a:srgbClr val="FEE3AF"/>
          </a:solidFill>
        </p:spPr>
        <p:txBody>
          <a:bodyPr wrap="square" rtlCol="0" anchor="t">
            <a:noAutofit/>
          </a:bodyPr>
          <a:lstStyle/>
          <a:p>
            <a:pPr algn="just"/>
            <a:r>
              <a:rPr lang="vi-VN" sz="4000" dirty="0">
                <a:latin typeface="+mj-lt"/>
              </a:rPr>
              <a:t>Mệnh đề quan hệ cho chúng ta biết thêm về người và vật. Nó thường bắt đầu bằng một đại từ quan hệ.</a:t>
            </a:r>
          </a:p>
          <a:p>
            <a:pPr algn="just"/>
            <a:r>
              <a:rPr lang="vi-VN" sz="4000" dirty="0">
                <a:latin typeface="+mj-lt"/>
              </a:rPr>
              <a:t>Mệnh đề quan hệ xác định cung cấp cho chúng ta thông tin cần thiết. Nếu không có thông tin này, mọi người sẽ không rõ chúng ta đang nói đến người hoặc vật nào</a:t>
            </a:r>
            <a:r>
              <a:rPr lang="vi-VN" sz="4000" dirty="0" smtClean="0">
                <a:latin typeface="+mj-lt"/>
              </a:rPr>
              <a:t>.</a:t>
            </a:r>
            <a:endParaRPr lang="en-US" sz="4000" dirty="0" smtClean="0">
              <a:latin typeface="+mj-lt"/>
            </a:endParaRPr>
          </a:p>
          <a:p>
            <a:pPr algn="just"/>
            <a:r>
              <a:rPr lang="en-US" sz="4000" b="1" dirty="0" smtClean="0">
                <a:latin typeface="+mj-lt"/>
                <a:cs typeface="Times New Roman" panose="02020603050405020304" pitchFamily="18" charset="0"/>
              </a:rPr>
              <a:t>Example</a:t>
            </a:r>
            <a:r>
              <a:rPr lang="en-US" sz="4000" b="1" dirty="0">
                <a:latin typeface="+mj-lt"/>
                <a:cs typeface="Times New Roman" panose="02020603050405020304" pitchFamily="18" charset="0"/>
              </a:rPr>
              <a:t>:</a:t>
            </a:r>
          </a:p>
          <a:p>
            <a:pPr algn="just"/>
            <a:r>
              <a:rPr lang="en-US" sz="4000" dirty="0">
                <a:latin typeface="+mj-lt"/>
                <a:cs typeface="Times New Roman" panose="02020603050405020304" pitchFamily="18" charset="0"/>
              </a:rPr>
              <a:t>– The teacher </a:t>
            </a:r>
            <a:r>
              <a:rPr lang="en-US" sz="4000" dirty="0">
                <a:highlight>
                  <a:srgbClr val="FFFF00"/>
                </a:highlight>
                <a:latin typeface="+mj-lt"/>
                <a:cs typeface="Times New Roman" panose="02020603050405020304" pitchFamily="18" charset="0"/>
              </a:rPr>
              <a:t>who taught me my first words in English </a:t>
            </a:r>
            <a:r>
              <a:rPr lang="en-US" sz="4000" dirty="0">
                <a:latin typeface="+mj-lt"/>
                <a:cs typeface="Times New Roman" panose="02020603050405020304" pitchFamily="18" charset="0"/>
              </a:rPr>
              <a:t>is </a:t>
            </a:r>
            <a:r>
              <a:rPr lang="en-US" sz="4000" dirty="0" err="1">
                <a:latin typeface="+mj-lt"/>
                <a:cs typeface="Times New Roman" panose="02020603050405020304" pitchFamily="18" charset="0"/>
              </a:rPr>
              <a:t>Mr</a:t>
            </a:r>
            <a:r>
              <a:rPr lang="en-US" sz="4000" dirty="0">
                <a:latin typeface="+mj-lt"/>
                <a:cs typeface="Times New Roman" panose="02020603050405020304" pitchFamily="18" charset="0"/>
              </a:rPr>
              <a:t> </a:t>
            </a:r>
            <a:r>
              <a:rPr lang="en-US" sz="4000" dirty="0" err="1">
                <a:latin typeface="+mj-lt"/>
                <a:cs typeface="Times New Roman" panose="02020603050405020304" pitchFamily="18" charset="0"/>
              </a:rPr>
              <a:t>Vinh</a:t>
            </a:r>
            <a:r>
              <a:rPr lang="en-US" sz="4000" dirty="0">
                <a:latin typeface="+mj-lt"/>
                <a:cs typeface="Times New Roman" panose="02020603050405020304" pitchFamily="18" charset="0"/>
              </a:rPr>
              <a:t>.</a:t>
            </a:r>
          </a:p>
          <a:p>
            <a:pPr algn="just"/>
            <a:r>
              <a:rPr lang="en-US" sz="4000" dirty="0">
                <a:latin typeface="+mj-lt"/>
                <a:cs typeface="Times New Roman" panose="02020603050405020304" pitchFamily="18" charset="0"/>
              </a:rPr>
              <a:t>– He gave me the dictionary </a:t>
            </a:r>
            <a:r>
              <a:rPr lang="en-US" sz="4000" dirty="0">
                <a:highlight>
                  <a:srgbClr val="FFFF00"/>
                </a:highlight>
                <a:latin typeface="+mj-lt"/>
                <a:cs typeface="Times New Roman" panose="02020603050405020304" pitchFamily="18" charset="0"/>
              </a:rPr>
              <a:t>which you suggested.</a:t>
            </a:r>
          </a:p>
        </p:txBody>
      </p:sp>
      <p:pic>
        <p:nvPicPr>
          <p:cNvPr id="6" name="Picture 5"/>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7780" y="-149245"/>
            <a:ext cx="3148330" cy="92773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780" y="-64770"/>
            <a:ext cx="12192000" cy="916305"/>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 Box 3"/>
          <p:cNvSpPr txBox="1"/>
          <p:nvPr/>
        </p:nvSpPr>
        <p:spPr>
          <a:xfrm>
            <a:off x="540385" y="101600"/>
            <a:ext cx="6096000" cy="645160"/>
          </a:xfrm>
          <a:prstGeom prst="rect">
            <a:avLst/>
          </a:prstGeom>
          <a:noFill/>
        </p:spPr>
        <p:txBody>
          <a:bodyPr wrap="square" rtlCol="0" anchor="t">
            <a:spAutoFit/>
          </a:bodyPr>
          <a:lstStyle/>
          <a:p>
            <a:r>
              <a:rPr lang="en-US" sz="3600" b="1" dirty="0">
                <a:effectLst>
                  <a:glow rad="88900">
                    <a:schemeClr val="bg1"/>
                  </a:glow>
                </a:effectLst>
                <a:latin typeface="Arial" panose="020B0604020202020204" pitchFamily="34" charset="0"/>
                <a:cs typeface="Arial" panose="020B0604020202020204" pitchFamily="34" charset="0"/>
                <a:sym typeface="+mn-ea"/>
              </a:rPr>
              <a:t>PRESENTATION</a:t>
            </a:r>
          </a:p>
        </p:txBody>
      </p:sp>
      <p:sp>
        <p:nvSpPr>
          <p:cNvPr id="12" name="TextBox 11"/>
          <p:cNvSpPr txBox="1"/>
          <p:nvPr/>
        </p:nvSpPr>
        <p:spPr>
          <a:xfrm>
            <a:off x="540385" y="1374140"/>
            <a:ext cx="3015615" cy="70675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4000" b="1" dirty="0">
                <a:ln>
                  <a:noFill/>
                </a:ln>
                <a:solidFill>
                  <a:schemeClr val="tx1"/>
                </a:solidFill>
                <a:effectLst>
                  <a:glow rad="88900">
                    <a:schemeClr val="bg1"/>
                  </a:glow>
                </a:effectLst>
                <a:cs typeface="Arial" panose="020B0604020202020204" pitchFamily="34" charset="0"/>
              </a:rPr>
              <a:t>Questions:</a:t>
            </a:r>
          </a:p>
        </p:txBody>
      </p:sp>
      <p:sp>
        <p:nvSpPr>
          <p:cNvPr id="2" name="TextBox 11"/>
          <p:cNvSpPr txBox="1"/>
          <p:nvPr/>
        </p:nvSpPr>
        <p:spPr>
          <a:xfrm>
            <a:off x="609600" y="2309495"/>
            <a:ext cx="10149840" cy="1938020"/>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4000" dirty="0">
                <a:ln>
                  <a:noFill/>
                </a:ln>
                <a:solidFill>
                  <a:schemeClr val="tx1"/>
                </a:solidFill>
                <a:effectLst>
                  <a:glow rad="88900">
                    <a:schemeClr val="bg1"/>
                  </a:glow>
                </a:effectLst>
                <a:cs typeface="Arial" panose="020B0604020202020204" pitchFamily="34" charset="0"/>
              </a:rPr>
              <a:t>+ What is a relative clause?</a:t>
            </a:r>
          </a:p>
          <a:p>
            <a:r>
              <a:rPr lang="en-US" sz="4000" dirty="0">
                <a:ln>
                  <a:noFill/>
                </a:ln>
                <a:solidFill>
                  <a:schemeClr val="tx1"/>
                </a:solidFill>
                <a:effectLst>
                  <a:glow rad="88900">
                    <a:schemeClr val="bg1"/>
                  </a:glow>
                </a:effectLst>
                <a:cs typeface="Arial" panose="020B0604020202020204" pitchFamily="34" charset="0"/>
              </a:rPr>
              <a:t>+ What does it usually start with?</a:t>
            </a:r>
          </a:p>
          <a:p>
            <a:r>
              <a:rPr lang="en-US" sz="4000" dirty="0">
                <a:ln>
                  <a:noFill/>
                </a:ln>
                <a:solidFill>
                  <a:schemeClr val="tx1"/>
                </a:solidFill>
                <a:effectLst>
                  <a:glow rad="88900">
                    <a:schemeClr val="bg1"/>
                  </a:glow>
                </a:effectLst>
                <a:cs typeface="Arial" panose="020B0604020202020204" pitchFamily="34" charset="0"/>
              </a:rPr>
              <a:t>+ Why is a defining relative clause important?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780" y="-64770"/>
            <a:ext cx="12192000" cy="916305"/>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 Box 4"/>
          <p:cNvSpPr txBox="1"/>
          <p:nvPr/>
        </p:nvSpPr>
        <p:spPr>
          <a:xfrm>
            <a:off x="0" y="844893"/>
            <a:ext cx="12192000" cy="6013107"/>
          </a:xfrm>
          <a:prstGeom prst="rect">
            <a:avLst/>
          </a:prstGeom>
          <a:solidFill>
            <a:srgbClr val="FEE3AF"/>
          </a:solidFill>
        </p:spPr>
        <p:txBody>
          <a:bodyPr wrap="square" rtlCol="0" anchor="t">
            <a:noAutofit/>
          </a:bodyPr>
          <a:lstStyle/>
          <a:p>
            <a:pPr algn="just"/>
            <a:r>
              <a:rPr lang="vi-VN" sz="3600" dirty="0">
                <a:latin typeface="+mj-lt"/>
              </a:rPr>
              <a:t>Đại từ quan hệ </a:t>
            </a:r>
            <a:r>
              <a:rPr lang="vi-VN" sz="3600" dirty="0">
                <a:solidFill>
                  <a:srgbClr val="FF0000"/>
                </a:solidFill>
                <a:latin typeface="+mj-lt"/>
              </a:rPr>
              <a:t>who</a:t>
            </a:r>
            <a:r>
              <a:rPr lang="vi-VN" sz="3600" dirty="0">
                <a:latin typeface="+mj-lt"/>
              </a:rPr>
              <a:t> hoặc </a:t>
            </a:r>
            <a:r>
              <a:rPr lang="vi-VN" sz="3600" dirty="0">
                <a:solidFill>
                  <a:srgbClr val="FF0000"/>
                </a:solidFill>
                <a:latin typeface="+mj-lt"/>
              </a:rPr>
              <a:t>which</a:t>
            </a:r>
            <a:r>
              <a:rPr lang="vi-VN" sz="3600" dirty="0">
                <a:latin typeface="+mj-lt"/>
              </a:rPr>
              <a:t> có thể là chủ ngữ hoặc tân ngữ của mệnh đề quan hệ. Chúng ta phải sử dụng nó khi nó là chủ ngữ của mệnh đề quan hệ. Chúng ta có thể lược bỏ nó nếu nó là tân ngữ</a:t>
            </a:r>
            <a:r>
              <a:rPr lang="vi-VN" sz="3600" dirty="0" smtClean="0">
                <a:latin typeface="+mj-lt"/>
              </a:rPr>
              <a:t>.</a:t>
            </a:r>
            <a:endParaRPr lang="en-US" sz="3600" dirty="0" smtClean="0">
              <a:latin typeface="+mj-lt"/>
            </a:endParaRPr>
          </a:p>
          <a:p>
            <a:pPr algn="just"/>
            <a:r>
              <a:rPr lang="en-US" sz="3600" b="1" dirty="0" smtClean="0">
                <a:latin typeface="+mj-lt"/>
              </a:rPr>
              <a:t>Example</a:t>
            </a:r>
            <a:r>
              <a:rPr lang="en-US" sz="3600" b="1" dirty="0">
                <a:latin typeface="+mj-lt"/>
              </a:rPr>
              <a:t>:</a:t>
            </a:r>
          </a:p>
          <a:p>
            <a:pPr algn="just">
              <a:lnSpc>
                <a:spcPct val="120000"/>
              </a:lnSpc>
              <a:spcBef>
                <a:spcPts val="0"/>
              </a:spcBef>
              <a:spcAft>
                <a:spcPts val="0"/>
              </a:spcAft>
            </a:pPr>
            <a:r>
              <a:rPr lang="en-US" sz="3600" dirty="0">
                <a:latin typeface="+mj-lt"/>
              </a:rPr>
              <a:t>– The man who is talking to the girl is bilingual in English and French</a:t>
            </a:r>
            <a:r>
              <a:rPr lang="en-US" sz="3600" dirty="0">
                <a:latin typeface="+mj-lt"/>
              </a:rPr>
              <a:t>. </a:t>
            </a:r>
            <a:r>
              <a:rPr lang="en-US" sz="3600" dirty="0" smtClean="0">
                <a:latin typeface="+mj-lt"/>
              </a:rPr>
              <a:t>                   →</a:t>
            </a:r>
            <a:r>
              <a:rPr lang="en-US" sz="3600" dirty="0">
                <a:latin typeface="+mj-lt"/>
              </a:rPr>
              <a:t>must use </a:t>
            </a:r>
            <a:r>
              <a:rPr lang="en-US" sz="3600" dirty="0" smtClean="0">
                <a:latin typeface="+mj-lt"/>
              </a:rPr>
              <a:t>who</a:t>
            </a:r>
            <a:endParaRPr lang="en-US" sz="3600" dirty="0">
              <a:latin typeface="+mj-lt"/>
            </a:endParaRPr>
          </a:p>
          <a:p>
            <a:pPr algn="just">
              <a:lnSpc>
                <a:spcPct val="120000"/>
              </a:lnSpc>
              <a:spcBef>
                <a:spcPts val="0"/>
              </a:spcBef>
              <a:spcAft>
                <a:spcPts val="0"/>
              </a:spcAft>
            </a:pPr>
            <a:r>
              <a:rPr lang="en-US" sz="3600" dirty="0" smtClean="0">
                <a:latin typeface="+mj-lt"/>
              </a:rPr>
              <a:t>– </a:t>
            </a:r>
            <a:r>
              <a:rPr lang="en-US" sz="3600" dirty="0">
                <a:latin typeface="+mj-lt"/>
              </a:rPr>
              <a:t>The man who you met this morning is bilingual in English and French</a:t>
            </a:r>
            <a:r>
              <a:rPr lang="en-US" sz="3600" dirty="0" smtClean="0">
                <a:latin typeface="+mj-lt"/>
              </a:rPr>
              <a:t>.                    →</a:t>
            </a:r>
            <a:r>
              <a:rPr lang="en-US" sz="3600" dirty="0">
                <a:latin typeface="+mj-lt"/>
              </a:rPr>
              <a:t>can omit who</a:t>
            </a:r>
          </a:p>
        </p:txBody>
      </p:sp>
      <p:pic>
        <p:nvPicPr>
          <p:cNvPr id="6" name="Picture 5"/>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34290" y="-200997"/>
            <a:ext cx="3148330" cy="927735"/>
          </a:xfrm>
          <a:prstGeom prst="rect">
            <a:avLst/>
          </a:prstGeom>
        </p:spPr>
      </p:pic>
      <p:cxnSp>
        <p:nvCxnSpPr>
          <p:cNvPr id="3" name="Straight Connector 2"/>
          <p:cNvCxnSpPr/>
          <p:nvPr/>
        </p:nvCxnSpPr>
        <p:spPr>
          <a:xfrm>
            <a:off x="2398884" y="4126279"/>
            <a:ext cx="652145"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8" name="Straight Connector 7"/>
          <p:cNvCxnSpPr/>
          <p:nvPr/>
        </p:nvCxnSpPr>
        <p:spPr>
          <a:xfrm>
            <a:off x="2327331" y="5461558"/>
            <a:ext cx="652145"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9" name="Text Box 8"/>
          <p:cNvSpPr txBox="1"/>
          <p:nvPr/>
        </p:nvSpPr>
        <p:spPr>
          <a:xfrm>
            <a:off x="2561647" y="4043643"/>
            <a:ext cx="829310" cy="583565"/>
          </a:xfrm>
          <a:prstGeom prst="rect">
            <a:avLst/>
          </a:prstGeom>
          <a:noFill/>
        </p:spPr>
        <p:txBody>
          <a:bodyPr wrap="square" rtlCol="0" anchor="t">
            <a:spAutoFit/>
          </a:bodyPr>
          <a:lstStyle/>
          <a:p>
            <a:r>
              <a:rPr lang="en-US" sz="3200" b="1" dirty="0">
                <a:solidFill>
                  <a:srgbClr val="FF0000"/>
                </a:solidFill>
                <a:sym typeface="+mn-ea"/>
              </a:rPr>
              <a:t>S</a:t>
            </a:r>
          </a:p>
        </p:txBody>
      </p:sp>
      <p:sp>
        <p:nvSpPr>
          <p:cNvPr id="10" name="Text Box 9"/>
          <p:cNvSpPr txBox="1"/>
          <p:nvPr/>
        </p:nvSpPr>
        <p:spPr>
          <a:xfrm>
            <a:off x="2398884" y="5450821"/>
            <a:ext cx="829310" cy="583565"/>
          </a:xfrm>
          <a:prstGeom prst="rect">
            <a:avLst/>
          </a:prstGeom>
          <a:noFill/>
        </p:spPr>
        <p:txBody>
          <a:bodyPr wrap="square" rtlCol="0" anchor="t">
            <a:spAutoFit/>
          </a:bodyPr>
          <a:lstStyle/>
          <a:p>
            <a:r>
              <a:rPr lang="en-US" sz="3200" b="1" dirty="0">
                <a:solidFill>
                  <a:srgbClr val="FF0000"/>
                </a:solidFill>
                <a:sym typeface="+mn-ea"/>
              </a:rPr>
              <a:t>O</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bldLst>
      <p:bldP spid="5" grpId="1"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TotalTime>
  <Words>1573</Words>
  <Application>Microsoft Office PowerPoint</Application>
  <PresentationFormat>Widescreen</PresentationFormat>
  <Paragraphs>225</Paragraphs>
  <Slides>26</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Adobe Gothic Std B</vt:lpstr>
      <vt:lpstr>Arial</vt:lpstr>
      <vt:lpstr>Calibri</vt:lpstr>
      <vt:lpstr>Calibri Light</vt:lpstr>
      <vt:lpstr>Courier New</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322</cp:revision>
  <dcterms:created xsi:type="dcterms:W3CDTF">2020-12-09T02:04:00Z</dcterms:created>
  <dcterms:modified xsi:type="dcterms:W3CDTF">2025-02-22T02:53:20Z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823C590716E34869B370A41AA84A4474_13</vt:lpwstr>
  </property>
  <property fmtid="{D5CDD505-2E9C-101B-9397-08002B2CF9AE}" pid="3" name="KSOProductBuildVer">
    <vt:lpwstr>1033-12.2.0.13489</vt:lpwstr>
  </property>
</Properties>
</file>