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71" r:id="rId2"/>
    <p:sldId id="680" r:id="rId3"/>
    <p:sldId id="389" r:id="rId4"/>
    <p:sldId id="302" r:id="rId5"/>
    <p:sldId id="593" r:id="rId6"/>
    <p:sldId id="594" r:id="rId7"/>
    <p:sldId id="620" r:id="rId8"/>
    <p:sldId id="621" r:id="rId9"/>
    <p:sldId id="622" r:id="rId10"/>
    <p:sldId id="647" r:id="rId11"/>
    <p:sldId id="648" r:id="rId12"/>
    <p:sldId id="623" r:id="rId13"/>
    <p:sldId id="624" r:id="rId14"/>
    <p:sldId id="649" r:id="rId15"/>
    <p:sldId id="650" r:id="rId16"/>
    <p:sldId id="651" r:id="rId17"/>
    <p:sldId id="652" r:id="rId18"/>
    <p:sldId id="347" r:id="rId19"/>
    <p:sldId id="362" r:id="rId20"/>
    <p:sldId id="367" r:id="rId21"/>
    <p:sldId id="595" r:id="rId22"/>
    <p:sldId id="596" r:id="rId23"/>
    <p:sldId id="597" r:id="rId24"/>
    <p:sldId id="682" r:id="rId25"/>
    <p:sldId id="456" r:id="rId26"/>
    <p:sldId id="598" r:id="rId27"/>
    <p:sldId id="626" r:id="rId28"/>
    <p:sldId id="677" r:id="rId29"/>
    <p:sldId id="678" r:id="rId30"/>
    <p:sldId id="531" r:id="rId31"/>
    <p:sldId id="606" r:id="rId32"/>
    <p:sldId id="628" r:id="rId33"/>
    <p:sldId id="679" r:id="rId34"/>
    <p:sldId id="314" r:id="rId35"/>
    <p:sldId id="330" r:id="rId36"/>
    <p:sldId id="35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8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E1DA"/>
    <a:srgbClr val="FBF9F1"/>
    <a:srgbClr val="AAD7D9"/>
    <a:srgbClr val="92C7CF"/>
    <a:srgbClr val="FFE4C9"/>
    <a:srgbClr val="FFF7F1"/>
    <a:srgbClr val="E2BFB3"/>
    <a:srgbClr val="F7DED0"/>
    <a:srgbClr val="FEECE2"/>
    <a:srgbClr val="FFBE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835" y="53"/>
      </p:cViewPr>
      <p:guideLst>
        <p:guide orient="horz" pos="2298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8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8908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wish → wish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know → knowledge 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decide → decision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damage → damage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Picture 309" descr="1LhZM7"/>
          <p:cNvPicPr>
            <a:picLocks noChangeAspect="1"/>
          </p:cNvPicPr>
          <p:nvPr/>
        </p:nvPicPr>
        <p:blipFill>
          <a:blip r:embed="rId3"/>
          <a:srcRect b="5917"/>
          <a:stretch>
            <a:fillRect/>
          </a:stretch>
        </p:blipFill>
        <p:spPr>
          <a:xfrm>
            <a:off x="2576830" y="1191260"/>
            <a:ext cx="7479665" cy="455358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0" h="11689">
                <a:moveTo>
                  <a:pt x="17736" y="0"/>
                </a:moveTo>
                <a:lnTo>
                  <a:pt x="19200" y="0"/>
                </a:lnTo>
                <a:lnTo>
                  <a:pt x="19200" y="11689"/>
                </a:lnTo>
                <a:lnTo>
                  <a:pt x="0" y="11689"/>
                </a:lnTo>
                <a:lnTo>
                  <a:pt x="0" y="11080"/>
                </a:lnTo>
                <a:lnTo>
                  <a:pt x="0" y="11089"/>
                </a:lnTo>
                <a:cubicBezTo>
                  <a:pt x="15" y="11379"/>
                  <a:pt x="255" y="11611"/>
                  <a:pt x="550" y="11611"/>
                </a:cubicBezTo>
                <a:lnTo>
                  <a:pt x="3632" y="11611"/>
                </a:lnTo>
                <a:lnTo>
                  <a:pt x="3652" y="11611"/>
                </a:lnTo>
                <a:lnTo>
                  <a:pt x="3947" y="11611"/>
                </a:lnTo>
                <a:lnTo>
                  <a:pt x="3967" y="11611"/>
                </a:lnTo>
                <a:lnTo>
                  <a:pt x="7814" y="11611"/>
                </a:lnTo>
                <a:lnTo>
                  <a:pt x="7834" y="11611"/>
                </a:lnTo>
                <a:lnTo>
                  <a:pt x="8129" y="11611"/>
                </a:lnTo>
                <a:lnTo>
                  <a:pt x="8149" y="11611"/>
                </a:lnTo>
                <a:lnTo>
                  <a:pt x="9905" y="11611"/>
                </a:lnTo>
                <a:lnTo>
                  <a:pt x="9925" y="11611"/>
                </a:lnTo>
                <a:lnTo>
                  <a:pt x="10220" y="11611"/>
                </a:lnTo>
                <a:lnTo>
                  <a:pt x="10240" y="11611"/>
                </a:lnTo>
                <a:lnTo>
                  <a:pt x="18649" y="11611"/>
                </a:lnTo>
                <a:cubicBezTo>
                  <a:pt x="18953" y="11611"/>
                  <a:pt x="19200" y="11364"/>
                  <a:pt x="19200" y="11060"/>
                </a:cubicBezTo>
                <a:lnTo>
                  <a:pt x="19200" y="10766"/>
                </a:lnTo>
                <a:cubicBezTo>
                  <a:pt x="19200" y="10462"/>
                  <a:pt x="18953" y="10216"/>
                  <a:pt x="18649" y="10216"/>
                </a:cubicBezTo>
                <a:lnTo>
                  <a:pt x="18286" y="10216"/>
                </a:lnTo>
                <a:lnTo>
                  <a:pt x="18286" y="9969"/>
                </a:lnTo>
                <a:lnTo>
                  <a:pt x="18648" y="9969"/>
                </a:lnTo>
                <a:cubicBezTo>
                  <a:pt x="18952" y="9969"/>
                  <a:pt x="19199" y="9722"/>
                  <a:pt x="19199" y="9418"/>
                </a:cubicBezTo>
                <a:lnTo>
                  <a:pt x="19199" y="9124"/>
                </a:lnTo>
                <a:cubicBezTo>
                  <a:pt x="19199" y="8820"/>
                  <a:pt x="18952" y="8574"/>
                  <a:pt x="18648" y="8574"/>
                </a:cubicBezTo>
                <a:lnTo>
                  <a:pt x="18286" y="8574"/>
                </a:lnTo>
                <a:lnTo>
                  <a:pt x="18286" y="8327"/>
                </a:lnTo>
                <a:lnTo>
                  <a:pt x="18648" y="8327"/>
                </a:lnTo>
                <a:cubicBezTo>
                  <a:pt x="18952" y="8327"/>
                  <a:pt x="19199" y="8080"/>
                  <a:pt x="19199" y="7776"/>
                </a:cubicBezTo>
                <a:lnTo>
                  <a:pt x="19199" y="7482"/>
                </a:lnTo>
                <a:cubicBezTo>
                  <a:pt x="19199" y="7178"/>
                  <a:pt x="18952" y="6932"/>
                  <a:pt x="18648" y="6932"/>
                </a:cubicBezTo>
                <a:lnTo>
                  <a:pt x="18286" y="6932"/>
                </a:lnTo>
                <a:lnTo>
                  <a:pt x="18286" y="6685"/>
                </a:lnTo>
                <a:lnTo>
                  <a:pt x="18648" y="6685"/>
                </a:lnTo>
                <a:cubicBezTo>
                  <a:pt x="18952" y="6685"/>
                  <a:pt x="19199" y="6438"/>
                  <a:pt x="19199" y="6134"/>
                </a:cubicBezTo>
                <a:lnTo>
                  <a:pt x="19199" y="5840"/>
                </a:lnTo>
                <a:cubicBezTo>
                  <a:pt x="19199" y="5536"/>
                  <a:pt x="18952" y="5290"/>
                  <a:pt x="18648" y="5290"/>
                </a:cubicBezTo>
                <a:lnTo>
                  <a:pt x="18286" y="5290"/>
                </a:lnTo>
                <a:lnTo>
                  <a:pt x="18286" y="5043"/>
                </a:lnTo>
                <a:lnTo>
                  <a:pt x="18649" y="5043"/>
                </a:lnTo>
                <a:cubicBezTo>
                  <a:pt x="18953" y="5043"/>
                  <a:pt x="19200" y="4796"/>
                  <a:pt x="19200" y="4492"/>
                </a:cubicBezTo>
                <a:lnTo>
                  <a:pt x="19200" y="4198"/>
                </a:lnTo>
                <a:cubicBezTo>
                  <a:pt x="19200" y="3894"/>
                  <a:pt x="18953" y="3648"/>
                  <a:pt x="18649" y="3648"/>
                </a:cubicBezTo>
                <a:lnTo>
                  <a:pt x="18286" y="3648"/>
                </a:lnTo>
                <a:lnTo>
                  <a:pt x="18286" y="3401"/>
                </a:lnTo>
                <a:lnTo>
                  <a:pt x="18648" y="3401"/>
                </a:lnTo>
                <a:cubicBezTo>
                  <a:pt x="18952" y="3401"/>
                  <a:pt x="19199" y="3154"/>
                  <a:pt x="19199" y="2850"/>
                </a:cubicBezTo>
                <a:lnTo>
                  <a:pt x="19199" y="2556"/>
                </a:lnTo>
                <a:cubicBezTo>
                  <a:pt x="19199" y="2252"/>
                  <a:pt x="18952" y="2006"/>
                  <a:pt x="18648" y="2006"/>
                </a:cubicBezTo>
                <a:lnTo>
                  <a:pt x="18286" y="2006"/>
                </a:lnTo>
                <a:lnTo>
                  <a:pt x="18286" y="1759"/>
                </a:lnTo>
                <a:lnTo>
                  <a:pt x="18649" y="1759"/>
                </a:lnTo>
                <a:cubicBezTo>
                  <a:pt x="18953" y="1759"/>
                  <a:pt x="19200" y="1512"/>
                  <a:pt x="19200" y="1208"/>
                </a:cubicBezTo>
                <a:lnTo>
                  <a:pt x="19200" y="914"/>
                </a:lnTo>
                <a:cubicBezTo>
                  <a:pt x="19200" y="610"/>
                  <a:pt x="18953" y="364"/>
                  <a:pt x="18649" y="364"/>
                </a:cubicBezTo>
                <a:lnTo>
                  <a:pt x="18253" y="364"/>
                </a:lnTo>
                <a:lnTo>
                  <a:pt x="18253" y="361"/>
                </a:lnTo>
                <a:cubicBezTo>
                  <a:pt x="18176" y="150"/>
                  <a:pt x="17973" y="0"/>
                  <a:pt x="17736" y="0"/>
                </a:cubicBezTo>
                <a:close/>
              </a:path>
            </a:pathLst>
          </a:cu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globe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2000000">
            <a:off x="-4739640" y="2765425"/>
            <a:ext cx="1779905" cy="1720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FFFF00"/>
            </a:gs>
            <a:gs pos="60000">
              <a:srgbClr val="FF00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3" name="Content Placeholder 2" descr="61WbGSesmPL._AC_UF1000,1000_QL80_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AFCF7">
                  <a:alpha val="100000"/>
                </a:srgbClr>
              </a:clrFrom>
              <a:clrTo>
                <a:srgbClr val="FAFCF7">
                  <a:alpha val="100000"/>
                  <a:alpha val="0"/>
                </a:srgbClr>
              </a:clrTo>
            </a:clrChange>
          </a:blip>
          <a:srcRect l="33027" r="33103"/>
          <a:stretch>
            <a:fillRect/>
          </a:stretch>
        </p:blipFill>
        <p:spPr>
          <a:xfrm>
            <a:off x="4260215" y="977900"/>
            <a:ext cx="3644900" cy="5359400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172085" y="1243965"/>
            <a:ext cx="13077825" cy="6400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UK: dustbin      </a:t>
            </a:r>
          </a:p>
          <a:p>
            <a:pPr algn="l">
              <a:lnSpc>
                <a:spcPct val="100000"/>
              </a:lnSpc>
            </a:pPr>
            <a:endParaRPr lang="en-US" sz="6600" b="1" dirty="0">
              <a:solidFill>
                <a:schemeClr val="bg1"/>
              </a:solidFill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                           </a:t>
            </a:r>
          </a:p>
          <a:p>
            <a:pPr algn="l">
              <a:lnSpc>
                <a:spcPct val="100000"/>
              </a:lnSpc>
            </a:pPr>
            <a:endParaRPr lang="en-US" sz="6600" b="1" dirty="0">
              <a:solidFill>
                <a:schemeClr val="bg1"/>
              </a:solidFill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                                 US: garbage</a:t>
            </a:r>
            <a:r>
              <a:rPr lang="en-US" sz="80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6600" b="1" dirty="0">
                <a:solidFill>
                  <a:schemeClr val="bg1"/>
                </a:solidFill>
                <a:sym typeface="+mn-ea"/>
              </a:rPr>
              <a:t>can</a:t>
            </a:r>
          </a:p>
          <a:p>
            <a:pPr algn="ctr">
              <a:lnSpc>
                <a:spcPct val="100000"/>
              </a:lnSpc>
            </a:pPr>
            <a:endParaRPr lang="en-US" sz="6600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pic>
        <p:nvPicPr>
          <p:cNvPr id="5" name="Content Placeholder 5" descr="1280px-Choc-Chip-Cookie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504660" y="-2270760"/>
            <a:ext cx="3291205" cy="2263140"/>
          </a:xfrm>
          <a:prstGeom prst="rect">
            <a:avLst/>
          </a:prstGeom>
        </p:spPr>
      </p:pic>
      <p:pic>
        <p:nvPicPr>
          <p:cNvPr id="8" name="Content Placeholder 7" descr="Feature-How-much-does-it-cost-to-build-a-car-par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85565" y="2707640"/>
            <a:ext cx="2905125" cy="1900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5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pic>
        <p:nvPicPr>
          <p:cNvPr id="8" name="Content Placeholder 7" descr="Feature-How-much-does-it-cost-to-build-a-car-park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13865" y="949325"/>
            <a:ext cx="8748395" cy="5722620"/>
          </a:xfrm>
          <a:prstGeom prst="rect">
            <a:avLst/>
          </a:prstGeom>
        </p:spPr>
      </p:pic>
      <p:pic>
        <p:nvPicPr>
          <p:cNvPr id="9" name="Content Placeholder 2" descr="61WbGSesmPL._AC_UF1000,1000_QL80_"/>
          <p:cNvPicPr>
            <a:picLocks noChangeAspect="1"/>
          </p:cNvPicPr>
          <p:nvPr/>
        </p:nvPicPr>
        <p:blipFill>
          <a:blip r:embed="rId4">
            <a:clrChange>
              <a:clrFrom>
                <a:srgbClr val="FAFCF7">
                  <a:alpha val="100000"/>
                </a:srgbClr>
              </a:clrFrom>
              <a:clrTo>
                <a:srgbClr val="FAFCF7">
                  <a:alpha val="100000"/>
                  <a:alpha val="0"/>
                </a:srgbClr>
              </a:clrTo>
            </a:clrChange>
          </a:blip>
          <a:srcRect l="33027" r="33103"/>
          <a:stretch>
            <a:fillRect/>
          </a:stretch>
        </p:blipFill>
        <p:spPr>
          <a:xfrm>
            <a:off x="20346670" y="3429000"/>
            <a:ext cx="1835785" cy="2699385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708660" y="5012055"/>
            <a:ext cx="12259310" cy="13271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UK: car park       US: parking lot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pic>
        <p:nvPicPr>
          <p:cNvPr id="7" name="Content Placeholder 6" descr="images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49830" y="2618740"/>
            <a:ext cx="7493000" cy="2712085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3251200" y="1696720"/>
            <a:ext cx="650176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Wave2">
              <a:avLst/>
            </a:prstTxWarp>
            <a:spAutoFit/>
          </a:bodyPr>
          <a:lstStyle/>
          <a:p>
            <a:pPr marL="635" indent="-635"/>
            <a:r>
              <a:rPr lang="en-US" sz="5400" b="1">
                <a:solidFill>
                  <a:srgbClr val="FF0000"/>
                </a:solidFill>
                <a:latin typeface="Cooper Black" panose="0208090404030B020404" charset="0"/>
                <a:cs typeface="Cooper Black" panose="0208090404030B020404" charset="0"/>
              </a:rPr>
              <a:t>Bin it o</a:t>
            </a:r>
            <a:r>
              <a:rPr lang="en-US" sz="5400" b="1">
                <a:solidFill>
                  <a:srgbClr val="00B050"/>
                </a:solidFill>
                <a:latin typeface="Cooper Black" panose="0208090404030B020404" charset="0"/>
                <a:cs typeface="Cooper Black" panose="0208090404030B020404" charset="0"/>
              </a:rPr>
              <a:t>r Keep it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885825" y="958215"/>
            <a:ext cx="655129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Times New Roman" panose="02020603050405020304" pitchFamily="18" charset="0"/>
              </a:rPr>
              <a:t>- Work in teams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885825" y="1576070"/>
            <a:ext cx="1052576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Times New Roman" panose="02020603050405020304" pitchFamily="18" charset="0"/>
              </a:rPr>
              <a:t>- There are signs or flashcards labeled </a:t>
            </a:r>
            <a:r>
              <a:rPr lang="en-US" sz="4000" b="0">
                <a:solidFill>
                  <a:srgbClr val="FF0000"/>
                </a:solidFill>
                <a:latin typeface="Times New Roman" panose="02020603050405020304" pitchFamily="18" charset="0"/>
              </a:rPr>
              <a:t>"Bin it"</a:t>
            </a:r>
            <a:r>
              <a:rPr lang="en-US" sz="4000" b="0">
                <a:solidFill>
                  <a:srgbClr val="000000"/>
                </a:solidFill>
                <a:latin typeface="Times New Roman" panose="02020603050405020304" pitchFamily="18" charset="0"/>
              </a:rPr>
              <a:t> and </a:t>
            </a:r>
            <a:r>
              <a:rPr lang="en-US" sz="4000" b="0">
                <a:solidFill>
                  <a:srgbClr val="00B050"/>
                </a:solidFill>
                <a:latin typeface="Times New Roman" panose="02020603050405020304" pitchFamily="18" charset="0"/>
              </a:rPr>
              <a:t>"Keep it."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790575" y="2809240"/>
            <a:ext cx="1052576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Times New Roman" panose="02020603050405020304" pitchFamily="18" charset="0"/>
              </a:rPr>
              <a:t>- There is some sentences.</a:t>
            </a:r>
            <a:endParaRPr lang="en-US" sz="4000" b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90575" y="3456940"/>
            <a:ext cx="1052576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Times New Roman" panose="02020603050405020304" pitchFamily="18" charset="0"/>
              </a:rPr>
              <a:t>- You hold up the sign corresponding to your answer: </a:t>
            </a:r>
            <a:r>
              <a:rPr lang="en-US" sz="4000" b="0">
                <a:solidFill>
                  <a:srgbClr val="FF0000"/>
                </a:solidFill>
                <a:latin typeface="Times New Roman" panose="02020603050405020304" pitchFamily="18" charset="0"/>
              </a:rPr>
              <a:t>"Bin it" if the sentence is not American English</a:t>
            </a:r>
            <a:r>
              <a:rPr lang="en-US" sz="4000" b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4000" b="0">
                <a:solidFill>
                  <a:srgbClr val="00B050"/>
                </a:solidFill>
                <a:latin typeface="Times New Roman" panose="02020603050405020304" pitchFamily="18" charset="0"/>
              </a:rPr>
              <a:t>"Keep it"</a:t>
            </a:r>
            <a:r>
              <a:rPr lang="en-US" sz="4000" b="0">
                <a:solidFill>
                  <a:srgbClr val="000000"/>
                </a:solidFill>
                <a:latin typeface="Times New Roman" panose="02020603050405020304" pitchFamily="18" charset="0"/>
              </a:rPr>
              <a:t> if it is..</a:t>
            </a:r>
            <a:endParaRPr lang="en-US" sz="4000" b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2" grpId="0"/>
      <p:bldP spid="2" grpId="1"/>
      <p:bldP spid="4" grpId="0"/>
      <p:bldP spid="4" grpId="1"/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393825" y="2045970"/>
            <a:ext cx="105257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7200" b="0">
                <a:latin typeface="Times New Roman" panose="02020603050405020304" pitchFamily="18" charset="0"/>
              </a:rPr>
              <a:t>The sidewalk is cracked.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923925" y="3244850"/>
            <a:ext cx="105257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7200" b="0">
                <a:solidFill>
                  <a:srgbClr val="00B050"/>
                </a:solidFill>
                <a:latin typeface="Times New Roman" panose="02020603050405020304" pitchFamily="18" charset="0"/>
              </a:rPr>
              <a:t>Keep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708025" y="1122045"/>
            <a:ext cx="1052576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7200" b="0">
                <a:latin typeface="Times New Roman" panose="02020603050405020304" pitchFamily="18" charset="0"/>
              </a:rPr>
              <a:t>Please turn off the tap when you're finished.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923925" y="3244850"/>
            <a:ext cx="105257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7200" b="0">
                <a:solidFill>
                  <a:srgbClr val="FF0000"/>
                </a:solidFill>
                <a:latin typeface="Times New Roman" panose="02020603050405020304" pitchFamily="18" charset="0"/>
              </a:rPr>
              <a:t>Bin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923925" y="4443730"/>
            <a:ext cx="105257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7200" b="0">
                <a:solidFill>
                  <a:srgbClr val="FF0000"/>
                </a:solidFill>
                <a:latin typeface="Times New Roman" panose="02020603050405020304" pitchFamily="18" charset="0"/>
              </a:rPr>
              <a:t>Tap (UK)        </a:t>
            </a:r>
            <a:r>
              <a:rPr lang="en-US" sz="7200" b="0">
                <a:solidFill>
                  <a:srgbClr val="00B050"/>
                </a:solidFill>
                <a:latin typeface="Times New Roman" panose="02020603050405020304" pitchFamily="18" charset="0"/>
              </a:rPr>
              <a:t>Faucet (US)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790575" y="2021205"/>
            <a:ext cx="105257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7200" b="0">
                <a:latin typeface="Times New Roman" panose="02020603050405020304" pitchFamily="18" charset="0"/>
              </a:rPr>
              <a:t>Can you pass me the rubber?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923925" y="3244850"/>
            <a:ext cx="105257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7200" b="0">
                <a:solidFill>
                  <a:srgbClr val="FF0000"/>
                </a:solidFill>
                <a:latin typeface="Times New Roman" panose="02020603050405020304" pitchFamily="18" charset="0"/>
              </a:rPr>
              <a:t>Bin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94360" y="4468495"/>
            <a:ext cx="1118552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7200" b="0">
                <a:solidFill>
                  <a:srgbClr val="FF0000"/>
                </a:solidFill>
                <a:latin typeface="Times New Roman" panose="02020603050405020304" pitchFamily="18" charset="0"/>
              </a:rPr>
              <a:t>rubber (UK)        </a:t>
            </a:r>
            <a:r>
              <a:rPr lang="en-US" sz="7200" b="0">
                <a:solidFill>
                  <a:srgbClr val="00B050"/>
                </a:solidFill>
                <a:latin typeface="Times New Roman" panose="02020603050405020304" pitchFamily="18" charset="0"/>
              </a:rPr>
              <a:t>eraser (US)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54025" y="1525270"/>
            <a:ext cx="1156652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7200" b="0">
                <a:latin typeface="Times New Roman" panose="02020603050405020304" pitchFamily="18" charset="0"/>
              </a:rPr>
              <a:t>Let's grab some chips after school.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923925" y="3244850"/>
            <a:ext cx="105257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7200" b="0">
                <a:solidFill>
                  <a:srgbClr val="00B050"/>
                </a:solidFill>
                <a:latin typeface="Times New Roman" panose="02020603050405020304" pitchFamily="18" charset="0"/>
              </a:rPr>
              <a:t>Keep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296854" y="1686828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bilingual (</a:t>
            </a:r>
            <a:r>
              <a:rPr lang="en-US" sz="6000" b="1" dirty="0" err="1">
                <a:solidFill>
                  <a:srgbClr val="AD4F0F"/>
                </a:solidFill>
              </a:rPr>
              <a:t>adj</a:t>
            </a:r>
            <a:r>
              <a:rPr lang="en-US" sz="6000" b="1" dirty="0">
                <a:solidFill>
                  <a:srgbClr val="AD4F0F"/>
                </a:solidFill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5522" y="41757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sử</a:t>
            </a:r>
            <a:r>
              <a:rPr lang="en-US" sz="4800" dirty="0"/>
              <a:t> </a:t>
            </a:r>
            <a:r>
              <a:rPr lang="en-US" sz="4800" dirty="0" err="1"/>
              <a:t>dụng</a:t>
            </a:r>
            <a:r>
              <a:rPr lang="en-US" sz="4800" dirty="0"/>
              <a:t> </a:t>
            </a:r>
            <a:r>
              <a:rPr lang="en-US" sz="4800" dirty="0" err="1"/>
              <a:t>được</a:t>
            </a:r>
            <a:r>
              <a:rPr lang="en-US" sz="4800" dirty="0"/>
              <a:t> 2 </a:t>
            </a:r>
            <a:r>
              <a:rPr lang="en-US" sz="4800" dirty="0" err="1"/>
              <a:t>ngôn</a:t>
            </a:r>
            <a:r>
              <a:rPr lang="en-US" sz="4800" dirty="0"/>
              <a:t> </a:t>
            </a:r>
            <a:r>
              <a:rPr lang="en-US" sz="4800" dirty="0" err="1"/>
              <a:t>ngữ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085159" y="2889180"/>
            <a:ext cx="362521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/baɪˈlɪŋɡwəl/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345430" y="1431290"/>
            <a:ext cx="655955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800" b="0">
                <a:solidFill>
                  <a:srgbClr val="000000"/>
                </a:solidFill>
                <a:latin typeface="Times New Roman" panose="02020603050405020304" pitchFamily="18" charset="0"/>
              </a:rPr>
              <a:t>able to use two languages equally well</a:t>
            </a:r>
          </a:p>
        </p:txBody>
      </p:sp>
      <p:pic>
        <p:nvPicPr>
          <p:cNvPr id="11" name="Content Placeholder 10" descr="istockphoto-1410695259-612x612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62675" y="2496185"/>
            <a:ext cx="4100830" cy="4100830"/>
          </a:xfrm>
          <a:prstGeom prst="rect">
            <a:avLst/>
          </a:prstGeom>
        </p:spPr>
      </p:pic>
      <p:pic>
        <p:nvPicPr>
          <p:cNvPr id="13" name="bilingual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325" y="2703830"/>
            <a:ext cx="1200785" cy="1200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variety (n)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3900" y="4213860"/>
            <a:ext cx="513016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biến</a:t>
            </a:r>
            <a:r>
              <a:rPr lang="en-US" sz="4800" dirty="0"/>
              <a:t> </a:t>
            </a:r>
            <a:r>
              <a:rPr lang="en-US" sz="4800" dirty="0" err="1"/>
              <a:t>thể</a:t>
            </a:r>
            <a:r>
              <a:rPr lang="en-US" sz="4800" dirty="0"/>
              <a:t>/ </a:t>
            </a:r>
            <a:r>
              <a:rPr lang="en-US" sz="4800" dirty="0" err="1"/>
              <a:t>đa</a:t>
            </a:r>
            <a:r>
              <a:rPr lang="en-US" sz="4800" dirty="0"/>
              <a:t> </a:t>
            </a:r>
            <a:r>
              <a:rPr lang="en-US" sz="4800" dirty="0" err="1"/>
              <a:t>dạng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863986" y="3082855"/>
            <a:ext cx="284988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/vəˈraɪəti/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375400" y="1306195"/>
            <a:ext cx="541655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>
                <a:solidFill>
                  <a:srgbClr val="000000"/>
                </a:solidFill>
                <a:latin typeface="Times New Roman" panose="02020603050405020304" pitchFamily="18" charset="0"/>
              </a:rPr>
              <a:t>a different type of something</a:t>
            </a:r>
          </a:p>
        </p:txBody>
      </p:sp>
      <p:pic>
        <p:nvPicPr>
          <p:cNvPr id="9" name="Content Placeholder 8" descr="variety-clipart-Variety-Of-Leaves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433945" y="2751455"/>
            <a:ext cx="3553460" cy="3562985"/>
          </a:xfrm>
          <a:prstGeom prst="rect">
            <a:avLst/>
          </a:prstGeom>
        </p:spPr>
      </p:pic>
      <p:pic>
        <p:nvPicPr>
          <p:cNvPr id="10" name="variet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900" y="2846705"/>
            <a:ext cx="1301750" cy="1301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58611" y="0"/>
            <a:ext cx="83605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Mon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day, February 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24</a:t>
            </a:r>
            <a:r>
              <a:rPr lang="en-US" sz="5400" b="1" baseline="3000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, 2025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50870" y="923330"/>
            <a:ext cx="336239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Week: 24</a:t>
            </a:r>
          </a:p>
          <a:p>
            <a:pPr algn="ctr"/>
            <a: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Period: 70 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5391" y="3093154"/>
            <a:ext cx="1075377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:WORLD </a:t>
            </a:r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ENGLISHES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15372" y="4718346"/>
            <a:ext cx="103143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 2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A CLOSER LOOK 1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02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fluent (</a:t>
            </a:r>
            <a:r>
              <a:rPr lang="en-US" sz="6600" b="1" dirty="0" err="1">
                <a:solidFill>
                  <a:srgbClr val="AD4F0F"/>
                </a:solidFill>
              </a:rPr>
              <a:t>adj</a:t>
            </a:r>
            <a:r>
              <a:rPr lang="en-US" sz="6600" b="1" dirty="0">
                <a:solidFill>
                  <a:srgbClr val="AD4F0F"/>
                </a:solidFill>
              </a:rPr>
              <a:t>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957" y="4234774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trôi</a:t>
            </a:r>
            <a:r>
              <a:rPr lang="en-US" sz="4800" dirty="0"/>
              <a:t> </a:t>
            </a:r>
            <a:r>
              <a:rPr lang="en-US" sz="4800" dirty="0" err="1"/>
              <a:t>chảy</a:t>
            </a:r>
            <a:r>
              <a:rPr lang="en-US" sz="4800" dirty="0"/>
              <a:t>, </a:t>
            </a:r>
            <a:r>
              <a:rPr lang="en-US" sz="4800" dirty="0" err="1"/>
              <a:t>thành</a:t>
            </a:r>
            <a:r>
              <a:rPr lang="en-US" sz="4800" dirty="0"/>
              <a:t> </a:t>
            </a:r>
            <a:r>
              <a:rPr lang="en-US" sz="4800" dirty="0" err="1"/>
              <a:t>thạo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2007496" y="3082855"/>
            <a:ext cx="256286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/ˈfluːənt/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478780" y="1294765"/>
            <a:ext cx="654494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800" b="0">
                <a:solidFill>
                  <a:srgbClr val="000000"/>
                </a:solidFill>
                <a:latin typeface="Times New Roman" panose="02020603050405020304" pitchFamily="18" charset="0"/>
              </a:rPr>
              <a:t>able to speak a language easily and well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478780" y="3168650"/>
            <a:ext cx="612775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1">
                <a:solidFill>
                  <a:srgbClr val="000000"/>
                </a:solidFill>
                <a:latin typeface="Times New Roman" panose="02020603050405020304" pitchFamily="18" charset="0"/>
              </a:rPr>
              <a:t>Ex: </a:t>
            </a:r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</a:rPr>
              <a:t>He's a </a:t>
            </a:r>
            <a:r>
              <a:rPr lang="en-US" sz="4400" b="1" u="sng">
                <a:solidFill>
                  <a:srgbClr val="000000"/>
                </a:solidFill>
                <a:latin typeface="Times New Roman" panose="02020603050405020304" pitchFamily="18" charset="0"/>
              </a:rPr>
              <a:t>fluent</a:t>
            </a:r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</a:rPr>
              <a:t> English speaker.</a:t>
            </a:r>
          </a:p>
        </p:txBody>
      </p:sp>
      <p:pic>
        <p:nvPicPr>
          <p:cNvPr id="9" name="Content Placeholder 8" descr="variety-clipart-Variety-Of-Leaves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flipH="1">
            <a:off x="13308330" y="4613910"/>
            <a:ext cx="1610360" cy="1701165"/>
          </a:xfrm>
          <a:prstGeom prst="rect">
            <a:avLst/>
          </a:prstGeom>
        </p:spPr>
      </p:pic>
      <p:pic>
        <p:nvPicPr>
          <p:cNvPr id="4" name="fluen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7270" y="3082925"/>
            <a:ext cx="989965" cy="989965"/>
          </a:xfrm>
          <a:prstGeom prst="rect">
            <a:avLst/>
          </a:prstGeom>
        </p:spPr>
      </p:pic>
      <p:pic>
        <p:nvPicPr>
          <p:cNvPr id="10" name="Content Placeholder 9" descr="png-transparent-circle-concentric-objects-drawing-hand-drawn-cartoon-concentric-target-miscellaneous-cartoon-character-hand-thumbnail"/>
          <p:cNvPicPr>
            <a:picLocks noChangeAspect="1"/>
          </p:cNvPicPr>
          <p:nvPr/>
        </p:nvPicPr>
        <p:blipFill>
          <a:blip r:embed="rId7">
            <a:clrChange>
              <a:clrFrom>
                <a:srgbClr val="EFEFEF">
                  <a:alpha val="100000"/>
                </a:srgbClr>
              </a:clrFrom>
              <a:clrTo>
                <a:srgbClr val="EFEFE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3620000">
            <a:off x="-1974215" y="2863215"/>
            <a:ext cx="1183640" cy="1183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743585" y="1329690"/>
            <a:ext cx="5113020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concentric (</a:t>
            </a:r>
            <a:r>
              <a:rPr lang="en-US" sz="6600" b="1" dirty="0" err="1">
                <a:solidFill>
                  <a:srgbClr val="AD4F0F"/>
                </a:solidFill>
              </a:rPr>
              <a:t>adj</a:t>
            </a:r>
            <a:r>
              <a:rPr lang="en-US" sz="6600" b="1" dirty="0">
                <a:solidFill>
                  <a:srgbClr val="AD4F0F"/>
                </a:solidFill>
              </a:rPr>
              <a:t>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đồng</a:t>
            </a:r>
            <a:r>
              <a:rPr lang="en-US" sz="4800" dirty="0"/>
              <a:t> </a:t>
            </a:r>
            <a:r>
              <a:rPr lang="en-US" sz="4800" dirty="0" err="1"/>
              <a:t>tâm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488067" y="3482905"/>
            <a:ext cx="360172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/kənˈsentrɪk/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626100" y="1177290"/>
            <a:ext cx="6239510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>
                <a:solidFill>
                  <a:srgbClr val="000000"/>
                </a:solidFill>
                <a:latin typeface="Times New Roman" panose="02020603050405020304" pitchFamily="18" charset="0"/>
              </a:rPr>
              <a:t>(of circles and rings) being one inside another and having the same center</a:t>
            </a:r>
          </a:p>
        </p:txBody>
      </p:sp>
      <p:pic>
        <p:nvPicPr>
          <p:cNvPr id="10" name="Content Placeholder 9" descr="png-transparent-circle-concentric-objects-drawing-hand-drawn-cartoon-concentric-target-miscellaneous-cartoon-character-hand-thumbnail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EFEFEF">
                  <a:alpha val="100000"/>
                </a:srgbClr>
              </a:clrFrom>
              <a:clrTo>
                <a:srgbClr val="EFEFE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33285" y="3328670"/>
            <a:ext cx="3025140" cy="3025140"/>
          </a:xfrm>
          <a:prstGeom prst="rect">
            <a:avLst/>
          </a:prstGeom>
        </p:spPr>
      </p:pic>
      <p:pic>
        <p:nvPicPr>
          <p:cNvPr id="13" name="concentric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45" y="3482975"/>
            <a:ext cx="1111250" cy="1111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go over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01065" y="4417060"/>
            <a:ext cx="477456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ôn</a:t>
            </a:r>
            <a:r>
              <a:rPr lang="en-US" sz="4800" dirty="0"/>
              <a:t> </a:t>
            </a:r>
            <a:r>
              <a:rPr lang="en-US" sz="4800" dirty="0" err="1"/>
              <a:t>tập</a:t>
            </a:r>
            <a:r>
              <a:rPr lang="en-US" sz="4800" dirty="0"/>
              <a:t> </a:t>
            </a:r>
            <a:r>
              <a:rPr lang="en-US" sz="4800" dirty="0" err="1"/>
              <a:t>lại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654120" y="3082855"/>
            <a:ext cx="326961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/ɡəʊ ˈəʊvə/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675630" y="1186815"/>
            <a:ext cx="612838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800" b="0">
                <a:solidFill>
                  <a:srgbClr val="000000"/>
                </a:solidFill>
                <a:latin typeface="Times New Roman" panose="02020603050405020304" pitchFamily="18" charset="0"/>
              </a:rPr>
              <a:t>to study something again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675630" y="2952750"/>
            <a:ext cx="6127750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1">
                <a:solidFill>
                  <a:srgbClr val="000000"/>
                </a:solidFill>
                <a:latin typeface="Times New Roman" panose="02020603050405020304" pitchFamily="18" charset="0"/>
              </a:rPr>
              <a:t>Ex: </a:t>
            </a:r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</a:rPr>
              <a:t>I always </a:t>
            </a:r>
            <a:r>
              <a:rPr lang="en-US" sz="4400" b="1" u="sng">
                <a:solidFill>
                  <a:srgbClr val="000000"/>
                </a:solidFill>
                <a:latin typeface="Times New Roman" panose="02020603050405020304" pitchFamily="18" charset="0"/>
              </a:rPr>
              <a:t>go over</a:t>
            </a:r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</a:rPr>
              <a:t> my notes just before I go into an exam.</a:t>
            </a:r>
          </a:p>
        </p:txBody>
      </p:sp>
      <p:pic>
        <p:nvPicPr>
          <p:cNvPr id="4" name="go over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3425" y="2943225"/>
            <a:ext cx="1035050" cy="1035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pick up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8340" y="4493260"/>
            <a:ext cx="4774565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học</a:t>
            </a:r>
            <a:r>
              <a:rPr lang="en-US" sz="4800" dirty="0"/>
              <a:t> (</a:t>
            </a:r>
            <a:r>
              <a:rPr lang="en-US" sz="4800" dirty="0" err="1"/>
              <a:t>ngôn</a:t>
            </a:r>
            <a:r>
              <a:rPr lang="en-US" sz="4800" dirty="0"/>
              <a:t> </a:t>
            </a:r>
            <a:r>
              <a:rPr lang="en-US" sz="4800" dirty="0" err="1"/>
              <a:t>ngữ</a:t>
            </a:r>
            <a:r>
              <a:rPr lang="en-US" sz="4800" dirty="0"/>
              <a:t> </a:t>
            </a:r>
            <a:r>
              <a:rPr lang="en-US" sz="4800" dirty="0" err="1"/>
              <a:t>tự</a:t>
            </a:r>
            <a:r>
              <a:rPr lang="en-US" sz="4800" dirty="0"/>
              <a:t> </a:t>
            </a:r>
            <a:r>
              <a:rPr lang="en-US" sz="4800" dirty="0" err="1"/>
              <a:t>nhiên</a:t>
            </a:r>
            <a:r>
              <a:rPr lang="en-US" sz="4800" dirty="0"/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1867480" y="3177470"/>
            <a:ext cx="24174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 /pɪk ʌp/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756275" y="1183640"/>
            <a:ext cx="5893435" cy="1706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500" b="0">
                <a:solidFill>
                  <a:srgbClr val="000000"/>
                </a:solidFill>
                <a:latin typeface="Times New Roman" panose="02020603050405020304" pitchFamily="18" charset="0"/>
              </a:rPr>
              <a:t>to learn a new skill or language by practising it rather than being taught it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675630" y="2952750"/>
            <a:ext cx="6127750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1">
                <a:solidFill>
                  <a:srgbClr val="000000"/>
                </a:solidFill>
                <a:latin typeface="Times New Roman" panose="02020603050405020304" pitchFamily="18" charset="0"/>
              </a:rPr>
              <a:t>Ex: </a:t>
            </a:r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</a:rPr>
              <a:t>When you live in a country you soon </a:t>
            </a:r>
            <a:r>
              <a:rPr lang="en-US" sz="4400" b="1" u="sng">
                <a:solidFill>
                  <a:srgbClr val="000000"/>
                </a:solidFill>
                <a:latin typeface="Times New Roman" panose="02020603050405020304" pitchFamily="18" charset="0"/>
              </a:rPr>
              <a:t>pick up</a:t>
            </a:r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</a:rPr>
              <a:t> the language.</a:t>
            </a:r>
          </a:p>
        </p:txBody>
      </p:sp>
      <p:pic>
        <p:nvPicPr>
          <p:cNvPr id="4" name="pick up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0125" y="3177540"/>
            <a:ext cx="971550" cy="971550"/>
          </a:xfrm>
          <a:prstGeom prst="rect">
            <a:avLst/>
          </a:prstGeom>
        </p:spPr>
      </p:pic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838200" y="10779125"/>
          <a:ext cx="10515600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7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30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5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A</a:t>
                      </a:r>
                    </a:p>
                  </a:txBody>
                  <a:tcPr>
                    <a:solidFill>
                      <a:srgbClr val="B5C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B</a:t>
                      </a:r>
                    </a:p>
                  </a:txBody>
                  <a:tcPr>
                    <a:solidFill>
                      <a:srgbClr val="B5C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/>
                    </a:p>
                  </a:txBody>
                  <a:tcPr>
                    <a:solidFill>
                      <a:srgbClr val="B5C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  <a:r>
                        <a:rPr lang="en-US" sz="3200"/>
                        <a:t> variety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a. </a:t>
                      </a:r>
                      <a:r>
                        <a:rPr lang="en-US" sz="3200" b="0"/>
                        <a:t>a language which has legal status in a country.</a:t>
                      </a:r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  <a:r>
                        <a:rPr lang="en-US" sz="3200"/>
                        <a:t> bilingual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b.</a:t>
                      </a:r>
                      <a:r>
                        <a:rPr lang="en-US" sz="3200"/>
                        <a:t> a different type of something</a:t>
                      </a:r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  <a:r>
                        <a:rPr lang="en-US" sz="3200"/>
                        <a:t> fluent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c.</a:t>
                      </a:r>
                      <a:r>
                        <a:rPr lang="en-US" sz="3200"/>
                        <a:t> (of circles) having the same centre</a:t>
                      </a:r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  <a:r>
                        <a:rPr lang="en-US" sz="3200"/>
                        <a:t> concentric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d.</a:t>
                      </a:r>
                      <a:r>
                        <a:rPr lang="en-US" sz="3200"/>
                        <a:t> able to speak two languages equally well</a:t>
                      </a:r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  <a:r>
                        <a:rPr lang="en-US" sz="3200"/>
                        <a:t> official language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e</a:t>
                      </a:r>
                      <a:r>
                        <a:rPr lang="en-US" sz="3200"/>
                        <a:t>. able to speak, read, or write a language, especially a foreign language, easily and well</a:t>
                      </a:r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691732"/>
              </p:ext>
            </p:extLst>
          </p:nvPr>
        </p:nvGraphicFramePr>
        <p:xfrm>
          <a:off x="618260" y="1105744"/>
          <a:ext cx="10973376" cy="547156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07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658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443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bilingual (</a:t>
                      </a:r>
                      <a:r>
                        <a:rPr lang="en-US" sz="4000" b="0" dirty="0" err="1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adj</a:t>
                      </a:r>
                      <a:r>
                        <a:rPr lang="en-US" sz="4000" b="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lvl="0" algn="l"/>
                      <a:endParaRPr lang="en-US" sz="4400" dirty="0"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variety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lvl="0" algn="l"/>
                      <a:endParaRPr lang="en-US" sz="32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fluent (</a:t>
                      </a:r>
                      <a:r>
                        <a:rPr lang="en-US" sz="4000" b="0" dirty="0" err="1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adj</a:t>
                      </a:r>
                      <a:r>
                        <a:rPr lang="en-US" sz="4000" b="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lvl="0" algn="l"/>
                      <a:endParaRPr lang="en-US" sz="4400" dirty="0"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42622122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concentric (</a:t>
                      </a:r>
                      <a:r>
                        <a:rPr lang="en-US" sz="4000" b="0" dirty="0" err="1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adj</a:t>
                      </a:r>
                      <a:r>
                        <a:rPr lang="en-US" sz="4000" b="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lvl="0" algn="l"/>
                      <a:endParaRPr lang="en-US" sz="3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931839154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go over</a:t>
                      </a:r>
                      <a:endParaRPr lang="en-US" sz="4000" b="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lvl="0" algn="l"/>
                      <a:endParaRPr lang="en-US" sz="3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572589856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pick up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lvl="0" algn="l"/>
                      <a:endParaRPr lang="en-US" sz="3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45921897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32463" y="1691137"/>
            <a:ext cx="70908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60191" y="2466748"/>
            <a:ext cx="51301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32463" y="3426334"/>
            <a:ext cx="61295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thạo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12753" y="4164275"/>
            <a:ext cx="28489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94373" y="5001819"/>
            <a:ext cx="28673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19831" y="5709705"/>
            <a:ext cx="69316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2203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430" y="19685"/>
            <a:ext cx="12192000" cy="9372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87376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a word or phrase in A with its meaning in B.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9139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8113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/>
          <p:nvPr/>
        </p:nvGraphicFramePr>
        <p:xfrm>
          <a:off x="207645" y="1374140"/>
          <a:ext cx="11667490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15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9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A</a:t>
                      </a:r>
                    </a:p>
                  </a:txBody>
                  <a:tcPr>
                    <a:solidFill>
                      <a:srgbClr val="B5C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B</a:t>
                      </a:r>
                    </a:p>
                  </a:txBody>
                  <a:tcPr>
                    <a:solidFill>
                      <a:srgbClr val="B5C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/>
                    </a:p>
                  </a:txBody>
                  <a:tcPr>
                    <a:solidFill>
                      <a:srgbClr val="B5C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  <a:r>
                        <a:rPr lang="en-US" sz="3200"/>
                        <a:t> variety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a. </a:t>
                      </a:r>
                      <a:r>
                        <a:rPr lang="en-US" sz="3200" b="0"/>
                        <a:t>a language which has legal status in a country.</a:t>
                      </a:r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  <a:r>
                        <a:rPr lang="en-US" sz="3200"/>
                        <a:t> bilingual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b.</a:t>
                      </a:r>
                      <a:r>
                        <a:rPr lang="en-US" sz="3200"/>
                        <a:t> a different type of something</a:t>
                      </a:r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  <a:r>
                        <a:rPr lang="en-US" sz="3200"/>
                        <a:t> fluent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c.</a:t>
                      </a:r>
                      <a:r>
                        <a:rPr lang="en-US" sz="3200"/>
                        <a:t> (of circles) having the same centre</a:t>
                      </a:r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  <a:r>
                        <a:rPr lang="en-US" sz="3200"/>
                        <a:t> concentric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d.</a:t>
                      </a:r>
                      <a:r>
                        <a:rPr lang="en-US" sz="3200"/>
                        <a:t> able to speak two languages equally well</a:t>
                      </a:r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  <a:r>
                        <a:rPr lang="en-US" sz="3200"/>
                        <a:t> official language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e</a:t>
                      </a:r>
                      <a:r>
                        <a:rPr lang="en-US" sz="3200"/>
                        <a:t>. able to speak, read, or write a language, especially a foreign language, easily and well</a:t>
                      </a:r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" name="Text Box 19"/>
          <p:cNvSpPr txBox="1"/>
          <p:nvPr/>
        </p:nvSpPr>
        <p:spPr>
          <a:xfrm>
            <a:off x="11235690" y="1962785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1235690" y="3060700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1235690" y="3640455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1235690" y="4156710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1235690" y="5290185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" grpId="0"/>
      <p:bldP spid="2" grpId="1"/>
      <p:bldP spid="3" grpId="0"/>
      <p:bldP spid="3" grpId="1"/>
      <p:bldP spid="4" grpId="0"/>
      <p:bldP spid="4" grpId="1"/>
      <p:bldP spid="9" grpId="0"/>
      <p:bldP spid="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270" y="-12700"/>
            <a:ext cx="12192000" cy="914400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552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7270" y="839470"/>
            <a:ext cx="11060430" cy="74739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Match a verb in A with a phrase in B to make a meaningful expression.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2" name="Table 1"/>
          <p:cNvGraphicFramePr/>
          <p:nvPr/>
        </p:nvGraphicFramePr>
        <p:xfrm>
          <a:off x="441960" y="1983740"/>
          <a:ext cx="11667490" cy="4530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15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9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10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/>
                        <a:t>A</a:t>
                      </a:r>
                    </a:p>
                  </a:txBody>
                  <a:tcPr>
                    <a:solidFill>
                      <a:srgbClr val="FFBE9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/>
                        <a:t>B</a:t>
                      </a:r>
                    </a:p>
                  </a:txBody>
                  <a:tcPr>
                    <a:solidFill>
                      <a:srgbClr val="FFBE9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400"/>
                    </a:p>
                  </a:txBody>
                  <a:tcPr>
                    <a:solidFill>
                      <a:srgbClr val="FFBE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1.</a:t>
                      </a:r>
                      <a:r>
                        <a:rPr lang="en-US" sz="3600"/>
                        <a:t> translate</a:t>
                      </a:r>
                    </a:p>
                  </a:txBody>
                  <a:tcPr>
                    <a:solidFill>
                      <a:srgbClr val="FEECE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a. </a:t>
                      </a:r>
                      <a:r>
                        <a:rPr lang="en-US" sz="3600" b="0"/>
                        <a:t>over the grammatical points</a:t>
                      </a:r>
                    </a:p>
                  </a:txBody>
                  <a:tcPr>
                    <a:solidFill>
                      <a:srgbClr val="F7DED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1.</a:t>
                      </a:r>
                    </a:p>
                  </a:txBody>
                  <a:tcPr>
                    <a:solidFill>
                      <a:srgbClr val="E2BF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2.</a:t>
                      </a:r>
                      <a:r>
                        <a:rPr lang="en-US" sz="3600"/>
                        <a:t> copy</a:t>
                      </a:r>
                    </a:p>
                  </a:txBody>
                  <a:tcPr>
                    <a:solidFill>
                      <a:srgbClr val="FEECE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b.</a:t>
                      </a:r>
                      <a:r>
                        <a:rPr lang="en-US" sz="3600"/>
                        <a:t> up a new language</a:t>
                      </a:r>
                    </a:p>
                  </a:txBody>
                  <a:tcPr>
                    <a:solidFill>
                      <a:srgbClr val="F7DED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2.</a:t>
                      </a:r>
                    </a:p>
                  </a:txBody>
                  <a:tcPr>
                    <a:solidFill>
                      <a:srgbClr val="E2BF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3.</a:t>
                      </a:r>
                      <a:r>
                        <a:rPr lang="en-US" sz="3600"/>
                        <a:t> pick</a:t>
                      </a:r>
                    </a:p>
                  </a:txBody>
                  <a:tcPr>
                    <a:solidFill>
                      <a:srgbClr val="FEECE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c.</a:t>
                      </a:r>
                      <a:r>
                        <a:rPr lang="en-US" sz="3600"/>
                        <a:t> up new words in an English-English dictionary</a:t>
                      </a:r>
                    </a:p>
                  </a:txBody>
                  <a:tcPr>
                    <a:solidFill>
                      <a:srgbClr val="F7DED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3.</a:t>
                      </a:r>
                    </a:p>
                  </a:txBody>
                  <a:tcPr>
                    <a:solidFill>
                      <a:srgbClr val="E2BF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4.</a:t>
                      </a:r>
                      <a:r>
                        <a:rPr lang="en-US" sz="3600"/>
                        <a:t> look</a:t>
                      </a:r>
                    </a:p>
                  </a:txBody>
                  <a:tcPr>
                    <a:solidFill>
                      <a:srgbClr val="FEECE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d.</a:t>
                      </a:r>
                      <a:r>
                        <a:rPr lang="en-US" sz="3600"/>
                        <a:t> from Vietnamese into English</a:t>
                      </a:r>
                    </a:p>
                  </a:txBody>
                  <a:tcPr>
                    <a:solidFill>
                      <a:srgbClr val="F7DED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4.</a:t>
                      </a:r>
                    </a:p>
                  </a:txBody>
                  <a:tcPr>
                    <a:solidFill>
                      <a:srgbClr val="E2BF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5.</a:t>
                      </a:r>
                      <a:r>
                        <a:rPr lang="en-US" sz="3600"/>
                        <a:t> go</a:t>
                      </a:r>
                    </a:p>
                  </a:txBody>
                  <a:tcPr>
                    <a:solidFill>
                      <a:srgbClr val="FEECE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e</a:t>
                      </a:r>
                      <a:r>
                        <a:rPr lang="en-US" sz="3600"/>
                        <a:t>. words into a notebook</a:t>
                      </a:r>
                    </a:p>
                  </a:txBody>
                  <a:tcPr>
                    <a:solidFill>
                      <a:srgbClr val="F7DED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5.</a:t>
                      </a:r>
                    </a:p>
                  </a:txBody>
                  <a:tcPr>
                    <a:solidFill>
                      <a:srgbClr val="E2BF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" name="Text Box 19"/>
          <p:cNvSpPr txBox="1"/>
          <p:nvPr/>
        </p:nvSpPr>
        <p:spPr>
          <a:xfrm>
            <a:off x="11407140" y="2648585"/>
            <a:ext cx="6267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1407140" y="3263900"/>
            <a:ext cx="6267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1407140" y="3970655"/>
            <a:ext cx="6267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1419840" y="5109210"/>
            <a:ext cx="6267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1419840" y="5772785"/>
            <a:ext cx="6267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>
                <a:solidFill>
                  <a:srgbClr val="FF0000"/>
                </a:solidFill>
              </a:rPr>
              <a:t>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3" grpId="0"/>
      <p:bldP spid="3" grpId="1"/>
      <p:bldP spid="4" grpId="0"/>
      <p:bldP spid="4" grpId="1"/>
      <p:bldP spid="6" grpId="0"/>
      <p:bldP spid="6" grpId="1"/>
      <p:bldP spid="9" grpId="0"/>
      <p:bldP spid="9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440" y="1195070"/>
            <a:ext cx="1108392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word to complete each sentence.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35280" y="1932940"/>
            <a:ext cx="11524615" cy="1198880"/>
          </a:xfrm>
          <a:prstGeom prst="rect">
            <a:avLst/>
          </a:prstGeom>
          <a:solidFill>
            <a:srgbClr val="FFF7F1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/>
              <a:t>1.</a:t>
            </a:r>
            <a:r>
              <a:rPr lang="en-US" sz="3600"/>
              <a:t> English is a(n) </a:t>
            </a:r>
            <a:r>
              <a:rPr lang="en-US" sz="3600" b="1">
                <a:solidFill>
                  <a:schemeClr val="accent2"/>
                </a:solidFill>
              </a:rPr>
              <a:t>official / first</a:t>
            </a:r>
            <a:r>
              <a:rPr lang="en-US" sz="3600"/>
              <a:t> language in Singapore besides Malay, Mandarin, and Tamil.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35915" y="3394075"/>
            <a:ext cx="11523980" cy="1198880"/>
          </a:xfrm>
          <a:prstGeom prst="rect">
            <a:avLst/>
          </a:prstGeom>
          <a:solidFill>
            <a:srgbClr val="FFE4C9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/>
              <a:t>2.</a:t>
            </a:r>
            <a:r>
              <a:rPr lang="en-US" sz="3600"/>
              <a:t> Although he was born in Britain, he is</a:t>
            </a:r>
            <a:r>
              <a:rPr lang="en-US" sz="3600" b="1">
                <a:solidFill>
                  <a:schemeClr val="accent2"/>
                </a:solidFill>
              </a:rPr>
              <a:t> fluent / bilingual</a:t>
            </a:r>
            <a:r>
              <a:rPr lang="en-US" sz="3600"/>
              <a:t> in Vietnamese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35915" y="4855210"/>
            <a:ext cx="11524615" cy="1198880"/>
          </a:xfrm>
          <a:prstGeom prst="rect">
            <a:avLst/>
          </a:prstGeom>
          <a:solidFill>
            <a:srgbClr val="FFF7F1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/>
              <a:t>3.</a:t>
            </a:r>
            <a:r>
              <a:rPr lang="en-US" sz="3600"/>
              <a:t>After you </a:t>
            </a:r>
            <a:r>
              <a:rPr lang="en-US" sz="3600" b="1">
                <a:solidFill>
                  <a:schemeClr val="accent2"/>
                </a:solidFill>
              </a:rPr>
              <a:t>pick / look</a:t>
            </a:r>
            <a:r>
              <a:rPr lang="en-US" sz="3600"/>
              <a:t> up a word in the dictionary, remember to make an example with it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460115" y="1913890"/>
            <a:ext cx="1511935" cy="66611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8071485" y="3394075"/>
            <a:ext cx="1245870" cy="66611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4406265" y="4855210"/>
            <a:ext cx="1127760" cy="66611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33" grpId="0" animBg="1"/>
      <p:bldP spid="33" grpId="1" animBg="1"/>
      <p:bldP spid="34" grpId="0" bldLvl="0" animBg="1"/>
      <p:bldP spid="34" grpId="1" animBg="1"/>
      <p:bldP spid="35" grpId="0" bldLvl="0" animBg="1"/>
      <p:bldP spid="3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440" y="1195070"/>
            <a:ext cx="1108392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word to complete each sentence.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35915" y="2451100"/>
            <a:ext cx="11523980" cy="1198880"/>
          </a:xfrm>
          <a:prstGeom prst="rect">
            <a:avLst/>
          </a:prstGeom>
          <a:solidFill>
            <a:srgbClr val="FFE4C9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/>
              <a:t>4.</a:t>
            </a:r>
            <a:r>
              <a:rPr lang="en-US" sz="3600"/>
              <a:t> How many books have you </a:t>
            </a:r>
            <a:r>
              <a:rPr lang="en-US" sz="3600" b="1">
                <a:solidFill>
                  <a:schemeClr val="accent2"/>
                </a:solidFill>
              </a:rPr>
              <a:t>picked /translated</a:t>
            </a:r>
            <a:r>
              <a:rPr lang="en-US" sz="3600"/>
              <a:t> from English into Vietnamese?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35915" y="3912235"/>
            <a:ext cx="11524615" cy="1198880"/>
          </a:xfrm>
          <a:prstGeom prst="rect">
            <a:avLst/>
          </a:prstGeom>
          <a:solidFill>
            <a:srgbClr val="FFF7F1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/>
              <a:t>5. </a:t>
            </a:r>
            <a:r>
              <a:rPr lang="en-US" sz="3600"/>
              <a:t>Remember to</a:t>
            </a:r>
            <a:r>
              <a:rPr lang="en-US" sz="3600" b="1">
                <a:solidFill>
                  <a:schemeClr val="accent2"/>
                </a:solidFill>
              </a:rPr>
              <a:t> go / copy</a:t>
            </a:r>
            <a:r>
              <a:rPr lang="en-US" sz="3600"/>
              <a:t> over the wordsyou have learnt in class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423910" y="2497455"/>
            <a:ext cx="2233295" cy="66611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3574415" y="3912235"/>
            <a:ext cx="668655" cy="66611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  <p:bldP spid="34" grpId="0" bldLvl="0" animBg="1"/>
      <p:bldP spid="34" grpId="1" animBg="1"/>
      <p:bldP spid="35" grpId="0" bldLvl="0" animBg="1"/>
      <p:bldP spid="3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32130" y="3907155"/>
            <a:ext cx="1972945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8635" y="1093470"/>
            <a:ext cx="6108065" cy="60388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Option 1: Brainstorm</a:t>
            </a:r>
          </a:p>
          <a:p>
            <a:r>
              <a:rPr lang="en-US" dirty="0">
                <a:solidFill>
                  <a:schemeClr val="tx1"/>
                </a:solidFill>
              </a:rPr>
              <a:t>Option 2: Bin it or Keep it quiz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1873250"/>
            <a:ext cx="6125845" cy="150114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Vocabulary </a:t>
            </a: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1: Match a word or phrase in A with its meaning in B.</a:t>
            </a: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2: Match a verb in A with a phrase in B to make a meaningful expression.</a:t>
            </a: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3: Choose the correct word to complete each sentence.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56885" y="3742690"/>
            <a:ext cx="6140450" cy="122174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Listen and repeat the words. Pay attention to the word stress.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Listen and repeat the sentences. Mark the stress in the underlined words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18920" y="2541905"/>
            <a:ext cx="796925" cy="136525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86530" y="499745"/>
            <a:ext cx="5113655" cy="1024255"/>
          </a:xfrm>
          <a:prstGeom prst="roundRect">
            <a:avLst>
              <a:gd name="adj" fmla="val 42661"/>
            </a:avLst>
          </a:prstGeom>
          <a:solidFill>
            <a:srgbClr val="FFC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5790" y="1741805"/>
            <a:ext cx="1094232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By the end of the lesson, students will be able to:</a:t>
            </a:r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Use the lexical items related to the topic WORLD ENGLISHES</a:t>
            </a:r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Pronounce the swords ending in –ion and –ity with correct stress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807" y="1143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" name="TextBox 11"/>
          <p:cNvSpPr txBox="1"/>
          <p:nvPr/>
        </p:nvSpPr>
        <p:spPr>
          <a:xfrm>
            <a:off x="1053465" y="1115060"/>
            <a:ext cx="10958830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words. Pay attention to the word stress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40055" y="1232535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487297" y="1161655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aphicFrame>
        <p:nvGraphicFramePr>
          <p:cNvPr id="7" name="Table 6"/>
          <p:cNvGraphicFramePr/>
          <p:nvPr/>
        </p:nvGraphicFramePr>
        <p:xfrm>
          <a:off x="1917700" y="1718945"/>
          <a:ext cx="9224010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2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2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-ion</a:t>
                      </a:r>
                    </a:p>
                  </a:txBody>
                  <a:tcPr>
                    <a:solidFill>
                      <a:srgbClr val="92C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-ity</a:t>
                      </a:r>
                    </a:p>
                  </a:txBody>
                  <a:tcPr>
                    <a:solidFill>
                      <a:srgbClr val="FBF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relat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AAD7D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char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ity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E5E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decis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AAD7D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qual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ity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E5E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posit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AAD7D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clar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ity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E5E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educat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AAD7D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abil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ity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E5E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AAD7D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obes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ity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E5E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3" name="05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900" y="1614170"/>
            <a:ext cx="812800" cy="8128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19075" y="4739640"/>
            <a:ext cx="11793220" cy="1793240"/>
            <a:chOff x="345" y="7464"/>
            <a:chExt cx="18572" cy="2824"/>
          </a:xfrm>
        </p:grpSpPr>
        <p:sp>
          <p:nvSpPr>
            <p:cNvPr id="14" name="Text Box 13"/>
            <p:cNvSpPr txBox="1"/>
            <p:nvPr/>
          </p:nvSpPr>
          <p:spPr>
            <a:xfrm>
              <a:off x="587" y="8442"/>
              <a:ext cx="18330" cy="1847"/>
            </a:xfrm>
            <a:prstGeom prst="rect">
              <a:avLst/>
            </a:prstGeom>
            <a:solidFill>
              <a:srgbClr val="FEE3AF"/>
            </a:solidFill>
          </p:spPr>
          <p:txBody>
            <a:bodyPr wrap="square" rtlCol="0" anchor="t">
              <a:noAutofit/>
            </a:bodyPr>
            <a:lstStyle/>
            <a:p>
              <a:pPr algn="just"/>
              <a:r>
                <a:rPr lang="en-US" sz="3500"/>
                <a:t>Words ending in </a:t>
              </a:r>
              <a:r>
                <a:rPr lang="en-US" sz="3500" b="1" u="sng"/>
                <a:t>-ion and -ity</a:t>
              </a:r>
              <a:r>
                <a:rPr lang="en-US" sz="3500"/>
                <a:t> have</a:t>
              </a:r>
              <a:r>
                <a:rPr lang="en-US" sz="3500" b="1" u="sng"/>
                <a:t> stress</a:t>
              </a:r>
              <a:r>
                <a:rPr lang="en-US" sz="3500"/>
                <a:t> on</a:t>
              </a:r>
              <a:r>
                <a:rPr lang="en-US" sz="3500" b="1" u="sng"/>
                <a:t> the syllable immediately before them.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5" y="7464"/>
              <a:ext cx="4323" cy="127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26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807" y="1143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" name="TextBox 11"/>
          <p:cNvSpPr txBox="1"/>
          <p:nvPr/>
        </p:nvSpPr>
        <p:spPr>
          <a:xfrm>
            <a:off x="1053465" y="1115060"/>
            <a:ext cx="10958830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sentences. Mark the stress in the underlined words.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40055" y="1232535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487297" y="1161655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662305" y="2266315"/>
            <a:ext cx="11012170" cy="4304665"/>
          </a:xfrm>
          <a:prstGeom prst="rect">
            <a:avLst/>
          </a:prstGeom>
          <a:solidFill>
            <a:srgbClr val="9ED2BE"/>
          </a:solidFill>
        </p:spPr>
        <p:txBody>
          <a:bodyPr wrap="square" rtlCol="0" anchor="t">
            <a:no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chemeClr val="accent2"/>
                </a:solidFill>
              </a:rPr>
              <a:t>1.</a:t>
            </a:r>
            <a:r>
              <a:rPr lang="en-US" sz="3200"/>
              <a:t> They had a </a:t>
            </a:r>
            <a:r>
              <a:rPr lang="en-US" sz="3200">
                <a:highlight>
                  <a:srgbClr val="FFFF00"/>
                </a:highlight>
              </a:rPr>
              <a:t>discussion </a:t>
            </a:r>
            <a:r>
              <a:rPr lang="en-US" sz="3200"/>
              <a:t>about the </a:t>
            </a:r>
            <a:r>
              <a:rPr lang="en-US" sz="3200">
                <a:highlight>
                  <a:srgbClr val="FFFF00"/>
                </a:highlight>
              </a:rPr>
              <a:t>quality</a:t>
            </a:r>
            <a:r>
              <a:rPr lang="en-US" sz="3200"/>
              <a:t> of the courses at their language centre.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chemeClr val="accent2"/>
                </a:solidFill>
              </a:rPr>
              <a:t>2.</a:t>
            </a:r>
            <a:r>
              <a:rPr lang="en-US" sz="3200"/>
              <a:t> Pay </a:t>
            </a:r>
            <a:r>
              <a:rPr lang="en-US" sz="3200">
                <a:highlight>
                  <a:srgbClr val="FFFF00"/>
                </a:highlight>
              </a:rPr>
              <a:t>attention </a:t>
            </a:r>
            <a:r>
              <a:rPr lang="en-US" sz="3200"/>
              <a:t>to her </a:t>
            </a:r>
            <a:r>
              <a:rPr lang="en-US" sz="3200">
                <a:highlight>
                  <a:srgbClr val="FFFF00"/>
                </a:highlight>
              </a:rPr>
              <a:t>ability </a:t>
            </a:r>
            <a:r>
              <a:rPr lang="en-US" sz="3200"/>
              <a:t>to express herself in English.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chemeClr val="accent2"/>
                </a:solidFill>
              </a:rPr>
              <a:t>3.</a:t>
            </a:r>
            <a:r>
              <a:rPr lang="en-US" sz="3200"/>
              <a:t> I have an </a:t>
            </a:r>
            <a:r>
              <a:rPr lang="en-US" sz="3200">
                <a:highlight>
                  <a:srgbClr val="FFFF00"/>
                </a:highlight>
              </a:rPr>
              <a:t>intention</a:t>
            </a:r>
            <a:r>
              <a:rPr lang="en-US" sz="3200"/>
              <a:t> of organising an English class for the </a:t>
            </a:r>
            <a:r>
              <a:rPr lang="en-US" sz="3200">
                <a:highlight>
                  <a:srgbClr val="FFFF00"/>
                </a:highlight>
              </a:rPr>
              <a:t>community.</a:t>
            </a:r>
            <a:endParaRPr lang="en-US" sz="320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chemeClr val="accent2"/>
                </a:solidFill>
              </a:rPr>
              <a:t>4.</a:t>
            </a:r>
            <a:r>
              <a:rPr lang="en-US" sz="3200"/>
              <a:t> Let’s do a </a:t>
            </a:r>
            <a:r>
              <a:rPr lang="en-US" sz="3200">
                <a:highlight>
                  <a:srgbClr val="FFFF00"/>
                </a:highlight>
              </a:rPr>
              <a:t>revision</a:t>
            </a:r>
            <a:r>
              <a:rPr lang="en-US" sz="3200"/>
              <a:t> </a:t>
            </a:r>
            <a:r>
              <a:rPr lang="en-US" sz="3200">
                <a:highlight>
                  <a:srgbClr val="FFFF00"/>
                </a:highlight>
              </a:rPr>
              <a:t>activity </a:t>
            </a:r>
            <a:r>
              <a:rPr lang="en-US" sz="3200"/>
              <a:t>before the exam.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chemeClr val="accent2"/>
                </a:solidFill>
              </a:rPr>
              <a:t>5.</a:t>
            </a:r>
            <a:r>
              <a:rPr lang="en-US" sz="3200"/>
              <a:t> What is the </a:t>
            </a:r>
            <a:r>
              <a:rPr lang="en-US" sz="3200">
                <a:highlight>
                  <a:srgbClr val="FFFF00"/>
                </a:highlight>
              </a:rPr>
              <a:t>function</a:t>
            </a:r>
            <a:r>
              <a:rPr lang="en-US" sz="3200"/>
              <a:t> of the word </a:t>
            </a:r>
            <a:r>
              <a:rPr lang="en-US" sz="3200">
                <a:highlight>
                  <a:srgbClr val="FFFF00"/>
                </a:highlight>
              </a:rPr>
              <a:t>‘identity’</a:t>
            </a:r>
            <a:r>
              <a:rPr lang="en-US" sz="3200"/>
              <a:t> in this sentence?</a:t>
            </a:r>
          </a:p>
        </p:txBody>
      </p:sp>
      <p:pic>
        <p:nvPicPr>
          <p:cNvPr id="7" name="05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3720" y="1495425"/>
            <a:ext cx="802640" cy="80264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3557270" y="2358390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662420" y="2364740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014220" y="3545840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693920" y="3475990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347720" y="4136390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455420" y="4714240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125470" y="5323840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560570" y="5323840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3129915" y="5840095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813550" y="5907405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96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52241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ACTITIVTY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245" y="1102995"/>
            <a:ext cx="11708130" cy="13169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just"/>
            <a:r>
              <a:rPr lang="en-US" sz="4000"/>
              <a:t>- Work in groups. Ask groups to write as many words </a:t>
            </a:r>
            <a:r>
              <a:rPr lang="en-US" sz="4000" b="1" u="sng"/>
              <a:t>ending in –ion and –ity</a:t>
            </a:r>
            <a:r>
              <a:rPr lang="en-US" sz="4000"/>
              <a:t> as possible in ............... minutes.</a:t>
            </a:r>
          </a:p>
        </p:txBody>
      </p:sp>
      <p:sp>
        <p:nvSpPr>
          <p:cNvPr id="2" name="Rectangle 11"/>
          <p:cNvSpPr/>
          <p:nvPr/>
        </p:nvSpPr>
        <p:spPr>
          <a:xfrm>
            <a:off x="309245" y="2588895"/>
            <a:ext cx="11708130" cy="13169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just"/>
            <a:r>
              <a:rPr lang="en-US" sz="4000"/>
              <a:t>- The group with the most words to the words on the board.</a:t>
            </a:r>
          </a:p>
        </p:txBody>
      </p:sp>
      <p:sp>
        <p:nvSpPr>
          <p:cNvPr id="3" name="Rectangle 11"/>
          <p:cNvSpPr/>
          <p:nvPr/>
        </p:nvSpPr>
        <p:spPr>
          <a:xfrm>
            <a:off x="309245" y="3960495"/>
            <a:ext cx="11708130" cy="13169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just"/>
            <a:r>
              <a:rPr lang="en-US" sz="4000"/>
              <a:t>- Other students from other groups go to the board and put stress on the correct syllable in each word written.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32130" y="3907155"/>
            <a:ext cx="1972945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8635" y="1093470"/>
            <a:ext cx="6108065" cy="60388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Option 1: Brainstorm</a:t>
            </a:r>
          </a:p>
          <a:p>
            <a:r>
              <a:rPr lang="en-US" dirty="0">
                <a:solidFill>
                  <a:schemeClr val="tx1"/>
                </a:solidFill>
              </a:rPr>
              <a:t>Option 2: Bin it or Keep it quiz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1873250"/>
            <a:ext cx="6125845" cy="150114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Vocabulary </a:t>
            </a: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1: Match a word or phrase in A with its meaning in B.</a:t>
            </a: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2: Match a verb in A with a phrase in B to make a meaningful expression.</a:t>
            </a: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3: Choose the correct word to complete each sentence.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56885" y="3742690"/>
            <a:ext cx="6140450" cy="122174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Listen and repeat the words. Pay attention to the word stress.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Listen and repeat the sentences. Mark the stress in the underlined words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18920" y="2541905"/>
            <a:ext cx="796925" cy="136525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505075" y="4208145"/>
            <a:ext cx="918210" cy="10325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504946" y="52405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88635" y="5250815"/>
            <a:ext cx="6108700" cy="6851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1938181"/>
            <a:ext cx="11445622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 Use the lexical items related to the topic WORLD ENGLISHES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Pronounce the words ending in –ion and –ity with correct stress.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810" y="1188085"/>
            <a:ext cx="2291080" cy="153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705" y="4391660"/>
            <a:ext cx="2329180" cy="23291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7067" y="1814191"/>
            <a:ext cx="1152596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 smtClean="0"/>
              <a:t>Learn by heart the new words.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/>
              <a:t>Find 3 more words that </a:t>
            </a:r>
            <a:r>
              <a:rPr lang="en-US" sz="3600" b="1" u="sng" dirty="0"/>
              <a:t>ending with the sounds –ion and –</a:t>
            </a:r>
            <a:r>
              <a:rPr lang="en-US" sz="3600" b="1" u="sng" dirty="0" err="1"/>
              <a:t>ity</a:t>
            </a:r>
            <a:r>
              <a:rPr lang="en-US" sz="3600" b="1" u="sng" dirty="0"/>
              <a:t> and put the stress</a:t>
            </a:r>
            <a:r>
              <a:rPr lang="en-US" sz="3600" dirty="0"/>
              <a:t> to the appropriate syllable in each of them</a:t>
            </a:r>
            <a:r>
              <a:rPr lang="en-US" sz="3600" dirty="0" smtClean="0"/>
              <a:t>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 smtClean="0"/>
              <a:t>Do exercises in part A </a:t>
            </a:r>
            <a:r>
              <a:rPr lang="en-US" sz="3600" smtClean="0"/>
              <a:t>in Workbook.</a:t>
            </a:r>
            <a:endParaRPr lang="en-US" sz="3600" dirty="0" smtClean="0"/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 smtClean="0"/>
              <a:t>Prepare new lesson: A closer look 1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32130" y="3907155"/>
            <a:ext cx="1972945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8635" y="1093470"/>
            <a:ext cx="6108065" cy="60388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Option 1: Brainstorm</a:t>
            </a:r>
          </a:p>
          <a:p>
            <a:r>
              <a:rPr lang="en-US" dirty="0">
                <a:solidFill>
                  <a:schemeClr val="tx1"/>
                </a:solidFill>
              </a:rPr>
              <a:t>Option 2: Bin it or Keep it quiz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1873250"/>
            <a:ext cx="6125845" cy="150114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Vocabulary </a:t>
            </a: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1: Match a word or phrase in A with its meaning in B.</a:t>
            </a: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2: Match a verb in A with a phrase in B to make a meaningful expression.</a:t>
            </a: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3: Choose the correct word to complete each sentence.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56885" y="3742690"/>
            <a:ext cx="6140450" cy="122174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Listen and repeat the words. Pay attention to the word stress.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Listen and repeat the sentences. Mark the stress in the underlined words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18920" y="2541905"/>
            <a:ext cx="796925" cy="136525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505075" y="4208145"/>
            <a:ext cx="918210" cy="10325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504946" y="52405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88635" y="5250815"/>
            <a:ext cx="6108700" cy="6851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brainstorm-animation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7620"/>
            <a:ext cx="12192635" cy="80772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2430" y="3429000"/>
            <a:ext cx="34982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Brainstorm</a:t>
            </a:r>
          </a:p>
        </p:txBody>
      </p:sp>
      <p:sp>
        <p:nvSpPr>
          <p:cNvPr id="16" name="TextBox 11"/>
          <p:cNvSpPr txBox="1"/>
          <p:nvPr/>
        </p:nvSpPr>
        <p:spPr>
          <a:xfrm>
            <a:off x="12628880" y="1075690"/>
            <a:ext cx="5624195" cy="6840220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6413500" y="2760980"/>
            <a:ext cx="609600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HOI AN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87045" y="1207770"/>
            <a:ext cx="981202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>
              <a:lnSpc>
                <a:spcPct val="100000"/>
              </a:lnSpc>
            </a:pPr>
            <a:r>
              <a:rPr lang="en-US" sz="4000" b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There are some pictures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87045" y="1984375"/>
            <a:ext cx="981202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>
              <a:lnSpc>
                <a:spcPct val="100000"/>
              </a:lnSpc>
            </a:pPr>
            <a:r>
              <a:rPr lang="en-US" sz="4000" b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You need to say the words in British English and American English. </a:t>
            </a:r>
          </a:p>
        </p:txBody>
      </p:sp>
      <p:pic>
        <p:nvPicPr>
          <p:cNvPr id="7" name="Content Placeholder 6" descr="homemade-chips-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175895" y="7343775"/>
            <a:ext cx="1635125" cy="2176780"/>
          </a:xfrm>
          <a:prstGeom prst="rect">
            <a:avLst/>
          </a:prstGeom>
        </p:spPr>
      </p:pic>
      <p:sp>
        <p:nvSpPr>
          <p:cNvPr id="4" name="TextBox 11"/>
          <p:cNvSpPr txBox="1"/>
          <p:nvPr/>
        </p:nvSpPr>
        <p:spPr>
          <a:xfrm>
            <a:off x="-12381865" y="1075690"/>
            <a:ext cx="12108180" cy="1964055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00" grpId="0"/>
      <p:bldP spid="100" grpId="1"/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homemade-chips-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1410335" y="-1353185"/>
            <a:ext cx="9097010" cy="1210818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1075690"/>
            <a:ext cx="12108180" cy="1964055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82550" y="1459230"/>
            <a:ext cx="12259310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UK: chips            US: French Fries</a:t>
            </a:r>
          </a:p>
          <a:p>
            <a:pPr algn="ctr">
              <a:lnSpc>
                <a:spcPct val="100000"/>
              </a:lnSpc>
            </a:pPr>
            <a:endParaRPr lang="en-US" sz="6600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pic>
        <p:nvPicPr>
          <p:cNvPr id="8" name="Content Placeholder 2" descr="how-to-buy-a-flat-cubitt-and-wes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2770" y="4243070"/>
            <a:ext cx="4648200" cy="26149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6" grpId="0"/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how-to-buy-a-flat-cubitt-and-west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270" y="0"/>
            <a:ext cx="12192635" cy="6858635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5208905"/>
            <a:ext cx="12192000" cy="2159635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pic>
        <p:nvPicPr>
          <p:cNvPr id="5" name="Content Placeholder 6" descr="homemade-chips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4644370" y="-3308350"/>
            <a:ext cx="1883410" cy="250761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227330" y="5396865"/>
            <a:ext cx="12259310" cy="13271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UK: flat                  US: apartment</a:t>
            </a:r>
          </a:p>
          <a:p>
            <a:pPr algn="ctr">
              <a:lnSpc>
                <a:spcPct val="100000"/>
              </a:lnSpc>
            </a:pPr>
            <a:endParaRPr lang="en-US" sz="6600" b="1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9" name="Content Placeholder 5" descr="1280px-Choc-Chip-Cookie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580505" y="2928620"/>
            <a:ext cx="5041900" cy="3467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CA9F73"/>
            </a:gs>
            <a:gs pos="100000">
              <a:srgbClr val="4E383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6985000" y="1942465"/>
            <a:ext cx="4471670" cy="3138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UK: biscuit                  US: cookie</a:t>
            </a:r>
          </a:p>
          <a:p>
            <a:pPr algn="ctr">
              <a:lnSpc>
                <a:spcPct val="100000"/>
              </a:lnSpc>
            </a:pPr>
            <a:endParaRPr lang="en-US" sz="6600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pic>
        <p:nvPicPr>
          <p:cNvPr id="6" name="Content Placeholder 5" descr="1280px-Choc-Chip-Cookie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740" y="1125855"/>
            <a:ext cx="7405370" cy="5092065"/>
          </a:xfrm>
          <a:prstGeom prst="rect">
            <a:avLst/>
          </a:prstGeom>
        </p:spPr>
      </p:pic>
      <p:pic>
        <p:nvPicPr>
          <p:cNvPr id="7" name="Content Placeholder 2" descr="61WbGSesmPL._AC_UF1000,1000_QL80_"/>
          <p:cNvPicPr>
            <a:picLocks noChangeAspect="1"/>
          </p:cNvPicPr>
          <p:nvPr/>
        </p:nvPicPr>
        <p:blipFill>
          <a:blip r:embed="rId4">
            <a:clrChange>
              <a:clrFrom>
                <a:srgbClr val="FAFCF7">
                  <a:alpha val="100000"/>
                </a:srgbClr>
              </a:clrFrom>
              <a:clrTo>
                <a:srgbClr val="FAFCF7">
                  <a:alpha val="100000"/>
                  <a:alpha val="0"/>
                </a:srgbClr>
              </a:clrTo>
            </a:clrChange>
          </a:blip>
          <a:srcRect l="33027" r="33103"/>
          <a:stretch>
            <a:fillRect/>
          </a:stretch>
        </p:blipFill>
        <p:spPr>
          <a:xfrm>
            <a:off x="-3194050" y="-635000"/>
            <a:ext cx="993140" cy="1460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</TotalTime>
  <Words>1557</Words>
  <Application>Microsoft Office PowerPoint</Application>
  <PresentationFormat>Widescreen</PresentationFormat>
  <Paragraphs>311</Paragraphs>
  <Slides>36</Slides>
  <Notes>30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Adobe Gothic Std B</vt:lpstr>
      <vt:lpstr>Arial</vt:lpstr>
      <vt:lpstr>Calibri</vt:lpstr>
      <vt:lpstr>Calibri Light</vt:lpstr>
      <vt:lpstr>Cooper Black</vt:lpstr>
      <vt:lpstr>Courier New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322</cp:revision>
  <dcterms:created xsi:type="dcterms:W3CDTF">2020-12-09T02:04:00Z</dcterms:created>
  <dcterms:modified xsi:type="dcterms:W3CDTF">2025-02-22T03:26:58Z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67ECEDA3FDA048D29AA9BFC6749F8295_13</vt:lpwstr>
  </property>
  <property fmtid="{D5CDD505-2E9C-101B-9397-08002B2CF9AE}" pid="3" name="KSOProductBuildVer">
    <vt:lpwstr>1033-12.2.0.13489</vt:lpwstr>
  </property>
</Properties>
</file>