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801" r:id="rId3"/>
    <p:sldId id="636" r:id="rId4"/>
    <p:sldId id="389" r:id="rId5"/>
    <p:sldId id="722" r:id="rId6"/>
    <p:sldId id="436" r:id="rId7"/>
    <p:sldId id="599" r:id="rId8"/>
    <p:sldId id="789" r:id="rId9"/>
    <p:sldId id="790" r:id="rId10"/>
    <p:sldId id="627" r:id="rId11"/>
    <p:sldId id="761" r:id="rId12"/>
    <p:sldId id="791" r:id="rId13"/>
    <p:sldId id="707" r:id="rId14"/>
    <p:sldId id="792" r:id="rId15"/>
    <p:sldId id="725" r:id="rId16"/>
    <p:sldId id="793" r:id="rId17"/>
    <p:sldId id="794" r:id="rId18"/>
    <p:sldId id="795" r:id="rId19"/>
    <p:sldId id="457" r:id="rId20"/>
    <p:sldId id="796" r:id="rId21"/>
    <p:sldId id="797" r:id="rId22"/>
    <p:sldId id="798" r:id="rId23"/>
    <p:sldId id="799" r:id="rId24"/>
    <p:sldId id="749" r:id="rId25"/>
    <p:sldId id="729" r:id="rId26"/>
    <p:sldId id="800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 userDrawn="1">
          <p15:clr>
            <a:srgbClr val="A4A3A4"/>
          </p15:clr>
        </p15:guide>
        <p15:guide id="2" pos="3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4B6"/>
    <a:srgbClr val="AD1A14"/>
    <a:srgbClr val="CEE6F3"/>
    <a:srgbClr val="DFA878"/>
    <a:srgbClr val="8CC0DE"/>
    <a:srgbClr val="FFD9C0"/>
    <a:srgbClr val="FFB7B7"/>
    <a:srgbClr val="96C291"/>
    <a:srgbClr val="FFDBAA"/>
    <a:srgbClr val="A6C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35" y="67"/>
      </p:cViewPr>
      <p:guideLst>
        <p:guide orient="horz" pos="2267"/>
        <p:guide pos="37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-11207750" y="-5461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11207750" y="-546100"/>
            <a:ext cx="9057005" cy="7207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8570575" y="-612140"/>
            <a:ext cx="5543550" cy="7273290"/>
            <a:chOff x="-246" y="-129"/>
            <a:chExt cx="8730" cy="11454"/>
          </a:xfrm>
        </p:grpSpPr>
        <p:sp>
          <p:nvSpPr>
            <p:cNvPr id="8" name="Rectangles 7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95" y="1346"/>
              <a:ext cx="8360" cy="5585"/>
              <a:chOff x="-95" y="1346"/>
              <a:chExt cx="8360" cy="5585"/>
            </a:xfrm>
          </p:grpSpPr>
          <p:sp>
            <p:nvSpPr>
              <p:cNvPr id="9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Chord 11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Myriad Pro" pitchFamily="34" charset="0"/>
                  </a:rPr>
                  <a:t>6</a:t>
                </a:r>
                <a:endParaRPr lang="en-US" sz="40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  <p:sp>
            <p:nvSpPr>
              <p:cNvPr id="14" name="TextBox 40"/>
              <p:cNvSpPr txBox="1"/>
              <p:nvPr/>
            </p:nvSpPr>
            <p:spPr>
              <a:xfrm>
                <a:off x="49" y="1473"/>
                <a:ext cx="8216" cy="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</a:t>
                </a:r>
              </a:p>
            </p:txBody>
          </p:sp>
          <p:sp>
            <p:nvSpPr>
              <p:cNvPr id="15" name="Rounded Rectangle 13"/>
              <p:cNvSpPr/>
              <p:nvPr/>
            </p:nvSpPr>
            <p:spPr>
              <a:xfrm>
                <a:off x="883" y="5445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35"/>
              <p:cNvSpPr txBox="1"/>
              <p:nvPr/>
            </p:nvSpPr>
            <p:spPr>
              <a:xfrm>
                <a:off x="1206" y="5445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-95" y="5449"/>
                <a:ext cx="1316" cy="1483"/>
                <a:chOff x="2766630" y="1746890"/>
                <a:chExt cx="990895" cy="94161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27405"/>
            <a:ext cx="10666853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9671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8545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7850" y="2066290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Natural wonders are one of our country’s valuable </a:t>
            </a:r>
            <a:r>
              <a:rPr lang="en-US" sz="3600" b="1"/>
              <a:t>(possess)</a:t>
            </a:r>
            <a:r>
              <a:rPr lang="en-US" sz="3600"/>
              <a:t> _______________________.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77850" y="3371215"/>
            <a:ext cx="11073765" cy="1753235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 </a:t>
            </a:r>
            <a:r>
              <a:rPr lang="en-US" sz="3600"/>
              <a:t>Our Central Highlands has </a:t>
            </a:r>
            <a:r>
              <a:rPr lang="en-US" sz="3600" b="1"/>
              <a:t>(charm)</a:t>
            </a:r>
            <a:r>
              <a:rPr lang="en-US" sz="3600"/>
              <a:t> </a:t>
            </a:r>
            <a:r>
              <a:rPr lang="en-US" sz="3600">
                <a:sym typeface="+mn-ea"/>
              </a:rPr>
              <a:t>______________</a:t>
            </a:r>
            <a:r>
              <a:rPr lang="en-US" sz="3600"/>
              <a:t> sights: natural and wild landscapes amid magnificent forests.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54990" y="5124450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</a:t>
            </a:r>
            <a:r>
              <a:rPr lang="en-US" sz="3600"/>
              <a:t>. The Gobi is a very large desert </a:t>
            </a:r>
            <a:r>
              <a:rPr lang="en-US" sz="3600" b="1"/>
              <a:t>(locate)</a:t>
            </a:r>
            <a:r>
              <a:rPr lang="en-US" sz="3600"/>
              <a:t> </a:t>
            </a:r>
            <a:r>
              <a:rPr lang="en-US" sz="3600">
                <a:sym typeface="+mn-ea"/>
              </a:rPr>
              <a:t>____________</a:t>
            </a:r>
            <a:r>
              <a:rPr lang="en-US" sz="3600"/>
              <a:t>in China and Mongolia.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812540" y="2520950"/>
            <a:ext cx="33210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possessions 	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699500" y="3371215"/>
            <a:ext cx="2152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charming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699500" y="5164455"/>
            <a:ext cx="20129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99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2" grpId="0" bldLvl="0" animBg="1"/>
      <p:bldP spid="12" grpId="1" animBg="1"/>
      <p:bldP spid="14" grpId="0" bldLvl="0" animBg="1"/>
      <p:bldP spid="14" grpId="1" animBg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6550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11068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9942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0380" y="2483485"/>
            <a:ext cx="11073765" cy="1076325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The Amazon River was named by the Spanish </a:t>
            </a:r>
            <a:r>
              <a:rPr lang="en-US" sz="3200" b="1" dirty="0"/>
              <a:t>(explore)</a:t>
            </a:r>
            <a:r>
              <a:rPr lang="en-US" sz="3200" dirty="0"/>
              <a:t> _____________ Francisco de Orellana.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38150" y="3806190"/>
            <a:ext cx="11073765" cy="107632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You don’t need special </a:t>
            </a:r>
            <a:r>
              <a:rPr lang="en-US" sz="3200" b="1"/>
              <a:t>(permit)</a:t>
            </a:r>
            <a:r>
              <a:rPr lang="en-US" sz="3200"/>
              <a:t> ____________to visit Cuc Phuong National Park.</a:t>
            </a:r>
            <a:endParaRPr lang="en-US" sz="3200" b="1"/>
          </a:p>
        </p:txBody>
      </p:sp>
      <p:sp>
        <p:nvSpPr>
          <p:cNvPr id="26" name="Text Box 25"/>
          <p:cNvSpPr txBox="1"/>
          <p:nvPr/>
        </p:nvSpPr>
        <p:spPr>
          <a:xfrm>
            <a:off x="1040765" y="297624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859905" y="375031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25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22" grpId="0" bldLvl="0" animBg="1"/>
      <p:bldP spid="22" grpId="1" animBg="1"/>
      <p:bldP spid="26" grpId="0"/>
      <p:bldP spid="26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020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30860" y="195643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Minh asked me </a:t>
            </a:r>
            <a:r>
              <a:rPr lang="en-US" sz="3200" b="1">
                <a:solidFill>
                  <a:schemeClr val="tx1"/>
                </a:solidFill>
              </a:rPr>
              <a:t>did I know / if I knew.</a:t>
            </a:r>
            <a:r>
              <a:rPr lang="en-US" sz="3200"/>
              <a:t>much about the Amazon Rainforest.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850" y="3067050"/>
            <a:ext cx="11073765" cy="107632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 asked Frankie if </a:t>
            </a:r>
            <a:r>
              <a:rPr lang="en-US" sz="3200" b="1"/>
              <a:t>he was living / he is living</a:t>
            </a:r>
            <a:r>
              <a:rPr lang="en-US" sz="3200"/>
              <a:t> near the Grand Canyon.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30860" y="436562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Trang </a:t>
            </a:r>
            <a:r>
              <a:rPr lang="en-US" sz="3200" b="1"/>
              <a:t>said / wanted to know</a:t>
            </a:r>
            <a:r>
              <a:rPr lang="en-US" sz="3200"/>
              <a:t> whether Tom wanted to visit Mount Fansipan.</a:t>
            </a:r>
          </a:p>
        </p:txBody>
      </p:sp>
      <p:sp>
        <p:nvSpPr>
          <p:cNvPr id="13" name="Oval 12"/>
          <p:cNvSpPr/>
          <p:nvPr/>
        </p:nvSpPr>
        <p:spPr>
          <a:xfrm>
            <a:off x="5692775" y="1892300"/>
            <a:ext cx="172910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0820" y="3032760"/>
            <a:ext cx="266128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58185" y="4365625"/>
            <a:ext cx="302069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13" grpId="0" bldLvl="0" animBg="1"/>
      <p:bldP spid="13" grpId="1" animBg="1"/>
      <p:bldP spid="14" grpId="0" bldLvl="0" animBg="1"/>
      <p:bldP spid="14" grpId="1" animBg="1"/>
      <p:bldP spid="18" grpId="0" bldLvl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020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0860" y="2245360"/>
            <a:ext cx="11073765" cy="107632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 </a:t>
            </a:r>
            <a:r>
              <a:rPr lang="en-US" sz="3200" dirty="0"/>
              <a:t>My mum </a:t>
            </a:r>
            <a:r>
              <a:rPr lang="en-US" sz="3200" b="1" dirty="0"/>
              <a:t>told / asked</a:t>
            </a:r>
            <a:r>
              <a:rPr lang="en-US" sz="3200" dirty="0"/>
              <a:t> me whether I was studying or playing then.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0860" y="332168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 teacher asked Liam </a:t>
            </a:r>
            <a:r>
              <a:rPr lang="en-US" sz="3200" b="1"/>
              <a:t>whether he wanted / did he want</a:t>
            </a:r>
            <a:r>
              <a:rPr lang="en-US" sz="3200"/>
              <a:t> to visit Son Doong Cave.</a:t>
            </a:r>
          </a:p>
        </p:txBody>
      </p:sp>
      <p:sp>
        <p:nvSpPr>
          <p:cNvPr id="7" name="Oval 6"/>
          <p:cNvSpPr/>
          <p:nvPr/>
        </p:nvSpPr>
        <p:spPr>
          <a:xfrm>
            <a:off x="3781887" y="2163890"/>
            <a:ext cx="121303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9845" y="3321685"/>
            <a:ext cx="361442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17094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/>
              <a:t>1</a:t>
            </a:r>
            <a:r>
              <a:rPr lang="en-US" sz="3400"/>
              <a:t>. “Do you know about the Shilin Stone Forest in China?” she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2790" y="4150995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/>
              <a:t>2.</a:t>
            </a:r>
            <a:r>
              <a:rPr lang="en-US" sz="3400"/>
              <a:t> “Do you enjoy having virtual tours of these natural wonders?” Mi said to Nam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29311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</a:rPr>
              <a:t>She </a:t>
            </a:r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asked me / wanted to know if / whether I knew </a:t>
            </a:r>
            <a:r>
              <a:rPr lang="en-US" sz="3400" b="1">
                <a:solidFill>
                  <a:srgbClr val="FF0000"/>
                </a:solidFill>
              </a:rPr>
              <a:t>about the Shilin Stone Forest in China.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170" y="545719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Mi asked Nam / wanted to know if / whether he enjoyed</a:t>
            </a:r>
            <a:r>
              <a:rPr lang="en-US" sz="3400" b="1">
                <a:solidFill>
                  <a:srgbClr val="FF0000"/>
                </a:solidFill>
              </a:rPr>
              <a:t> having virtual tours of those natural wonders.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17094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/>
              <a:t>3</a:t>
            </a:r>
            <a:r>
              <a:rPr lang="en-US" sz="3400"/>
              <a:t>. Are you interested in the natural wonders of your country?” David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2790" y="4150995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/>
              <a:t>4.</a:t>
            </a:r>
            <a:r>
              <a:rPr lang="en-US" sz="3400" dirty="0"/>
              <a:t> “Can you manage to meet the deadline for the project?”     I said to Linh.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29311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FF0000"/>
                </a:solidFill>
              </a:rPr>
              <a:t>David</a:t>
            </a:r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 asked me / wanted to know if / whether I was</a:t>
            </a:r>
            <a:r>
              <a:rPr lang="en-US" sz="3400" b="1" dirty="0">
                <a:solidFill>
                  <a:srgbClr val="FF0000"/>
                </a:solidFill>
              </a:rPr>
              <a:t> interested in the natural wonders of my country.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170" y="545719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I asked Linh / wanted to know if / whether she could manage </a:t>
            </a:r>
            <a:r>
              <a:rPr lang="en-US" sz="3400" b="1" dirty="0">
                <a:solidFill>
                  <a:srgbClr val="FF0000"/>
                </a:solidFill>
              </a:rPr>
              <a:t>to meet the deadline for the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21158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/>
              <a:t>5</a:t>
            </a:r>
            <a:r>
              <a:rPr lang="en-US" sz="3400"/>
              <a:t>. “Will you visit some natural wonders overseas this summer?” she said.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33375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</a:rPr>
              <a:t>She </a:t>
            </a:r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asked me / wanted to know if / whether I would visit</a:t>
            </a:r>
            <a:r>
              <a:rPr lang="en-US" sz="3400" b="1">
                <a:solidFill>
                  <a:srgbClr val="FF0000"/>
                </a:solidFill>
              </a:rPr>
              <a:t> some natural wonders overseas that summer.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085"/>
            <a:ext cx="12151360" cy="740473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3599180"/>
            <a:ext cx="1111440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7D4">
                    <a:alpha val="68000"/>
                  </a:srgbClr>
                </a:solidFill>
              </a14:hiddenFill>
            </a:ext>
          </a:extLst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AD1A14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NATURAL WONDERS </a:t>
            </a:r>
            <a:r>
              <a:rPr lang="en-US" sz="4400" b="1">
                <a:solidFill>
                  <a:schemeClr val="accent5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OF THE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11097895" y="786868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mountain-4853168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485"/>
            <a:ext cx="12191365" cy="7933690"/>
          </a:xfrm>
          <a:prstGeom prst="rect">
            <a:avLst/>
          </a:prstGeom>
        </p:spPr>
      </p:pic>
      <p:pic>
        <p:nvPicPr>
          <p:cNvPr id="6" name="Picture 5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27445" y="272049"/>
            <a:ext cx="5321300" cy="5321300"/>
          </a:xfrm>
          <a:prstGeom prst="rect">
            <a:avLst/>
          </a:prstGeom>
        </p:spPr>
      </p:pic>
      <p:pic>
        <p:nvPicPr>
          <p:cNvPr id="3" name="Picture 2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16761" y="272049"/>
            <a:ext cx="6083300" cy="5321300"/>
          </a:xfrm>
          <a:prstGeom prst="rect">
            <a:avLst/>
          </a:prstGeom>
        </p:spPr>
      </p:pic>
      <p:pic>
        <p:nvPicPr>
          <p:cNvPr id="8" name="Picture 7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812926" y="3100705"/>
            <a:ext cx="6083300" cy="5321300"/>
          </a:xfrm>
          <a:prstGeom prst="rect">
            <a:avLst/>
          </a:prstGeom>
        </p:spPr>
      </p:pic>
      <p:pic>
        <p:nvPicPr>
          <p:cNvPr id="9" name="Picture 8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86315" y="3428922"/>
            <a:ext cx="6083300" cy="5321300"/>
          </a:xfrm>
          <a:prstGeom prst="rect">
            <a:avLst/>
          </a:prstGeom>
        </p:spPr>
      </p:pic>
      <p:pic>
        <p:nvPicPr>
          <p:cNvPr id="10" name="Picture 9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145649" y="-1892070"/>
            <a:ext cx="6083300" cy="5321300"/>
          </a:xfrm>
          <a:prstGeom prst="rect">
            <a:avLst/>
          </a:prstGeom>
        </p:spPr>
      </p:pic>
      <p:pic>
        <p:nvPicPr>
          <p:cNvPr id="12" name="Picture 11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400" y="-1892240"/>
            <a:ext cx="5321300" cy="53213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705" y="2082165"/>
            <a:ext cx="12181840" cy="2901315"/>
            <a:chOff x="83" y="3279"/>
            <a:chExt cx="19184" cy="4569"/>
          </a:xfrm>
        </p:grpSpPr>
        <p:grpSp>
          <p:nvGrpSpPr>
            <p:cNvPr id="17" name="Group 16"/>
            <p:cNvGrpSpPr/>
            <p:nvPr/>
          </p:nvGrpSpPr>
          <p:grpSpPr>
            <a:xfrm>
              <a:off x="9660" y="3419"/>
              <a:ext cx="1122" cy="1117"/>
              <a:chOff x="1789849" y="1601868"/>
              <a:chExt cx="712319" cy="70921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789849" y="1601868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ord 21"/>
              <p:cNvSpPr/>
              <p:nvPr/>
            </p:nvSpPr>
            <p:spPr>
              <a:xfrm rot="4088942">
                <a:off x="1807597" y="1623694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39"/>
            <p:cNvSpPr txBox="1"/>
            <p:nvPr/>
          </p:nvSpPr>
          <p:spPr>
            <a:xfrm>
              <a:off x="6461" y="3279"/>
              <a:ext cx="3290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9686" y="343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26" name="TextBox 40"/>
            <p:cNvSpPr txBox="1"/>
            <p:nvPr/>
          </p:nvSpPr>
          <p:spPr>
            <a:xfrm>
              <a:off x="83" y="4721"/>
              <a:ext cx="19184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2000"/>
                      </a:schemeClr>
                    </a:glow>
                    <a:reflection blurRad="6350" stA="60000" endA="900" endPos="58000" dir="5400000" sy="-100000" algn="bl" rotWithShape="0"/>
                  </a:effectLst>
                  <a:latin typeface="Myriad Pro" pitchFamily="34" charset="0"/>
                </a:rPr>
                <a:t>NATURAL WONDERS OF THE WORLD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3" y="6365"/>
              <a:ext cx="11165" cy="1483"/>
              <a:chOff x="-13418" y="4514"/>
              <a:chExt cx="11165" cy="1483"/>
            </a:xfrm>
          </p:grpSpPr>
          <p:sp>
            <p:nvSpPr>
              <p:cNvPr id="35" name="Rounded Rectangle 13"/>
              <p:cNvSpPr/>
              <p:nvPr/>
            </p:nvSpPr>
            <p:spPr>
              <a:xfrm>
                <a:off x="-11900" y="4867"/>
                <a:ext cx="8653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1320" y="4949"/>
                <a:ext cx="9067" cy="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>
                    <a:solidFill>
                      <a:schemeClr val="bg1"/>
                    </a:solidFill>
                  </a:rPr>
                  <a:t>LESSON 7</a:t>
                </a:r>
                <a:r>
                  <a:rPr lang="en-US" sz="2600" b="1" dirty="0" smtClean="0">
                    <a:solidFill>
                      <a:schemeClr val="bg1"/>
                    </a:solidFill>
                  </a:rPr>
                  <a:t>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-13418" y="4514"/>
                <a:ext cx="1560" cy="1483"/>
                <a:chOff x="2298191" y="3347088"/>
                <a:chExt cx="990895" cy="941618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8191" y="3347088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448778" y="3571569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Rectangle 4"/>
          <p:cNvSpPr/>
          <p:nvPr/>
        </p:nvSpPr>
        <p:spPr>
          <a:xfrm>
            <a:off x="3759929" y="110070"/>
            <a:ext cx="7935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Monday, February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5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rd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2025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11" y="737259"/>
            <a:ext cx="31005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Week: 21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Period: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61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09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26390" y="1579880"/>
            <a:ext cx="115392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and decide on the natural wonder you want to talk about.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a natural wonder.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958465" y="2134870"/>
            <a:ext cx="7366000" cy="469773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1270" indent="-1270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List of Natural Wonders: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Ha Long Bay, Viet Nam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Great Barrier Reef, Australia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Grand Canyon, USA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Sahara Desert, Africa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Mount Everest, border of Nepal and China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Galápagos Islands, Ecuador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Komodo Island, Indonesia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Niagara Falls, Canada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bldLvl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018665"/>
            <a:ext cx="115392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242021"/>
                </a:solidFill>
                <a:latin typeface="Times New Roman" panose="02020603050405020304" charset="0"/>
              </a:rPr>
              <a:t>- Work in groups to collect pictures of the wonder you have chosen.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2: Collect pictures of it.</a:t>
            </a:r>
          </a:p>
        </p:txBody>
      </p:sp>
      <p:pic>
        <p:nvPicPr>
          <p:cNvPr id="13" name="Content Placeholder 12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9175" y="3210560"/>
            <a:ext cx="3351530" cy="335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75920" y="1802130"/>
            <a:ext cx="115392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Find information about the wonder.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Task 3: Look for information about it.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23565" y="2620645"/>
            <a:ext cx="7366000" cy="352933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1270" indent="-1270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Information: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+ Its location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Its special features / attractions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Threats to its existence 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Ways / plans to preserve it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bldLvl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75920" y="1802130"/>
            <a:ext cx="115392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 to make a poster.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Task 4: Make a poster.</a:t>
            </a:r>
          </a:p>
        </p:txBody>
      </p:sp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5920" y="2620645"/>
            <a:ext cx="117767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Decorate your poster and arrange the information in a way that it is informative and attractive.</a:t>
            </a:r>
          </a:p>
        </p:txBody>
      </p:sp>
      <p:pic>
        <p:nvPicPr>
          <p:cNvPr id="8" name="Content Placeholder 7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293485" y="1035685"/>
            <a:ext cx="5397500" cy="4846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8645" y="224381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501" y="957490"/>
            <a:ext cx="6016341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85D17-0BBD-4C6E-A512-A24A56C20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9" y="1670096"/>
            <a:ext cx="10789229" cy="4634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7.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Learn by heart the vocabulary.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all  exercises in Unit 7 again.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Prepare </a:t>
            </a:r>
            <a:r>
              <a:rPr lang="en-US" sz="3600" dirty="0"/>
              <a:t>for the next </a:t>
            </a:r>
            <a:r>
              <a:rPr lang="en-US" sz="3600" dirty="0" smtClean="0"/>
              <a:t>lesson </a:t>
            </a:r>
            <a:r>
              <a:rPr lang="en-US" sz="3600" smtClean="0"/>
              <a:t>1 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of Unit 8.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5809615" y="-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33165" y="-1905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67865" y="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159385" y="-63500"/>
            <a:ext cx="9057005" cy="720725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56210" y="-81915"/>
            <a:ext cx="5544185" cy="7273290"/>
            <a:chOff x="-246" y="-129"/>
            <a:chExt cx="8731" cy="11454"/>
          </a:xfrm>
        </p:grpSpPr>
        <p:sp>
          <p:nvSpPr>
            <p:cNvPr id="24" name="Rectangles 23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40" y="1346"/>
              <a:ext cx="8525" cy="6142"/>
              <a:chOff x="-40" y="1346"/>
              <a:chExt cx="8525" cy="6142"/>
            </a:xfrm>
          </p:grpSpPr>
          <p:sp>
            <p:nvSpPr>
              <p:cNvPr id="6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Chord 10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Myriad Pro" pitchFamily="34" charset="0"/>
                  </a:rPr>
                  <a:t>6</a:t>
                </a:r>
                <a:endParaRPr lang="en-US" sz="40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  <p:sp>
            <p:nvSpPr>
              <p:cNvPr id="9" name="TextBox 40"/>
              <p:cNvSpPr txBox="1"/>
              <p:nvPr/>
            </p:nvSpPr>
            <p:spPr>
              <a:xfrm>
                <a:off x="49" y="1473"/>
                <a:ext cx="8436" cy="4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 OF THE WORLD</a:t>
                </a:r>
              </a:p>
            </p:txBody>
          </p:sp>
          <p:sp>
            <p:nvSpPr>
              <p:cNvPr id="12" name="Rounded Rectangle 13"/>
              <p:cNvSpPr/>
              <p:nvPr/>
            </p:nvSpPr>
            <p:spPr>
              <a:xfrm>
                <a:off x="985" y="6011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35"/>
              <p:cNvSpPr txBox="1"/>
              <p:nvPr/>
            </p:nvSpPr>
            <p:spPr>
              <a:xfrm>
                <a:off x="1316" y="6084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-40" y="5919"/>
                <a:ext cx="1316" cy="1483"/>
                <a:chOff x="2808316" y="2045422"/>
                <a:chExt cx="990895" cy="94161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8316" y="2045422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927325" y="2269902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7;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7</a:t>
            </a:r>
            <a:r>
              <a:rPr lang="en-US" sz="3600" dirty="0"/>
              <a:t>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850715" y="4118493"/>
            <a:ext cx="1084027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310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</a:t>
            </a:r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B, C, or D to indicate the correct answer to each question.</a:t>
            </a:r>
          </a:p>
          <a:p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96938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I’m sure you will be amazed by the ______ of the Atacama Desert.</a:t>
            </a:r>
          </a:p>
          <a:p>
            <a:pPr algn="just"/>
            <a:r>
              <a:rPr lang="en-US" sz="3600" b="1"/>
              <a:t>A</a:t>
            </a:r>
            <a:r>
              <a:rPr lang="en-US" sz="3600"/>
              <a:t>. landscape </a:t>
            </a:r>
          </a:p>
          <a:p>
            <a:pPr algn="just"/>
            <a:r>
              <a:rPr lang="en-US" sz="3600" b="1"/>
              <a:t>B.</a:t>
            </a:r>
            <a:r>
              <a:rPr lang="en-US" sz="3600"/>
              <a:t> land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backdrop</a:t>
            </a:r>
          </a:p>
          <a:p>
            <a:pPr algn="just"/>
            <a:r>
              <a:rPr lang="en-US" sz="3600" b="1"/>
              <a:t>D</a:t>
            </a:r>
            <a:r>
              <a:rPr lang="en-US" sz="3600"/>
              <a:t>. territory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69385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Can all of you ______ new ideas for improving our Geography Club?</a:t>
            </a:r>
          </a:p>
          <a:p>
            <a:pPr algn="just"/>
            <a:r>
              <a:rPr lang="en-US" sz="3600" b="1"/>
              <a:t>A.</a:t>
            </a:r>
            <a:r>
              <a:rPr lang="en-US" sz="3600"/>
              <a:t> explore</a:t>
            </a:r>
          </a:p>
          <a:p>
            <a:pPr algn="just"/>
            <a:r>
              <a:rPr lang="en-US" sz="3600" b="1"/>
              <a:t>B. </a:t>
            </a:r>
            <a:r>
              <a:rPr lang="en-US" sz="3600"/>
              <a:t>conserve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suggest</a:t>
            </a:r>
          </a:p>
          <a:p>
            <a:pPr algn="just"/>
            <a:r>
              <a:rPr lang="en-US" sz="3600" b="1"/>
              <a:t>D.</a:t>
            </a:r>
            <a:r>
              <a:rPr lang="en-US" sz="3600"/>
              <a:t> discover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357949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05550" y="4719320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38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question.</a:t>
            </a:r>
            <a:endParaRPr lang="en-US" sz="29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96938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3.</a:t>
            </a:r>
            <a:r>
              <a:rPr lang="en-US" sz="3600" dirty="0"/>
              <a:t> ______ is all the animals living in an area or in a period of history.</a:t>
            </a:r>
          </a:p>
          <a:p>
            <a:pPr algn="just"/>
            <a:r>
              <a:rPr lang="en-US" sz="3600" b="1" dirty="0"/>
              <a:t>A</a:t>
            </a:r>
            <a:r>
              <a:rPr lang="en-US" sz="3600" dirty="0"/>
              <a:t>. Species </a:t>
            </a:r>
          </a:p>
          <a:p>
            <a:pPr algn="just"/>
            <a:r>
              <a:rPr lang="en-US" sz="3600" b="1" dirty="0"/>
              <a:t>B.</a:t>
            </a:r>
            <a:r>
              <a:rPr lang="en-US" sz="3600" dirty="0"/>
              <a:t> Nature</a:t>
            </a:r>
          </a:p>
          <a:p>
            <a:pPr algn="just"/>
            <a:r>
              <a:rPr lang="en-US" sz="3600" b="1" dirty="0"/>
              <a:t>C.</a:t>
            </a:r>
            <a:r>
              <a:rPr lang="en-US" sz="3600" dirty="0"/>
              <a:t> Flora</a:t>
            </a:r>
          </a:p>
          <a:p>
            <a:pPr algn="just"/>
            <a:r>
              <a:rPr lang="en-US" sz="3600" b="1" dirty="0"/>
              <a:t>D</a:t>
            </a:r>
            <a:r>
              <a:rPr lang="en-US" sz="3600" dirty="0"/>
              <a:t>. Fauna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70318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4.</a:t>
            </a:r>
            <a:r>
              <a:rPr lang="en-US" sz="3600" dirty="0"/>
              <a:t> He </a:t>
            </a:r>
            <a:r>
              <a:rPr lang="en-US" sz="3600" dirty="0" smtClean="0"/>
              <a:t>___ </a:t>
            </a:r>
            <a:r>
              <a:rPr lang="en-US" sz="3600" dirty="0"/>
              <a:t>before sending the e-mail because he was afraid that she would not like it.</a:t>
            </a:r>
          </a:p>
          <a:p>
            <a:pPr algn="just"/>
            <a:r>
              <a:rPr lang="en-US" sz="3600" b="1" dirty="0"/>
              <a:t>A.</a:t>
            </a:r>
            <a:r>
              <a:rPr lang="en-US" sz="3600" dirty="0"/>
              <a:t> possessed</a:t>
            </a:r>
          </a:p>
          <a:p>
            <a:pPr algn="just"/>
            <a:r>
              <a:rPr lang="en-US" sz="3600" b="1" dirty="0"/>
              <a:t>B. </a:t>
            </a:r>
            <a:r>
              <a:rPr lang="en-US" sz="3600" dirty="0"/>
              <a:t>hesitated</a:t>
            </a:r>
          </a:p>
          <a:p>
            <a:pPr algn="just"/>
            <a:r>
              <a:rPr lang="en-US" sz="3600" b="1" dirty="0"/>
              <a:t>C.</a:t>
            </a:r>
            <a:r>
              <a:rPr lang="en-US" sz="3600" dirty="0"/>
              <a:t> accepted</a:t>
            </a:r>
          </a:p>
          <a:p>
            <a:pPr algn="just"/>
            <a:r>
              <a:rPr lang="en-US" sz="3600" b="1" dirty="0"/>
              <a:t>D.</a:t>
            </a:r>
            <a:r>
              <a:rPr lang="en-US" sz="3600" dirty="0"/>
              <a:t> admired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521017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9192" y="4137429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11379200" cy="3415030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5.</a:t>
            </a:r>
            <a:r>
              <a:rPr lang="en-US" sz="3600"/>
              <a:t> When he reached the mountain ______, he found it covered with countless flags of climbers before him.</a:t>
            </a:r>
          </a:p>
          <a:p>
            <a:pPr algn="just"/>
            <a:r>
              <a:rPr lang="en-US" sz="3600" b="1"/>
              <a:t>A</a:t>
            </a:r>
            <a:r>
              <a:rPr lang="en-US" sz="3600"/>
              <a:t>. peak</a:t>
            </a:r>
          </a:p>
          <a:p>
            <a:pPr algn="just"/>
            <a:r>
              <a:rPr lang="en-US" sz="3600" b="1"/>
              <a:t>B.</a:t>
            </a:r>
            <a:r>
              <a:rPr lang="en-US" sz="3600"/>
              <a:t> bottom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height</a:t>
            </a:r>
          </a:p>
          <a:p>
            <a:pPr algn="just"/>
            <a:r>
              <a:rPr lang="en-US" sz="3600" b="1"/>
              <a:t>D</a:t>
            </a:r>
            <a:r>
              <a:rPr lang="en-US" sz="3600"/>
              <a:t>. side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300037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1381</Words>
  <Application>Microsoft Office PowerPoint</Application>
  <PresentationFormat>Widescreen</PresentationFormat>
  <Paragraphs>233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Adobe Gothic Std B</vt:lpstr>
      <vt:lpstr>Arial</vt:lpstr>
      <vt:lpstr>Calibri</vt:lpstr>
      <vt:lpstr>Calibri Light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366</cp:revision>
  <dcterms:created xsi:type="dcterms:W3CDTF">2020-12-09T02:04:00Z</dcterms:created>
  <dcterms:modified xsi:type="dcterms:W3CDTF">2025-02-03T01:35:56Z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1033-12.2.0.13359</vt:lpwstr>
  </property>
</Properties>
</file>