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71" r:id="rId2"/>
    <p:sldId id="784" r:id="rId3"/>
    <p:sldId id="389" r:id="rId4"/>
    <p:sldId id="531" r:id="rId5"/>
    <p:sldId id="436" r:id="rId6"/>
    <p:sldId id="722" r:id="rId7"/>
    <p:sldId id="599" r:id="rId8"/>
    <p:sldId id="766" r:id="rId9"/>
    <p:sldId id="767" r:id="rId10"/>
    <p:sldId id="739" r:id="rId11"/>
    <p:sldId id="707" r:id="rId12"/>
    <p:sldId id="768" r:id="rId13"/>
    <p:sldId id="769" r:id="rId14"/>
    <p:sldId id="605" r:id="rId15"/>
    <p:sldId id="781" r:id="rId16"/>
    <p:sldId id="727" r:id="rId17"/>
    <p:sldId id="782" r:id="rId18"/>
    <p:sldId id="783" r:id="rId19"/>
    <p:sldId id="314" r:id="rId20"/>
    <p:sldId id="330"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CD"/>
    <a:srgbClr val="FFD9C0"/>
    <a:srgbClr val="FAF0D7"/>
    <a:srgbClr val="8CC0DE"/>
    <a:srgbClr val="76B39D"/>
    <a:srgbClr val="F9F8EB"/>
    <a:srgbClr val="8C86BE"/>
    <a:srgbClr val="DEB0BD"/>
    <a:srgbClr val="CBD690"/>
    <a:srgbClr val="8B8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83" d="100"/>
          <a:sy n="83" d="100"/>
        </p:scale>
        <p:origin x="835" y="67"/>
      </p:cViewPr>
      <p:guideLst>
        <p:guide orient="horz" pos="21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1083310"/>
            <a:ext cx="1088834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passage and tick (√) the things you hear.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nvGrpSpPr>
          <p:cNvPr id="15" name="Group 14"/>
          <p:cNvGrpSpPr/>
          <p:nvPr/>
        </p:nvGrpSpPr>
        <p:grpSpPr>
          <a:xfrm>
            <a:off x="2707005" y="1851025"/>
            <a:ext cx="6255385" cy="4522470"/>
            <a:chOff x="910" y="2734"/>
            <a:chExt cx="9851" cy="7122"/>
          </a:xfrm>
        </p:grpSpPr>
        <p:sp>
          <p:nvSpPr>
            <p:cNvPr id="5" name="Text Box 4"/>
            <p:cNvSpPr txBox="1"/>
            <p:nvPr/>
          </p:nvSpPr>
          <p:spPr>
            <a:xfrm>
              <a:off x="910" y="2734"/>
              <a:ext cx="8019" cy="7123"/>
            </a:xfrm>
            <a:prstGeom prst="rect">
              <a:avLst/>
            </a:prstGeom>
            <a:noFill/>
          </p:spPr>
          <p:txBody>
            <a:bodyPr wrap="square" rtlCol="0" anchor="t">
              <a:spAutoFit/>
            </a:bodyPr>
            <a:lstStyle/>
            <a:p>
              <a:pPr>
                <a:lnSpc>
                  <a:spcPct val="150000"/>
                </a:lnSpc>
              </a:pPr>
              <a:r>
                <a:rPr lang="en-US" sz="3200" b="1"/>
                <a:t>- </a:t>
              </a:r>
              <a:r>
                <a:rPr lang="en-US" sz="3200"/>
                <a:t>Green lung of the world</a:t>
              </a:r>
            </a:p>
            <a:p>
              <a:pPr>
                <a:lnSpc>
                  <a:spcPct val="150000"/>
                </a:lnSpc>
              </a:pPr>
              <a:r>
                <a:rPr lang="en-US" sz="3200" b="1"/>
                <a:t>- </a:t>
              </a:r>
              <a:r>
                <a:rPr lang="en-US" sz="3200"/>
                <a:t>Causing climate change</a:t>
              </a:r>
            </a:p>
            <a:p>
              <a:pPr>
                <a:lnSpc>
                  <a:spcPct val="150000"/>
                </a:lnSpc>
              </a:pPr>
              <a:r>
                <a:rPr lang="en-US" sz="3200" b="1"/>
                <a:t>- </a:t>
              </a:r>
              <a:r>
                <a:rPr lang="en-US" sz="3200"/>
                <a:t>Threats to biodiversity</a:t>
              </a:r>
            </a:p>
            <a:p>
              <a:pPr>
                <a:lnSpc>
                  <a:spcPct val="150000"/>
                </a:lnSpc>
              </a:pPr>
              <a:r>
                <a:rPr lang="en-US" sz="3200" b="1"/>
                <a:t>- </a:t>
              </a:r>
              <a:r>
                <a:rPr lang="en-US" sz="3200"/>
                <a:t>Planting trees</a:t>
              </a:r>
            </a:p>
            <a:p>
              <a:pPr>
                <a:lnSpc>
                  <a:spcPct val="150000"/>
                </a:lnSpc>
              </a:pPr>
              <a:r>
                <a:rPr lang="en-US" sz="3200" b="1"/>
                <a:t>- </a:t>
              </a:r>
              <a:r>
                <a:rPr lang="en-US" sz="3200"/>
                <a:t>Exploring ecosystems</a:t>
              </a:r>
            </a:p>
            <a:p>
              <a:pPr>
                <a:lnSpc>
                  <a:spcPct val="150000"/>
                </a:lnSpc>
              </a:pPr>
              <a:r>
                <a:rPr lang="en-US" sz="3200"/>
                <a:t>- Protecting wildlife</a:t>
              </a:r>
            </a:p>
          </p:txBody>
        </p:sp>
        <p:sp>
          <p:nvSpPr>
            <p:cNvPr id="3" name="Rectangles 2"/>
            <p:cNvSpPr/>
            <p:nvPr/>
          </p:nvSpPr>
          <p:spPr>
            <a:xfrm>
              <a:off x="9933" y="298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9933" y="424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9933" y="550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Rectangles 9"/>
            <p:cNvSpPr/>
            <p:nvPr/>
          </p:nvSpPr>
          <p:spPr>
            <a:xfrm>
              <a:off x="9933" y="661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Rectangles 10"/>
            <p:cNvSpPr/>
            <p:nvPr/>
          </p:nvSpPr>
          <p:spPr>
            <a:xfrm>
              <a:off x="9933" y="7743"/>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Rectangles 13"/>
            <p:cNvSpPr/>
            <p:nvPr/>
          </p:nvSpPr>
          <p:spPr>
            <a:xfrm>
              <a:off x="9933" y="892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pic>
        <p:nvPicPr>
          <p:cNvPr id="21" name="04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38455" y="2176145"/>
            <a:ext cx="1162685" cy="1162685"/>
          </a:xfrm>
          <a:prstGeom prst="rect">
            <a:avLst/>
          </a:prstGeom>
        </p:spPr>
      </p:pic>
      <p:sp>
        <p:nvSpPr>
          <p:cNvPr id="22" name="Text Box 21"/>
          <p:cNvSpPr txBox="1"/>
          <p:nvPr/>
        </p:nvSpPr>
        <p:spPr>
          <a:xfrm>
            <a:off x="8436610" y="184467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3" name="Text Box 22"/>
          <p:cNvSpPr txBox="1"/>
          <p:nvPr/>
        </p:nvSpPr>
        <p:spPr>
          <a:xfrm>
            <a:off x="8436610" y="348424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4" name="Text Box 23"/>
          <p:cNvSpPr txBox="1"/>
          <p:nvPr/>
        </p:nvSpPr>
        <p:spPr>
          <a:xfrm>
            <a:off x="8436610" y="419354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5" name="Text Box 24"/>
          <p:cNvSpPr txBox="1"/>
          <p:nvPr/>
        </p:nvSpPr>
        <p:spPr>
          <a:xfrm>
            <a:off x="8436610" y="565594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0765"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21"/>
                </p:tgtEl>
              </p:cMediaNode>
            </p:audio>
          </p:childTnLst>
        </p:cTn>
      </p:par>
    </p:tnLst>
    <p:bldLst>
      <p:bldP spid="22" grpId="0"/>
      <p:bldP spid="22" grpId="1"/>
      <p:bldP spid="23" grpId="0"/>
      <p:bldP spid="23" grpId="1"/>
      <p:bldP spid="24" grpId="0"/>
      <p:bldP spid="24"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 name="04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728075" y="912495"/>
            <a:ext cx="720090" cy="720090"/>
          </a:xfrm>
          <a:prstGeom prst="rect">
            <a:avLst/>
          </a:prstGeom>
        </p:spPr>
      </p:pic>
      <p:sp>
        <p:nvSpPr>
          <p:cNvPr id="4" name="Text Box 3"/>
          <p:cNvSpPr txBox="1"/>
          <p:nvPr/>
        </p:nvSpPr>
        <p:spPr>
          <a:xfrm>
            <a:off x="1099185" y="274828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rivers and forests                     </a:t>
            </a:r>
          </a:p>
          <a:p>
            <a:r>
              <a:rPr lang="en-US" sz="3200">
                <a:solidFill>
                  <a:schemeClr val="tx1"/>
                </a:solidFill>
              </a:rPr>
              <a:t>C. climate change</a:t>
            </a:r>
            <a:r>
              <a:rPr lang="en-US" sz="3200"/>
              <a:t>                  </a:t>
            </a:r>
          </a:p>
        </p:txBody>
      </p:sp>
      <p:sp>
        <p:nvSpPr>
          <p:cNvPr id="5" name="Text Box 4"/>
          <p:cNvSpPr txBox="1"/>
          <p:nvPr/>
        </p:nvSpPr>
        <p:spPr>
          <a:xfrm>
            <a:off x="6988810" y="2748280"/>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flora and fauna                   </a:t>
            </a:r>
          </a:p>
        </p:txBody>
      </p:sp>
      <p:sp>
        <p:nvSpPr>
          <p:cNvPr id="6" name="Text Box 5"/>
          <p:cNvSpPr txBox="1"/>
          <p:nvPr/>
        </p:nvSpPr>
        <p:spPr>
          <a:xfrm>
            <a:off x="445770" y="2026285"/>
            <a:ext cx="11259185" cy="583565"/>
          </a:xfrm>
          <a:prstGeom prst="rect">
            <a:avLst/>
          </a:prstGeom>
          <a:solidFill>
            <a:srgbClr val="8CC0DE"/>
          </a:solidFill>
        </p:spPr>
        <p:txBody>
          <a:bodyPr wrap="square" rtlCol="0" anchor="t">
            <a:spAutoFit/>
          </a:bodyPr>
          <a:lstStyle/>
          <a:p>
            <a:pPr algn="just"/>
            <a:r>
              <a:rPr lang="en-US" sz="3200" b="1"/>
              <a:t>1. </a:t>
            </a:r>
            <a:r>
              <a:rPr lang="en-US" sz="3200"/>
              <a:t>The Amazon Rainforest is rich in ______.</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pPr algn="just"/>
            <a:r>
              <a:rPr lang="en-US" sz="3200" b="1"/>
              <a:t>2. </a:t>
            </a:r>
            <a:r>
              <a:rPr lang="en-US" sz="3200"/>
              <a:t>The threats to biodiversity are deforestation, fires, and extinction of rare animal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flora                    </a:t>
            </a:r>
          </a:p>
          <a:p>
            <a:r>
              <a:rPr lang="en-US" sz="3200">
                <a:solidFill>
                  <a:schemeClr val="tx1"/>
                </a:solidFill>
              </a:rPr>
              <a:t>C. species         </a:t>
            </a:r>
            <a:r>
              <a:rPr lang="en-US" sz="3200"/>
              <a:t>         </a:t>
            </a:r>
          </a:p>
        </p:txBody>
      </p:sp>
      <p:sp>
        <p:nvSpPr>
          <p:cNvPr id="14" name="Text Box 13"/>
          <p:cNvSpPr txBox="1"/>
          <p:nvPr/>
        </p:nvSpPr>
        <p:spPr>
          <a:xfrm>
            <a:off x="6988810" y="5240655"/>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fauna                   </a:t>
            </a:r>
          </a:p>
        </p:txBody>
      </p:sp>
      <p:sp>
        <p:nvSpPr>
          <p:cNvPr id="22" name="Oval 21"/>
          <p:cNvSpPr/>
          <p:nvPr/>
        </p:nvSpPr>
        <p:spPr>
          <a:xfrm>
            <a:off x="6988810" y="273431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168400" y="571119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childTnLst>
                          </p:cTn>
                        </p:par>
                        <p:par>
                          <p:cTn id="34" fill="hold">
                            <p:stCondLst>
                              <p:cond delay="282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4"/>
                                        </p:tgtEl>
                                        <p:attrNameLst>
                                          <p:attrName>ppt_y</p:attrName>
                                        </p:attrNameLst>
                                      </p:cBhvr>
                                      <p:tavLst>
                                        <p:tav tm="0">
                                          <p:val>
                                            <p:strVal val="#ppt_y"/>
                                          </p:val>
                                        </p:tav>
                                        <p:tav tm="100000">
                                          <p:val>
                                            <p:strVal val="#ppt_y"/>
                                          </p:val>
                                        </p:tav>
                                      </p:tavLst>
                                    </p:anim>
                                    <p:anim calcmode="lin" valueType="num">
                                      <p:cBhvr>
                                        <p:cTn id="46"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additive="base">
                                        <p:cTn id="52" dur="103624"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1">
                  <p:stCondLst>
                    <p:cond delay="indefinite"/>
                  </p:stCondLst>
                  <p:endCondLst>
                    <p:cond evt="onStopAudio" delay="0">
                      <p:tgtEl>
                        <p:sldTgt/>
                      </p:tgtEl>
                    </p:cond>
                  </p:endCondLst>
                </p:cTn>
                <p:tgtEl>
                  <p:spTgt spid="3"/>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 name="04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728075" y="912495"/>
            <a:ext cx="720090" cy="720090"/>
          </a:xfrm>
          <a:prstGeom prst="rect">
            <a:avLst/>
          </a:prstGeom>
        </p:spPr>
      </p:pic>
      <p:sp>
        <p:nvSpPr>
          <p:cNvPr id="4" name="Text Box 3"/>
          <p:cNvSpPr txBox="1"/>
          <p:nvPr/>
        </p:nvSpPr>
        <p:spPr>
          <a:xfrm>
            <a:off x="1099185" y="284353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Punishing loggers.                    </a:t>
            </a:r>
          </a:p>
          <a:p>
            <a:r>
              <a:rPr lang="en-US" sz="3200">
                <a:solidFill>
                  <a:schemeClr val="tx1"/>
                </a:solidFill>
              </a:rPr>
              <a:t>C. Putting out fires.</a:t>
            </a:r>
            <a:r>
              <a:rPr lang="en-US" sz="3200"/>
              <a:t>                  </a:t>
            </a:r>
          </a:p>
        </p:txBody>
      </p:sp>
      <p:sp>
        <p:nvSpPr>
          <p:cNvPr id="5" name="Text Box 4"/>
          <p:cNvSpPr txBox="1"/>
          <p:nvPr/>
        </p:nvSpPr>
        <p:spPr>
          <a:xfrm>
            <a:off x="6988810" y="2843530"/>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Establishing parks.                   </a:t>
            </a:r>
          </a:p>
        </p:txBody>
      </p:sp>
      <p:sp>
        <p:nvSpPr>
          <p:cNvPr id="6" name="Text Box 5"/>
          <p:cNvSpPr txBox="1"/>
          <p:nvPr/>
        </p:nvSpPr>
        <p:spPr>
          <a:xfrm>
            <a:off x="445770" y="1692910"/>
            <a:ext cx="11259185" cy="1076325"/>
          </a:xfrm>
          <a:prstGeom prst="rect">
            <a:avLst/>
          </a:prstGeom>
          <a:solidFill>
            <a:srgbClr val="8CC0DE"/>
          </a:solidFill>
        </p:spPr>
        <p:txBody>
          <a:bodyPr wrap="square" rtlCol="0" anchor="t">
            <a:spAutoFit/>
          </a:bodyPr>
          <a:lstStyle/>
          <a:p>
            <a:pPr algn="just"/>
            <a:r>
              <a:rPr lang="en-US" sz="3200" b="1"/>
              <a:t>3. </a:t>
            </a:r>
            <a:r>
              <a:rPr lang="en-US" sz="3200"/>
              <a:t>Which activity can governments and communities do to restore damaged ecosystems?</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pPr algn="just"/>
            <a:r>
              <a:rPr lang="en-US" sz="3200" b="1"/>
              <a:t>4. </a:t>
            </a:r>
            <a:r>
              <a:rPr lang="en-US" sz="3200"/>
              <a:t>Governments are encouraging people to live in a way that doesn’t hurt the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environment               </a:t>
            </a:r>
          </a:p>
          <a:p>
            <a:r>
              <a:rPr lang="en-US" sz="3200">
                <a:solidFill>
                  <a:schemeClr val="tx1"/>
                </a:solidFill>
              </a:rPr>
              <a:t>C. marine life</a:t>
            </a:r>
          </a:p>
        </p:txBody>
      </p:sp>
      <p:sp>
        <p:nvSpPr>
          <p:cNvPr id="14" name="Text Box 13"/>
          <p:cNvSpPr txBox="1"/>
          <p:nvPr/>
        </p:nvSpPr>
        <p:spPr>
          <a:xfrm>
            <a:off x="6988810" y="5240655"/>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animals                   </a:t>
            </a:r>
          </a:p>
        </p:txBody>
      </p:sp>
      <p:sp>
        <p:nvSpPr>
          <p:cNvPr id="22" name="Oval 21"/>
          <p:cNvSpPr/>
          <p:nvPr/>
        </p:nvSpPr>
        <p:spPr>
          <a:xfrm>
            <a:off x="6988810" y="29267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099185" y="532384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childTnLst>
                          </p:cTn>
                        </p:par>
                        <p:par>
                          <p:cTn id="34" fill="hold">
                            <p:stCondLst>
                              <p:cond delay="257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4"/>
                                        </p:tgtEl>
                                        <p:attrNameLst>
                                          <p:attrName>ppt_y</p:attrName>
                                        </p:attrNameLst>
                                      </p:cBhvr>
                                      <p:tavLst>
                                        <p:tav tm="0">
                                          <p:val>
                                            <p:strVal val="#ppt_y"/>
                                          </p:val>
                                        </p:tav>
                                        <p:tav tm="100000">
                                          <p:val>
                                            <p:strVal val="#ppt_y"/>
                                          </p:val>
                                        </p:tav>
                                      </p:tavLst>
                                    </p:anim>
                                    <p:anim calcmode="lin" valueType="num">
                                      <p:cBhvr>
                                        <p:cTn id="46"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additive="base">
                                        <p:cTn id="52" dur="103624"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1">
                  <p:stCondLst>
                    <p:cond delay="indefinite"/>
                  </p:stCondLst>
                  <p:endCondLst>
                    <p:cond evt="onStopAudio" delay="0">
                      <p:tgtEl>
                        <p:sldTgt/>
                      </p:tgtEl>
                    </p:cond>
                  </p:endCondLst>
                </p:cTn>
                <p:tgtEl>
                  <p:spTgt spid="3"/>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70855" y="2032000"/>
            <a:ext cx="6329680" cy="964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 the things you hear.</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5" y="3338830"/>
            <a:ext cx="6327775" cy="14452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Brainstorm idea</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about a natural wonder/beautiful landscape in your area. Ask and answer about it, using the following prompts.</a:t>
            </a:r>
          </a:p>
          <a:p>
            <a:pPr marR="0" indent="0">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859790"/>
            <a:ext cx="10888345" cy="1383665"/>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Brainstorm ideas about a natural wonder/beautiful landscape in your area. Ask and answer about it, using the following prompts.</a:t>
            </a: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87350" y="2263140"/>
            <a:ext cx="1164463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Think of a natural wonder / beauty spot / landscape in your area.</a:t>
            </a:r>
          </a:p>
        </p:txBody>
      </p:sp>
      <p:sp>
        <p:nvSpPr>
          <p:cNvPr id="2" name="Text Box 1"/>
          <p:cNvSpPr txBox="1"/>
          <p:nvPr/>
        </p:nvSpPr>
        <p:spPr>
          <a:xfrm>
            <a:off x="396875" y="2769870"/>
            <a:ext cx="11644630"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pairs. One asks questions and one answers, based on the following cues:</a:t>
            </a:r>
          </a:p>
        </p:txBody>
      </p:sp>
      <p:sp>
        <p:nvSpPr>
          <p:cNvPr id="6" name="Text Box 5"/>
          <p:cNvSpPr txBox="1"/>
          <p:nvPr/>
        </p:nvSpPr>
        <p:spPr>
          <a:xfrm>
            <a:off x="1633855" y="3983355"/>
            <a:ext cx="8798560" cy="2553335"/>
          </a:xfrm>
          <a:prstGeom prst="rect">
            <a:avLst/>
          </a:prstGeom>
          <a:solidFill>
            <a:srgbClr val="FAF0D7"/>
          </a:solidFill>
        </p:spPr>
        <p:txBody>
          <a:bodyPr wrap="square" rtlCol="0" anchor="t">
            <a:spAutoFit/>
          </a:bodyPr>
          <a:lstStyle/>
          <a:p>
            <a:pPr algn="just"/>
            <a:r>
              <a:rPr lang="en-US" sz="3200">
                <a:latin typeface="Calibri" panose="020F0502020204030204" pitchFamily="34" charset="0"/>
                <a:cs typeface="Calibri" panose="020F0502020204030204" pitchFamily="34" charset="0"/>
                <a:sym typeface="+mn-ea"/>
              </a:rPr>
              <a:t>– Name of the natural wonder / beautiful landscape</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Location</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Natural features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Activities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Ways to protect it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08380"/>
            <a:ext cx="2287905" cy="58356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Example:</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2459355" y="1591945"/>
            <a:ext cx="7124065" cy="5015865"/>
          </a:xfrm>
          <a:prstGeom prst="rect">
            <a:avLst/>
          </a:prstGeom>
          <a:solidFill>
            <a:srgbClr val="FAF0D7"/>
          </a:solidFill>
        </p:spPr>
        <p:txBody>
          <a:bodyPr wrap="square" rtlCol="0" anchor="t">
            <a:spAutoFit/>
          </a:bodyPr>
          <a:lstStyle/>
          <a:p>
            <a:pPr algn="just"/>
            <a:r>
              <a:rPr lang="en-US" sz="3200" i="1" dirty="0">
                <a:latin typeface="Calibri" panose="020F0502020204030204" pitchFamily="34" charset="0"/>
                <a:cs typeface="Calibri" panose="020F0502020204030204" pitchFamily="34" charset="0"/>
                <a:sym typeface="+mn-ea"/>
              </a:rPr>
              <a:t>Name of the natural wonder: </a:t>
            </a:r>
          </a:p>
          <a:p>
            <a:pPr algn="just"/>
            <a:r>
              <a:rPr lang="en-US" sz="3200" b="1" dirty="0">
                <a:solidFill>
                  <a:srgbClr val="FF0000"/>
                </a:solidFill>
                <a:latin typeface="Calibri" panose="020F0502020204030204" pitchFamily="34" charset="0"/>
                <a:cs typeface="Calibri" panose="020F0502020204030204" pitchFamily="34" charset="0"/>
                <a:sym typeface="+mn-ea"/>
              </a:rPr>
              <a:t>What is it / is its name?</a:t>
            </a:r>
          </a:p>
          <a:p>
            <a:pPr algn="just"/>
            <a:r>
              <a:rPr lang="en-US" sz="3200" i="1" dirty="0">
                <a:latin typeface="Calibri" panose="020F0502020204030204" pitchFamily="34" charset="0"/>
                <a:cs typeface="Calibri" panose="020F0502020204030204" pitchFamily="34" charset="0"/>
                <a:sym typeface="+mn-ea"/>
              </a:rPr>
              <a:t>Location: 	</a:t>
            </a:r>
            <a:r>
              <a:rPr lang="en-US" sz="3200" dirty="0">
                <a:latin typeface="Calibri" panose="020F0502020204030204" pitchFamily="34" charset="0"/>
                <a:cs typeface="Calibri" panose="020F0502020204030204" pitchFamily="34" charset="0"/>
                <a:sym typeface="+mn-ea"/>
              </a:rPr>
              <a:t>		   </a:t>
            </a:r>
          </a:p>
          <a:p>
            <a:pPr algn="just"/>
            <a:r>
              <a:rPr lang="en-US" sz="3200" b="1" i="1" dirty="0">
                <a:solidFill>
                  <a:srgbClr val="FF0000"/>
                </a:solidFill>
                <a:latin typeface="Calibri" panose="020F0502020204030204" pitchFamily="34" charset="0"/>
                <a:cs typeface="Calibri" panose="020F0502020204030204" pitchFamily="34" charset="0"/>
                <a:sym typeface="+mn-ea"/>
              </a:rPr>
              <a:t>Where is it located?</a:t>
            </a:r>
          </a:p>
          <a:p>
            <a:pPr algn="just"/>
            <a:r>
              <a:rPr lang="en-US" sz="3200" i="1" dirty="0">
                <a:latin typeface="Calibri" panose="020F0502020204030204" pitchFamily="34" charset="0"/>
                <a:cs typeface="Calibri" panose="020F0502020204030204" pitchFamily="34" charset="0"/>
                <a:sym typeface="+mn-ea"/>
              </a:rPr>
              <a:t>Natural features:   </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FF0000"/>
                </a:solidFill>
                <a:latin typeface="Calibri" panose="020F0502020204030204" pitchFamily="34" charset="0"/>
                <a:cs typeface="Calibri" panose="020F0502020204030204" pitchFamily="34" charset="0"/>
                <a:sym typeface="+mn-ea"/>
              </a:rPr>
              <a:t>What are its natural features?</a:t>
            </a:r>
          </a:p>
          <a:p>
            <a:pPr algn="just"/>
            <a:r>
              <a:rPr lang="en-US" sz="3200" i="1" dirty="0">
                <a:latin typeface="Calibri" panose="020F0502020204030204" pitchFamily="34" charset="0"/>
                <a:cs typeface="Calibri" panose="020F0502020204030204" pitchFamily="34" charset="0"/>
                <a:sym typeface="+mn-ea"/>
              </a:rPr>
              <a:t>Activities:</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FF0000"/>
                </a:solidFill>
                <a:latin typeface="Calibri" panose="020F0502020204030204" pitchFamily="34" charset="0"/>
                <a:cs typeface="Calibri" panose="020F0502020204030204" pitchFamily="34" charset="0"/>
                <a:sym typeface="+mn-ea"/>
              </a:rPr>
              <a:t>What (activities) can visitors do there?</a:t>
            </a:r>
          </a:p>
          <a:p>
            <a:pPr algn="just"/>
            <a:r>
              <a:rPr lang="en-US" sz="3200" dirty="0">
                <a:latin typeface="Calibri" panose="020F0502020204030204" pitchFamily="34" charset="0"/>
                <a:cs typeface="Calibri" panose="020F0502020204030204" pitchFamily="34" charset="0"/>
                <a:sym typeface="+mn-ea"/>
              </a:rPr>
              <a:t>Ways to protect it:      </a:t>
            </a:r>
          </a:p>
          <a:p>
            <a:pPr algn="just"/>
            <a:r>
              <a:rPr lang="en-US" sz="3200" b="1" dirty="0">
                <a:solidFill>
                  <a:srgbClr val="FF0000"/>
                </a:solidFill>
                <a:latin typeface="Calibri" panose="020F0502020204030204" pitchFamily="34" charset="0"/>
                <a:cs typeface="Calibri" panose="020F0502020204030204" pitchFamily="34" charset="0"/>
                <a:sym typeface="+mn-ea"/>
              </a:rPr>
              <a:t>What are the ways to protect it?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4255" y="1092835"/>
            <a:ext cx="10888345" cy="95313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a:effectLst/>
                <a:latin typeface="Calibri" panose="020F0502020204030204" pitchFamily="34" charset="0"/>
                <a:ea typeface="Calibri" panose="020F0502020204030204" pitchFamily="34" charset="0"/>
                <a:cs typeface="Calibri" panose="020F0502020204030204" pitchFamily="34" charset="0"/>
                <a:sym typeface="+mn-ea"/>
              </a:rPr>
              <a:t>Write a paragraph (100 - 120 words) about the natural wonder/ beautiful landscape you have talked about in 4.</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78510" y="2139315"/>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778510" y="2745105"/>
            <a:ext cx="10812780" cy="3504565"/>
          </a:xfrm>
          <a:prstGeom prst="rect">
            <a:avLst/>
          </a:prstGeom>
          <a:solidFill>
            <a:srgbClr val="FEEECD"/>
          </a:solidFill>
        </p:spPr>
        <p:txBody>
          <a:bodyPr wrap="square" rtlCol="0" anchor="t">
            <a:noAutofit/>
          </a:bodyPr>
          <a:lstStyle/>
          <a:p>
            <a:r>
              <a:rPr lang="en-US" sz="3000"/>
              <a:t>There is a beautiful ___________________________ near my home. _____________________________</a:t>
            </a:r>
            <a:r>
              <a:rPr lang="en-US" sz="3000">
                <a:sym typeface="+mn-ea"/>
              </a:rPr>
              <a:t>_________________________________________________________________________________</a:t>
            </a:r>
            <a:endParaRPr lang="en-US" sz="3000"/>
          </a:p>
          <a:p>
            <a:r>
              <a:rPr lang="en-US" sz="3000">
                <a:sym typeface="+mn-ea"/>
              </a:rPr>
              <a:t>____________________________________________________________________________________________________________________________________________________________________________________________________________________________</a:t>
            </a:r>
            <a:endParaRPr lang="en-US" sz="3000"/>
          </a:p>
        </p:txBody>
      </p:sp>
      <p:sp>
        <p:nvSpPr>
          <p:cNvPr id="6" name="Text Box 5"/>
          <p:cNvSpPr txBox="1"/>
          <p:nvPr/>
        </p:nvSpPr>
        <p:spPr>
          <a:xfrm>
            <a:off x="271780" y="7218680"/>
            <a:ext cx="11692890" cy="4681220"/>
          </a:xfrm>
          <a:prstGeom prst="rect">
            <a:avLst/>
          </a:prstGeom>
          <a:solidFill>
            <a:srgbClr val="FEEECD"/>
          </a:solidFill>
        </p:spPr>
        <p:txBody>
          <a:bodyPr wrap="square" rtlCol="0" anchor="t">
            <a:noAutofit/>
          </a:bodyPr>
          <a:lstStyle/>
          <a:p>
            <a:pPr algn="just"/>
            <a:r>
              <a:rPr lang="en-US" sz="300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r>
              <a:rPr lang="en-US" sz="3000" b="1" i="1"/>
              <a:t>(121 words)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71780" y="1893570"/>
            <a:ext cx="11692890" cy="4681220"/>
          </a:xfrm>
          <a:prstGeom prst="rect">
            <a:avLst/>
          </a:prstGeom>
          <a:solidFill>
            <a:srgbClr val="FEEECD"/>
          </a:solidFill>
        </p:spPr>
        <p:txBody>
          <a:bodyPr wrap="square" rtlCol="0" anchor="t">
            <a:noAutofit/>
          </a:bodyPr>
          <a:lstStyle/>
          <a:p>
            <a:pPr algn="just"/>
            <a:r>
              <a:rPr lang="en-US" sz="3000" dirty="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endParaRPr lang="en-US" sz="3000" b="1" i="1" dirty="0"/>
          </a:p>
        </p:txBody>
      </p:sp>
      <p:sp>
        <p:nvSpPr>
          <p:cNvPr id="2" name="TextBox 11"/>
          <p:cNvSpPr txBox="1"/>
          <p:nvPr/>
        </p:nvSpPr>
        <p:spPr>
          <a:xfrm>
            <a:off x="777875" y="1206500"/>
            <a:ext cx="3847391" cy="58477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Suggested answer: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70855" y="2032000"/>
            <a:ext cx="6329680" cy="964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 the things you hear.</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5" y="3338830"/>
            <a:ext cx="6327775" cy="14452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Brainstorm idea</a:t>
            </a: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about a natural wonder/beautiful landscape in your area. Ask and answer about it, using the following prompts.</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specific information about the Amazon Rainforest;</a:t>
            </a:r>
          </a:p>
          <a:p>
            <a:pPr marL="457200" indent="-457200">
              <a:lnSpc>
                <a:spcPct val="150000"/>
              </a:lnSpc>
              <a:buFont typeface="Wingdings" panose="05000000000000000000" pitchFamily="2" charset="2"/>
              <a:buChar char="ü"/>
            </a:pPr>
            <a:r>
              <a:rPr lang="en-US" sz="3600" dirty="0">
                <a:sym typeface="+mn-ea"/>
              </a:rPr>
              <a:t>Write about a natural wonder / landscape in their area.</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2"/>
          <a:stretch>
            <a:fillRect/>
          </a:stretch>
        </p:blipFill>
        <p:spPr>
          <a:xfrm>
            <a:off x="0" y="-70485"/>
            <a:ext cx="12191365" cy="7933690"/>
          </a:xfrm>
          <a:prstGeom prst="rect">
            <a:avLst/>
          </a:prstGeom>
        </p:spPr>
      </p:pic>
      <p:pic>
        <p:nvPicPr>
          <p:cNvPr id="6" name="Picture 5"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6227445" y="272049"/>
            <a:ext cx="5321300" cy="5321300"/>
          </a:xfrm>
          <a:prstGeom prst="rect">
            <a:avLst/>
          </a:prstGeom>
        </p:spPr>
      </p:pic>
      <p:pic>
        <p:nvPicPr>
          <p:cNvPr id="3" name="Picture 2"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12716761" y="272049"/>
            <a:ext cx="6083300" cy="5321300"/>
          </a:xfrm>
          <a:prstGeom prst="rect">
            <a:avLst/>
          </a:prstGeom>
        </p:spPr>
      </p:pic>
      <p:pic>
        <p:nvPicPr>
          <p:cNvPr id="8" name="Picture 7"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1812926" y="3100705"/>
            <a:ext cx="6083300" cy="5321300"/>
          </a:xfrm>
          <a:prstGeom prst="rect">
            <a:avLst/>
          </a:prstGeom>
        </p:spPr>
      </p:pic>
      <p:pic>
        <p:nvPicPr>
          <p:cNvPr id="9" name="Picture 8"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886315" y="3428922"/>
            <a:ext cx="6083300" cy="5321300"/>
          </a:xfrm>
          <a:prstGeom prst="rect">
            <a:avLst/>
          </a:prstGeom>
        </p:spPr>
      </p:pic>
      <p:pic>
        <p:nvPicPr>
          <p:cNvPr id="10" name="Picture 9"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4145649" y="-1892070"/>
            <a:ext cx="6083300" cy="5321300"/>
          </a:xfrm>
          <a:prstGeom prst="rect">
            <a:avLst/>
          </a:prstGeom>
        </p:spPr>
      </p:pic>
      <p:pic>
        <p:nvPicPr>
          <p:cNvPr id="12" name="Picture 11"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10119400" y="-1892240"/>
            <a:ext cx="5321300" cy="5321300"/>
          </a:xfrm>
          <a:prstGeom prst="rect">
            <a:avLst/>
          </a:prstGeom>
        </p:spPr>
      </p:pic>
      <p:grpSp>
        <p:nvGrpSpPr>
          <p:cNvPr id="4" name="Group 3"/>
          <p:cNvGrpSpPr/>
          <p:nvPr/>
        </p:nvGrpSpPr>
        <p:grpSpPr>
          <a:xfrm>
            <a:off x="52705" y="2082165"/>
            <a:ext cx="12181840" cy="2901315"/>
            <a:chOff x="83" y="3279"/>
            <a:chExt cx="19184" cy="4569"/>
          </a:xfrm>
        </p:grpSpPr>
        <p:grpSp>
          <p:nvGrpSpPr>
            <p:cNvPr id="17" name="Group 16"/>
            <p:cNvGrpSpPr/>
            <p:nvPr/>
          </p:nvGrpSpPr>
          <p:grpSpPr>
            <a:xfrm>
              <a:off x="9660" y="3419"/>
              <a:ext cx="1122" cy="1117"/>
              <a:chOff x="1789849" y="1601868"/>
              <a:chExt cx="712319" cy="709214"/>
            </a:xfrm>
          </p:grpSpPr>
          <p:sp>
            <p:nvSpPr>
              <p:cNvPr id="20" name="Oval 19"/>
              <p:cNvSpPr/>
              <p:nvPr/>
            </p:nvSpPr>
            <p:spPr>
              <a:xfrm>
                <a:off x="1789849" y="1601868"/>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1807597" y="1623694"/>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6461" y="3279"/>
              <a:ext cx="3290" cy="135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25" name="TextBox 16"/>
            <p:cNvSpPr txBox="1"/>
            <p:nvPr/>
          </p:nvSpPr>
          <p:spPr>
            <a:xfrm>
              <a:off x="9686" y="3431"/>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7</a:t>
              </a:r>
            </a:p>
          </p:txBody>
        </p:sp>
        <p:sp>
          <p:nvSpPr>
            <p:cNvPr id="26" name="TextBox 40"/>
            <p:cNvSpPr txBox="1"/>
            <p:nvPr/>
          </p:nvSpPr>
          <p:spPr>
            <a:xfrm>
              <a:off x="83" y="4721"/>
              <a:ext cx="19184" cy="1357"/>
            </a:xfrm>
            <a:prstGeom prst="rect">
              <a:avLst/>
            </a:prstGeom>
            <a:noFill/>
          </p:spPr>
          <p:txBody>
            <a:bodyPr wrap="square" rtlCol="0">
              <a:spAutoFit/>
            </a:bodyPr>
            <a:lstStyle/>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34" name="Group 33"/>
            <p:cNvGrpSpPr/>
            <p:nvPr/>
          </p:nvGrpSpPr>
          <p:grpSpPr>
            <a:xfrm>
              <a:off x="4363" y="6365"/>
              <a:ext cx="9520" cy="1483"/>
              <a:chOff x="-13418" y="4514"/>
              <a:chExt cx="9520" cy="1483"/>
            </a:xfrm>
          </p:grpSpPr>
          <p:sp>
            <p:nvSpPr>
              <p:cNvPr id="35" name="Rounded Rectangle 13"/>
              <p:cNvSpPr/>
              <p:nvPr/>
            </p:nvSpPr>
            <p:spPr>
              <a:xfrm>
                <a:off x="-11900" y="4867"/>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320" y="4949"/>
                <a:ext cx="7422" cy="776"/>
              </a:xfrm>
              <a:prstGeom prst="rect">
                <a:avLst/>
              </a:prstGeom>
              <a:noFill/>
            </p:spPr>
            <p:txBody>
              <a:bodyPr wrap="square" rtlCol="0">
                <a:spAutoFit/>
              </a:bodyPr>
              <a:lstStyle/>
              <a:p>
                <a:r>
                  <a:rPr lang="en-US" sz="2600" b="1" dirty="0">
                    <a:solidFill>
                      <a:schemeClr val="bg1"/>
                    </a:solidFill>
                  </a:rPr>
                  <a:t>LESSON </a:t>
                </a:r>
                <a:r>
                  <a:rPr lang="en-US" sz="2600" b="1" dirty="0" smtClean="0">
                    <a:solidFill>
                      <a:schemeClr val="bg1"/>
                    </a:solidFill>
                  </a:rPr>
                  <a:t>6: </a:t>
                </a:r>
                <a:r>
                  <a:rPr lang="en-US" sz="2600" b="1" dirty="0">
                    <a:solidFill>
                      <a:schemeClr val="bg1"/>
                    </a:solidFill>
                  </a:rPr>
                  <a:t>SKILLS </a:t>
                </a:r>
                <a:r>
                  <a:rPr lang="en-US" sz="2600" b="1" dirty="0" smtClean="0">
                    <a:solidFill>
                      <a:schemeClr val="bg1"/>
                    </a:solidFill>
                  </a:rPr>
                  <a:t>2</a:t>
                </a:r>
                <a:endParaRPr lang="en-US" sz="2600" b="1" dirty="0">
                  <a:solidFill>
                    <a:schemeClr val="bg1"/>
                  </a:solidFill>
                </a:endParaRPr>
              </a:p>
            </p:txBody>
          </p:sp>
          <p:grpSp>
            <p:nvGrpSpPr>
              <p:cNvPr id="37" name="Group 36"/>
              <p:cNvGrpSpPr/>
              <p:nvPr/>
            </p:nvGrpSpPr>
            <p:grpSpPr>
              <a:xfrm>
                <a:off x="-13418" y="4514"/>
                <a:ext cx="1560" cy="1483"/>
                <a:chOff x="2298191" y="3347088"/>
                <a:chExt cx="990895" cy="941618"/>
              </a:xfrm>
            </p:grpSpPr>
            <p:pic>
              <p:nvPicPr>
                <p:cNvPr id="38" name="Picture 37"/>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298191" y="3347088"/>
                  <a:ext cx="990895" cy="941618"/>
                </a:xfrm>
                <a:prstGeom prst="rect">
                  <a:avLst/>
                </a:prstGeom>
              </p:spPr>
            </p:pic>
            <p:pic>
              <p:nvPicPr>
                <p:cNvPr id="39" name="Picture 38"/>
                <p:cNvPicPr>
                  <a:picLocks noChangeAspect="1"/>
                </p:cNvPicPr>
                <p:nvPr/>
              </p:nvPicPr>
              <p:blipFill rotWithShape="1">
                <a:blip r:embed="rId8"/>
                <a:srcRect t="5582"/>
                <a:stretch>
                  <a:fillRect/>
                </a:stretch>
              </p:blipFill>
              <p:spPr>
                <a:xfrm>
                  <a:off x="2448778" y="3571569"/>
                  <a:ext cx="710920" cy="499184"/>
                </a:xfrm>
                <a:prstGeom prst="rect">
                  <a:avLst/>
                </a:prstGeom>
              </p:spPr>
            </p:pic>
          </p:grpSp>
        </p:grpSp>
      </p:grpSp>
      <p:sp>
        <p:nvSpPr>
          <p:cNvPr id="5" name="Rectangle 4"/>
          <p:cNvSpPr/>
          <p:nvPr/>
        </p:nvSpPr>
        <p:spPr>
          <a:xfrm>
            <a:off x="4056293" y="110070"/>
            <a:ext cx="734258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Fri</a:t>
            </a:r>
            <a:r>
              <a:rPr lang="en-US" sz="5400" dirty="0" smtClean="0">
                <a:ln w="0"/>
                <a:effectLst>
                  <a:outerShdw blurRad="38100" dist="19050" dir="2700000" algn="tl" rotWithShape="0">
                    <a:schemeClr val="dk1">
                      <a:alpha val="40000"/>
                    </a:schemeClr>
                  </a:outerShdw>
                </a:effectLst>
              </a:rPr>
              <a:t>day</a:t>
            </a:r>
            <a:r>
              <a:rPr lang="en-US" sz="5400" dirty="0" smtClean="0">
                <a:ln w="0"/>
                <a:effectLst>
                  <a:outerShdw blurRad="38100" dist="19050" dir="2700000" algn="tl" rotWithShape="0">
                    <a:schemeClr val="dk1">
                      <a:alpha val="40000"/>
                    </a:schemeClr>
                  </a:outerShdw>
                </a:effectLst>
              </a:rPr>
              <a:t>, January </a:t>
            </a:r>
            <a:r>
              <a:rPr lang="en-US" sz="5400" dirty="0" smtClean="0">
                <a:ln w="0"/>
                <a:effectLst>
                  <a:outerShdw blurRad="38100" dist="19050" dir="2700000" algn="tl" rotWithShape="0">
                    <a:schemeClr val="dk1">
                      <a:alpha val="40000"/>
                    </a:schemeClr>
                  </a:outerShdw>
                </a:effectLst>
              </a:rPr>
              <a:t>24</a:t>
            </a:r>
            <a:r>
              <a:rPr lang="en-US" sz="5400" baseline="30000" dirty="0" smtClean="0">
                <a:ln w="0"/>
                <a:effectLst>
                  <a:outerShdw blurRad="38100" dist="19050" dir="2700000" algn="tl" rotWithShape="0">
                    <a:schemeClr val="dk1">
                      <a:alpha val="40000"/>
                    </a:schemeClr>
                  </a:outerShdw>
                </a:effectLst>
              </a:rPr>
              <a:t>th</a:t>
            </a:r>
            <a:r>
              <a:rPr lang="en-US" sz="5400" dirty="0" smtClean="0">
                <a:ln w="0"/>
                <a:effectLst>
                  <a:outerShdw blurRad="38100" dist="19050" dir="2700000" algn="tl" rotWithShape="0">
                    <a:schemeClr val="dk1">
                      <a:alpha val="40000"/>
                    </a:schemeClr>
                  </a:outerShdw>
                </a:effectLst>
              </a:rPr>
              <a:t>, </a:t>
            </a:r>
            <a:r>
              <a:rPr lang="en-US" sz="5400" dirty="0" smtClean="0">
                <a:ln w="0"/>
                <a:effectLst>
                  <a:outerShdw blurRad="38100" dist="19050" dir="2700000" algn="tl" rotWithShape="0">
                    <a:schemeClr val="dk1">
                      <a:alpha val="40000"/>
                    </a:schemeClr>
                  </a:outerShdw>
                </a:effectLst>
              </a:rPr>
              <a:t>2025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138911" y="737259"/>
            <a:ext cx="3100593" cy="1754326"/>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Week: 20</a:t>
            </a:r>
          </a:p>
          <a:p>
            <a:pPr algn="ctr"/>
            <a:r>
              <a:rPr lang="en-US" sz="5400" b="1" dirty="0" smtClean="0">
                <a:ln w="22225">
                  <a:solidFill>
                    <a:schemeClr val="accent2"/>
                  </a:solidFill>
                  <a:prstDash val="solid"/>
                </a:ln>
                <a:solidFill>
                  <a:schemeClr val="accent2">
                    <a:lumMod val="40000"/>
                    <a:lumOff val="60000"/>
                  </a:schemeClr>
                </a:solidFill>
              </a:rPr>
              <a:t>Period: </a:t>
            </a:r>
            <a:r>
              <a:rPr lang="en-US" sz="5400" b="1" dirty="0" smtClean="0">
                <a:ln w="22225">
                  <a:solidFill>
                    <a:schemeClr val="accent2"/>
                  </a:solidFill>
                  <a:prstDash val="solid"/>
                </a:ln>
                <a:solidFill>
                  <a:schemeClr val="accent2">
                    <a:lumMod val="40000"/>
                    <a:lumOff val="60000"/>
                  </a:schemeClr>
                </a:solidFill>
              </a:rPr>
              <a:t>60</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496027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2585323"/>
          </a:xfrm>
          <a:prstGeom prst="rect">
            <a:avLst/>
          </a:prstGeom>
          <a:noFill/>
        </p:spPr>
        <p:txBody>
          <a:bodyPr wrap="square" rtlCol="0">
            <a:spAutoFit/>
          </a:bodyPr>
          <a:lstStyle/>
          <a:p>
            <a:pPr>
              <a:lnSpc>
                <a:spcPct val="150000"/>
              </a:lnSpc>
            </a:pPr>
            <a:r>
              <a:rPr lang="en-US" sz="3600" dirty="0"/>
              <a:t>- Rewrite the paragraph in the notebooks.</a:t>
            </a:r>
          </a:p>
          <a:p>
            <a:pPr marL="571500" indent="-571500">
              <a:lnSpc>
                <a:spcPct val="150000"/>
              </a:lnSpc>
              <a:buFontTx/>
              <a:buChar char="-"/>
            </a:pPr>
            <a:r>
              <a:rPr lang="en-US" sz="3600" dirty="0" smtClean="0"/>
              <a:t>Do exercises in part E </a:t>
            </a:r>
            <a:r>
              <a:rPr lang="en-US" sz="3600" dirty="0"/>
              <a:t>in the </a:t>
            </a:r>
            <a:r>
              <a:rPr lang="en-US" sz="3600" dirty="0" smtClean="0"/>
              <a:t>workbook</a:t>
            </a:r>
          </a:p>
          <a:p>
            <a:pPr marL="571500" indent="-571500">
              <a:lnSpc>
                <a:spcPct val="150000"/>
              </a:lnSpc>
              <a:buFontTx/>
              <a:buChar char="-"/>
            </a:pPr>
            <a:r>
              <a:rPr lang="en-US" sz="3600" dirty="0" smtClean="0"/>
              <a:t>Prepare Lesson 7: Looking back and project</a:t>
            </a:r>
            <a:r>
              <a:rPr lang="en-US" sz="3600" dirty="0" smtClean="0"/>
              <a:t>.</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4246245"/>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Listen for specific information about the Amazon Rainforest;</a:t>
            </a:r>
          </a:p>
          <a:p>
            <a:pPr marL="457200" indent="-457200" algn="just">
              <a:lnSpc>
                <a:spcPct val="150000"/>
              </a:lnSpc>
              <a:buFont typeface="Courier New" panose="02070309020205020404" pitchFamily="49" charset="0"/>
              <a:buChar char="o"/>
            </a:pPr>
            <a:r>
              <a:rPr lang="en-US" sz="3600" dirty="0"/>
              <a:t>Write about a natural wonder / beautiful landscape in their area.</a:t>
            </a:r>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70855" y="2032000"/>
            <a:ext cx="6329680" cy="964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 the things you hear.</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5" y="3338830"/>
            <a:ext cx="6327775" cy="14452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Brainstorm idea</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about a natural wonder/beautiful landscape in your area. Ask and answer about it, using the following prompts.</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3" name="TextBox 20"/>
          <p:cNvSpPr txBox="1"/>
          <p:nvPr/>
        </p:nvSpPr>
        <p:spPr>
          <a:xfrm>
            <a:off x="576580" y="4937760"/>
            <a:ext cx="3458210" cy="1353820"/>
          </a:xfrm>
          <a:prstGeom prst="rect">
            <a:avLst/>
          </a:prstGeom>
          <a:noFill/>
        </p:spPr>
        <p:txBody>
          <a:bodyPr wrap="square">
            <a:noAutofit/>
          </a:bodyPr>
          <a:lstStyle/>
          <a:p>
            <a:pPr algn="ctr">
              <a:lnSpc>
                <a:spcPct val="100000"/>
              </a:lnSpc>
            </a:pPr>
            <a:r>
              <a:rPr lang="en-US" sz="3600" b="1" dirty="0">
                <a:solidFill>
                  <a:srgbClr val="FF0000"/>
                </a:solidFill>
              </a:rPr>
              <a:t>BRAINSTORM</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2" name="Text Box 1"/>
          <p:cNvSpPr txBox="1"/>
          <p:nvPr/>
        </p:nvSpPr>
        <p:spPr>
          <a:xfrm>
            <a:off x="4034790" y="1112520"/>
            <a:ext cx="3349625"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Questions:</a:t>
            </a:r>
          </a:p>
        </p:txBody>
      </p:sp>
      <p:sp>
        <p:nvSpPr>
          <p:cNvPr id="5" name="Text Box 4"/>
          <p:cNvSpPr txBox="1"/>
          <p:nvPr/>
        </p:nvSpPr>
        <p:spPr>
          <a:xfrm>
            <a:off x="4034155" y="1783080"/>
            <a:ext cx="8073390" cy="1198880"/>
          </a:xfrm>
          <a:prstGeom prst="rect">
            <a:avLst/>
          </a:prstGeom>
          <a:noFill/>
        </p:spPr>
        <p:txBody>
          <a:bodyPr wrap="square" rtlCol="0" anchor="t">
            <a:spAutoFit/>
          </a:bodyPr>
          <a:lstStyle/>
          <a:p>
            <a:pPr algn="just"/>
            <a:r>
              <a:rPr lang="en-US" sz="3600" i="1" dirty="0">
                <a:solidFill>
                  <a:schemeClr val="tx1"/>
                </a:solidFill>
                <a:latin typeface="Calibri" panose="020F0502020204030204" pitchFamily="34" charset="0"/>
                <a:cs typeface="Calibri" panose="020F0502020204030204" pitchFamily="34" charset="0"/>
              </a:rPr>
              <a:t>- Are there any beautiful places </a:t>
            </a:r>
            <a:r>
              <a:rPr lang="en-US" sz="3600" i="1" dirty="0">
                <a:latin typeface="Calibri" panose="020F0502020204030204" pitchFamily="34" charset="0"/>
                <a:cs typeface="Calibri" panose="020F0502020204030204" pitchFamily="34" charset="0"/>
              </a:rPr>
              <a:t>or landscapes </a:t>
            </a:r>
            <a:r>
              <a:rPr lang="en-US" sz="3600" i="1" dirty="0">
                <a:solidFill>
                  <a:schemeClr val="tx1"/>
                </a:solidFill>
                <a:latin typeface="Calibri" panose="020F0502020204030204" pitchFamily="34" charset="0"/>
                <a:cs typeface="Calibri" panose="020F0502020204030204" pitchFamily="34" charset="0"/>
              </a:rPr>
              <a:t>in your </a:t>
            </a:r>
            <a:r>
              <a:rPr lang="en-US" sz="3600" i="1" dirty="0" err="1">
                <a:solidFill>
                  <a:schemeClr val="tx1"/>
                </a:solidFill>
                <a:latin typeface="Calibri" panose="020F0502020204030204" pitchFamily="34" charset="0"/>
                <a:cs typeface="Calibri" panose="020F0502020204030204" pitchFamily="34" charset="0"/>
              </a:rPr>
              <a:t>neighbourhood</a:t>
            </a:r>
            <a:r>
              <a:rPr lang="en-US" sz="3600" i="1" dirty="0">
                <a:solidFill>
                  <a:schemeClr val="tx1"/>
                </a:solidFill>
                <a:latin typeface="Calibri" panose="020F0502020204030204" pitchFamily="34" charset="0"/>
                <a:cs typeface="Calibri" panose="020F0502020204030204" pitchFamily="34" charset="0"/>
              </a:rPr>
              <a:t>?</a:t>
            </a:r>
          </a:p>
        </p:txBody>
      </p:sp>
      <p:sp>
        <p:nvSpPr>
          <p:cNvPr id="6" name="Text Box 5"/>
          <p:cNvSpPr txBox="1"/>
          <p:nvPr/>
        </p:nvSpPr>
        <p:spPr>
          <a:xfrm>
            <a:off x="4034790" y="2889885"/>
            <a:ext cx="8073390" cy="2183765"/>
          </a:xfrm>
          <a:prstGeom prst="rect">
            <a:avLst/>
          </a:prstGeom>
          <a:noFill/>
        </p:spPr>
        <p:txBody>
          <a:bodyPr wrap="square" rtlCol="0" anchor="t">
            <a:spAutoFit/>
          </a:bodyPr>
          <a:lstStyle/>
          <a:p>
            <a:r>
              <a:rPr lang="en-US" sz="3400" i="1" dirty="0">
                <a:solidFill>
                  <a:schemeClr val="tx1"/>
                </a:solidFill>
                <a:latin typeface="Calibri" panose="020F0502020204030204" pitchFamily="34" charset="0"/>
                <a:cs typeface="Calibri" panose="020F0502020204030204" pitchFamily="34" charset="0"/>
              </a:rPr>
              <a:t>-  Is there a beautiful park with many </a:t>
            </a:r>
            <a:r>
              <a:rPr lang="en-US" sz="3400" i="1" dirty="0" err="1">
                <a:solidFill>
                  <a:schemeClr val="tx1"/>
                </a:solidFill>
                <a:latin typeface="Calibri" panose="020F0502020204030204" pitchFamily="34" charset="0"/>
                <a:cs typeface="Calibri" panose="020F0502020204030204" pitchFamily="34" charset="0"/>
              </a:rPr>
              <a:t>colourful</a:t>
            </a:r>
            <a:r>
              <a:rPr lang="en-US" sz="3400" i="1" dirty="0">
                <a:solidFill>
                  <a:schemeClr val="tx1"/>
                </a:solidFill>
                <a:latin typeface="Calibri" panose="020F0502020204030204" pitchFamily="34" charset="0"/>
                <a:cs typeface="Calibri" panose="020F0502020204030204" pitchFamily="34" charset="0"/>
              </a:rPr>
              <a:t> flowers and tranquil ponds in your </a:t>
            </a:r>
            <a:r>
              <a:rPr lang="en-US" sz="3400" i="1" dirty="0" err="1">
                <a:solidFill>
                  <a:schemeClr val="tx1"/>
                </a:solidFill>
                <a:latin typeface="Calibri" panose="020F0502020204030204" pitchFamily="34" charset="0"/>
                <a:cs typeface="Calibri" panose="020F0502020204030204" pitchFamily="34" charset="0"/>
              </a:rPr>
              <a:t>neighbourhood</a:t>
            </a:r>
            <a:r>
              <a:rPr lang="en-US" sz="3400" i="1" dirty="0">
                <a:solidFill>
                  <a:schemeClr val="tx1"/>
                </a:solidFill>
                <a:latin typeface="Calibri" panose="020F0502020204030204" pitchFamily="34" charset="0"/>
                <a:cs typeface="Calibri" panose="020F0502020204030204" pitchFamily="34" charset="0"/>
              </a:rPr>
              <a:t>? If so, what are your </a:t>
            </a:r>
            <a:r>
              <a:rPr lang="en-US" sz="3400" i="1" dirty="0" err="1">
                <a:solidFill>
                  <a:schemeClr val="tx1"/>
                </a:solidFill>
                <a:latin typeface="Calibri" panose="020F0502020204030204" pitchFamily="34" charset="0"/>
                <a:cs typeface="Calibri" panose="020F0502020204030204" pitchFamily="34" charset="0"/>
              </a:rPr>
              <a:t>favourite</a:t>
            </a:r>
            <a:r>
              <a:rPr lang="en-US" sz="3400" i="1" dirty="0">
                <a:solidFill>
                  <a:schemeClr val="tx1"/>
                </a:solidFill>
                <a:latin typeface="Calibri" panose="020F0502020204030204" pitchFamily="34" charset="0"/>
                <a:cs typeface="Calibri" panose="020F0502020204030204" pitchFamily="34" charset="0"/>
              </a:rPr>
              <a:t> things about it?</a:t>
            </a:r>
          </a:p>
        </p:txBody>
      </p:sp>
      <p:sp>
        <p:nvSpPr>
          <p:cNvPr id="8" name="Text Box 7"/>
          <p:cNvSpPr txBox="1"/>
          <p:nvPr/>
        </p:nvSpPr>
        <p:spPr>
          <a:xfrm>
            <a:off x="4034790" y="5013325"/>
            <a:ext cx="7886700" cy="1660525"/>
          </a:xfrm>
          <a:prstGeom prst="rect">
            <a:avLst/>
          </a:prstGeom>
          <a:noFill/>
        </p:spPr>
        <p:txBody>
          <a:bodyPr wrap="square" rtlCol="0" anchor="t">
            <a:spAutoFit/>
          </a:bodyPr>
          <a:lstStyle/>
          <a:p>
            <a:pPr algn="just"/>
            <a:r>
              <a:rPr lang="en-US" sz="3400" i="1">
                <a:solidFill>
                  <a:schemeClr val="tx1"/>
                </a:solidFill>
                <a:latin typeface="Calibri" panose="020F0502020204030204" pitchFamily="34" charset="0"/>
                <a:cs typeface="Calibri" panose="020F0502020204030204" pitchFamily="34" charset="0"/>
              </a:rPr>
              <a:t>- Does your neighbourhood have a view of the towering skyscrapers and twinkling lights?</a:t>
            </a:r>
          </a:p>
        </p:txBody>
      </p:sp>
      <p:sp>
        <p:nvSpPr>
          <p:cNvPr id="9" name="Text Box 8"/>
          <p:cNvSpPr txBox="1"/>
          <p:nvPr/>
        </p:nvSpPr>
        <p:spPr>
          <a:xfrm>
            <a:off x="9217025" y="1703070"/>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690495" y="2513965"/>
            <a:ext cx="6633210" cy="4097020"/>
          </a:xfrm>
          <a:prstGeom prst="rect">
            <a:avLst/>
          </a:prstGeom>
        </p:spPr>
      </p:pic>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49350" y="10922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16042 0.587037 " pathEditMode="relative" rAng="0" ptsTypes="">
                                      <p:cBhvr>
                                        <p:cTn id="6" dur="2000" fill="hold"/>
                                        <p:tgtEl>
                                          <p:spTgt spid="7"/>
                                        </p:tgtEl>
                                        <p:attrNameLst>
                                          <p:attrName>ppt_x</p:attrName>
                                          <p:attrName>ppt_y</p:attrName>
                                        </p:attrNameLst>
                                      </p:cBhvr>
                                      <p:rCtr x="-13600" y="28700"/>
                                    </p:animMotion>
                                  </p:childTnLst>
                                </p:cTn>
                              </p:par>
                              <p:par>
                                <p:cTn id="7" presetID="1" presetClass="emph" presetSubtype="2" fill="hold" nodeType="withEffect">
                                  <p:stCondLst>
                                    <p:cond delay="0"/>
                                  </p:stCondLst>
                                  <p:childTnLst>
                                    <p:animClr clrSpc="rgb" dir="cw">
                                      <p:cBhvr>
                                        <p:cTn id="8" dur="2000" fill="hold"/>
                                        <p:tgtEl>
                                          <p:spTgt spid="7"/>
                                        </p:tgtEl>
                                        <p:attrNameLst>
                                          <p:attrName>fillcolor</p:attrName>
                                        </p:attrNameLst>
                                      </p:cBhvr>
                                      <p:to>
                                        <a:srgbClr val="E80000"/>
                                      </p:to>
                                    </p:animClr>
                                    <p:set>
                                      <p:cBhvr>
                                        <p:cTn id="9" dur="2000" fill="hold"/>
                                        <p:tgtEl>
                                          <p:spTgt spid="7"/>
                                        </p:tgtEl>
                                        <p:attrNameLst>
                                          <p:attrName>fill.type</p:attrName>
                                        </p:attrNameLst>
                                      </p:cBhvr>
                                      <p:to>
                                        <p:strVal val="solid"/>
                                      </p:to>
                                    </p:set>
                                    <p:set>
                                      <p:cBhvr>
                                        <p:cTn id="10"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3123565" y="2600960"/>
            <a:ext cx="5862955" cy="4072255"/>
          </a:xfrm>
          <a:prstGeom prst="rect">
            <a:avLst/>
          </a:prstGeom>
        </p:spPr>
      </p:pic>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108331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39375 0.613704 " pathEditMode="relative" rAng="0" ptsTypes="">
                                      <p:cBhvr>
                                        <p:cTn id="6" dur="2000" fill="hold"/>
                                        <p:tgtEl>
                                          <p:spTgt spid="3"/>
                                        </p:tgtEl>
                                        <p:attrNameLst>
                                          <p:attrName>ppt_x</p:attrName>
                                          <p:attrName>ppt_y</p:attrName>
                                        </p:attrNameLst>
                                      </p:cBhvr>
                                      <p:rCtr x="20500" y="27000"/>
                                    </p:animMotion>
                                  </p:childTnLst>
                                </p:cTn>
                              </p:par>
                              <p:par>
                                <p:cTn id="7" presetID="1" presetClass="emph" presetSubtype="2" fill="hold" nodeType="withEffect">
                                  <p:stCondLst>
                                    <p:cond delay="0"/>
                                  </p:stCondLst>
                                  <p:childTnLst>
                                    <p:animClr clrSpc="rgb" dir="cw">
                                      <p:cBhvr>
                                        <p:cTn id="8" dur="2000" fill="hold"/>
                                        <p:tgtEl>
                                          <p:spTgt spid="3"/>
                                        </p:tgtEl>
                                        <p:attrNameLst>
                                          <p:attrName>fillcolor</p:attrName>
                                        </p:attrNameLst>
                                      </p:cBhvr>
                                      <p:to>
                                        <a:srgbClr val="E80000"/>
                                      </p:to>
                                    </p:animClr>
                                    <p:set>
                                      <p:cBhvr>
                                        <p:cTn id="9" dur="2000" fill="hold"/>
                                        <p:tgtEl>
                                          <p:spTgt spid="3"/>
                                        </p:tgtEl>
                                        <p:attrNameLst>
                                          <p:attrName>fill.type</p:attrName>
                                        </p:attrNameLst>
                                      </p:cBhvr>
                                      <p:to>
                                        <p:strVal val="solid"/>
                                      </p:to>
                                    </p:set>
                                    <p:set>
                                      <p:cBhvr>
                                        <p:cTn id="10"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9445" y="2573020"/>
            <a:ext cx="6196965" cy="3966845"/>
          </a:xfrm>
          <a:prstGeom prst="rect">
            <a:avLst/>
          </a:prstGeom>
        </p:spPr>
      </p:pic>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108331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344271 0.574444 " pathEditMode="relative" rAng="0" ptsTypes="">
                                      <p:cBhvr>
                                        <p:cTn id="6" dur="2000" fill="hold"/>
                                        <p:tgtEl>
                                          <p:spTgt spid="10"/>
                                        </p:tgtEl>
                                        <p:attrNameLst>
                                          <p:attrName>ppt_x</p:attrName>
                                          <p:attrName>ppt_y</p:attrName>
                                        </p:attrNameLst>
                                      </p:cBhvr>
                                      <p:rCtr x="20500" y="27000"/>
                                    </p:animMotion>
                                  </p:childTnLst>
                                </p:cTn>
                              </p:par>
                              <p:par>
                                <p:cTn id="7" presetID="1" presetClass="emph" presetSubtype="2" fill="hold" nodeType="withEffect">
                                  <p:stCondLst>
                                    <p:cond delay="0"/>
                                  </p:stCondLst>
                                  <p:childTnLst>
                                    <p:animClr clrSpc="rgb" dir="cw">
                                      <p:cBhvr>
                                        <p:cTn id="8" dur="2000" fill="hold"/>
                                        <p:tgtEl>
                                          <p:spTgt spid="10"/>
                                        </p:tgtEl>
                                        <p:attrNameLst>
                                          <p:attrName>fillcolor</p:attrName>
                                        </p:attrNameLst>
                                      </p:cBhvr>
                                      <p:to>
                                        <a:srgbClr val="E80000"/>
                                      </p:to>
                                    </p:animClr>
                                    <p:set>
                                      <p:cBhvr>
                                        <p:cTn id="9" dur="2000" fill="hold"/>
                                        <p:tgtEl>
                                          <p:spTgt spid="10"/>
                                        </p:tgtEl>
                                        <p:attrNameLst>
                                          <p:attrName>fill.type</p:attrName>
                                        </p:attrNameLst>
                                      </p:cBhvr>
                                      <p:to>
                                        <p:strVal val="solid"/>
                                      </p:to>
                                    </p:set>
                                    <p:set>
                                      <p:cBhvr>
                                        <p:cTn id="10"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1193</Words>
  <Application>Microsoft Office PowerPoint</Application>
  <PresentationFormat>Widescreen</PresentationFormat>
  <Paragraphs>171</Paragraphs>
  <Slides>21</Slides>
  <Notes>15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Adobe Gothic Std B</vt:lpstr>
      <vt:lpstr>Arial</vt:lpstr>
      <vt:lpstr>Calibri</vt:lpstr>
      <vt:lpstr>Calibri Light</vt:lpstr>
      <vt:lpstr>Courier New</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333</cp:revision>
  <dcterms:created xsi:type="dcterms:W3CDTF">2020-12-09T02:04:00Z</dcterms:created>
  <dcterms:modified xsi:type="dcterms:W3CDTF">2025-01-24T01:56:45Z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1033-12.2.0.13359</vt:lpwstr>
  </property>
</Properties>
</file>