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handoutMasterIdLst>
    <p:handoutMasterId r:id="rId33"/>
  </p:handoutMasterIdLst>
  <p:sldIdLst>
    <p:sldId id="271" r:id="rId2"/>
    <p:sldId id="790" r:id="rId3"/>
    <p:sldId id="389" r:id="rId4"/>
    <p:sldId id="531" r:id="rId5"/>
    <p:sldId id="791" r:id="rId6"/>
    <p:sldId id="792" r:id="rId7"/>
    <p:sldId id="793" r:id="rId8"/>
    <p:sldId id="794" r:id="rId9"/>
    <p:sldId id="795" r:id="rId10"/>
    <p:sldId id="796" r:id="rId11"/>
    <p:sldId id="797" r:id="rId12"/>
    <p:sldId id="798" r:id="rId13"/>
    <p:sldId id="599" r:id="rId14"/>
    <p:sldId id="749" r:id="rId15"/>
    <p:sldId id="627" r:id="rId16"/>
    <p:sldId id="751" r:id="rId17"/>
    <p:sldId id="823" r:id="rId18"/>
    <p:sldId id="456" r:id="rId19"/>
    <p:sldId id="824" r:id="rId20"/>
    <p:sldId id="825" r:id="rId21"/>
    <p:sldId id="719" r:id="rId22"/>
    <p:sldId id="826" r:id="rId23"/>
    <p:sldId id="457" r:id="rId24"/>
    <p:sldId id="827" r:id="rId25"/>
    <p:sldId id="605" r:id="rId26"/>
    <p:sldId id="828" r:id="rId27"/>
    <p:sldId id="829" r:id="rId28"/>
    <p:sldId id="314" r:id="rId29"/>
    <p:sldId id="330" r:id="rId30"/>
    <p:sldId id="35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74" userDrawn="1">
          <p15:clr>
            <a:srgbClr val="A4A3A4"/>
          </p15:clr>
        </p15:guide>
        <p15:guide id="2" pos="392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BCAE"/>
    <a:srgbClr val="FEE8BF"/>
    <a:srgbClr val="E7C6DE"/>
    <a:srgbClr val="85DFFB"/>
    <a:srgbClr val="C7E2AF"/>
    <a:srgbClr val="F9F9E0"/>
    <a:srgbClr val="FFBFD9"/>
    <a:srgbClr val="8ACDD7"/>
    <a:srgbClr val="DBCC95"/>
    <a:srgbClr val="EAE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96" autoAdjust="0"/>
    <p:restoredTop sz="86467" autoAdjust="0"/>
  </p:normalViewPr>
  <p:slideViewPr>
    <p:cSldViewPr snapToGrid="0" showGuides="1">
      <p:cViewPr varScale="1">
        <p:scale>
          <a:sx n="75" d="100"/>
          <a:sy n="75" d="100"/>
        </p:scale>
        <p:origin x="77" y="72"/>
      </p:cViewPr>
      <p:guideLst>
        <p:guide orient="horz" pos="1974"/>
        <p:guide pos="3927"/>
      </p:guideLst>
    </p:cSldViewPr>
  </p:slideViewPr>
  <p:outlineViewPr>
    <p:cViewPr>
      <p:scale>
        <a:sx n="66" d="100"/>
        <a:sy n="66" d="100"/>
      </p:scale>
      <p:origin x="0" y="-467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1/23/2025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107950" y="1356995"/>
            <a:ext cx="6459855" cy="440690"/>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a:solidFill>
                  <a:srgbClr val="AD4F0F"/>
                </a:solidFill>
              </a:rPr>
              <a:t>majestic (adj)</a:t>
            </a:r>
            <a:r>
              <a:rPr lang="en-US" sz="6600" b="1"/>
              <a:t> </a:t>
            </a:r>
            <a:endParaRPr lang="en-US" sz="6600" b="1" dirty="0">
              <a:solidFill>
                <a:srgbClr val="AD4F0F"/>
              </a:solidFill>
            </a:endParaRPr>
          </a:p>
        </p:txBody>
      </p:sp>
      <p:sp>
        <p:nvSpPr>
          <p:cNvPr id="12" name="Rectangle 11"/>
          <p:cNvSpPr/>
          <p:nvPr/>
        </p:nvSpPr>
        <p:spPr>
          <a:xfrm>
            <a:off x="955221" y="4644320"/>
            <a:ext cx="4367549" cy="830997"/>
          </a:xfrm>
          <a:prstGeom prst="rect">
            <a:avLst/>
          </a:prstGeom>
        </p:spPr>
        <p:txBody>
          <a:bodyPr wrap="square">
            <a:spAutoFit/>
          </a:bodyPr>
          <a:lstStyle/>
          <a:p>
            <a:pPr lvl="0" algn="ctr"/>
            <a:r>
              <a:rPr lang="en-US" sz="4800" dirty="0" err="1"/>
              <a:t>uy</a:t>
            </a:r>
            <a:r>
              <a:rPr lang="en-US" sz="4800" dirty="0"/>
              <a:t> </a:t>
            </a:r>
            <a:r>
              <a:rPr lang="en-US" sz="4800" dirty="0" err="1"/>
              <a:t>nghi</a:t>
            </a:r>
            <a:r>
              <a:rPr lang="en-US" sz="4800" dirty="0"/>
              <a:t>, </a:t>
            </a:r>
            <a:r>
              <a:rPr lang="en-US" sz="4800" dirty="0" err="1"/>
              <a:t>tráng</a:t>
            </a:r>
            <a:r>
              <a:rPr lang="en-US" sz="4800" dirty="0"/>
              <a:t> </a:t>
            </a:r>
            <a:r>
              <a:rPr lang="en-US" sz="4800" dirty="0" err="1"/>
              <a:t>lệ</a:t>
            </a:r>
            <a:endParaRPr lang="en-US" sz="4800" dirty="0"/>
          </a:p>
        </p:txBody>
      </p:sp>
      <p:sp>
        <p:nvSpPr>
          <p:cNvPr id="2" name="Rectangle 1"/>
          <p:cNvSpPr/>
          <p:nvPr/>
        </p:nvSpPr>
        <p:spPr>
          <a:xfrm>
            <a:off x="1211525" y="3138100"/>
            <a:ext cx="3538855" cy="829945"/>
          </a:xfrm>
          <a:prstGeom prst="rect">
            <a:avLst/>
          </a:prstGeom>
        </p:spPr>
        <p:txBody>
          <a:bodyPr wrap="none">
            <a:spAutoFit/>
          </a:bodyPr>
          <a:lstStyle/>
          <a:p>
            <a:pPr algn="ctr"/>
            <a:r>
              <a:rPr lang="en-US" sz="4800" b="1">
                <a:solidFill>
                  <a:schemeClr val="accent5">
                    <a:lumMod val="50000"/>
                  </a:schemeClr>
                </a:solidFill>
              </a:rPr>
              <a:t>/məˈdʒestɪk/</a:t>
            </a:r>
          </a:p>
        </p:txBody>
      </p:sp>
      <p:sp>
        <p:nvSpPr>
          <p:cNvPr id="15" name="TextBox 14"/>
          <p:cNvSpPr txBox="1"/>
          <p:nvPr/>
        </p:nvSpPr>
        <p:spPr>
          <a:xfrm>
            <a:off x="487067" y="16080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212205" y="1595120"/>
            <a:ext cx="5916930" cy="768350"/>
          </a:xfrm>
          <a:prstGeom prst="rect">
            <a:avLst/>
          </a:prstGeom>
          <a:noFill/>
          <a:ln w="9525">
            <a:noFill/>
          </a:ln>
        </p:spPr>
        <p:txBody>
          <a:bodyPr wrap="square">
            <a:spAutoFit/>
          </a:bodyPr>
          <a:lstStyle/>
          <a:p>
            <a:pPr marL="635" indent="-635" algn="just"/>
            <a:r>
              <a:rPr lang="en-US" sz="4400" b="0">
                <a:solidFill>
                  <a:srgbClr val="000000"/>
                </a:solidFill>
                <a:latin typeface="Times New Roman" panose="02020603050405020304" pitchFamily="18" charset="0"/>
              </a:rPr>
              <a:t>beautiful, powerful</a:t>
            </a:r>
          </a:p>
        </p:txBody>
      </p:sp>
      <p:sp>
        <p:nvSpPr>
          <p:cNvPr id="4" name="Text Box 3"/>
          <p:cNvSpPr txBox="1"/>
          <p:nvPr/>
        </p:nvSpPr>
        <p:spPr>
          <a:xfrm>
            <a:off x="6351905" y="2780030"/>
            <a:ext cx="5262245" cy="2799715"/>
          </a:xfrm>
          <a:prstGeom prst="rect">
            <a:avLst/>
          </a:prstGeom>
          <a:noFill/>
          <a:ln w="9525">
            <a:noFill/>
          </a:ln>
        </p:spPr>
        <p:txBody>
          <a:bodyPr wrap="square">
            <a:spAutoFit/>
          </a:bodyPr>
          <a:lstStyle/>
          <a:p>
            <a:pPr marL="635" indent="-635"/>
            <a:r>
              <a:rPr lang="en-US" sz="4400" b="1" dirty="0">
                <a:solidFill>
                  <a:srgbClr val="000000"/>
                </a:solidFill>
                <a:latin typeface="Times New Roman" panose="02020603050405020304" pitchFamily="18" charset="0"/>
              </a:rPr>
              <a:t>E.g. </a:t>
            </a:r>
            <a:r>
              <a:rPr lang="en-US" sz="4400" dirty="0">
                <a:solidFill>
                  <a:srgbClr val="000000"/>
                </a:solidFill>
                <a:latin typeface="Times New Roman" panose="02020603050405020304" pitchFamily="18" charset="0"/>
              </a:rPr>
              <a:t>The </a:t>
            </a:r>
            <a:r>
              <a:rPr lang="en-US" sz="4400" b="1" u="sng" dirty="0">
                <a:solidFill>
                  <a:srgbClr val="000000"/>
                </a:solidFill>
                <a:latin typeface="Times New Roman" panose="02020603050405020304" pitchFamily="18" charset="0"/>
              </a:rPr>
              <a:t>majestic Montana scenery</a:t>
            </a:r>
            <a:r>
              <a:rPr lang="en-US" sz="4400" dirty="0">
                <a:solidFill>
                  <a:srgbClr val="000000"/>
                </a:solidFill>
                <a:latin typeface="Times New Roman" panose="02020603050405020304" pitchFamily="18" charset="0"/>
              </a:rPr>
              <a:t> will leave you breathless.</a:t>
            </a:r>
          </a:p>
        </p:txBody>
      </p:sp>
      <p:pic>
        <p:nvPicPr>
          <p:cNvPr id="6" name="majestic">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352425" y="2982595"/>
            <a:ext cx="985520" cy="985520"/>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84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2" fill="hold" display="1">
                  <p:stCondLst>
                    <p:cond delay="indefinite"/>
                  </p:stCondLst>
                  <p:endCondLst>
                    <p:cond evt="onStopAudio" delay="0">
                      <p:tgtEl>
                        <p:sldTgt/>
                      </p:tgtEl>
                    </p:cond>
                  </p:endCondLst>
                </p:cTn>
                <p:tgtEl>
                  <p:spTgt spid="6"/>
                </p:tgtEl>
              </p:cMediaNode>
            </p:audio>
          </p:childTnLst>
        </p:cTn>
      </p:par>
    </p:tnLst>
    <p:bldLst>
      <p:bldP spid="7" grpId="0"/>
      <p:bldP spid="1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286385" y="1584960"/>
            <a:ext cx="5842635" cy="65722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600" b="1" dirty="0">
                <a:solidFill>
                  <a:srgbClr val="AD4F0F"/>
                </a:solidFill>
              </a:rPr>
              <a:t>occur (v)</a:t>
            </a:r>
          </a:p>
        </p:txBody>
      </p:sp>
      <p:sp>
        <p:nvSpPr>
          <p:cNvPr id="12" name="Rectangle 11"/>
          <p:cNvSpPr/>
          <p:nvPr/>
        </p:nvSpPr>
        <p:spPr>
          <a:xfrm>
            <a:off x="487045" y="4043045"/>
            <a:ext cx="5015230" cy="922020"/>
          </a:xfrm>
          <a:prstGeom prst="rect">
            <a:avLst/>
          </a:prstGeom>
        </p:spPr>
        <p:txBody>
          <a:bodyPr wrap="square">
            <a:spAutoFit/>
          </a:bodyPr>
          <a:lstStyle/>
          <a:p>
            <a:pPr lvl="0" algn="ctr"/>
            <a:r>
              <a:rPr lang="en-US" sz="5400" dirty="0"/>
              <a:t>xảy ra</a:t>
            </a:r>
          </a:p>
        </p:txBody>
      </p:sp>
      <p:sp>
        <p:nvSpPr>
          <p:cNvPr id="2" name="Rectangle 1"/>
          <p:cNvSpPr/>
          <p:nvPr/>
        </p:nvSpPr>
        <p:spPr>
          <a:xfrm>
            <a:off x="2118341" y="3044857"/>
            <a:ext cx="1913255" cy="829945"/>
          </a:xfrm>
          <a:prstGeom prst="rect">
            <a:avLst/>
          </a:prstGeom>
        </p:spPr>
        <p:txBody>
          <a:bodyPr wrap="none">
            <a:spAutoFit/>
          </a:bodyPr>
          <a:lstStyle/>
          <a:p>
            <a:pPr algn="ctr"/>
            <a:r>
              <a:rPr lang="en-US" sz="4800" b="1">
                <a:solidFill>
                  <a:schemeClr val="accent5">
                    <a:lumMod val="50000"/>
                  </a:schemeClr>
                </a:solidFill>
              </a:rPr>
              <a:t>/əˈkɜː/</a:t>
            </a:r>
          </a:p>
        </p:txBody>
      </p:sp>
      <p:sp>
        <p:nvSpPr>
          <p:cNvPr id="100" name="Text Box 99"/>
          <p:cNvSpPr txBox="1"/>
          <p:nvPr/>
        </p:nvSpPr>
        <p:spPr>
          <a:xfrm>
            <a:off x="5899785" y="1660525"/>
            <a:ext cx="5902960" cy="1200329"/>
          </a:xfrm>
          <a:prstGeom prst="rect">
            <a:avLst/>
          </a:prstGeom>
          <a:noFill/>
          <a:ln w="9525">
            <a:noFill/>
          </a:ln>
        </p:spPr>
        <p:txBody>
          <a:bodyPr wrap="square">
            <a:spAutoFit/>
          </a:bodyPr>
          <a:lstStyle/>
          <a:p>
            <a:pPr marL="635" indent="-635"/>
            <a:r>
              <a:rPr lang="en-US" sz="3600" b="0" dirty="0">
                <a:solidFill>
                  <a:srgbClr val="000000"/>
                </a:solidFill>
                <a:latin typeface="Calibri" panose="020F0502020204030204" pitchFamily="34" charset="0"/>
                <a:cs typeface="Calibri" panose="020F0502020204030204" pitchFamily="34" charset="0"/>
              </a:rPr>
              <a:t>happen (especially unexpected events)</a:t>
            </a:r>
          </a:p>
        </p:txBody>
      </p:sp>
      <p:sp>
        <p:nvSpPr>
          <p:cNvPr id="3" name="TextBox 14"/>
          <p:cNvSpPr txBox="1"/>
          <p:nvPr/>
        </p:nvSpPr>
        <p:spPr>
          <a:xfrm>
            <a:off x="487067" y="16080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 Box 4"/>
          <p:cNvSpPr txBox="1"/>
          <p:nvPr/>
        </p:nvSpPr>
        <p:spPr>
          <a:xfrm>
            <a:off x="5502910" y="2920365"/>
            <a:ext cx="6111240" cy="2122805"/>
          </a:xfrm>
          <a:prstGeom prst="rect">
            <a:avLst/>
          </a:prstGeom>
          <a:noFill/>
          <a:ln w="9525">
            <a:noFill/>
          </a:ln>
        </p:spPr>
        <p:txBody>
          <a:bodyPr wrap="square">
            <a:spAutoFit/>
          </a:bodyPr>
          <a:lstStyle/>
          <a:p>
            <a:pPr marL="635" indent="-635"/>
            <a:r>
              <a:rPr lang="en-US" sz="4400" b="1" dirty="0">
                <a:solidFill>
                  <a:srgbClr val="000000"/>
                </a:solidFill>
                <a:latin typeface="Times New Roman" panose="02020603050405020304" pitchFamily="18" charset="0"/>
              </a:rPr>
              <a:t>E.g. </a:t>
            </a:r>
            <a:r>
              <a:rPr lang="en-US" sz="4400" dirty="0">
                <a:solidFill>
                  <a:srgbClr val="000000"/>
                </a:solidFill>
                <a:latin typeface="Times New Roman" panose="02020603050405020304" pitchFamily="18" charset="0"/>
              </a:rPr>
              <a:t>I hope this never </a:t>
            </a:r>
            <a:r>
              <a:rPr lang="en-US" sz="4400" b="1" u="sng" dirty="0">
                <a:solidFill>
                  <a:srgbClr val="000000"/>
                </a:solidFill>
                <a:latin typeface="Times New Roman" panose="02020603050405020304" pitchFamily="18" charset="0"/>
              </a:rPr>
              <a:t>occurs</a:t>
            </a:r>
            <a:r>
              <a:rPr lang="en-US" sz="4400" dirty="0">
                <a:solidFill>
                  <a:srgbClr val="000000"/>
                </a:solidFill>
                <a:latin typeface="Times New Roman" panose="02020603050405020304" pitchFamily="18" charset="0"/>
              </a:rPr>
              <a:t> again, but I'm prepared if it does.</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270" y="-7620"/>
            <a:ext cx="12192000" cy="781050"/>
            <a:chOff x="7620" y="-7620"/>
            <a:chExt cx="12192000" cy="1083309"/>
          </a:xfrm>
        </p:grpSpPr>
        <p:sp>
          <p:nvSpPr>
            <p:cNvPr id="17" name="Round Single Corner Rectangle 16"/>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nvGraphicFramePr>
        <p:xfrm>
          <a:off x="584200" y="1285240"/>
          <a:ext cx="11428730" cy="3194939"/>
        </p:xfrm>
        <a:graphic>
          <a:graphicData uri="http://schemas.openxmlformats.org/drawingml/2006/table">
            <a:tbl>
              <a:tblPr firstRow="1" bandRow="1">
                <a:tableStyleId>{5DA37D80-6434-44D0-A028-1B22A696006F}</a:tableStyleId>
              </a:tblPr>
              <a:tblGrid>
                <a:gridCol w="4087495">
                  <a:extLst>
                    <a:ext uri="{9D8B030D-6E8A-4147-A177-3AD203B41FA5}">
                      <a16:colId xmlns:a16="http://schemas.microsoft.com/office/drawing/2014/main" val="20000"/>
                    </a:ext>
                  </a:extLst>
                </a:gridCol>
                <a:gridCol w="4457065">
                  <a:extLst>
                    <a:ext uri="{9D8B030D-6E8A-4147-A177-3AD203B41FA5}">
                      <a16:colId xmlns:a16="http://schemas.microsoft.com/office/drawing/2014/main" val="20001"/>
                    </a:ext>
                  </a:extLst>
                </a:gridCol>
                <a:gridCol w="2884170">
                  <a:extLst>
                    <a:ext uri="{9D8B030D-6E8A-4147-A177-3AD203B41FA5}">
                      <a16:colId xmlns:a16="http://schemas.microsoft.com/office/drawing/2014/main" val="20002"/>
                    </a:ext>
                  </a:extLst>
                </a:gridCol>
              </a:tblGrid>
              <a:tr h="908685">
                <a:tc>
                  <a:txBody>
                    <a:bodyPr/>
                    <a:lstStyle/>
                    <a:p>
                      <a:pPr algn="ctr"/>
                      <a:r>
                        <a:rPr lang="en-US" sz="4000" b="1" dirty="0">
                          <a:solidFill>
                            <a:srgbClr val="05A0B8"/>
                          </a:solidFill>
                        </a:rPr>
                        <a:t>New words</a:t>
                      </a:r>
                    </a:p>
                  </a:txBody>
                  <a:tcPr anchor="ctr"/>
                </a:tc>
                <a:tc>
                  <a:txBody>
                    <a:bodyPr/>
                    <a:lstStyle/>
                    <a:p>
                      <a:pPr algn="ctr"/>
                      <a:r>
                        <a:rPr lang="en-US" sz="4000" b="1" dirty="0">
                          <a:solidFill>
                            <a:srgbClr val="05A0B8"/>
                          </a:solidFill>
                        </a:rPr>
                        <a:t>Pronunciation</a:t>
                      </a:r>
                    </a:p>
                  </a:txBody>
                  <a:tcPr anchor="ctr"/>
                </a:tc>
                <a:tc>
                  <a:txBody>
                    <a:bodyPr/>
                    <a:lstStyle/>
                    <a:p>
                      <a:pPr algn="ctr"/>
                      <a:r>
                        <a:rPr lang="en-US" sz="4000" b="1" dirty="0">
                          <a:solidFill>
                            <a:srgbClr val="05A0B8"/>
                          </a:solidFill>
                        </a:rPr>
                        <a:t>Meaning</a:t>
                      </a:r>
                    </a:p>
                  </a:txBody>
                  <a:tcPr anchor="ctr"/>
                </a:tc>
                <a:extLst>
                  <a:ext uri="{0D108BD9-81ED-4DB2-BD59-A6C34878D82A}">
                    <a16:rowId xmlns:a16="http://schemas.microsoft.com/office/drawing/2014/main" val="10000"/>
                  </a:ext>
                </a:extLst>
              </a:tr>
              <a:tr h="1447800">
                <a:tc>
                  <a:txBody>
                    <a:bodyPr/>
                    <a:lstStyle/>
                    <a:p>
                      <a:pPr marL="144145" marR="0" indent="-144145" algn="just">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1. majestic (adj)</a:t>
                      </a:r>
                    </a:p>
                  </a:txBody>
                  <a:tcPr marL="71755" marR="71755" marT="71755" marB="71755" anchor="ctr"/>
                </a:tc>
                <a:tc>
                  <a:txBody>
                    <a:bodyPr/>
                    <a:lstStyle/>
                    <a:p>
                      <a:pPr marL="0" marR="0" algn="ctr">
                        <a:lnSpc>
                          <a:spcPct val="107000"/>
                        </a:lnSpc>
                        <a:spcBef>
                          <a:spcPts val="0"/>
                        </a:spcBef>
                        <a:spcAft>
                          <a:spcPts val="0"/>
                        </a:spcAft>
                        <a:buNone/>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/məˈdʒestɪk/</a:t>
                      </a:r>
                    </a:p>
                  </a:txBody>
                  <a:tcPr marL="36195" marR="36195" marT="71755" marB="71755" anchor="ctr"/>
                </a:tc>
                <a:tc>
                  <a:txBody>
                    <a:bodyPr/>
                    <a:lstStyle/>
                    <a:p>
                      <a:pPr marL="0" marR="0" algn="ctr">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uy nghi, tráng lệ</a:t>
                      </a:r>
                    </a:p>
                  </a:txBody>
                  <a:tcPr marL="36195" marR="36195" marT="71755" marB="71755" anchor="ctr"/>
                </a:tc>
                <a:extLst>
                  <a:ext uri="{0D108BD9-81ED-4DB2-BD59-A6C34878D82A}">
                    <a16:rowId xmlns:a16="http://schemas.microsoft.com/office/drawing/2014/main" val="10001"/>
                  </a:ext>
                </a:extLst>
              </a:tr>
              <a:tr h="838200">
                <a:tc>
                  <a:txBody>
                    <a:bodyPr/>
                    <a:lstStyle/>
                    <a:p>
                      <a:pPr marL="144145" marR="0" indent="-144145">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2. occur (v)</a:t>
                      </a:r>
                    </a:p>
                  </a:txBody>
                  <a:tcPr marL="71755" marR="71755" marT="71755" marB="71755" anchor="ctr"/>
                </a:tc>
                <a:tc>
                  <a:txBody>
                    <a:bodyPr/>
                    <a:lstStyle/>
                    <a:p>
                      <a:pPr marL="0" marR="0" algn="ctr">
                        <a:lnSpc>
                          <a:spcPct val="107000"/>
                        </a:lnSpc>
                        <a:spcBef>
                          <a:spcPts val="0"/>
                        </a:spcBef>
                        <a:spcAft>
                          <a:spcPts val="0"/>
                        </a:spcAft>
                        <a:buNone/>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/əˈkɜː/</a:t>
                      </a:r>
                    </a:p>
                  </a:txBody>
                  <a:tcPr marL="36195" marR="36195" marT="71755" marB="71755" anchor="ctr"/>
                </a:tc>
                <a:tc>
                  <a:txBody>
                    <a:bodyPr/>
                    <a:lstStyle/>
                    <a:p>
                      <a:pPr marL="0" marR="0" algn="ctr">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xảy ra</a:t>
                      </a:r>
                    </a:p>
                  </a:txBody>
                  <a:tcPr marL="36195" marR="36195" marT="71755" marB="71755" anchor="ctr"/>
                </a:tc>
                <a:extLst>
                  <a:ext uri="{0D108BD9-81ED-4DB2-BD59-A6C34878D82A}">
                    <a16:rowId xmlns:a16="http://schemas.microsoft.com/office/drawing/2014/main" val="10002"/>
                  </a:ext>
                </a:extLst>
              </a:tr>
            </a:tbl>
          </a:graphicData>
        </a:graphic>
      </p:graphicFrame>
      <p:sp>
        <p:nvSpPr>
          <p:cNvPr id="15" name="TextBox 14"/>
          <p:cNvSpPr txBox="1"/>
          <p:nvPr/>
        </p:nvSpPr>
        <p:spPr>
          <a:xfrm>
            <a:off x="487067" y="16080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46075" y="10160"/>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12" name="TextBox 11"/>
          <p:cNvSpPr txBox="1"/>
          <p:nvPr/>
        </p:nvSpPr>
        <p:spPr>
          <a:xfrm>
            <a:off x="989330" y="1379220"/>
            <a:ext cx="1091628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pPr algn="just"/>
            <a:r>
              <a:rPr lang="en-US" sz="3200" b="1" dirty="0">
                <a:effectLst>
                  <a:glow rad="88900">
                    <a:schemeClr val="bg1"/>
                  </a:glow>
                </a:effectLst>
                <a:cs typeface="Arial" panose="020B0604020202020204" pitchFamily="34" charset="0"/>
              </a:rPr>
              <a:t>Work in groups. Look at the picture and answer the questions.</a:t>
            </a:r>
          </a:p>
        </p:txBody>
      </p:sp>
      <p:sp>
        <p:nvSpPr>
          <p:cNvPr id="16" name="Rounded Rectangle 15"/>
          <p:cNvSpPr/>
          <p:nvPr/>
        </p:nvSpPr>
        <p:spPr>
          <a:xfrm>
            <a:off x="527303" y="126195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80088" y="115931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2" name="Text Box 1"/>
          <p:cNvSpPr txBox="1"/>
          <p:nvPr/>
        </p:nvSpPr>
        <p:spPr>
          <a:xfrm>
            <a:off x="826770" y="2586990"/>
            <a:ext cx="7929880" cy="629920"/>
          </a:xfrm>
          <a:prstGeom prst="rect">
            <a:avLst/>
          </a:prstGeom>
          <a:noFill/>
        </p:spPr>
        <p:txBody>
          <a:bodyPr wrap="square" rtlCol="0" anchor="t">
            <a:spAutoFit/>
          </a:bodyPr>
          <a:lstStyle/>
          <a:p>
            <a:r>
              <a:rPr lang="en-US" sz="3500">
                <a:latin typeface="Calibri" panose="020F0502020204030204" pitchFamily="34" charset="0"/>
                <a:cs typeface="Calibri" panose="020F0502020204030204" pitchFamily="34" charset="0"/>
              </a:rPr>
              <a:t>- Work in groups.</a:t>
            </a:r>
          </a:p>
        </p:txBody>
      </p:sp>
      <p:sp>
        <p:nvSpPr>
          <p:cNvPr id="4" name="Text Box 3"/>
          <p:cNvSpPr txBox="1"/>
          <p:nvPr/>
        </p:nvSpPr>
        <p:spPr>
          <a:xfrm>
            <a:off x="775970" y="3216910"/>
            <a:ext cx="10716895" cy="1169551"/>
          </a:xfrm>
          <a:prstGeom prst="rect">
            <a:avLst/>
          </a:prstGeom>
          <a:noFill/>
        </p:spPr>
        <p:txBody>
          <a:bodyPr wrap="square" rtlCol="0" anchor="t">
            <a:spAutoFit/>
          </a:bodyPr>
          <a:lstStyle/>
          <a:p>
            <a:pPr algn="just"/>
            <a:r>
              <a:rPr lang="en-US" sz="3500" dirty="0">
                <a:latin typeface="Calibri" panose="020F0502020204030204" pitchFamily="34" charset="0"/>
                <a:cs typeface="Calibri" panose="020F0502020204030204" pitchFamily="34" charset="0"/>
              </a:rPr>
              <a:t>- Imagine what activities visitors can do when they go there.</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46075" y="10160"/>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pic>
        <p:nvPicPr>
          <p:cNvPr id="2" name="Picture 1"/>
          <p:cNvPicPr>
            <a:picLocks noChangeAspect="1"/>
          </p:cNvPicPr>
          <p:nvPr/>
        </p:nvPicPr>
        <p:blipFill>
          <a:blip r:embed="rId3"/>
          <a:stretch>
            <a:fillRect/>
          </a:stretch>
        </p:blipFill>
        <p:spPr>
          <a:xfrm>
            <a:off x="242570" y="1692910"/>
            <a:ext cx="5746750" cy="3547745"/>
          </a:xfrm>
          <a:prstGeom prst="rect">
            <a:avLst/>
          </a:prstGeom>
        </p:spPr>
      </p:pic>
      <p:sp>
        <p:nvSpPr>
          <p:cNvPr id="11" name="Text Box 10"/>
          <p:cNvSpPr txBox="1"/>
          <p:nvPr/>
        </p:nvSpPr>
        <p:spPr>
          <a:xfrm>
            <a:off x="6389370" y="986155"/>
            <a:ext cx="3349625" cy="706755"/>
          </a:xfrm>
          <a:prstGeom prst="rect">
            <a:avLst/>
          </a:prstGeom>
          <a:noFill/>
        </p:spPr>
        <p:txBody>
          <a:bodyPr wrap="square" rtlCol="0" anchor="t">
            <a:spAutoFit/>
          </a:bodyPr>
          <a:lstStyle/>
          <a:p>
            <a:pPr algn="just"/>
            <a:r>
              <a:rPr lang="en-US" sz="4000" i="1">
                <a:solidFill>
                  <a:srgbClr val="FF0000"/>
                </a:solidFill>
                <a:latin typeface="Calibri" panose="020F0502020204030204" pitchFamily="34" charset="0"/>
                <a:cs typeface="Calibri" panose="020F0502020204030204" pitchFamily="34" charset="0"/>
              </a:rPr>
              <a:t>Questions:</a:t>
            </a:r>
          </a:p>
        </p:txBody>
      </p:sp>
      <p:sp>
        <p:nvSpPr>
          <p:cNvPr id="12" name="Text Box 11"/>
          <p:cNvSpPr txBox="1"/>
          <p:nvPr/>
        </p:nvSpPr>
        <p:spPr>
          <a:xfrm>
            <a:off x="6389370" y="1578610"/>
            <a:ext cx="5641975" cy="1076325"/>
          </a:xfrm>
          <a:prstGeom prst="rect">
            <a:avLst/>
          </a:prstGeom>
          <a:noFill/>
        </p:spPr>
        <p:txBody>
          <a:bodyPr wrap="square" rtlCol="0" anchor="t">
            <a:spAutoFit/>
          </a:bodyPr>
          <a:lstStyle/>
          <a:p>
            <a:pPr algn="just"/>
            <a:r>
              <a:rPr lang="en-US" sz="3200">
                <a:solidFill>
                  <a:schemeClr val="tx1"/>
                </a:solidFill>
                <a:latin typeface="Calibri" panose="020F0502020204030204" pitchFamily="34" charset="0"/>
                <a:cs typeface="Calibri" panose="020F0502020204030204" pitchFamily="34" charset="0"/>
              </a:rPr>
              <a:t>1/ What do you see in the picture?</a:t>
            </a:r>
          </a:p>
        </p:txBody>
      </p:sp>
      <p:sp>
        <p:nvSpPr>
          <p:cNvPr id="14" name="Text Box 13"/>
          <p:cNvSpPr txBox="1"/>
          <p:nvPr/>
        </p:nvSpPr>
        <p:spPr>
          <a:xfrm>
            <a:off x="6390005" y="4575175"/>
            <a:ext cx="5641975" cy="1076325"/>
          </a:xfrm>
          <a:prstGeom prst="rect">
            <a:avLst/>
          </a:prstGeom>
          <a:noFill/>
        </p:spPr>
        <p:txBody>
          <a:bodyPr wrap="square" rtlCol="0" anchor="t">
            <a:spAutoFit/>
          </a:bodyPr>
          <a:lstStyle/>
          <a:p>
            <a:pPr algn="just"/>
            <a:r>
              <a:rPr lang="en-US" sz="3200">
                <a:solidFill>
                  <a:schemeClr val="tx1"/>
                </a:solidFill>
                <a:latin typeface="Calibri" panose="020F0502020204030204" pitchFamily="34" charset="0"/>
                <a:cs typeface="Calibri" panose="020F0502020204030204" pitchFamily="34" charset="0"/>
              </a:rPr>
              <a:t>2/ What activities do you think visitors can do there?</a:t>
            </a:r>
          </a:p>
        </p:txBody>
      </p:sp>
      <p:sp>
        <p:nvSpPr>
          <p:cNvPr id="15" name="Text Box 14"/>
          <p:cNvSpPr txBox="1"/>
          <p:nvPr/>
        </p:nvSpPr>
        <p:spPr>
          <a:xfrm>
            <a:off x="6282690" y="2563495"/>
            <a:ext cx="5699760" cy="2061210"/>
          </a:xfrm>
          <a:prstGeom prst="rect">
            <a:avLst/>
          </a:prstGeom>
          <a:noFill/>
        </p:spPr>
        <p:txBody>
          <a:bodyPr wrap="square" rtlCol="0" anchor="t">
            <a:spAutoFit/>
          </a:bodyPr>
          <a:lstStyle/>
          <a:p>
            <a:pPr algn="just"/>
            <a:r>
              <a:rPr lang="en-US" sz="3200" i="1" dirty="0">
                <a:solidFill>
                  <a:srgbClr val="FF0000"/>
                </a:solidFill>
                <a:latin typeface="Calibri" panose="020F0502020204030204" pitchFamily="34" charset="0"/>
                <a:cs typeface="Calibri" panose="020F0502020204030204" pitchFamily="34" charset="0"/>
              </a:rPr>
              <a:t>Beautiful nature: snow-covered mountains, forests, green grass, nice houses at the foot of the mountain, …</a:t>
            </a:r>
          </a:p>
        </p:txBody>
      </p:sp>
      <p:sp>
        <p:nvSpPr>
          <p:cNvPr id="16" name="Text Box 15"/>
          <p:cNvSpPr txBox="1"/>
          <p:nvPr/>
        </p:nvSpPr>
        <p:spPr>
          <a:xfrm>
            <a:off x="4406265" y="5500370"/>
            <a:ext cx="7576185" cy="1076325"/>
          </a:xfrm>
          <a:prstGeom prst="rect">
            <a:avLst/>
          </a:prstGeom>
          <a:noFill/>
        </p:spPr>
        <p:txBody>
          <a:bodyPr wrap="square" rtlCol="0" anchor="t">
            <a:spAutoFit/>
          </a:bodyPr>
          <a:lstStyle/>
          <a:p>
            <a:pPr algn="just"/>
            <a:r>
              <a:rPr lang="en-US" sz="3200" i="1">
                <a:solidFill>
                  <a:srgbClr val="FF0000"/>
                </a:solidFill>
                <a:latin typeface="Calibri" panose="020F0502020204030204" pitchFamily="34" charset="0"/>
                <a:cs typeface="Calibri" panose="020F0502020204030204" pitchFamily="34" charset="0"/>
              </a:rPr>
              <a:t>Cycling, walking, climbing mountains, skiing, trekking, taking pictures, camping, …</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780" y="-74295"/>
            <a:ext cx="12192000" cy="75501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69900" y="-9334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9" name="TextBox 11"/>
          <p:cNvSpPr txBox="1"/>
          <p:nvPr/>
        </p:nvSpPr>
        <p:spPr>
          <a:xfrm>
            <a:off x="1143635" y="946785"/>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pPr algn="just"/>
            <a:r>
              <a:rPr lang="en-US" sz="3200" b="1" dirty="0">
                <a:effectLst>
                  <a:glow rad="88900">
                    <a:schemeClr val="bg1"/>
                  </a:glow>
                </a:effectLst>
                <a:cs typeface="Arial" panose="020B0604020202020204" pitchFamily="34" charset="0"/>
              </a:rPr>
              <a:t>Read the text and match the highlighted words with their meanings or explanations. </a:t>
            </a:r>
          </a:p>
        </p:txBody>
      </p:sp>
      <p:grpSp>
        <p:nvGrpSpPr>
          <p:cNvPr id="6" name="Group 5"/>
          <p:cNvGrpSpPr/>
          <p:nvPr/>
        </p:nvGrpSpPr>
        <p:grpSpPr>
          <a:xfrm>
            <a:off x="524510" y="1108710"/>
            <a:ext cx="502920" cy="706120"/>
            <a:chOff x="14280" y="2075"/>
            <a:chExt cx="792" cy="1112"/>
          </a:xfrm>
        </p:grpSpPr>
        <p:sp>
          <p:nvSpPr>
            <p:cNvPr id="40" name="Rounded Rectangle 39"/>
            <p:cNvSpPr/>
            <p:nvPr/>
          </p:nvSpPr>
          <p:spPr>
            <a:xfrm>
              <a:off x="14280" y="2252"/>
              <a:ext cx="792" cy="84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41" name="TextBox 16"/>
            <p:cNvSpPr txBox="1"/>
            <p:nvPr/>
          </p:nvSpPr>
          <p:spPr>
            <a:xfrm>
              <a:off x="14364" y="2075"/>
              <a:ext cx="625" cy="1113"/>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grpSp>
      <p:sp>
        <p:nvSpPr>
          <p:cNvPr id="100" name="Text Box 99"/>
          <p:cNvSpPr txBox="1"/>
          <p:nvPr/>
        </p:nvSpPr>
        <p:spPr>
          <a:xfrm>
            <a:off x="577850" y="2021840"/>
            <a:ext cx="11321415" cy="1198880"/>
          </a:xfrm>
          <a:prstGeom prst="rect">
            <a:avLst/>
          </a:prstGeom>
          <a:noFill/>
          <a:ln w="9525">
            <a:noFill/>
          </a:ln>
        </p:spPr>
        <p:txBody>
          <a:bodyPr wrap="square">
            <a:spAutoFit/>
          </a:bodyPr>
          <a:lstStyle/>
          <a:p>
            <a:pPr marL="1270" indent="-1270" algn="just"/>
            <a:r>
              <a:rPr lang="en-US" sz="3600" b="0" dirty="0">
                <a:solidFill>
                  <a:srgbClr val="000000"/>
                </a:solidFill>
                <a:latin typeface="Calibri" panose="020F0502020204030204" pitchFamily="34" charset="0"/>
                <a:cs typeface="Calibri" panose="020F0502020204030204" pitchFamily="34" charset="0"/>
              </a:rPr>
              <a:t>- Read the text quickly and find the places </a:t>
            </a:r>
            <a:r>
              <a:rPr lang="en-US" sz="3600" dirty="0">
                <a:solidFill>
                  <a:srgbClr val="000000"/>
                </a:solidFill>
                <a:latin typeface="Calibri" panose="020F0502020204030204" pitchFamily="34" charset="0"/>
                <a:cs typeface="Calibri" panose="020F0502020204030204" pitchFamily="34" charset="0"/>
              </a:rPr>
              <a:t>where the </a:t>
            </a:r>
          </a:p>
          <a:p>
            <a:pPr marL="1270" indent="-1270" algn="just"/>
            <a:r>
              <a:rPr lang="en-US" sz="3600" dirty="0">
                <a:solidFill>
                  <a:srgbClr val="000000"/>
                </a:solidFill>
                <a:latin typeface="Calibri" panose="020F0502020204030204" pitchFamily="34" charset="0"/>
                <a:cs typeface="Calibri" panose="020F0502020204030204" pitchFamily="34" charset="0"/>
              </a:rPr>
              <a:t>words in the left column appear.</a:t>
            </a:r>
            <a:endParaRPr lang="en-US" sz="3600" b="0" dirty="0">
              <a:solidFill>
                <a:srgbClr val="000000"/>
              </a:solidFill>
              <a:latin typeface="Calibri" panose="020F0502020204030204" pitchFamily="34" charset="0"/>
              <a:cs typeface="Calibri" panose="020F0502020204030204" pitchFamily="34" charset="0"/>
            </a:endParaRPr>
          </a:p>
        </p:txBody>
      </p:sp>
      <p:sp>
        <p:nvSpPr>
          <p:cNvPr id="2" name="Text Box 1"/>
          <p:cNvSpPr txBox="1"/>
          <p:nvPr/>
        </p:nvSpPr>
        <p:spPr>
          <a:xfrm>
            <a:off x="577215" y="3220720"/>
            <a:ext cx="11321415" cy="1198880"/>
          </a:xfrm>
          <a:prstGeom prst="rect">
            <a:avLst/>
          </a:prstGeom>
          <a:noFill/>
          <a:ln w="9525">
            <a:noFill/>
          </a:ln>
        </p:spPr>
        <p:txBody>
          <a:bodyPr wrap="square">
            <a:spAutoFit/>
          </a:bodyPr>
          <a:lstStyle/>
          <a:p>
            <a:pPr marL="1270" indent="-1270" algn="just"/>
            <a:r>
              <a:rPr lang="en-US" sz="3600" b="0" dirty="0">
                <a:solidFill>
                  <a:srgbClr val="000000"/>
                </a:solidFill>
                <a:latin typeface="Calibri" panose="020F0502020204030204" pitchFamily="34" charset="0"/>
                <a:cs typeface="Calibri" panose="020F0502020204030204" pitchFamily="34" charset="0"/>
              </a:rPr>
              <a:t>-  Use the context in which </a:t>
            </a:r>
            <a:r>
              <a:rPr lang="en-US" sz="3600" dirty="0">
                <a:solidFill>
                  <a:srgbClr val="000000"/>
                </a:solidFill>
                <a:latin typeface="Calibri" panose="020F0502020204030204" pitchFamily="34" charset="0"/>
                <a:cs typeface="Calibri" panose="020F0502020204030204" pitchFamily="34" charset="0"/>
              </a:rPr>
              <a:t>these words appear to choose the right meanings / explanations.</a:t>
            </a:r>
            <a:endParaRPr lang="en-US" sz="3600" b="0" dirty="0">
              <a:solidFill>
                <a:srgbClr val="000000"/>
              </a:solidFill>
              <a:latin typeface="Calibri" panose="020F0502020204030204" pitchFamily="34" charset="0"/>
              <a:cs typeface="Calibri" panose="020F0502020204030204" pitchFamily="34" charset="0"/>
            </a:endParaRPr>
          </a:p>
        </p:txBody>
      </p:sp>
      <p:sp>
        <p:nvSpPr>
          <p:cNvPr id="9" name="Text Box 8"/>
          <p:cNvSpPr txBox="1"/>
          <p:nvPr/>
        </p:nvSpPr>
        <p:spPr>
          <a:xfrm>
            <a:off x="351790" y="9801860"/>
            <a:ext cx="11924665" cy="5692775"/>
          </a:xfrm>
          <a:prstGeom prst="rect">
            <a:avLst/>
          </a:prstGeom>
          <a:solidFill>
            <a:srgbClr val="F5F2EC"/>
          </a:solidFill>
        </p:spPr>
        <p:txBody>
          <a:bodyPr wrap="square" rtlCol="0" anchor="t">
            <a:spAutoFit/>
          </a:bodyPr>
          <a:lstStyle/>
          <a:p>
            <a:pPr algn="ctr"/>
            <a:r>
              <a:rPr lang="en-US" sz="2800" b="1" i="1"/>
              <a:t>The Dolomites – Paradise at Your Feet</a:t>
            </a:r>
          </a:p>
          <a:p>
            <a:pPr algn="just"/>
            <a:r>
              <a:rPr lang="en-US" sz="2800"/>
              <a:t>If you haven’t decided on where to travel this holiday, </a:t>
            </a:r>
            <a:r>
              <a:rPr lang="en-US" sz="2800">
                <a:highlight>
                  <a:srgbClr val="FFFF00"/>
                </a:highlight>
              </a:rPr>
              <a:t>consider</a:t>
            </a:r>
            <a:r>
              <a:rPr lang="en-US" sz="2800"/>
              <a:t> the Dolomites!</a:t>
            </a:r>
          </a:p>
          <a:p>
            <a:pPr algn="just"/>
            <a:endParaRPr lang="en-US" sz="2800"/>
          </a:p>
          <a:p>
            <a:pPr algn="just"/>
            <a:r>
              <a:rPr lang="en-US" sz="2800"/>
              <a:t>The Dolomites are a mountain range in Italy. It was recognised as a UNESCO World Heritage Site in 2009. The Dolomites are part of the Alps, stretching from the Adige River to the Piave River valley. This mountain range has a total area of about 141,900 hectares. It has 18 </a:t>
            </a:r>
            <a:r>
              <a:rPr lang="en-US" sz="2800">
                <a:highlight>
                  <a:srgbClr val="FFFF00"/>
                </a:highlight>
              </a:rPr>
              <a:t>peaks</a:t>
            </a:r>
            <a:r>
              <a:rPr lang="en-US" sz="2800"/>
              <a:t> over 3,000 metres high. It is easy to get access to most parts of the Dolomites.</a:t>
            </a:r>
          </a:p>
          <a:p>
            <a:pPr algn="just"/>
            <a:endParaRPr lang="en-US" sz="2800"/>
          </a:p>
          <a:p>
            <a:pPr algn="just"/>
            <a:r>
              <a:rPr lang="en-US" sz="2800"/>
              <a:t>The Dolomites are a </a:t>
            </a:r>
            <a:r>
              <a:rPr lang="en-US" sz="2800">
                <a:highlight>
                  <a:srgbClr val="FFFF00"/>
                </a:highlight>
              </a:rPr>
              <a:t>majestic </a:t>
            </a:r>
            <a:r>
              <a:rPr lang="en-US" sz="2800"/>
              <a:t>site. They are widely regarded as being among the most attractive mountain landscapes in the world. There are steep rocky cliffs, sharp peaks, narrow and deep valleys, and white snow on the mountain top. Their natural scenery attracts tourists from many parts of the world.</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 grpId="0"/>
      <p:bldP spid="2"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780" y="-74295"/>
            <a:ext cx="12192000" cy="75501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69900" y="-9334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9" name="TextBox 11"/>
          <p:cNvSpPr txBox="1"/>
          <p:nvPr/>
        </p:nvSpPr>
        <p:spPr>
          <a:xfrm>
            <a:off x="1131570" y="782955"/>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pPr algn="just"/>
            <a:endParaRPr lang="en-US" sz="3200" b="1" dirty="0">
              <a:effectLst>
                <a:glow rad="88900">
                  <a:schemeClr val="bg1"/>
                </a:glow>
              </a:effectLst>
              <a:cs typeface="Arial" panose="020B0604020202020204" pitchFamily="34" charset="0"/>
            </a:endParaRPr>
          </a:p>
        </p:txBody>
      </p:sp>
      <p:sp>
        <p:nvSpPr>
          <p:cNvPr id="3" name="Text Box 2"/>
          <p:cNvSpPr txBox="1"/>
          <p:nvPr/>
        </p:nvSpPr>
        <p:spPr>
          <a:xfrm>
            <a:off x="114935" y="796925"/>
            <a:ext cx="11924665" cy="5692775"/>
          </a:xfrm>
          <a:prstGeom prst="rect">
            <a:avLst/>
          </a:prstGeom>
          <a:solidFill>
            <a:srgbClr val="F5F2EC"/>
          </a:solidFill>
        </p:spPr>
        <p:txBody>
          <a:bodyPr wrap="square" rtlCol="0" anchor="t">
            <a:spAutoFit/>
          </a:bodyPr>
          <a:lstStyle/>
          <a:p>
            <a:pPr algn="ctr"/>
            <a:r>
              <a:rPr lang="en-US" sz="2800" b="1" i="1"/>
              <a:t>The Dolomites – Paradise at Your Feet</a:t>
            </a:r>
          </a:p>
          <a:p>
            <a:pPr algn="just"/>
            <a:r>
              <a:rPr lang="en-US" sz="2800"/>
              <a:t>If you haven’t decided on where to travel this holiday, </a:t>
            </a:r>
            <a:r>
              <a:rPr lang="en-US" sz="2800">
                <a:highlight>
                  <a:srgbClr val="FFFF00"/>
                </a:highlight>
              </a:rPr>
              <a:t>consider</a:t>
            </a:r>
            <a:r>
              <a:rPr lang="en-US" sz="2800"/>
              <a:t> the Dolomites!</a:t>
            </a:r>
          </a:p>
          <a:p>
            <a:pPr algn="just"/>
            <a:endParaRPr lang="en-US" sz="2800"/>
          </a:p>
          <a:p>
            <a:pPr algn="just"/>
            <a:r>
              <a:rPr lang="en-US" sz="2800"/>
              <a:t>The Dolomites are a mountain range in Italy. It was recognised as a UNESCO World Heritage Site in 2009. The Dolomites are part of the Alps, stretching from the Adige River to the Piave River valley. This mountain range has a total area of about 141,900 hectares. It has 18 </a:t>
            </a:r>
            <a:r>
              <a:rPr lang="en-US" sz="2800">
                <a:highlight>
                  <a:srgbClr val="FFFF00"/>
                </a:highlight>
              </a:rPr>
              <a:t>peaks</a:t>
            </a:r>
            <a:r>
              <a:rPr lang="en-US" sz="2800"/>
              <a:t> over 3,000 metres high. It is easy to get access to most parts of the Dolomites.</a:t>
            </a:r>
          </a:p>
          <a:p>
            <a:pPr algn="just"/>
            <a:endParaRPr lang="en-US" sz="2800"/>
          </a:p>
          <a:p>
            <a:pPr algn="just"/>
            <a:r>
              <a:rPr lang="en-US" sz="2800"/>
              <a:t>The Dolomites are a </a:t>
            </a:r>
            <a:r>
              <a:rPr lang="en-US" sz="2800">
                <a:highlight>
                  <a:srgbClr val="FFFF00"/>
                </a:highlight>
              </a:rPr>
              <a:t>majestic </a:t>
            </a:r>
            <a:r>
              <a:rPr lang="en-US" sz="2800"/>
              <a:t>site. They are widely regarded as being among the most attractive mountain landscapes in the world. There are steep rocky cliffs, sharp peaks, narrow and deep valleys, and white snow on the mountain top. Their natural scenery attracts tourists from many parts of the world.</a:t>
            </a:r>
          </a:p>
        </p:txBody>
      </p:sp>
      <p:pic>
        <p:nvPicPr>
          <p:cNvPr id="9" name="Content Placeholder 8"/>
          <p:cNvPicPr>
            <a:picLocks noGrp="1" noChangeAspect="1"/>
          </p:cNvPicPr>
          <p:nvPr>
            <p:ph idx="1"/>
          </p:nvPr>
        </p:nvPicPr>
        <p:blipFill>
          <a:blip r:embed="rId3"/>
          <a:stretch>
            <a:fillRect/>
          </a:stretch>
        </p:blipFill>
        <p:spPr>
          <a:xfrm rot="180000">
            <a:off x="3663950" y="9371330"/>
            <a:ext cx="5323205" cy="3601720"/>
          </a:xfrm>
          <a:prstGeom prst="rect">
            <a:avLst/>
          </a:prstGeom>
        </p:spPr>
      </p:pic>
      <p:sp>
        <p:nvSpPr>
          <p:cNvPr id="10" name="Text Box 9"/>
          <p:cNvSpPr txBox="1"/>
          <p:nvPr/>
        </p:nvSpPr>
        <p:spPr>
          <a:xfrm>
            <a:off x="285115" y="7419975"/>
            <a:ext cx="11924665" cy="1814830"/>
          </a:xfrm>
          <a:prstGeom prst="rect">
            <a:avLst/>
          </a:prstGeom>
          <a:solidFill>
            <a:srgbClr val="F5F2EC"/>
          </a:solidFill>
        </p:spPr>
        <p:txBody>
          <a:bodyPr wrap="square" rtlCol="0" anchor="t">
            <a:spAutoFit/>
          </a:bodyPr>
          <a:lstStyle/>
          <a:p>
            <a:pPr algn="just"/>
            <a:r>
              <a:rPr lang="en-US" sz="2800"/>
              <a:t>The Dolomites are a popular place for winter skiing, mountain climbing, hiking, and cycling any time of the year. An annual bicycle race covering seven mountain passes on the Dolomites </a:t>
            </a:r>
            <a:r>
              <a:rPr lang="en-US" sz="2800">
                <a:highlight>
                  <a:srgbClr val="FFFF00"/>
                </a:highlight>
              </a:rPr>
              <a:t>occurs</a:t>
            </a:r>
            <a:r>
              <a:rPr lang="en-US" sz="2800"/>
              <a:t> in the first week of July.So do not hesitate to book a tour to the Dolomites to see and do these things for yourself!</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grpSp>
        <p:nvGrpSpPr>
          <p:cNvPr id="13" name="Group 12"/>
          <p:cNvGrpSpPr/>
          <p:nvPr/>
        </p:nvGrpSpPr>
        <p:grpSpPr>
          <a:xfrm>
            <a:off x="17780" y="-74295"/>
            <a:ext cx="12192000" cy="75501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69900" y="-9334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9" name="TextBox 11"/>
          <p:cNvSpPr txBox="1"/>
          <p:nvPr/>
        </p:nvSpPr>
        <p:spPr>
          <a:xfrm>
            <a:off x="1131570" y="782955"/>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pPr algn="just"/>
            <a:endParaRPr lang="en-US" sz="3200" b="1" dirty="0">
              <a:effectLst>
                <a:glow rad="88900">
                  <a:schemeClr val="bg1"/>
                </a:glow>
              </a:effectLst>
              <a:cs typeface="Arial" panose="020B0604020202020204" pitchFamily="34" charset="0"/>
            </a:endParaRPr>
          </a:p>
        </p:txBody>
      </p:sp>
      <p:sp>
        <p:nvSpPr>
          <p:cNvPr id="3" name="Text Box 2"/>
          <p:cNvSpPr txBox="1"/>
          <p:nvPr/>
        </p:nvSpPr>
        <p:spPr>
          <a:xfrm>
            <a:off x="114935" y="796925"/>
            <a:ext cx="11924665" cy="1814830"/>
          </a:xfrm>
          <a:prstGeom prst="rect">
            <a:avLst/>
          </a:prstGeom>
          <a:solidFill>
            <a:srgbClr val="F5F2EC"/>
          </a:solidFill>
        </p:spPr>
        <p:txBody>
          <a:bodyPr wrap="square" rtlCol="0" anchor="t">
            <a:spAutoFit/>
          </a:bodyPr>
          <a:lstStyle/>
          <a:p>
            <a:pPr algn="just"/>
            <a:r>
              <a:rPr lang="en-US" sz="2800" dirty="0"/>
              <a:t>The Dolomites are a popular place for winter skiing, mountain climbing, hiking, and cycling any time of the year. An annual bicycle race covering seven mountain passes on the Dolomites </a:t>
            </a:r>
            <a:r>
              <a:rPr lang="en-US" sz="2800" dirty="0">
                <a:highlight>
                  <a:srgbClr val="FFFF00"/>
                </a:highlight>
              </a:rPr>
              <a:t>occurs</a:t>
            </a:r>
            <a:r>
              <a:rPr lang="en-US" sz="2800" dirty="0"/>
              <a:t> in the first week of July. So do not hesitate to book a tour to the Dolomites to see and do these things for yourself!</a:t>
            </a:r>
          </a:p>
        </p:txBody>
      </p:sp>
      <p:pic>
        <p:nvPicPr>
          <p:cNvPr id="6" name="Content Placeholder 5"/>
          <p:cNvPicPr>
            <a:picLocks noGrp="1" noChangeAspect="1"/>
          </p:cNvPicPr>
          <p:nvPr>
            <p:ph idx="1"/>
          </p:nvPr>
        </p:nvPicPr>
        <p:blipFill>
          <a:blip r:embed="rId3"/>
          <a:stretch>
            <a:fillRect/>
          </a:stretch>
        </p:blipFill>
        <p:spPr>
          <a:xfrm rot="180000">
            <a:off x="-41910" y="2761615"/>
            <a:ext cx="3486150" cy="2359025"/>
          </a:xfrm>
          <a:prstGeom prst="rect">
            <a:avLst/>
          </a:prstGeom>
        </p:spPr>
      </p:pic>
      <p:sp>
        <p:nvSpPr>
          <p:cNvPr id="9" name="Text Box 8"/>
          <p:cNvSpPr txBox="1"/>
          <p:nvPr/>
        </p:nvSpPr>
        <p:spPr>
          <a:xfrm>
            <a:off x="114935" y="-5882005"/>
            <a:ext cx="11924665" cy="5692775"/>
          </a:xfrm>
          <a:prstGeom prst="rect">
            <a:avLst/>
          </a:prstGeom>
          <a:solidFill>
            <a:srgbClr val="F5F2EC"/>
          </a:solidFill>
        </p:spPr>
        <p:txBody>
          <a:bodyPr wrap="square" rtlCol="0" anchor="t">
            <a:spAutoFit/>
          </a:bodyPr>
          <a:lstStyle/>
          <a:p>
            <a:pPr algn="ctr"/>
            <a:r>
              <a:rPr lang="en-US" sz="2800" b="1" i="1"/>
              <a:t>The Dolomites – Paradise at Your Feet</a:t>
            </a:r>
          </a:p>
          <a:p>
            <a:pPr algn="just"/>
            <a:r>
              <a:rPr lang="en-US" sz="2800"/>
              <a:t>If you haven’t decided on where to travel this holiday, </a:t>
            </a:r>
            <a:r>
              <a:rPr lang="en-US" sz="2800">
                <a:highlight>
                  <a:srgbClr val="FFFF00"/>
                </a:highlight>
              </a:rPr>
              <a:t>consider</a:t>
            </a:r>
            <a:r>
              <a:rPr lang="en-US" sz="2800"/>
              <a:t> the Dolomites!</a:t>
            </a:r>
          </a:p>
          <a:p>
            <a:pPr algn="just"/>
            <a:endParaRPr lang="en-US" sz="2800"/>
          </a:p>
          <a:p>
            <a:pPr algn="just"/>
            <a:r>
              <a:rPr lang="en-US" sz="2800"/>
              <a:t>The Dolomites are a mountain range in Italy. It was recognised as a UNESCO World Heritage Site in 2009. The Dolomites are part of the Alps, stretching from the Adige River to the Piave River valley. This mountain range has a total area of about 141,900 hectares. It has 18 </a:t>
            </a:r>
            <a:r>
              <a:rPr lang="en-US" sz="2800">
                <a:highlight>
                  <a:srgbClr val="FFFF00"/>
                </a:highlight>
              </a:rPr>
              <a:t>peaks</a:t>
            </a:r>
            <a:r>
              <a:rPr lang="en-US" sz="2800"/>
              <a:t> over 3,000 metres high. It is easy to get access to most parts of the Dolomites.</a:t>
            </a:r>
          </a:p>
          <a:p>
            <a:pPr algn="just"/>
            <a:endParaRPr lang="en-US" sz="2800"/>
          </a:p>
          <a:p>
            <a:pPr algn="just"/>
            <a:r>
              <a:rPr lang="en-US" sz="2800"/>
              <a:t>The Dolomites are a </a:t>
            </a:r>
            <a:r>
              <a:rPr lang="en-US" sz="2800">
                <a:highlight>
                  <a:srgbClr val="FFFF00"/>
                </a:highlight>
              </a:rPr>
              <a:t>majestic </a:t>
            </a:r>
            <a:r>
              <a:rPr lang="en-US" sz="2800"/>
              <a:t>site. They are widely regarded as being among the most attractive mountain landscapes in the world. There are steep rocky cliffs, sharp peaks, narrow and deep valleys, and white snow on the mountain top. Their natural scenery attracts tourists from many parts of the world.</a:t>
            </a:r>
          </a:p>
        </p:txBody>
      </p:sp>
      <p:graphicFrame>
        <p:nvGraphicFramePr>
          <p:cNvPr id="10" name="Table 9"/>
          <p:cNvGraphicFramePr/>
          <p:nvPr/>
        </p:nvGraphicFramePr>
        <p:xfrm>
          <a:off x="3503295" y="2845435"/>
          <a:ext cx="8446135" cy="3768725"/>
        </p:xfrm>
        <a:graphic>
          <a:graphicData uri="http://schemas.openxmlformats.org/drawingml/2006/table">
            <a:tbl>
              <a:tblPr firstRow="1" bandRow="1">
                <a:tableStyleId>{5C22544A-7EE6-4342-B048-85BDC9FD1C3A}</a:tableStyleId>
              </a:tblPr>
              <a:tblGrid>
                <a:gridCol w="2252345">
                  <a:extLst>
                    <a:ext uri="{9D8B030D-6E8A-4147-A177-3AD203B41FA5}">
                      <a16:colId xmlns:a16="http://schemas.microsoft.com/office/drawing/2014/main" val="20000"/>
                    </a:ext>
                  </a:extLst>
                </a:gridCol>
                <a:gridCol w="4944110">
                  <a:extLst>
                    <a:ext uri="{9D8B030D-6E8A-4147-A177-3AD203B41FA5}">
                      <a16:colId xmlns:a16="http://schemas.microsoft.com/office/drawing/2014/main" val="20001"/>
                    </a:ext>
                  </a:extLst>
                </a:gridCol>
                <a:gridCol w="1249680">
                  <a:extLst>
                    <a:ext uri="{9D8B030D-6E8A-4147-A177-3AD203B41FA5}">
                      <a16:colId xmlns:a16="http://schemas.microsoft.com/office/drawing/2014/main" val="20002"/>
                    </a:ext>
                  </a:extLst>
                </a:gridCol>
              </a:tblGrid>
              <a:tr h="649605">
                <a:tc>
                  <a:txBody>
                    <a:bodyPr/>
                    <a:lstStyle/>
                    <a:p>
                      <a:pPr algn="ctr">
                        <a:buNone/>
                      </a:pPr>
                      <a:r>
                        <a:rPr lang="en-US" sz="3200">
                          <a:solidFill>
                            <a:schemeClr val="tx1"/>
                          </a:solidFill>
                        </a:rPr>
                        <a:t>Words</a:t>
                      </a:r>
                    </a:p>
                  </a:txBody>
                  <a:tcPr>
                    <a:solidFill>
                      <a:srgbClr val="C3E2C2"/>
                    </a:solidFill>
                  </a:tcPr>
                </a:tc>
                <a:tc>
                  <a:txBody>
                    <a:bodyPr/>
                    <a:lstStyle/>
                    <a:p>
                      <a:pPr algn="ctr">
                        <a:buNone/>
                      </a:pPr>
                      <a:r>
                        <a:rPr lang="en-US" sz="3200">
                          <a:solidFill>
                            <a:schemeClr val="tx1"/>
                          </a:solidFill>
                        </a:rPr>
                        <a:t>Meaning/Explanation</a:t>
                      </a:r>
                    </a:p>
                  </a:txBody>
                  <a:tcPr>
                    <a:solidFill>
                      <a:srgbClr val="EAECCC"/>
                    </a:solidFill>
                  </a:tcPr>
                </a:tc>
                <a:tc>
                  <a:txBody>
                    <a:bodyPr/>
                    <a:lstStyle/>
                    <a:p>
                      <a:pPr algn="ctr">
                        <a:buNone/>
                      </a:pPr>
                      <a:endParaRPr lang="en-US" sz="3200">
                        <a:solidFill>
                          <a:schemeClr val="tx1"/>
                        </a:solidFill>
                      </a:endParaRPr>
                    </a:p>
                  </a:txBody>
                  <a:tcPr>
                    <a:solidFill>
                      <a:srgbClr val="DBCC95"/>
                    </a:solidFill>
                  </a:tcPr>
                </a:tc>
                <a:extLst>
                  <a:ext uri="{0D108BD9-81ED-4DB2-BD59-A6C34878D82A}">
                    <a16:rowId xmlns:a16="http://schemas.microsoft.com/office/drawing/2014/main" val="10000"/>
                  </a:ext>
                </a:extLst>
              </a:tr>
              <a:tr h="736600">
                <a:tc>
                  <a:txBody>
                    <a:bodyPr/>
                    <a:lstStyle/>
                    <a:p>
                      <a:pPr>
                        <a:buNone/>
                      </a:pPr>
                      <a:r>
                        <a:rPr lang="en-US" sz="3200">
                          <a:solidFill>
                            <a:srgbClr val="FF0000"/>
                          </a:solidFill>
                        </a:rPr>
                        <a:t>1. </a:t>
                      </a:r>
                      <a:r>
                        <a:rPr lang="en-US" sz="3200"/>
                        <a:t>consider</a:t>
                      </a:r>
                    </a:p>
                  </a:txBody>
                  <a:tcPr>
                    <a:solidFill>
                      <a:srgbClr val="C3E2C2"/>
                    </a:solidFill>
                  </a:tcPr>
                </a:tc>
                <a:tc>
                  <a:txBody>
                    <a:bodyPr/>
                    <a:lstStyle/>
                    <a:p>
                      <a:pPr>
                        <a:buNone/>
                      </a:pPr>
                      <a:r>
                        <a:rPr lang="en-US" sz="3200" b="1">
                          <a:solidFill>
                            <a:schemeClr val="accent1"/>
                          </a:solidFill>
                        </a:rPr>
                        <a:t>a.</a:t>
                      </a:r>
                      <a:r>
                        <a:rPr lang="en-US" sz="3200"/>
                        <a:t> impressive, magnificent</a:t>
                      </a:r>
                    </a:p>
                  </a:txBody>
                  <a:tcPr>
                    <a:solidFill>
                      <a:srgbClr val="EAECCC"/>
                    </a:solidFill>
                  </a:tcPr>
                </a:tc>
                <a:tc>
                  <a:txBody>
                    <a:bodyPr/>
                    <a:lstStyle/>
                    <a:p>
                      <a:pPr>
                        <a:buNone/>
                      </a:pPr>
                      <a:r>
                        <a:rPr lang="en-US" sz="3200" b="1"/>
                        <a:t>1.</a:t>
                      </a:r>
                    </a:p>
                  </a:txBody>
                  <a:tcPr>
                    <a:solidFill>
                      <a:srgbClr val="DBCC95"/>
                    </a:solidFill>
                  </a:tcPr>
                </a:tc>
                <a:extLst>
                  <a:ext uri="{0D108BD9-81ED-4DB2-BD59-A6C34878D82A}">
                    <a16:rowId xmlns:a16="http://schemas.microsoft.com/office/drawing/2014/main" val="10001"/>
                  </a:ext>
                </a:extLst>
              </a:tr>
              <a:tr h="657860">
                <a:tc>
                  <a:txBody>
                    <a:bodyPr/>
                    <a:lstStyle/>
                    <a:p>
                      <a:pPr>
                        <a:buNone/>
                      </a:pPr>
                      <a:r>
                        <a:rPr lang="en-US" sz="3200">
                          <a:solidFill>
                            <a:srgbClr val="FF0000"/>
                          </a:solidFill>
                        </a:rPr>
                        <a:t>2.</a:t>
                      </a:r>
                      <a:r>
                        <a:rPr lang="en-US" sz="3200"/>
                        <a:t> peaks</a:t>
                      </a:r>
                    </a:p>
                  </a:txBody>
                  <a:tcPr>
                    <a:solidFill>
                      <a:srgbClr val="C3E2C2"/>
                    </a:solidFill>
                  </a:tcPr>
                </a:tc>
                <a:tc>
                  <a:txBody>
                    <a:bodyPr/>
                    <a:lstStyle/>
                    <a:p>
                      <a:pPr>
                        <a:buNone/>
                      </a:pPr>
                      <a:r>
                        <a:rPr lang="en-US" sz="3200" b="1">
                          <a:solidFill>
                            <a:schemeClr val="accent1"/>
                          </a:solidFill>
                        </a:rPr>
                        <a:t>b.</a:t>
                      </a:r>
                      <a:r>
                        <a:rPr lang="en-US" sz="3200"/>
                        <a:t> happens</a:t>
                      </a:r>
                    </a:p>
                  </a:txBody>
                  <a:tcPr>
                    <a:solidFill>
                      <a:srgbClr val="EAECCC"/>
                    </a:solidFill>
                  </a:tcPr>
                </a:tc>
                <a:tc>
                  <a:txBody>
                    <a:bodyPr/>
                    <a:lstStyle/>
                    <a:p>
                      <a:pPr>
                        <a:buNone/>
                      </a:pPr>
                      <a:r>
                        <a:rPr lang="en-US" sz="3200" b="1"/>
                        <a:t>2.</a:t>
                      </a:r>
                    </a:p>
                  </a:txBody>
                  <a:tcPr>
                    <a:solidFill>
                      <a:srgbClr val="DBCC95"/>
                    </a:solidFill>
                  </a:tcPr>
                </a:tc>
                <a:extLst>
                  <a:ext uri="{0D108BD9-81ED-4DB2-BD59-A6C34878D82A}">
                    <a16:rowId xmlns:a16="http://schemas.microsoft.com/office/drawing/2014/main" val="10002"/>
                  </a:ext>
                </a:extLst>
              </a:tr>
              <a:tr h="645160">
                <a:tc>
                  <a:txBody>
                    <a:bodyPr/>
                    <a:lstStyle/>
                    <a:p>
                      <a:pPr>
                        <a:buNone/>
                      </a:pPr>
                      <a:r>
                        <a:rPr lang="en-US" sz="3200">
                          <a:solidFill>
                            <a:srgbClr val="FF0000"/>
                          </a:solidFill>
                        </a:rPr>
                        <a:t>3. </a:t>
                      </a:r>
                      <a:r>
                        <a:rPr lang="en-US" sz="3200"/>
                        <a:t>majestic</a:t>
                      </a:r>
                    </a:p>
                  </a:txBody>
                  <a:tcPr>
                    <a:solidFill>
                      <a:srgbClr val="C3E2C2"/>
                    </a:solidFill>
                  </a:tcPr>
                </a:tc>
                <a:tc>
                  <a:txBody>
                    <a:bodyPr/>
                    <a:lstStyle/>
                    <a:p>
                      <a:pPr algn="just">
                        <a:buNone/>
                      </a:pPr>
                      <a:r>
                        <a:rPr lang="en-US" sz="3200" b="1">
                          <a:solidFill>
                            <a:schemeClr val="accent1"/>
                          </a:solidFill>
                        </a:rPr>
                        <a:t>c.</a:t>
                      </a:r>
                      <a:r>
                        <a:rPr lang="en-US" sz="3200"/>
                        <a:t> to think about something carefully</a:t>
                      </a:r>
                    </a:p>
                  </a:txBody>
                  <a:tcPr>
                    <a:solidFill>
                      <a:srgbClr val="EAECCC"/>
                    </a:solidFill>
                  </a:tcPr>
                </a:tc>
                <a:tc>
                  <a:txBody>
                    <a:bodyPr/>
                    <a:lstStyle/>
                    <a:p>
                      <a:pPr>
                        <a:buNone/>
                      </a:pPr>
                      <a:r>
                        <a:rPr lang="en-US" sz="3200" b="1"/>
                        <a:t>3.</a:t>
                      </a:r>
                    </a:p>
                  </a:txBody>
                  <a:tcPr>
                    <a:solidFill>
                      <a:srgbClr val="DBCC95"/>
                    </a:solidFill>
                  </a:tcPr>
                </a:tc>
                <a:extLst>
                  <a:ext uri="{0D108BD9-81ED-4DB2-BD59-A6C34878D82A}">
                    <a16:rowId xmlns:a16="http://schemas.microsoft.com/office/drawing/2014/main" val="10003"/>
                  </a:ext>
                </a:extLst>
              </a:tr>
              <a:tr h="657860">
                <a:tc>
                  <a:txBody>
                    <a:bodyPr/>
                    <a:lstStyle/>
                    <a:p>
                      <a:pPr>
                        <a:buNone/>
                      </a:pPr>
                      <a:r>
                        <a:rPr lang="en-US" sz="3200">
                          <a:solidFill>
                            <a:srgbClr val="FF0000"/>
                          </a:solidFill>
                        </a:rPr>
                        <a:t>4. </a:t>
                      </a:r>
                      <a:r>
                        <a:rPr lang="en-US" sz="3200"/>
                        <a:t>occurs</a:t>
                      </a:r>
                    </a:p>
                  </a:txBody>
                  <a:tcPr>
                    <a:solidFill>
                      <a:srgbClr val="C3E2C2"/>
                    </a:solidFill>
                  </a:tcPr>
                </a:tc>
                <a:tc>
                  <a:txBody>
                    <a:bodyPr/>
                    <a:lstStyle/>
                    <a:p>
                      <a:pPr>
                        <a:buNone/>
                      </a:pPr>
                      <a:r>
                        <a:rPr lang="en-US" sz="3200" b="1">
                          <a:solidFill>
                            <a:schemeClr val="accent1"/>
                          </a:solidFill>
                        </a:rPr>
                        <a:t>d.</a:t>
                      </a:r>
                      <a:r>
                        <a:rPr lang="en-US" sz="3200">
                          <a:solidFill>
                            <a:schemeClr val="accent1"/>
                          </a:solidFill>
                        </a:rPr>
                        <a:t> </a:t>
                      </a:r>
                      <a:r>
                        <a:rPr lang="en-US" sz="3200"/>
                        <a:t>pointed tops, mountains</a:t>
                      </a:r>
                    </a:p>
                  </a:txBody>
                  <a:tcPr>
                    <a:solidFill>
                      <a:srgbClr val="EAECCC"/>
                    </a:solidFill>
                  </a:tcPr>
                </a:tc>
                <a:tc>
                  <a:txBody>
                    <a:bodyPr/>
                    <a:lstStyle/>
                    <a:p>
                      <a:pPr>
                        <a:buNone/>
                      </a:pPr>
                      <a:r>
                        <a:rPr lang="en-US" sz="3200" b="1"/>
                        <a:t>4.</a:t>
                      </a:r>
                    </a:p>
                  </a:txBody>
                  <a:tcPr>
                    <a:solidFill>
                      <a:srgbClr val="DBCC95"/>
                    </a:solidFill>
                  </a:tcPr>
                </a:tc>
                <a:extLst>
                  <a:ext uri="{0D108BD9-81ED-4DB2-BD59-A6C34878D82A}">
                    <a16:rowId xmlns:a16="http://schemas.microsoft.com/office/drawing/2014/main" val="10004"/>
                  </a:ext>
                </a:extLst>
              </a:tr>
            </a:tbl>
          </a:graphicData>
        </a:graphic>
      </p:graphicFrame>
      <p:sp>
        <p:nvSpPr>
          <p:cNvPr id="16" name="Text Box 15"/>
          <p:cNvSpPr txBox="1"/>
          <p:nvPr/>
        </p:nvSpPr>
        <p:spPr>
          <a:xfrm>
            <a:off x="11149965" y="3429000"/>
            <a:ext cx="553720" cy="583565"/>
          </a:xfrm>
          <a:prstGeom prst="rect">
            <a:avLst/>
          </a:prstGeom>
          <a:noFill/>
        </p:spPr>
        <p:txBody>
          <a:bodyPr wrap="square" rtlCol="0" anchor="t">
            <a:spAutoFit/>
          </a:bodyPr>
          <a:lstStyle/>
          <a:p>
            <a:pPr algn="just"/>
            <a:r>
              <a:rPr lang="en-US" sz="3200" b="1" i="1">
                <a:solidFill>
                  <a:srgbClr val="FF0000"/>
                </a:solidFill>
                <a:latin typeface="Calibri" panose="020F0502020204030204" pitchFamily="34" charset="0"/>
                <a:cs typeface="Calibri" panose="020F0502020204030204" pitchFamily="34" charset="0"/>
              </a:rPr>
              <a:t>c</a:t>
            </a:r>
          </a:p>
        </p:txBody>
      </p:sp>
      <p:sp>
        <p:nvSpPr>
          <p:cNvPr id="15" name="Text Box 14"/>
          <p:cNvSpPr txBox="1"/>
          <p:nvPr/>
        </p:nvSpPr>
        <p:spPr>
          <a:xfrm>
            <a:off x="11149965" y="4254500"/>
            <a:ext cx="553720" cy="583565"/>
          </a:xfrm>
          <a:prstGeom prst="rect">
            <a:avLst/>
          </a:prstGeom>
          <a:noFill/>
        </p:spPr>
        <p:txBody>
          <a:bodyPr wrap="square" rtlCol="0" anchor="t">
            <a:spAutoFit/>
          </a:bodyPr>
          <a:lstStyle/>
          <a:p>
            <a:pPr algn="just"/>
            <a:r>
              <a:rPr lang="en-US" sz="3200" b="1" i="1">
                <a:solidFill>
                  <a:srgbClr val="FF0000"/>
                </a:solidFill>
                <a:latin typeface="Calibri" panose="020F0502020204030204" pitchFamily="34" charset="0"/>
                <a:cs typeface="Calibri" panose="020F0502020204030204" pitchFamily="34" charset="0"/>
              </a:rPr>
              <a:t>d</a:t>
            </a:r>
          </a:p>
        </p:txBody>
      </p:sp>
      <p:sp>
        <p:nvSpPr>
          <p:cNvPr id="17" name="Text Box 16"/>
          <p:cNvSpPr txBox="1"/>
          <p:nvPr/>
        </p:nvSpPr>
        <p:spPr>
          <a:xfrm>
            <a:off x="11149965" y="4965700"/>
            <a:ext cx="553720" cy="583565"/>
          </a:xfrm>
          <a:prstGeom prst="rect">
            <a:avLst/>
          </a:prstGeom>
          <a:noFill/>
        </p:spPr>
        <p:txBody>
          <a:bodyPr wrap="square" rtlCol="0" anchor="t">
            <a:spAutoFit/>
          </a:bodyPr>
          <a:lstStyle/>
          <a:p>
            <a:pPr algn="just"/>
            <a:r>
              <a:rPr lang="en-US" sz="3200" b="1" i="1">
                <a:solidFill>
                  <a:srgbClr val="FF0000"/>
                </a:solidFill>
                <a:latin typeface="Calibri" panose="020F0502020204030204" pitchFamily="34" charset="0"/>
                <a:cs typeface="Calibri" panose="020F0502020204030204" pitchFamily="34" charset="0"/>
              </a:rPr>
              <a:t>a</a:t>
            </a:r>
          </a:p>
        </p:txBody>
      </p:sp>
      <p:sp>
        <p:nvSpPr>
          <p:cNvPr id="21" name="Text Box 20"/>
          <p:cNvSpPr txBox="1"/>
          <p:nvPr/>
        </p:nvSpPr>
        <p:spPr>
          <a:xfrm>
            <a:off x="11149965" y="6030595"/>
            <a:ext cx="553720" cy="583565"/>
          </a:xfrm>
          <a:prstGeom prst="rect">
            <a:avLst/>
          </a:prstGeom>
          <a:noFill/>
        </p:spPr>
        <p:txBody>
          <a:bodyPr wrap="square" rtlCol="0" anchor="t">
            <a:spAutoFit/>
          </a:bodyPr>
          <a:lstStyle/>
          <a:p>
            <a:pPr algn="just"/>
            <a:r>
              <a:rPr lang="en-US" sz="3200" b="1" i="1">
                <a:solidFill>
                  <a:srgbClr val="FF0000"/>
                </a:solidFill>
                <a:latin typeface="Calibri" panose="020F0502020204030204" pitchFamily="34" charset="0"/>
                <a:cs typeface="Calibri" panose="020F0502020204030204" pitchFamily="34" charset="0"/>
              </a:rPr>
              <a:t>b</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000" fill="hold">
                                          <p:stCondLst>
                                            <p:cond delay="0"/>
                                          </p:stCondLst>
                                        </p:cTn>
                                        <p:tgtEl>
                                          <p:spTgt spid="10"/>
                                        </p:tgtEl>
                                        <p:attrNameLst>
                                          <p:attrName>style.visibility</p:attrName>
                                        </p:attrNameLst>
                                      </p:cBhvr>
                                      <p:to>
                                        <p:strVal val="visible"/>
                                      </p:to>
                                    </p:set>
                                    <p:animEffect transition="in" filter="circle(in)">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P spid="17"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28065" y="1087755"/>
            <a:ext cx="10888345" cy="107632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Read the text again and choose the correct answer to each question.</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8" name="TextBox 7"/>
          <p:cNvSpPr txBox="1"/>
          <p:nvPr/>
        </p:nvSpPr>
        <p:spPr>
          <a:xfrm>
            <a:off x="-873760" y="19748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4" name="Text Box 3"/>
          <p:cNvSpPr txBox="1"/>
          <p:nvPr/>
        </p:nvSpPr>
        <p:spPr>
          <a:xfrm>
            <a:off x="1176020" y="2902585"/>
            <a:ext cx="3918585" cy="1076325"/>
          </a:xfrm>
          <a:prstGeom prst="rect">
            <a:avLst/>
          </a:prstGeom>
          <a:solidFill>
            <a:srgbClr val="FFBFD9"/>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solidFill>
                  <a:schemeClr val="tx1"/>
                </a:solidFill>
              </a:rPr>
              <a:t>A. river                     </a:t>
            </a:r>
          </a:p>
          <a:p>
            <a:r>
              <a:rPr lang="en-US" sz="3200">
                <a:solidFill>
                  <a:schemeClr val="tx1"/>
                </a:solidFill>
              </a:rPr>
              <a:t>C. mountain range</a:t>
            </a:r>
            <a:r>
              <a:rPr lang="en-US" sz="3200"/>
              <a:t>                  </a:t>
            </a:r>
          </a:p>
        </p:txBody>
      </p:sp>
      <p:sp>
        <p:nvSpPr>
          <p:cNvPr id="5" name="Text Box 4"/>
          <p:cNvSpPr txBox="1"/>
          <p:nvPr/>
        </p:nvSpPr>
        <p:spPr>
          <a:xfrm>
            <a:off x="7123430" y="2902585"/>
            <a:ext cx="3928110" cy="1076325"/>
          </a:xfrm>
          <a:prstGeom prst="rect">
            <a:avLst/>
          </a:prstGeom>
          <a:solidFill>
            <a:srgbClr val="F9F9E0"/>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solidFill>
                  <a:schemeClr val="tx1"/>
                </a:solidFill>
              </a:rPr>
              <a:t>B. work of art                       </a:t>
            </a:r>
          </a:p>
          <a:p>
            <a:r>
              <a:rPr lang="en-US" sz="3200">
                <a:solidFill>
                  <a:schemeClr val="tx1"/>
                </a:solidFill>
              </a:rPr>
              <a:t>D. valley</a:t>
            </a:r>
          </a:p>
        </p:txBody>
      </p:sp>
      <p:sp>
        <p:nvSpPr>
          <p:cNvPr id="2" name="Text Box 1"/>
          <p:cNvSpPr txBox="1"/>
          <p:nvPr/>
        </p:nvSpPr>
        <p:spPr>
          <a:xfrm>
            <a:off x="445770" y="2238375"/>
            <a:ext cx="11259185" cy="583565"/>
          </a:xfrm>
          <a:prstGeom prst="rect">
            <a:avLst/>
          </a:prstGeom>
          <a:solidFill>
            <a:srgbClr val="8ACDD7"/>
          </a:solidFill>
        </p:spPr>
        <p:txBody>
          <a:bodyPr wrap="square" rtlCol="0" anchor="t">
            <a:spAutoFit/>
          </a:bodyPr>
          <a:lstStyle/>
          <a:p>
            <a:pPr algn="just"/>
            <a:r>
              <a:rPr lang="en-US" sz="3200" b="1"/>
              <a:t>1. </a:t>
            </a:r>
            <a:r>
              <a:rPr lang="en-US" sz="3200"/>
              <a:t>According to the text, the Dolomites are a ______.</a:t>
            </a:r>
          </a:p>
        </p:txBody>
      </p:sp>
      <p:sp>
        <p:nvSpPr>
          <p:cNvPr id="7" name="Text Box 6"/>
          <p:cNvSpPr txBox="1"/>
          <p:nvPr/>
        </p:nvSpPr>
        <p:spPr>
          <a:xfrm>
            <a:off x="445770" y="4168775"/>
            <a:ext cx="11259185" cy="1076325"/>
          </a:xfrm>
          <a:prstGeom prst="rect">
            <a:avLst/>
          </a:prstGeom>
          <a:solidFill>
            <a:srgbClr val="8ACDD7"/>
          </a:solidFill>
        </p:spPr>
        <p:txBody>
          <a:bodyPr wrap="square" rtlCol="0" anchor="t">
            <a:spAutoFit/>
          </a:bodyPr>
          <a:lstStyle/>
          <a:p>
            <a:pPr algn="just"/>
            <a:r>
              <a:rPr lang="en-US" sz="3200" b="1" dirty="0"/>
              <a:t>2. </a:t>
            </a:r>
            <a:r>
              <a:rPr lang="en-US" sz="3200" dirty="0"/>
              <a:t>The word </a:t>
            </a:r>
            <a:r>
              <a:rPr lang="en-US" sz="3200" b="1" dirty="0"/>
              <a:t>“hesitate” </a:t>
            </a:r>
            <a:r>
              <a:rPr lang="en-US" sz="3200" dirty="0"/>
              <a:t>in the last sentence of the text is closest in meaning to ______</a:t>
            </a:r>
          </a:p>
        </p:txBody>
      </p:sp>
      <p:sp>
        <p:nvSpPr>
          <p:cNvPr id="10" name="Text Box 9"/>
          <p:cNvSpPr txBox="1"/>
          <p:nvPr/>
        </p:nvSpPr>
        <p:spPr>
          <a:xfrm>
            <a:off x="1176020" y="5379085"/>
            <a:ext cx="3918585" cy="1076325"/>
          </a:xfrm>
          <a:prstGeom prst="rect">
            <a:avLst/>
          </a:prstGeom>
          <a:solidFill>
            <a:srgbClr val="FFBFD9"/>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solidFill>
                  <a:schemeClr val="tx1"/>
                </a:solidFill>
              </a:rPr>
              <a:t>A. be unhappy              </a:t>
            </a:r>
          </a:p>
          <a:p>
            <a:r>
              <a:rPr lang="en-US" sz="3200">
                <a:solidFill>
                  <a:schemeClr val="tx1"/>
                </a:solidFill>
              </a:rPr>
              <a:t>C. hurry</a:t>
            </a:r>
            <a:r>
              <a:rPr lang="en-US" sz="3200"/>
              <a:t>                 </a:t>
            </a:r>
          </a:p>
        </p:txBody>
      </p:sp>
      <p:sp>
        <p:nvSpPr>
          <p:cNvPr id="11" name="Text Box 10"/>
          <p:cNvSpPr txBox="1"/>
          <p:nvPr/>
        </p:nvSpPr>
        <p:spPr>
          <a:xfrm>
            <a:off x="7123430" y="5379085"/>
            <a:ext cx="3928110" cy="1076325"/>
          </a:xfrm>
          <a:prstGeom prst="rect">
            <a:avLst/>
          </a:prstGeom>
          <a:solidFill>
            <a:srgbClr val="F9F9E0"/>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solidFill>
                  <a:schemeClr val="tx1"/>
                </a:solidFill>
              </a:rPr>
              <a:t>B. </a:t>
            </a:r>
            <a:r>
              <a:rPr lang="en-US" sz="3200">
                <a:solidFill>
                  <a:schemeClr val="tx1"/>
                </a:solidFill>
                <a:sym typeface="+mn-ea"/>
              </a:rPr>
              <a:t>be indecisive</a:t>
            </a:r>
            <a:r>
              <a:rPr lang="en-US" sz="3200">
                <a:sym typeface="+mn-ea"/>
              </a:rPr>
              <a:t> </a:t>
            </a:r>
            <a:r>
              <a:rPr lang="en-US" sz="3200">
                <a:solidFill>
                  <a:schemeClr val="tx1"/>
                </a:solidFill>
              </a:rPr>
              <a:t>                      </a:t>
            </a:r>
          </a:p>
          <a:p>
            <a:r>
              <a:rPr lang="en-US" sz="3200">
                <a:solidFill>
                  <a:schemeClr val="tx1"/>
                </a:solidFill>
              </a:rPr>
              <a:t>D. decide</a:t>
            </a:r>
          </a:p>
        </p:txBody>
      </p:sp>
      <p:sp>
        <p:nvSpPr>
          <p:cNvPr id="14" name="Oval 13"/>
          <p:cNvSpPr/>
          <p:nvPr/>
        </p:nvSpPr>
        <p:spPr>
          <a:xfrm>
            <a:off x="1174750" y="3455670"/>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8" name="Oval 17"/>
          <p:cNvSpPr/>
          <p:nvPr/>
        </p:nvSpPr>
        <p:spPr>
          <a:xfrm>
            <a:off x="7123430" y="5434965"/>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0"/>
                            </p:stCondLst>
                            <p:childTnLst>
                              <p:par>
                                <p:cTn id="13" presetID="41" presetClass="entr" presetSubtype="0" fill="hold" grpId="0" nodeType="afterEffect">
                                  <p:stCondLst>
                                    <p:cond delay="0"/>
                                  </p:stCondLst>
                                  <p:iterate type="lt">
                                    <p:tmPct val="5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par>
                                <p:cTn id="20" presetID="41" presetClass="entr" presetSubtype="0" fill="hold" grpId="0" nodeType="withEffect">
                                  <p:stCondLst>
                                    <p:cond delay="0"/>
                                  </p:stCondLst>
                                  <p:iterate type="lt">
                                    <p:tmPct val="5000"/>
                                  </p:iterate>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5"/>
                                        </p:tgtEl>
                                        <p:attrNameLst>
                                          <p:attrName>ppt_y</p:attrName>
                                        </p:attrNameLst>
                                      </p:cBhvr>
                                      <p:tavLst>
                                        <p:tav tm="0">
                                          <p:val>
                                            <p:strVal val="#ppt_y"/>
                                          </p:val>
                                        </p:tav>
                                        <p:tav tm="100000">
                                          <p:val>
                                            <p:strVal val="#ppt_y"/>
                                          </p:val>
                                        </p:tav>
                                      </p:tavLst>
                                    </p:anim>
                                    <p:anim calcmode="lin" valueType="num">
                                      <p:cBhvr>
                                        <p:cTn id="2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5"/>
                                        </p:tgtEl>
                                      </p:cBhvr>
                                    </p:animEffect>
                                  </p:childTnLst>
                                </p:cTn>
                              </p:par>
                              <p:par>
                                <p:cTn id="27" presetID="41" presetClass="entr" presetSubtype="0" fill="hold" grpId="0" nodeType="withEffect">
                                  <p:stCondLst>
                                    <p:cond delay="0"/>
                                  </p:stCondLst>
                                  <p:iterate type="lt">
                                    <p:tmPct val="5000"/>
                                  </p:iterate>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7"/>
                                        </p:tgtEl>
                                        <p:attrNameLst>
                                          <p:attrName>ppt_y</p:attrName>
                                        </p:attrNameLst>
                                      </p:cBhvr>
                                      <p:tavLst>
                                        <p:tav tm="0">
                                          <p:val>
                                            <p:strVal val="#ppt_y"/>
                                          </p:val>
                                        </p:tav>
                                        <p:tav tm="100000">
                                          <p:val>
                                            <p:strVal val="#ppt_y"/>
                                          </p:val>
                                        </p:tav>
                                      </p:tavLst>
                                    </p:anim>
                                    <p:anim calcmode="lin" valueType="num">
                                      <p:cBhvr>
                                        <p:cTn id="3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7"/>
                                        </p:tgtEl>
                                      </p:cBhvr>
                                    </p:animEffect>
                                  </p:childTnLst>
                                </p:cTn>
                              </p:par>
                            </p:childTnLst>
                          </p:cTn>
                        </p:par>
                        <p:par>
                          <p:cTn id="34" fill="hold">
                            <p:stCondLst>
                              <p:cond delay="2650"/>
                            </p:stCondLst>
                            <p:childTnLst>
                              <p:par>
                                <p:cTn id="35" presetID="41" presetClass="entr" presetSubtype="0" fill="hold" grpId="0" nodeType="afterEffect">
                                  <p:stCondLst>
                                    <p:cond delay="0"/>
                                  </p:stCondLst>
                                  <p:iterate type="lt">
                                    <p:tmPct val="5000"/>
                                  </p:iterate>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10"/>
                                        </p:tgtEl>
                                        <p:attrNameLst>
                                          <p:attrName>ppt_y</p:attrName>
                                        </p:attrNameLst>
                                      </p:cBhvr>
                                      <p:tavLst>
                                        <p:tav tm="0">
                                          <p:val>
                                            <p:strVal val="#ppt_y"/>
                                          </p:val>
                                        </p:tav>
                                        <p:tav tm="100000">
                                          <p:val>
                                            <p:strVal val="#ppt_y"/>
                                          </p:val>
                                        </p:tav>
                                      </p:tavLst>
                                    </p:anim>
                                    <p:anim calcmode="lin" valueType="num">
                                      <p:cBhvr>
                                        <p:cTn id="39"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10"/>
                                        </p:tgtEl>
                                      </p:cBhvr>
                                    </p:animEffect>
                                  </p:childTnLst>
                                </p:cTn>
                              </p:par>
                              <p:par>
                                <p:cTn id="42" presetID="41" presetClass="entr" presetSubtype="0" fill="hold" grpId="0" nodeType="withEffect">
                                  <p:stCondLst>
                                    <p:cond delay="0"/>
                                  </p:stCondLst>
                                  <p:iterate type="lt">
                                    <p:tmPct val="5000"/>
                                  </p:iterate>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11"/>
                                        </p:tgtEl>
                                        <p:attrNameLst>
                                          <p:attrName>ppt_y</p:attrName>
                                        </p:attrNameLst>
                                      </p:cBhvr>
                                      <p:tavLst>
                                        <p:tav tm="0">
                                          <p:val>
                                            <p:strVal val="#ppt_y"/>
                                          </p:val>
                                        </p:tav>
                                        <p:tav tm="100000">
                                          <p:val>
                                            <p:strVal val="#ppt_y"/>
                                          </p:val>
                                        </p:tav>
                                      </p:tavLst>
                                    </p:anim>
                                    <p:anim calcmode="lin" valueType="num">
                                      <p:cBhvr>
                                        <p:cTn id="46"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2" grpId="0" animBg="1"/>
      <p:bldP spid="2" grpId="1" animBg="1"/>
      <p:bldP spid="7" grpId="0" animBg="1"/>
      <p:bldP spid="7" grpId="1" animBg="1"/>
      <p:bldP spid="10" grpId="0" animBg="1"/>
      <p:bldP spid="10" grpId="1" animBg="1"/>
      <p:bldP spid="11" grpId="0" animBg="1"/>
      <p:bldP spid="11" grpId="1" animBg="1"/>
      <p:bldP spid="14" grpId="0" bldLvl="0" animBg="1"/>
      <p:bldP spid="14" grpId="1" animBg="1"/>
      <p:bldP spid="18" grpId="0" bldLvl="0" animBg="1"/>
      <p:bldP spid="1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28065" y="1087755"/>
            <a:ext cx="10888345" cy="107632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Read the text again and choose the correct answer to each question.</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8" name="TextBox 7"/>
          <p:cNvSpPr txBox="1"/>
          <p:nvPr/>
        </p:nvSpPr>
        <p:spPr>
          <a:xfrm>
            <a:off x="-873760" y="19748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4" name="Text Box 3"/>
          <p:cNvSpPr txBox="1"/>
          <p:nvPr/>
        </p:nvSpPr>
        <p:spPr>
          <a:xfrm>
            <a:off x="922020" y="2851785"/>
            <a:ext cx="9822180" cy="2061210"/>
          </a:xfrm>
          <a:prstGeom prst="rect">
            <a:avLst/>
          </a:prstGeom>
          <a:solidFill>
            <a:srgbClr val="FFBFD9"/>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solidFill>
                  <a:schemeClr val="tx1"/>
                </a:solidFill>
              </a:rPr>
              <a:t>A. The Dolomites are in Italy.</a:t>
            </a:r>
          </a:p>
          <a:p>
            <a:r>
              <a:rPr lang="en-US" sz="3200">
                <a:solidFill>
                  <a:schemeClr val="tx1"/>
                </a:solidFill>
              </a:rPr>
              <a:t>B. You can get access to the Dolomites easily.</a:t>
            </a:r>
          </a:p>
          <a:p>
            <a:r>
              <a:rPr lang="en-US" sz="3200">
                <a:solidFill>
                  <a:schemeClr val="tx1"/>
                </a:solidFill>
              </a:rPr>
              <a:t>C. The Dolomites are a World Heritage Site.</a:t>
            </a:r>
          </a:p>
          <a:p>
            <a:r>
              <a:rPr lang="en-US" sz="3200">
                <a:solidFill>
                  <a:schemeClr val="tx1"/>
                </a:solidFill>
              </a:rPr>
              <a:t>D. You can cycle in the Dolomites only in July.</a:t>
            </a:r>
          </a:p>
        </p:txBody>
      </p:sp>
      <p:sp>
        <p:nvSpPr>
          <p:cNvPr id="2" name="Text Box 1"/>
          <p:cNvSpPr txBox="1"/>
          <p:nvPr/>
        </p:nvSpPr>
        <p:spPr>
          <a:xfrm>
            <a:off x="445770" y="2238375"/>
            <a:ext cx="11259185" cy="583565"/>
          </a:xfrm>
          <a:prstGeom prst="rect">
            <a:avLst/>
          </a:prstGeom>
          <a:solidFill>
            <a:srgbClr val="8ACDD7"/>
          </a:solidFill>
        </p:spPr>
        <p:txBody>
          <a:bodyPr wrap="square" rtlCol="0" anchor="t">
            <a:spAutoFit/>
          </a:bodyPr>
          <a:lstStyle/>
          <a:p>
            <a:pPr algn="just"/>
            <a:r>
              <a:rPr lang="en-US" sz="3200" b="1"/>
              <a:t>3. </a:t>
            </a:r>
            <a:r>
              <a:rPr lang="en-US" sz="3200"/>
              <a:t>Which of the following is </a:t>
            </a:r>
            <a:r>
              <a:rPr lang="en-US" sz="3200" b="1"/>
              <a:t>NOT</a:t>
            </a:r>
            <a:r>
              <a:rPr lang="en-US" sz="3200"/>
              <a:t> true, according to the text?</a:t>
            </a:r>
          </a:p>
        </p:txBody>
      </p:sp>
      <p:sp>
        <p:nvSpPr>
          <p:cNvPr id="14" name="Oval 13"/>
          <p:cNvSpPr/>
          <p:nvPr/>
        </p:nvSpPr>
        <p:spPr>
          <a:xfrm>
            <a:off x="922020" y="4412615"/>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0"/>
                            </p:stCondLst>
                            <p:childTnLst>
                              <p:par>
                                <p:cTn id="13" presetID="41" presetClass="entr" presetSubtype="0" fill="hold" grpId="0" nodeType="afterEffect">
                                  <p:stCondLst>
                                    <p:cond delay="0"/>
                                  </p:stCondLst>
                                  <p:iterate type="lt">
                                    <p:tmPct val="5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2" grpId="1" animBg="1"/>
      <p:bldP spid="14" grpId="0" bldLvl="0" animBg="1"/>
      <p:bldP spid="1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p:cNvGrpSpPr>
            <a:grpSpLocks noGrp="1" noUngrp="1" noRot="1" noChangeAspect="1" noMove="1" noResize="1"/>
          </p:cNvGrpSpPr>
          <p:nvPr/>
        </p:nvGrpSpPr>
        <p:grpSpPr>
          <a:xfrm rot="10800000">
            <a:off x="11097895" y="7868680"/>
            <a:ext cx="3142400" cy="2716805"/>
            <a:chOff x="-305" y="-4155"/>
            <a:chExt cx="2514948" cy="2174333"/>
          </a:xfrm>
          <a:solidFill>
            <a:schemeClr val="bg1">
              <a:alpha val="30000"/>
            </a:schemeClr>
          </a:solidFill>
        </p:grpSpPr>
        <p:sp>
          <p:nvSpPr>
            <p:cNvPr id="18" name="Freeform: Shape 17"/>
            <p:cNvSpPr/>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p:cNvSpPr/>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1" name="Freeform: Shape 20"/>
            <p:cNvSpPr/>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1" descr="mountain-4853168_1280"/>
          <p:cNvPicPr>
            <a:picLocks noChangeAspect="1"/>
          </p:cNvPicPr>
          <p:nvPr/>
        </p:nvPicPr>
        <p:blipFill>
          <a:blip r:embed="rId2"/>
          <a:stretch>
            <a:fillRect/>
          </a:stretch>
        </p:blipFill>
        <p:spPr>
          <a:xfrm>
            <a:off x="0" y="-70485"/>
            <a:ext cx="12191365" cy="7933690"/>
          </a:xfrm>
          <a:prstGeom prst="rect">
            <a:avLst/>
          </a:prstGeom>
        </p:spPr>
      </p:pic>
      <p:pic>
        <p:nvPicPr>
          <p:cNvPr id="6" name="Picture 5" descr="—Pngtree—white cloud png material_4170932"/>
          <p:cNvPicPr>
            <a:picLocks noChangeAspect="1"/>
          </p:cNvPicPr>
          <p:nvPr/>
        </p:nvPicPr>
        <p:blipFill>
          <a:blip r:embed="rId3">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4">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foregroundMark x1="82750" y1="2417" x2="82750" y2="2417"/>
                      </a14:backgroundRemoval>
                    </a14:imgEffect>
                  </a14:imgLayer>
                </a14:imgProps>
              </a:ext>
            </a:extLst>
          </a:blip>
          <a:stretch>
            <a:fillRect/>
          </a:stretch>
        </p:blipFill>
        <p:spPr>
          <a:xfrm>
            <a:off x="-6227445" y="272049"/>
            <a:ext cx="5321300" cy="5321300"/>
          </a:xfrm>
          <a:prstGeom prst="rect">
            <a:avLst/>
          </a:prstGeom>
        </p:spPr>
      </p:pic>
      <p:pic>
        <p:nvPicPr>
          <p:cNvPr id="3" name="Picture 2" descr="—Pngtree—white cloud png material_4170932"/>
          <p:cNvPicPr>
            <a:picLocks noChangeAspect="1"/>
          </p:cNvPicPr>
          <p:nvPr/>
        </p:nvPicPr>
        <p:blipFill>
          <a:blip r:embed="rId3">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4">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foregroundMark x1="82750" y1="2417" x2="82750" y2="2417"/>
                      </a14:backgroundRemoval>
                    </a14:imgEffect>
                  </a14:imgLayer>
                </a14:imgProps>
              </a:ext>
            </a:extLst>
          </a:blip>
          <a:stretch>
            <a:fillRect/>
          </a:stretch>
        </p:blipFill>
        <p:spPr>
          <a:xfrm flipH="1">
            <a:off x="12716761" y="272049"/>
            <a:ext cx="6083300" cy="5321300"/>
          </a:xfrm>
          <a:prstGeom prst="rect">
            <a:avLst/>
          </a:prstGeom>
        </p:spPr>
      </p:pic>
      <p:pic>
        <p:nvPicPr>
          <p:cNvPr id="8" name="Picture 7" descr="—Pngtree—white cloud png material_4170932"/>
          <p:cNvPicPr>
            <a:picLocks noChangeAspect="1"/>
          </p:cNvPicPr>
          <p:nvPr/>
        </p:nvPicPr>
        <p:blipFill>
          <a:blip r:embed="rId5">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4">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backgroundMark x1="96917" y1="4750" x2="96917" y2="4750"/>
                        <a14:backgroundMark x1="91250" y1="7083" x2="81917" y2="917"/>
                        <a14:backgroundMark x1="81917" y1="917" x2="81917" y2="917"/>
                        <a14:backgroundMark x1="97333" y1="47000" x2="60583" y2="67333"/>
                        <a14:backgroundMark x1="60583" y1="67333" x2="37250" y2="69083"/>
                        <a14:backgroundMark x1="37250" y1="69083" x2="35750" y2="69667"/>
                      </a14:backgroundRemoval>
                    </a14:imgEffect>
                  </a14:imgLayer>
                </a14:imgProps>
              </a:ext>
            </a:extLst>
          </a:blip>
          <a:stretch>
            <a:fillRect/>
          </a:stretch>
        </p:blipFill>
        <p:spPr>
          <a:xfrm flipH="1">
            <a:off x="-1812926" y="3100705"/>
            <a:ext cx="6083300" cy="5321300"/>
          </a:xfrm>
          <a:prstGeom prst="rect">
            <a:avLst/>
          </a:prstGeom>
        </p:spPr>
      </p:pic>
      <p:pic>
        <p:nvPicPr>
          <p:cNvPr id="9" name="Picture 8" descr="—Pngtree—white cloud png material_4170932"/>
          <p:cNvPicPr>
            <a:picLocks noChangeAspect="1"/>
          </p:cNvPicPr>
          <p:nvPr/>
        </p:nvPicPr>
        <p:blipFill>
          <a:blip r:embed="rId5">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4">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backgroundMark x1="96917" y1="4750" x2="96917" y2="4750"/>
                        <a14:backgroundMark x1="91250" y1="7083" x2="81917" y2="917"/>
                        <a14:backgroundMark x1="81917" y1="917" x2="81917" y2="917"/>
                        <a14:backgroundMark x1="97333" y1="47000" x2="60583" y2="67333"/>
                        <a14:backgroundMark x1="60583" y1="67333" x2="37250" y2="69083"/>
                        <a14:backgroundMark x1="37250" y1="69083" x2="35750" y2="69667"/>
                      </a14:backgroundRemoval>
                    </a14:imgEffect>
                  </a14:imgLayer>
                </a14:imgProps>
              </a:ext>
            </a:extLst>
          </a:blip>
          <a:stretch>
            <a:fillRect/>
          </a:stretch>
        </p:blipFill>
        <p:spPr>
          <a:xfrm flipH="1">
            <a:off x="7886315" y="3428922"/>
            <a:ext cx="6083300" cy="5321300"/>
          </a:xfrm>
          <a:prstGeom prst="rect">
            <a:avLst/>
          </a:prstGeom>
        </p:spPr>
      </p:pic>
      <p:pic>
        <p:nvPicPr>
          <p:cNvPr id="10" name="Picture 9" descr="—Pngtree—white cloud png material_4170932"/>
          <p:cNvPicPr>
            <a:picLocks noChangeAspect="1"/>
          </p:cNvPicPr>
          <p:nvPr/>
        </p:nvPicPr>
        <p:blipFill>
          <a:blip r:embed="rId5">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4">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backgroundMark x1="96917" y1="4750" x2="96917" y2="4750"/>
                        <a14:backgroundMark x1="91250" y1="7083" x2="81917" y2="917"/>
                        <a14:backgroundMark x1="81917" y1="917" x2="81917" y2="917"/>
                        <a14:backgroundMark x1="97333" y1="47000" x2="60583" y2="67333"/>
                        <a14:backgroundMark x1="60583" y1="67333" x2="37250" y2="69083"/>
                        <a14:backgroundMark x1="37250" y1="69083" x2="35750" y2="69667"/>
                      </a14:backgroundRemoval>
                    </a14:imgEffect>
                  </a14:imgLayer>
                </a14:imgProps>
              </a:ext>
            </a:extLst>
          </a:blip>
          <a:stretch>
            <a:fillRect/>
          </a:stretch>
        </p:blipFill>
        <p:spPr>
          <a:xfrm flipH="1">
            <a:off x="-4145649" y="-1892070"/>
            <a:ext cx="6083300" cy="5321300"/>
          </a:xfrm>
          <a:prstGeom prst="rect">
            <a:avLst/>
          </a:prstGeom>
        </p:spPr>
      </p:pic>
      <p:pic>
        <p:nvPicPr>
          <p:cNvPr id="12" name="Picture 11" descr="—Pngtree—white cloud png material_4170932"/>
          <p:cNvPicPr>
            <a:picLocks noChangeAspect="1"/>
          </p:cNvPicPr>
          <p:nvPr/>
        </p:nvPicPr>
        <p:blipFill>
          <a:blip r:embed="rId5">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4">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backgroundMark x1="96917" y1="4750" x2="96917" y2="4750"/>
                        <a14:backgroundMark x1="91250" y1="7083" x2="81917" y2="917"/>
                        <a14:backgroundMark x1="81917" y1="917" x2="81917" y2="917"/>
                        <a14:backgroundMark x1="97333" y1="47000" x2="60583" y2="67333"/>
                        <a14:backgroundMark x1="60583" y1="67333" x2="37250" y2="69083"/>
                        <a14:backgroundMark x1="37250" y1="69083" x2="35750" y2="69667"/>
                      </a14:backgroundRemoval>
                    </a14:imgEffect>
                  </a14:imgLayer>
                </a14:imgProps>
              </a:ext>
            </a:extLst>
          </a:blip>
          <a:stretch>
            <a:fillRect/>
          </a:stretch>
        </p:blipFill>
        <p:spPr>
          <a:xfrm>
            <a:off x="10119400" y="-1892240"/>
            <a:ext cx="5321300" cy="5321300"/>
          </a:xfrm>
          <a:prstGeom prst="rect">
            <a:avLst/>
          </a:prstGeom>
        </p:spPr>
      </p:pic>
      <p:grpSp>
        <p:nvGrpSpPr>
          <p:cNvPr id="4" name="Group 3"/>
          <p:cNvGrpSpPr/>
          <p:nvPr/>
        </p:nvGrpSpPr>
        <p:grpSpPr>
          <a:xfrm>
            <a:off x="52705" y="2082165"/>
            <a:ext cx="12181840" cy="2901315"/>
            <a:chOff x="83" y="3279"/>
            <a:chExt cx="19184" cy="4569"/>
          </a:xfrm>
        </p:grpSpPr>
        <p:grpSp>
          <p:nvGrpSpPr>
            <p:cNvPr id="17" name="Group 16"/>
            <p:cNvGrpSpPr/>
            <p:nvPr/>
          </p:nvGrpSpPr>
          <p:grpSpPr>
            <a:xfrm>
              <a:off x="9660" y="3419"/>
              <a:ext cx="1122" cy="1117"/>
              <a:chOff x="1789849" y="1601868"/>
              <a:chExt cx="712319" cy="709214"/>
            </a:xfrm>
          </p:grpSpPr>
          <p:sp>
            <p:nvSpPr>
              <p:cNvPr id="20" name="Oval 19"/>
              <p:cNvSpPr/>
              <p:nvPr/>
            </p:nvSpPr>
            <p:spPr>
              <a:xfrm>
                <a:off x="1789849" y="1601868"/>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Chord 21"/>
              <p:cNvSpPr/>
              <p:nvPr/>
            </p:nvSpPr>
            <p:spPr>
              <a:xfrm rot="4088942">
                <a:off x="1807597" y="1623694"/>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4" name="TextBox 39"/>
            <p:cNvSpPr txBox="1"/>
            <p:nvPr/>
          </p:nvSpPr>
          <p:spPr>
            <a:xfrm>
              <a:off x="6461" y="3279"/>
              <a:ext cx="3290" cy="1355"/>
            </a:xfrm>
            <a:prstGeom prst="rect">
              <a:avLst/>
            </a:prstGeom>
            <a:noFill/>
          </p:spPr>
          <p:txBody>
            <a:bodyPr wrap="square" rtlCol="0">
              <a:spAutoFit/>
            </a:bodyPr>
            <a:lstStyle/>
            <a:p>
              <a:pPr algn="ctr"/>
              <a:r>
                <a:rPr lang="en-US" sz="5000" b="1" dirty="0">
                  <a:solidFill>
                    <a:schemeClr val="bg1"/>
                  </a:solidFill>
                  <a:latin typeface="Myriad Pro" pitchFamily="34" charset="0"/>
                </a:rPr>
                <a:t>Unit</a:t>
              </a:r>
            </a:p>
          </p:txBody>
        </p:sp>
        <p:sp>
          <p:nvSpPr>
            <p:cNvPr id="25" name="TextBox 16"/>
            <p:cNvSpPr txBox="1"/>
            <p:nvPr/>
          </p:nvSpPr>
          <p:spPr>
            <a:xfrm>
              <a:off x="9686" y="3431"/>
              <a:ext cx="1150" cy="1113"/>
            </a:xfrm>
            <a:prstGeom prst="rect">
              <a:avLst/>
            </a:prstGeom>
            <a:noFill/>
          </p:spPr>
          <p:txBody>
            <a:bodyPr wrap="square" rtlCol="0">
              <a:spAutoFit/>
            </a:bodyPr>
            <a:lstStyle/>
            <a:p>
              <a:pPr algn="ctr"/>
              <a:r>
                <a:rPr lang="en-US" sz="4000" b="1" dirty="0">
                  <a:solidFill>
                    <a:schemeClr val="bg1"/>
                  </a:solidFill>
                  <a:latin typeface="Myriad Pro" pitchFamily="34" charset="0"/>
                </a:rPr>
                <a:t>7</a:t>
              </a:r>
            </a:p>
          </p:txBody>
        </p:sp>
        <p:sp>
          <p:nvSpPr>
            <p:cNvPr id="26" name="TextBox 40"/>
            <p:cNvSpPr txBox="1"/>
            <p:nvPr/>
          </p:nvSpPr>
          <p:spPr>
            <a:xfrm>
              <a:off x="83" y="4721"/>
              <a:ext cx="19184" cy="1357"/>
            </a:xfrm>
            <a:prstGeom prst="rect">
              <a:avLst/>
            </a:prstGeom>
            <a:noFill/>
          </p:spPr>
          <p:txBody>
            <a:bodyPr wrap="square" rtlCol="0">
              <a:spAutoFit/>
            </a:bodyPr>
            <a:lstStyle/>
            <a:p>
              <a:pPr algn="ctr"/>
              <a:r>
                <a:rPr lang="en-US" sz="5000" b="1" dirty="0">
                  <a:solidFill>
                    <a:schemeClr val="bg1"/>
                  </a:solidFill>
                  <a:effectLst>
                    <a:glow rad="139700">
                      <a:schemeClr val="accent2">
                        <a:satMod val="175000"/>
                        <a:alpha val="42000"/>
                      </a:schemeClr>
                    </a:glow>
                    <a:reflection blurRad="6350" stA="60000" endA="900" endPos="58000" dir="5400000" sy="-100000" algn="bl" rotWithShape="0"/>
                  </a:effectLst>
                  <a:latin typeface="Myriad Pro" pitchFamily="34" charset="0"/>
                </a:rPr>
                <a:t>NATURAL WONDERS OF THE WORLD</a:t>
              </a:r>
            </a:p>
          </p:txBody>
        </p:sp>
        <p:grpSp>
          <p:nvGrpSpPr>
            <p:cNvPr id="34" name="Group 33"/>
            <p:cNvGrpSpPr/>
            <p:nvPr/>
          </p:nvGrpSpPr>
          <p:grpSpPr>
            <a:xfrm>
              <a:off x="4363" y="6365"/>
              <a:ext cx="9520" cy="1483"/>
              <a:chOff x="-13418" y="4514"/>
              <a:chExt cx="9520" cy="1483"/>
            </a:xfrm>
          </p:grpSpPr>
          <p:sp>
            <p:nvSpPr>
              <p:cNvPr id="35" name="Rounded Rectangle 13"/>
              <p:cNvSpPr/>
              <p:nvPr/>
            </p:nvSpPr>
            <p:spPr>
              <a:xfrm>
                <a:off x="-11900" y="4867"/>
                <a:ext cx="7588" cy="98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1320" y="4949"/>
                <a:ext cx="7422" cy="776"/>
              </a:xfrm>
              <a:prstGeom prst="rect">
                <a:avLst/>
              </a:prstGeom>
              <a:noFill/>
            </p:spPr>
            <p:txBody>
              <a:bodyPr wrap="square" rtlCol="0">
                <a:spAutoFit/>
              </a:bodyPr>
              <a:lstStyle/>
              <a:p>
                <a:r>
                  <a:rPr lang="en-US" sz="2600" b="1" dirty="0">
                    <a:solidFill>
                      <a:schemeClr val="bg1"/>
                    </a:solidFill>
                  </a:rPr>
                  <a:t>LESSON 5: SKILLS 1</a:t>
                </a:r>
              </a:p>
            </p:txBody>
          </p:sp>
          <p:grpSp>
            <p:nvGrpSpPr>
              <p:cNvPr id="37" name="Group 36"/>
              <p:cNvGrpSpPr/>
              <p:nvPr/>
            </p:nvGrpSpPr>
            <p:grpSpPr>
              <a:xfrm>
                <a:off x="-13418" y="4514"/>
                <a:ext cx="1560" cy="1483"/>
                <a:chOff x="2298191" y="3347088"/>
                <a:chExt cx="990895" cy="941618"/>
              </a:xfrm>
            </p:grpSpPr>
            <p:pic>
              <p:nvPicPr>
                <p:cNvPr id="38" name="Picture 37"/>
                <p:cNvPicPr>
                  <a:picLocks noChangeAspect="1"/>
                </p:cNvPicPr>
                <p:nvPr/>
              </p:nvPicPr>
              <p:blipFill>
                <a:blip r:embed="rId6">
                  <a:duotone>
                    <a:schemeClr val="accent2">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2298191" y="3347088"/>
                  <a:ext cx="990895" cy="941618"/>
                </a:xfrm>
                <a:prstGeom prst="rect">
                  <a:avLst/>
                </a:prstGeom>
              </p:spPr>
            </p:pic>
            <p:pic>
              <p:nvPicPr>
                <p:cNvPr id="39" name="Picture 38"/>
                <p:cNvPicPr>
                  <a:picLocks noChangeAspect="1"/>
                </p:cNvPicPr>
                <p:nvPr/>
              </p:nvPicPr>
              <p:blipFill rotWithShape="1">
                <a:blip r:embed="rId8"/>
                <a:srcRect t="5582"/>
                <a:stretch>
                  <a:fillRect/>
                </a:stretch>
              </p:blipFill>
              <p:spPr>
                <a:xfrm>
                  <a:off x="2448778" y="3571569"/>
                  <a:ext cx="710920" cy="499184"/>
                </a:xfrm>
                <a:prstGeom prst="rect">
                  <a:avLst/>
                </a:prstGeom>
              </p:spPr>
            </p:pic>
          </p:grpSp>
        </p:grpSp>
      </p:grpSp>
      <p:sp>
        <p:nvSpPr>
          <p:cNvPr id="5" name="Rectangle 4"/>
          <p:cNvSpPr/>
          <p:nvPr/>
        </p:nvSpPr>
        <p:spPr>
          <a:xfrm>
            <a:off x="3631755" y="110070"/>
            <a:ext cx="8191666"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Thursday, January 23</a:t>
            </a:r>
            <a:r>
              <a:rPr lang="en-US" sz="5400" baseline="30000" dirty="0" smtClean="0">
                <a:ln w="0"/>
                <a:effectLst>
                  <a:outerShdw blurRad="38100" dist="19050" dir="2700000" algn="tl" rotWithShape="0">
                    <a:schemeClr val="dk1">
                      <a:alpha val="40000"/>
                    </a:schemeClr>
                  </a:outerShdw>
                </a:effectLst>
              </a:rPr>
              <a:t>rd</a:t>
            </a:r>
            <a:r>
              <a:rPr lang="en-US" sz="5400" dirty="0" smtClean="0">
                <a:ln w="0"/>
                <a:effectLst>
                  <a:outerShdw blurRad="38100" dist="19050" dir="2700000" algn="tl" rotWithShape="0">
                    <a:schemeClr val="dk1">
                      <a:alpha val="40000"/>
                    </a:schemeClr>
                  </a:outerShdw>
                </a:effectLst>
              </a:rPr>
              <a:t>, 2025</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7" name="Rectangle 6"/>
          <p:cNvSpPr/>
          <p:nvPr/>
        </p:nvSpPr>
        <p:spPr>
          <a:xfrm>
            <a:off x="138911" y="737259"/>
            <a:ext cx="3100593" cy="1754326"/>
          </a:xfrm>
          <a:prstGeom prst="rect">
            <a:avLst/>
          </a:prstGeom>
          <a:noFill/>
        </p:spPr>
        <p:txBody>
          <a:bodyPr wrap="none" lIns="91440" tIns="45720" rIns="91440" bIns="45720">
            <a:spAutoFit/>
          </a:bodyPr>
          <a:lstStyle/>
          <a:p>
            <a:pPr algn="ctr"/>
            <a:r>
              <a:rPr lang="en-US" sz="5400" b="1" dirty="0" smtClean="0">
                <a:ln w="22225">
                  <a:solidFill>
                    <a:schemeClr val="accent2"/>
                  </a:solidFill>
                  <a:prstDash val="solid"/>
                </a:ln>
                <a:solidFill>
                  <a:schemeClr val="accent2">
                    <a:lumMod val="40000"/>
                    <a:lumOff val="60000"/>
                  </a:schemeClr>
                </a:solidFill>
              </a:rPr>
              <a:t>Week: 20</a:t>
            </a:r>
          </a:p>
          <a:p>
            <a:pPr algn="ctr"/>
            <a:r>
              <a:rPr lang="en-US" sz="5400" b="1" dirty="0" smtClean="0">
                <a:ln w="22225">
                  <a:solidFill>
                    <a:schemeClr val="accent2"/>
                  </a:solidFill>
                  <a:prstDash val="solid"/>
                </a:ln>
                <a:solidFill>
                  <a:schemeClr val="accent2">
                    <a:lumMod val="40000"/>
                    <a:lumOff val="60000"/>
                  </a:schemeClr>
                </a:solidFill>
              </a:rPr>
              <a:t>Period: 59</a:t>
            </a:r>
            <a:endParaRPr lang="en-US" sz="5400" b="1" dirty="0">
              <a:ln w="22225">
                <a:solidFill>
                  <a:schemeClr val="accent2"/>
                </a:solidFill>
                <a:prstDash val="solid"/>
              </a:ln>
              <a:solidFill>
                <a:schemeClr val="accent2">
                  <a:lumMod val="40000"/>
                  <a:lumOff val="60000"/>
                </a:schemeClr>
              </a:solidFill>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28065" y="1087755"/>
            <a:ext cx="10888345" cy="107632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Read the text again and choose the correct answer to each question.</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8" name="TextBox 7"/>
          <p:cNvSpPr txBox="1"/>
          <p:nvPr/>
        </p:nvSpPr>
        <p:spPr>
          <a:xfrm>
            <a:off x="-873760" y="19748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4" name="Text Box 3"/>
          <p:cNvSpPr txBox="1"/>
          <p:nvPr/>
        </p:nvSpPr>
        <p:spPr>
          <a:xfrm>
            <a:off x="922020" y="2851785"/>
            <a:ext cx="9822180" cy="2061210"/>
          </a:xfrm>
          <a:prstGeom prst="rect">
            <a:avLst/>
          </a:prstGeom>
          <a:solidFill>
            <a:srgbClr val="FFBFD9"/>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solidFill>
                  <a:schemeClr val="tx1"/>
                </a:solidFill>
              </a:rPr>
              <a:t>A. a travel brochure </a:t>
            </a:r>
          </a:p>
          <a:p>
            <a:r>
              <a:rPr lang="en-US" sz="3200">
                <a:solidFill>
                  <a:schemeClr val="tx1"/>
                </a:solidFill>
              </a:rPr>
              <a:t>B. a science journal</a:t>
            </a:r>
          </a:p>
          <a:p>
            <a:r>
              <a:rPr lang="en-US" sz="3200">
                <a:solidFill>
                  <a:schemeClr val="tx1"/>
                </a:solidFill>
              </a:rPr>
              <a:t>C. a novel </a:t>
            </a:r>
          </a:p>
          <a:p>
            <a:r>
              <a:rPr lang="en-US" sz="3200">
                <a:solidFill>
                  <a:schemeClr val="tx1"/>
                </a:solidFill>
              </a:rPr>
              <a:t>D. an arts magazine</a:t>
            </a:r>
          </a:p>
        </p:txBody>
      </p:sp>
      <p:sp>
        <p:nvSpPr>
          <p:cNvPr id="2" name="Text Box 1"/>
          <p:cNvSpPr txBox="1"/>
          <p:nvPr/>
        </p:nvSpPr>
        <p:spPr>
          <a:xfrm>
            <a:off x="445770" y="2238375"/>
            <a:ext cx="11259185" cy="583565"/>
          </a:xfrm>
          <a:prstGeom prst="rect">
            <a:avLst/>
          </a:prstGeom>
          <a:solidFill>
            <a:srgbClr val="8ACDD7"/>
          </a:solidFill>
        </p:spPr>
        <p:txBody>
          <a:bodyPr wrap="square" rtlCol="0" anchor="t">
            <a:spAutoFit/>
          </a:bodyPr>
          <a:lstStyle/>
          <a:p>
            <a:pPr algn="just"/>
            <a:r>
              <a:rPr lang="en-US" sz="3200" b="1"/>
              <a:t>4</a:t>
            </a:r>
            <a:r>
              <a:rPr lang="en-US" sz="3200"/>
              <a:t>. This text is probably taken from ______.</a:t>
            </a:r>
          </a:p>
        </p:txBody>
      </p:sp>
      <p:sp>
        <p:nvSpPr>
          <p:cNvPr id="14" name="Oval 13"/>
          <p:cNvSpPr/>
          <p:nvPr/>
        </p:nvSpPr>
        <p:spPr>
          <a:xfrm>
            <a:off x="932815" y="2928620"/>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0"/>
                            </p:stCondLst>
                            <p:childTnLst>
                              <p:par>
                                <p:cTn id="13" presetID="41" presetClass="entr" presetSubtype="0" fill="hold" grpId="0" nodeType="afterEffect">
                                  <p:stCondLst>
                                    <p:cond delay="0"/>
                                  </p:stCondLst>
                                  <p:iterate type="lt">
                                    <p:tmPct val="5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2" grpId="1" animBg="1"/>
      <p:bldP spid="14" grpId="0" bldLvl="0" animBg="1"/>
      <p:bldP spid="1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264160" y="1323975"/>
            <a:ext cx="11457305" cy="706755"/>
          </a:xfrm>
          <a:prstGeom prst="rect">
            <a:avLst/>
          </a:prstGeom>
          <a:noFill/>
          <a:effectLst/>
        </p:spPr>
        <p:txBody>
          <a:bodyPr wrap="square" rtlCol="0">
            <a:spAutoFit/>
          </a:bodyPr>
          <a:lstStyle/>
          <a:p>
            <a:pPr algn="just"/>
            <a:r>
              <a:rPr lang="en-US" sz="4000" dirty="0">
                <a:effectLst>
                  <a:glow rad="88900">
                    <a:schemeClr val="bg1"/>
                  </a:glow>
                </a:effectLst>
                <a:cs typeface="Arial" panose="020B0604020202020204" pitchFamily="34" charset="0"/>
              </a:rPr>
              <a:t>- Work in pairs.</a:t>
            </a:r>
          </a:p>
        </p:txBody>
      </p:sp>
      <p:sp>
        <p:nvSpPr>
          <p:cNvPr id="8" name="TextBox 7"/>
          <p:cNvSpPr txBox="1"/>
          <p:nvPr/>
        </p:nvSpPr>
        <p:spPr>
          <a:xfrm>
            <a:off x="164465" y="104140"/>
            <a:ext cx="5519420" cy="829945"/>
          </a:xfrm>
          <a:prstGeom prst="rect">
            <a:avLst/>
          </a:prstGeom>
          <a:noFill/>
          <a:effectLst/>
        </p:spPr>
        <p:txBody>
          <a:bodyPr wrap="square" rtlCol="0">
            <a:spAutoFit/>
          </a:bodyPr>
          <a:lstStyle/>
          <a:p>
            <a:pPr algn="ctr"/>
            <a:r>
              <a:rPr lang="en-US" sz="4800" b="1" dirty="0">
                <a:sym typeface="+mn-ea"/>
              </a:rPr>
              <a:t>EXTRA ACTIVITY</a:t>
            </a:r>
          </a:p>
        </p:txBody>
      </p:sp>
      <p:sp>
        <p:nvSpPr>
          <p:cNvPr id="5" name="Text Box 4"/>
          <p:cNvSpPr txBox="1"/>
          <p:nvPr/>
        </p:nvSpPr>
        <p:spPr>
          <a:xfrm>
            <a:off x="236855" y="1935480"/>
            <a:ext cx="11556365" cy="1028700"/>
          </a:xfrm>
          <a:prstGeom prst="rect">
            <a:avLst/>
          </a:prstGeom>
          <a:noFill/>
          <a:ln w="9525">
            <a:noFill/>
          </a:ln>
        </p:spPr>
        <p:txBody>
          <a:bodyPr wrap="square">
            <a:noAutofit/>
          </a:bodyPr>
          <a:lstStyle/>
          <a:p>
            <a:pPr marL="1270" indent="-1270" algn="just"/>
            <a:r>
              <a:rPr lang="en-US" sz="4000" b="0">
                <a:latin typeface="Calibri" panose="020F0502020204030204" pitchFamily="34" charset="0"/>
                <a:cs typeface="Calibri" panose="020F0502020204030204" pitchFamily="34" charset="0"/>
              </a:rPr>
              <a:t>- Look at the text, then one asks two comprehension questions about the text, and the other answers. </a:t>
            </a:r>
          </a:p>
        </p:txBody>
      </p:sp>
      <p:sp>
        <p:nvSpPr>
          <p:cNvPr id="2" name="Text Box 1"/>
          <p:cNvSpPr txBox="1"/>
          <p:nvPr/>
        </p:nvSpPr>
        <p:spPr>
          <a:xfrm>
            <a:off x="226060" y="3213735"/>
            <a:ext cx="11556365" cy="1028700"/>
          </a:xfrm>
          <a:prstGeom prst="rect">
            <a:avLst/>
          </a:prstGeom>
          <a:noFill/>
          <a:ln w="9525">
            <a:noFill/>
          </a:ln>
        </p:spPr>
        <p:txBody>
          <a:bodyPr wrap="square">
            <a:noAutofit/>
          </a:bodyPr>
          <a:lstStyle/>
          <a:p>
            <a:pPr marL="1270" indent="-1270" algn="just"/>
            <a:r>
              <a:rPr lang="en-US" sz="4000" b="0" dirty="0">
                <a:latin typeface="Calibri" panose="020F0502020204030204" pitchFamily="34" charset="0"/>
                <a:cs typeface="Calibri" panose="020F0502020204030204" pitchFamily="34" charset="0"/>
              </a:rPr>
              <a:t>- Then swap roles.</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 grpId="0"/>
      <p:bldP spid="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58826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READING</a:t>
            </a:r>
            <a:endParaRPr lang="en-GB" b="1" dirty="0">
              <a:solidFill>
                <a:schemeClr val="tx1"/>
              </a:solidFill>
            </a:endParaRPr>
          </a:p>
        </p:txBody>
      </p:sp>
      <p:sp>
        <p:nvSpPr>
          <p:cNvPr id="18" name="Rounded Rectangle 17"/>
          <p:cNvSpPr/>
          <p:nvPr/>
        </p:nvSpPr>
        <p:spPr>
          <a:xfrm>
            <a:off x="635635" y="4480560"/>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SPEAKING</a:t>
            </a:r>
          </a:p>
        </p:txBody>
      </p:sp>
      <p:sp>
        <p:nvSpPr>
          <p:cNvPr id="20" name="Rectangle 19"/>
          <p:cNvSpPr/>
          <p:nvPr/>
        </p:nvSpPr>
        <p:spPr>
          <a:xfrm>
            <a:off x="5588635" y="10617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Option 1:</a:t>
            </a:r>
            <a:r>
              <a:rPr lang="en-US" dirty="0">
                <a:solidFill>
                  <a:schemeClr val="tx1"/>
                </a:solidFill>
              </a:rPr>
              <a:t> </a:t>
            </a:r>
            <a:r>
              <a:rPr dirty="0">
                <a:solidFill>
                  <a:schemeClr val="tx1"/>
                </a:solidFill>
              </a:rPr>
              <a:t>Brainstorm</a:t>
            </a:r>
            <a:r>
              <a:rPr lang="en-US" dirty="0">
                <a:solidFill>
                  <a:schemeClr val="tx1"/>
                </a:solidFill>
              </a:rPr>
              <a:t>ing</a:t>
            </a:r>
            <a:endParaRPr dirty="0">
              <a:solidFill>
                <a:schemeClr val="tx1"/>
              </a:solidFill>
            </a:endParaRPr>
          </a:p>
          <a:p>
            <a:r>
              <a:rPr lang="en-US" b="1" dirty="0">
                <a:solidFill>
                  <a:schemeClr val="tx1"/>
                </a:solidFill>
              </a:rPr>
              <a:t>Option 2: </a:t>
            </a:r>
            <a:r>
              <a:rPr lang="en-US" dirty="0">
                <a:solidFill>
                  <a:schemeClr val="tx1"/>
                </a:solidFill>
              </a:rPr>
              <a:t>Mountain Chain Reaction</a:t>
            </a:r>
          </a:p>
        </p:txBody>
      </p:sp>
      <p:sp>
        <p:nvSpPr>
          <p:cNvPr id="21" name="Rectangle 20"/>
          <p:cNvSpPr/>
          <p:nvPr/>
        </p:nvSpPr>
        <p:spPr>
          <a:xfrm>
            <a:off x="5570855" y="1868170"/>
            <a:ext cx="6329680" cy="194754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Vocabulary</a:t>
            </a: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Work in groups. Look at the picture and answer the questions.</a:t>
            </a: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Read the text and match the highlighted words with their meanings or explanations.</a:t>
            </a: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Read the text again and choose the correct answer to each question.</a:t>
            </a:r>
          </a:p>
        </p:txBody>
      </p:sp>
      <p:sp>
        <p:nvSpPr>
          <p:cNvPr id="22" name="Rectangle 21"/>
          <p:cNvSpPr/>
          <p:nvPr/>
        </p:nvSpPr>
        <p:spPr>
          <a:xfrm>
            <a:off x="5588635" y="4082415"/>
            <a:ext cx="6327775" cy="115697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pairs. Ask and answer about the Great Barrier Reef, using the facts below. Then prepare a short talk about it.</a:t>
            </a: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Work in groups. Introduce the Great Barrier Reef to the class.</a:t>
            </a:r>
          </a:p>
        </p:txBody>
      </p:sp>
      <p:cxnSp>
        <p:nvCxnSpPr>
          <p:cNvPr id="24" name="Curved Connector 23"/>
          <p:cNvCxnSpPr>
            <a:stCxn id="16" idx="3"/>
            <a:endCxn id="17" idx="0"/>
          </p:cNvCxnSpPr>
          <p:nvPr/>
        </p:nvCxnSpPr>
        <p:spPr>
          <a:xfrm>
            <a:off x="2505075" y="1409065"/>
            <a:ext cx="1572895" cy="11791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793875" y="2897505"/>
            <a:ext cx="1093470" cy="158305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147445"/>
            <a:ext cx="10888345" cy="953135"/>
          </a:xfrm>
          <a:prstGeom prst="rect">
            <a:avLst/>
          </a:prstGeom>
          <a:noFill/>
          <a:effectLst/>
        </p:spPr>
        <p:txBody>
          <a:bodyPr wrap="square" rtlCol="0">
            <a:spAutoFit/>
          </a:bodyPr>
          <a:lstStyle/>
          <a:p>
            <a:pPr algn="just"/>
            <a:r>
              <a:rPr sz="2800" b="1">
                <a:effectLst/>
                <a:latin typeface="Calibri" panose="020F0502020204030204" pitchFamily="34" charset="0"/>
                <a:ea typeface="Calibri" panose="020F0502020204030204" pitchFamily="34" charset="0"/>
                <a:cs typeface="Calibri" panose="020F0502020204030204" pitchFamily="34" charset="0"/>
                <a:sym typeface="+mn-ea"/>
              </a:rPr>
              <a:t>Work in pairs. Ask and answer about the Great Barrier Reef, using the facts below. Then prepare a short talk about it.</a:t>
            </a:r>
          </a:p>
        </p:txBody>
      </p:sp>
      <p:sp>
        <p:nvSpPr>
          <p:cNvPr id="16" name="Rounded Rectangle 15"/>
          <p:cNvSpPr/>
          <p:nvPr/>
        </p:nvSpPr>
        <p:spPr>
          <a:xfrm>
            <a:off x="578103" y="138641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28377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487045" y="194945"/>
            <a:ext cx="665988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974725" y="2020570"/>
            <a:ext cx="11321415" cy="645160"/>
          </a:xfrm>
          <a:prstGeom prst="rect">
            <a:avLst/>
          </a:prstGeom>
          <a:noFill/>
          <a:ln w="9525">
            <a:noFill/>
          </a:ln>
        </p:spPr>
        <p:txBody>
          <a:bodyPr wrap="square">
            <a:spAutoFit/>
          </a:bodyPr>
          <a:lstStyle/>
          <a:p>
            <a:pPr marL="1270" indent="-1270" algn="just"/>
            <a:r>
              <a:rPr lang="en-US" sz="3600" b="0">
                <a:solidFill>
                  <a:srgbClr val="000000"/>
                </a:solidFill>
                <a:latin typeface="Calibri" panose="020F0502020204030204" pitchFamily="34" charset="0"/>
                <a:cs typeface="Calibri" panose="020F0502020204030204" pitchFamily="34" charset="0"/>
              </a:rPr>
              <a:t>- Work in pairs.</a:t>
            </a:r>
          </a:p>
        </p:txBody>
      </p:sp>
      <p:sp>
        <p:nvSpPr>
          <p:cNvPr id="2" name="Text Box 1"/>
          <p:cNvSpPr txBox="1"/>
          <p:nvPr/>
        </p:nvSpPr>
        <p:spPr>
          <a:xfrm>
            <a:off x="955040" y="2598420"/>
            <a:ext cx="11077575" cy="1198880"/>
          </a:xfrm>
          <a:prstGeom prst="rect">
            <a:avLst/>
          </a:prstGeom>
          <a:noFill/>
          <a:ln w="9525">
            <a:noFill/>
          </a:ln>
        </p:spPr>
        <p:txBody>
          <a:bodyPr wrap="square">
            <a:spAutoFit/>
          </a:bodyPr>
          <a:lstStyle/>
          <a:p>
            <a:pPr marL="1270" indent="-1270" algn="just"/>
            <a:r>
              <a:rPr lang="en-US" sz="3600" b="0">
                <a:solidFill>
                  <a:srgbClr val="000000"/>
                </a:solidFill>
                <a:latin typeface="Calibri" panose="020F0502020204030204" pitchFamily="34" charset="0"/>
                <a:cs typeface="Calibri" panose="020F0502020204030204" pitchFamily="34" charset="0"/>
              </a:rPr>
              <a:t>- One asks questions, and the other answers, then they swap roles.</a:t>
            </a:r>
          </a:p>
        </p:txBody>
      </p:sp>
      <p:sp>
        <p:nvSpPr>
          <p:cNvPr id="4" name="Rounded Rectangle 3"/>
          <p:cNvSpPr/>
          <p:nvPr/>
        </p:nvSpPr>
        <p:spPr>
          <a:xfrm>
            <a:off x="-6868795" y="1203325"/>
            <a:ext cx="6127115" cy="975360"/>
          </a:xfrm>
          <a:prstGeom prst="roundRect">
            <a:avLst>
              <a:gd name="adj" fmla="val 50000"/>
            </a:avLst>
          </a:prstGeom>
          <a:solidFill>
            <a:srgbClr val="C7E2A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a:solidFill>
                  <a:schemeClr val="tx1"/>
                </a:solidFill>
              </a:rPr>
              <a:t>World Heritage Site (1981)</a:t>
            </a:r>
          </a:p>
        </p:txBody>
      </p:sp>
      <p:sp>
        <p:nvSpPr>
          <p:cNvPr id="6" name="Rounded Rectangle 5"/>
          <p:cNvSpPr/>
          <p:nvPr/>
        </p:nvSpPr>
        <p:spPr>
          <a:xfrm>
            <a:off x="-6868795" y="2298065"/>
            <a:ext cx="6127115" cy="975360"/>
          </a:xfrm>
          <a:prstGeom prst="roundRect">
            <a:avLst>
              <a:gd name="adj" fmla="val 50000"/>
            </a:avLst>
          </a:prstGeom>
          <a:solidFill>
            <a:srgbClr val="F9BCA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a:solidFill>
                  <a:schemeClr val="tx1"/>
                </a:solidFill>
              </a:rPr>
              <a:t>Location: the Coral Sea, Australia</a:t>
            </a:r>
          </a:p>
        </p:txBody>
      </p:sp>
      <p:sp>
        <p:nvSpPr>
          <p:cNvPr id="7" name="Rounded Rectangle 6"/>
          <p:cNvSpPr/>
          <p:nvPr/>
        </p:nvSpPr>
        <p:spPr>
          <a:xfrm>
            <a:off x="-6868795" y="3392805"/>
            <a:ext cx="6127115" cy="975360"/>
          </a:xfrm>
          <a:prstGeom prst="roundRect">
            <a:avLst>
              <a:gd name="adj" fmla="val 50000"/>
            </a:avLst>
          </a:prstGeom>
          <a:solidFill>
            <a:srgbClr val="FEE8B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a:solidFill>
                  <a:schemeClr val="tx1"/>
                </a:solidFill>
              </a:rPr>
              <a:t>Total area: about 334,400 km2</a:t>
            </a:r>
          </a:p>
        </p:txBody>
      </p:sp>
      <p:sp>
        <p:nvSpPr>
          <p:cNvPr id="8" name="Rounded Rectangle 7"/>
          <p:cNvSpPr/>
          <p:nvPr/>
        </p:nvSpPr>
        <p:spPr>
          <a:xfrm>
            <a:off x="-6868795" y="5582285"/>
            <a:ext cx="6127115" cy="975360"/>
          </a:xfrm>
          <a:prstGeom prst="roundRect">
            <a:avLst>
              <a:gd name="adj" fmla="val 50000"/>
            </a:avLst>
          </a:prstGeom>
          <a:solidFill>
            <a:srgbClr val="E7C6D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a:solidFill>
                  <a:schemeClr val="tx1"/>
                </a:solidFill>
              </a:rPr>
              <a:t>Tourists’ activities: coral watching, sailing, scuba diving</a:t>
            </a:r>
          </a:p>
        </p:txBody>
      </p:sp>
      <p:sp>
        <p:nvSpPr>
          <p:cNvPr id="9" name="Rounded Rectangle 8"/>
          <p:cNvSpPr/>
          <p:nvPr/>
        </p:nvSpPr>
        <p:spPr>
          <a:xfrm>
            <a:off x="-6868795" y="4487545"/>
            <a:ext cx="6127115" cy="975360"/>
          </a:xfrm>
          <a:prstGeom prst="roundRect">
            <a:avLst>
              <a:gd name="adj" fmla="val 50000"/>
            </a:avLst>
          </a:prstGeom>
          <a:solidFill>
            <a:srgbClr val="85DFF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a:solidFill>
                  <a:schemeClr val="tx1"/>
                </a:solidFill>
              </a:rPr>
              <a:t>Over 400 different types of corals</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 grpId="0"/>
      <p:bldP spid="2"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665988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Rounded Rectangle 2"/>
          <p:cNvSpPr/>
          <p:nvPr/>
        </p:nvSpPr>
        <p:spPr>
          <a:xfrm>
            <a:off x="166370" y="1203325"/>
            <a:ext cx="6127115" cy="975360"/>
          </a:xfrm>
          <a:prstGeom prst="roundRect">
            <a:avLst>
              <a:gd name="adj" fmla="val 50000"/>
            </a:avLst>
          </a:prstGeom>
          <a:solidFill>
            <a:srgbClr val="C7E2A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a:solidFill>
                  <a:schemeClr val="tx1"/>
                </a:solidFill>
              </a:rPr>
              <a:t>World Heritage Site (1981)</a:t>
            </a:r>
          </a:p>
        </p:txBody>
      </p:sp>
      <p:sp>
        <p:nvSpPr>
          <p:cNvPr id="6" name="Rounded Rectangle 5"/>
          <p:cNvSpPr/>
          <p:nvPr/>
        </p:nvSpPr>
        <p:spPr>
          <a:xfrm>
            <a:off x="166370" y="2298065"/>
            <a:ext cx="6127115" cy="975360"/>
          </a:xfrm>
          <a:prstGeom prst="roundRect">
            <a:avLst>
              <a:gd name="adj" fmla="val 50000"/>
            </a:avLst>
          </a:prstGeom>
          <a:solidFill>
            <a:srgbClr val="F9BCA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a:solidFill>
                  <a:schemeClr val="tx1"/>
                </a:solidFill>
              </a:rPr>
              <a:t>Location: the Coral Sea, Australia</a:t>
            </a:r>
          </a:p>
        </p:txBody>
      </p:sp>
      <p:sp>
        <p:nvSpPr>
          <p:cNvPr id="7" name="Rounded Rectangle 6"/>
          <p:cNvSpPr/>
          <p:nvPr/>
        </p:nvSpPr>
        <p:spPr>
          <a:xfrm>
            <a:off x="166370" y="3392805"/>
            <a:ext cx="6127115" cy="975360"/>
          </a:xfrm>
          <a:prstGeom prst="roundRect">
            <a:avLst>
              <a:gd name="adj" fmla="val 50000"/>
            </a:avLst>
          </a:prstGeom>
          <a:solidFill>
            <a:srgbClr val="FEE8B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dirty="0">
                <a:solidFill>
                  <a:schemeClr val="tx1"/>
                </a:solidFill>
              </a:rPr>
              <a:t>Total area: about 334,400 km</a:t>
            </a:r>
            <a:r>
              <a:rPr lang="en-US" sz="3200" baseline="30000" dirty="0">
                <a:solidFill>
                  <a:schemeClr val="tx1"/>
                </a:solidFill>
              </a:rPr>
              <a:t>2</a:t>
            </a:r>
          </a:p>
        </p:txBody>
      </p:sp>
      <p:sp>
        <p:nvSpPr>
          <p:cNvPr id="8" name="Rounded Rectangle 7"/>
          <p:cNvSpPr/>
          <p:nvPr/>
        </p:nvSpPr>
        <p:spPr>
          <a:xfrm>
            <a:off x="166370" y="5582285"/>
            <a:ext cx="6127115" cy="975360"/>
          </a:xfrm>
          <a:prstGeom prst="roundRect">
            <a:avLst>
              <a:gd name="adj" fmla="val 50000"/>
            </a:avLst>
          </a:prstGeom>
          <a:solidFill>
            <a:srgbClr val="E7C6D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a:solidFill>
                  <a:schemeClr val="tx1"/>
                </a:solidFill>
              </a:rPr>
              <a:t>Tourists’ activities: coral watching, sailing, scuba diving</a:t>
            </a:r>
          </a:p>
        </p:txBody>
      </p:sp>
      <p:sp>
        <p:nvSpPr>
          <p:cNvPr id="9" name="Rounded Rectangle 8"/>
          <p:cNvSpPr/>
          <p:nvPr/>
        </p:nvSpPr>
        <p:spPr>
          <a:xfrm>
            <a:off x="166370" y="4487545"/>
            <a:ext cx="6127115" cy="975360"/>
          </a:xfrm>
          <a:prstGeom prst="roundRect">
            <a:avLst>
              <a:gd name="adj" fmla="val 50000"/>
            </a:avLst>
          </a:prstGeom>
          <a:solidFill>
            <a:srgbClr val="85DFF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a:solidFill>
                  <a:schemeClr val="tx1"/>
                </a:solidFill>
              </a:rPr>
              <a:t>Over 400 different types of corals</a:t>
            </a:r>
          </a:p>
        </p:txBody>
      </p:sp>
      <p:sp>
        <p:nvSpPr>
          <p:cNvPr id="19" name="Text Box 18"/>
          <p:cNvSpPr txBox="1"/>
          <p:nvPr/>
        </p:nvSpPr>
        <p:spPr>
          <a:xfrm>
            <a:off x="6576695" y="1864995"/>
            <a:ext cx="5397500" cy="3538220"/>
          </a:xfrm>
          <a:prstGeom prst="rect">
            <a:avLst/>
          </a:prstGeom>
          <a:solidFill>
            <a:srgbClr val="F9BCAE"/>
          </a:solidFill>
          <a:ln w="9525">
            <a:noFill/>
          </a:ln>
        </p:spPr>
        <p:txBody>
          <a:bodyPr wrap="square">
            <a:spAutoFit/>
          </a:bodyPr>
          <a:lstStyle/>
          <a:p>
            <a:pPr marL="635" indent="-635" algn="just"/>
            <a:r>
              <a:rPr lang="en-US" sz="3200" b="1">
                <a:solidFill>
                  <a:srgbClr val="000000"/>
                </a:solidFill>
                <a:latin typeface="Calibri" panose="020F0502020204030204" pitchFamily="34" charset="0"/>
                <a:cs typeface="Calibri" panose="020F0502020204030204" pitchFamily="34" charset="0"/>
              </a:rPr>
              <a:t>Examples:</a:t>
            </a:r>
            <a:endParaRPr lang="en-US" sz="3200" b="0">
              <a:solidFill>
                <a:srgbClr val="000000"/>
              </a:solidFill>
              <a:latin typeface="Calibri" panose="020F0502020204030204" pitchFamily="34" charset="0"/>
              <a:cs typeface="Calibri" panose="020F0502020204030204" pitchFamily="34" charset="0"/>
            </a:endParaRPr>
          </a:p>
          <a:p>
            <a:pPr marL="635" indent="-635" algn="just"/>
            <a:r>
              <a:rPr lang="en-US" sz="3200" b="1">
                <a:solidFill>
                  <a:srgbClr val="000000"/>
                </a:solidFill>
                <a:latin typeface="Calibri" panose="020F0502020204030204" pitchFamily="34" charset="0"/>
                <a:cs typeface="Calibri" panose="020F0502020204030204" pitchFamily="34" charset="0"/>
              </a:rPr>
              <a:t>A: </a:t>
            </a:r>
            <a:r>
              <a:rPr lang="en-US" sz="3200" b="0">
                <a:solidFill>
                  <a:srgbClr val="000000"/>
                </a:solidFill>
                <a:latin typeface="Calibri" panose="020F0502020204030204" pitchFamily="34" charset="0"/>
                <a:cs typeface="Calibri" panose="020F0502020204030204" pitchFamily="34" charset="0"/>
              </a:rPr>
              <a:t>When did the Great Barrier Reef become a World Heritage Site?</a:t>
            </a:r>
          </a:p>
          <a:p>
            <a:pPr marL="635" indent="-635" algn="just"/>
            <a:r>
              <a:rPr lang="en-US" sz="3200" b="1">
                <a:solidFill>
                  <a:srgbClr val="000000"/>
                </a:solidFill>
                <a:latin typeface="Calibri" panose="020F0502020204030204" pitchFamily="34" charset="0"/>
                <a:cs typeface="Calibri" panose="020F0502020204030204" pitchFamily="34" charset="0"/>
              </a:rPr>
              <a:t>B: </a:t>
            </a:r>
            <a:r>
              <a:rPr lang="en-US" sz="3200" b="0">
                <a:solidFill>
                  <a:srgbClr val="000000"/>
                </a:solidFill>
                <a:latin typeface="Calibri" panose="020F0502020204030204" pitchFamily="34" charset="0"/>
                <a:cs typeface="Calibri" panose="020F0502020204030204" pitchFamily="34" charset="0"/>
              </a:rPr>
              <a:t>In 1981.</a:t>
            </a:r>
          </a:p>
          <a:p>
            <a:pPr marL="635" indent="-635" algn="just"/>
            <a:r>
              <a:rPr lang="en-US" sz="3200" b="1">
                <a:solidFill>
                  <a:srgbClr val="000000"/>
                </a:solidFill>
                <a:latin typeface="Calibri" panose="020F0502020204030204" pitchFamily="34" charset="0"/>
                <a:cs typeface="Calibri" panose="020F0502020204030204" pitchFamily="34" charset="0"/>
              </a:rPr>
              <a:t>A:</a:t>
            </a:r>
            <a:r>
              <a:rPr lang="en-US" sz="3200" b="0">
                <a:solidFill>
                  <a:srgbClr val="000000"/>
                </a:solidFill>
                <a:latin typeface="Calibri" panose="020F0502020204030204" pitchFamily="34" charset="0"/>
                <a:cs typeface="Calibri" panose="020F0502020204030204" pitchFamily="34" charset="0"/>
              </a:rPr>
              <a:t> Where is it located?</a:t>
            </a:r>
          </a:p>
          <a:p>
            <a:pPr marL="635" indent="-635" algn="just"/>
            <a:r>
              <a:rPr lang="en-US" sz="3200" b="1">
                <a:solidFill>
                  <a:srgbClr val="000000"/>
                </a:solidFill>
                <a:latin typeface="Calibri" panose="020F0502020204030204" pitchFamily="34" charset="0"/>
                <a:cs typeface="Calibri" panose="020F0502020204030204" pitchFamily="34" charset="0"/>
              </a:rPr>
              <a:t>B:</a:t>
            </a:r>
            <a:r>
              <a:rPr lang="en-US" sz="3200" b="0">
                <a:solidFill>
                  <a:srgbClr val="000000"/>
                </a:solidFill>
                <a:latin typeface="Calibri" panose="020F0502020204030204" pitchFamily="34" charset="0"/>
                <a:cs typeface="Calibri" panose="020F0502020204030204" pitchFamily="34" charset="0"/>
              </a:rPr>
              <a:t> In the Coral Sea, Australia.…</a:t>
            </a:r>
          </a:p>
        </p:txBody>
      </p:sp>
      <p:grpSp>
        <p:nvGrpSpPr>
          <p:cNvPr id="20" name="Group 19"/>
          <p:cNvGrpSpPr/>
          <p:nvPr/>
        </p:nvGrpSpPr>
        <p:grpSpPr>
          <a:xfrm>
            <a:off x="4460240" y="7438390"/>
            <a:ext cx="4263390" cy="2978785"/>
            <a:chOff x="6690" y="5994"/>
            <a:chExt cx="7600" cy="5310"/>
          </a:xfrm>
        </p:grpSpPr>
        <p:pic>
          <p:nvPicPr>
            <p:cNvPr id="21" name="Picture 20"/>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6690" y="5994"/>
              <a:ext cx="7600" cy="5311"/>
            </a:xfrm>
            <a:prstGeom prst="rect">
              <a:avLst/>
            </a:prstGeom>
          </p:spPr>
        </p:pic>
        <p:pic>
          <p:nvPicPr>
            <p:cNvPr id="22" name="Picture 21"/>
            <p:cNvPicPr>
              <a:picLocks noChangeAspect="1"/>
            </p:cNvPicPr>
            <p:nvPr/>
          </p:nvPicPr>
          <p:blipFill>
            <a:blip r:embed="rId4"/>
            <a:stretch>
              <a:fillRect/>
            </a:stretch>
          </p:blipFill>
          <p:spPr>
            <a:xfrm>
              <a:off x="7500" y="6911"/>
              <a:ext cx="5223" cy="3477"/>
            </a:xfrm>
            <a:prstGeom prst="rect">
              <a:avLst/>
            </a:prstGeom>
          </p:spPr>
        </p:pic>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7429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106805"/>
            <a:ext cx="10888345"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Work in groups. Introduce the Great Barrier Reef to the class.</a:t>
            </a:r>
          </a:p>
        </p:txBody>
      </p:sp>
      <p:sp>
        <p:nvSpPr>
          <p:cNvPr id="16" name="Rounded Rectangle 15"/>
          <p:cNvSpPr/>
          <p:nvPr/>
        </p:nvSpPr>
        <p:spPr>
          <a:xfrm>
            <a:off x="578103" y="116543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6279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47700" y="1680845"/>
            <a:ext cx="11321415" cy="1198880"/>
          </a:xfrm>
          <a:prstGeom prst="rect">
            <a:avLst/>
          </a:prstGeom>
          <a:noFill/>
          <a:ln w="9525">
            <a:noFill/>
          </a:ln>
        </p:spPr>
        <p:txBody>
          <a:bodyPr wrap="square">
            <a:spAutoFit/>
          </a:bodyPr>
          <a:lstStyle/>
          <a:p>
            <a:pPr marL="1270" indent="-1270" algn="just"/>
            <a:r>
              <a:rPr lang="en-US" sz="3600" b="0">
                <a:solidFill>
                  <a:srgbClr val="000000"/>
                </a:solidFill>
                <a:latin typeface="Calibri" panose="020F0502020204030204" pitchFamily="34" charset="0"/>
                <a:cs typeface="Calibri" panose="020F0502020204030204" pitchFamily="34" charset="0"/>
              </a:rPr>
              <a:t>- Look at the sentences given, and think how to continue the talk, and what to say.</a:t>
            </a:r>
          </a:p>
        </p:txBody>
      </p:sp>
      <p:sp>
        <p:nvSpPr>
          <p:cNvPr id="6" name="Text Box 5"/>
          <p:cNvSpPr txBox="1"/>
          <p:nvPr/>
        </p:nvSpPr>
        <p:spPr>
          <a:xfrm>
            <a:off x="647700" y="2892425"/>
            <a:ext cx="11321415" cy="1200329"/>
          </a:xfrm>
          <a:prstGeom prst="rect">
            <a:avLst/>
          </a:prstGeom>
          <a:noFill/>
          <a:ln w="9525">
            <a:noFill/>
          </a:ln>
        </p:spPr>
        <p:txBody>
          <a:bodyPr wrap="square">
            <a:spAutoFit/>
          </a:bodyPr>
          <a:lstStyle/>
          <a:p>
            <a:pPr marL="1270" indent="-1270" algn="just"/>
            <a:r>
              <a:rPr lang="en-US" sz="3600" b="0" dirty="0">
                <a:solidFill>
                  <a:srgbClr val="000000"/>
                </a:solidFill>
                <a:latin typeface="Calibri" panose="020F0502020204030204" pitchFamily="34" charset="0"/>
                <a:cs typeface="Calibri" panose="020F0502020204030204" pitchFamily="34" charset="0"/>
              </a:rPr>
              <a:t>- Work in groups to use the answers in </a:t>
            </a:r>
            <a:r>
              <a:rPr lang="en-US" sz="3600" b="1" dirty="0">
                <a:solidFill>
                  <a:srgbClr val="000000"/>
                </a:solidFill>
                <a:latin typeface="Calibri" panose="020F0502020204030204" pitchFamily="34" charset="0"/>
                <a:cs typeface="Calibri" panose="020F0502020204030204" pitchFamily="34" charset="0"/>
              </a:rPr>
              <a:t>4</a:t>
            </a:r>
            <a:r>
              <a:rPr lang="en-US" sz="3600" b="0" dirty="0">
                <a:solidFill>
                  <a:srgbClr val="000000"/>
                </a:solidFill>
                <a:latin typeface="Calibri" panose="020F0502020204030204" pitchFamily="34" charset="0"/>
                <a:cs typeface="Calibri" panose="020F0502020204030204" pitchFamily="34" charset="0"/>
              </a:rPr>
              <a:t> and the vocabulary learnt in the unit to talk about the Great Barrier Reef.</a:t>
            </a:r>
          </a:p>
        </p:txBody>
      </p:sp>
      <p:grpSp>
        <p:nvGrpSpPr>
          <p:cNvPr id="14" name="Group 13"/>
          <p:cNvGrpSpPr/>
          <p:nvPr/>
        </p:nvGrpSpPr>
        <p:grpSpPr>
          <a:xfrm>
            <a:off x="4248150" y="3878580"/>
            <a:ext cx="4263390" cy="2978785"/>
            <a:chOff x="6690" y="5994"/>
            <a:chExt cx="7600" cy="5310"/>
          </a:xfrm>
        </p:grpSpPr>
        <p:pic>
          <p:nvPicPr>
            <p:cNvPr id="8" name="Picture 7"/>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6690" y="5994"/>
              <a:ext cx="7600" cy="5311"/>
            </a:xfrm>
            <a:prstGeom prst="rect">
              <a:avLst/>
            </a:prstGeom>
          </p:spPr>
        </p:pic>
        <p:pic>
          <p:nvPicPr>
            <p:cNvPr id="10" name="Picture 9"/>
            <p:cNvPicPr>
              <a:picLocks noChangeAspect="1"/>
            </p:cNvPicPr>
            <p:nvPr/>
          </p:nvPicPr>
          <p:blipFill>
            <a:blip r:embed="rId4"/>
            <a:stretch>
              <a:fillRect/>
            </a:stretch>
          </p:blipFill>
          <p:spPr>
            <a:xfrm>
              <a:off x="7500" y="6911"/>
              <a:ext cx="5223" cy="3477"/>
            </a:xfrm>
            <a:prstGeom prst="rect">
              <a:avLst/>
            </a:prstGeom>
          </p:spPr>
        </p:pic>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6" grpId="0"/>
      <p:bldP spid="6"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7429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3148965" y="1029970"/>
            <a:ext cx="8916670" cy="5507990"/>
          </a:xfrm>
          <a:prstGeom prst="rect">
            <a:avLst/>
          </a:prstGeom>
          <a:solidFill>
            <a:schemeClr val="accent1">
              <a:lumMod val="20000"/>
              <a:lumOff val="80000"/>
            </a:schemeClr>
          </a:solidFill>
          <a:ln w="9525">
            <a:noFill/>
          </a:ln>
        </p:spPr>
        <p:txBody>
          <a:bodyPr wrap="square">
            <a:spAutoFit/>
          </a:bodyPr>
          <a:lstStyle/>
          <a:p>
            <a:pPr marL="1270" indent="-1270" algn="just"/>
            <a:r>
              <a:rPr lang="en-US" sz="3200" b="1" dirty="0">
                <a:solidFill>
                  <a:srgbClr val="000000"/>
                </a:solidFill>
                <a:latin typeface="Calibri" panose="020F0502020204030204" pitchFamily="34" charset="0"/>
                <a:cs typeface="Calibri" panose="020F0502020204030204" pitchFamily="34" charset="0"/>
              </a:rPr>
              <a:t>Suggested answer:</a:t>
            </a:r>
            <a:endParaRPr lang="en-US" sz="3200" b="0" dirty="0">
              <a:solidFill>
                <a:srgbClr val="000000"/>
              </a:solidFill>
              <a:latin typeface="Calibri" panose="020F0502020204030204" pitchFamily="34" charset="0"/>
              <a:cs typeface="Calibri" panose="020F0502020204030204" pitchFamily="34" charset="0"/>
            </a:endParaRPr>
          </a:p>
          <a:p>
            <a:pPr marL="1270" indent="-1270" algn="just"/>
            <a:r>
              <a:rPr lang="en-US" sz="3200" b="0" dirty="0">
                <a:solidFill>
                  <a:srgbClr val="000000"/>
                </a:solidFill>
                <a:latin typeface="Calibri" panose="020F0502020204030204" pitchFamily="34" charset="0"/>
                <a:cs typeface="Calibri" panose="020F0502020204030204" pitchFamily="34" charset="0"/>
              </a:rPr>
              <a:t>The Great Barrier Reef is a World Heritage Site. It was </a:t>
            </a:r>
            <a:r>
              <a:rPr lang="en-US" sz="3200" b="0" dirty="0" err="1">
                <a:solidFill>
                  <a:srgbClr val="000000"/>
                </a:solidFill>
                <a:latin typeface="Calibri" panose="020F0502020204030204" pitchFamily="34" charset="0"/>
                <a:cs typeface="Calibri" panose="020F0502020204030204" pitchFamily="34" charset="0"/>
              </a:rPr>
              <a:t>recognised</a:t>
            </a:r>
            <a:r>
              <a:rPr lang="en-US" sz="3200" b="0" dirty="0">
                <a:solidFill>
                  <a:srgbClr val="000000"/>
                </a:solidFill>
                <a:latin typeface="Calibri" panose="020F0502020204030204" pitchFamily="34" charset="0"/>
                <a:cs typeface="Calibri" panose="020F0502020204030204" pitchFamily="34" charset="0"/>
              </a:rPr>
              <a:t> by UNESCO in 1981. It’s located in the Coral Sea, Australia. The total area of this reef is about 334,400 km</a:t>
            </a:r>
            <a:r>
              <a:rPr lang="en-US" sz="3200" b="0" baseline="30000" dirty="0">
                <a:solidFill>
                  <a:srgbClr val="000000"/>
                </a:solidFill>
                <a:latin typeface="Calibri" panose="020F0502020204030204" pitchFamily="34" charset="0"/>
                <a:cs typeface="Calibri" panose="020F0502020204030204" pitchFamily="34" charset="0"/>
              </a:rPr>
              <a:t>2</a:t>
            </a:r>
            <a:r>
              <a:rPr lang="en-US" sz="3200" b="0" dirty="0">
                <a:solidFill>
                  <a:srgbClr val="000000"/>
                </a:solidFill>
                <a:latin typeface="Calibri" panose="020F0502020204030204" pitchFamily="34" charset="0"/>
                <a:cs typeface="Calibri" panose="020F0502020204030204" pitchFamily="34" charset="0"/>
              </a:rPr>
              <a:t>. There are over 400 different types of corals living in the site. When you come here, you can take part in a lot of activities: coral watching, sailing, scuba diving, and so on. The Great Barrier Reef is the world's biggest single living structure. But this natural wonder is now in danger, and it needs much effort to protect it from damage.</a:t>
            </a:r>
          </a:p>
        </p:txBody>
      </p:sp>
      <p:grpSp>
        <p:nvGrpSpPr>
          <p:cNvPr id="14" name="Group 13"/>
          <p:cNvGrpSpPr/>
          <p:nvPr/>
        </p:nvGrpSpPr>
        <p:grpSpPr>
          <a:xfrm>
            <a:off x="-88900" y="2347595"/>
            <a:ext cx="3244215" cy="2266950"/>
            <a:chOff x="6690" y="5994"/>
            <a:chExt cx="7600" cy="5310"/>
          </a:xfrm>
        </p:grpSpPr>
        <p:pic>
          <p:nvPicPr>
            <p:cNvPr id="8" name="Picture 7"/>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6690" y="5994"/>
              <a:ext cx="7600" cy="5311"/>
            </a:xfrm>
            <a:prstGeom prst="rect">
              <a:avLst/>
            </a:prstGeom>
          </p:spPr>
        </p:pic>
        <p:pic>
          <p:nvPicPr>
            <p:cNvPr id="10" name="Picture 9"/>
            <p:cNvPicPr>
              <a:picLocks noChangeAspect="1"/>
            </p:cNvPicPr>
            <p:nvPr/>
          </p:nvPicPr>
          <p:blipFill>
            <a:blip r:embed="rId4"/>
            <a:stretch>
              <a:fillRect/>
            </a:stretch>
          </p:blipFill>
          <p:spPr>
            <a:xfrm>
              <a:off x="7500" y="6911"/>
              <a:ext cx="5223" cy="3477"/>
            </a:xfrm>
            <a:prstGeom prst="rect">
              <a:avLst/>
            </a:prstGeom>
          </p:spPr>
        </p:pic>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100"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58826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READING</a:t>
            </a:r>
            <a:endParaRPr lang="en-GB" b="1" dirty="0">
              <a:solidFill>
                <a:schemeClr val="tx1"/>
              </a:solidFill>
            </a:endParaRPr>
          </a:p>
        </p:txBody>
      </p:sp>
      <p:sp>
        <p:nvSpPr>
          <p:cNvPr id="18" name="Rounded Rectangle 17"/>
          <p:cNvSpPr/>
          <p:nvPr/>
        </p:nvSpPr>
        <p:spPr>
          <a:xfrm>
            <a:off x="635635" y="4480560"/>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SPEAKING</a:t>
            </a:r>
          </a:p>
        </p:txBody>
      </p:sp>
      <p:sp>
        <p:nvSpPr>
          <p:cNvPr id="20" name="Rectangle 19"/>
          <p:cNvSpPr/>
          <p:nvPr/>
        </p:nvSpPr>
        <p:spPr>
          <a:xfrm>
            <a:off x="5588635" y="10617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Option 1:</a:t>
            </a:r>
            <a:r>
              <a:rPr lang="en-US" dirty="0">
                <a:solidFill>
                  <a:schemeClr val="tx1"/>
                </a:solidFill>
              </a:rPr>
              <a:t> </a:t>
            </a:r>
            <a:r>
              <a:rPr dirty="0">
                <a:solidFill>
                  <a:schemeClr val="tx1"/>
                </a:solidFill>
              </a:rPr>
              <a:t>Brainstorm</a:t>
            </a:r>
            <a:r>
              <a:rPr lang="en-US" dirty="0">
                <a:solidFill>
                  <a:schemeClr val="tx1"/>
                </a:solidFill>
              </a:rPr>
              <a:t>ing</a:t>
            </a:r>
            <a:endParaRPr dirty="0">
              <a:solidFill>
                <a:schemeClr val="tx1"/>
              </a:solidFill>
            </a:endParaRPr>
          </a:p>
          <a:p>
            <a:r>
              <a:rPr lang="en-US" b="1" dirty="0">
                <a:solidFill>
                  <a:schemeClr val="tx1"/>
                </a:solidFill>
              </a:rPr>
              <a:t>Option 2: </a:t>
            </a:r>
            <a:r>
              <a:rPr lang="en-US" dirty="0">
                <a:solidFill>
                  <a:schemeClr val="tx1"/>
                </a:solidFill>
              </a:rPr>
              <a:t>Mountain Chain Reaction</a:t>
            </a:r>
          </a:p>
        </p:txBody>
      </p:sp>
      <p:sp>
        <p:nvSpPr>
          <p:cNvPr id="21" name="Rectangle 20"/>
          <p:cNvSpPr/>
          <p:nvPr/>
        </p:nvSpPr>
        <p:spPr>
          <a:xfrm>
            <a:off x="5570855" y="1868170"/>
            <a:ext cx="6329680" cy="194754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Vocabulary</a:t>
            </a: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Work in groups. Look at the picture and answer the questions.</a:t>
            </a: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Read the text and match the highlighted words with their meanings or explanations.</a:t>
            </a: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Read the text again and choose the correct answer to each question.</a:t>
            </a:r>
          </a:p>
        </p:txBody>
      </p:sp>
      <p:sp>
        <p:nvSpPr>
          <p:cNvPr id="22" name="Rectangle 21"/>
          <p:cNvSpPr/>
          <p:nvPr/>
        </p:nvSpPr>
        <p:spPr>
          <a:xfrm>
            <a:off x="5588635" y="4082415"/>
            <a:ext cx="6327775" cy="115697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pairs. Ask and answer about the Great Barrier Reef, using the facts below. Then prepare a short talk about it.</a:t>
            </a: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Work in groups. Introduce the Great Barrier Reef to the class.</a:t>
            </a:r>
          </a:p>
        </p:txBody>
      </p:sp>
      <p:cxnSp>
        <p:nvCxnSpPr>
          <p:cNvPr id="24" name="Curved Connector 23"/>
          <p:cNvCxnSpPr>
            <a:stCxn id="16" idx="3"/>
            <a:endCxn id="17" idx="0"/>
          </p:cNvCxnSpPr>
          <p:nvPr/>
        </p:nvCxnSpPr>
        <p:spPr>
          <a:xfrm>
            <a:off x="2505075" y="1409065"/>
            <a:ext cx="1572895" cy="11791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793875" y="2897505"/>
            <a:ext cx="1093470" cy="158305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7" name="Rounded Rectangle 26"/>
          <p:cNvSpPr/>
          <p:nvPr/>
        </p:nvSpPr>
        <p:spPr>
          <a:xfrm>
            <a:off x="2951351" y="5512919"/>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2951480" y="4781550"/>
            <a:ext cx="918210" cy="73152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1650" y="551307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487067" y="2344581"/>
            <a:ext cx="11445622" cy="3415030"/>
          </a:xfrm>
          <a:prstGeom prst="rect">
            <a:avLst/>
          </a:prstGeom>
          <a:noFill/>
        </p:spPr>
        <p:txBody>
          <a:bodyPr wrap="square" rtlCol="0">
            <a:spAutoFit/>
          </a:bodyPr>
          <a:lstStyle/>
          <a:p>
            <a:pPr>
              <a:lnSpc>
                <a:spcPct val="150000"/>
              </a:lnSpc>
            </a:pPr>
            <a:r>
              <a:rPr lang="en-US" sz="3600" dirty="0"/>
              <a:t>What have we learnt in this lesson?</a:t>
            </a:r>
          </a:p>
          <a:p>
            <a:pPr marL="457200" indent="-457200">
              <a:lnSpc>
                <a:spcPct val="150000"/>
              </a:lnSpc>
              <a:buFont typeface="Wingdings" panose="05000000000000000000" pitchFamily="2" charset="2"/>
              <a:buChar char="ü"/>
            </a:pPr>
            <a:r>
              <a:rPr lang="en-US" sz="3600" dirty="0">
                <a:sym typeface="+mn-ea"/>
              </a:rPr>
              <a:t>Read for specific information about the Dolomites - a travel destination.</a:t>
            </a:r>
          </a:p>
          <a:p>
            <a:pPr marL="457200" indent="-457200">
              <a:lnSpc>
                <a:spcPct val="150000"/>
              </a:lnSpc>
              <a:buFont typeface="Wingdings" panose="05000000000000000000" pitchFamily="2" charset="2"/>
              <a:buChar char="ü"/>
            </a:pPr>
            <a:r>
              <a:rPr lang="en-US" sz="3600" dirty="0">
                <a:sym typeface="+mn-ea"/>
              </a:rPr>
              <a:t>Talk about the Great Barrier Reef.</a:t>
            </a:r>
          </a:p>
        </p:txBody>
      </p:sp>
      <p:pic>
        <p:nvPicPr>
          <p:cNvPr id="2050" name="Picture 2" descr="Recruiting Action Plan Wrap-Up – firecrack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0515" y="1436370"/>
            <a:ext cx="2759710" cy="1854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953895"/>
            <a:ext cx="11184255" cy="2499467"/>
          </a:xfrm>
          <a:prstGeom prst="rect">
            <a:avLst/>
          </a:prstGeom>
          <a:noFill/>
        </p:spPr>
        <p:txBody>
          <a:bodyPr wrap="square" rtlCol="0">
            <a:spAutoFit/>
          </a:bodyPr>
          <a:lstStyle/>
          <a:p>
            <a:pPr marL="571500" indent="-571500">
              <a:lnSpc>
                <a:spcPct val="150000"/>
              </a:lnSpc>
              <a:buFontTx/>
              <a:buChar char="-"/>
            </a:pPr>
            <a:r>
              <a:rPr lang="en-US" sz="3600" dirty="0" smtClean="0"/>
              <a:t>Learn by heart the new words.</a:t>
            </a:r>
          </a:p>
          <a:p>
            <a:pPr marL="571500" indent="-571500">
              <a:lnSpc>
                <a:spcPct val="150000"/>
              </a:lnSpc>
              <a:buFontTx/>
              <a:buChar char="-"/>
            </a:pPr>
            <a:r>
              <a:rPr lang="en-US" sz="3600" dirty="0" smtClean="0"/>
              <a:t>Do </a:t>
            </a:r>
            <a:r>
              <a:rPr lang="en-US" sz="3600" dirty="0"/>
              <a:t>exercises </a:t>
            </a:r>
            <a:r>
              <a:rPr lang="en-US" sz="3600" dirty="0" smtClean="0"/>
              <a:t>in part D in </a:t>
            </a:r>
            <a:r>
              <a:rPr lang="en-US" sz="3600" dirty="0"/>
              <a:t>the workbook.</a:t>
            </a:r>
          </a:p>
          <a:p>
            <a:pPr>
              <a:lnSpc>
                <a:spcPct val="150000"/>
              </a:lnSpc>
            </a:pPr>
            <a:r>
              <a:rPr lang="en-US" sz="3600" dirty="0" smtClean="0"/>
              <a:t>- Prepare the next lesson</a:t>
            </a:r>
            <a:r>
              <a:rPr lang="en-US" sz="3600" smtClean="0"/>
              <a:t>: Skills 2.</a:t>
            </a:r>
            <a:endParaRPr lang="en-US" sz="36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465" y="3111500"/>
            <a:ext cx="3496310" cy="3496310"/>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6530" y="499745"/>
            <a:ext cx="5113655" cy="1024255"/>
          </a:xfrm>
          <a:prstGeom prst="roundRect">
            <a:avLst>
              <a:gd name="adj" fmla="val 42661"/>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11982" y="1620012"/>
            <a:ext cx="10274531" cy="3415030"/>
          </a:xfrm>
          <a:prstGeom prst="rect">
            <a:avLst/>
          </a:prstGeom>
          <a:noFill/>
        </p:spPr>
        <p:txBody>
          <a:bodyPr wrap="square" rtlCol="0">
            <a:spAutoFit/>
          </a:bodyPr>
          <a:lstStyle/>
          <a:p>
            <a:pPr>
              <a:lnSpc>
                <a:spcPct val="150000"/>
              </a:lnSpc>
            </a:pPr>
            <a:r>
              <a:rPr lang="en-US" sz="3600" dirty="0"/>
              <a:t>By the end of the lesson, students will be able to:</a:t>
            </a:r>
          </a:p>
          <a:p>
            <a:pPr marL="457200" indent="-457200" algn="just">
              <a:lnSpc>
                <a:spcPct val="150000"/>
              </a:lnSpc>
              <a:buFont typeface="Courier New" panose="02070309020205020404" pitchFamily="49" charset="0"/>
              <a:buChar char="o"/>
            </a:pPr>
            <a:r>
              <a:rPr lang="en-US" sz="3600" dirty="0"/>
              <a:t>Read for specific information about the Dolomites - a travel destination;</a:t>
            </a:r>
          </a:p>
          <a:p>
            <a:pPr marL="457200" indent="-457200" algn="just">
              <a:lnSpc>
                <a:spcPct val="150000"/>
              </a:lnSpc>
              <a:buFont typeface="Courier New" panose="02070309020205020404" pitchFamily="49" charset="0"/>
              <a:buChar char="o"/>
            </a:pPr>
            <a:r>
              <a:rPr lang="en-US" sz="3600" dirty="0"/>
              <a:t>Talk about the Great Barrier Reef.</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58826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READING</a:t>
            </a:r>
            <a:endParaRPr lang="en-GB" b="1" dirty="0">
              <a:solidFill>
                <a:schemeClr val="tx1"/>
              </a:solidFill>
            </a:endParaRPr>
          </a:p>
        </p:txBody>
      </p:sp>
      <p:sp>
        <p:nvSpPr>
          <p:cNvPr id="18" name="Rounded Rectangle 17"/>
          <p:cNvSpPr/>
          <p:nvPr/>
        </p:nvSpPr>
        <p:spPr>
          <a:xfrm>
            <a:off x="635635" y="4480560"/>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SPEAKING</a:t>
            </a:r>
          </a:p>
        </p:txBody>
      </p:sp>
      <p:sp>
        <p:nvSpPr>
          <p:cNvPr id="20" name="Rectangle 19"/>
          <p:cNvSpPr/>
          <p:nvPr/>
        </p:nvSpPr>
        <p:spPr>
          <a:xfrm>
            <a:off x="5588635" y="10617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Option 1:</a:t>
            </a:r>
            <a:r>
              <a:rPr lang="en-US" dirty="0">
                <a:solidFill>
                  <a:schemeClr val="tx1"/>
                </a:solidFill>
              </a:rPr>
              <a:t> </a:t>
            </a:r>
            <a:r>
              <a:rPr dirty="0">
                <a:solidFill>
                  <a:schemeClr val="tx1"/>
                </a:solidFill>
              </a:rPr>
              <a:t>Brainstorm</a:t>
            </a:r>
            <a:r>
              <a:rPr lang="en-US" dirty="0">
                <a:solidFill>
                  <a:schemeClr val="tx1"/>
                </a:solidFill>
              </a:rPr>
              <a:t>ing</a:t>
            </a:r>
            <a:endParaRPr dirty="0">
              <a:solidFill>
                <a:schemeClr val="tx1"/>
              </a:solidFill>
            </a:endParaRPr>
          </a:p>
          <a:p>
            <a:r>
              <a:rPr lang="en-US" b="1" dirty="0">
                <a:solidFill>
                  <a:schemeClr val="tx1"/>
                </a:solidFill>
              </a:rPr>
              <a:t>Option 2: </a:t>
            </a:r>
            <a:r>
              <a:rPr lang="en-US" dirty="0">
                <a:solidFill>
                  <a:schemeClr val="tx1"/>
                </a:solidFill>
              </a:rPr>
              <a:t>Mountain Chain Reaction</a:t>
            </a:r>
          </a:p>
        </p:txBody>
      </p:sp>
      <p:sp>
        <p:nvSpPr>
          <p:cNvPr id="21" name="Rectangle 20"/>
          <p:cNvSpPr/>
          <p:nvPr/>
        </p:nvSpPr>
        <p:spPr>
          <a:xfrm>
            <a:off x="5570855" y="1868170"/>
            <a:ext cx="6329680" cy="194754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Vocabulary</a:t>
            </a: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Work in groups. Look at the picture and answer the questions.</a:t>
            </a: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Read the text and match the highlighted words with their meanings or explanations.</a:t>
            </a: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Read the text again and choose the correct answer to each question.</a:t>
            </a:r>
          </a:p>
        </p:txBody>
      </p:sp>
      <p:sp>
        <p:nvSpPr>
          <p:cNvPr id="22" name="Rectangle 21"/>
          <p:cNvSpPr/>
          <p:nvPr/>
        </p:nvSpPr>
        <p:spPr>
          <a:xfrm>
            <a:off x="5588635" y="4082415"/>
            <a:ext cx="6327775" cy="115697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pairs. Ask and answer about the Great Barrier Reef, using the facts below. Then prepare a short talk about it.</a:t>
            </a: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Work in groups. Introduce the Great Barrier Reef to the class.</a:t>
            </a:r>
          </a:p>
        </p:txBody>
      </p:sp>
      <p:cxnSp>
        <p:nvCxnSpPr>
          <p:cNvPr id="24" name="Curved Connector 23"/>
          <p:cNvCxnSpPr>
            <a:stCxn id="16" idx="3"/>
            <a:endCxn id="17" idx="0"/>
          </p:cNvCxnSpPr>
          <p:nvPr/>
        </p:nvCxnSpPr>
        <p:spPr>
          <a:xfrm>
            <a:off x="2505075" y="1409065"/>
            <a:ext cx="1572895" cy="11791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793875" y="2897505"/>
            <a:ext cx="1093470" cy="158305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7" name="Rounded Rectangle 26"/>
          <p:cNvSpPr/>
          <p:nvPr/>
        </p:nvSpPr>
        <p:spPr>
          <a:xfrm>
            <a:off x="2951351" y="5512919"/>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2951480" y="4781550"/>
            <a:ext cx="918210" cy="73152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1650" y="551307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brainstorm-animation"/>
          <p:cNvPicPr>
            <a:picLocks noGrp="1" noChangeAspect="1"/>
          </p:cNvPicPr>
          <p:nvPr>
            <p:ph idx="1"/>
          </p:nvPr>
        </p:nvPicPr>
        <p:blipFill>
          <a:blip r:embed="rId3"/>
          <a:stretch>
            <a:fillRect/>
          </a:stretch>
        </p:blipFill>
        <p:spPr>
          <a:xfrm>
            <a:off x="0" y="-7620"/>
            <a:ext cx="12192635" cy="8077200"/>
          </a:xfrm>
          <a:prstGeom prst="rect">
            <a:avLst/>
          </a:prstGeom>
        </p:spPr>
      </p:pic>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5" name="TextBox 4"/>
          <p:cNvSpPr txBox="1"/>
          <p:nvPr/>
        </p:nvSpPr>
        <p:spPr>
          <a:xfrm>
            <a:off x="3917482" y="3429000"/>
            <a:ext cx="4475747" cy="92333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rPr>
              <a:t>Brainstorming</a:t>
            </a: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brainstorm-animation"/>
          <p:cNvPicPr>
            <a:picLocks noGrp="1" noChangeAspect="1"/>
          </p:cNvPicPr>
          <p:nvPr>
            <p:ph idx="1"/>
          </p:nvPr>
        </p:nvPicPr>
        <p:blipFill>
          <a:blip r:embed="rId3"/>
          <a:stretch>
            <a:fillRect/>
          </a:stretch>
        </p:blipFill>
        <p:spPr>
          <a:xfrm>
            <a:off x="-419100" y="1541780"/>
            <a:ext cx="5572125" cy="3549015"/>
          </a:xfrm>
          <a:prstGeom prst="rect">
            <a:avLst/>
          </a:prstGeom>
        </p:spPr>
      </p:pic>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5" name="TextBox 4"/>
          <p:cNvSpPr txBox="1"/>
          <p:nvPr/>
        </p:nvSpPr>
        <p:spPr>
          <a:xfrm>
            <a:off x="487045" y="2887345"/>
            <a:ext cx="3498215" cy="706755"/>
          </a:xfrm>
          <a:prstGeom prst="rect">
            <a:avLst/>
          </a:prstGeom>
          <a:noFill/>
        </p:spPr>
        <p:txBody>
          <a:bodyPr wrap="square" rtlCol="0">
            <a:spAutoFit/>
          </a:bodyPr>
          <a:lstStyle/>
          <a:p>
            <a:pPr algn="ctr"/>
            <a:r>
              <a:rPr lang="en-US" sz="4000" b="1" dirty="0">
                <a:solidFill>
                  <a:srgbClr val="C00000"/>
                </a:solidFill>
                <a:effectLst>
                  <a:outerShdw blurRad="38100" dist="38100" dir="2700000" algn="tl">
                    <a:srgbClr val="000000">
                      <a:alpha val="43137"/>
                    </a:srgbClr>
                  </a:outerShdw>
                </a:effectLst>
              </a:rPr>
              <a:t>Brainstorming</a:t>
            </a: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4" name="Text Box 3"/>
          <p:cNvSpPr txBox="1"/>
          <p:nvPr/>
        </p:nvSpPr>
        <p:spPr>
          <a:xfrm>
            <a:off x="5703570" y="1372870"/>
            <a:ext cx="3349625" cy="783590"/>
          </a:xfrm>
          <a:prstGeom prst="rect">
            <a:avLst/>
          </a:prstGeom>
          <a:noFill/>
        </p:spPr>
        <p:txBody>
          <a:bodyPr wrap="square" rtlCol="0" anchor="t">
            <a:spAutoFit/>
          </a:bodyPr>
          <a:lstStyle/>
          <a:p>
            <a:pPr algn="just"/>
            <a:r>
              <a:rPr lang="en-US" sz="4500" i="1">
                <a:solidFill>
                  <a:srgbClr val="FF0000"/>
                </a:solidFill>
                <a:latin typeface="Calibri" panose="020F0502020204030204" pitchFamily="34" charset="0"/>
                <a:cs typeface="Calibri" panose="020F0502020204030204" pitchFamily="34" charset="0"/>
              </a:rPr>
              <a:t>Questions:</a:t>
            </a:r>
          </a:p>
        </p:txBody>
      </p:sp>
      <p:sp>
        <p:nvSpPr>
          <p:cNvPr id="2" name="Text Box 1"/>
          <p:cNvSpPr txBox="1"/>
          <p:nvPr/>
        </p:nvSpPr>
        <p:spPr>
          <a:xfrm>
            <a:off x="5153025" y="2054860"/>
            <a:ext cx="6954520" cy="1198880"/>
          </a:xfrm>
          <a:prstGeom prst="rect">
            <a:avLst/>
          </a:prstGeom>
          <a:noFill/>
        </p:spPr>
        <p:txBody>
          <a:bodyPr wrap="square" rtlCol="0" anchor="t">
            <a:spAutoFit/>
          </a:bodyPr>
          <a:lstStyle/>
          <a:p>
            <a:pPr algn="ctr"/>
            <a:r>
              <a:rPr lang="en-US" sz="3600" i="1">
                <a:solidFill>
                  <a:schemeClr val="tx1"/>
                </a:solidFill>
                <a:latin typeface="Calibri" panose="020F0502020204030204" pitchFamily="34" charset="0"/>
                <a:cs typeface="Calibri" panose="020F0502020204030204" pitchFamily="34" charset="0"/>
              </a:rPr>
              <a:t>- What beauty spots/ landscapes/ natural wonders you know?</a:t>
            </a:r>
          </a:p>
        </p:txBody>
      </p:sp>
      <p:sp>
        <p:nvSpPr>
          <p:cNvPr id="6" name="Text Box 5"/>
          <p:cNvSpPr txBox="1"/>
          <p:nvPr/>
        </p:nvSpPr>
        <p:spPr>
          <a:xfrm>
            <a:off x="5153660" y="3253740"/>
            <a:ext cx="6954520" cy="1198880"/>
          </a:xfrm>
          <a:prstGeom prst="rect">
            <a:avLst/>
          </a:prstGeom>
          <a:noFill/>
        </p:spPr>
        <p:txBody>
          <a:bodyPr wrap="square" rtlCol="0" anchor="t">
            <a:spAutoFit/>
          </a:bodyPr>
          <a:lstStyle/>
          <a:p>
            <a:pPr algn="ctr"/>
            <a:r>
              <a:rPr lang="en-US" sz="3600" i="1">
                <a:solidFill>
                  <a:schemeClr val="tx1"/>
                </a:solidFill>
                <a:latin typeface="Calibri" panose="020F0502020204030204" pitchFamily="34" charset="0"/>
                <a:cs typeface="Calibri" panose="020F0502020204030204" pitchFamily="34" charset="0"/>
              </a:rPr>
              <a:t>-Have you ever heard of or read about the Dolomites?</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pic>
        <p:nvPicPr>
          <p:cNvPr id="10" name="Content Placeholder 9" descr="mountain"/>
          <p:cNvPicPr>
            <a:picLocks noGrp="1" noChangeAspect="1"/>
          </p:cNvPicPr>
          <p:nvPr>
            <p:ph idx="1"/>
          </p:nvPr>
        </p:nvPicPr>
        <p:blipFill>
          <a:blip r:embed="rId3"/>
          <a:srcRect b="7982"/>
          <a:stretch>
            <a:fillRect/>
          </a:stretch>
        </p:blipFill>
        <p:spPr>
          <a:xfrm>
            <a:off x="-1270" y="989330"/>
            <a:ext cx="12193270" cy="7473315"/>
          </a:xfrm>
          <a:prstGeom prst="rect">
            <a:avLst/>
          </a:prstGeom>
        </p:spPr>
      </p:pic>
      <p:sp>
        <p:nvSpPr>
          <p:cNvPr id="11" name="TextBox 11"/>
          <p:cNvSpPr txBox="1"/>
          <p:nvPr/>
        </p:nvSpPr>
        <p:spPr>
          <a:xfrm>
            <a:off x="0" y="4639945"/>
            <a:ext cx="12192000" cy="2159635"/>
          </a:xfrm>
          <a:prstGeom prst="rect">
            <a:avLst/>
          </a:prstGeom>
          <a:solidFill>
            <a:schemeClr val="tx1">
              <a:alpha val="36000"/>
            </a:schemeClr>
          </a:solidFill>
        </p:spPr>
        <p:txBody>
          <a:bodyPr wrap="square" rtlCol="0">
            <a:noAutofit/>
          </a:bodyPr>
          <a:lstStyle/>
          <a:p>
            <a:pPr algn="ctr">
              <a:lnSpc>
                <a:spcPct val="100000"/>
              </a:lnSpc>
            </a:pPr>
            <a:endParaRPr lang="en-US" sz="6600" b="1" dirty="0">
              <a:solidFill>
                <a:srgbClr val="FF0000"/>
              </a:solidFill>
            </a:endParaRPr>
          </a:p>
        </p:txBody>
      </p:sp>
      <p:sp>
        <p:nvSpPr>
          <p:cNvPr id="16" name="Text Box 15"/>
          <p:cNvSpPr txBox="1"/>
          <p:nvPr/>
        </p:nvSpPr>
        <p:spPr>
          <a:xfrm>
            <a:off x="2991485" y="4752975"/>
            <a:ext cx="6468110" cy="2122805"/>
          </a:xfrm>
          <a:prstGeom prst="rect">
            <a:avLst/>
          </a:prstGeom>
          <a:noFill/>
        </p:spPr>
        <p:txBody>
          <a:bodyPr wrap="square" rtlCol="0" anchor="t">
            <a:spAutoFit/>
          </a:bodyPr>
          <a:lstStyle/>
          <a:p>
            <a:pPr algn="ctr">
              <a:lnSpc>
                <a:spcPct val="100000"/>
              </a:lnSpc>
            </a:pPr>
            <a:r>
              <a:rPr lang="en-US" sz="6600" b="1" dirty="0">
                <a:solidFill>
                  <a:schemeClr val="bg1"/>
                </a:solidFill>
                <a:sym typeface="+mn-ea"/>
              </a:rPr>
              <a:t>Mountain Chain Reaction</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000" fill="hold">
                                          <p:stCondLst>
                                            <p:cond delay="0"/>
                                          </p:stCondLst>
                                        </p:cTn>
                                        <p:tgtEl>
                                          <p:spTgt spid="16"/>
                                        </p:tgtEl>
                                        <p:attrNameLst>
                                          <p:attrName>style.visibility</p:attrName>
                                        </p:attrNameLst>
                                      </p:cBhvr>
                                      <p:to>
                                        <p:strVal val="visible"/>
                                      </p:to>
                                    </p:set>
                                    <p:animEffect transition="in" filter="strips(upRight)">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P spid="16" grpId="0"/>
      <p:bldP spid="1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pic>
        <p:nvPicPr>
          <p:cNvPr id="10" name="Content Placeholder 9" descr="mountain"/>
          <p:cNvPicPr>
            <a:picLocks noGrp="1" noChangeAspect="1"/>
          </p:cNvPicPr>
          <p:nvPr>
            <p:ph idx="1"/>
          </p:nvPr>
        </p:nvPicPr>
        <p:blipFill>
          <a:blip r:embed="rId3"/>
          <a:srcRect b="7982"/>
          <a:stretch>
            <a:fillRect/>
          </a:stretch>
        </p:blipFill>
        <p:spPr>
          <a:xfrm>
            <a:off x="-2270125" y="989330"/>
            <a:ext cx="8118475" cy="4976495"/>
          </a:xfrm>
          <a:prstGeom prst="rect">
            <a:avLst/>
          </a:prstGeom>
        </p:spPr>
      </p:pic>
      <p:sp>
        <p:nvSpPr>
          <p:cNvPr id="11" name="TextBox 11"/>
          <p:cNvSpPr txBox="1"/>
          <p:nvPr/>
        </p:nvSpPr>
        <p:spPr>
          <a:xfrm>
            <a:off x="635" y="9272905"/>
            <a:ext cx="12192000" cy="2159635"/>
          </a:xfrm>
          <a:prstGeom prst="rect">
            <a:avLst/>
          </a:prstGeom>
          <a:solidFill>
            <a:schemeClr val="tx1">
              <a:alpha val="36000"/>
            </a:schemeClr>
          </a:solidFill>
        </p:spPr>
        <p:txBody>
          <a:bodyPr wrap="square" rtlCol="0">
            <a:noAutofit/>
          </a:bodyPr>
          <a:lstStyle/>
          <a:p>
            <a:pPr algn="ctr">
              <a:lnSpc>
                <a:spcPct val="100000"/>
              </a:lnSpc>
            </a:pPr>
            <a:endParaRPr lang="en-US" sz="6600" b="1" dirty="0">
              <a:solidFill>
                <a:srgbClr val="FF0000"/>
              </a:solidFill>
            </a:endParaRPr>
          </a:p>
        </p:txBody>
      </p:sp>
      <p:sp>
        <p:nvSpPr>
          <p:cNvPr id="16" name="Text Box 15"/>
          <p:cNvSpPr txBox="1"/>
          <p:nvPr/>
        </p:nvSpPr>
        <p:spPr>
          <a:xfrm>
            <a:off x="2992120" y="9385935"/>
            <a:ext cx="6468110" cy="2122805"/>
          </a:xfrm>
          <a:prstGeom prst="rect">
            <a:avLst/>
          </a:prstGeom>
          <a:noFill/>
        </p:spPr>
        <p:txBody>
          <a:bodyPr wrap="square" rtlCol="0" anchor="t">
            <a:spAutoFit/>
          </a:bodyPr>
          <a:lstStyle/>
          <a:p>
            <a:pPr algn="ctr">
              <a:lnSpc>
                <a:spcPct val="100000"/>
              </a:lnSpc>
            </a:pPr>
            <a:r>
              <a:rPr lang="en-US" sz="6600" b="1" dirty="0">
                <a:solidFill>
                  <a:schemeClr val="bg1"/>
                </a:solidFill>
                <a:sym typeface="+mn-ea"/>
              </a:rPr>
              <a:t>Mountain Chain Reaction</a:t>
            </a:r>
          </a:p>
        </p:txBody>
      </p:sp>
      <p:sp>
        <p:nvSpPr>
          <p:cNvPr id="6" name="Text Box 5"/>
          <p:cNvSpPr txBox="1"/>
          <p:nvPr/>
        </p:nvSpPr>
        <p:spPr>
          <a:xfrm>
            <a:off x="5890260" y="1367790"/>
            <a:ext cx="6217920" cy="1198880"/>
          </a:xfrm>
          <a:prstGeom prst="rect">
            <a:avLst/>
          </a:prstGeom>
          <a:noFill/>
        </p:spPr>
        <p:txBody>
          <a:bodyPr wrap="square" rtlCol="0" anchor="t">
            <a:spAutoFit/>
          </a:bodyPr>
          <a:lstStyle/>
          <a:p>
            <a:pPr algn="ctr"/>
            <a:r>
              <a:rPr lang="en-US" sz="3600" dirty="0">
                <a:solidFill>
                  <a:schemeClr val="tx1"/>
                </a:solidFill>
                <a:latin typeface="Calibri" panose="020F0502020204030204" pitchFamily="34" charset="0"/>
                <a:cs typeface="Calibri" panose="020F0502020204030204" pitchFamily="34" charset="0"/>
              </a:rPr>
              <a:t>- Shout out words associated with mountains.</a:t>
            </a:r>
          </a:p>
        </p:txBody>
      </p:sp>
      <p:sp>
        <p:nvSpPr>
          <p:cNvPr id="2" name="Text Box 1"/>
          <p:cNvSpPr txBox="1"/>
          <p:nvPr/>
        </p:nvSpPr>
        <p:spPr>
          <a:xfrm>
            <a:off x="6331585" y="2566670"/>
            <a:ext cx="3349625" cy="706755"/>
          </a:xfrm>
          <a:prstGeom prst="rect">
            <a:avLst/>
          </a:prstGeom>
          <a:noFill/>
        </p:spPr>
        <p:txBody>
          <a:bodyPr wrap="square" rtlCol="0" anchor="t">
            <a:spAutoFit/>
          </a:bodyPr>
          <a:lstStyle/>
          <a:p>
            <a:pPr algn="just"/>
            <a:r>
              <a:rPr lang="en-US" sz="4000" i="1">
                <a:solidFill>
                  <a:srgbClr val="FF0000"/>
                </a:solidFill>
                <a:latin typeface="Calibri" panose="020F0502020204030204" pitchFamily="34" charset="0"/>
                <a:cs typeface="Calibri" panose="020F0502020204030204" pitchFamily="34" charset="0"/>
              </a:rPr>
              <a:t>Information:</a:t>
            </a:r>
          </a:p>
        </p:txBody>
      </p:sp>
      <p:sp>
        <p:nvSpPr>
          <p:cNvPr id="3" name="Text Box 2"/>
          <p:cNvSpPr txBox="1"/>
          <p:nvPr/>
        </p:nvSpPr>
        <p:spPr>
          <a:xfrm>
            <a:off x="6256655" y="3273425"/>
            <a:ext cx="4935220" cy="1198880"/>
          </a:xfrm>
          <a:prstGeom prst="rect">
            <a:avLst/>
          </a:prstGeom>
          <a:noFill/>
        </p:spPr>
        <p:txBody>
          <a:bodyPr wrap="square" rtlCol="0" anchor="t">
            <a:spAutoFit/>
          </a:bodyPr>
          <a:lstStyle/>
          <a:p>
            <a:pPr algn="ctr"/>
            <a:r>
              <a:rPr lang="en-US" sz="3600" dirty="0">
                <a:solidFill>
                  <a:schemeClr val="tx1"/>
                </a:solidFill>
                <a:latin typeface="Calibri" panose="020F0502020204030204" pitchFamily="34" charset="0"/>
                <a:cs typeface="Calibri" panose="020F0502020204030204" pitchFamily="34" charset="0"/>
              </a:rPr>
              <a:t>- </a:t>
            </a:r>
            <a:r>
              <a:rPr lang="en-US" sz="3600" b="1" dirty="0">
                <a:solidFill>
                  <a:schemeClr val="tx1"/>
                </a:solidFill>
                <a:latin typeface="Calibri" panose="020F0502020204030204" pitchFamily="34" charset="0"/>
                <a:cs typeface="Calibri" panose="020F0502020204030204" pitchFamily="34" charset="0"/>
              </a:rPr>
              <a:t>landscape, </a:t>
            </a:r>
            <a:r>
              <a:rPr lang="en-US" sz="3600" b="1" dirty="0">
                <a:latin typeface="Calibri" panose="020F0502020204030204" pitchFamily="34" charset="0"/>
                <a:cs typeface="Calibri" panose="020F0502020204030204" pitchFamily="34" charset="0"/>
              </a:rPr>
              <a:t>w</a:t>
            </a:r>
            <a:r>
              <a:rPr lang="en-US" sz="3600" b="1" dirty="0">
                <a:solidFill>
                  <a:schemeClr val="tx1"/>
                </a:solidFill>
                <a:latin typeface="Calibri" panose="020F0502020204030204" pitchFamily="34" charset="0"/>
                <a:cs typeface="Calibri" panose="020F0502020204030204" pitchFamily="34" charset="0"/>
              </a:rPr>
              <a:t>eather, activities and emotions.</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P spid="16" grpId="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pic>
        <p:nvPicPr>
          <p:cNvPr id="10" name="Content Placeholder 9" descr="mountain"/>
          <p:cNvPicPr>
            <a:picLocks noGrp="1" noChangeAspect="1"/>
          </p:cNvPicPr>
          <p:nvPr>
            <p:ph idx="1"/>
          </p:nvPr>
        </p:nvPicPr>
        <p:blipFill>
          <a:blip r:embed="rId3"/>
          <a:srcRect b="7982"/>
          <a:stretch>
            <a:fillRect/>
          </a:stretch>
        </p:blipFill>
        <p:spPr>
          <a:xfrm>
            <a:off x="-2270125" y="989330"/>
            <a:ext cx="8118475" cy="4976495"/>
          </a:xfrm>
          <a:prstGeom prst="rect">
            <a:avLst/>
          </a:prstGeom>
        </p:spPr>
      </p:pic>
      <p:sp>
        <p:nvSpPr>
          <p:cNvPr id="11" name="TextBox 11"/>
          <p:cNvSpPr txBox="1"/>
          <p:nvPr/>
        </p:nvSpPr>
        <p:spPr>
          <a:xfrm>
            <a:off x="635" y="9272905"/>
            <a:ext cx="12192000" cy="2159635"/>
          </a:xfrm>
          <a:prstGeom prst="rect">
            <a:avLst/>
          </a:prstGeom>
          <a:solidFill>
            <a:schemeClr val="tx1">
              <a:alpha val="36000"/>
            </a:schemeClr>
          </a:solidFill>
        </p:spPr>
        <p:txBody>
          <a:bodyPr wrap="square" rtlCol="0">
            <a:noAutofit/>
          </a:bodyPr>
          <a:lstStyle/>
          <a:p>
            <a:pPr algn="ctr">
              <a:lnSpc>
                <a:spcPct val="100000"/>
              </a:lnSpc>
            </a:pPr>
            <a:endParaRPr lang="en-US" sz="6600" b="1" dirty="0">
              <a:solidFill>
                <a:srgbClr val="FF0000"/>
              </a:solidFill>
            </a:endParaRPr>
          </a:p>
        </p:txBody>
      </p:sp>
      <p:sp>
        <p:nvSpPr>
          <p:cNvPr id="16" name="Text Box 15"/>
          <p:cNvSpPr txBox="1"/>
          <p:nvPr/>
        </p:nvSpPr>
        <p:spPr>
          <a:xfrm>
            <a:off x="2992120" y="9385935"/>
            <a:ext cx="6468110" cy="2122805"/>
          </a:xfrm>
          <a:prstGeom prst="rect">
            <a:avLst/>
          </a:prstGeom>
          <a:noFill/>
        </p:spPr>
        <p:txBody>
          <a:bodyPr wrap="square" rtlCol="0" anchor="t">
            <a:spAutoFit/>
          </a:bodyPr>
          <a:lstStyle/>
          <a:p>
            <a:pPr algn="ctr">
              <a:lnSpc>
                <a:spcPct val="100000"/>
              </a:lnSpc>
            </a:pPr>
            <a:r>
              <a:rPr lang="en-US" sz="6600" b="1" dirty="0">
                <a:solidFill>
                  <a:schemeClr val="bg1"/>
                </a:solidFill>
                <a:sym typeface="+mn-ea"/>
              </a:rPr>
              <a:t>Mountain Chain Reaction</a:t>
            </a:r>
          </a:p>
        </p:txBody>
      </p:sp>
      <p:sp>
        <p:nvSpPr>
          <p:cNvPr id="2" name="Text Box 1"/>
          <p:cNvSpPr txBox="1"/>
          <p:nvPr/>
        </p:nvSpPr>
        <p:spPr>
          <a:xfrm>
            <a:off x="6405245" y="1075690"/>
            <a:ext cx="4860925" cy="706755"/>
          </a:xfrm>
          <a:prstGeom prst="rect">
            <a:avLst/>
          </a:prstGeom>
          <a:noFill/>
        </p:spPr>
        <p:txBody>
          <a:bodyPr wrap="square" rtlCol="0" anchor="t">
            <a:spAutoFit/>
          </a:bodyPr>
          <a:lstStyle/>
          <a:p>
            <a:pPr algn="just"/>
            <a:r>
              <a:rPr lang="en-US" sz="4000" i="1">
                <a:solidFill>
                  <a:srgbClr val="FF0000"/>
                </a:solidFill>
                <a:latin typeface="Calibri" panose="020F0502020204030204" pitchFamily="34" charset="0"/>
                <a:cs typeface="Calibri" panose="020F0502020204030204" pitchFamily="34" charset="0"/>
              </a:rPr>
              <a:t>Suggested answers</a:t>
            </a:r>
          </a:p>
        </p:txBody>
      </p:sp>
      <p:sp>
        <p:nvSpPr>
          <p:cNvPr id="3" name="Text Box 2"/>
          <p:cNvSpPr txBox="1"/>
          <p:nvPr/>
        </p:nvSpPr>
        <p:spPr>
          <a:xfrm>
            <a:off x="5943600" y="1782445"/>
            <a:ext cx="6164580" cy="4179570"/>
          </a:xfrm>
          <a:prstGeom prst="rect">
            <a:avLst/>
          </a:prstGeom>
          <a:noFill/>
        </p:spPr>
        <p:txBody>
          <a:bodyPr wrap="square" rtlCol="0" anchor="t">
            <a:noAutofit/>
          </a:bodyPr>
          <a:lstStyle/>
          <a:p>
            <a:r>
              <a:rPr lang="en-US" sz="3200" b="1" dirty="0">
                <a:solidFill>
                  <a:schemeClr val="tx1"/>
                </a:solidFill>
                <a:latin typeface="Calibri" panose="020F0502020204030204" pitchFamily="34" charset="0"/>
                <a:cs typeface="Calibri" panose="020F0502020204030204" pitchFamily="34" charset="0"/>
              </a:rPr>
              <a:t>Landscape:</a:t>
            </a:r>
            <a:r>
              <a:rPr lang="en-US" sz="3200" dirty="0">
                <a:solidFill>
                  <a:schemeClr val="tx1"/>
                </a:solidFill>
                <a:latin typeface="Calibri" panose="020F0502020204030204" pitchFamily="34" charset="0"/>
                <a:cs typeface="Calibri" panose="020F0502020204030204" pitchFamily="34" charset="0"/>
              </a:rPr>
              <a:t> peak, valley, cliff, …</a:t>
            </a:r>
          </a:p>
          <a:p>
            <a:r>
              <a:rPr lang="en-US" sz="3200" b="1" dirty="0">
                <a:solidFill>
                  <a:schemeClr val="tx1"/>
                </a:solidFill>
                <a:latin typeface="Calibri" panose="020F0502020204030204" pitchFamily="34" charset="0"/>
                <a:cs typeface="Calibri" panose="020F0502020204030204" pitchFamily="34" charset="0"/>
              </a:rPr>
              <a:t>Weather: </a:t>
            </a:r>
            <a:r>
              <a:rPr lang="en-US" sz="3200" dirty="0">
                <a:solidFill>
                  <a:schemeClr val="tx1"/>
                </a:solidFill>
                <a:latin typeface="Calibri" panose="020F0502020204030204" pitchFamily="34" charset="0"/>
                <a:cs typeface="Calibri" panose="020F0502020204030204" pitchFamily="34" charset="0"/>
              </a:rPr>
              <a:t>cold, </a:t>
            </a:r>
            <a:r>
              <a:rPr lang="en-US" sz="3200" dirty="0">
                <a:latin typeface="Calibri" panose="020F0502020204030204" pitchFamily="34" charset="0"/>
                <a:cs typeface="Calibri" panose="020F0502020204030204" pitchFamily="34" charset="0"/>
              </a:rPr>
              <a:t>w</a:t>
            </a:r>
            <a:r>
              <a:rPr lang="en-US" sz="3200" dirty="0">
                <a:solidFill>
                  <a:schemeClr val="tx1"/>
                </a:solidFill>
                <a:latin typeface="Calibri" panose="020F0502020204030204" pitchFamily="34" charset="0"/>
                <a:cs typeface="Calibri" panose="020F0502020204030204" pitchFamily="34" charset="0"/>
              </a:rPr>
              <a:t>indy, sunny, </a:t>
            </a:r>
            <a:r>
              <a:rPr lang="en-US" sz="3200" dirty="0">
                <a:latin typeface="Calibri" panose="020F0502020204030204" pitchFamily="34" charset="0"/>
                <a:cs typeface="Calibri" panose="020F0502020204030204" pitchFamily="34" charset="0"/>
              </a:rPr>
              <a:t>f</a:t>
            </a:r>
            <a:r>
              <a:rPr lang="en-US" sz="3200" dirty="0">
                <a:solidFill>
                  <a:schemeClr val="tx1"/>
                </a:solidFill>
                <a:latin typeface="Calibri" panose="020F0502020204030204" pitchFamily="34" charset="0"/>
                <a:cs typeface="Calibri" panose="020F0502020204030204" pitchFamily="34" charset="0"/>
              </a:rPr>
              <a:t>oggy, …</a:t>
            </a:r>
          </a:p>
          <a:p>
            <a:r>
              <a:rPr lang="en-US" sz="3200" b="1" dirty="0">
                <a:solidFill>
                  <a:schemeClr val="tx1"/>
                </a:solidFill>
                <a:latin typeface="Calibri" panose="020F0502020204030204" pitchFamily="34" charset="0"/>
                <a:cs typeface="Calibri" panose="020F0502020204030204" pitchFamily="34" charset="0"/>
              </a:rPr>
              <a:t>Activities:</a:t>
            </a:r>
            <a:r>
              <a:rPr lang="en-US" sz="3200" dirty="0">
                <a:solidFill>
                  <a:schemeClr val="tx1"/>
                </a:solidFill>
                <a:latin typeface="Calibri" panose="020F0502020204030204" pitchFamily="34" charset="0"/>
                <a:cs typeface="Calibri" panose="020F0502020204030204" pitchFamily="34" charset="0"/>
              </a:rPr>
              <a:t> hiking, climbing, camping, bird watching, taking photos, ….</a:t>
            </a:r>
          </a:p>
          <a:p>
            <a:r>
              <a:rPr lang="en-US" sz="3200" b="1" dirty="0">
                <a:solidFill>
                  <a:schemeClr val="tx1"/>
                </a:solidFill>
                <a:latin typeface="Calibri" panose="020F0502020204030204" pitchFamily="34" charset="0"/>
                <a:cs typeface="Calibri" panose="020F0502020204030204" pitchFamily="34" charset="0"/>
              </a:rPr>
              <a:t>Emotions:</a:t>
            </a:r>
            <a:r>
              <a:rPr lang="en-US" sz="3200" dirty="0">
                <a:solidFill>
                  <a:schemeClr val="tx1"/>
                </a:solidFill>
                <a:latin typeface="Calibri" panose="020F0502020204030204" pitchFamily="34" charset="0"/>
                <a:cs typeface="Calibri" panose="020F0502020204030204" pitchFamily="34" charset="0"/>
              </a:rPr>
              <a:t> peace, excitement, adventure, freedom,…</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P spid="16" grpId="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101</TotalTime>
  <Words>2041</Words>
  <Application>Microsoft Office PowerPoint</Application>
  <PresentationFormat>Widescreen</PresentationFormat>
  <Paragraphs>259</Paragraphs>
  <Slides>30</Slides>
  <Notes>24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Adobe Gothic Std B</vt:lpstr>
      <vt:lpstr>Arial</vt:lpstr>
      <vt:lpstr>Calibri</vt:lpstr>
      <vt:lpstr>Calibri Light</vt:lpstr>
      <vt:lpstr>Courier New</vt:lpstr>
      <vt:lpstr>Myriad Pro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cp:lastModifiedBy>
  <cp:revision>339</cp:revision>
  <dcterms:created xsi:type="dcterms:W3CDTF">2020-12-09T02:04:00Z</dcterms:created>
  <dcterms:modified xsi:type="dcterms:W3CDTF">2025-01-23T01:33:30Z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6481EDBCA75342C29885665D34052603_13</vt:lpwstr>
  </property>
  <property fmtid="{D5CDD505-2E9C-101B-9397-08002B2CF9AE}" pid="3" name="KSOProductBuildVer">
    <vt:lpwstr>1033-12.2.0.13359</vt:lpwstr>
  </property>
</Properties>
</file>