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34"/>
  </p:notesMasterIdLst>
  <p:sldIdLst>
    <p:sldId id="416" r:id="rId2"/>
    <p:sldId id="408" r:id="rId3"/>
    <p:sldId id="415" r:id="rId4"/>
    <p:sldId id="308" r:id="rId5"/>
    <p:sldId id="412" r:id="rId6"/>
    <p:sldId id="413" r:id="rId7"/>
    <p:sldId id="414" r:id="rId8"/>
    <p:sldId id="310" r:id="rId9"/>
    <p:sldId id="410" r:id="rId10"/>
    <p:sldId id="402" r:id="rId11"/>
    <p:sldId id="406" r:id="rId12"/>
    <p:sldId id="390" r:id="rId13"/>
    <p:sldId id="391" r:id="rId14"/>
    <p:sldId id="392" r:id="rId15"/>
    <p:sldId id="393" r:id="rId16"/>
    <p:sldId id="394" r:id="rId17"/>
    <p:sldId id="395" r:id="rId18"/>
    <p:sldId id="403" r:id="rId19"/>
    <p:sldId id="396" r:id="rId20"/>
    <p:sldId id="397" r:id="rId21"/>
    <p:sldId id="388" r:id="rId22"/>
    <p:sldId id="389" r:id="rId23"/>
    <p:sldId id="382" r:id="rId24"/>
    <p:sldId id="383" r:id="rId25"/>
    <p:sldId id="407" r:id="rId26"/>
    <p:sldId id="384" r:id="rId27"/>
    <p:sldId id="357" r:id="rId28"/>
    <p:sldId id="358" r:id="rId29"/>
    <p:sldId id="359" r:id="rId30"/>
    <p:sldId id="361" r:id="rId31"/>
    <p:sldId id="363" r:id="rId32"/>
    <p:sldId id="369" r:id="rId33"/>
  </p:sldIdLst>
  <p:sldSz cx="12192000" cy="6858000"/>
  <p:notesSz cx="6858000" cy="9144000"/>
  <p:embeddedFontLst>
    <p:embeddedFont>
      <p:font typeface="SimSun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Stencil" panose="040409050D0802020404" pitchFamily="82" charset="0"/>
      <p:regular r:id="rId46"/>
    </p:embeddedFont>
    <p:embeddedFont>
      <p:font typeface="Janda Manatee Bubble" panose="020B0604020202020204" charset="0"/>
      <p:regular r:id="rId47"/>
    </p:embeddedFont>
    <p:embeddedFont>
      <p:font typeface="SimSun" panose="02010600030101010101" pitchFamily="2" charset="-122"/>
      <p:regular r:id="rId35"/>
    </p:embeddedFont>
    <p:embeddedFont>
      <p:font typeface="VNI-Slogan" pitchFamily="2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Arial Black" panose="020B0A04020102020204" pitchFamily="34" charset="0"/>
      <p:bold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  <p:embeddedFont>
      <p:font typeface="VNI-Thufap2"/>
      <p:regular r:id="rId58"/>
    </p:embeddedFont>
  </p:embeddedFontLst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DE4"/>
    <a:srgbClr val="FCC51C"/>
    <a:srgbClr val="60DAF6"/>
    <a:srgbClr val="E71E3B"/>
    <a:srgbClr val="F03D44"/>
    <a:srgbClr val="FFC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1" autoAdjust="0"/>
    <p:restoredTop sz="94660"/>
  </p:normalViewPr>
  <p:slideViewPr>
    <p:cSldViewPr snapToGrid="0">
      <p:cViewPr varScale="1">
        <p:scale>
          <a:sx n="81" d="100"/>
          <a:sy n="81" d="100"/>
        </p:scale>
        <p:origin x="53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39C7E-8FDC-4429-B0A1-94175D57364E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6F2C-1050-4696-83AB-26AF6714F4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00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754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3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4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1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1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0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1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14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5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57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9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96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57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7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3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0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86129-59E3-4CDE-A5ED-0B5EEE8D411F}" type="datetimeFigureOut">
              <a:rPr lang="en-US" smtClean="0"/>
              <a:pPr>
                <a:defRPr/>
              </a:pPr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27E12-EC62-41D2-8A81-48933E8F5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31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07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/>
              <a:pPr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8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675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16.xml"/><Relationship Id="rId18" Type="http://schemas.openxmlformats.org/officeDocument/2006/relationships/slide" Target="slide18.xml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12" Type="http://schemas.openxmlformats.org/officeDocument/2006/relationships/slide" Target="slide17.xml"/><Relationship Id="rId17" Type="http://schemas.openxmlformats.org/officeDocument/2006/relationships/slide" Target="slide21.xml"/><Relationship Id="rId2" Type="http://schemas.openxmlformats.org/officeDocument/2006/relationships/image" Target="../media/image23.jpe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19.xml"/><Relationship Id="rId5" Type="http://schemas.openxmlformats.org/officeDocument/2006/relationships/image" Target="../media/image25.jpeg"/><Relationship Id="rId15" Type="http://schemas.openxmlformats.org/officeDocument/2006/relationships/slide" Target="slide13.xml"/><Relationship Id="rId10" Type="http://schemas.openxmlformats.org/officeDocument/2006/relationships/audio" Target="../media/audio1.wav"/><Relationship Id="rId4" Type="http://schemas.openxmlformats.org/officeDocument/2006/relationships/image" Target="../media/image24.gif"/><Relationship Id="rId9" Type="http://schemas.openxmlformats.org/officeDocument/2006/relationships/slide" Target="slide20.xml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inh nen trang bia GAD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00CC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 descr="33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1" y="3657600"/>
            <a:ext cx="2216151" cy="2209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117600" y="457200"/>
            <a:ext cx="10058400" cy="640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59121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Welcome to our class 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860800" y="2057400"/>
            <a:ext cx="477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CLASS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6A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2054" name="Picture 6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3" y="4508500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125538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2060575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3429000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2" y="3933825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2" y="5229225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2" y="5516563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908051"/>
            <a:ext cx="2438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3357563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88913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2" y="4652963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8" y="1011238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333375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2576513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700213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18" y="6096000"/>
            <a:ext cx="2305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3050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5300663"/>
            <a:ext cx="17314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 descr="bgrnew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3789363"/>
            <a:ext cx="17314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ouleva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4635" y="4017486"/>
            <a:ext cx="818676" cy="6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6816"/>
            <a:ext cx="10972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2" y="40065"/>
            <a:ext cx="836305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311908" y="971950"/>
            <a:ext cx="11286597" cy="468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 1. Duong looks ................ 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He often does karate. </a:t>
            </a:r>
            <a:endParaRPr lang="en-GB" sz="3733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 2. Mai likes going to the............... The equipment there is great.                              </a:t>
            </a:r>
          </a:p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3. Duong played .................... with </a:t>
            </a:r>
            <a:r>
              <a:rPr lang="en-GB" sz="3733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 yesterday, </a:t>
            </a:r>
          </a:p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  and he won.</a:t>
            </a:r>
          </a:p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4. Mai and Duong are going to meet  at  </a:t>
            </a:r>
            <a:r>
              <a:rPr lang="en-GB" sz="3733" b="1" dirty="0" err="1"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 ............... on Sunday.</a:t>
            </a:r>
          </a:p>
          <a:p>
            <a:r>
              <a:rPr lang="en-GB" sz="3733" b="1" dirty="0"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Mai will…………to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Club.</a:t>
            </a:r>
          </a:p>
        </p:txBody>
      </p:sp>
      <p:sp>
        <p:nvSpPr>
          <p:cNvPr id="7" name="Rectangle 6"/>
          <p:cNvSpPr/>
          <p:nvPr/>
        </p:nvSpPr>
        <p:spPr>
          <a:xfrm>
            <a:off x="5825301" y="1446297"/>
            <a:ext cx="102784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gym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874" y="4303127"/>
            <a:ext cx="101502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club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4095022" y="942547"/>
            <a:ext cx="119333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55290" y="2609556"/>
            <a:ext cx="263636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table tennis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41488" y="4953369"/>
            <a:ext cx="116281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9920" y="29055"/>
            <a:ext cx="10251040" cy="625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Put ONE word from the conversation in each gap.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9464040" y="6156960"/>
            <a:ext cx="1889760" cy="701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7" y="104779"/>
            <a:ext cx="783212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76539" y="36922"/>
            <a:ext cx="10602844" cy="1159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67" b="1" spc="-67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7" y="2058920"/>
            <a:ext cx="3622991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32" y="2206803"/>
            <a:ext cx="3647565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68" y="1811271"/>
            <a:ext cx="3645299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576" y="3430351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51384" y="3815939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51340" y="3430349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380148" y="3815937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8980106" y="3430347"/>
            <a:ext cx="1991849" cy="584775"/>
            <a:chOff x="6735077" y="3430345"/>
            <a:chExt cx="1493887" cy="58477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4690696"/>
            <a:ext cx="3818261" cy="1059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04" y="4546222"/>
            <a:ext cx="3613792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01" y="4072003"/>
            <a:ext cx="240328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2575" y="5894351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251383" y="6279939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51339" y="5894348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380147" y="6279936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980103" y="5894347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9508911" y="6279935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15180" y="1205346"/>
            <a:ext cx="11846187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7124" y="1298863"/>
            <a:ext cx="15492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9350" y="1294516"/>
            <a:ext cx="14771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9556" y="1291177"/>
            <a:ext cx="1825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1297" y="1294399"/>
            <a:ext cx="206076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18220" y="1294399"/>
            <a:ext cx="22050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06423" y="1292790"/>
            <a:ext cx="20263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4172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74" y="-106535"/>
            <a:ext cx="12332491" cy="7121483"/>
          </a:xfrm>
          <a:prstGeom prst="rect">
            <a:avLst/>
          </a:prstGeom>
        </p:spPr>
      </p:pic>
      <p:pic>
        <p:nvPicPr>
          <p:cNvPr id="3" name="Picture 5" descr="thugi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359"/>
            <a:ext cx="12192000" cy="11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áº¿t quáº£ hÃ¬nh áº£nh cho tree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4" y="772198"/>
            <a:ext cx="8547921" cy="489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áº¿t quáº£ hÃ¬nh áº£nh cho appl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1" y="3258786"/>
            <a:ext cx="1420563" cy="78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77167" y="5065713"/>
            <a:ext cx="863600" cy="519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87" y="1547381"/>
            <a:ext cx="1311287" cy="84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1" y="1317163"/>
            <a:ext cx="1574819" cy="9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89" y="810260"/>
            <a:ext cx="1485307" cy="8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35" y="2756851"/>
            <a:ext cx="1376069" cy="8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58" y="826568"/>
            <a:ext cx="1452711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Káº¿t quáº£ hÃ¬nh áº£nh cho bitten appl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811" y="5660360"/>
            <a:ext cx="1871911" cy="135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>
            <a:hlinkClick r:id="rId9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686944" y="3183478"/>
            <a:ext cx="1600073" cy="1033305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1 </a:t>
            </a:r>
          </a:p>
        </p:txBody>
      </p:sp>
      <p:sp>
        <p:nvSpPr>
          <p:cNvPr id="17" name="AutoShape 3">
            <a:hlinkClick r:id="rId11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976504" y="1469096"/>
            <a:ext cx="1220217" cy="7540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8" name="AutoShape 3">
            <a:hlinkClick r:id="rId12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2546095" y="1012537"/>
            <a:ext cx="1554312" cy="696725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3 </a:t>
            </a:r>
          </a:p>
        </p:txBody>
      </p:sp>
      <p:sp>
        <p:nvSpPr>
          <p:cNvPr id="20" name="AutoShape 3">
            <a:hlinkClick r:id="rId13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5083063" y="981838"/>
            <a:ext cx="1450724" cy="575025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21" name="AutoShape 3">
            <a:hlinkClick r:id="rId14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6657315" y="2848290"/>
            <a:ext cx="1376069" cy="909299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75661" y="1258927"/>
            <a:ext cx="517225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00CC"/>
                </a:solidFill>
                <a:effectLst>
                  <a:glow rad="101600">
                    <a:srgbClr val="9F2936">
                      <a:lumMod val="60000"/>
                      <a:lumOff val="40000"/>
                      <a:alpha val="60000"/>
                    </a:srgbClr>
                  </a:glow>
                </a:effectLst>
              </a:rPr>
              <a:t>Lucky apple?</a:t>
            </a:r>
          </a:p>
        </p:txBody>
      </p:sp>
      <p:sp>
        <p:nvSpPr>
          <p:cNvPr id="25" name="AutoShape 3">
            <a:hlinkClick r:id="rId15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6699168" y="1802604"/>
            <a:ext cx="775157" cy="462747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pic>
        <p:nvPicPr>
          <p:cNvPr id="22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88" y="3645254"/>
            <a:ext cx="1376069" cy="8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">
            <a:hlinkClick r:id="rId16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4836829" y="3706214"/>
            <a:ext cx="1253383" cy="78068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7 </a:t>
            </a:r>
          </a:p>
        </p:txBody>
      </p:sp>
      <p:sp>
        <p:nvSpPr>
          <p:cNvPr id="16" name="Striped Right Arrow 15">
            <a:hlinkClick r:id="rId17" action="ppaction://hlinksldjump"/>
          </p:cNvPr>
          <p:cNvSpPr/>
          <p:nvPr/>
        </p:nvSpPr>
        <p:spPr>
          <a:xfrm>
            <a:off x="9204626" y="6141803"/>
            <a:ext cx="1255612" cy="5732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6" y="3846472"/>
            <a:ext cx="1376069" cy="8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3">
            <a:hlinkClick r:id="rId18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2584802" y="3897843"/>
            <a:ext cx="1253383" cy="78068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333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333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333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  <p:bldP spid="21" grpId="0"/>
      <p:bldP spid="23" grpId="0"/>
      <p:bldP spid="25" grpId="0"/>
      <p:bldP spid="24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10417524" y="5822431"/>
            <a:ext cx="1774477" cy="1035571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2" y="365762"/>
            <a:ext cx="7604759" cy="3263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4764645" y="3792381"/>
            <a:ext cx="2946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aerobics</a:t>
            </a:r>
          </a:p>
        </p:txBody>
      </p:sp>
    </p:spTree>
    <p:extLst>
      <p:ext uri="{BB962C8B-B14F-4D97-AF65-F5344CB8AC3E}">
        <p14:creationId xmlns:p14="http://schemas.microsoft.com/office/powerpoint/2010/main" val="8921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0562379" y="5939076"/>
            <a:ext cx="1629623" cy="918927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" y="274320"/>
            <a:ext cx="7239000" cy="3017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5106861" y="3659925"/>
            <a:ext cx="28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chess</a:t>
            </a:r>
          </a:p>
        </p:txBody>
      </p:sp>
    </p:spTree>
    <p:extLst>
      <p:ext uri="{BB962C8B-B14F-4D97-AF65-F5344CB8AC3E}">
        <p14:creationId xmlns:p14="http://schemas.microsoft.com/office/powerpoint/2010/main" val="3679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0405452" y="5822429"/>
            <a:ext cx="1786549" cy="1035572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10" y="946398"/>
            <a:ext cx="6823391" cy="2482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4958981" y="3556706"/>
            <a:ext cx="290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2050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0671020" y="5822429"/>
            <a:ext cx="1520981" cy="1035572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73" y="1014356"/>
            <a:ext cx="5500467" cy="3054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7590730" y="1683597"/>
            <a:ext cx="3222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table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tennis</a:t>
            </a:r>
          </a:p>
        </p:txBody>
      </p:sp>
    </p:spTree>
    <p:extLst>
      <p:ext uri="{BB962C8B-B14F-4D97-AF65-F5344CB8AC3E}">
        <p14:creationId xmlns:p14="http://schemas.microsoft.com/office/powerpoint/2010/main" val="32409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3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0586520" y="5822429"/>
            <a:ext cx="1605480" cy="1035572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1" y="533402"/>
            <a:ext cx="5918100" cy="3794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1180036" y="2318803"/>
            <a:ext cx="328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1617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3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3" y="4628867"/>
            <a:ext cx="1722920" cy="119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0586520" y="5822429"/>
            <a:ext cx="1605480" cy="1035572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1180036" y="2318803"/>
            <a:ext cx="328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swimming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13" y="1225922"/>
            <a:ext cx="6176107" cy="2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5029203"/>
            <a:ext cx="2469323" cy="163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1" y="626927"/>
            <a:ext cx="9682923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8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apple!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029204"/>
            <a:ext cx="2946400" cy="16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060848"/>
            <a:ext cx="4673600" cy="29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493" y="5632448"/>
            <a:ext cx="47171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GET A GIFT</a:t>
            </a:r>
            <a:endParaRPr lang="en-GB" sz="3733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10538237" y="60543"/>
            <a:ext cx="1552543" cy="998712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678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uyên gia quốc tế phân tích thất bại của tuyển Việt Nam như thế nào? | Bóng  đá |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213360"/>
            <a:ext cx="5135880" cy="44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op 8 Ways to Fix Xbox App Not Downloading Games on Windows 10 and Windows  11 - Guiding 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0" y="213360"/>
            <a:ext cx="6035040" cy="44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5360" y="5013960"/>
            <a:ext cx="3489960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ootball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0900" y="5013960"/>
            <a:ext cx="3985260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Video games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61" y="5225348"/>
            <a:ext cx="2469323" cy="163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1" y="626927"/>
            <a:ext cx="9682923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8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apple!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029204"/>
            <a:ext cx="2946400" cy="16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169995"/>
            <a:ext cx="4673600" cy="285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4434" y="5780064"/>
            <a:ext cx="47171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GET A GIFT</a:t>
            </a:r>
            <a:endParaRPr lang="en-GB" sz="3733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10622736" y="53719"/>
            <a:ext cx="1569267" cy="1077964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218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7" y="104779"/>
            <a:ext cx="783212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76539" y="36922"/>
            <a:ext cx="10602844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spc="-67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7" y="2058920"/>
            <a:ext cx="3622991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32" y="2206803"/>
            <a:ext cx="3647565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68" y="1811271"/>
            <a:ext cx="3645299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576" y="3430351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51384" y="3815939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51340" y="3430349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380148" y="3815937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8980106" y="3430347"/>
            <a:ext cx="1991849" cy="584775"/>
            <a:chOff x="6735077" y="3430345"/>
            <a:chExt cx="1493887" cy="58477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4690696"/>
            <a:ext cx="3818261" cy="1059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04" y="4546222"/>
            <a:ext cx="3613792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01" y="4072003"/>
            <a:ext cx="240328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2575" y="5894351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251383" y="6279939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51339" y="5894348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380147" y="6279936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980103" y="5894347"/>
            <a:ext cx="77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9508911" y="6279935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15180" y="1205346"/>
            <a:ext cx="11846187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7124" y="1298863"/>
            <a:ext cx="15492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9350" y="1294516"/>
            <a:ext cx="14771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9556" y="1291177"/>
            <a:ext cx="1825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1297" y="1294399"/>
            <a:ext cx="206076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18220" y="1294399"/>
            <a:ext cx="22050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06423" y="1292790"/>
            <a:ext cx="20263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1365630" y="3352866"/>
            <a:ext cx="133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5401429" y="3360008"/>
            <a:ext cx="1611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8977569" y="3359999"/>
            <a:ext cx="2565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 table </a:t>
            </a:r>
            <a:r>
              <a:rPr lang="en-US" sz="3200" b="1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1243281" y="5824007"/>
            <a:ext cx="1934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5541395" y="5824007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9577277" y="5824005"/>
            <a:ext cx="1818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9633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394" y="903204"/>
            <a:ext cx="11531061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333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What </a:t>
            </a:r>
            <a:r>
              <a:rPr lang="en-GB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 the difference between </a:t>
            </a:r>
          </a:p>
          <a:p>
            <a:r>
              <a:rPr lang="en-GB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sport </a:t>
            </a:r>
            <a:r>
              <a:rPr lang="en-GB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game  </a:t>
            </a:r>
            <a:r>
              <a:rPr lang="en-GB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333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7935" y="0"/>
            <a:ext cx="9020226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267" b="1" u="sng" dirty="0">
                <a:solidFill>
                  <a:srgbClr val="FF0000"/>
                </a:solidFill>
              </a:rPr>
              <a:t>A sport</a:t>
            </a:r>
            <a:r>
              <a:rPr lang="en-GB" sz="4267" b="1" dirty="0">
                <a:solidFill>
                  <a:srgbClr val="FF0000"/>
                </a:solidFill>
              </a:rPr>
              <a:t>:</a:t>
            </a:r>
            <a:r>
              <a:rPr lang="en-GB" sz="4267" b="1" dirty="0"/>
              <a:t> </a:t>
            </a:r>
            <a:r>
              <a:rPr lang="en-US" sz="4267" b="1" dirty="0"/>
              <a:t>an activity that you do for pleasure and that needs physical exercise</a:t>
            </a:r>
            <a:r>
              <a:rPr lang="en-US" sz="4267" b="1" dirty="0" smtClean="0"/>
              <a:t>.</a:t>
            </a:r>
            <a:endParaRPr lang="en-US" sz="4267" b="1" dirty="0"/>
          </a:p>
        </p:txBody>
      </p:sp>
      <p:sp>
        <p:nvSpPr>
          <p:cNvPr id="4" name="Rectangle 3"/>
          <p:cNvSpPr/>
          <p:nvPr/>
        </p:nvSpPr>
        <p:spPr>
          <a:xfrm>
            <a:off x="74974" y="2"/>
            <a:ext cx="278080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4800" b="1" dirty="0">
                <a:solidFill>
                  <a:srgbClr val="FFFF00"/>
                </a:solidFill>
              </a:rPr>
              <a:t>* Notes: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9" y="2105625"/>
            <a:ext cx="2502248" cy="15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53" y="2075041"/>
            <a:ext cx="2558347" cy="15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76" y="2105623"/>
            <a:ext cx="2622968" cy="15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60" y="4485091"/>
            <a:ext cx="3121191" cy="173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82114" y="3615023"/>
            <a:ext cx="162095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cycling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9114587" y="3781486"/>
            <a:ext cx="253787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table tennis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1" y="4485091"/>
            <a:ext cx="309537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83156" y="6127237"/>
            <a:ext cx="228460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basketball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101" y="3605392"/>
            <a:ext cx="228620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swimming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8414" y="6130807"/>
            <a:ext cx="290282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733" b="1" dirty="0">
                <a:solidFill>
                  <a:srgbClr val="FF0000"/>
                </a:solidFill>
              </a:rPr>
              <a:t>   volleyball</a:t>
            </a:r>
            <a:endParaRPr lang="en-US" sz="3733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4441" y="968991"/>
            <a:ext cx="1097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1981" indent="-761981">
              <a:buFontTx/>
              <a:buChar char="-"/>
            </a:pPr>
            <a:endParaRPr lang="en-GB" sz="4800" b="1" dirty="0">
              <a:solidFill>
                <a:srgbClr val="FF0000"/>
              </a:solidFill>
            </a:endParaRPr>
          </a:p>
          <a:p>
            <a:pPr marL="761981" indent="-761981">
              <a:buFontTx/>
              <a:buChar char="-"/>
            </a:pPr>
            <a:endParaRPr lang="en-GB" sz="4800" dirty="0"/>
          </a:p>
          <a:p>
            <a:pPr marL="761981" indent="-761981">
              <a:buFontTx/>
              <a:buChar char="-"/>
            </a:pPr>
            <a:endParaRPr lang="en-GB" sz="4800" dirty="0"/>
          </a:p>
        </p:txBody>
      </p:sp>
      <p:sp>
        <p:nvSpPr>
          <p:cNvPr id="4" name="Rectangle 3"/>
          <p:cNvSpPr/>
          <p:nvPr/>
        </p:nvSpPr>
        <p:spPr>
          <a:xfrm>
            <a:off x="5787" y="0"/>
            <a:ext cx="278080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4800" b="1" dirty="0">
                <a:solidFill>
                  <a:srgbClr val="FFFF00"/>
                </a:solidFill>
              </a:rPr>
              <a:t>* Notes: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6592" y="0"/>
            <a:ext cx="9034816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267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an activity or a sport with rules in which people or teams compete against each </a:t>
            </a:r>
            <a:r>
              <a:rPr lang="en-US" sz="4267" dirty="0" smtClean="0">
                <a:latin typeface="Times New Roman" pitchFamily="18" charset="0"/>
                <a:cs typeface="Times New Roman" pitchFamily="18" charset="0"/>
              </a:rPr>
              <a:t>other.</a:t>
            </a:r>
            <a:endParaRPr lang="en-GB" sz="4267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0" y="2017398"/>
            <a:ext cx="2638568" cy="16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29" y="2032638"/>
            <a:ext cx="2966113" cy="16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54" y="2022289"/>
            <a:ext cx="261468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40" y="4662499"/>
            <a:ext cx="307529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47" y="4651415"/>
            <a:ext cx="301542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88977" y="6290735"/>
            <a:ext cx="259878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      skipping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9587765" y="3607817"/>
            <a:ext cx="178446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marbles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6190" y="3616359"/>
            <a:ext cx="126348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5094" y="3746519"/>
            <a:ext cx="349935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computer games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650" y="6169756"/>
            <a:ext cx="352211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blind man's bluff</a:t>
            </a:r>
          </a:p>
        </p:txBody>
      </p:sp>
    </p:spTree>
    <p:extLst>
      <p:ext uri="{BB962C8B-B14F-4D97-AF65-F5344CB8AC3E}">
        <p14:creationId xmlns:p14="http://schemas.microsoft.com/office/powerpoint/2010/main" val="27351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7" y="113419"/>
            <a:ext cx="783212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6662" y="86621"/>
            <a:ext cx="109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Ask your partner these questions to find out how sporty 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6197" y="1559413"/>
            <a:ext cx="4738192" cy="18391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384284" y="1635768"/>
            <a:ext cx="4738192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6318" y="1597225"/>
            <a:ext cx="4715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answers to the questions are mostly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“A”,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sporty. If they are mostly “B”, do more sport and try to be more active.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1269244" y="1749206"/>
            <a:ext cx="2815776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6087745" y="1742868"/>
            <a:ext cx="2394857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658769" y="2293929"/>
            <a:ext cx="6488791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671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1283762" y="2771987"/>
            <a:ext cx="2394857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6052908" y="2765649"/>
            <a:ext cx="2747813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658765" y="3305819"/>
            <a:ext cx="6128563" cy="470318"/>
            <a:chOff x="-66290" y="4026312"/>
            <a:chExt cx="4596422" cy="4703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4154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you usually do morning 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exercise?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1240215" y="3850180"/>
            <a:ext cx="4499444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6032585" y="3843842"/>
            <a:ext cx="4003171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643910" y="4447094"/>
            <a:ext cx="9782129" cy="470318"/>
            <a:chOff x="-88319" y="3312302"/>
            <a:chExt cx="7336597" cy="47031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1249205" y="4947717"/>
            <a:ext cx="464832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6035713" y="4930755"/>
            <a:ext cx="414892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644601" y="1259207"/>
            <a:ext cx="6502959" cy="494392"/>
            <a:chOff x="-44257" y="1230020"/>
            <a:chExt cx="7681276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7" y="1262747"/>
              <a:ext cx="703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 you swim?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658421" y="5535666"/>
            <a:ext cx="9188408" cy="470318"/>
            <a:chOff x="-88320" y="3312302"/>
            <a:chExt cx="6891306" cy="47031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1263720" y="6036289"/>
            <a:ext cx="3585045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6050225" y="6019327"/>
            <a:ext cx="2580419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1268472" y="2778405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6065176" y="1762513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6027439" y="2778405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1253683" y="3847012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6012649" y="3847012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1243843" y="4965886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6027439" y="4965886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1269827" y="6034687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6053423" y="6025451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1263720" y="1763045"/>
            <a:ext cx="6096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9846829" y="6036289"/>
            <a:ext cx="1598411" cy="65407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51" y="-811359"/>
            <a:ext cx="14370051" cy="808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219200" y="655045"/>
            <a:ext cx="53355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7200" b="1" u="sng" dirty="0">
                <a:solidFill>
                  <a:srgbClr val="FF3300"/>
                </a:solidFill>
                <a:latin typeface="VNI-Thufap2" pitchFamily="2" charset="0"/>
                <a:cs typeface="Arial" pitchFamily="34" charset="0"/>
              </a:rPr>
              <a:t>Homework</a:t>
            </a:r>
            <a:endParaRPr lang="en-US" sz="7200" b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70341" name="Picture 5" descr="book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6482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42" name="Picture 6" descr="2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343400"/>
            <a:ext cx="1117600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4" name="Text Box 4"/>
          <p:cNvSpPr txBox="1">
            <a:spLocks noChangeArrowheads="1"/>
          </p:cNvSpPr>
          <p:nvPr/>
        </p:nvSpPr>
        <p:spPr bwMode="auto">
          <a:xfrm>
            <a:off x="1219200" y="1705969"/>
            <a:ext cx="4640240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GB" altLang="en-US" sz="4267" b="1" dirty="0">
                <a:solidFill>
                  <a:srgbClr val="0000CC"/>
                </a:solidFill>
                <a:latin typeface="Arial Narrow" pitchFamily="34" charset="0"/>
              </a:rPr>
              <a:t> Learn  new  words by heart.</a:t>
            </a:r>
            <a:endParaRPr lang="en-US" altLang="en-US" sz="4267" b="1" dirty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4267" b="1" dirty="0">
                <a:solidFill>
                  <a:srgbClr val="0000CC"/>
                </a:solidFill>
                <a:latin typeface="Arial Narrow" pitchFamily="34" charset="0"/>
              </a:rPr>
              <a:t> </a:t>
            </a:r>
            <a:r>
              <a:rPr lang="en-US" altLang="en-US" sz="4267" b="1" dirty="0" err="1" smtClean="0">
                <a:solidFill>
                  <a:srgbClr val="0000CC"/>
                </a:solidFill>
                <a:latin typeface="Arial Narrow" pitchFamily="34" charset="0"/>
              </a:rPr>
              <a:t>Practise</a:t>
            </a:r>
            <a:r>
              <a:rPr lang="en-US" altLang="en-US" sz="4267" b="1" dirty="0" smtClean="0">
                <a:solidFill>
                  <a:srgbClr val="0000CC"/>
                </a:solidFill>
                <a:latin typeface="Arial Narrow" pitchFamily="34" charset="0"/>
              </a:rPr>
              <a:t> the dialogue again .</a:t>
            </a:r>
            <a:endParaRPr lang="en-US" altLang="en-US" sz="4267" b="1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70345" name="Text Box 9"/>
          <p:cNvSpPr txBox="1">
            <a:spLocks noChangeArrowheads="1"/>
          </p:cNvSpPr>
          <p:nvPr/>
        </p:nvSpPr>
        <p:spPr bwMode="auto">
          <a:xfrm>
            <a:off x="4777605" y="3789403"/>
            <a:ext cx="60276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8800" b="1" dirty="0">
                <a:solidFill>
                  <a:srgbClr val="C00000"/>
                </a:solidFill>
                <a:latin typeface="VNI-Slogan" pitchFamily="2" charset="0"/>
                <a:cs typeface="Arial" pitchFamily="34" charset="0"/>
              </a:rPr>
              <a:t>Good bye 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3550" y="1282894"/>
            <a:ext cx="416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208975" y="1705968"/>
            <a:ext cx="4596263" cy="2390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4267" b="1" dirty="0">
                <a:solidFill>
                  <a:srgbClr val="0000CC"/>
                </a:solidFill>
                <a:latin typeface="Arial Narrow" pitchFamily="34" charset="0"/>
              </a:rPr>
              <a:t>Prepare : </a:t>
            </a:r>
            <a:r>
              <a:rPr lang="en-US" altLang="en-US" sz="4267" b="1" dirty="0" smtClean="0">
                <a:solidFill>
                  <a:srgbClr val="0000CC"/>
                </a:solidFill>
                <a:latin typeface="Arial Narrow" pitchFamily="34" charset="0"/>
              </a:rPr>
              <a:t>Lesson 2 </a:t>
            </a:r>
            <a:r>
              <a:rPr lang="en-US" altLang="en-US" sz="4267" b="1" dirty="0">
                <a:solidFill>
                  <a:srgbClr val="0000CC"/>
                </a:solidFill>
                <a:latin typeface="Arial Narrow" pitchFamily="34" charset="0"/>
              </a:rPr>
              <a:t>: A closer look 1</a:t>
            </a:r>
          </a:p>
          <a:p>
            <a:pPr>
              <a:spcBef>
                <a:spcPct val="50000"/>
              </a:spcBef>
            </a:pPr>
            <a:endParaRPr lang="en-US" altLang="en-US" sz="4267" b="1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0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4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7" y="2060578"/>
            <a:ext cx="1503363" cy="1503363"/>
          </a:xfrm>
          <a:prstGeom prst="rect">
            <a:avLst/>
          </a:prstGeom>
          <a:noFill/>
          <a:ln>
            <a:noFill/>
          </a:ln>
          <a:effectLst>
            <a:outerShdw dist="190500" dir="2700000" algn="tl" rotWithShape="0">
              <a:srgbClr val="0070C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633665" y="2071688"/>
            <a:ext cx="7134225" cy="1363662"/>
            <a:chOff x="609" y="1755"/>
            <a:chExt cx="4494" cy="859"/>
          </a:xfrm>
        </p:grpSpPr>
        <p:sp>
          <p:nvSpPr>
            <p:cNvPr id="2055" name="Freeform 15"/>
            <p:cNvSpPr>
              <a:spLocks/>
            </p:cNvSpPr>
            <p:nvPr/>
          </p:nvSpPr>
          <p:spPr bwMode="auto">
            <a:xfrm>
              <a:off x="609" y="1755"/>
              <a:ext cx="592" cy="859"/>
            </a:xfrm>
            <a:custGeom>
              <a:avLst/>
              <a:gdLst>
                <a:gd name="T0" fmla="*/ 0 w 592"/>
                <a:gd name="T1" fmla="*/ 34 h 1001"/>
                <a:gd name="T2" fmla="*/ 95 w 592"/>
                <a:gd name="T3" fmla="*/ 0 h 1001"/>
                <a:gd name="T4" fmla="*/ 492 w 592"/>
                <a:gd name="T5" fmla="*/ 0 h 1001"/>
                <a:gd name="T6" fmla="*/ 592 w 592"/>
                <a:gd name="T7" fmla="*/ 35 h 1001"/>
                <a:gd name="T8" fmla="*/ 592 w 592"/>
                <a:gd name="T9" fmla="*/ 112 h 1001"/>
                <a:gd name="T10" fmla="*/ 415 w 592"/>
                <a:gd name="T11" fmla="*/ 112 h 1001"/>
                <a:gd name="T12" fmla="*/ 415 w 592"/>
                <a:gd name="T13" fmla="*/ 66 h 1001"/>
                <a:gd name="T14" fmla="*/ 177 w 592"/>
                <a:gd name="T15" fmla="*/ 66 h 1001"/>
                <a:gd name="T16" fmla="*/ 177 w 592"/>
                <a:gd name="T17" fmla="*/ 161 h 1001"/>
                <a:gd name="T18" fmla="*/ 490 w 592"/>
                <a:gd name="T19" fmla="*/ 161 h 1001"/>
                <a:gd name="T20" fmla="*/ 592 w 592"/>
                <a:gd name="T21" fmla="*/ 198 h 1001"/>
                <a:gd name="T22" fmla="*/ 592 w 592"/>
                <a:gd name="T23" fmla="*/ 350 h 1001"/>
                <a:gd name="T24" fmla="*/ 462 w 592"/>
                <a:gd name="T25" fmla="*/ 399 h 1001"/>
                <a:gd name="T26" fmla="*/ 116 w 592"/>
                <a:gd name="T27" fmla="*/ 399 h 1001"/>
                <a:gd name="T28" fmla="*/ 0 w 592"/>
                <a:gd name="T29" fmla="*/ 357 h 1001"/>
                <a:gd name="T30" fmla="*/ 0 w 592"/>
                <a:gd name="T31" fmla="*/ 286 h 1001"/>
                <a:gd name="T32" fmla="*/ 177 w 592"/>
                <a:gd name="T33" fmla="*/ 286 h 1001"/>
                <a:gd name="T34" fmla="*/ 177 w 592"/>
                <a:gd name="T35" fmla="*/ 335 h 1001"/>
                <a:gd name="T36" fmla="*/ 415 w 592"/>
                <a:gd name="T37" fmla="*/ 335 h 1001"/>
                <a:gd name="T38" fmla="*/ 415 w 592"/>
                <a:gd name="T39" fmla="*/ 225 h 1001"/>
                <a:gd name="T40" fmla="*/ 100 w 592"/>
                <a:gd name="T41" fmla="*/ 225 h 1001"/>
                <a:gd name="T42" fmla="*/ 0 w 592"/>
                <a:gd name="T43" fmla="*/ 190 h 1001"/>
                <a:gd name="T44" fmla="*/ 0 w 592"/>
                <a:gd name="T45" fmla="*/ 34 h 10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92" h="1001">
                  <a:moveTo>
                    <a:pt x="0" y="87"/>
                  </a:moveTo>
                  <a:lnTo>
                    <a:pt x="95" y="0"/>
                  </a:lnTo>
                  <a:lnTo>
                    <a:pt x="492" y="0"/>
                  </a:lnTo>
                  <a:lnTo>
                    <a:pt x="592" y="89"/>
                  </a:lnTo>
                  <a:lnTo>
                    <a:pt x="592" y="281"/>
                  </a:lnTo>
                  <a:lnTo>
                    <a:pt x="415" y="281"/>
                  </a:lnTo>
                  <a:lnTo>
                    <a:pt x="415" y="165"/>
                  </a:lnTo>
                  <a:lnTo>
                    <a:pt x="177" y="165"/>
                  </a:lnTo>
                  <a:lnTo>
                    <a:pt x="177" y="403"/>
                  </a:lnTo>
                  <a:lnTo>
                    <a:pt x="490" y="403"/>
                  </a:lnTo>
                  <a:lnTo>
                    <a:pt x="592" y="498"/>
                  </a:lnTo>
                  <a:lnTo>
                    <a:pt x="592" y="879"/>
                  </a:lnTo>
                  <a:lnTo>
                    <a:pt x="462" y="1001"/>
                  </a:lnTo>
                  <a:lnTo>
                    <a:pt x="116" y="1001"/>
                  </a:lnTo>
                  <a:lnTo>
                    <a:pt x="0" y="894"/>
                  </a:lnTo>
                  <a:lnTo>
                    <a:pt x="0" y="716"/>
                  </a:lnTo>
                  <a:lnTo>
                    <a:pt x="177" y="716"/>
                  </a:lnTo>
                  <a:lnTo>
                    <a:pt x="177" y="838"/>
                  </a:lnTo>
                  <a:lnTo>
                    <a:pt x="415" y="838"/>
                  </a:lnTo>
                  <a:lnTo>
                    <a:pt x="415" y="564"/>
                  </a:lnTo>
                  <a:lnTo>
                    <a:pt x="100" y="564"/>
                  </a:lnTo>
                  <a:lnTo>
                    <a:pt x="0" y="473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0070C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16"/>
            <p:cNvSpPr>
              <a:spLocks noEditPoints="1"/>
            </p:cNvSpPr>
            <p:nvPr/>
          </p:nvSpPr>
          <p:spPr bwMode="auto">
            <a:xfrm>
              <a:off x="1304" y="1755"/>
              <a:ext cx="659" cy="859"/>
            </a:xfrm>
            <a:custGeom>
              <a:avLst/>
              <a:gdLst>
                <a:gd name="T0" fmla="*/ 340 w 659"/>
                <a:gd name="T1" fmla="*/ 399 h 1001"/>
                <a:gd name="T2" fmla="*/ 340 w 659"/>
                <a:gd name="T3" fmla="*/ 335 h 1001"/>
                <a:gd name="T4" fmla="*/ 258 w 659"/>
                <a:gd name="T5" fmla="*/ 335 h 1001"/>
                <a:gd name="T6" fmla="*/ 258 w 659"/>
                <a:gd name="T7" fmla="*/ 231 h 1001"/>
                <a:gd name="T8" fmla="*/ 549 w 659"/>
                <a:gd name="T9" fmla="*/ 231 h 1001"/>
                <a:gd name="T10" fmla="*/ 659 w 659"/>
                <a:gd name="T11" fmla="*/ 191 h 1001"/>
                <a:gd name="T12" fmla="*/ 659 w 659"/>
                <a:gd name="T13" fmla="*/ 38 h 1001"/>
                <a:gd name="T14" fmla="*/ 556 w 659"/>
                <a:gd name="T15" fmla="*/ 0 h 1001"/>
                <a:gd name="T16" fmla="*/ 0 w 659"/>
                <a:gd name="T17" fmla="*/ 0 h 1001"/>
                <a:gd name="T18" fmla="*/ 0 w 659"/>
                <a:gd name="T19" fmla="*/ 66 h 1001"/>
                <a:gd name="T20" fmla="*/ 80 w 659"/>
                <a:gd name="T21" fmla="*/ 66 h 1001"/>
                <a:gd name="T22" fmla="*/ 80 w 659"/>
                <a:gd name="T23" fmla="*/ 335 h 1001"/>
                <a:gd name="T24" fmla="*/ 0 w 659"/>
                <a:gd name="T25" fmla="*/ 335 h 1001"/>
                <a:gd name="T26" fmla="*/ 0 w 659"/>
                <a:gd name="T27" fmla="*/ 399 h 1001"/>
                <a:gd name="T28" fmla="*/ 340 w 659"/>
                <a:gd name="T29" fmla="*/ 399 h 1001"/>
                <a:gd name="T30" fmla="*/ 481 w 659"/>
                <a:gd name="T31" fmla="*/ 166 h 1001"/>
                <a:gd name="T32" fmla="*/ 258 w 659"/>
                <a:gd name="T33" fmla="*/ 166 h 1001"/>
                <a:gd name="T34" fmla="*/ 258 w 659"/>
                <a:gd name="T35" fmla="*/ 66 h 1001"/>
                <a:gd name="T36" fmla="*/ 481 w 659"/>
                <a:gd name="T37" fmla="*/ 66 h 1001"/>
                <a:gd name="T38" fmla="*/ 481 w 659"/>
                <a:gd name="T39" fmla="*/ 166 h 10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59" h="1001">
                  <a:moveTo>
                    <a:pt x="340" y="1001"/>
                  </a:moveTo>
                  <a:lnTo>
                    <a:pt x="340" y="838"/>
                  </a:lnTo>
                  <a:lnTo>
                    <a:pt x="258" y="838"/>
                  </a:lnTo>
                  <a:lnTo>
                    <a:pt x="258" y="577"/>
                  </a:lnTo>
                  <a:lnTo>
                    <a:pt x="549" y="577"/>
                  </a:lnTo>
                  <a:lnTo>
                    <a:pt x="659" y="478"/>
                  </a:lnTo>
                  <a:lnTo>
                    <a:pt x="659" y="95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80" y="165"/>
                  </a:lnTo>
                  <a:lnTo>
                    <a:pt x="80" y="838"/>
                  </a:lnTo>
                  <a:lnTo>
                    <a:pt x="0" y="838"/>
                  </a:lnTo>
                  <a:lnTo>
                    <a:pt x="0" y="1001"/>
                  </a:lnTo>
                  <a:lnTo>
                    <a:pt x="340" y="1001"/>
                  </a:lnTo>
                  <a:close/>
                  <a:moveTo>
                    <a:pt x="481" y="416"/>
                  </a:moveTo>
                  <a:lnTo>
                    <a:pt x="258" y="416"/>
                  </a:lnTo>
                  <a:lnTo>
                    <a:pt x="258" y="165"/>
                  </a:lnTo>
                  <a:lnTo>
                    <a:pt x="481" y="165"/>
                  </a:lnTo>
                  <a:lnTo>
                    <a:pt x="481" y="416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0070C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18"/>
            <p:cNvSpPr>
              <a:spLocks noEditPoints="1"/>
            </p:cNvSpPr>
            <p:nvPr/>
          </p:nvSpPr>
          <p:spPr bwMode="auto">
            <a:xfrm>
              <a:off x="2903" y="1755"/>
              <a:ext cx="713" cy="859"/>
            </a:xfrm>
            <a:custGeom>
              <a:avLst/>
              <a:gdLst>
                <a:gd name="T0" fmla="*/ 0 w 713"/>
                <a:gd name="T1" fmla="*/ 66 h 1001"/>
                <a:gd name="T2" fmla="*/ 79 w 713"/>
                <a:gd name="T3" fmla="*/ 66 h 1001"/>
                <a:gd name="T4" fmla="*/ 79 w 713"/>
                <a:gd name="T5" fmla="*/ 335 h 1001"/>
                <a:gd name="T6" fmla="*/ 0 w 713"/>
                <a:gd name="T7" fmla="*/ 335 h 1001"/>
                <a:gd name="T8" fmla="*/ 0 w 713"/>
                <a:gd name="T9" fmla="*/ 399 h 1001"/>
                <a:gd name="T10" fmla="*/ 339 w 713"/>
                <a:gd name="T11" fmla="*/ 399 h 1001"/>
                <a:gd name="T12" fmla="*/ 339 w 713"/>
                <a:gd name="T13" fmla="*/ 335 h 1001"/>
                <a:gd name="T14" fmla="*/ 257 w 713"/>
                <a:gd name="T15" fmla="*/ 335 h 1001"/>
                <a:gd name="T16" fmla="*/ 257 w 713"/>
                <a:gd name="T17" fmla="*/ 241 h 1001"/>
                <a:gd name="T18" fmla="*/ 319 w 713"/>
                <a:gd name="T19" fmla="*/ 241 h 1001"/>
                <a:gd name="T20" fmla="*/ 531 w 713"/>
                <a:gd name="T21" fmla="*/ 399 h 1001"/>
                <a:gd name="T22" fmla="*/ 713 w 713"/>
                <a:gd name="T23" fmla="*/ 399 h 1001"/>
                <a:gd name="T24" fmla="*/ 713 w 713"/>
                <a:gd name="T25" fmla="*/ 335 h 1001"/>
                <a:gd name="T26" fmla="*/ 638 w 713"/>
                <a:gd name="T27" fmla="*/ 335 h 1001"/>
                <a:gd name="T28" fmla="*/ 508 w 713"/>
                <a:gd name="T29" fmla="*/ 241 h 1001"/>
                <a:gd name="T30" fmla="*/ 565 w 713"/>
                <a:gd name="T31" fmla="*/ 241 h 1001"/>
                <a:gd name="T32" fmla="*/ 659 w 713"/>
                <a:gd name="T33" fmla="*/ 205 h 1001"/>
                <a:gd name="T34" fmla="*/ 659 w 713"/>
                <a:gd name="T35" fmla="*/ 33 h 1001"/>
                <a:gd name="T36" fmla="*/ 565 w 713"/>
                <a:gd name="T37" fmla="*/ 0 h 1001"/>
                <a:gd name="T38" fmla="*/ 0 w 713"/>
                <a:gd name="T39" fmla="*/ 0 h 1001"/>
                <a:gd name="T40" fmla="*/ 0 w 713"/>
                <a:gd name="T41" fmla="*/ 66 h 1001"/>
                <a:gd name="T42" fmla="*/ 481 w 713"/>
                <a:gd name="T43" fmla="*/ 175 h 1001"/>
                <a:gd name="T44" fmla="*/ 257 w 713"/>
                <a:gd name="T45" fmla="*/ 175 h 1001"/>
                <a:gd name="T46" fmla="*/ 257 w 713"/>
                <a:gd name="T47" fmla="*/ 66 h 1001"/>
                <a:gd name="T48" fmla="*/ 481 w 713"/>
                <a:gd name="T49" fmla="*/ 66 h 1001"/>
                <a:gd name="T50" fmla="*/ 481 w 713"/>
                <a:gd name="T51" fmla="*/ 175 h 10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13" h="1001">
                  <a:moveTo>
                    <a:pt x="0" y="165"/>
                  </a:moveTo>
                  <a:lnTo>
                    <a:pt x="79" y="165"/>
                  </a:lnTo>
                  <a:lnTo>
                    <a:pt x="79" y="838"/>
                  </a:lnTo>
                  <a:lnTo>
                    <a:pt x="0" y="838"/>
                  </a:lnTo>
                  <a:lnTo>
                    <a:pt x="0" y="1001"/>
                  </a:lnTo>
                  <a:lnTo>
                    <a:pt x="339" y="1001"/>
                  </a:lnTo>
                  <a:lnTo>
                    <a:pt x="339" y="838"/>
                  </a:lnTo>
                  <a:lnTo>
                    <a:pt x="257" y="838"/>
                  </a:lnTo>
                  <a:lnTo>
                    <a:pt x="257" y="602"/>
                  </a:lnTo>
                  <a:lnTo>
                    <a:pt x="319" y="602"/>
                  </a:lnTo>
                  <a:lnTo>
                    <a:pt x="531" y="1001"/>
                  </a:lnTo>
                  <a:lnTo>
                    <a:pt x="713" y="1001"/>
                  </a:lnTo>
                  <a:lnTo>
                    <a:pt x="713" y="838"/>
                  </a:lnTo>
                  <a:lnTo>
                    <a:pt x="638" y="838"/>
                  </a:lnTo>
                  <a:lnTo>
                    <a:pt x="508" y="602"/>
                  </a:lnTo>
                  <a:lnTo>
                    <a:pt x="565" y="602"/>
                  </a:lnTo>
                  <a:lnTo>
                    <a:pt x="659" y="513"/>
                  </a:lnTo>
                  <a:lnTo>
                    <a:pt x="659" y="82"/>
                  </a:lnTo>
                  <a:lnTo>
                    <a:pt x="565" y="0"/>
                  </a:lnTo>
                  <a:lnTo>
                    <a:pt x="0" y="0"/>
                  </a:lnTo>
                  <a:lnTo>
                    <a:pt x="0" y="165"/>
                  </a:lnTo>
                  <a:close/>
                  <a:moveTo>
                    <a:pt x="481" y="438"/>
                  </a:moveTo>
                  <a:lnTo>
                    <a:pt x="257" y="438"/>
                  </a:lnTo>
                  <a:lnTo>
                    <a:pt x="257" y="165"/>
                  </a:lnTo>
                  <a:lnTo>
                    <a:pt x="481" y="165"/>
                  </a:lnTo>
                  <a:lnTo>
                    <a:pt x="481" y="438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0070C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9"/>
            <p:cNvSpPr>
              <a:spLocks/>
            </p:cNvSpPr>
            <p:nvPr/>
          </p:nvSpPr>
          <p:spPr bwMode="auto">
            <a:xfrm>
              <a:off x="3664" y="1755"/>
              <a:ext cx="741" cy="859"/>
            </a:xfrm>
            <a:custGeom>
              <a:avLst/>
              <a:gdLst>
                <a:gd name="T0" fmla="*/ 0 w 741"/>
                <a:gd name="T1" fmla="*/ 142 h 1001"/>
                <a:gd name="T2" fmla="*/ 0 w 741"/>
                <a:gd name="T3" fmla="*/ 0 h 1001"/>
                <a:gd name="T4" fmla="*/ 741 w 741"/>
                <a:gd name="T5" fmla="*/ 0 h 1001"/>
                <a:gd name="T6" fmla="*/ 741 w 741"/>
                <a:gd name="T7" fmla="*/ 142 h 1001"/>
                <a:gd name="T8" fmla="*/ 570 w 741"/>
                <a:gd name="T9" fmla="*/ 142 h 1001"/>
                <a:gd name="T10" fmla="*/ 570 w 741"/>
                <a:gd name="T11" fmla="*/ 66 h 1001"/>
                <a:gd name="T12" fmla="*/ 461 w 741"/>
                <a:gd name="T13" fmla="*/ 66 h 1001"/>
                <a:gd name="T14" fmla="*/ 461 w 741"/>
                <a:gd name="T15" fmla="*/ 335 h 1001"/>
                <a:gd name="T16" fmla="*/ 540 w 741"/>
                <a:gd name="T17" fmla="*/ 335 h 1001"/>
                <a:gd name="T18" fmla="*/ 540 w 741"/>
                <a:gd name="T19" fmla="*/ 399 h 1001"/>
                <a:gd name="T20" fmla="*/ 201 w 741"/>
                <a:gd name="T21" fmla="*/ 399 h 1001"/>
                <a:gd name="T22" fmla="*/ 201 w 741"/>
                <a:gd name="T23" fmla="*/ 335 h 1001"/>
                <a:gd name="T24" fmla="*/ 283 w 741"/>
                <a:gd name="T25" fmla="*/ 335 h 1001"/>
                <a:gd name="T26" fmla="*/ 283 w 741"/>
                <a:gd name="T27" fmla="*/ 66 h 1001"/>
                <a:gd name="T28" fmla="*/ 171 w 741"/>
                <a:gd name="T29" fmla="*/ 66 h 1001"/>
                <a:gd name="T30" fmla="*/ 171 w 741"/>
                <a:gd name="T31" fmla="*/ 142 h 1001"/>
                <a:gd name="T32" fmla="*/ 0 w 741"/>
                <a:gd name="T33" fmla="*/ 142 h 10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1" h="1001">
                  <a:moveTo>
                    <a:pt x="0" y="358"/>
                  </a:moveTo>
                  <a:lnTo>
                    <a:pt x="0" y="0"/>
                  </a:lnTo>
                  <a:lnTo>
                    <a:pt x="741" y="0"/>
                  </a:lnTo>
                  <a:lnTo>
                    <a:pt x="741" y="358"/>
                  </a:lnTo>
                  <a:lnTo>
                    <a:pt x="570" y="358"/>
                  </a:lnTo>
                  <a:lnTo>
                    <a:pt x="570" y="165"/>
                  </a:lnTo>
                  <a:lnTo>
                    <a:pt x="461" y="165"/>
                  </a:lnTo>
                  <a:lnTo>
                    <a:pt x="461" y="838"/>
                  </a:lnTo>
                  <a:lnTo>
                    <a:pt x="540" y="838"/>
                  </a:lnTo>
                  <a:lnTo>
                    <a:pt x="540" y="1001"/>
                  </a:lnTo>
                  <a:lnTo>
                    <a:pt x="201" y="1001"/>
                  </a:lnTo>
                  <a:lnTo>
                    <a:pt x="201" y="838"/>
                  </a:lnTo>
                  <a:lnTo>
                    <a:pt x="283" y="838"/>
                  </a:lnTo>
                  <a:lnTo>
                    <a:pt x="283" y="165"/>
                  </a:lnTo>
                  <a:lnTo>
                    <a:pt x="171" y="165"/>
                  </a:lnTo>
                  <a:lnTo>
                    <a:pt x="171" y="358"/>
                  </a:lnTo>
                  <a:lnTo>
                    <a:pt x="0" y="3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0070C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0"/>
            <p:cNvSpPr>
              <a:spLocks/>
            </p:cNvSpPr>
            <p:nvPr/>
          </p:nvSpPr>
          <p:spPr bwMode="auto">
            <a:xfrm>
              <a:off x="4510" y="1755"/>
              <a:ext cx="593" cy="859"/>
            </a:xfrm>
            <a:custGeom>
              <a:avLst/>
              <a:gdLst>
                <a:gd name="T0" fmla="*/ 0 w 593"/>
                <a:gd name="T1" fmla="*/ 34 h 1001"/>
                <a:gd name="T2" fmla="*/ 96 w 593"/>
                <a:gd name="T3" fmla="*/ 0 h 1001"/>
                <a:gd name="T4" fmla="*/ 492 w 593"/>
                <a:gd name="T5" fmla="*/ 0 h 1001"/>
                <a:gd name="T6" fmla="*/ 593 w 593"/>
                <a:gd name="T7" fmla="*/ 35 h 1001"/>
                <a:gd name="T8" fmla="*/ 593 w 593"/>
                <a:gd name="T9" fmla="*/ 112 h 1001"/>
                <a:gd name="T10" fmla="*/ 415 w 593"/>
                <a:gd name="T11" fmla="*/ 112 h 1001"/>
                <a:gd name="T12" fmla="*/ 415 w 593"/>
                <a:gd name="T13" fmla="*/ 66 h 1001"/>
                <a:gd name="T14" fmla="*/ 178 w 593"/>
                <a:gd name="T15" fmla="*/ 66 h 1001"/>
                <a:gd name="T16" fmla="*/ 178 w 593"/>
                <a:gd name="T17" fmla="*/ 161 h 1001"/>
                <a:gd name="T18" fmla="*/ 490 w 593"/>
                <a:gd name="T19" fmla="*/ 161 h 1001"/>
                <a:gd name="T20" fmla="*/ 593 w 593"/>
                <a:gd name="T21" fmla="*/ 198 h 1001"/>
                <a:gd name="T22" fmla="*/ 593 w 593"/>
                <a:gd name="T23" fmla="*/ 350 h 1001"/>
                <a:gd name="T24" fmla="*/ 463 w 593"/>
                <a:gd name="T25" fmla="*/ 399 h 1001"/>
                <a:gd name="T26" fmla="*/ 116 w 593"/>
                <a:gd name="T27" fmla="*/ 399 h 1001"/>
                <a:gd name="T28" fmla="*/ 0 w 593"/>
                <a:gd name="T29" fmla="*/ 357 h 1001"/>
                <a:gd name="T30" fmla="*/ 0 w 593"/>
                <a:gd name="T31" fmla="*/ 286 h 1001"/>
                <a:gd name="T32" fmla="*/ 178 w 593"/>
                <a:gd name="T33" fmla="*/ 286 h 1001"/>
                <a:gd name="T34" fmla="*/ 178 w 593"/>
                <a:gd name="T35" fmla="*/ 335 h 1001"/>
                <a:gd name="T36" fmla="*/ 415 w 593"/>
                <a:gd name="T37" fmla="*/ 335 h 1001"/>
                <a:gd name="T38" fmla="*/ 415 w 593"/>
                <a:gd name="T39" fmla="*/ 225 h 1001"/>
                <a:gd name="T40" fmla="*/ 100 w 593"/>
                <a:gd name="T41" fmla="*/ 225 h 1001"/>
                <a:gd name="T42" fmla="*/ 0 w 593"/>
                <a:gd name="T43" fmla="*/ 190 h 1001"/>
                <a:gd name="T44" fmla="*/ 0 w 593"/>
                <a:gd name="T45" fmla="*/ 34 h 10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93" h="1001">
                  <a:moveTo>
                    <a:pt x="0" y="87"/>
                  </a:moveTo>
                  <a:lnTo>
                    <a:pt x="96" y="0"/>
                  </a:lnTo>
                  <a:lnTo>
                    <a:pt x="492" y="0"/>
                  </a:lnTo>
                  <a:lnTo>
                    <a:pt x="593" y="89"/>
                  </a:lnTo>
                  <a:lnTo>
                    <a:pt x="593" y="281"/>
                  </a:lnTo>
                  <a:lnTo>
                    <a:pt x="415" y="281"/>
                  </a:lnTo>
                  <a:lnTo>
                    <a:pt x="415" y="165"/>
                  </a:lnTo>
                  <a:lnTo>
                    <a:pt x="178" y="165"/>
                  </a:lnTo>
                  <a:lnTo>
                    <a:pt x="178" y="403"/>
                  </a:lnTo>
                  <a:lnTo>
                    <a:pt x="490" y="403"/>
                  </a:lnTo>
                  <a:lnTo>
                    <a:pt x="593" y="498"/>
                  </a:lnTo>
                  <a:lnTo>
                    <a:pt x="593" y="879"/>
                  </a:lnTo>
                  <a:lnTo>
                    <a:pt x="463" y="1001"/>
                  </a:lnTo>
                  <a:lnTo>
                    <a:pt x="116" y="1001"/>
                  </a:lnTo>
                  <a:lnTo>
                    <a:pt x="0" y="894"/>
                  </a:lnTo>
                  <a:lnTo>
                    <a:pt x="0" y="716"/>
                  </a:lnTo>
                  <a:lnTo>
                    <a:pt x="178" y="716"/>
                  </a:lnTo>
                  <a:lnTo>
                    <a:pt x="178" y="838"/>
                  </a:lnTo>
                  <a:lnTo>
                    <a:pt x="415" y="838"/>
                  </a:lnTo>
                  <a:lnTo>
                    <a:pt x="415" y="564"/>
                  </a:lnTo>
                  <a:lnTo>
                    <a:pt x="100" y="564"/>
                  </a:lnTo>
                  <a:lnTo>
                    <a:pt x="0" y="473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5400000" scaled="1"/>
            </a:gradFill>
            <a:ln w="57150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0070C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78" name="Picture 30" descr="Brasileñ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5051" y="2565403"/>
            <a:ext cx="44196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2" y="188913"/>
            <a:ext cx="1382713" cy="139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3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 redondeado"/>
          <p:cNvSpPr/>
          <p:nvPr/>
        </p:nvSpPr>
        <p:spPr>
          <a:xfrm>
            <a:off x="2063752" y="506416"/>
            <a:ext cx="8050213" cy="5730875"/>
          </a:xfrm>
          <a:prstGeom prst="roundRect">
            <a:avLst>
              <a:gd name="adj" fmla="val 5504"/>
            </a:avLst>
          </a:prstGeom>
          <a:solidFill>
            <a:schemeClr val="bg1">
              <a:alpha val="60000"/>
            </a:schemeClr>
          </a:solidFill>
          <a:ln w="762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84513" y="976313"/>
            <a:ext cx="3575051" cy="4603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855640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play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5087888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go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7320136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5457828" y="3441702"/>
            <a:ext cx="3806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5400" b="1">
                <a:latin typeface="Comic Sans MS" panose="030F0702030302020204" pitchFamily="66" charset="0"/>
              </a:rPr>
              <a:t>She plays</a:t>
            </a:r>
            <a:endParaRPr lang="es-ES" sz="5400" b="1">
              <a:latin typeface="Comic Sans MS" panose="030F0702030302020204" pitchFamily="66" charset="0"/>
            </a:endParaRPr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5303837" y="4475163"/>
            <a:ext cx="4464051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volleyball</a:t>
            </a:r>
            <a:endParaRPr lang="es-E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24115" y="14289"/>
            <a:ext cx="3743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sport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31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>
          <a:xfrm>
            <a:off x="2063752" y="506416"/>
            <a:ext cx="8050213" cy="5730875"/>
          </a:xfrm>
          <a:prstGeom prst="roundRect">
            <a:avLst>
              <a:gd name="adj" fmla="val 5504"/>
            </a:avLst>
          </a:prstGeom>
          <a:solidFill>
            <a:schemeClr val="bg1">
              <a:alpha val="60000"/>
            </a:schemeClr>
          </a:solidFill>
          <a:ln w="762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Rectángulo redondeado"/>
          <p:cNvSpPr/>
          <p:nvPr/>
        </p:nvSpPr>
        <p:spPr>
          <a:xfrm>
            <a:off x="2855640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play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5087888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go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20136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5602290" y="3141665"/>
            <a:ext cx="3806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5400" b="1">
                <a:latin typeface="Comic Sans MS" panose="030F0702030302020204" pitchFamily="66" charset="0"/>
              </a:rPr>
              <a:t>He plays</a:t>
            </a:r>
            <a:endParaRPr lang="es-ES" sz="5400" b="1">
              <a:latin typeface="Comic Sans MS" panose="030F0702030302020204" pitchFamily="66" charset="0"/>
            </a:endParaRPr>
          </a:p>
        </p:txBody>
      </p: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5375275" y="4221163"/>
            <a:ext cx="4249739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8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football</a:t>
            </a:r>
          </a:p>
        </p:txBody>
      </p:sp>
      <p:pic>
        <p:nvPicPr>
          <p:cNvPr id="4111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933453"/>
            <a:ext cx="3384551" cy="4557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06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2424115" y="14289"/>
            <a:ext cx="3743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sport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  <p:bldP spid="61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12720" y="2270760"/>
            <a:ext cx="5943600" cy="1722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Names of sports and games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stCxn id="4" idx="7"/>
          </p:cNvCxnSpPr>
          <p:nvPr/>
        </p:nvCxnSpPr>
        <p:spPr>
          <a:xfrm flipV="1">
            <a:off x="7785900" y="1706880"/>
            <a:ext cx="565620" cy="816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0"/>
          </p:cNvCxnSpPr>
          <p:nvPr/>
        </p:nvCxnSpPr>
        <p:spPr>
          <a:xfrm flipV="1">
            <a:off x="5684520" y="1417320"/>
            <a:ext cx="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1"/>
          </p:cNvCxnSpPr>
          <p:nvPr/>
        </p:nvCxnSpPr>
        <p:spPr>
          <a:xfrm flipH="1" flipV="1">
            <a:off x="2834640" y="1844040"/>
            <a:ext cx="748500" cy="678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2"/>
          </p:cNvCxnSpPr>
          <p:nvPr/>
        </p:nvCxnSpPr>
        <p:spPr>
          <a:xfrm flipH="1">
            <a:off x="2164080" y="3131820"/>
            <a:ext cx="548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6"/>
          </p:cNvCxnSpPr>
          <p:nvPr/>
        </p:nvCxnSpPr>
        <p:spPr>
          <a:xfrm>
            <a:off x="8656320" y="3131820"/>
            <a:ext cx="1082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3"/>
          </p:cNvCxnSpPr>
          <p:nvPr/>
        </p:nvCxnSpPr>
        <p:spPr>
          <a:xfrm flipH="1">
            <a:off x="3002280" y="3740681"/>
            <a:ext cx="580860" cy="64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4"/>
          </p:cNvCxnSpPr>
          <p:nvPr/>
        </p:nvCxnSpPr>
        <p:spPr>
          <a:xfrm>
            <a:off x="5684520" y="399288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5"/>
          </p:cNvCxnSpPr>
          <p:nvPr/>
        </p:nvCxnSpPr>
        <p:spPr>
          <a:xfrm>
            <a:off x="7785900" y="3740681"/>
            <a:ext cx="870420" cy="64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34840" y="88392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football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08520" y="132588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volleyball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85750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37360" y="435864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arbles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34840" y="480060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skipping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82840" y="437388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swimming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57360" y="287274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tennis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69720" y="1325880"/>
            <a:ext cx="2529840" cy="5181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able tennis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 redondeado"/>
          <p:cNvSpPr/>
          <p:nvPr/>
        </p:nvSpPr>
        <p:spPr>
          <a:xfrm>
            <a:off x="2063752" y="506416"/>
            <a:ext cx="8050213" cy="5730875"/>
          </a:xfrm>
          <a:prstGeom prst="roundRect">
            <a:avLst>
              <a:gd name="adj" fmla="val 5504"/>
            </a:avLst>
          </a:prstGeom>
          <a:solidFill>
            <a:schemeClr val="bg1">
              <a:alpha val="60000"/>
            </a:schemeClr>
          </a:solidFill>
          <a:ln w="762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5375275" y="3860800"/>
            <a:ext cx="4465639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basketball</a:t>
            </a:r>
            <a:endParaRPr lang="es-E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9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40" y="1063625"/>
            <a:ext cx="3641725" cy="4452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06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Rectángulo redondeado"/>
          <p:cNvSpPr/>
          <p:nvPr/>
        </p:nvSpPr>
        <p:spPr>
          <a:xfrm>
            <a:off x="2855640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play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5087888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go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20136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5867402" y="2828925"/>
            <a:ext cx="3806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5400" b="1">
                <a:latin typeface="Comic Sans MS" panose="030F0702030302020204" pitchFamily="66" charset="0"/>
              </a:rPr>
              <a:t>He plays</a:t>
            </a:r>
            <a:endParaRPr lang="es-ES" sz="5400" b="1">
              <a:latin typeface="Comic Sans MS" panose="030F0702030302020204" pitchFamily="66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424115" y="14289"/>
            <a:ext cx="3743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sport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233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 redondeado"/>
          <p:cNvSpPr/>
          <p:nvPr/>
        </p:nvSpPr>
        <p:spPr>
          <a:xfrm>
            <a:off x="2063752" y="506416"/>
            <a:ext cx="8050213" cy="5730875"/>
          </a:xfrm>
          <a:prstGeom prst="roundRect">
            <a:avLst>
              <a:gd name="adj" fmla="val 5504"/>
            </a:avLst>
          </a:prstGeom>
          <a:solidFill>
            <a:schemeClr val="bg1">
              <a:alpha val="60000"/>
            </a:schemeClr>
          </a:solidFill>
          <a:ln w="762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196" name="Picture 42" descr="Te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8" y="692153"/>
            <a:ext cx="3533775" cy="5133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06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Rectángulo redondeado"/>
          <p:cNvSpPr/>
          <p:nvPr/>
        </p:nvSpPr>
        <p:spPr>
          <a:xfrm>
            <a:off x="2855640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play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5087888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go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20136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6249990" y="3789365"/>
            <a:ext cx="3806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5400" b="1">
                <a:latin typeface="Comic Sans MS" panose="030F0702030302020204" pitchFamily="66" charset="0"/>
              </a:rPr>
              <a:t>She plays</a:t>
            </a:r>
            <a:endParaRPr lang="es-ES" sz="5400" b="1">
              <a:latin typeface="Comic Sans MS" panose="030F0702030302020204" pitchFamily="66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424115" y="14289"/>
            <a:ext cx="3743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sport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6527801" y="4679950"/>
            <a:ext cx="3024188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tennis</a:t>
            </a:r>
          </a:p>
        </p:txBody>
      </p:sp>
    </p:spTree>
    <p:extLst>
      <p:ext uri="{BB962C8B-B14F-4D97-AF65-F5344CB8AC3E}">
        <p14:creationId xmlns:p14="http://schemas.microsoft.com/office/powerpoint/2010/main" val="36873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  <p:bldP spid="102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2063752" y="506416"/>
            <a:ext cx="8050213" cy="5730875"/>
          </a:xfrm>
          <a:prstGeom prst="roundRect">
            <a:avLst>
              <a:gd name="adj" fmla="val 5504"/>
            </a:avLst>
          </a:prstGeom>
          <a:solidFill>
            <a:schemeClr val="bg1">
              <a:alpha val="60000"/>
            </a:schemeClr>
          </a:solidFill>
          <a:ln w="7620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340" name="Picture 42" descr="Nataci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836613"/>
            <a:ext cx="4819651" cy="3695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206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424115" y="14289"/>
            <a:ext cx="37433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sport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this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?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087888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go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855640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solidFill>
                  <a:schemeClr val="bg1"/>
                </a:solidFill>
                <a:latin typeface="Comic Sans MS" pitchFamily="66" charset="0"/>
              </a:rPr>
              <a:t>play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320136" y="5949280"/>
            <a:ext cx="1944216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solidFill>
                  <a:schemeClr val="bg1"/>
                </a:solidFill>
                <a:latin typeface="Comic Sans MS" pitchFamily="66" charset="0"/>
              </a:rPr>
              <a:t>do</a:t>
            </a:r>
            <a:endParaRPr lang="es-ES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2135190" y="4808541"/>
            <a:ext cx="3806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5400" b="1">
                <a:latin typeface="Comic Sans MS" panose="030F0702030302020204" pitchFamily="66" charset="0"/>
              </a:rPr>
              <a:t>They go</a:t>
            </a:r>
            <a:endParaRPr lang="es-ES" sz="5400" b="1">
              <a:latin typeface="Comic Sans MS" panose="030F0702030302020204" pitchFamily="66" charset="0"/>
            </a:endParaRPr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>
            <a:off x="5665789" y="4797425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8568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im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  <p:bldP spid="154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8994777" y="4537075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8210746" y="154640"/>
            <a:ext cx="381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Janda Manatee Bubble" panose="02000506000000020004" pitchFamily="2" charset="0"/>
              </a:rPr>
              <a:t>AT THE GY</a:t>
            </a:r>
            <a:r>
              <a:rPr lang="en-US" sz="4800" b="1" dirty="0">
                <a:solidFill>
                  <a:srgbClr val="002060"/>
                </a:solidFill>
                <a:latin typeface="Janda Manatee Bubble" panose="02000506000000020004" pitchFamily="2" charset="0"/>
              </a:rPr>
              <a:t>M</a:t>
            </a:r>
            <a:endParaRPr lang="en-US" sz="4800" dirty="0">
              <a:solidFill>
                <a:srgbClr val="002060"/>
              </a:solidFill>
              <a:latin typeface="Janda Manatee Bubble" panose="02000506000000020004" pitchFamily="2" charset="0"/>
            </a:endParaRPr>
          </a:p>
        </p:txBody>
      </p:sp>
      <p:sp>
        <p:nvSpPr>
          <p:cNvPr id="7" name="Google Shape;503;p60"/>
          <p:cNvSpPr txBox="1">
            <a:spLocks/>
          </p:cNvSpPr>
          <p:nvPr/>
        </p:nvSpPr>
        <p:spPr bwMode="auto">
          <a:xfrm flipH="1">
            <a:off x="10734677" y="6553200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979" y="2351920"/>
            <a:ext cx="5137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FF0000"/>
                </a:solidFill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</a:rPr>
              <a:t>What are </a:t>
            </a:r>
            <a:r>
              <a:rPr lang="en-US" sz="2800" b="1" dirty="0">
                <a:solidFill>
                  <a:srgbClr val="FF0000"/>
                </a:solidFill>
              </a:rPr>
              <a:t>they </a:t>
            </a:r>
            <a:r>
              <a:rPr lang="en-US" sz="2800" b="1" dirty="0" smtClean="0">
                <a:solidFill>
                  <a:srgbClr val="FF0000"/>
                </a:solidFill>
              </a:rPr>
              <a:t>talking </a:t>
            </a:r>
            <a:r>
              <a:rPr lang="en-US" sz="2800" b="1" dirty="0">
                <a:solidFill>
                  <a:srgbClr val="FF0000"/>
                </a:solidFill>
              </a:rPr>
              <a:t>about?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0086" y="1454840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 smtClean="0">
                <a:solidFill>
                  <a:srgbClr val="FF0000"/>
                </a:solidFill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</a:rPr>
              <a:t>Who are they in the </a:t>
            </a:r>
            <a:r>
              <a:rPr lang="vi-VN" sz="2800" b="1" dirty="0" smtClean="0">
                <a:solidFill>
                  <a:srgbClr val="FF0000"/>
                </a:solidFill>
              </a:rPr>
              <a:t>picture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96529" y="1474509"/>
            <a:ext cx="4490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/>
              <a:t>They are Duong and Mai</a:t>
            </a:r>
            <a:r>
              <a:rPr lang="en-US" sz="2800" b="1" i="1" dirty="0" smtClean="0"/>
              <a:t>.</a:t>
            </a:r>
            <a:endParaRPr lang="en-US" sz="28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215362" y="188452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 smtClean="0">
                <a:solidFill>
                  <a:srgbClr val="FF0000"/>
                </a:solidFill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</a:rPr>
              <a:t>Where </a:t>
            </a:r>
            <a:r>
              <a:rPr lang="en-US" sz="2800" b="1" dirty="0">
                <a:solidFill>
                  <a:srgbClr val="FF0000"/>
                </a:solidFill>
              </a:rPr>
              <a:t>are they?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50669" y="1880812"/>
            <a:ext cx="5492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/>
              <a:t>They are at the gym.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63046" y="3571326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Duong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71622" y="3571326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18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_文本框 9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1063" y="2677378"/>
            <a:ext cx="117958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UNIT 8. SPORTS AND GAMES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sp>
        <p:nvSpPr>
          <p:cNvPr id="17" name="PA_文本框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8844" y="4326212"/>
            <a:ext cx="98089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</a:pPr>
            <a:r>
              <a:rPr lang="en-US" altLang="zh-CN" sz="5400" b="1" dirty="0" smtClean="0">
                <a:solidFill>
                  <a:srgbClr val="198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ea typeface="微软雅黑" panose="020B0503020204020204" pitchFamily="34" charset="-122"/>
                <a:cs typeface="Times New Roman" pitchFamily="18" charset="0"/>
              </a:rPr>
              <a:t>Lesson 1: Getting started</a:t>
            </a:r>
            <a:endParaRPr lang="zh-CN" altLang="en-US" sz="5400" b="1" dirty="0">
              <a:solidFill>
                <a:srgbClr val="198D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Google Shape;503;p60"/>
          <p:cNvSpPr txBox="1">
            <a:spLocks/>
          </p:cNvSpPr>
          <p:nvPr/>
        </p:nvSpPr>
        <p:spPr bwMode="auto">
          <a:xfrm flipH="1">
            <a:off x="10734677" y="6553200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85360" y="152937"/>
            <a:ext cx="7241542" cy="6667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i="1" dirty="0" smtClean="0">
                <a:latin typeface="Times New Roman" pitchFamily="18" charset="0"/>
                <a:cs typeface="Times New Roman" pitchFamily="18" charset="0"/>
              </a:rPr>
              <a:t>Thursday, February </a:t>
            </a:r>
            <a:r>
              <a:rPr lang="en-US" sz="3733" b="1" i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733" b="1" i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733" b="1" i="1" dirty="0" smtClean="0"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733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6063" y="760396"/>
            <a:ext cx="22108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Week: 21</a:t>
            </a:r>
          </a:p>
          <a:p>
            <a:pPr algn="ctr"/>
            <a:r>
              <a:rPr lang="en-US" sz="36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Period: 62</a:t>
            </a:r>
            <a:r>
              <a:rPr lang="en-US" sz="3600" b="0" cap="none" spc="0" dirty="0" smtClean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0" cap="none" spc="0" dirty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1320" y="3975126"/>
            <a:ext cx="4618963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76" y="639746"/>
            <a:ext cx="3119252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/>
              <a:t>* 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638" y="1942081"/>
            <a:ext cx="216437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- gym (n)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41320" y="1932873"/>
            <a:ext cx="414728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67" y="1690697"/>
            <a:ext cx="4633133" cy="458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1816" y="2645379"/>
            <a:ext cx="357501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Equipment (n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53728" y="2687052"/>
            <a:ext cx="366959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113" y="3294765"/>
            <a:ext cx="261642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- karate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23431" y="3275786"/>
            <a:ext cx="341471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karate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67" y="1710055"/>
            <a:ext cx="4343573" cy="434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0354" y="3970563"/>
            <a:ext cx="213552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- fit (</a:t>
            </a:r>
            <a:r>
              <a:rPr lang="en-US" sz="3733" b="1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67" y="1731801"/>
            <a:ext cx="4633133" cy="454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15594" y="4534443"/>
            <a:ext cx="298126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aerobics (n) 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0156" y="4545909"/>
            <a:ext cx="413767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733" b="1" dirty="0" err="1" smtClean="0">
                <a:latin typeface="Times New Roman" pitchFamily="18" charset="0"/>
                <a:cs typeface="Times New Roman" pitchFamily="18" charset="0"/>
              </a:rPr>
              <a:t>hể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454,228 Aerobics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67" y="1932873"/>
            <a:ext cx="4457700" cy="46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/>
      <p:bldP spid="14" grpId="0"/>
      <p:bldP spid="16" grpId="0"/>
      <p:bldP spid="17" grpId="0"/>
      <p:bldP spid="19" grpId="0"/>
      <p:bldP spid="2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113" y="397187"/>
            <a:ext cx="271632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* </a:t>
            </a:r>
            <a:r>
              <a:rPr lang="en-US" sz="4267" b="1" dirty="0" smtClean="0">
                <a:solidFill>
                  <a:srgbClr val="FF0000"/>
                </a:solidFill>
              </a:rPr>
              <a:t>Matching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818" y="1189288"/>
            <a:ext cx="1540807" cy="6667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1.gym 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66" y="4267200"/>
            <a:ext cx="4633133" cy="247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49269" y="1204497"/>
            <a:ext cx="2725426" cy="6667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3.equipment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24588" y="1203961"/>
            <a:ext cx="1872629" cy="6667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5.karate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28" y="4364211"/>
            <a:ext cx="2171786" cy="24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687320" y="1252256"/>
            <a:ext cx="994183" cy="6667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4.fit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60" y="4297681"/>
            <a:ext cx="2316566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258864" y="1221777"/>
            <a:ext cx="2237472" cy="6667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733" b="1" dirty="0" smtClean="0">
                <a:latin typeface="Times New Roman" pitchFamily="18" charset="0"/>
                <a:cs typeface="Times New Roman" pitchFamily="18" charset="0"/>
              </a:rPr>
              <a:t>2.aerobics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454,228 Aerobics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9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0" y="4328160"/>
            <a:ext cx="518160" cy="44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58866" y="4274820"/>
            <a:ext cx="518160" cy="44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4922348" y="4297681"/>
            <a:ext cx="518160" cy="44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2438400" y="4297681"/>
            <a:ext cx="518160" cy="441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95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0.01111 L 0.57747 0.336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67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18632 0.3145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29623 0.3347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45495 0.3032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40989 0.3388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" grpId="0" animBg="1"/>
      <p:bldP spid="20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17463" y="1286077"/>
            <a:ext cx="5746751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b="1" dirty="0"/>
              <a:t>Duong:</a:t>
            </a:r>
            <a:r>
              <a:rPr lang="en-US" sz="2400" dirty="0"/>
              <a:t> Wow! This gym is big! </a:t>
            </a:r>
            <a:endParaRPr lang="en-US" altLang="en-US" sz="2400" dirty="0" smtClean="0">
              <a:solidFill>
                <a:schemeClr val="bg1"/>
              </a:solidFill>
              <a:latin typeface="+mn-lt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1039" y="6507164"/>
            <a:ext cx="4098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Note: nhấn vào từng câu để phát ra tiếng.  </a:t>
            </a:r>
          </a:p>
        </p:txBody>
      </p:sp>
      <p:sp>
        <p:nvSpPr>
          <p:cNvPr id="28" name="Google Shape;503;p60"/>
          <p:cNvSpPr txBox="1">
            <a:spLocks/>
          </p:cNvSpPr>
          <p:nvPr/>
        </p:nvSpPr>
        <p:spPr bwMode="auto">
          <a:xfrm flipH="1">
            <a:off x="10475914" y="6604000"/>
            <a:ext cx="17160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  <a:endParaRPr lang="en-US" sz="800" kern="0" dirty="0">
              <a:solidFill>
                <a:schemeClr val="bg2">
                  <a:lumMod val="20000"/>
                  <a:lumOff val="80000"/>
                </a:schemeClr>
              </a:solidFill>
              <a:latin typeface="Zilla Slab Light" charset="0"/>
              <a:cs typeface="Arial" panose="020B0604020202020204" pitchFamily="34" charset="0"/>
              <a:sym typeface="Zilla Slab Light" charset="0"/>
            </a:endParaRP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-3651" y="2490993"/>
            <a:ext cx="602456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dirty="0"/>
              <a:t>Duong:</a:t>
            </a:r>
            <a:r>
              <a:rPr lang="en-US" sz="2400" dirty="0"/>
              <a:t> Well, I do karate, and I play table tennis. Yesterday I played with </a:t>
            </a:r>
            <a:r>
              <a:rPr lang="en-US" sz="2400" dirty="0" err="1"/>
              <a:t>Duy</a:t>
            </a:r>
            <a:r>
              <a:rPr lang="en-US" sz="2400" dirty="0"/>
              <a:t>, and I won!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-49529" y="4631424"/>
            <a:ext cx="6024563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sz="2400" b="1" dirty="0">
                <a:solidFill>
                  <a:srgbClr val="FF0000"/>
                </a:solidFill>
              </a:rPr>
              <a:t>Mai:</a:t>
            </a:r>
            <a:r>
              <a:rPr lang="it-IT" sz="2400" dirty="0">
                <a:solidFill>
                  <a:srgbClr val="FF0000"/>
                </a:solidFill>
              </a:rPr>
              <a:t> No, I can't do karate. </a:t>
            </a:r>
            <a:endParaRPr lang="en-US" sz="24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9" name="TextBox 10"/>
          <p:cNvSpPr txBox="1">
            <a:spLocks noChangeArrowheads="1"/>
          </p:cNvSpPr>
          <p:nvPr/>
        </p:nvSpPr>
        <p:spPr bwMode="auto">
          <a:xfrm>
            <a:off x="6103937" y="157163"/>
            <a:ext cx="602456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Mai:</a:t>
            </a:r>
            <a:r>
              <a:rPr lang="en-US" sz="2400" dirty="0">
                <a:solidFill>
                  <a:srgbClr val="FF0000"/>
                </a:solidFill>
              </a:rPr>
              <a:t> Where's the club? </a:t>
            </a:r>
          </a:p>
        </p:txBody>
      </p: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6110411" y="580301"/>
            <a:ext cx="6024563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b="1" dirty="0"/>
              <a:t>Duong:</a:t>
            </a:r>
            <a:r>
              <a:rPr lang="en-US" sz="2400" dirty="0"/>
              <a:t> It's </a:t>
            </a:r>
            <a:r>
              <a:rPr lang="en-US" sz="2400" dirty="0" err="1"/>
              <a:t>Superfit</a:t>
            </a:r>
            <a:r>
              <a:rPr lang="en-US" sz="2400" dirty="0"/>
              <a:t> Club, in Pham Hung Road. You can cycle there.</a:t>
            </a:r>
            <a:endParaRPr lang="en-US" sz="2400" dirty="0" smtClean="0">
              <a:solidFill>
                <a:schemeClr val="bg1"/>
              </a:solidFill>
              <a:latin typeface="+mn-lt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11588" y="1733863"/>
            <a:ext cx="590232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Mai:</a:t>
            </a:r>
            <a:r>
              <a:rPr lang="en-US" sz="2400" dirty="0">
                <a:solidFill>
                  <a:srgbClr val="FF0000"/>
                </a:solidFill>
              </a:rPr>
              <a:t> Yeah. The equipment is great. What sports do you do, Duong?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-28257" y="3878858"/>
            <a:ext cx="6024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sz="2400" b="1" dirty="0"/>
              <a:t>Duong:</a:t>
            </a:r>
            <a:r>
              <a:rPr lang="en-US" sz="2400" dirty="0"/>
              <a:t> I have an idea – you can go to the karate club with me.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103937" y="1524559"/>
            <a:ext cx="602456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Mai:</a:t>
            </a:r>
            <a:r>
              <a:rPr lang="en-US" sz="2400" dirty="0">
                <a:solidFill>
                  <a:srgbClr val="FF0000"/>
                </a:solidFill>
              </a:rPr>
              <a:t> OK. See you then.</a:t>
            </a: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-18891" y="3182952"/>
            <a:ext cx="5902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Mai:</a:t>
            </a:r>
            <a:r>
              <a:rPr lang="en-US" sz="2400" dirty="0">
                <a:solidFill>
                  <a:srgbClr val="FF0000"/>
                </a:solidFill>
              </a:rPr>
              <a:t> Congratulations! You look fit! I'm not good at sports. 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-62056" y="5032831"/>
            <a:ext cx="6024563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b="1" dirty="0"/>
              <a:t>Duong:</a:t>
            </a:r>
            <a:r>
              <a:rPr lang="en-US" sz="2400" dirty="0"/>
              <a:t> But you can learn! You'll love it.</a:t>
            </a:r>
            <a:endParaRPr lang="en-US" sz="2400" dirty="0" smtClean="0">
              <a:solidFill>
                <a:schemeClr val="bg1"/>
              </a:solidFill>
              <a:latin typeface="+mn-lt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-52449" y="5464016"/>
            <a:ext cx="6024563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Mai:</a:t>
            </a:r>
            <a:r>
              <a:rPr lang="en-US" sz="2400" dirty="0">
                <a:solidFill>
                  <a:srgbClr val="FF0000"/>
                </a:solidFill>
              </a:rPr>
              <a:t> Well... OK</a:t>
            </a:r>
            <a:endParaRPr lang="en-US" sz="24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-80170" y="5844909"/>
            <a:ext cx="6024563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400" b="1" dirty="0"/>
              <a:t>Duong:</a:t>
            </a:r>
            <a:r>
              <a:rPr lang="en-US" sz="2400" dirty="0"/>
              <a:t> Great! I'll meet you there at 10 a.m. on Sunday. </a:t>
            </a:r>
            <a:endParaRPr lang="en-US" sz="2400" dirty="0" smtClean="0">
              <a:solidFill>
                <a:schemeClr val="bg1"/>
              </a:solidFill>
              <a:latin typeface="+mn-lt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97280" y="2838643"/>
            <a:ext cx="39776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3117" y="3232882"/>
            <a:ext cx="79025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4146" y="3939818"/>
            <a:ext cx="179308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66801" y="1665053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01179" y="6275746"/>
            <a:ext cx="40662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-1096" y="6634480"/>
            <a:ext cx="976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110412" y="2076850"/>
            <a:ext cx="6081589" cy="534268"/>
          </a:xfrm>
          <a:prstGeom prst="rect">
            <a:avLst/>
          </a:prstGeom>
          <a:solidFill>
            <a:srgbClr val="3BBE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 FALSE CORRECTION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11777"/>
              </p:ext>
            </p:extLst>
          </p:nvPr>
        </p:nvGraphicFramePr>
        <p:xfrm>
          <a:off x="6158681" y="2679264"/>
          <a:ext cx="5969821" cy="36635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83871">
                  <a:extLst>
                    <a:ext uri="{9D8B030D-6E8A-4147-A177-3AD203B41FA5}">
                      <a16:colId xmlns:a16="http://schemas.microsoft.com/office/drawing/2014/main" val="1855675420"/>
                    </a:ext>
                  </a:extLst>
                </a:gridCol>
                <a:gridCol w="761811">
                  <a:extLst>
                    <a:ext uri="{9D8B030D-6E8A-4147-A177-3AD203B41FA5}">
                      <a16:colId xmlns:a16="http://schemas.microsoft.com/office/drawing/2014/main" val="1540737969"/>
                    </a:ext>
                  </a:extLst>
                </a:gridCol>
                <a:gridCol w="824139">
                  <a:extLst>
                    <a:ext uri="{9D8B030D-6E8A-4147-A177-3AD203B41FA5}">
                      <a16:colId xmlns:a16="http://schemas.microsoft.com/office/drawing/2014/main" val="730021125"/>
                    </a:ext>
                  </a:extLst>
                </a:gridCol>
              </a:tblGrid>
              <a:tr h="6887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STATEMENTS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998281958"/>
                  </a:ext>
                </a:extLst>
              </a:tr>
              <a:tr h="540309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1.The gym is small.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681212736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2.Duong does karate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plays table tennis. 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419379146"/>
                  </a:ext>
                </a:extLst>
              </a:tr>
              <a:tr h="613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Mai is not good at sports.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538471603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4.Duong will meet Mai on Wednesday.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2269313101"/>
                  </a:ext>
                </a:extLst>
              </a:tr>
            </a:tbl>
          </a:graphicData>
        </a:graphic>
      </p:graphicFrame>
      <p:sp>
        <p:nvSpPr>
          <p:cNvPr id="60" name="Rectangle 59"/>
          <p:cNvSpPr/>
          <p:nvPr/>
        </p:nvSpPr>
        <p:spPr>
          <a:xfrm>
            <a:off x="11369190" y="3466774"/>
            <a:ext cx="583381" cy="38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1388840" y="5665791"/>
            <a:ext cx="583381" cy="38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570124" y="4960393"/>
            <a:ext cx="583381" cy="38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613564" y="4202569"/>
            <a:ext cx="583381" cy="38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425160" y="3598451"/>
            <a:ext cx="79025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93116" y="721416"/>
            <a:ext cx="3704501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3200" b="1" i="1" dirty="0" smtClean="0">
                <a:solidFill>
                  <a:srgbClr val="002060"/>
                </a:solidFill>
              </a:rPr>
              <a:t>At the gym</a:t>
            </a:r>
            <a:endParaRPr lang="en-US" altLang="en-US" sz="3200" i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9" y="8821"/>
            <a:ext cx="5654040" cy="721415"/>
          </a:xfrm>
          <a:prstGeom prst="rect">
            <a:avLst/>
          </a:prstGeom>
        </p:spPr>
      </p:pic>
      <p:pic>
        <p:nvPicPr>
          <p:cNvPr id="2064" name="B2_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9964" y="157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91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446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" grpId="0"/>
      <p:bldP spid="57" grpId="0" animBg="1"/>
      <p:bldP spid="60" grpId="0"/>
      <p:bldP spid="61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03;p60"/>
          <p:cNvSpPr txBox="1">
            <a:spLocks/>
          </p:cNvSpPr>
          <p:nvPr/>
        </p:nvSpPr>
        <p:spPr bwMode="auto">
          <a:xfrm flipH="1">
            <a:off x="10475914" y="6604000"/>
            <a:ext cx="17160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  <a:endParaRPr lang="en-US" sz="800" kern="0" dirty="0">
              <a:solidFill>
                <a:schemeClr val="bg2">
                  <a:lumMod val="20000"/>
                  <a:lumOff val="80000"/>
                </a:schemeClr>
              </a:solidFill>
              <a:latin typeface="Zilla Slab Light" charset="0"/>
              <a:cs typeface="Arial" panose="020B0604020202020204" pitchFamily="34" charset="0"/>
              <a:sym typeface="Zilla Slab Light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705949"/>
            <a:ext cx="10942954" cy="51520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Well, I do karate, and I play table tennis. Yesterday I played with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Congratulations! You look </a:t>
            </a:r>
            <a:r>
              <a:rPr lang="en-US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I’m not good at sports. 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Duong: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Superfit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 See you then.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91" y="140553"/>
            <a:ext cx="5654040" cy="10181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23211" y="1018199"/>
            <a:ext cx="2703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 the gym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0" y="3117414"/>
            <a:ext cx="4023360" cy="350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798320" y="3018039"/>
            <a:ext cx="8382000" cy="1472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2960" y="3383280"/>
            <a:ext cx="3398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27760" y="2148840"/>
            <a:ext cx="26517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2960" y="2560320"/>
            <a:ext cx="3398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72840" y="2941839"/>
            <a:ext cx="680307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/>
          <p:cNvCxnSpPr/>
          <p:nvPr/>
        </p:nvCxnSpPr>
        <p:spPr>
          <a:xfrm>
            <a:off x="1920240" y="5516880"/>
            <a:ext cx="4754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" name="Straight Connector 2049"/>
          <p:cNvCxnSpPr/>
          <p:nvPr/>
        </p:nvCxnSpPr>
        <p:spPr>
          <a:xfrm>
            <a:off x="822960" y="5913120"/>
            <a:ext cx="20040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/>
          <p:nvPr/>
        </p:nvCxnSpPr>
        <p:spPr>
          <a:xfrm>
            <a:off x="1127760" y="6355080"/>
            <a:ext cx="19507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/>
          <p:cNvCxnSpPr/>
          <p:nvPr/>
        </p:nvCxnSpPr>
        <p:spPr>
          <a:xfrm>
            <a:off x="5836920" y="635508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ight Arrow 2055">
            <a:hlinkClick r:id="rId7" action="ppaction://hlinksldjump"/>
          </p:cNvPr>
          <p:cNvSpPr/>
          <p:nvPr/>
        </p:nvSpPr>
        <p:spPr>
          <a:xfrm>
            <a:off x="10287000" y="182880"/>
            <a:ext cx="1524000" cy="835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B2_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8138" y="265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3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64461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儿童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</TotalTime>
  <Words>810</Words>
  <Application>Microsoft Office PowerPoint</Application>
  <PresentationFormat>Widescreen</PresentationFormat>
  <Paragraphs>249</Paragraphs>
  <Slides>32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SimSun</vt:lpstr>
      <vt:lpstr>Calibri</vt:lpstr>
      <vt:lpstr>Zilla Slab Light</vt:lpstr>
      <vt:lpstr>Arial Narrow</vt:lpstr>
      <vt:lpstr>微软雅黑</vt:lpstr>
      <vt:lpstr>Stencil</vt:lpstr>
      <vt:lpstr>华文琥珀</vt:lpstr>
      <vt:lpstr>Symbol</vt:lpstr>
      <vt:lpstr>Janda Manatee Bubble</vt:lpstr>
      <vt:lpstr>SimSun</vt:lpstr>
      <vt:lpstr>Times New Roman</vt:lpstr>
      <vt:lpstr>VNI-Slogan</vt:lpstr>
      <vt:lpstr>Comic Sans MS</vt:lpstr>
      <vt:lpstr>Arial Black</vt:lpstr>
      <vt:lpstr>Arial</vt:lpstr>
      <vt:lpstr>Verdana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topppt.cn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E9-U6-JESS</dc:title>
  <dc:creator>Administrator</dc:creator>
  <cp:lastModifiedBy>Admin</cp:lastModifiedBy>
  <cp:revision>128</cp:revision>
  <dcterms:created xsi:type="dcterms:W3CDTF">2015-06-27T04:22:11Z</dcterms:created>
  <dcterms:modified xsi:type="dcterms:W3CDTF">2025-02-05T14:28:23Z</dcterms:modified>
</cp:coreProperties>
</file>