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1" r:id="rId2"/>
    <p:sldId id="276" r:id="rId3"/>
    <p:sldId id="256" r:id="rId4"/>
    <p:sldId id="257" r:id="rId5"/>
    <p:sldId id="275" r:id="rId6"/>
    <p:sldId id="258" r:id="rId7"/>
    <p:sldId id="259" r:id="rId8"/>
    <p:sldId id="260" r:id="rId9"/>
    <p:sldId id="261" r:id="rId10"/>
    <p:sldId id="274" r:id="rId11"/>
    <p:sldId id="273" r:id="rId12"/>
    <p:sldId id="278" r:id="rId13"/>
    <p:sldId id="272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D5EA"/>
    <a:srgbClr val="FFFFFF"/>
    <a:srgbClr val="92DBF8"/>
    <a:srgbClr val="6ECFF6"/>
    <a:srgbClr val="FAC5BE"/>
    <a:srgbClr val="F8ACA2"/>
    <a:srgbClr val="F47A69"/>
    <a:srgbClr val="F09456"/>
    <a:srgbClr val="F490AD"/>
    <a:srgbClr val="EF5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5501" autoAdjust="0"/>
  </p:normalViewPr>
  <p:slideViewPr>
    <p:cSldViewPr snapToGrid="0" showGuides="1">
      <p:cViewPr varScale="1">
        <p:scale>
          <a:sx n="83" d="100"/>
          <a:sy n="83" d="100"/>
        </p:scale>
        <p:origin x="1387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Đầy</a:t>
            </a:r>
            <a:r>
              <a:rPr lang="en-US" dirty="0" smtClean="0"/>
              <a:t> </a:t>
            </a:r>
            <a:r>
              <a:rPr lang="en-US" dirty="0" err="1" smtClean="0"/>
              <a:t>sức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đầy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khí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803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5A29278-23EB-421A-A758-4CD3D15C2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318013"/>
              </p:ext>
            </p:extLst>
          </p:nvPr>
        </p:nvGraphicFramePr>
        <p:xfrm>
          <a:off x="1369735" y="2089645"/>
          <a:ext cx="6717625" cy="36559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86133">
                  <a:extLst>
                    <a:ext uri="{9D8B030D-6E8A-4147-A177-3AD203B41FA5}">
                      <a16:colId xmlns:a16="http://schemas.microsoft.com/office/drawing/2014/main" val="3916398556"/>
                    </a:ext>
                  </a:extLst>
                </a:gridCol>
                <a:gridCol w="2931492">
                  <a:extLst>
                    <a:ext uri="{9D8B030D-6E8A-4147-A177-3AD203B41FA5}">
                      <a16:colId xmlns:a16="http://schemas.microsoft.com/office/drawing/2014/main" val="1602143791"/>
                    </a:ext>
                  </a:extLst>
                </a:gridCol>
              </a:tblGrid>
              <a:tr h="9139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0789429"/>
                  </a:ext>
                </a:extLst>
              </a:tr>
              <a:tr h="9139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5267922"/>
                  </a:ext>
                </a:extLst>
              </a:tr>
              <a:tr h="9139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673635"/>
                  </a:ext>
                </a:extLst>
              </a:tr>
              <a:tr h="9139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7808058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and write the adjectives in the conversation which describe the programmes and characters below.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A86676-CA53-4D06-BA0D-494D8624CB0E}"/>
              </a:ext>
            </a:extLst>
          </p:cNvPr>
          <p:cNvGrpSpPr/>
          <p:nvPr/>
        </p:nvGrpSpPr>
        <p:grpSpPr>
          <a:xfrm>
            <a:off x="1392487" y="2360242"/>
            <a:ext cx="3252249" cy="531987"/>
            <a:chOff x="1392487" y="2360242"/>
            <a:chExt cx="3252249" cy="531987"/>
          </a:xfrm>
        </p:grpSpPr>
        <p:sp>
          <p:nvSpPr>
            <p:cNvPr id="23" name="TextBox 22"/>
            <p:cNvSpPr txBox="1"/>
            <p:nvPr/>
          </p:nvSpPr>
          <p:spPr>
            <a:xfrm>
              <a:off x="1392487" y="2369009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67317" y="2360242"/>
              <a:ext cx="27774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/>
                <a:t>The Voice Kids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6DFFB63-D8DE-4F63-8970-78B20EB4B681}"/>
              </a:ext>
            </a:extLst>
          </p:cNvPr>
          <p:cNvGrpSpPr/>
          <p:nvPr/>
        </p:nvGrpSpPr>
        <p:grpSpPr>
          <a:xfrm>
            <a:off x="1392487" y="4160983"/>
            <a:ext cx="3252248" cy="531873"/>
            <a:chOff x="1392487" y="3917909"/>
            <a:chExt cx="3252248" cy="531873"/>
          </a:xfrm>
        </p:grpSpPr>
        <p:sp>
          <p:nvSpPr>
            <p:cNvPr id="26" name="TextBox 25"/>
            <p:cNvSpPr txBox="1"/>
            <p:nvPr/>
          </p:nvSpPr>
          <p:spPr>
            <a:xfrm>
              <a:off x="1392487" y="3926562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867317" y="3917909"/>
              <a:ext cx="27774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Jerry the mouse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D3C1B3-BB06-472E-BDF9-EE572490E38E}"/>
              </a:ext>
            </a:extLst>
          </p:cNvPr>
          <p:cNvGrpSpPr/>
          <p:nvPr/>
        </p:nvGrpSpPr>
        <p:grpSpPr>
          <a:xfrm>
            <a:off x="1392487" y="5112062"/>
            <a:ext cx="4063432" cy="531873"/>
            <a:chOff x="1392487" y="4776393"/>
            <a:chExt cx="4063432" cy="531873"/>
          </a:xfrm>
        </p:grpSpPr>
        <p:sp>
          <p:nvSpPr>
            <p:cNvPr id="28" name="TextBox 27"/>
            <p:cNvSpPr txBox="1"/>
            <p:nvPr/>
          </p:nvSpPr>
          <p:spPr>
            <a:xfrm>
              <a:off x="1392487" y="4785046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67316" y="4776393"/>
              <a:ext cx="3588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programmes</a:t>
              </a:r>
              <a:r>
                <a:rPr lang="en-US" sz="2800" dirty="0"/>
                <a:t> on VTV7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6794AB8-5A79-4E3B-9D38-617220FB274D}"/>
              </a:ext>
            </a:extLst>
          </p:cNvPr>
          <p:cNvGrpSpPr/>
          <p:nvPr/>
        </p:nvGrpSpPr>
        <p:grpSpPr>
          <a:xfrm>
            <a:off x="1392487" y="3242068"/>
            <a:ext cx="3179513" cy="544244"/>
            <a:chOff x="1392487" y="3137893"/>
            <a:chExt cx="3179513" cy="544244"/>
          </a:xfrm>
        </p:grpSpPr>
        <p:sp>
          <p:nvSpPr>
            <p:cNvPr id="25" name="TextBox 24"/>
            <p:cNvSpPr txBox="1"/>
            <p:nvPr/>
          </p:nvSpPr>
          <p:spPr>
            <a:xfrm>
              <a:off x="1392487" y="3158917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867317" y="3137893"/>
              <a:ext cx="27046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animated  films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5716099" y="2794091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716099" y="3683644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716099" y="4581646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716099" y="5513492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DE36CA0-E2C6-4070-A26C-7C16BA4D0FB7}"/>
              </a:ext>
            </a:extLst>
          </p:cNvPr>
          <p:cNvSpPr txBox="1"/>
          <p:nvPr/>
        </p:nvSpPr>
        <p:spPr>
          <a:xfrm>
            <a:off x="5803653" y="2338603"/>
            <a:ext cx="1741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interesting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01E4CE-EF79-42F5-BE1F-B60AFDA51C05}"/>
              </a:ext>
            </a:extLst>
          </p:cNvPr>
          <p:cNvSpPr txBox="1"/>
          <p:nvPr/>
        </p:nvSpPr>
        <p:spPr>
          <a:xfrm>
            <a:off x="5856745" y="3242068"/>
            <a:ext cx="1688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wonderful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2A2B13B-20B5-4FDB-9508-8EA44CFB5C67}"/>
              </a:ext>
            </a:extLst>
          </p:cNvPr>
          <p:cNvSpPr txBox="1"/>
          <p:nvPr/>
        </p:nvSpPr>
        <p:spPr>
          <a:xfrm>
            <a:off x="6102373" y="4160983"/>
            <a:ext cx="1056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clever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F1A2869-E790-4AFC-9024-51071D9F0F2C}"/>
              </a:ext>
            </a:extLst>
          </p:cNvPr>
          <p:cNvSpPr txBox="1"/>
          <p:nvPr/>
        </p:nvSpPr>
        <p:spPr>
          <a:xfrm>
            <a:off x="5754825" y="5120715"/>
            <a:ext cx="1891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educational</a:t>
            </a:r>
          </a:p>
        </p:txBody>
      </p: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0" grpId="0"/>
      <p:bldP spid="31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04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2" y="161816"/>
            <a:ext cx="538313" cy="5075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3432" y="161816"/>
            <a:ext cx="8239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Interview your partners about their favourite TV programmes and report to the class.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8739" y="5626436"/>
            <a:ext cx="1585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07796" y="5415041"/>
            <a:ext cx="60994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/>
              <a:t>In our group, Lan likes music talent show. Binh likes ...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254" y="1352731"/>
            <a:ext cx="84492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Question: Do you like sports programmes on TV?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51612"/>
              </p:ext>
            </p:extLst>
          </p:nvPr>
        </p:nvGraphicFramePr>
        <p:xfrm>
          <a:off x="1497531" y="2243101"/>
          <a:ext cx="5884756" cy="31457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92054">
                  <a:extLst>
                    <a:ext uri="{9D8B030D-6E8A-4147-A177-3AD203B41FA5}">
                      <a16:colId xmlns:a16="http://schemas.microsoft.com/office/drawing/2014/main" val="3115029951"/>
                    </a:ext>
                  </a:extLst>
                </a:gridCol>
                <a:gridCol w="1392702">
                  <a:extLst>
                    <a:ext uri="{9D8B030D-6E8A-4147-A177-3AD203B41FA5}">
                      <a16:colId xmlns:a16="http://schemas.microsoft.com/office/drawing/2014/main" val="2171583678"/>
                    </a:ext>
                  </a:extLst>
                </a:gridCol>
              </a:tblGrid>
              <a:tr h="8018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</a:rPr>
                        <a:t>1. … likes music talent shows.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</a:rPr>
                        <a:t>…Lan…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:a16="http://schemas.microsoft.com/office/drawing/2014/main" val="2637947705"/>
                  </a:ext>
                </a:extLst>
              </a:tr>
              <a:tr h="6631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</a:rPr>
                        <a:t>2. … likes animated films.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</a:rPr>
                        <a:t>…Binh…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:a16="http://schemas.microsoft.com/office/drawing/2014/main" val="3705222422"/>
                  </a:ext>
                </a:extLst>
              </a:tr>
              <a:tr h="7843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</a:rPr>
                        <a:t>3. … likes cartoons.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</a:rPr>
                        <a:t>…Khoi…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:a16="http://schemas.microsoft.com/office/drawing/2014/main" val="1709708603"/>
                  </a:ext>
                </a:extLst>
              </a:tr>
              <a:tr h="8964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</a:rPr>
                        <a:t>4. … likes English programmes.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</a:rPr>
                        <a:t>…Hoa…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:a16="http://schemas.microsoft.com/office/drawing/2014/main" val="30441922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255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1015" y="1690362"/>
            <a:ext cx="8828054" cy="2744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/>
              <a:t>1. Write about 5 sentences to describe a TV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 err="1"/>
              <a:t>programme</a:t>
            </a:r>
            <a:r>
              <a:rPr lang="en-US" sz="3600" dirty="0"/>
              <a:t> you like (name, type, channel,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/>
              <a:t>character(s) and characteristics…)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/>
              <a:t>2.Prepare </a:t>
            </a:r>
            <a:r>
              <a:rPr lang="en-US" sz="3600" dirty="0"/>
              <a:t>for the next lesson: A closer look 1</a:t>
            </a:r>
          </a:p>
        </p:txBody>
      </p:sp>
      <p:sp>
        <p:nvSpPr>
          <p:cNvPr id="3" name="Rectangle 2"/>
          <p:cNvSpPr/>
          <p:nvPr/>
        </p:nvSpPr>
        <p:spPr>
          <a:xfrm>
            <a:off x="211015" y="983822"/>
            <a:ext cx="4822154" cy="706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III. Home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assigment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: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79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8" y="-247384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27014" y="891271"/>
            <a:ext cx="6510217" cy="4974956"/>
            <a:chOff x="2525" y="1780"/>
            <a:chExt cx="4379609" cy="1931159"/>
          </a:xfrm>
        </p:grpSpPr>
        <p:sp>
          <p:nvSpPr>
            <p:cNvPr id="3" name="Oval 2"/>
            <p:cNvSpPr/>
            <p:nvPr/>
          </p:nvSpPr>
          <p:spPr>
            <a:xfrm>
              <a:off x="1387307" y="750140"/>
              <a:ext cx="1641367" cy="575583"/>
            </a:xfrm>
            <a:prstGeom prst="ellipse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>
                  <a:effectLst/>
                  <a:latin typeface="Times New Roman" panose="02020603050405020304" pitchFamily="18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4" name="Text Box 71"/>
            <p:cNvSpPr txBox="1"/>
            <p:nvPr/>
          </p:nvSpPr>
          <p:spPr>
            <a:xfrm>
              <a:off x="1365709" y="833769"/>
              <a:ext cx="1674781" cy="40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algn="ctr">
                <a:lnSpc>
                  <a:spcPct val="89000"/>
                </a:lnSpc>
                <a:spcAft>
                  <a:spcPts val="800"/>
                </a:spcAft>
              </a:pPr>
              <a:r>
                <a:rPr lang="en-US" sz="28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TELEVISION</a:t>
              </a:r>
              <a:endParaRPr lang="en-US" sz="440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 rot="-5400000">
              <a:off x="2121602" y="651930"/>
              <a:ext cx="172776" cy="236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>
                  <a:effectLst/>
                  <a:latin typeface="Times New Roman" panose="02020603050405020304" pitchFamily="18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6" name="Text Box 73"/>
            <p:cNvSpPr txBox="1"/>
            <p:nvPr/>
          </p:nvSpPr>
          <p:spPr>
            <a:xfrm rot="-5400000">
              <a:off x="2203671" y="659432"/>
              <a:ext cx="8638" cy="86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algn="ctr">
                <a:lnSpc>
                  <a:spcPct val="89000"/>
                </a:lnSpc>
                <a:spcAft>
                  <a:spcPts val="800"/>
                </a:spcAft>
              </a:pPr>
              <a:r>
                <a:rPr lang="en-US" sz="2000">
                  <a:effectLst/>
                  <a:latin typeface="Times New Roman" panose="02020603050405020304" pitchFamily="18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453493" y="1780"/>
              <a:ext cx="1508994" cy="575583"/>
            </a:xfrm>
            <a:prstGeom prst="ellipse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>
                  <a:effectLst/>
                  <a:latin typeface="Times New Roman" panose="02020603050405020304" pitchFamily="18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9" name="Freeform 8"/>
            <p:cNvSpPr/>
            <p:nvPr/>
          </p:nvSpPr>
          <p:spPr>
            <a:xfrm rot="-740175">
              <a:off x="2901874" y="850900"/>
              <a:ext cx="214533" cy="236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>
                  <a:effectLst/>
                  <a:latin typeface="Times New Roman" panose="02020603050405020304" pitchFamily="18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0" name="Text Box 77"/>
            <p:cNvSpPr txBox="1"/>
            <p:nvPr/>
          </p:nvSpPr>
          <p:spPr>
            <a:xfrm rot="-740175">
              <a:off x="3003777" y="857358"/>
              <a:ext cx="10726" cy="107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algn="ctr">
                <a:lnSpc>
                  <a:spcPct val="89000"/>
                </a:lnSpc>
                <a:spcAft>
                  <a:spcPts val="800"/>
                </a:spcAft>
              </a:pPr>
              <a:r>
                <a:rPr lang="en-US" sz="2000">
                  <a:effectLst/>
                  <a:latin typeface="Times New Roman" panose="02020603050405020304" pitchFamily="18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040801" y="421332"/>
              <a:ext cx="1341333" cy="575583"/>
            </a:xfrm>
            <a:prstGeom prst="ellipse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>
                  <a:effectLst/>
                  <a:latin typeface="Times New Roman" panose="02020603050405020304" pitchFamily="18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3" name="Freeform 12"/>
            <p:cNvSpPr/>
            <p:nvPr/>
          </p:nvSpPr>
          <p:spPr>
            <a:xfrm rot="1691971">
              <a:off x="2639812" y="1336153"/>
              <a:ext cx="292836" cy="236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>
                  <a:effectLst/>
                  <a:latin typeface="Times New Roman" panose="02020603050405020304" pitchFamily="18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4" name="Text Box 81"/>
            <p:cNvSpPr txBox="1"/>
            <p:nvPr/>
          </p:nvSpPr>
          <p:spPr>
            <a:xfrm rot="1691971">
              <a:off x="2778909" y="1340654"/>
              <a:ext cx="14641" cy="14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algn="ctr">
                <a:lnSpc>
                  <a:spcPct val="89000"/>
                </a:lnSpc>
                <a:spcAft>
                  <a:spcPts val="800"/>
                </a:spcAft>
              </a:pPr>
              <a:r>
                <a:rPr lang="en-US" sz="2000">
                  <a:effectLst/>
                  <a:latin typeface="Times New Roman" panose="02020603050405020304" pitchFamily="18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2643741" y="1357356"/>
              <a:ext cx="1393452" cy="575583"/>
            </a:xfrm>
            <a:prstGeom prst="ellipse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>
                  <a:effectLst/>
                  <a:latin typeface="Times New Roman" panose="02020603050405020304" pitchFamily="18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7" name="Freeform 16"/>
            <p:cNvSpPr/>
            <p:nvPr/>
          </p:nvSpPr>
          <p:spPr>
            <a:xfrm rot="8716874">
              <a:off x="1675828" y="1333403"/>
              <a:ext cx="177373" cy="236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>
                  <a:effectLst/>
                  <a:latin typeface="Times New Roman" panose="02020603050405020304" pitchFamily="18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8" name="Text Box 85"/>
            <p:cNvSpPr txBox="1"/>
            <p:nvPr/>
          </p:nvSpPr>
          <p:spPr>
            <a:xfrm rot="-2083126">
              <a:off x="1760080" y="1340790"/>
              <a:ext cx="8868" cy="88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algn="ctr">
                <a:lnSpc>
                  <a:spcPct val="89000"/>
                </a:lnSpc>
                <a:spcAft>
                  <a:spcPts val="800"/>
                </a:spcAft>
              </a:pPr>
              <a:r>
                <a:rPr lang="en-US" sz="2000">
                  <a:effectLst/>
                  <a:latin typeface="Times New Roman" panose="02020603050405020304" pitchFamily="18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610236" y="1357356"/>
              <a:ext cx="1442871" cy="575583"/>
            </a:xfrm>
            <a:prstGeom prst="ellipse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>
                  <a:effectLst/>
                  <a:latin typeface="Times New Roman" panose="02020603050405020304" pitchFamily="18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21" name="Freeform 20"/>
            <p:cNvSpPr/>
            <p:nvPr/>
          </p:nvSpPr>
          <p:spPr>
            <a:xfrm rot="-10082491">
              <a:off x="1366781" y="862794"/>
              <a:ext cx="140236" cy="236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>
                  <a:effectLst/>
                  <a:latin typeface="Times New Roman" panose="02020603050405020304" pitchFamily="18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22" name="Text Box 89"/>
            <p:cNvSpPr txBox="1"/>
            <p:nvPr/>
          </p:nvSpPr>
          <p:spPr>
            <a:xfrm rot="717509">
              <a:off x="1433394" y="871109"/>
              <a:ext cx="7011" cy="70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algn="ctr">
                <a:lnSpc>
                  <a:spcPct val="89000"/>
                </a:lnSpc>
                <a:spcAft>
                  <a:spcPts val="800"/>
                </a:spcAft>
              </a:pPr>
              <a:r>
                <a:rPr lang="en-US" sz="2000">
                  <a:effectLst/>
                  <a:latin typeface="Times New Roman" panose="02020603050405020304" pitchFamily="18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2525" y="421335"/>
              <a:ext cx="1409028" cy="575583"/>
            </a:xfrm>
            <a:prstGeom prst="ellipse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>
                  <a:effectLst/>
                  <a:latin typeface="Times New Roman" panose="02020603050405020304" pitchFamily="18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 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697834" y="1208210"/>
            <a:ext cx="1915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TV show</a:t>
            </a:r>
            <a:endParaRPr lang="en-US" sz="4800"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8" name="Text Box 75"/>
          <p:cNvSpPr txBox="1"/>
          <p:nvPr/>
        </p:nvSpPr>
        <p:spPr>
          <a:xfrm>
            <a:off x="1221153" y="2220769"/>
            <a:ext cx="2099894" cy="1048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50" tIns="8250" rIns="8250" bIns="8250" anchor="ctr" anchorCtr="0">
            <a:noAutofit/>
          </a:bodyPr>
          <a:lstStyle/>
          <a:p>
            <a:pPr algn="ctr">
              <a:lnSpc>
                <a:spcPct val="89000"/>
              </a:lnSpc>
              <a:spcAft>
                <a:spcPts val="800"/>
              </a:spcAft>
            </a:pPr>
            <a:r>
              <a:rPr lang="en-US" sz="36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channel</a:t>
            </a:r>
            <a:endParaRPr lang="en-US" sz="5400"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9" name="Text Box 87"/>
          <p:cNvSpPr txBox="1"/>
          <p:nvPr/>
        </p:nvSpPr>
        <p:spPr>
          <a:xfrm>
            <a:off x="2444466" y="4600588"/>
            <a:ext cx="1516604" cy="1048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50" tIns="8250" rIns="8250" bIns="8250" anchor="ctr" anchorCtr="0">
            <a:noAutofit/>
          </a:bodyPr>
          <a:lstStyle/>
          <a:p>
            <a:pPr algn="ctr">
              <a:lnSpc>
                <a:spcPct val="89000"/>
              </a:lnSpc>
              <a:spcAft>
                <a:spcPts val="800"/>
              </a:spcAft>
            </a:pPr>
            <a:r>
              <a:rPr lang="en-US" sz="36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cartoon</a:t>
            </a:r>
            <a:endParaRPr lang="en-US" sz="5400"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0" name="Text Box 83"/>
          <p:cNvSpPr txBox="1"/>
          <p:nvPr/>
        </p:nvSpPr>
        <p:spPr>
          <a:xfrm>
            <a:off x="5456479" y="4600588"/>
            <a:ext cx="1464662" cy="1048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50" tIns="8250" rIns="8250" bIns="8250" anchor="ctr" anchorCtr="0">
            <a:noAutofit/>
          </a:bodyPr>
          <a:lstStyle/>
          <a:p>
            <a:pPr algn="ctr">
              <a:lnSpc>
                <a:spcPct val="89000"/>
              </a:lnSpc>
              <a:spcAft>
                <a:spcPts val="800"/>
              </a:spcAft>
            </a:pPr>
            <a:r>
              <a:rPr lang="en-US" sz="3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news</a:t>
            </a:r>
            <a:endParaRPr lang="en-US" sz="4800"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1" name="Text Box 79"/>
          <p:cNvSpPr txBox="1"/>
          <p:nvPr/>
        </p:nvSpPr>
        <p:spPr>
          <a:xfrm>
            <a:off x="6035357" y="2189249"/>
            <a:ext cx="1409878" cy="1048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50" tIns="8250" rIns="8250" bIns="8250" anchor="ctr" anchorCtr="0">
            <a:noAutofit/>
          </a:bodyPr>
          <a:lstStyle/>
          <a:p>
            <a:pPr>
              <a:lnSpc>
                <a:spcPct val="89000"/>
              </a:lnSpc>
              <a:spcAft>
                <a:spcPts val="800"/>
              </a:spcAft>
            </a:pPr>
            <a:r>
              <a:rPr lang="en-US" sz="5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lang="en-US" sz="6000"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30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0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3891"/>
            <a:ext cx="8482524" cy="34722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8"/>
            <a:ext cx="8853992" cy="229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404169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4784483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4032277"/>
            <a:ext cx="375944" cy="3867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596" y="5409925"/>
            <a:ext cx="379595" cy="3579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4067215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4457" y="4772748"/>
            <a:ext cx="363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Choose the correct answer A, B, or C.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8190" y="3985977"/>
            <a:ext cx="3642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Find and write the adjectives in the conversation which describe the programmes and characters below.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38191" y="5410639"/>
            <a:ext cx="3715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groups. Interview your partners about their favourite TV programmes and report to the class.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59" y="3346279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What’s on today?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5" y="5698151"/>
            <a:ext cx="375944" cy="3978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35257" y="5657379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Read the conversation again and match 1-5 with a-e.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8"/>
            <a:ext cx="8853992" cy="229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11692" y="-163992"/>
            <a:ext cx="3062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9994" y="159173"/>
            <a:ext cx="884742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talent (n):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(n):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animated (adj):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prefer (v):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character (n):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educational (adj):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hannel (n): 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artoon (n):  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056135-7016-E617-71F6-93F85CDBFDDF}"/>
              </a:ext>
            </a:extLst>
          </p:cNvPr>
          <p:cNvSpPr txBox="1"/>
          <p:nvPr/>
        </p:nvSpPr>
        <p:spPr>
          <a:xfrm>
            <a:off x="3764990" y="348649"/>
            <a:ext cx="3756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2420FB-84B9-ABF3-4E27-50BFE1C640E1}"/>
              </a:ext>
            </a:extLst>
          </p:cNvPr>
          <p:cNvSpPr txBox="1"/>
          <p:nvPr/>
        </p:nvSpPr>
        <p:spPr>
          <a:xfrm>
            <a:off x="3915284" y="1151694"/>
            <a:ext cx="2794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E6B0D-549C-B66D-5614-983FF61BB7CA}"/>
              </a:ext>
            </a:extLst>
          </p:cNvPr>
          <p:cNvSpPr txBox="1"/>
          <p:nvPr/>
        </p:nvSpPr>
        <p:spPr>
          <a:xfrm>
            <a:off x="3787302" y="1981308"/>
            <a:ext cx="4589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0BA1E6-2458-0C78-4D6B-BCB1CCFF1B37}"/>
              </a:ext>
            </a:extLst>
          </p:cNvPr>
          <p:cNvSpPr txBox="1"/>
          <p:nvPr/>
        </p:nvSpPr>
        <p:spPr>
          <a:xfrm>
            <a:off x="3787302" y="2840242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hích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4ADF04-3E50-B303-8541-4104E4CC2A00}"/>
              </a:ext>
            </a:extLst>
          </p:cNvPr>
          <p:cNvSpPr txBox="1"/>
          <p:nvPr/>
        </p:nvSpPr>
        <p:spPr>
          <a:xfrm>
            <a:off x="3764990" y="3646728"/>
            <a:ext cx="18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534A67-122B-AAB6-1867-966EE6E9040A}"/>
              </a:ext>
            </a:extLst>
          </p:cNvPr>
          <p:cNvSpPr txBox="1"/>
          <p:nvPr/>
        </p:nvSpPr>
        <p:spPr>
          <a:xfrm>
            <a:off x="4213701" y="4440394"/>
            <a:ext cx="3736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ục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534A67-122B-AAB6-1867-966EE6E9040A}"/>
              </a:ext>
            </a:extLst>
          </p:cNvPr>
          <p:cNvSpPr txBox="1"/>
          <p:nvPr/>
        </p:nvSpPr>
        <p:spPr>
          <a:xfrm>
            <a:off x="3847575" y="5307705"/>
            <a:ext cx="108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534A67-122B-AAB6-1867-966EE6E9040A}"/>
              </a:ext>
            </a:extLst>
          </p:cNvPr>
          <p:cNvSpPr txBox="1"/>
          <p:nvPr/>
        </p:nvSpPr>
        <p:spPr>
          <a:xfrm>
            <a:off x="3439771" y="6050897"/>
            <a:ext cx="2980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88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" y="1801790"/>
            <a:ext cx="9139044" cy="47828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9" y="89964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43187" y="899649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07418" y="1206290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48DA4"/>
                </a:solidFill>
              </a:rPr>
              <a:t>What’s on today?</a:t>
            </a:r>
          </a:p>
        </p:txBody>
      </p:sp>
      <p:pic>
        <p:nvPicPr>
          <p:cNvPr id="2" name="B2_02">
            <a:hlinkClick r:id="" action="ppaction://media"/>
            <a:extLst>
              <a:ext uri="{FF2B5EF4-FFF2-40B4-BE49-F238E27FC236}">
                <a16:creationId xmlns:a16="http://schemas.microsoft.com/office/drawing/2014/main" id="{F3DFFE2B-D1D4-419A-9CCA-E091F5088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11752" y="273389"/>
            <a:ext cx="487363" cy="4873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C7080E-98CD-1D9F-789A-0445B5F8CF70}"/>
              </a:ext>
            </a:extLst>
          </p:cNvPr>
          <p:cNvSpPr txBox="1"/>
          <p:nvPr/>
        </p:nvSpPr>
        <p:spPr>
          <a:xfrm>
            <a:off x="157979" y="29468"/>
            <a:ext cx="2401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II.PRACTICE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662" y="841935"/>
            <a:ext cx="869521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What are you watching, Hung? 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 i="1"/>
              <a:t>The Voice Kids</a:t>
            </a:r>
            <a:r>
              <a:rPr lang="en-US" sz="2200"/>
              <a:t>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That music talent show is very interesting.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/>
              <a:t>It is. What programme do you often watch, Phong?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Films. I like animated films like </a:t>
            </a:r>
            <a:r>
              <a:rPr lang="en-US" sz="2200" i="1"/>
              <a:t>The Lion King</a:t>
            </a:r>
            <a:r>
              <a:rPr lang="en-US" sz="2200"/>
              <a:t>.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/>
              <a:t>I love them, too. They’re wonderful.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I often watch them with my little brother, but he prefers cartoons.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 i="1"/>
              <a:t>Tom and Jerry?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Ha ... ha ... Yes, he loves Jerry the mouse.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/>
              <a:t>Jerry’s a clever character. Do you know any English programmes for children?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Yes. I watch </a:t>
            </a:r>
            <a:r>
              <a:rPr lang="en-US" sz="2200" i="1"/>
              <a:t>English in a Minute</a:t>
            </a:r>
            <a:r>
              <a:rPr lang="en-US" sz="2200"/>
              <a:t> on </a:t>
            </a:r>
            <a:r>
              <a:rPr lang="en-US" sz="2200" i="1"/>
              <a:t>VTV7</a:t>
            </a:r>
            <a:r>
              <a:rPr lang="en-US" sz="2200"/>
              <a:t>. </a:t>
            </a:r>
          </a:p>
          <a:p>
            <a:pPr>
              <a:lnSpc>
                <a:spcPct val="120000"/>
              </a:lnSpc>
            </a:pPr>
            <a:r>
              <a:rPr lang="en-US" sz="2200"/>
              <a:t>This channel has many educational programmes.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/>
              <a:t>Great. I’ll watch it, too.</a:t>
            </a:r>
          </a:p>
          <a:p>
            <a:pPr>
              <a:lnSpc>
                <a:spcPct val="120000"/>
              </a:lnSpc>
            </a:pPr>
            <a:endParaRPr lang="en-US" sz="2200"/>
          </a:p>
        </p:txBody>
      </p:sp>
      <p:sp>
        <p:nvSpPr>
          <p:cNvPr id="4" name="TextBox 3"/>
          <p:cNvSpPr txBox="1"/>
          <p:nvPr/>
        </p:nvSpPr>
        <p:spPr>
          <a:xfrm>
            <a:off x="1933451" y="0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What’s on today?</a:t>
            </a:r>
          </a:p>
        </p:txBody>
      </p:sp>
      <p:pic>
        <p:nvPicPr>
          <p:cNvPr id="5" name="B2_02">
            <a:hlinkClick r:id="" action="ppaction://media"/>
            <a:extLst>
              <a:ext uri="{FF2B5EF4-FFF2-40B4-BE49-F238E27FC236}">
                <a16:creationId xmlns:a16="http://schemas.microsoft.com/office/drawing/2014/main" id="{A0D64EA1-199B-4F42-B454-558A753BE0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49" end="1107.401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59467" y="1102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7625" y="201521"/>
            <a:ext cx="75461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answer A, B, or C.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05989" y="1678859"/>
            <a:ext cx="4548254" cy="461665"/>
            <a:chOff x="1230086" y="1785257"/>
            <a:chExt cx="4548254" cy="461665"/>
          </a:xfrm>
        </p:grpSpPr>
        <p:sp>
          <p:nvSpPr>
            <p:cNvPr id="15" name="TextBox 1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11086" y="1785257"/>
              <a:ext cx="41672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/>
                <a:t> The Voice Kids </a:t>
              </a:r>
              <a:r>
                <a:rPr lang="en-US" sz="2400"/>
                <a:t>programme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05989" y="2089219"/>
            <a:ext cx="6092928" cy="461665"/>
            <a:chOff x="1230086" y="1785257"/>
            <a:chExt cx="6092928" cy="461665"/>
          </a:xfrm>
        </p:grpSpPr>
        <p:sp>
          <p:nvSpPr>
            <p:cNvPr id="18" name="TextBox 1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11086" y="1785257"/>
              <a:ext cx="57119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/>
                <a:t>English in a Minute </a:t>
              </a:r>
              <a:r>
                <a:rPr lang="en-US" sz="2400"/>
                <a:t>programme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14490" y="2523898"/>
            <a:ext cx="6185074" cy="461665"/>
            <a:chOff x="1230086" y="1785257"/>
            <a:chExt cx="6185074" cy="461665"/>
          </a:xfrm>
        </p:grpSpPr>
        <p:sp>
          <p:nvSpPr>
            <p:cNvPr id="21" name="TextBox 2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11086" y="1785257"/>
              <a:ext cx="5804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different TV programmes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05783" y="3086745"/>
            <a:ext cx="7180427" cy="461665"/>
            <a:chOff x="369902" y="2142097"/>
            <a:chExt cx="7180427" cy="461665"/>
          </a:xfrm>
        </p:grpSpPr>
        <p:sp>
          <p:nvSpPr>
            <p:cNvPr id="26" name="TextBox 25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44733" y="2142097"/>
              <a:ext cx="6705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Phong likes _______.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79952" y="3594521"/>
            <a:ext cx="2916793" cy="461665"/>
            <a:chOff x="1230086" y="1785257"/>
            <a:chExt cx="2916793" cy="461665"/>
          </a:xfrm>
        </p:grpSpPr>
        <p:sp>
          <p:nvSpPr>
            <p:cNvPr id="29" name="TextBox 2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11086" y="1785257"/>
              <a:ext cx="25357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animated  films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342418" y="3588183"/>
            <a:ext cx="1796143" cy="461665"/>
            <a:chOff x="1230086" y="1785257"/>
            <a:chExt cx="1796143" cy="461665"/>
          </a:xfrm>
        </p:grpSpPr>
        <p:sp>
          <p:nvSpPr>
            <p:cNvPr id="41" name="TextBox 4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cartoons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316589" y="3588183"/>
            <a:ext cx="2841162" cy="461665"/>
            <a:chOff x="1230086" y="1785257"/>
            <a:chExt cx="2841162" cy="461665"/>
          </a:xfrm>
        </p:grpSpPr>
        <p:sp>
          <p:nvSpPr>
            <p:cNvPr id="44" name="TextBox 4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11086" y="1785257"/>
              <a:ext cx="24601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talent shows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05783" y="4246114"/>
            <a:ext cx="7061016" cy="830997"/>
            <a:chOff x="363373" y="4026312"/>
            <a:chExt cx="7061016" cy="830997"/>
          </a:xfrm>
        </p:grpSpPr>
        <p:sp>
          <p:nvSpPr>
            <p:cNvPr id="49" name="TextBox 48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38203" y="4026312"/>
              <a:ext cx="6586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When you’re viewing a TV programme, you say: “I’m _______ TV.”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47293" y="5037550"/>
            <a:ext cx="3374583" cy="461665"/>
            <a:chOff x="1230086" y="1785257"/>
            <a:chExt cx="3374583" cy="461665"/>
          </a:xfrm>
        </p:grpSpPr>
        <p:sp>
          <p:nvSpPr>
            <p:cNvPr id="52" name="TextBox 5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watching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358348" y="5031212"/>
            <a:ext cx="3002378" cy="461665"/>
            <a:chOff x="1230086" y="1785257"/>
            <a:chExt cx="3002378" cy="461665"/>
          </a:xfrm>
        </p:grpSpPr>
        <p:sp>
          <p:nvSpPr>
            <p:cNvPr id="55" name="TextBox 5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seeing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308087" y="5022559"/>
            <a:ext cx="2333698" cy="461665"/>
            <a:chOff x="1230086" y="1785257"/>
            <a:chExt cx="2333698" cy="461665"/>
          </a:xfrm>
        </p:grpSpPr>
        <p:sp>
          <p:nvSpPr>
            <p:cNvPr id="58" name="TextBox 5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611086" y="1785257"/>
              <a:ext cx="19526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looking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16669" y="5617150"/>
            <a:ext cx="7931136" cy="470318"/>
            <a:chOff x="363373" y="3312302"/>
            <a:chExt cx="7931136" cy="470318"/>
          </a:xfrm>
        </p:grpSpPr>
        <p:sp>
          <p:nvSpPr>
            <p:cNvPr id="63" name="TextBox 62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8203" y="3312302"/>
              <a:ext cx="74563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When a programme teachesyou something, it’s _______.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54036" y="6190507"/>
            <a:ext cx="2688784" cy="461665"/>
            <a:chOff x="1230086" y="1785257"/>
            <a:chExt cx="2688784" cy="461665"/>
          </a:xfrm>
        </p:grpSpPr>
        <p:sp>
          <p:nvSpPr>
            <p:cNvPr id="66" name="TextBox 65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educational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360693" y="6173545"/>
            <a:ext cx="1711122" cy="461665"/>
            <a:chOff x="1230086" y="1785257"/>
            <a:chExt cx="1711122" cy="461665"/>
          </a:xfrm>
        </p:grpSpPr>
        <p:sp>
          <p:nvSpPr>
            <p:cNvPr id="69" name="TextBox 6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611086" y="1785257"/>
              <a:ext cx="13301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funny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316689" y="6190506"/>
            <a:ext cx="1544574" cy="461665"/>
            <a:chOff x="1230086" y="1785257"/>
            <a:chExt cx="1544574" cy="461665"/>
          </a:xfrm>
        </p:grpSpPr>
        <p:sp>
          <p:nvSpPr>
            <p:cNvPr id="72" name="TextBox 7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611085" y="1785257"/>
              <a:ext cx="1163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clever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505783" y="1237679"/>
            <a:ext cx="6973597" cy="470318"/>
            <a:chOff x="363373" y="1262747"/>
            <a:chExt cx="6973597" cy="470318"/>
          </a:xfrm>
        </p:grpSpPr>
        <p:sp>
          <p:nvSpPr>
            <p:cNvPr id="77" name="TextBox 76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27313" y="1271400"/>
              <a:ext cx="650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Phong and Hung are talking about _______.</a:t>
              </a:r>
              <a:endParaRPr lang="en-US" sz="2400" i="1"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E3DEF8E4-F00B-4E80-A5C4-B50948CDC576}"/>
              </a:ext>
            </a:extLst>
          </p:cNvPr>
          <p:cNvSpPr/>
          <p:nvPr/>
        </p:nvSpPr>
        <p:spPr>
          <a:xfrm>
            <a:off x="719108" y="2539624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29C0F92-824C-4354-B574-C9554A8167A6}"/>
              </a:ext>
            </a:extLst>
          </p:cNvPr>
          <p:cNvSpPr/>
          <p:nvPr/>
        </p:nvSpPr>
        <p:spPr>
          <a:xfrm>
            <a:off x="674726" y="3606726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C854EF38-380E-4A5B-94BA-418131CEF604}"/>
              </a:ext>
            </a:extLst>
          </p:cNvPr>
          <p:cNvSpPr/>
          <p:nvPr/>
        </p:nvSpPr>
        <p:spPr>
          <a:xfrm>
            <a:off x="638290" y="5065220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D1875FA4-C026-42CD-BAF7-CD0C09D6CD3E}"/>
              </a:ext>
            </a:extLst>
          </p:cNvPr>
          <p:cNvSpPr/>
          <p:nvPr/>
        </p:nvSpPr>
        <p:spPr>
          <a:xfrm>
            <a:off x="647293" y="6206885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0" grpId="0" animBg="1"/>
      <p:bldP spid="62" grpId="0" animBg="1"/>
      <p:bldP spid="7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BABAA57-6AA2-48A4-8445-455D79488848}"/>
              </a:ext>
            </a:extLst>
          </p:cNvPr>
          <p:cNvGrpSpPr/>
          <p:nvPr/>
        </p:nvGrpSpPr>
        <p:grpSpPr>
          <a:xfrm>
            <a:off x="5153892" y="1597813"/>
            <a:ext cx="3654136" cy="4527342"/>
            <a:chOff x="5153892" y="1597813"/>
            <a:chExt cx="3654136" cy="4527342"/>
          </a:xfrm>
        </p:grpSpPr>
        <p:graphicFrame>
          <p:nvGraphicFramePr>
            <p:cNvPr id="14" name="Content Placeholder 3">
              <a:extLst>
                <a:ext uri="{FF2B5EF4-FFF2-40B4-BE49-F238E27FC236}">
                  <a16:creationId xmlns:a16="http://schemas.microsoft.com/office/drawing/2014/main" id="{B29D7F45-EE90-4663-8635-B832C88C366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98316154"/>
                </p:ext>
              </p:extLst>
            </p:nvPr>
          </p:nvGraphicFramePr>
          <p:xfrm>
            <a:off x="5153892" y="2509408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dirty="0">
                            <a:solidFill>
                              <a:srgbClr val="0070C0"/>
                            </a:solidFill>
                          </a:rPr>
                          <a:t>a. </a:t>
                        </a:r>
                        <a:r>
                          <a:rPr lang="en-US" sz="2400" b="0" dirty="0"/>
                          <a:t>animated</a:t>
                        </a:r>
                        <a:r>
                          <a:rPr lang="en-US" sz="2400" b="0" baseline="0" dirty="0"/>
                          <a:t> film</a:t>
                        </a:r>
                        <a:endParaRPr lang="en-US" sz="2400" b="0" dirty="0"/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  <p:graphicFrame>
          <p:nvGraphicFramePr>
            <p:cNvPr id="15" name="Content Placeholder 3">
              <a:extLst>
                <a:ext uri="{FF2B5EF4-FFF2-40B4-BE49-F238E27FC236}">
                  <a16:creationId xmlns:a16="http://schemas.microsoft.com/office/drawing/2014/main" id="{A2619383-B122-43EC-B366-DCCBCB8487E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00896903"/>
                </p:ext>
              </p:extLst>
            </p:nvPr>
          </p:nvGraphicFramePr>
          <p:xfrm>
            <a:off x="5153892" y="4314540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b. </a:t>
                        </a:r>
                        <a:r>
                          <a:rPr lang="en-US" sz="2400" b="0" dirty="0"/>
                          <a:t>channel</a:t>
                        </a:r>
                      </a:p>
                    </a:txBody>
                    <a:tcPr anchor="ctr">
                      <a:solidFill>
                        <a:srgbClr val="CFD5EA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6" name="Content Placeholder 3">
              <a:extLst>
                <a:ext uri="{FF2B5EF4-FFF2-40B4-BE49-F238E27FC236}">
                  <a16:creationId xmlns:a16="http://schemas.microsoft.com/office/drawing/2014/main" id="{3308382A-8AE6-445D-A632-3C3AB79D08C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61607374"/>
                </p:ext>
              </p:extLst>
            </p:nvPr>
          </p:nvGraphicFramePr>
          <p:xfrm>
            <a:off x="5153892" y="1597813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c. </a:t>
                        </a:r>
                        <a:r>
                          <a:rPr lang="en-US" sz="2400" b="0" dirty="0"/>
                          <a:t>music</a:t>
                        </a:r>
                        <a:r>
                          <a:rPr lang="en-US" sz="2400" b="0" baseline="0" dirty="0"/>
                          <a:t> talent show</a:t>
                        </a:r>
                        <a:endParaRPr lang="en-US" sz="2400" b="0" dirty="0"/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graphicFrame>
          <p:nvGraphicFramePr>
            <p:cNvPr id="17" name="Content Placeholder 3">
              <a:extLst>
                <a:ext uri="{FF2B5EF4-FFF2-40B4-BE49-F238E27FC236}">
                  <a16:creationId xmlns:a16="http://schemas.microsoft.com/office/drawing/2014/main" id="{9C873A5F-A45E-4ABE-B8CD-57A3FA2DDA9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43237888"/>
                </p:ext>
              </p:extLst>
            </p:nvPr>
          </p:nvGraphicFramePr>
          <p:xfrm>
            <a:off x="5153892" y="5222589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d.</a:t>
                        </a:r>
                        <a:r>
                          <a:rPr lang="en-US" sz="2400" b="0" dirty="0"/>
                          <a:t> educational </a:t>
                        </a:r>
                        <a:r>
                          <a:rPr lang="en-US" sz="2400" b="0" dirty="0" err="1"/>
                          <a:t>programme</a:t>
                        </a:r>
                        <a:endParaRPr lang="en-US" sz="2400" b="0" dirty="0"/>
                      </a:p>
                    </a:txBody>
                    <a:tcPr anchor="ctr">
                      <a:solidFill>
                        <a:srgbClr val="CFD5EA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</a:tbl>
            </a:graphicData>
          </a:graphic>
        </p:graphicFrame>
        <p:graphicFrame>
          <p:nvGraphicFramePr>
            <p:cNvPr id="18" name="Content Placeholder 3">
              <a:extLst>
                <a:ext uri="{FF2B5EF4-FFF2-40B4-BE49-F238E27FC236}">
                  <a16:creationId xmlns:a16="http://schemas.microsoft.com/office/drawing/2014/main" id="{C7315B66-A3BD-444F-A791-C1BD04F9707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07099442"/>
                </p:ext>
              </p:extLst>
            </p:nvPr>
          </p:nvGraphicFramePr>
          <p:xfrm>
            <a:off x="5153892" y="3415727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e.</a:t>
                        </a:r>
                        <a:r>
                          <a:rPr lang="en-US" sz="2400" b="0" dirty="0"/>
                          <a:t> cartoon</a:t>
                        </a:r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</a:tbl>
            </a:graphicData>
          </a:graphic>
        </p:graphicFrame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6636" y="202250"/>
            <a:ext cx="823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match 1-5 with a-e.</a:t>
            </a:r>
          </a:p>
        </p:txBody>
      </p:sp>
      <p:graphicFrame>
        <p:nvGraphicFramePr>
          <p:cNvPr id="3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8661839"/>
              </p:ext>
            </p:extLst>
          </p:nvPr>
        </p:nvGraphicFramePr>
        <p:xfrm>
          <a:off x="316923" y="1606842"/>
          <a:ext cx="3205595" cy="451283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205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 b="0" i="1"/>
                        <a:t>The Voice</a:t>
                      </a:r>
                      <a:r>
                        <a:rPr lang="en-US" sz="2400" b="0" i="1" baseline="0"/>
                        <a:t> Kids</a:t>
                      </a:r>
                      <a:endParaRPr lang="en-US" sz="2400" b="0" i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en-US" sz="2400" b="0" i="1"/>
                        <a:t> The Lion King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en-US" sz="2400" b="0" i="1"/>
                        <a:t>Tom and Jery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en-US" sz="2400" b="0" i="1"/>
                        <a:t> VTV7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r>
                        <a:rPr lang="en-US" sz="2400" b="0" i="1"/>
                        <a:t> English in a Minute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1284860"/>
              </p:ext>
            </p:extLst>
          </p:nvPr>
        </p:nvGraphicFramePr>
        <p:xfrm>
          <a:off x="5153892" y="1610489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a. </a:t>
                      </a:r>
                      <a:r>
                        <a:rPr lang="en-US" sz="2400" b="0" dirty="0"/>
                        <a:t>animated</a:t>
                      </a:r>
                      <a:r>
                        <a:rPr lang="en-US" sz="2400" b="0" baseline="0" dirty="0"/>
                        <a:t> film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C0D225B4-5DE7-444C-9658-C63CAA3A2E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2577983"/>
              </p:ext>
            </p:extLst>
          </p:nvPr>
        </p:nvGraphicFramePr>
        <p:xfrm>
          <a:off x="5153892" y="2524346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b. </a:t>
                      </a:r>
                      <a:r>
                        <a:rPr lang="en-US" sz="2400" b="0" dirty="0"/>
                        <a:t>channel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4DB52B05-D9E1-443D-B533-252DA0C178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730488"/>
              </p:ext>
            </p:extLst>
          </p:nvPr>
        </p:nvGraphicFramePr>
        <p:xfrm>
          <a:off x="5153892" y="3426912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c. </a:t>
                      </a:r>
                      <a:r>
                        <a:rPr lang="en-US" sz="2400" b="0" dirty="0"/>
                        <a:t>music</a:t>
                      </a:r>
                      <a:r>
                        <a:rPr lang="en-US" sz="2400" b="0" baseline="0" dirty="0"/>
                        <a:t> talent show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0A90643F-69BB-4233-A5A7-44C16F6C72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6649019"/>
              </p:ext>
            </p:extLst>
          </p:nvPr>
        </p:nvGraphicFramePr>
        <p:xfrm>
          <a:off x="5153892" y="4314540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d.</a:t>
                      </a:r>
                      <a:r>
                        <a:rPr lang="en-US" sz="2400" b="0" dirty="0"/>
                        <a:t> educational </a:t>
                      </a:r>
                      <a:r>
                        <a:rPr lang="en-US" sz="2400" b="0" dirty="0" err="1"/>
                        <a:t>programme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id="{55F6C881-6C68-43E6-B04B-C5508E020C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0167080"/>
              </p:ext>
            </p:extLst>
          </p:nvPr>
        </p:nvGraphicFramePr>
        <p:xfrm>
          <a:off x="5153892" y="5217106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e.</a:t>
                      </a:r>
                      <a:r>
                        <a:rPr lang="en-US" sz="2400" b="0" dirty="0"/>
                        <a:t> cartoon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E7DC67-8EF6-4650-86A1-74F17CEBAB0E}"/>
              </a:ext>
            </a:extLst>
          </p:cNvPr>
          <p:cNvCxnSpPr>
            <a:endCxn id="37" idx="1"/>
          </p:cNvCxnSpPr>
          <p:nvPr/>
        </p:nvCxnSpPr>
        <p:spPr>
          <a:xfrm>
            <a:off x="3522518" y="2060294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2825F8-40BB-449F-9E6F-C8D48B1B3870}"/>
              </a:ext>
            </a:extLst>
          </p:cNvPr>
          <p:cNvCxnSpPr/>
          <p:nvPr/>
        </p:nvCxnSpPr>
        <p:spPr>
          <a:xfrm>
            <a:off x="3522518" y="2971174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81695AF-7B3D-4399-8126-461E71F92CED}"/>
              </a:ext>
            </a:extLst>
          </p:cNvPr>
          <p:cNvCxnSpPr/>
          <p:nvPr/>
        </p:nvCxnSpPr>
        <p:spPr>
          <a:xfrm>
            <a:off x="3522518" y="3897707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B0AE8C0-1C64-41D7-81C8-37FBF8304D27}"/>
              </a:ext>
            </a:extLst>
          </p:cNvPr>
          <p:cNvCxnSpPr/>
          <p:nvPr/>
        </p:nvCxnSpPr>
        <p:spPr>
          <a:xfrm>
            <a:off x="3522518" y="4765823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4414F0-10B3-4484-A3EF-69794E254F4D}"/>
              </a:ext>
            </a:extLst>
          </p:cNvPr>
          <p:cNvCxnSpPr/>
          <p:nvPr/>
        </p:nvCxnSpPr>
        <p:spPr>
          <a:xfrm>
            <a:off x="3522518" y="5673872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96296E-6 L -3.33333E-6 0.133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65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-1.94444E-6 0.2611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125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7.40741E-7 L -3.33333E-6 -0.2650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31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L -3.33333E-6 0.1314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657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11111E-6 L 1.94444E-6 -0.260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1001</TotalTime>
  <Words>637</Words>
  <Application>Microsoft Office PowerPoint</Application>
  <PresentationFormat>On-screen Show (4:3)</PresentationFormat>
  <Paragraphs>144</Paragraphs>
  <Slides>13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Yu Mincho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82</cp:revision>
  <dcterms:created xsi:type="dcterms:W3CDTF">2020-12-09T02:04:09Z</dcterms:created>
  <dcterms:modified xsi:type="dcterms:W3CDTF">2025-01-12T23:19:04Z</dcterms:modified>
</cp:coreProperties>
</file>