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74" r:id="rId3"/>
    <p:sldId id="271" r:id="rId4"/>
    <p:sldId id="275" r:id="rId5"/>
    <p:sldId id="276" r:id="rId6"/>
    <p:sldId id="277" r:id="rId7"/>
    <p:sldId id="294" r:id="rId8"/>
    <p:sldId id="292" r:id="rId9"/>
    <p:sldId id="285" r:id="rId10"/>
    <p:sldId id="286" r:id="rId11"/>
    <p:sldId id="287" r:id="rId12"/>
    <p:sldId id="288" r:id="rId13"/>
    <p:sldId id="289" r:id="rId14"/>
    <p:sldId id="295" r:id="rId15"/>
    <p:sldId id="278" r:id="rId16"/>
    <p:sldId id="280" r:id="rId17"/>
    <p:sldId id="296" r:id="rId18"/>
    <p:sldId id="297" r:id="rId19"/>
    <p:sldId id="299" r:id="rId20"/>
    <p:sldId id="301" r:id="rId21"/>
    <p:sldId id="303" r:id="rId22"/>
    <p:sldId id="305" r:id="rId23"/>
    <p:sldId id="306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8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DBF3B-2786-4B23-B36E-5ABA71710C8F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DA786-ABDC-4CF2-9FD9-737FEEA5C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1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0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5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9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EDD1-43A2-4E20-85B0-862CB28179B6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slide" Target="slide14.xml"/><Relationship Id="rId3" Type="http://schemas.microsoft.com/office/2007/relationships/hdphoto" Target="../media/hdphoto1.wdp"/><Relationship Id="rId7" Type="http://schemas.openxmlformats.org/officeDocument/2006/relationships/slide" Target="slide13.xml"/><Relationship Id="rId12" Type="http://schemas.openxmlformats.org/officeDocument/2006/relationships/slide" Target="slide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11.xml"/><Relationship Id="rId5" Type="http://schemas.openxmlformats.org/officeDocument/2006/relationships/image" Target="../media/image19.jpeg"/><Relationship Id="rId10" Type="http://schemas.openxmlformats.org/officeDocument/2006/relationships/slide" Target="slide12.xml"/><Relationship Id="rId4" Type="http://schemas.openxmlformats.org/officeDocument/2006/relationships/image" Target="../media/image18.gif"/><Relationship Id="rId9" Type="http://schemas.openxmlformats.org/officeDocument/2006/relationships/audio" Target="../media/audio1.wav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04800"/>
            <a:ext cx="92202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-142220"/>
            <a:ext cx="7620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Play a game :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* Guessing game: TV channels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4.jpg" descr="Description: Kết quả hình ảnh cho discovery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80" y="609600"/>
            <a:ext cx="2552700" cy="19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9.jpg" descr="Description: Kết quả hình ảnh cho cartoon network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/>
          <a:stretch>
            <a:fillRect/>
          </a:stretch>
        </p:blipFill>
        <p:spPr bwMode="auto">
          <a:xfrm rot="10800000">
            <a:off x="6191250" y="609600"/>
            <a:ext cx="2419350" cy="201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3.png" descr="Description: Kết quả hình ảnh cho disney channe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2819400" cy="1877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1045" descr="Description: Lưu trữ Lịch thi đấu - LẮP TRUYỀN HÌNH KPLUS HÀ NỘ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628900" cy="19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57608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33400" y="261158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528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0468" y="261158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5181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98298" y="5181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2571690"/>
            <a:ext cx="218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Discovery Channel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5181600"/>
            <a:ext cx="183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Cartoon Network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2590800"/>
            <a:ext cx="16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Disney Channel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" y="5197825"/>
            <a:ext cx="230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Quang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Ngai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television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708" y="2590800"/>
            <a:ext cx="1741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football channel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1455" y="1740977"/>
            <a:ext cx="7565721" cy="646331"/>
            <a:chOff x="369902" y="2142097"/>
            <a:chExt cx="7565721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369902" y="2142097"/>
              <a:ext cx="474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</a:rPr>
                <a:t>2</a:t>
              </a:r>
              <a:endParaRPr lang="en-US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4732" y="2142097"/>
              <a:ext cx="7090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Is </a:t>
              </a:r>
              <a:r>
                <a:rPr lang="en-US" sz="3600" b="1" i="1" dirty="0">
                  <a:solidFill>
                    <a:srgbClr val="0070C0"/>
                  </a:solidFill>
                </a:rPr>
                <a:t>The Fox Teacher </a:t>
              </a:r>
              <a:r>
                <a:rPr lang="en-US" sz="3600" b="1" dirty="0">
                  <a:solidFill>
                    <a:srgbClr val="0070C0"/>
                  </a:solidFill>
                </a:rPr>
                <a:t>a comedy?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4A530B-E979-420C-AFAB-7896E3191A3F}"/>
              </a:ext>
            </a:extLst>
          </p:cNvPr>
          <p:cNvSpPr txBox="1"/>
          <p:nvPr/>
        </p:nvSpPr>
        <p:spPr>
          <a:xfrm>
            <a:off x="1616091" y="2387025"/>
            <a:ext cx="182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633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7445" y="1524000"/>
            <a:ext cx="7400755" cy="1077218"/>
            <a:chOff x="363373" y="4026312"/>
            <a:chExt cx="6914269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4034965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</a:rPr>
                <a:t>3.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3" y="4026312"/>
              <a:ext cx="64394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 What time is the </a:t>
              </a:r>
              <a:r>
                <a:rPr lang="en-US" sz="3200" b="1" i="1" dirty="0">
                  <a:solidFill>
                    <a:srgbClr val="0070C0"/>
                  </a:solidFill>
                </a:rPr>
                <a:t>Sports</a:t>
              </a:r>
              <a:r>
                <a:rPr lang="en-US" sz="3200" b="1" dirty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</a:rPr>
                <a:t>programme</a:t>
              </a:r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357DDD4-C1BD-4B93-925B-48FAD5F16C89}"/>
              </a:ext>
            </a:extLst>
          </p:cNvPr>
          <p:cNvSpPr txBox="1"/>
          <p:nvPr/>
        </p:nvSpPr>
        <p:spPr>
          <a:xfrm>
            <a:off x="1593214" y="2234625"/>
            <a:ext cx="280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It’s on at 10.30.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633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" y="1905000"/>
            <a:ext cx="8382000" cy="1208982"/>
            <a:chOff x="363373" y="3312302"/>
            <a:chExt cx="6471767" cy="1208982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3320955"/>
              <a:ext cx="4748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4" y="3312302"/>
              <a:ext cx="59969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Can we watch a game show at 10.30?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EB4A778-FD98-453F-8786-0571F6062587}"/>
              </a:ext>
            </a:extLst>
          </p:cNvPr>
          <p:cNvSpPr txBox="1"/>
          <p:nvPr/>
        </p:nvSpPr>
        <p:spPr>
          <a:xfrm>
            <a:off x="1573866" y="2684583"/>
            <a:ext cx="270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No, we can’t.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433005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1371600"/>
            <a:ext cx="8571664" cy="615553"/>
            <a:chOff x="170336" y="-497698"/>
            <a:chExt cx="7417603" cy="615553"/>
          </a:xfrm>
        </p:grpSpPr>
        <p:sp>
          <p:nvSpPr>
            <p:cNvPr id="10" name="TextBox 9"/>
            <p:cNvSpPr txBox="1"/>
            <p:nvPr/>
          </p:nvSpPr>
          <p:spPr>
            <a:xfrm>
              <a:off x="170336" y="-497698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chemeClr val="accent1"/>
                  </a:solidFill>
                </a:rPr>
                <a:t>5</a:t>
              </a:r>
              <a:endParaRPr lang="en-US" sz="3400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7751" y="-497698"/>
              <a:ext cx="718018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chemeClr val="accent1"/>
                  </a:solidFill>
                </a:rPr>
                <a:t> What is the topic of the </a:t>
              </a:r>
              <a:r>
                <a:rPr lang="en-US" sz="3400" b="1" i="1" dirty="0" smtClean="0">
                  <a:solidFill>
                    <a:schemeClr val="accent1"/>
                  </a:solidFill>
                </a:rPr>
                <a:t>Science</a:t>
              </a:r>
              <a:r>
                <a:rPr lang="en-US" sz="3400" b="1" dirty="0">
                  <a:solidFill>
                    <a:schemeClr val="accent1"/>
                  </a:solidFill>
                </a:rPr>
                <a:t> </a:t>
              </a:r>
              <a:r>
                <a:rPr lang="en-US" sz="3400" b="1" dirty="0" err="1" smtClean="0">
                  <a:solidFill>
                    <a:schemeClr val="accent1"/>
                  </a:solidFill>
                </a:rPr>
                <a:t>programme</a:t>
              </a:r>
              <a:r>
                <a:rPr lang="en-US" sz="3400" b="1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A990AD-263A-45B2-BA93-EF6B82478A4B}"/>
              </a:ext>
            </a:extLst>
          </p:cNvPr>
          <p:cNvSpPr txBox="1"/>
          <p:nvPr/>
        </p:nvSpPr>
        <p:spPr>
          <a:xfrm>
            <a:off x="1087774" y="2115234"/>
            <a:ext cx="387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It’s about dolphins.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659243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5"/>
            <a:ext cx="726219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tencil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29200"/>
            <a:ext cx="2209800" cy="16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0367" y="5632447"/>
            <a:ext cx="353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8633792" y="63246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3980" y="0"/>
            <a:ext cx="9022673" cy="7026743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1358482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What’s in the </a:t>
              </a:r>
              <a:r>
                <a:rPr lang="en-US" sz="2400" i="1" dirty="0"/>
                <a:t>Wildlife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438400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 </a:t>
              </a:r>
              <a:r>
                <a:rPr lang="en-US" sz="2400" i="1" dirty="0"/>
                <a:t>The Fox Teacher </a:t>
              </a:r>
              <a:r>
                <a:rPr lang="en-US" sz="2400" dirty="0"/>
                <a:t>a comedy?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415882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 time is the </a:t>
              </a:r>
              <a:r>
                <a:rPr lang="en-US" sz="2400" i="1" dirty="0"/>
                <a:t>Sports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558882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Can we watch a game show at 10.30?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468963" y="22098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22783" y="3276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73088" y="4419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99200" y="52578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50385" y="1981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50385" y="3124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50385" y="4267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0385" y="518005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486400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 is the topic of the </a:t>
              </a:r>
              <a:r>
                <a:rPr lang="en-US" sz="2400" i="1" dirty="0"/>
                <a:t>Science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472894" y="6324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50191" y="62484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02A420-6CEC-4FFC-9E0E-6069A96E3B73}"/>
              </a:ext>
            </a:extLst>
          </p:cNvPr>
          <p:cNvSpPr txBox="1"/>
          <p:nvPr/>
        </p:nvSpPr>
        <p:spPr>
          <a:xfrm>
            <a:off x="1344974" y="1748135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It’s </a:t>
            </a:r>
            <a:r>
              <a:rPr lang="en-US" sz="2400" b="1" i="1" dirty="0">
                <a:solidFill>
                  <a:srgbClr val="FF0000"/>
                </a:solidFill>
              </a:rPr>
              <a:t>Cuc Phuong Forest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4A530B-E979-420C-AFAB-7896E3191A3F}"/>
              </a:ext>
            </a:extLst>
          </p:cNvPr>
          <p:cNvSpPr txBox="1"/>
          <p:nvPr/>
        </p:nvSpPr>
        <p:spPr>
          <a:xfrm>
            <a:off x="1280811" y="2891135"/>
            <a:ext cx="128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57DDD4-C1BD-4B93-925B-48FAD5F16C89}"/>
              </a:ext>
            </a:extLst>
          </p:cNvPr>
          <p:cNvSpPr txBox="1"/>
          <p:nvPr/>
        </p:nvSpPr>
        <p:spPr>
          <a:xfrm>
            <a:off x="1341944" y="3957935"/>
            <a:ext cx="214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It’s on at 10.30.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B4A778-FD98-453F-8786-0571F6062587}"/>
              </a:ext>
            </a:extLst>
          </p:cNvPr>
          <p:cNvSpPr txBox="1"/>
          <p:nvPr/>
        </p:nvSpPr>
        <p:spPr>
          <a:xfrm>
            <a:off x="1292267" y="4876800"/>
            <a:ext cx="186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No, we can’t.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A990AD-263A-45B2-BA93-EF6B82478A4B}"/>
              </a:ext>
            </a:extLst>
          </p:cNvPr>
          <p:cNvSpPr txBox="1"/>
          <p:nvPr/>
        </p:nvSpPr>
        <p:spPr>
          <a:xfrm>
            <a:off x="1341750" y="5867400"/>
            <a:ext cx="264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It’s about dolphins.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" y="508369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9" name="TextBox 38"/>
          <p:cNvSpPr txBox="1"/>
          <p:nvPr/>
        </p:nvSpPr>
        <p:spPr>
          <a:xfrm>
            <a:off x="1178129" y="402848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7862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TV guide in </a:t>
            </a:r>
            <a:r>
              <a:rPr lang="en-US" sz="24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write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that these people may choose to watch.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86430"/>
              </p:ext>
            </p:extLst>
          </p:nvPr>
        </p:nvGraphicFramePr>
        <p:xfrm>
          <a:off x="0" y="1396996"/>
          <a:ext cx="9144000" cy="47752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70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8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People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Programmes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88EE"/>
                          </a:solidFill>
                        </a:rPr>
                        <a:t>1. </a:t>
                      </a:r>
                      <a:r>
                        <a:rPr lang="en-US" sz="2400" dirty="0" err="1"/>
                        <a:t>Phong</a:t>
                      </a:r>
                      <a:r>
                        <a:rPr lang="en-US" sz="2400" dirty="0"/>
                        <a:t> wants to know more about dogs and cats.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/>
                        <a:t> Bob likes programmes that make him laugh.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400"/>
                        <a:t> Nga loves learning about plants and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/>
                        <a:t> Minh likes watching races.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/>
                        <a:t> Linh is interested in sea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ction Button: Return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12EDE81-F5B5-4237-9FEF-5801588E77DC}"/>
              </a:ext>
            </a:extLst>
          </p:cNvPr>
          <p:cNvSpPr/>
          <p:nvPr/>
        </p:nvSpPr>
        <p:spPr>
          <a:xfrm>
            <a:off x="4345710" y="6336150"/>
            <a:ext cx="452581" cy="40178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DB5C7-BEAD-414A-A3FE-BD2300EBD30C}"/>
              </a:ext>
            </a:extLst>
          </p:cNvPr>
          <p:cNvSpPr txBox="1"/>
          <p:nvPr/>
        </p:nvSpPr>
        <p:spPr>
          <a:xfrm>
            <a:off x="6664842" y="187498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Children are Always Right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FDAFD-28B8-4A55-B93C-1F4D945210EF}"/>
              </a:ext>
            </a:extLst>
          </p:cNvPr>
          <p:cNvSpPr txBox="1"/>
          <p:nvPr/>
        </p:nvSpPr>
        <p:spPr>
          <a:xfrm>
            <a:off x="6692550" y="2910646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The Fox 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517A3-C6CB-425C-819E-3F38B5FB1FC2}"/>
              </a:ext>
            </a:extLst>
          </p:cNvPr>
          <p:cNvSpPr txBox="1"/>
          <p:nvPr/>
        </p:nvSpPr>
        <p:spPr>
          <a:xfrm>
            <a:off x="6692549" y="360809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Cuc Phuong Forest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D713B-161E-4E9C-94A5-C51CCFD59B34}"/>
              </a:ext>
            </a:extLst>
          </p:cNvPr>
          <p:cNvSpPr txBox="1"/>
          <p:nvPr/>
        </p:nvSpPr>
        <p:spPr>
          <a:xfrm>
            <a:off x="6664841" y="4645951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The Pig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FB3E2-2283-4854-A46F-2D305C2EBC04}"/>
              </a:ext>
            </a:extLst>
          </p:cNvPr>
          <p:cNvSpPr txBox="1"/>
          <p:nvPr/>
        </p:nvSpPr>
        <p:spPr>
          <a:xfrm>
            <a:off x="6692548" y="5493269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The Dolphins</a:t>
            </a:r>
          </a:p>
        </p:txBody>
      </p:sp>
    </p:spTree>
    <p:extLst>
      <p:ext uri="{BB962C8B-B14F-4D97-AF65-F5344CB8AC3E}">
        <p14:creationId xmlns:p14="http://schemas.microsoft.com/office/powerpoint/2010/main" val="18963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248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4B1"/>
                </a:solidFill>
              </a:rPr>
              <a:t>II. Speaking</a:t>
            </a:r>
            <a:endParaRPr lang="en-US" sz="3200" b="1" dirty="0">
              <a:solidFill>
                <a:srgbClr val="0084B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1" y="826172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96470" y="721487"/>
            <a:ext cx="8223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Share your table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your group and see if they agree with you.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64540"/>
            <a:ext cx="154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797" y="2204187"/>
            <a:ext cx="7576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I think the best </a:t>
            </a:r>
            <a:r>
              <a:rPr lang="en-US" sz="2400" dirty="0" err="1"/>
              <a:t>programme</a:t>
            </a:r>
            <a:r>
              <a:rPr lang="en-US" sz="2400" dirty="0"/>
              <a:t> for </a:t>
            </a:r>
            <a:r>
              <a:rPr lang="en-US" sz="2400" dirty="0" err="1"/>
              <a:t>Phong</a:t>
            </a:r>
            <a:r>
              <a:rPr lang="en-US" sz="2400" dirty="0"/>
              <a:t> is the game show  </a:t>
            </a:r>
          </a:p>
          <a:p>
            <a:r>
              <a:rPr lang="en-US" sz="2400" i="1" dirty="0"/>
              <a:t>     Children are Always Right</a:t>
            </a:r>
            <a:r>
              <a:rPr lang="en-US" sz="2400" dirty="0"/>
              <a:t>. </a:t>
            </a:r>
          </a:p>
          <a:p>
            <a:pPr>
              <a:lnSpc>
                <a:spcPct val="20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I agree. He wants to know more about pets.</a:t>
            </a:r>
          </a:p>
        </p:txBody>
      </p:sp>
    </p:spTree>
    <p:extLst>
      <p:ext uri="{BB962C8B-B14F-4D97-AF65-F5344CB8AC3E}">
        <p14:creationId xmlns:p14="http://schemas.microsoft.com/office/powerpoint/2010/main" val="42441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1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215030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Tell your group about your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Your talk should include: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98241" y="1385832"/>
            <a:ext cx="2419854" cy="823773"/>
            <a:chOff x="3065318" y="1452324"/>
            <a:chExt cx="2419854" cy="823773"/>
          </a:xfrm>
        </p:grpSpPr>
        <p:sp>
          <p:nvSpPr>
            <p:cNvPr id="6" name="Rounded Rectangle 5"/>
            <p:cNvSpPr/>
            <p:nvPr/>
          </p:nvSpPr>
          <p:spPr>
            <a:xfrm>
              <a:off x="3065318" y="145232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62131" y="1506656"/>
              <a:ext cx="2026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the name of the </a:t>
              </a:r>
              <a:r>
                <a:rPr lang="en-US" sz="2200" b="1" dirty="0" err="1"/>
                <a:t>programme</a:t>
              </a:r>
              <a:endParaRPr lang="en-US" sz="22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78968" y="2482332"/>
            <a:ext cx="2419854" cy="798552"/>
            <a:chOff x="4078968" y="2361114"/>
            <a:chExt cx="2419854" cy="798552"/>
          </a:xfrm>
        </p:grpSpPr>
        <p:sp>
          <p:nvSpPr>
            <p:cNvPr id="9" name="Rounded Rectangle 8"/>
            <p:cNvSpPr/>
            <p:nvPr/>
          </p:nvSpPr>
          <p:spPr>
            <a:xfrm>
              <a:off x="4078968" y="236111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6824" y="2390224"/>
              <a:ext cx="15630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channel it is 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88895" y="3509211"/>
            <a:ext cx="2419854" cy="806222"/>
            <a:chOff x="5345359" y="3269903"/>
            <a:chExt cx="2419854" cy="806222"/>
          </a:xfrm>
        </p:grpSpPr>
        <p:sp>
          <p:nvSpPr>
            <p:cNvPr id="12" name="Rounded Rectangle 11"/>
            <p:cNvSpPr/>
            <p:nvPr/>
          </p:nvSpPr>
          <p:spPr>
            <a:xfrm>
              <a:off x="5345359" y="326990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95563" y="3306684"/>
              <a:ext cx="215390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content of the programme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01433" y="4597223"/>
            <a:ext cx="2419854" cy="798552"/>
            <a:chOff x="6402028" y="4178693"/>
            <a:chExt cx="2419854" cy="798552"/>
          </a:xfrm>
        </p:grpSpPr>
        <p:sp>
          <p:nvSpPr>
            <p:cNvPr id="15" name="Rounded Rectangle 14"/>
            <p:cNvSpPr/>
            <p:nvPr/>
          </p:nvSpPr>
          <p:spPr>
            <a:xfrm>
              <a:off x="6402028" y="417869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20588" y="4193248"/>
              <a:ext cx="178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reason you like it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7" y="2242268"/>
            <a:ext cx="916261" cy="7393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57" y="3355501"/>
            <a:ext cx="916261" cy="739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72" y="4409363"/>
            <a:ext cx="916261" cy="7393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88790" y="4447110"/>
            <a:ext cx="409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 can use these suggestions.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0689" y="4755584"/>
            <a:ext cx="431477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</a:rPr>
              <a:t>My </a:t>
            </a:r>
            <a:r>
              <a:rPr lang="en-US" sz="2400" b="1" dirty="0" err="1">
                <a:solidFill>
                  <a:srgbClr val="0070C0"/>
                </a:solidFill>
              </a:rPr>
              <a:t>favourite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programme</a:t>
            </a:r>
            <a:r>
              <a:rPr lang="en-US" sz="2400" b="1" dirty="0">
                <a:solidFill>
                  <a:srgbClr val="0070C0"/>
                </a:solidFill>
              </a:rPr>
              <a:t> is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</a:rPr>
              <a:t>It’s on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</a:rPr>
              <a:t>It’s about ...</a:t>
            </a:r>
          </a:p>
        </p:txBody>
      </p:sp>
    </p:spTree>
    <p:extLst>
      <p:ext uri="{BB962C8B-B14F-4D97-AF65-F5344CB8AC3E}">
        <p14:creationId xmlns:p14="http://schemas.microsoft.com/office/powerpoint/2010/main" val="10606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27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0"/>
            <a:ext cx="361603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* Model writing 1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TV programme is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cartoon  "Tom and Jerry“. It's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on Disney Channel at 5p.m,from Monday to Saturday every week. Tom is a cat and Jerry is a little mouse. Tom always chase Jerry to eat meat. I like Jerry because he's cool.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Tom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stupid but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funny. I always watch it after school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like this programme very much because it's very funny and entertaining after study.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04800"/>
            <a:ext cx="92202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4.jpg" descr="Description: Kết quả hình ảnh cho discovery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80" y="-76199"/>
            <a:ext cx="250800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9.jpg" descr="Description: Kết quả hình ảnh cho cartoon network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/>
          <a:stretch>
            <a:fillRect/>
          </a:stretch>
        </p:blipFill>
        <p:spPr bwMode="auto">
          <a:xfrm rot="10800000">
            <a:off x="6191250" y="-76200"/>
            <a:ext cx="2419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3.png" descr="Description: Kết quả hình ảnh cho disney channe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1"/>
            <a:ext cx="2436668" cy="1581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1045" descr="Description: Lưu trữ Lịch thi đấu - LẮP TRUYỀN HÌNH KPLUS HÀ NỘ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19277"/>
            <a:ext cx="2514600" cy="17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362200" cy="15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33400" y="171629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2800" y="169551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70468" y="171629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" y="3886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98298" y="3886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3800" y="1676400"/>
            <a:ext cx="218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Discovery Channel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3886200"/>
            <a:ext cx="183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Cartoon Network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1695510"/>
            <a:ext cx="16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Disney Channel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3902425"/>
            <a:ext cx="230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Quang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Ngai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television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708" y="1695510"/>
            <a:ext cx="1741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football channel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3900" y="4364182"/>
            <a:ext cx="81153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1/Among </a:t>
            </a:r>
            <a:r>
              <a:rPr lang="en-US" sz="2000" b="1" dirty="0">
                <a:solidFill>
                  <a:schemeClr val="tx1"/>
                </a:solidFill>
              </a:rPr>
              <a:t>these five channels, which one do you like best?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I like </a:t>
            </a:r>
            <a:r>
              <a:rPr lang="en-US" sz="2000" b="1" i="1" dirty="0" smtClean="0">
                <a:solidFill>
                  <a:srgbClr val="C00000"/>
                </a:solidFill>
              </a:rPr>
              <a:t>………… </a:t>
            </a:r>
            <a:r>
              <a:rPr lang="en-US" sz="2000" b="1" i="1" dirty="0">
                <a:solidFill>
                  <a:srgbClr val="C00000"/>
                </a:solidFill>
              </a:rPr>
              <a:t>best because I………………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2/ What about you? Do you often read the TV guide before watching TV?</a:t>
            </a:r>
          </a:p>
          <a:p>
            <a:r>
              <a:rPr lang="en-US" sz="2000" b="1" dirty="0" smtClean="0"/>
              <a:t>………………………………………………………………………………………………………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38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27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6858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TV programme is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“Rap Viet "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on VTV3 at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9. 15 </a:t>
            </a:r>
            <a:r>
              <a:rPr lang="en-GB" sz="2800" dirty="0"/>
              <a:t>every Saturday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this programme ,</a:t>
            </a:r>
            <a:r>
              <a:rPr lang="en-US" sz="2800" dirty="0" smtClean="0"/>
              <a:t>  Contestants perform  </a:t>
            </a:r>
            <a:r>
              <a:rPr lang="en-US" sz="2800" dirty="0"/>
              <a:t>their own rap. Judges watch, comment and vote to award the best rap </a:t>
            </a:r>
            <a:r>
              <a:rPr lang="en-US" sz="2800" dirty="0" smtClean="0"/>
              <a:t>talent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I like this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very much because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t's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interesting and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fun.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-33010"/>
            <a:ext cx="3200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* Model writing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29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27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3618" y="1491147"/>
            <a:ext cx="7356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My </a:t>
            </a:r>
            <a:r>
              <a:rPr lang="en-GB" sz="2400" i="1" dirty="0" err="1"/>
              <a:t>favorite</a:t>
            </a:r>
            <a:r>
              <a:rPr lang="en-GB" sz="2400" i="1" dirty="0"/>
              <a:t> TV programme is “Discovering of The World”. The programme provides us with a variety of interesting facts about nature, the universe, humans, animals and plans over the world. Through the programme, I have a chance to discover different cultures and have more useful information about aspects of life. “Discovering of The World” is broadcasted on VTV2 every Friday evening. Another reason why I love watching the programme is that I’m always curious about the world and the programme brings convincing answers.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-33010"/>
            <a:ext cx="3200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* Model writing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40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64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2895600"/>
            <a:ext cx="5697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7030A0"/>
                </a:solidFill>
              </a:rPr>
              <a:t>Learn buy heart the new </a:t>
            </a:r>
            <a:r>
              <a:rPr lang="en-US" sz="3600" b="1" dirty="0" err="1" smtClean="0">
                <a:solidFill>
                  <a:srgbClr val="7030A0"/>
                </a:solidFill>
              </a:rPr>
              <a:t>wwords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7030A0"/>
                </a:solidFill>
              </a:rPr>
              <a:t>Do exercises in part </a:t>
            </a:r>
            <a:r>
              <a:rPr lang="en-US" sz="3600" b="1" smtClean="0">
                <a:solidFill>
                  <a:srgbClr val="7030A0"/>
                </a:solidFill>
              </a:rPr>
              <a:t>D in </a:t>
            </a:r>
            <a:r>
              <a:rPr lang="en-US" sz="3600" b="1" dirty="0">
                <a:solidFill>
                  <a:srgbClr val="7030A0"/>
                </a:solidFill>
              </a:rPr>
              <a:t>workbook.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- Prepare  </a:t>
            </a:r>
            <a:r>
              <a:rPr lang="en-US" sz="3600" b="1" dirty="0" smtClean="0">
                <a:solidFill>
                  <a:srgbClr val="7030A0"/>
                </a:solidFill>
              </a:rPr>
              <a:t>lesson 5: </a:t>
            </a:r>
            <a:r>
              <a:rPr lang="en-US" sz="3600" b="1" dirty="0">
                <a:solidFill>
                  <a:srgbClr val="7030A0"/>
                </a:solidFill>
              </a:rPr>
              <a:t>Skills 2.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2882" y="1676400"/>
            <a:ext cx="5943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633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248400"/>
            <a:ext cx="265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70C0"/>
                </a:solidFill>
              </a:rPr>
              <a:t>Liên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hệ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Côi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Nguyễn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nhé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67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6" y="1265789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53" y="60053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43" y="94996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8015" y="5372337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938" y="4895864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5" y="2587421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3813" y="5355025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14" y="4943711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0206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383" y="769203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January 22</a:t>
            </a:r>
            <a:r>
              <a:rPr lang="en-US" sz="4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411" y="2228671"/>
            <a:ext cx="603066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7: TELEVISION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72059"/>
            <a:ext cx="5815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.VnBodoni" pitchFamily="34" charset="0"/>
              </a:rPr>
              <a:t>LESSON </a:t>
            </a:r>
            <a:r>
              <a:rPr lang="en-US" sz="4000" b="1" dirty="0" smtClean="0">
                <a:solidFill>
                  <a:srgbClr val="7030A0"/>
                </a:solidFill>
                <a:latin typeface=".VnBodoni" pitchFamily="34" charset="0"/>
              </a:rPr>
              <a:t>5: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n-GB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2019" y="1676349"/>
            <a:ext cx="18822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Week: 20</a:t>
            </a:r>
          </a:p>
          <a:p>
            <a:pPr algn="ctr"/>
            <a:r>
              <a:rPr lang="en-U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Period: 59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457200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152400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* Vocabulary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789" y="2938790"/>
            <a:ext cx="203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4.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race (n):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925985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tranh tài </a:t>
            </a:r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,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cạnh tranh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205" y="905203"/>
            <a:ext cx="2719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1.</a:t>
            </a:r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compete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(v) :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205" y="1524000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2.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plant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524000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cây cảnh, thực vật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905" y="2209800"/>
            <a:ext cx="246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3.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comedy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209800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phim hài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96329" y="2944090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c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uộc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đua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45" y="1480588"/>
            <a:ext cx="2781300" cy="21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20" y="632523"/>
            <a:ext cx="2781300" cy="222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55" y="2122015"/>
            <a:ext cx="5067300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89" y="1854894"/>
            <a:ext cx="3399370" cy="396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60" y="2268371"/>
            <a:ext cx="3638550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64170" y="3596659"/>
            <a:ext cx="28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5.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Wild life 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(n):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9840" y="3573782"/>
            <a:ext cx="3302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uộc sống hoang dã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98655" y="4190542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Con cáo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5057" y="4211337"/>
            <a:ext cx="28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6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fox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(n):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2487" y="4840743"/>
            <a:ext cx="28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7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r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eal life (n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58572" y="4829713"/>
            <a:ext cx="2924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Cuộc sống thực tế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19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457200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152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* Checking vocabulary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789" y="2938790"/>
            <a:ext cx="203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  race (n):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925985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tranh tài </a:t>
            </a:r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,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cạnh tranh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205" y="905203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-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compete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(v) :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205" y="1524000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plant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9709" y="1524000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cây cảnh, thực vật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905" y="2209800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comedy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8370" y="2209800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phim hài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43772" y="2944090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c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uộc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đua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18370" y="3601571"/>
            <a:ext cx="3302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uộc sống hoang dã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9284" y="4234062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Con cáo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1931" y="4861519"/>
            <a:ext cx="2924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Cuộc sống thực tế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4170" y="3596659"/>
            <a:ext cx="28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 Wild life 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(n):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5057" y="4211337"/>
            <a:ext cx="1795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 fox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(n):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2487" y="4840743"/>
            <a:ext cx="28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 r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eal life (n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83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9" y="529231"/>
            <a:ext cx="597046" cy="53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734784" y="457200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07678"/>
              </p:ext>
            </p:extLst>
          </p:nvPr>
        </p:nvGraphicFramePr>
        <p:xfrm>
          <a:off x="-3" y="1371600"/>
          <a:ext cx="9144002" cy="54431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DESCRIPTION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8.00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9.00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10.30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11.00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12.15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dirty="0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300" i="1" dirty="0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4B1"/>
                </a:solidFill>
              </a:rPr>
              <a:t>I. Reading</a:t>
            </a:r>
            <a:endParaRPr lang="en-US" sz="32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5582" y="304800"/>
            <a:ext cx="8229600" cy="734291"/>
          </a:xfrm>
        </p:spPr>
        <p:txBody>
          <a:bodyPr>
            <a:noAutofit/>
          </a:bodyPr>
          <a:lstStyle/>
          <a:p>
            <a:r>
              <a:rPr lang="en-US" sz="3600" b="1" spc="-100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Answer the questions.</a:t>
            </a:r>
            <a:br>
              <a:rPr lang="en-US" sz="3600" b="1" spc="-100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1. What's in the Wildlife programme?             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2. Is The Fox Teacher a comedy?                     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3. What time is the Sports programme?  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4. Can we watch a </a:t>
            </a:r>
            <a:r>
              <a:rPr lang="en-GB" dirty="0" err="1" smtClean="0"/>
              <a:t>garne</a:t>
            </a:r>
            <a:r>
              <a:rPr lang="en-GB" dirty="0" smtClean="0"/>
              <a:t> show at 10.30? 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 5. What is the topic of the Science programme?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5" y="0"/>
            <a:ext cx="9171581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" y="767554"/>
            <a:ext cx="5865634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2" y="3180218"/>
            <a:ext cx="787208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2875" y="5065713"/>
            <a:ext cx="6477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Káº¿t quáº£ hÃ¬nh áº£nh cho app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8" y="1494464"/>
            <a:ext cx="927292" cy="86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77" y="1175276"/>
            <a:ext cx="864340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75" y="2743199"/>
            <a:ext cx="888644" cy="9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52" y="909604"/>
            <a:ext cx="766893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5949950"/>
            <a:ext cx="6699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7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952500" y="3440588"/>
            <a:ext cx="6477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908398" y="1608137"/>
            <a:ext cx="6477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109405" y="1064417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912975" y="1416380"/>
            <a:ext cx="581368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5153919" y="2958244"/>
            <a:ext cx="6477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5577" y="736520"/>
            <a:ext cx="552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  <a:endParaRPr lang="en-US" sz="5400" b="1" dirty="0">
              <a:ln w="11430"/>
              <a:solidFill>
                <a:srgbClr val="0000CC"/>
              </a:solidFill>
              <a:effectLst>
                <a:glow rad="101600">
                  <a:srgbClr val="9F2936">
                    <a:lumMod val="60000"/>
                    <a:lumOff val="40000"/>
                    <a:alpha val="60000"/>
                  </a:srgbClr>
                </a:glow>
              </a:effectLst>
            </a:endParaRPr>
          </a:p>
        </p:txBody>
      </p:sp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6376047" y="6341555"/>
            <a:ext cx="939153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43" y="992705"/>
            <a:ext cx="766893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3473096" y="1147518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340526" y="1774855"/>
            <a:ext cx="7803474" cy="1208982"/>
            <a:chOff x="363373" y="1262747"/>
            <a:chExt cx="6812873" cy="1208982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3" y="1271400"/>
              <a:ext cx="6348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 What’s in the </a:t>
              </a:r>
              <a:r>
                <a:rPr lang="en-US" sz="3600" b="1" i="1" dirty="0">
                  <a:solidFill>
                    <a:srgbClr val="0070C0"/>
                  </a:solidFill>
                </a:rPr>
                <a:t>Wildlife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programme</a:t>
              </a:r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  <a:endParaRPr lang="en-US" sz="36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02A420-6CEC-4FFC-9E0E-6069A96E3B73}"/>
              </a:ext>
            </a:extLst>
          </p:cNvPr>
          <p:cNvSpPr txBox="1"/>
          <p:nvPr/>
        </p:nvSpPr>
        <p:spPr>
          <a:xfrm>
            <a:off x="1804466" y="2420310"/>
            <a:ext cx="415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It’s </a:t>
            </a:r>
            <a:r>
              <a:rPr lang="en-US" sz="3200" b="1" i="1" dirty="0">
                <a:solidFill>
                  <a:srgbClr val="FF0000"/>
                </a:solidFill>
              </a:rPr>
              <a:t>Cuc Phuong </a:t>
            </a:r>
            <a:r>
              <a:rPr lang="en-US" sz="3600" b="1" i="1" dirty="0">
                <a:solidFill>
                  <a:srgbClr val="FF0000"/>
                </a:solidFill>
              </a:rPr>
              <a:t>Forest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633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1097</Words>
  <Application>Microsoft Office PowerPoint</Application>
  <PresentationFormat>On-screen Show (4:3)</PresentationFormat>
  <Paragraphs>174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.VnBodoni</vt:lpstr>
      <vt:lpstr>Arial</vt:lpstr>
      <vt:lpstr>Calibri</vt:lpstr>
      <vt:lpstr>Stencil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 Answer the questions.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BA</dc:creator>
  <cp:lastModifiedBy>Admin</cp:lastModifiedBy>
  <cp:revision>26</cp:revision>
  <dcterms:created xsi:type="dcterms:W3CDTF">2021-11-05T00:03:30Z</dcterms:created>
  <dcterms:modified xsi:type="dcterms:W3CDTF">2025-01-22T07:27:03Z</dcterms:modified>
</cp:coreProperties>
</file>