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sldIdLst>
    <p:sldId id="336" r:id="rId3"/>
    <p:sldId id="319" r:id="rId4"/>
    <p:sldId id="305" r:id="rId5"/>
    <p:sldId id="308" r:id="rId6"/>
    <p:sldId id="309" r:id="rId7"/>
    <p:sldId id="321" r:id="rId8"/>
    <p:sldId id="320" r:id="rId9"/>
    <p:sldId id="328" r:id="rId10"/>
    <p:sldId id="329" r:id="rId11"/>
    <p:sldId id="330" r:id="rId12"/>
    <p:sldId id="322" r:id="rId13"/>
    <p:sldId id="323" r:id="rId14"/>
    <p:sldId id="324" r:id="rId15"/>
    <p:sldId id="325" r:id="rId16"/>
    <p:sldId id="326" r:id="rId17"/>
    <p:sldId id="331" r:id="rId18"/>
    <p:sldId id="332" r:id="rId19"/>
    <p:sldId id="270" r:id="rId20"/>
    <p:sldId id="301" r:id="rId21"/>
    <p:sldId id="302" r:id="rId22"/>
    <p:sldId id="311" r:id="rId23"/>
    <p:sldId id="333" r:id="rId24"/>
    <p:sldId id="33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1607D"/>
    <a:srgbClr val="FACBC2"/>
    <a:srgbClr val="FFEEB7"/>
    <a:srgbClr val="F48670"/>
    <a:srgbClr val="F16247"/>
    <a:srgbClr val="76ABDC"/>
    <a:srgbClr val="F27193"/>
    <a:srgbClr val="0086EA"/>
    <a:srgbClr val="FA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71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7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49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1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82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0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153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4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30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90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0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4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9" y="134178"/>
            <a:ext cx="8959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oogle Shape;8850;p56"/>
          <p:cNvGrpSpPr/>
          <p:nvPr/>
        </p:nvGrpSpPr>
        <p:grpSpPr>
          <a:xfrm>
            <a:off x="6120703" y="0"/>
            <a:ext cx="986760" cy="863945"/>
            <a:chOff x="-21299475" y="2798025"/>
            <a:chExt cx="307200" cy="286525"/>
          </a:xfrm>
          <a:solidFill>
            <a:srgbClr val="FFC000"/>
          </a:solidFill>
        </p:grpSpPr>
        <p:sp>
          <p:nvSpPr>
            <p:cNvPr id="14" name="Google Shape;8851;p56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8852;p56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8853;p56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8854;p56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8855;p56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8856;p56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Google Shape;8857;p56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Google Shape;8858;p56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8859;p56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Google Shape;8860;p56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Google Shape;8861;p56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Google Shape;8862;p56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oogle Shape;17949;p73"/>
          <p:cNvGrpSpPr/>
          <p:nvPr/>
        </p:nvGrpSpPr>
        <p:grpSpPr>
          <a:xfrm>
            <a:off x="4593559" y="6069405"/>
            <a:ext cx="795254" cy="786643"/>
            <a:chOff x="2302788" y="1505981"/>
            <a:chExt cx="336188" cy="335425"/>
          </a:xfrm>
        </p:grpSpPr>
        <p:sp>
          <p:nvSpPr>
            <p:cNvPr id="27" name="Google Shape;17950;p7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oogle Shape;17951;p7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Google Shape;17952;p7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7953;p7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Google Shape;17954;p7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oogle Shape;17955;p7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Google Shape;17956;p7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Google Shape;17957;p7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Google Shape;17958;p7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Google Shape;17959;p7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Google Shape;17960;p7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Google Shape;17961;p7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oogle Shape;17962;p7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oogle Shape;17963;p7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oogle Shape;17964;p7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oogle Shape;17965;p7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oogle Shape;17966;p7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93899" y="1487388"/>
            <a:ext cx="542515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61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.VnTifani HeavyH" pitchFamily="34" charset="0"/>
                <a:ea typeface="+mn-ea"/>
                <a:cs typeface="+mn-cs"/>
              </a:rPr>
              <a:t>ENGLISH </a:t>
            </a:r>
            <a:r>
              <a:rPr kumimoji="0" lang="en-US" sz="5400" b="1" i="0" u="none" strike="noStrike" kern="1200" cap="none" spc="610" normalizeH="0" baseline="0" noProof="0" dirty="0" smtClean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.VnTifani HeavyH" pitchFamily="34" charset="0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610" normalizeH="0" baseline="0" noProof="0" dirty="0">
              <a:ln w="28575">
                <a:solidFill>
                  <a:prstClr val="white"/>
                </a:solidFill>
              </a:ln>
              <a:solidFill>
                <a:srgbClr val="0000FF"/>
              </a:solidFill>
              <a:effectLst/>
              <a:uLnTx/>
              <a:uFillTx/>
              <a:latin typeface=".VnTifani HeavyH" pitchFamily="34" charset="0"/>
              <a:ea typeface="+mn-ea"/>
              <a:cs typeface="+mn-cs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1" y="2940067"/>
            <a:ext cx="8816629" cy="22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26926"/>
            <a:ext cx="76962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423114"/>
            <a:ext cx="65532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605307" y="1329662"/>
            <a:ext cx="7289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_________     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3051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7672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1072223" y="1784866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767496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59755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643762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220355" y="1597595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496166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018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48050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238827" y="1701883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6" y="1601692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573" y="182914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03" y="1875357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199216" y="1820015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961086" y="1760435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5249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983" y="13597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983" y="245173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813" y="2497945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983" y="354228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813" y="358849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8983" y="465113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813" y="469734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983" y="57405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813" y="578678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1094704" y="1329662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1072223" y="2506090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220355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238827" y="4651174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275626" y="573144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3299" y="2488720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3299" y="3453774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3646" y="4589620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5380" y="5675621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36648" y="241839"/>
            <a:ext cx="9046422" cy="61019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A8B284-D523-4905-B9BF-497E16E8AF2E}"/>
              </a:ext>
            </a:extLst>
          </p:cNvPr>
          <p:cNvCxnSpPr/>
          <p:nvPr/>
        </p:nvCxnSpPr>
        <p:spPr>
          <a:xfrm flipV="1">
            <a:off x="607536" y="16198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137167-DBA0-4D43-BE9F-8A7484A20C6E}"/>
              </a:ext>
            </a:extLst>
          </p:cNvPr>
          <p:cNvCxnSpPr/>
          <p:nvPr/>
        </p:nvCxnSpPr>
        <p:spPr>
          <a:xfrm flipV="1">
            <a:off x="684810" y="257203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B11459-09BD-44EB-B6D6-477718D9EE7D}"/>
              </a:ext>
            </a:extLst>
          </p:cNvPr>
          <p:cNvCxnSpPr/>
          <p:nvPr/>
        </p:nvCxnSpPr>
        <p:spPr>
          <a:xfrm flipV="1">
            <a:off x="644230" y="343824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2AE715-D5E9-4E70-9FC4-8364A02BB660}"/>
              </a:ext>
            </a:extLst>
          </p:cNvPr>
          <p:cNvCxnSpPr/>
          <p:nvPr/>
        </p:nvCxnSpPr>
        <p:spPr>
          <a:xfrm flipV="1">
            <a:off x="731838" y="437062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1A02C-DE70-4978-906B-F156BA251873}"/>
              </a:ext>
            </a:extLst>
          </p:cNvPr>
          <p:cNvCxnSpPr/>
          <p:nvPr/>
        </p:nvCxnSpPr>
        <p:spPr>
          <a:xfrm flipV="1">
            <a:off x="826482" y="52845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DDB510-B739-45D9-B2E0-028CE065FE22}"/>
              </a:ext>
            </a:extLst>
          </p:cNvPr>
          <p:cNvSpPr txBox="1"/>
          <p:nvPr/>
        </p:nvSpPr>
        <p:spPr>
          <a:xfrm>
            <a:off x="36648" y="1217843"/>
            <a:ext cx="910735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Ocean 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on at 7.30, and 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Laughing out Loud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comes next at 8.00.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46AAD-7D4A-4521-8CA9-068388F2994C}"/>
              </a:ext>
            </a:extLst>
          </p:cNvPr>
          <p:cNvSpPr txBox="1"/>
          <p:nvPr/>
        </p:nvSpPr>
        <p:spPr>
          <a:xfrm>
            <a:off x="201359" y="2143421"/>
            <a:ext cx="8622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like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Seven Kitties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very much, so I watch it every day.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B0D7E7-E406-4EDB-AFEF-1C639106F25C}"/>
              </a:ext>
            </a:extLst>
          </p:cNvPr>
          <p:cNvSpPr txBox="1"/>
          <p:nvPr/>
        </p:nvSpPr>
        <p:spPr>
          <a:xfrm>
            <a:off x="256157" y="3062006"/>
            <a:ext cx="8749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British channel, but 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Vietnamese channel.</a:t>
            </a:r>
            <a:endParaRPr lang="en-US" sz="2400" b="1" spc="-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618B35-F8B5-494E-9FCB-A9E30EAADC78}"/>
              </a:ext>
            </a:extLst>
          </p:cNvPr>
          <p:cNvSpPr txBox="1"/>
          <p:nvPr/>
        </p:nvSpPr>
        <p:spPr>
          <a:xfrm>
            <a:off x="319483" y="3929902"/>
            <a:ext cx="8504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Coast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famous TV series, but I don't like it.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A549C0-3BEC-4BFE-9C91-9B5C4E2C8E2A}"/>
              </a:ext>
            </a:extLst>
          </p:cNvPr>
          <p:cNvSpPr txBox="1"/>
          <p:nvPr/>
        </p:nvSpPr>
        <p:spPr>
          <a:xfrm>
            <a:off x="374960" y="4884006"/>
            <a:ext cx="87432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have a lot of homework tonight, so I can't watch </a:t>
            </a:r>
            <a:r>
              <a:rPr lang="en-US" sz="23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Eight Feet Below</a:t>
            </a:r>
            <a:r>
              <a:rPr lang="en-US" sz="2300" b="0" i="0" spc="-50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spc="-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" y="319481"/>
            <a:ext cx="485431" cy="47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9" name="TextBox 38"/>
          <p:cNvSpPr txBox="1"/>
          <p:nvPr/>
        </p:nvSpPr>
        <p:spPr>
          <a:xfrm>
            <a:off x="678613" y="333650"/>
            <a:ext cx="871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Use the conjunctions provided to connect the sentences.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5626C0-0E08-4C04-9589-9F8AFCB837D7}"/>
              </a:ext>
            </a:extLst>
          </p:cNvPr>
          <p:cNvSpPr txBox="1"/>
          <p:nvPr/>
        </p:nvSpPr>
        <p:spPr>
          <a:xfrm>
            <a:off x="154545" y="813389"/>
            <a:ext cx="941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Ocean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Life is on at 7.30. Laughing out Loud comes next at 8.00. (and)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103619-37D3-43DE-984A-6D57C2131C82}"/>
              </a:ext>
            </a:extLst>
          </p:cNvPr>
          <p:cNvSpPr txBox="1"/>
          <p:nvPr/>
        </p:nvSpPr>
        <p:spPr>
          <a:xfrm>
            <a:off x="154544" y="1715431"/>
            <a:ext cx="866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Seven Kitties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much. I watch it every day. (so)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B35399-C7F8-46C8-A3EB-B9724176A4B9}"/>
              </a:ext>
            </a:extLst>
          </p:cNvPr>
          <p:cNvSpPr txBox="1"/>
          <p:nvPr/>
        </p:nvSpPr>
        <p:spPr>
          <a:xfrm>
            <a:off x="201358" y="2703373"/>
            <a:ext cx="88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British channel.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Vietnamese channel. (but)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702469-BBAE-4B27-B46C-6A9658026102}"/>
              </a:ext>
            </a:extLst>
          </p:cNvPr>
          <p:cNvSpPr txBox="1"/>
          <p:nvPr/>
        </p:nvSpPr>
        <p:spPr>
          <a:xfrm>
            <a:off x="256157" y="3536097"/>
            <a:ext cx="77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Coast is a famous TV series. I don’t like it. (but)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AAE0B6-90D0-4DA2-AAC6-62858E82BDCD}"/>
              </a:ext>
            </a:extLst>
          </p:cNvPr>
          <p:cNvSpPr txBox="1"/>
          <p:nvPr/>
        </p:nvSpPr>
        <p:spPr>
          <a:xfrm>
            <a:off x="232262" y="4455629"/>
            <a:ext cx="8885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have a lot of homework tonight. I can’t watch 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Eight Feet Below.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(so)</a:t>
            </a:r>
          </a:p>
        </p:txBody>
      </p:sp>
      <p:pic>
        <p:nvPicPr>
          <p:cNvPr id="45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01015" y="5729527"/>
            <a:ext cx="1082055" cy="10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267686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5" y="388805"/>
            <a:ext cx="3916622" cy="656492"/>
          </a:xfrm>
          <a:prstGeom prst="rect">
            <a:avLst/>
          </a:prstGeom>
          <a:solidFill>
            <a:schemeClr val="accent5"/>
          </a:solidFill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2661995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5473" y="1114697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Work in groups. Interview your friends, using the questions below. Take notes of their answers and then report the results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75924" y="1278750"/>
            <a:ext cx="3876768" cy="461665"/>
            <a:chOff x="1230086" y="1785257"/>
            <a:chExt cx="2491930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1951650"/>
            <a:ext cx="2880448" cy="461665"/>
            <a:chOff x="1230086" y="1785257"/>
            <a:chExt cx="2880448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2499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9973" y="597802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do you do in your free time?</a:t>
              </a:r>
              <a:endParaRPr lang="en-US" sz="2400" i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353594" y="1859316"/>
            <a:ext cx="3335744" cy="461665"/>
            <a:chOff x="1230086" y="1785257"/>
            <a:chExt cx="333574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29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</a:t>
              </a:r>
              <a:r>
                <a:rPr lang="en-US" sz="2400" dirty="0" smtClean="0"/>
                <a:t>______</a:t>
              </a:r>
              <a:endParaRPr lang="en-US" sz="24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211" y="3219908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335232" y="3111094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8211" y="3939627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Televion.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29973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prefer to get information from?</a:t>
              </a:r>
              <a:endParaRPr lang="en-US" sz="2400" i="1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336458" y="3708794"/>
            <a:ext cx="2507855" cy="461665"/>
            <a:chOff x="1230086" y="1785257"/>
            <a:chExt cx="2507855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598207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8211" y="5265090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313917" y="5265089"/>
            <a:ext cx="3902800" cy="461665"/>
            <a:chOff x="1230086" y="1785257"/>
            <a:chExt cx="390280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585328" y="1785257"/>
              <a:ext cx="3547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58211" y="5817382"/>
            <a:ext cx="3670889" cy="487423"/>
            <a:chOff x="1230086" y="1630709"/>
            <a:chExt cx="3670889" cy="487423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65646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630709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29973" y="4630961"/>
            <a:ext cx="7681275" cy="473610"/>
            <a:chOff x="-44256" y="1250802"/>
            <a:chExt cx="7681275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  <a:endParaRPr lang="en-US" sz="2400" i="1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334922" y="5819812"/>
            <a:ext cx="2573469" cy="468784"/>
            <a:chOff x="1230086" y="1785257"/>
            <a:chExt cx="2573469" cy="468784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63821" y="1792376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2736" y="1830787"/>
            <a:ext cx="321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Surfing the </a:t>
            </a:r>
            <a:r>
              <a:rPr lang="en-GB" sz="2400" dirty="0" err="1" smtClean="0">
                <a:solidFill>
                  <a:srgbClr val="FF0000"/>
                </a:solidFill>
              </a:rPr>
              <a:t>facebook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5786" y="3675632"/>
            <a:ext cx="177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Internet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8524" y="5791150"/>
            <a:ext cx="321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 smtClean="0">
                <a:solidFill>
                  <a:srgbClr val="FF0000"/>
                </a:solidFill>
              </a:rPr>
              <a:t>ess than one hour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8881"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0615" y="2099883"/>
            <a:ext cx="6684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What is your </a:t>
            </a:r>
            <a:r>
              <a:rPr lang="en-US" sz="2800" dirty="0" err="1">
                <a:solidFill>
                  <a:schemeClr val="accent1"/>
                </a:solidFill>
              </a:rPr>
              <a:t>favourite</a:t>
            </a:r>
            <a:r>
              <a:rPr lang="en-US" sz="2800" dirty="0">
                <a:solidFill>
                  <a:schemeClr val="accent1"/>
                </a:solidFill>
              </a:rPr>
              <a:t> TV </a:t>
            </a:r>
            <a:r>
              <a:rPr lang="en-US" sz="2800" dirty="0" err="1">
                <a:solidFill>
                  <a:schemeClr val="accent1"/>
                </a:solidFill>
              </a:rPr>
              <a:t>programme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Can you tell me what it is about?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Could you give me some adjectives to describe it?”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897" y="706835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9" y="1282743"/>
            <a:ext cx="499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* Answer some questions: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203842" y="6352505"/>
            <a:ext cx="566670" cy="505495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8211" y="1711975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2192019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9582" y="639365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do you watch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8211" y="2653684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211" y="4169580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8211" y="4649624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211" y="5129668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582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 you think you can live without TV?</a:t>
              </a:r>
              <a:endParaRPr lang="en-US" sz="2400" i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211" y="5591333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09077" y="2629913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Because I have online lessons on TV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3174" y="5591332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 I can live without TV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053" y="1026147"/>
            <a:ext cx="9083039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i="1" dirty="0" smtClean="0"/>
              <a:t>   </a:t>
            </a: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everyone! I interviewed </a:t>
            </a: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in my group and these are the results. In their free time, Mai and Nam go out, Minh reads books,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watch TV, but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surfs the Internet. Mai, Nam,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prefer to get information from books, and Minh,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prefer to do that from the Internet. All of them watch TV more than two hours a day because they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it. Mai and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 they can live without TV up to a month, but Nam, Minh 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 they can live without TV just one day</a:t>
            </a: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385" y="89976"/>
            <a:ext cx="62621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* Report </a:t>
            </a:r>
            <a:r>
              <a:rPr lang="en-GB" sz="3200" b="1" dirty="0">
                <a:solidFill>
                  <a:srgbClr val="FF0000"/>
                </a:solidFill>
              </a:rPr>
              <a:t>the results to the class.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219206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54" y="4592238"/>
            <a:ext cx="2719387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5395" y="1705106"/>
            <a:ext cx="79596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- Learn by heart the new words and grammar notes.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- Do exercises in Unit 7 </a:t>
            </a:r>
            <a:r>
              <a:rPr lang="en-US" sz="2800" b="1" dirty="0">
                <a:solidFill>
                  <a:schemeClr val="accent1"/>
                </a:solidFill>
              </a:rPr>
              <a:t>in workbook</a:t>
            </a:r>
            <a:r>
              <a:rPr lang="en-US" sz="2800" b="1" dirty="0" smtClean="0">
                <a:solidFill>
                  <a:schemeClr val="accent1"/>
                </a:solidFill>
              </a:rPr>
              <a:t>.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- </a:t>
            </a:r>
            <a:r>
              <a:rPr lang="en-US" sz="2800" b="1" dirty="0" smtClean="0">
                <a:solidFill>
                  <a:schemeClr val="accent1"/>
                </a:solidFill>
              </a:rPr>
              <a:t>Prepare </a:t>
            </a:r>
            <a:r>
              <a:rPr lang="en-US" sz="2800" b="1" dirty="0">
                <a:solidFill>
                  <a:schemeClr val="accent1"/>
                </a:solidFill>
              </a:rPr>
              <a:t>for the next lesson: Unit </a:t>
            </a:r>
            <a:r>
              <a:rPr lang="en-US" sz="2800" b="1" dirty="0" smtClean="0">
                <a:solidFill>
                  <a:schemeClr val="accent1"/>
                </a:solidFill>
              </a:rPr>
              <a:t>8 </a:t>
            </a:r>
            <a:r>
              <a:rPr lang="en-US" sz="2800" b="1" dirty="0">
                <a:solidFill>
                  <a:schemeClr val="accent1"/>
                </a:solidFill>
              </a:rPr>
              <a:t>–Lesson 1. Getting started.</a:t>
            </a:r>
          </a:p>
        </p:txBody>
      </p:sp>
    </p:spTree>
    <p:extLst>
      <p:ext uri="{BB962C8B-B14F-4D97-AF65-F5344CB8AC3E}">
        <p14:creationId xmlns:p14="http://schemas.microsoft.com/office/powerpoint/2010/main" val="2729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9215" y="1007907"/>
            <a:ext cx="5321495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3519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2" y="191419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079" y="2589716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30" y="3727577"/>
            <a:ext cx="7985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.VnBodoni" pitchFamily="34" charset="0"/>
              </a:rPr>
              <a:t>LESSON 7: Looking back &amp; project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041" y="790339"/>
            <a:ext cx="7317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Wednesday, February 5</a:t>
            </a:r>
            <a:r>
              <a:rPr lang="en-US" sz="4400" b="0" cap="none" spc="0" baseline="30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2025 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577121"/>
            <a:ext cx="521133" cy="5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0440" y="554776"/>
            <a:ext cx="8135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the words in the box in the correct column. Add more words if you can.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2847" y="1713831"/>
            <a:ext cx="8003176" cy="1525122"/>
          </a:xfrm>
          <a:prstGeom prst="roundRect">
            <a:avLst>
              <a:gd name="adj" fmla="val 60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9969" y="2652337"/>
            <a:ext cx="194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5364" y="271562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7858" y="162539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7897" y="220339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9353" y="1662449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popular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225" y="217487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funny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87117"/>
              </p:ext>
            </p:extLst>
          </p:nvPr>
        </p:nvGraphicFramePr>
        <p:xfrm>
          <a:off x="742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 Adjectives 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describing </a:t>
                      </a:r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programmes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3A4521-99D6-461C-AC2C-51E84714F2AB}"/>
              </a:ext>
            </a:extLst>
          </p:cNvPr>
          <p:cNvSpPr txBox="1"/>
          <p:nvPr/>
        </p:nvSpPr>
        <p:spPr>
          <a:xfrm>
            <a:off x="2064175" y="437046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78A101-FF96-49F6-BBF1-1A07DFBA3420}"/>
              </a:ext>
            </a:extLst>
          </p:cNvPr>
          <p:cNvSpPr txBox="1"/>
          <p:nvPr/>
        </p:nvSpPr>
        <p:spPr>
          <a:xfrm>
            <a:off x="2017994" y="4912541"/>
            <a:ext cx="117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0FA56-236F-4BFB-8835-EE197BCDD418}"/>
              </a:ext>
            </a:extLst>
          </p:cNvPr>
          <p:cNvSpPr txBox="1"/>
          <p:nvPr/>
        </p:nvSpPr>
        <p:spPr>
          <a:xfrm>
            <a:off x="1316028" y="5490540"/>
            <a:ext cx="272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English in a Minute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2AB6AB-1734-4B2C-986D-874429831F00}"/>
              </a:ext>
            </a:extLst>
          </p:cNvPr>
          <p:cNvSpPr txBox="1"/>
          <p:nvPr/>
        </p:nvSpPr>
        <p:spPr>
          <a:xfrm>
            <a:off x="1519226" y="6033418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animated films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C4E1FC-CDFF-45FF-A7D5-5EFE169CECBF}"/>
              </a:ext>
            </a:extLst>
          </p:cNvPr>
          <p:cNvSpPr txBox="1"/>
          <p:nvPr/>
        </p:nvSpPr>
        <p:spPr>
          <a:xfrm>
            <a:off x="5762486" y="438949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5AB93-94B1-4C9E-AED7-6BB290EC5CB0}"/>
              </a:ext>
            </a:extLst>
          </p:cNvPr>
          <p:cNvSpPr txBox="1"/>
          <p:nvPr/>
        </p:nvSpPr>
        <p:spPr>
          <a:xfrm>
            <a:off x="5864089" y="4931567"/>
            <a:ext cx="16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C0166-A35C-42D5-8A25-9322F479FF94}"/>
              </a:ext>
            </a:extLst>
          </p:cNvPr>
          <p:cNvSpPr txBox="1"/>
          <p:nvPr/>
        </p:nvSpPr>
        <p:spPr>
          <a:xfrm>
            <a:off x="6030332" y="5509566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popular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8F68FC-D654-482C-906A-2D4FE56A6B45}"/>
              </a:ext>
            </a:extLst>
          </p:cNvPr>
          <p:cNvSpPr txBox="1"/>
          <p:nvPr/>
        </p:nvSpPr>
        <p:spPr>
          <a:xfrm>
            <a:off x="6150401" y="6052444"/>
            <a:ext cx="95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033329-DC23-475B-8CF0-9DE6EF905818}"/>
              </a:ext>
            </a:extLst>
          </p:cNvPr>
          <p:cNvSpPr txBox="1"/>
          <p:nvPr/>
        </p:nvSpPr>
        <p:spPr>
          <a:xfrm>
            <a:off x="5269198" y="2599349"/>
            <a:ext cx="319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1836" y="23229"/>
            <a:ext cx="30144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* Vocabulary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2AB6AB-1734-4B2C-986D-874429831F00}"/>
              </a:ext>
            </a:extLst>
          </p:cNvPr>
          <p:cNvSpPr txBox="1"/>
          <p:nvPr/>
        </p:nvSpPr>
        <p:spPr>
          <a:xfrm>
            <a:off x="721217" y="1693450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</p:spTree>
    <p:extLst>
      <p:ext uri="{BB962C8B-B14F-4D97-AF65-F5344CB8AC3E}">
        <p14:creationId xmlns:p14="http://schemas.microsoft.com/office/powerpoint/2010/main" val="12561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11"/>
            <a:ext cx="8229600" cy="43891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542665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94277" y="446939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3893" y="1594326"/>
            <a:ext cx="7462862" cy="6442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7031" y="16753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viewers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2676" y="1662677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6807" y="1667303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6420" y="1667302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8135" y="1639483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animal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067" y="2170966"/>
            <a:ext cx="793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VTV1</a:t>
            </a:r>
            <a:r>
              <a:rPr lang="en-US" sz="2400" dirty="0"/>
              <a:t> is a popular TV channel in  Viet Nam. It attracts many </a:t>
            </a:r>
            <a:r>
              <a:rPr lang="en-US" sz="2400" dirty="0" smtClean="0"/>
              <a:t> (</a:t>
            </a:r>
            <a:r>
              <a:rPr lang="en-US" sz="2400" dirty="0"/>
              <a:t>1)              </a:t>
            </a:r>
            <a:r>
              <a:rPr lang="en-US" sz="2400" dirty="0" smtClean="0"/>
              <a:t> </a:t>
            </a:r>
            <a:r>
              <a:rPr lang="en-US" sz="2400" dirty="0"/>
              <a:t>because it has interesting </a:t>
            </a:r>
            <a:r>
              <a:rPr lang="en-US" sz="2400" dirty="0" err="1"/>
              <a:t>programmes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(2)                 </a:t>
            </a:r>
            <a:r>
              <a:rPr lang="en-US" sz="2400" dirty="0" err="1"/>
              <a:t>programmes</a:t>
            </a:r>
            <a:r>
              <a:rPr lang="en-US" sz="2400" dirty="0"/>
              <a:t> show tigers and giraffes in nature. People watch races or football matches on (3) </a:t>
            </a:r>
            <a:r>
              <a:rPr lang="en-US" sz="2400" dirty="0" err="1"/>
              <a:t>programmes</a:t>
            </a:r>
            <a:r>
              <a:rPr lang="en-US" sz="2400" dirty="0"/>
              <a:t>. Comedies make people laugh because they are (4)             </a:t>
            </a:r>
            <a:r>
              <a:rPr lang="en-US" sz="2400" dirty="0" smtClean="0"/>
              <a:t>. </a:t>
            </a:r>
            <a:r>
              <a:rPr lang="en-US" sz="2400" dirty="0"/>
              <a:t>Game shows are both fun and (5)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DE266E-2755-4620-A917-7DA82B129D5F}"/>
              </a:ext>
            </a:extLst>
          </p:cNvPr>
          <p:cNvCxnSpPr/>
          <p:nvPr/>
        </p:nvCxnSpPr>
        <p:spPr>
          <a:xfrm>
            <a:off x="1951354" y="3210057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6AC83F-DD29-4338-9A74-4076AB4D00CD}"/>
              </a:ext>
            </a:extLst>
          </p:cNvPr>
          <p:cNvCxnSpPr/>
          <p:nvPr/>
        </p:nvCxnSpPr>
        <p:spPr>
          <a:xfrm>
            <a:off x="7524634" y="4310803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554313-F6C9-4771-BD8C-E00A3BA75495}"/>
              </a:ext>
            </a:extLst>
          </p:cNvPr>
          <p:cNvCxnSpPr/>
          <p:nvPr/>
        </p:nvCxnSpPr>
        <p:spPr>
          <a:xfrm>
            <a:off x="1500589" y="5413739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ADD4B9-FF03-4DBD-AD0C-D9CD466545B4}"/>
              </a:ext>
            </a:extLst>
          </p:cNvPr>
          <p:cNvSpPr txBox="1"/>
          <p:nvPr/>
        </p:nvSpPr>
        <p:spPr>
          <a:xfrm>
            <a:off x="1898812" y="2848079"/>
            <a:ext cx="135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viewers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1B0FB2-C7D4-4871-87EA-3F96332B234E}"/>
              </a:ext>
            </a:extLst>
          </p:cNvPr>
          <p:cNvSpPr txBox="1"/>
          <p:nvPr/>
        </p:nvSpPr>
        <p:spPr>
          <a:xfrm>
            <a:off x="1793578" y="3309744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animal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167A0-7047-4707-982C-F2033D597F12}"/>
              </a:ext>
            </a:extLst>
          </p:cNvPr>
          <p:cNvSpPr txBox="1"/>
          <p:nvPr/>
        </p:nvSpPr>
        <p:spPr>
          <a:xfrm>
            <a:off x="7634443" y="392874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9EADD0-4884-4362-991C-5ADAC120D718}"/>
              </a:ext>
            </a:extLst>
          </p:cNvPr>
          <p:cNvSpPr txBox="1"/>
          <p:nvPr/>
        </p:nvSpPr>
        <p:spPr>
          <a:xfrm>
            <a:off x="1588269" y="5065022"/>
            <a:ext cx="103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2D7FE-4D9A-4C03-86D6-6F42028FFC68}"/>
              </a:ext>
            </a:extLst>
          </p:cNvPr>
          <p:cNvSpPr txBox="1"/>
          <p:nvPr/>
        </p:nvSpPr>
        <p:spPr>
          <a:xfrm>
            <a:off x="7015203" y="5035019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educational.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3951A3-777D-41BC-878D-95CA25E923D5}"/>
              </a:ext>
            </a:extLst>
          </p:cNvPr>
          <p:cNvCxnSpPr/>
          <p:nvPr/>
        </p:nvCxnSpPr>
        <p:spPr>
          <a:xfrm>
            <a:off x="1736438" y="3685711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EF743F-3ED8-4473-9786-F2A0D2EE4DC4}"/>
              </a:ext>
            </a:extLst>
          </p:cNvPr>
          <p:cNvGrpSpPr/>
          <p:nvPr/>
        </p:nvGrpSpPr>
        <p:grpSpPr>
          <a:xfrm>
            <a:off x="7156864" y="5095035"/>
            <a:ext cx="1358562" cy="461665"/>
            <a:chOff x="6617822" y="5322245"/>
            <a:chExt cx="1358562" cy="46166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96EDF77-E382-479A-BC64-07EB6E0E25CA}"/>
                </a:ext>
              </a:extLst>
            </p:cNvPr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6192C8-E330-4419-9451-5928FBDFE9C0}"/>
                </a:ext>
              </a:extLst>
            </p:cNvPr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0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765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826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73" y="109310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3" y="113931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2573" y="194035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403" y="1999448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573" y="291499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403" y="296120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573" y="390793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403" y="3954143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573" y="489434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403" y="494055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1018294" y="1062987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995813" y="1994714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143945" y="2915037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162417" y="3907976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199216" y="488521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4" name="Oval 3"/>
          <p:cNvSpPr/>
          <p:nvPr/>
        </p:nvSpPr>
        <p:spPr>
          <a:xfrm>
            <a:off x="3161444" y="5739358"/>
            <a:ext cx="2820473" cy="10947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Game: </a:t>
            </a:r>
            <a:r>
              <a:rPr lang="en-GB" sz="2400" b="1" dirty="0" smtClean="0">
                <a:solidFill>
                  <a:schemeClr val="accent1"/>
                </a:solidFill>
              </a:rPr>
              <a:t>Lucky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smtClean="0">
                <a:solidFill>
                  <a:schemeClr val="accent1"/>
                </a:solidFill>
              </a:rPr>
              <a:t>        number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2" y="260350"/>
            <a:ext cx="7820025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4" tIns="45707" rIns="91414" bIns="45707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6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33956" y="1837323"/>
            <a:ext cx="1196975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00793" y="1835736"/>
            <a:ext cx="12192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69218" y="1830972"/>
            <a:ext cx="12192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37643" y="1837323"/>
            <a:ext cx="12192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33955" y="3300998"/>
            <a:ext cx="12192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00793" y="3300998"/>
            <a:ext cx="12192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69218" y="3313698"/>
            <a:ext cx="12192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43993" y="3313697"/>
            <a:ext cx="1219200" cy="1268412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63644" y="53543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63644" y="58877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1682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1682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2673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36640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46546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56452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6635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7626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7626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6635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56452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46546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36640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2673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5" y="2332432"/>
            <a:ext cx="2050955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97" y="2306674"/>
            <a:ext cx="2017052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8448540" y="6497388"/>
            <a:ext cx="515155" cy="36061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2880</TotalTime>
  <Words>1150</Words>
  <Application>Microsoft Office PowerPoint</Application>
  <PresentationFormat>On-screen Show (4:3)</PresentationFormat>
  <Paragraphs>229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.VnArial</vt:lpstr>
      <vt:lpstr>.VnBodoni</vt:lpstr>
      <vt:lpstr>.VnBodoniH</vt:lpstr>
      <vt:lpstr>.VnTifani Heavy</vt:lpstr>
      <vt:lpstr>.VnTifani HeavyH</vt:lpstr>
      <vt:lpstr>Arial</vt:lpstr>
      <vt:lpstr>Calibri</vt:lpstr>
      <vt:lpstr>Calibri Light</vt:lpstr>
      <vt:lpstr>Constantia</vt:lpstr>
      <vt:lpstr>Stencil</vt:lpstr>
      <vt:lpstr>Times New Roman</vt:lpstr>
      <vt:lpstr>Wingdings</vt:lpstr>
      <vt:lpstr>Wingdings 2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179</cp:revision>
  <dcterms:created xsi:type="dcterms:W3CDTF">2020-12-09T02:04:09Z</dcterms:created>
  <dcterms:modified xsi:type="dcterms:W3CDTF">2025-02-05T10:02:30Z</dcterms:modified>
</cp:coreProperties>
</file>