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8"/>
  </p:notesMasterIdLst>
  <p:sldIdLst>
    <p:sldId id="256" r:id="rId2"/>
    <p:sldId id="312" r:id="rId3"/>
    <p:sldId id="268" r:id="rId4"/>
    <p:sldId id="270" r:id="rId5"/>
    <p:sldId id="316" r:id="rId6"/>
    <p:sldId id="313" r:id="rId7"/>
    <p:sldId id="326" r:id="rId8"/>
    <p:sldId id="322" r:id="rId9"/>
    <p:sldId id="323" r:id="rId10"/>
    <p:sldId id="324" r:id="rId11"/>
    <p:sldId id="325" r:id="rId12"/>
    <p:sldId id="327" r:id="rId13"/>
    <p:sldId id="328" r:id="rId14"/>
    <p:sldId id="281" r:id="rId15"/>
    <p:sldId id="282" r:id="rId16"/>
    <p:sldId id="332" r:id="rId17"/>
    <p:sldId id="284" r:id="rId18"/>
    <p:sldId id="298" r:id="rId19"/>
    <p:sldId id="299" r:id="rId20"/>
    <p:sldId id="300" r:id="rId21"/>
    <p:sldId id="301" r:id="rId22"/>
    <p:sldId id="302" r:id="rId23"/>
    <p:sldId id="303" r:id="rId24"/>
    <p:sldId id="305" r:id="rId25"/>
    <p:sldId id="333" r:id="rId26"/>
    <p:sldId id="3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64" d="100"/>
          <a:sy n="64" d="100"/>
        </p:scale>
        <p:origin x="7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F613F-B504-4A43-ABD3-D9BFF1D2257E}"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25BAB-BBCD-498D-A1F9-8318A569231F}" type="slidenum">
              <a:rPr lang="en-US" smtClean="0"/>
              <a:t>‹#›</a:t>
            </a:fld>
            <a:endParaRPr lang="en-US"/>
          </a:p>
        </p:txBody>
      </p:sp>
    </p:spTree>
    <p:extLst>
      <p:ext uri="{BB962C8B-B14F-4D97-AF65-F5344CB8AC3E}">
        <p14:creationId xmlns:p14="http://schemas.microsoft.com/office/powerpoint/2010/main" val="295576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12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4</a:t>
            </a:fld>
            <a:endParaRPr lang="zh-CN" altLang="en-US"/>
          </a:p>
        </p:txBody>
      </p:sp>
    </p:spTree>
    <p:extLst>
      <p:ext uri="{BB962C8B-B14F-4D97-AF65-F5344CB8AC3E}">
        <p14:creationId xmlns:p14="http://schemas.microsoft.com/office/powerpoint/2010/main" val="297789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3556318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93CF64-33E9-4678-A3F9-FCC76085FB72}"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384160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3CF64-33E9-4678-A3F9-FCC76085FB72}"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127867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3CF64-33E9-4678-A3F9-FCC76085FB72}"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85232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3CF64-33E9-4678-A3F9-FCC76085FB72}"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71370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93CF64-33E9-4678-A3F9-FCC76085FB72}"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279497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93CF64-33E9-4678-A3F9-FCC76085FB72}"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21486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93CF64-33E9-4678-A3F9-FCC76085FB72}"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42050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93CF64-33E9-4678-A3F9-FCC76085FB72}"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241745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3CF64-33E9-4678-A3F9-FCC76085FB72}"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408800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93CF64-33E9-4678-A3F9-FCC76085FB72}"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91272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93CF64-33E9-4678-A3F9-FCC76085FB72}"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FF716-78C0-49A8-B17B-4328231AC885}" type="slidenum">
              <a:rPr lang="en-US" smtClean="0"/>
              <a:t>‹#›</a:t>
            </a:fld>
            <a:endParaRPr lang="en-US"/>
          </a:p>
        </p:txBody>
      </p:sp>
    </p:spTree>
    <p:extLst>
      <p:ext uri="{BB962C8B-B14F-4D97-AF65-F5344CB8AC3E}">
        <p14:creationId xmlns:p14="http://schemas.microsoft.com/office/powerpoint/2010/main" val="287342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3CF64-33E9-4678-A3F9-FCC76085FB72}" type="datetimeFigureOut">
              <a:rPr lang="en-US" smtClean="0"/>
              <a:t>2/20/2025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FF716-78C0-49A8-B17B-4328231AC885}" type="slidenum">
              <a:rPr lang="en-US" smtClean="0"/>
              <a:t>‹#›</a:t>
            </a:fld>
            <a:endParaRPr lang="en-US"/>
          </a:p>
        </p:txBody>
      </p:sp>
    </p:spTree>
    <p:extLst>
      <p:ext uri="{BB962C8B-B14F-4D97-AF65-F5344CB8AC3E}">
        <p14:creationId xmlns:p14="http://schemas.microsoft.com/office/powerpoint/2010/main" val="33148030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3F4E1AB-4B84-F5BF-026C-C5C28F7E83E2}"/>
              </a:ext>
            </a:extLst>
          </p:cNvPr>
          <p:cNvSpPr txBox="1">
            <a:spLocks noChangeArrowheads="1"/>
          </p:cNvSpPr>
          <p:nvPr/>
        </p:nvSpPr>
        <p:spPr bwMode="auto">
          <a:xfrm>
            <a:off x="4165600" y="1889760"/>
            <a:ext cx="6972300" cy="1323439"/>
          </a:xfrm>
          <a:prstGeom prst="rect">
            <a:avLst/>
          </a:prstGeom>
          <a:noFill/>
          <a:ln>
            <a:noFill/>
          </a:ln>
          <a:effectLst/>
        </p:spPr>
        <p:txBody>
          <a:bodyPr>
            <a:spAutoFit/>
          </a:bodyPr>
          <a:lstStyle/>
          <a:p>
            <a:pPr algn="ctr" eaLnBrk="1" hangingPunct="1">
              <a:spcBef>
                <a:spcPct val="50000"/>
              </a:spcBef>
              <a:defRPr/>
            </a:pPr>
            <a:r>
              <a:rPr lang="en-US" altLang="en-US" sz="8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KHTN 8</a:t>
            </a:r>
          </a:p>
        </p:txBody>
      </p:sp>
      <p:sp>
        <p:nvSpPr>
          <p:cNvPr id="5" name="Text Box 5">
            <a:extLst>
              <a:ext uri="{FF2B5EF4-FFF2-40B4-BE49-F238E27FC236}">
                <a16:creationId xmlns:a16="http://schemas.microsoft.com/office/drawing/2014/main" id="{F45D3977-B335-EBF7-9643-8D04DD5BD6D6}"/>
              </a:ext>
            </a:extLst>
          </p:cNvPr>
          <p:cNvSpPr txBox="1">
            <a:spLocks noChangeArrowheads="1"/>
          </p:cNvSpPr>
          <p:nvPr/>
        </p:nvSpPr>
        <p:spPr bwMode="auto">
          <a:xfrm>
            <a:off x="1066800" y="838200"/>
            <a:ext cx="5410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dirty="0">
                <a:solidFill>
                  <a:srgbClr val="0000FF"/>
                </a:solidFill>
                <a:latin typeface="Times New Roman" panose="02020603050405020304" pitchFamily="18" charset="0"/>
                <a:cs typeface="Times New Roman" panose="02020603050405020304" pitchFamily="18" charset="0"/>
              </a:rPr>
              <a:t>TRƯỜNG THCS PHỔ VĂN</a:t>
            </a:r>
          </a:p>
        </p:txBody>
      </p:sp>
      <p:pic>
        <p:nvPicPr>
          <p:cNvPr id="7" name="Hình ảnh 7">
            <a:extLst>
              <a:ext uri="{FF2B5EF4-FFF2-40B4-BE49-F238E27FC236}">
                <a16:creationId xmlns:a16="http://schemas.microsoft.com/office/drawing/2014/main" id="{B93CE5B1-D1C1-E499-FA61-F653C940A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65" t="6667" r="22665" b="9332"/>
          <a:stretch>
            <a:fillRect/>
          </a:stretch>
        </p:blipFill>
        <p:spPr bwMode="auto">
          <a:xfrm>
            <a:off x="1233488" y="1676400"/>
            <a:ext cx="30337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ỗ dành sẵn cho Số hiệu Bản chiếu 8">
            <a:extLst>
              <a:ext uri="{FF2B5EF4-FFF2-40B4-BE49-F238E27FC236}">
                <a16:creationId xmlns:a16="http://schemas.microsoft.com/office/drawing/2014/main" id="{71893990-0B8C-F86B-6133-FD6EF8F2685A}"/>
              </a:ext>
            </a:extLst>
          </p:cNvPr>
          <p:cNvSpPr>
            <a:spLocks noGrp="1"/>
          </p:cNvSpPr>
          <p:nvPr>
            <p:ph type="sldNum" sz="quarter" idx="12"/>
          </p:nvPr>
        </p:nvSpPr>
        <p:spPr/>
        <p:txBody>
          <a:bodyPr/>
          <a:lstStyle/>
          <a:p>
            <a:pPr>
              <a:defRPr/>
            </a:pPr>
            <a:fld id="{F014B5F5-2FFC-4064-ACB3-4BDC7F09B8E0}" type="slidenum">
              <a:rPr lang="en-US" altLang="en-US"/>
              <a:pPr>
                <a:defRPr/>
              </a:pPr>
              <a:t>1</a:t>
            </a:fld>
            <a:endParaRPr lang="en-US" altLang="en-US"/>
          </a:p>
        </p:txBody>
      </p:sp>
      <p:sp>
        <p:nvSpPr>
          <p:cNvPr id="9" name="TextBox 8"/>
          <p:cNvSpPr txBox="1"/>
          <p:nvPr/>
        </p:nvSpPr>
        <p:spPr>
          <a:xfrm>
            <a:off x="5156515" y="3674229"/>
            <a:ext cx="4990469" cy="830997"/>
          </a:xfrm>
          <a:prstGeom prst="rect">
            <a:avLst/>
          </a:prstGeom>
          <a:noFill/>
        </p:spPr>
        <p:txBody>
          <a:bodyPr wrap="none" rtlCol="0">
            <a:spAutoFit/>
          </a:bodyPr>
          <a:lstStyle/>
          <a:p>
            <a:r>
              <a:rPr lang="en-US" sz="4800" i="1">
                <a:latin typeface="Times New Roman" panose="02020603050405020304" pitchFamily="18" charset="0"/>
                <a:cs typeface="Times New Roman" panose="02020603050405020304" pitchFamily="18" charset="0"/>
              </a:rPr>
              <a:t>Phân môn Sinh học</a:t>
            </a:r>
          </a:p>
        </p:txBody>
      </p:sp>
    </p:spTree>
    <p:extLst>
      <p:ext uri="{BB962C8B-B14F-4D97-AF65-F5344CB8AC3E}">
        <p14:creationId xmlns:p14="http://schemas.microsoft.com/office/powerpoint/2010/main" val="308349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389" y="1046065"/>
            <a:ext cx="11107576" cy="892552"/>
          </a:xfrm>
          <a:prstGeom prst="rect">
            <a:avLst/>
          </a:prstGeom>
        </p:spPr>
        <p:txBody>
          <a:bodyPr wrap="square">
            <a:spAutoFit/>
          </a:bodyPr>
          <a:lstStyle/>
          <a:p>
            <a:pPr algn="just"/>
            <a:r>
              <a:rPr lang="vi-VN" sz="2600" b="1" dirty="0">
                <a:solidFill>
                  <a:srgbClr val="FF0000"/>
                </a:solidFill>
                <a:latin typeface="Times New Roman" panose="02020603050405020304" pitchFamily="18" charset="0"/>
                <a:ea typeface="Times New Roman" panose="02020603050405020304" pitchFamily="18" charset="0"/>
              </a:rPr>
              <a:t>Trình bày sự phối hợp chức năng của mỗi cơ quan thể hiện chức năng của cả hệ hô hấp</a:t>
            </a:r>
            <a:endParaRPr lang="en-US" sz="2600" b="1" dirty="0">
              <a:solidFill>
                <a:srgbClr val="FF0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4C0C9081-A07A-796A-B96E-6569033CF1C7}"/>
              </a:ext>
            </a:extLst>
          </p:cNvPr>
          <p:cNvSpPr txBox="1"/>
          <p:nvPr/>
        </p:nvSpPr>
        <p:spPr>
          <a:xfrm>
            <a:off x="636104" y="1943978"/>
            <a:ext cx="10883348" cy="4909036"/>
          </a:xfrm>
          <a:prstGeom prst="rect">
            <a:avLst/>
          </a:prstGeom>
          <a:noFill/>
        </p:spPr>
        <p:txBody>
          <a:bodyPr wrap="square">
            <a:spAutoFit/>
          </a:bodyPr>
          <a:lstStyle/>
          <a:p>
            <a:pPr indent="457200">
              <a:spcBef>
                <a:spcPts val="1200"/>
              </a:spcBef>
              <a:spcAft>
                <a:spcPts val="30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đường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dẫn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khí</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mũi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thanh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phê</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giúp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ra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đồng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giúp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bụi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ấm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ẩm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không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khí</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phổi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giúp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bảo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vệ</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phổi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từ</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trường</a:t>
            </a:r>
            <a:r>
              <a:rPr lang="en-US" sz="3200" b="0" dirty="0">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cs typeface="Times New Roman" panose="02020603050405020304" pitchFamily="18" charset="0"/>
            </a:endParaRPr>
          </a:p>
          <a:p>
            <a:pPr indent="457200">
              <a:spcBef>
                <a:spcPts val="1200"/>
              </a:spcBef>
              <a:spcAft>
                <a:spcPts val="30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Phổi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hiện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năng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trao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đổi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khí</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giữa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trường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ngoài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máu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mao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mạch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phổi</a:t>
            </a:r>
            <a:r>
              <a:rPr lang="en-US" sz="3200" b="0" dirty="0">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cs typeface="Times New Roman" panose="02020603050405020304" pitchFamily="18" charset="0"/>
            </a:endParaRPr>
          </a:p>
          <a:p>
            <a:pPr indent="457200">
              <a:spcBef>
                <a:spcPts val="1200"/>
              </a:spcBef>
              <a:spcAft>
                <a:spcPts val="30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Nhờ</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hợp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năng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đường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dẫn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khí</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phổi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giúp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đảm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bảo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năng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lưu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thông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trao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đổi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khí</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hệ</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hô</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hấp</a:t>
            </a:r>
            <a:r>
              <a:rPr lang="en-US" sz="3200" b="0" dirty="0">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1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79400" y="69181"/>
            <a:ext cx="1153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en-US" sz="3200" i="1">
                <a:solidFill>
                  <a:srgbClr val="FF0000"/>
                </a:solidFill>
                <a:latin typeface="Times New Roman" pitchFamily="18" charset="0"/>
                <a:ea typeface="Times New Roman" pitchFamily="18" charset="0"/>
                <a:cs typeface="Times New Roman" pitchFamily="18" charset="0"/>
              </a:rPr>
              <a:t>2. Chức năng của hệ hô hấp</a:t>
            </a:r>
            <a:endParaRPr lang="en-US" sz="3200" i="1" dirty="0">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97" y="734179"/>
            <a:ext cx="863369" cy="863369"/>
          </a:xfrm>
          <a:prstGeom prst="rect">
            <a:avLst/>
          </a:prstGeom>
        </p:spPr>
      </p:pic>
      <p:sp>
        <p:nvSpPr>
          <p:cNvPr id="6" name="Rectangle 5"/>
          <p:cNvSpPr/>
          <p:nvPr/>
        </p:nvSpPr>
        <p:spPr>
          <a:xfrm>
            <a:off x="531796" y="1791169"/>
            <a:ext cx="11053745" cy="2862322"/>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rPr>
              <a:t>Đường dẫn khí có chức năng dẫn khí ra và vào phổi, ngăn bụi, làm ẩm, làm ấm không khí vào phổi, đồng thời bảo vệ phổi khỏi tác nhân có hại từ môi trường. </a:t>
            </a:r>
            <a:endParaRPr lang="en-US" sz="3600">
              <a:effectLst/>
              <a:latin typeface="Times New Roman" panose="02020603050405020304" pitchFamily="18" charset="0"/>
              <a:ea typeface="Times New Roman" panose="02020603050405020304" pitchFamily="18" charset="0"/>
            </a:endParaRPr>
          </a:p>
          <a:p>
            <a:pPr algn="just"/>
            <a:r>
              <a:rPr lang="en-US" sz="3600">
                <a:solidFill>
                  <a:srgbClr val="000000"/>
                </a:solidFill>
                <a:latin typeface="Times New Roman" panose="02020603050405020304" pitchFamily="18" charset="0"/>
                <a:ea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rPr>
              <a:t>Phổi thực hiện chức năng trao đổi khí giữa môi trường ngoài và máu trong mao mạch phổi.  </a:t>
            </a:r>
            <a:endParaRPr lang="en-US"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37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273" y="1671194"/>
            <a:ext cx="10529577" cy="2862322"/>
          </a:xfrm>
          <a:prstGeom prst="rect">
            <a:avLst/>
          </a:prstGeom>
        </p:spPr>
        <p:txBody>
          <a:bodyPr wrap="square">
            <a:spAutoFit/>
          </a:bodyPr>
          <a:lstStyle/>
          <a:p>
            <a:pPr algn="just"/>
            <a:r>
              <a:rPr lang="vi-VN" sz="3600" b="1" i="1">
                <a:solidFill>
                  <a:srgbClr val="000000"/>
                </a:solidFill>
                <a:latin typeface="+mj-lt"/>
                <a:ea typeface="Times New Roman" panose="02020603050405020304" pitchFamily="18" charset="0"/>
              </a:rPr>
              <a:t>a. Thông khí ở phổi </a:t>
            </a:r>
            <a:endParaRPr lang="en-US" sz="3600">
              <a:effectLst/>
              <a:latin typeface="+mj-lt"/>
              <a:ea typeface="Times New Roman" panose="02020603050405020304" pitchFamily="18" charset="0"/>
            </a:endParaRPr>
          </a:p>
          <a:p>
            <a:pPr algn="just"/>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3600">
                <a:solidFill>
                  <a:srgbClr val="000000"/>
                </a:solidFill>
                <a:latin typeface="+mj-lt"/>
                <a:ea typeface="Times New Roman" panose="02020603050405020304" pitchFamily="18" charset="0"/>
              </a:rPr>
              <a:t>iễn ra nhờ cử động hô hấp</a:t>
            </a:r>
            <a:r>
              <a:rPr lang="en-US" sz="3600">
                <a:latin typeface="+mj-lt"/>
                <a:ea typeface="Times New Roman" panose="02020603050405020304" pitchFamily="18" charset="0"/>
              </a:rPr>
              <a:t> </a:t>
            </a:r>
            <a:r>
              <a:rPr lang="en-US" sz="3600">
                <a:solidFill>
                  <a:srgbClr val="000000"/>
                </a:solidFill>
                <a:latin typeface="+mj-lt"/>
                <a:ea typeface="Times New Roman" panose="02020603050405020304" pitchFamily="18" charset="0"/>
              </a:rPr>
              <a:t>=&gt; </a:t>
            </a:r>
            <a:r>
              <a:rPr lang="vi-VN" sz="3600">
                <a:solidFill>
                  <a:srgbClr val="000000"/>
                </a:solidFill>
                <a:latin typeface="+mj-lt"/>
                <a:ea typeface="Times New Roman" panose="02020603050405020304" pitchFamily="18" charset="0"/>
              </a:rPr>
              <a:t>hoạt động của cơ, xương thay đổi sẽ làm tăng hoặc giảm thể tích lồng ngực. </a:t>
            </a:r>
            <a:endParaRPr lang="en-US" sz="3600">
              <a:effectLst/>
              <a:latin typeface="+mj-lt"/>
              <a:ea typeface="Times New Roman" panose="02020603050405020304" pitchFamily="18" charset="0"/>
            </a:endParaRPr>
          </a:p>
          <a:p>
            <a:pPr algn="just"/>
            <a:r>
              <a:rPr lang="vi-VN" sz="3600" b="1" i="1">
                <a:solidFill>
                  <a:srgbClr val="000000"/>
                </a:solidFill>
                <a:latin typeface="+mj-lt"/>
                <a:ea typeface="Times New Roman" panose="02020603050405020304" pitchFamily="18" charset="0"/>
              </a:rPr>
              <a:t>b. Trao đổi khí ở phổi và tế bào </a:t>
            </a:r>
            <a:endParaRPr lang="en-US" sz="3600">
              <a:effectLst/>
              <a:latin typeface="+mj-lt"/>
              <a:ea typeface="Times New Roman" panose="02020603050405020304" pitchFamily="18" charset="0"/>
            </a:endParaRPr>
          </a:p>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 khí được trao đổi theo cơ chế khuếch tán. </a:t>
            </a:r>
            <a:endParaRPr lang="en-US" sz="36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478" y="526790"/>
            <a:ext cx="863369" cy="863369"/>
          </a:xfrm>
          <a:prstGeom prst="rect">
            <a:avLst/>
          </a:prstGeom>
        </p:spPr>
      </p:pic>
    </p:spTree>
    <p:extLst>
      <p:ext uri="{BB962C8B-B14F-4D97-AF65-F5344CB8AC3E}">
        <p14:creationId xmlns:p14="http://schemas.microsoft.com/office/powerpoint/2010/main" val="127249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75705" y="165101"/>
            <a:ext cx="1153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en-US" sz="3200">
                <a:solidFill>
                  <a:srgbClr val="FF0000"/>
                </a:solidFill>
                <a:latin typeface="Times New Roman" pitchFamily="18" charset="0"/>
                <a:ea typeface="Times New Roman" pitchFamily="18" charset="0"/>
                <a:cs typeface="Times New Roman" pitchFamily="18" charset="0"/>
              </a:rPr>
              <a:t>II. MỘT SỐ BỆNH VỀ PHỔI, ĐƯỜNG HÔ HẤP</a:t>
            </a:r>
            <a:endParaRPr lang="en-US" sz="3200" dirty="0">
              <a:solidFill>
                <a:srgbClr val="FF0000"/>
              </a:solidFill>
              <a:latin typeface="Times New Roman" pitchFamily="18" charset="0"/>
              <a:cs typeface="Times New Roman" pitchFamily="18" charset="0"/>
            </a:endParaRPr>
          </a:p>
        </p:txBody>
      </p:sp>
      <p:sp>
        <p:nvSpPr>
          <p:cNvPr id="5" name="Title 1"/>
          <p:cNvSpPr>
            <a:spLocks noGrp="1"/>
          </p:cNvSpPr>
          <p:nvPr>
            <p:ph type="title"/>
          </p:nvPr>
        </p:nvSpPr>
        <p:spPr>
          <a:xfrm>
            <a:off x="2201813" y="1204111"/>
            <a:ext cx="7479384" cy="718957"/>
          </a:xfrm>
        </p:spPr>
        <p:txBody>
          <a:bodyPr>
            <a:normAutofit fontScale="90000"/>
          </a:bodyPr>
          <a:lstStyle/>
          <a:p>
            <a:pPr algn="ctr"/>
            <a:r>
              <a:rPr lang="en-US" sz="2667" b="1">
                <a:latin typeface="Times New Roman" pitchFamily="18" charset="0"/>
                <a:cs typeface="Times New Roman" pitchFamily="18" charset="0"/>
              </a:rPr>
              <a:t>KỂ TÊN MỘT </a:t>
            </a:r>
            <a:r>
              <a:rPr lang="en-US" sz="2667" b="1" dirty="0">
                <a:latin typeface="Times New Roman" pitchFamily="18" charset="0"/>
                <a:cs typeface="Times New Roman" pitchFamily="18" charset="0"/>
              </a:rPr>
              <a:t>SỐ BỆNH HÔ HẤP THƯỜNG GẶP</a:t>
            </a:r>
          </a:p>
        </p:txBody>
      </p:sp>
      <p:pic>
        <p:nvPicPr>
          <p:cNvPr id="2" name="Picture 1"/>
          <p:cNvPicPr>
            <a:picLocks noChangeAspect="1"/>
          </p:cNvPicPr>
          <p:nvPr/>
        </p:nvPicPr>
        <p:blipFill>
          <a:blip r:embed="rId2"/>
          <a:stretch>
            <a:fillRect/>
          </a:stretch>
        </p:blipFill>
        <p:spPr>
          <a:xfrm>
            <a:off x="13191" y="2039858"/>
            <a:ext cx="4185760" cy="3503103"/>
          </a:xfrm>
          <a:prstGeom prst="rect">
            <a:avLst/>
          </a:prstGeom>
        </p:spPr>
      </p:pic>
      <p:pic>
        <p:nvPicPr>
          <p:cNvPr id="3" name="Picture 2"/>
          <p:cNvPicPr>
            <a:picLocks noChangeAspect="1"/>
          </p:cNvPicPr>
          <p:nvPr/>
        </p:nvPicPr>
        <p:blipFill>
          <a:blip r:embed="rId3"/>
          <a:stretch>
            <a:fillRect/>
          </a:stretch>
        </p:blipFill>
        <p:spPr>
          <a:xfrm>
            <a:off x="4296770" y="2473490"/>
            <a:ext cx="3574611" cy="2796094"/>
          </a:xfrm>
          <a:prstGeom prst="rect">
            <a:avLst/>
          </a:prstGeom>
        </p:spPr>
      </p:pic>
      <p:pic>
        <p:nvPicPr>
          <p:cNvPr id="7" name="Picture 6"/>
          <p:cNvPicPr>
            <a:picLocks noChangeAspect="1"/>
          </p:cNvPicPr>
          <p:nvPr/>
        </p:nvPicPr>
        <p:blipFill>
          <a:blip r:embed="rId4"/>
          <a:stretch>
            <a:fillRect/>
          </a:stretch>
        </p:blipFill>
        <p:spPr>
          <a:xfrm>
            <a:off x="8058101" y="2408080"/>
            <a:ext cx="3854648" cy="2585909"/>
          </a:xfrm>
          <a:prstGeom prst="rect">
            <a:avLst/>
          </a:prstGeom>
        </p:spPr>
      </p:pic>
      <p:sp>
        <p:nvSpPr>
          <p:cNvPr id="8" name="TextBox 7"/>
          <p:cNvSpPr txBox="1"/>
          <p:nvPr/>
        </p:nvSpPr>
        <p:spPr>
          <a:xfrm>
            <a:off x="763571" y="5872899"/>
            <a:ext cx="2670924" cy="461665"/>
          </a:xfrm>
          <a:prstGeom prst="rect">
            <a:avLst/>
          </a:prstGeom>
          <a:noFill/>
        </p:spPr>
        <p:txBody>
          <a:bodyPr wrap="none" rtlCol="0">
            <a:spAutoFit/>
          </a:bodyPr>
          <a:lstStyle/>
          <a:p>
            <a:r>
              <a:rPr lang="en-US" sz="2400"/>
              <a:t>Viêm đường hô hấp</a:t>
            </a:r>
          </a:p>
        </p:txBody>
      </p:sp>
      <p:sp>
        <p:nvSpPr>
          <p:cNvPr id="9" name="TextBox 8"/>
          <p:cNvSpPr txBox="1"/>
          <p:nvPr/>
        </p:nvSpPr>
        <p:spPr>
          <a:xfrm>
            <a:off x="5356953" y="5872898"/>
            <a:ext cx="1454244" cy="461665"/>
          </a:xfrm>
          <a:prstGeom prst="rect">
            <a:avLst/>
          </a:prstGeom>
          <a:noFill/>
        </p:spPr>
        <p:txBody>
          <a:bodyPr wrap="none" rtlCol="0">
            <a:spAutoFit/>
          </a:bodyPr>
          <a:lstStyle/>
          <a:p>
            <a:r>
              <a:rPr lang="en-US" sz="2400"/>
              <a:t>Viêm phổi</a:t>
            </a:r>
          </a:p>
        </p:txBody>
      </p:sp>
      <p:sp>
        <p:nvSpPr>
          <p:cNvPr id="10" name="TextBox 9"/>
          <p:cNvSpPr txBox="1"/>
          <p:nvPr/>
        </p:nvSpPr>
        <p:spPr>
          <a:xfrm>
            <a:off x="9072685" y="5872897"/>
            <a:ext cx="1249060" cy="461665"/>
          </a:xfrm>
          <a:prstGeom prst="rect">
            <a:avLst/>
          </a:prstGeom>
          <a:noFill/>
        </p:spPr>
        <p:txBody>
          <a:bodyPr wrap="none" rtlCol="0">
            <a:spAutoFit/>
          </a:bodyPr>
          <a:lstStyle/>
          <a:p>
            <a:r>
              <a:rPr lang="en-US" sz="2400"/>
              <a:t>Lao phổi</a:t>
            </a:r>
          </a:p>
        </p:txBody>
      </p:sp>
    </p:spTree>
    <p:extLst>
      <p:ext uri="{BB962C8B-B14F-4D97-AF65-F5344CB8AC3E}">
        <p14:creationId xmlns:p14="http://schemas.microsoft.com/office/powerpoint/2010/main" val="33361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5763065" cy="6858000"/>
          </a:xfrm>
          <a:prstGeom prst="rect">
            <a:avLst/>
          </a:prstGeom>
        </p:spPr>
      </p:pic>
      <p:sp>
        <p:nvSpPr>
          <p:cNvPr id="3" name="TextBox 2"/>
          <p:cNvSpPr txBox="1"/>
          <p:nvPr/>
        </p:nvSpPr>
        <p:spPr>
          <a:xfrm>
            <a:off x="6211479" y="1051221"/>
            <a:ext cx="4991100" cy="523220"/>
          </a:xfrm>
          <a:prstGeom prst="rect">
            <a:avLst/>
          </a:prstGeom>
          <a:noFill/>
        </p:spPr>
        <p:txBody>
          <a:bodyPr wrap="square" lIns="91440" tIns="45720" rIns="91440" bIns="45720" rtlCol="0">
            <a:spAutoFit/>
          </a:bodyPr>
          <a:lstStyle/>
          <a:p>
            <a:r>
              <a:rPr lang="en-US" sz="2800" dirty="0">
                <a:solidFill>
                  <a:srgbClr val="C00000"/>
                </a:solidFill>
                <a:latin typeface="Times New Roman" pitchFamily="18" charset="0"/>
                <a:cs typeface="Times New Roman" pitchFamily="18" charset="0"/>
              </a:rPr>
              <a:t>	</a:t>
            </a:r>
            <a:r>
              <a:rPr lang="en-US" sz="2800" u="sng" dirty="0" err="1">
                <a:solidFill>
                  <a:srgbClr val="C00000"/>
                </a:solidFill>
                <a:latin typeface="Times New Roman" pitchFamily="18" charset="0"/>
                <a:cs typeface="Times New Roman" pitchFamily="18" charset="0"/>
              </a:rPr>
              <a:t>Nhiệm</a:t>
            </a:r>
            <a:r>
              <a:rPr lang="en-US" sz="2800" u="sng" dirty="0">
                <a:solidFill>
                  <a:srgbClr val="C00000"/>
                </a:solidFill>
                <a:latin typeface="Times New Roman" pitchFamily="18" charset="0"/>
                <a:cs typeface="Times New Roman" pitchFamily="18" charset="0"/>
              </a:rPr>
              <a:t> </a:t>
            </a:r>
            <a:r>
              <a:rPr lang="en-US" sz="2800" u="sng" dirty="0" err="1">
                <a:solidFill>
                  <a:srgbClr val="C00000"/>
                </a:solidFill>
                <a:latin typeface="Times New Roman" pitchFamily="18" charset="0"/>
                <a:cs typeface="Times New Roman" pitchFamily="18" charset="0"/>
              </a:rPr>
              <a:t>vụ</a:t>
            </a:r>
            <a:r>
              <a:rPr lang="en-US" sz="2800" u="sng" dirty="0">
                <a:solidFill>
                  <a:srgbClr val="C00000"/>
                </a:solidFill>
                <a:latin typeface="Times New Roman" pitchFamily="18" charset="0"/>
                <a:cs typeface="Times New Roman" pitchFamily="18" charset="0"/>
              </a:rPr>
              <a:t> </a:t>
            </a:r>
            <a:r>
              <a:rPr lang="en-US" sz="2800" u="sng" dirty="0" err="1">
                <a:solidFill>
                  <a:srgbClr val="C00000"/>
                </a:solidFill>
                <a:latin typeface="Times New Roman" pitchFamily="18" charset="0"/>
                <a:cs typeface="Times New Roman" pitchFamily="18" charset="0"/>
              </a:rPr>
              <a:t>học</a:t>
            </a:r>
            <a:r>
              <a:rPr lang="en-US" sz="2800" u="sng" dirty="0">
                <a:solidFill>
                  <a:srgbClr val="C00000"/>
                </a:solidFill>
                <a:latin typeface="Times New Roman" pitchFamily="18" charset="0"/>
                <a:cs typeface="Times New Roman" pitchFamily="18" charset="0"/>
              </a:rPr>
              <a:t> </a:t>
            </a:r>
            <a:r>
              <a:rPr lang="en-US" sz="2800" u="sng" dirty="0" err="1">
                <a:solidFill>
                  <a:srgbClr val="C00000"/>
                </a:solidFill>
                <a:latin typeface="Times New Roman" pitchFamily="18" charset="0"/>
                <a:cs typeface="Times New Roman" pitchFamily="18" charset="0"/>
              </a:rPr>
              <a:t>tập</a:t>
            </a:r>
            <a:endParaRPr lang="en-US" sz="2800" u="sng" dirty="0">
              <a:solidFill>
                <a:srgbClr val="C00000"/>
              </a:solidFill>
              <a:latin typeface="Times New Roman" pitchFamily="18" charset="0"/>
              <a:cs typeface="Times New Roman" pitchFamily="18" charset="0"/>
            </a:endParaRPr>
          </a:p>
        </p:txBody>
      </p:sp>
      <p:sp>
        <p:nvSpPr>
          <p:cNvPr id="9" name="TextBox 8"/>
          <p:cNvSpPr txBox="1"/>
          <p:nvPr/>
        </p:nvSpPr>
        <p:spPr>
          <a:xfrm>
            <a:off x="6513136" y="2375577"/>
            <a:ext cx="5143500" cy="2287678"/>
          </a:xfrm>
          <a:prstGeom prst="rect">
            <a:avLst/>
          </a:prstGeom>
          <a:noFill/>
        </p:spPr>
        <p:txBody>
          <a:bodyPr wrap="square" lIns="91440" tIns="45720" rIns="91440" bIns="45720" rtlCol="0">
            <a:spAutoFit/>
          </a:bodyPr>
          <a:lstStyle/>
          <a:p>
            <a:r>
              <a:rPr lang="en-US" sz="2800" dirty="0">
                <a:solidFill>
                  <a:srgbClr val="7030A0"/>
                </a:solidFill>
                <a:latin typeface="Times New Roman" pitchFamily="18" charset="0"/>
                <a:cs typeface="Times New Roman" pitchFamily="18" charset="0"/>
              </a:rPr>
              <a:t> ⃰ </a:t>
            </a:r>
            <a:r>
              <a:rPr lang="en-US" sz="2933" dirty="0" err="1">
                <a:solidFill>
                  <a:srgbClr val="7030A0"/>
                </a:solidFill>
                <a:latin typeface="Times New Roman" pitchFamily="18" charset="0"/>
                <a:cs typeface="Times New Roman" pitchFamily="18" charset="0"/>
              </a:rPr>
              <a:t>Quan</a:t>
            </a:r>
            <a:r>
              <a:rPr lang="en-US" sz="2933" dirty="0">
                <a:solidFill>
                  <a:srgbClr val="7030A0"/>
                </a:solidFill>
                <a:latin typeface="Times New Roman" pitchFamily="18" charset="0"/>
                <a:cs typeface="Times New Roman" pitchFamily="18" charset="0"/>
              </a:rPr>
              <a:t> </a:t>
            </a:r>
            <a:r>
              <a:rPr lang="en-US" sz="2933" dirty="0" err="1">
                <a:solidFill>
                  <a:srgbClr val="7030A0"/>
                </a:solidFill>
                <a:latin typeface="Times New Roman" pitchFamily="18" charset="0"/>
                <a:cs typeface="Times New Roman" pitchFamily="18" charset="0"/>
              </a:rPr>
              <a:t>sát</a:t>
            </a:r>
            <a:r>
              <a:rPr lang="en-US" sz="2933" dirty="0">
                <a:solidFill>
                  <a:srgbClr val="7030A0"/>
                </a:solidFill>
                <a:latin typeface="Times New Roman" pitchFamily="18" charset="0"/>
                <a:cs typeface="Times New Roman" pitchFamily="18" charset="0"/>
              </a:rPr>
              <a:t> H34.1.</a:t>
            </a:r>
          </a:p>
          <a:p>
            <a:endParaRPr lang="en-US" sz="2933" dirty="0">
              <a:solidFill>
                <a:srgbClr val="7030A0"/>
              </a:solidFill>
              <a:latin typeface="Times New Roman" pitchFamily="18" charset="0"/>
              <a:cs typeface="Times New Roman" pitchFamily="18" charset="0"/>
            </a:endParaRPr>
          </a:p>
          <a:p>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Nhóm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thực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hiện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theo</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nhóm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và</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hoàn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thành</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phiếu</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học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tập</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số</a:t>
            </a:r>
            <a:r>
              <a:rPr lang="en-US" sz="2800" dirty="0">
                <a:solidFill>
                  <a:srgbClr val="7030A0"/>
                </a:solidFill>
                <a:latin typeface="Times New Roman" pitchFamily="18" charset="0"/>
                <a:cs typeface="Times New Roman" pitchFamily="18" charset="0"/>
              </a:rPr>
              <a:t> 2.</a:t>
            </a:r>
          </a:p>
          <a:p>
            <a:endParaRPr lang="en-US" sz="2800" dirty="0">
              <a:solidFill>
                <a:srgbClr val="7030A0"/>
              </a:solidFill>
              <a:latin typeface="Times New Roman" pitchFamily="18" charset="0"/>
              <a:cs typeface="Times New Roman" pitchFamily="18" charset="0"/>
            </a:endParaRPr>
          </a:p>
        </p:txBody>
      </p:sp>
      <p:sp>
        <p:nvSpPr>
          <p:cNvPr id="2" name="TextBox 1"/>
          <p:cNvSpPr txBox="1"/>
          <p:nvPr/>
        </p:nvSpPr>
        <p:spPr>
          <a:xfrm flipH="1">
            <a:off x="3863575" y="612742"/>
            <a:ext cx="538743" cy="369332"/>
          </a:xfrm>
          <a:prstGeom prst="rect">
            <a:avLst/>
          </a:prstGeom>
          <a:noFill/>
        </p:spPr>
        <p:txBody>
          <a:bodyPr wrap="square" rtlCol="0">
            <a:spAutoFit/>
          </a:bodyPr>
          <a:lstStyle/>
          <a:p>
            <a:r>
              <a:rPr lang="en-US"/>
              <a:t>8B</a:t>
            </a:r>
          </a:p>
        </p:txBody>
      </p:sp>
    </p:spTree>
    <p:extLst>
      <p:ext uri="{BB962C8B-B14F-4D97-AF65-F5344CB8AC3E}">
        <p14:creationId xmlns:p14="http://schemas.microsoft.com/office/powerpoint/2010/main" val="20019480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667" dirty="0">
                <a:solidFill>
                  <a:srgbClr val="C00000"/>
                </a:solidFill>
                <a:latin typeface="Times New Roman" pitchFamily="18" charset="0"/>
                <a:cs typeface="Times New Roman" pitchFamily="18" charset="0"/>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6864197"/>
              </p:ext>
            </p:extLst>
          </p:nvPr>
        </p:nvGraphicFramePr>
        <p:xfrm>
          <a:off x="304800" y="1397001"/>
          <a:ext cx="11379200" cy="5136231"/>
        </p:xfrm>
        <a:graphic>
          <a:graphicData uri="http://schemas.openxmlformats.org/drawingml/2006/table">
            <a:tbl>
              <a:tblPr firstRow="1" firstCol="1" bandRow="1">
                <a:tableStyleId>{5940675A-B579-460E-94D1-54222C63F5DA}</a:tableStyleId>
              </a:tblPr>
              <a:tblGrid>
                <a:gridCol w="21336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5435600">
                  <a:extLst>
                    <a:ext uri="{9D8B030D-6E8A-4147-A177-3AD203B41FA5}">
                      <a16:colId xmlns:a16="http://schemas.microsoft.com/office/drawing/2014/main" val="20002"/>
                    </a:ext>
                  </a:extLst>
                </a:gridCol>
              </a:tblGrid>
              <a:tr h="467360">
                <a:tc>
                  <a:txBody>
                    <a:bodyPr/>
                    <a:lstStyle/>
                    <a:p>
                      <a:pPr marL="0" marR="0" algn="ctr">
                        <a:lnSpc>
                          <a:spcPct val="115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Tên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bệnh</a:t>
                      </a:r>
                      <a:endParaRPr lang="en-US" sz="2700" dirty="0">
                        <a:solidFill>
                          <a:srgbClr val="7030A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Nguyên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nhân</a:t>
                      </a:r>
                      <a:endParaRPr lang="en-US" sz="2700" dirty="0">
                        <a:solidFill>
                          <a:srgbClr val="7030A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Giải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pháp</a:t>
                      </a:r>
                      <a:endParaRPr lang="en-US" sz="2700" dirty="0">
                        <a:solidFill>
                          <a:srgbClr val="7030A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0"/>
                  </a:ext>
                </a:extLst>
              </a:tr>
              <a:tr h="1551305">
                <a:tc>
                  <a:txBody>
                    <a:bodyPr/>
                    <a:lstStyle/>
                    <a:p>
                      <a:pPr marL="0" marR="0" algn="ctr">
                        <a:lnSpc>
                          <a:spcPct val="115000"/>
                        </a:lnSpc>
                        <a:spcBef>
                          <a:spcPts val="0"/>
                        </a:spcBef>
                        <a:spcAft>
                          <a:spcPts val="0"/>
                        </a:spcAft>
                      </a:pPr>
                      <a:r>
                        <a:rPr lang="en-US" sz="2700" dirty="0" err="1">
                          <a:effectLst/>
                          <a:latin typeface="Times New Roman" panose="02020603050405020304" pitchFamily="18" charset="0"/>
                          <a:cs typeface="Times New Roman" panose="02020603050405020304" pitchFamily="18" charset="0"/>
                        </a:rPr>
                        <a:t>Viêm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đường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hô</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hấp</a:t>
                      </a:r>
                      <a:endParaRPr lang="en-US" sz="2700" dirty="0">
                        <a:solidFill>
                          <a:srgbClr val="7030A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endParaRPr lang="en-US" sz="2700" dirty="0">
                        <a:solidFill>
                          <a:srgbClr val="0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endParaRPr lang="en-US" sz="2700" dirty="0">
                        <a:solidFill>
                          <a:srgbClr val="0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1"/>
                  </a:ext>
                </a:extLst>
              </a:tr>
              <a:tr h="1586667">
                <a:tc>
                  <a:txBody>
                    <a:bodyPr/>
                    <a:lstStyle/>
                    <a:p>
                      <a:pPr marL="0" marR="0" algn="ctr">
                        <a:lnSpc>
                          <a:spcPct val="115000"/>
                        </a:lnSpc>
                        <a:spcBef>
                          <a:spcPts val="0"/>
                        </a:spcBef>
                        <a:spcAft>
                          <a:spcPts val="0"/>
                        </a:spcAft>
                      </a:pPr>
                      <a:r>
                        <a:rPr lang="en-US" sz="2700">
                          <a:effectLst/>
                          <a:latin typeface="Times New Roman" panose="02020603050405020304" pitchFamily="18" charset="0"/>
                          <a:cs typeface="Times New Roman" panose="02020603050405020304" pitchFamily="18" charset="0"/>
                        </a:rPr>
                        <a:t>Viêm phổi</a:t>
                      </a:r>
                      <a:endParaRPr lang="en-US" sz="2700">
                        <a:solidFill>
                          <a:srgbClr val="7030A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endParaRPr lang="en-US" sz="2700" dirty="0">
                        <a:solidFill>
                          <a:srgbClr val="0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endParaRPr lang="en-US" sz="2700">
                        <a:solidFill>
                          <a:srgbClr val="0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2"/>
                  </a:ext>
                </a:extLst>
              </a:tr>
              <a:tr h="1530899">
                <a:tc>
                  <a:txBody>
                    <a:bodyPr/>
                    <a:lstStyle/>
                    <a:p>
                      <a:pPr marL="0" marR="0" algn="ctr">
                        <a:lnSpc>
                          <a:spcPct val="115000"/>
                        </a:lnSpc>
                        <a:spcBef>
                          <a:spcPts val="0"/>
                        </a:spcBef>
                        <a:spcAft>
                          <a:spcPts val="0"/>
                        </a:spcAft>
                      </a:pPr>
                      <a:r>
                        <a:rPr lang="en-US" sz="2700" dirty="0">
                          <a:effectLst/>
                          <a:latin typeface="Times New Roman" panose="02020603050405020304" pitchFamily="18" charset="0"/>
                          <a:cs typeface="Times New Roman" panose="02020603050405020304" pitchFamily="18" charset="0"/>
                        </a:rPr>
                        <a:t>Lao </a:t>
                      </a:r>
                      <a:r>
                        <a:rPr lang="en-US" sz="2700" dirty="0" err="1">
                          <a:effectLst/>
                          <a:latin typeface="Times New Roman" panose="02020603050405020304" pitchFamily="18" charset="0"/>
                          <a:cs typeface="Times New Roman" panose="02020603050405020304" pitchFamily="18" charset="0"/>
                        </a:rPr>
                        <a:t>phổi</a:t>
                      </a:r>
                      <a:endParaRPr lang="en-US" sz="2700" dirty="0">
                        <a:solidFill>
                          <a:srgbClr val="7030A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endParaRPr lang="en-US" sz="2700">
                        <a:solidFill>
                          <a:srgbClr val="0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endParaRPr lang="en-US" sz="2700" dirty="0">
                        <a:solidFill>
                          <a:srgbClr val="0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3"/>
                  </a:ext>
                </a:extLst>
              </a:tr>
            </a:tbl>
          </a:graphicData>
        </a:graphic>
      </p:graphicFrame>
      <p:pic>
        <p:nvPicPr>
          <p:cNvPr id="3" name="Color wheel &amp; 3 Minute Countdown With Music -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21959"/>
            <a:ext cx="2121030" cy="1193080"/>
          </a:xfrm>
          <a:prstGeom prst="rect">
            <a:avLst/>
          </a:prstGeom>
        </p:spPr>
      </p:pic>
      <p:sp>
        <p:nvSpPr>
          <p:cNvPr id="5" name="Rectangle 4"/>
          <p:cNvSpPr/>
          <p:nvPr/>
        </p:nvSpPr>
        <p:spPr>
          <a:xfrm>
            <a:off x="2548653" y="1933854"/>
            <a:ext cx="3547347" cy="1435842"/>
          </a:xfrm>
          <a:prstGeom prst="rect">
            <a:avLst/>
          </a:prstGeom>
        </p:spPr>
        <p:txBody>
          <a:bodyPr wrap="square">
            <a:spAutoFit/>
          </a:bodyPr>
          <a:lstStyle/>
          <a:p>
            <a:pPr algn="just">
              <a:lnSpc>
                <a:spcPct val="115000"/>
              </a:lnSpc>
            </a:pPr>
            <a:r>
              <a:rPr lang="en-US" sz="2600">
                <a:latin typeface="Times New Roman" pitchFamily="18" charset="0"/>
                <a:cs typeface="Times New Roman" pitchFamily="18" charset="0"/>
              </a:rPr>
              <a:t>- Tiếp xúc với không khí chứa vi sinh vật hoặc chất có hại</a:t>
            </a:r>
            <a:endParaRPr lang="en-US" sz="2600" dirty="0">
              <a:solidFill>
                <a:srgbClr val="000000"/>
              </a:solidFill>
              <a:latin typeface="Times New Roman" pitchFamily="18" charset="0"/>
              <a:ea typeface="Times New Roman"/>
              <a:cs typeface="Times New Roman" pitchFamily="18" charset="0"/>
            </a:endParaRPr>
          </a:p>
        </p:txBody>
      </p:sp>
      <p:sp>
        <p:nvSpPr>
          <p:cNvPr id="6" name="Rectangle 5"/>
          <p:cNvSpPr/>
          <p:nvPr/>
        </p:nvSpPr>
        <p:spPr>
          <a:xfrm>
            <a:off x="6253113" y="1922345"/>
            <a:ext cx="5285295" cy="1435842"/>
          </a:xfrm>
          <a:prstGeom prst="rect">
            <a:avLst/>
          </a:prstGeom>
        </p:spPr>
        <p:txBody>
          <a:bodyPr wrap="square">
            <a:spAutoFit/>
          </a:bodyPr>
          <a:lstStyle/>
          <a:p>
            <a:pPr algn="just">
              <a:lnSpc>
                <a:spcPct val="115000"/>
              </a:lnSpc>
            </a:pPr>
            <a:r>
              <a:rPr lang="en-US" sz="2600">
                <a:latin typeface="Times New Roman" pitchFamily="18" charset="0"/>
                <a:cs typeface="Times New Roman" pitchFamily="18" charset="0"/>
              </a:rPr>
              <a:t>- Đeo khẩu trang, vệ sinh môi trường, trồng cây xanh, giữ ấm cơ thể, tập luyện hít thở, ăn uống khoa học…</a:t>
            </a:r>
            <a:endParaRPr lang="en-US" sz="2600" dirty="0">
              <a:solidFill>
                <a:srgbClr val="000000"/>
              </a:solidFill>
              <a:latin typeface="Times New Roman" pitchFamily="18" charset="0"/>
              <a:ea typeface="Times New Roman"/>
              <a:cs typeface="Times New Roman" pitchFamily="18" charset="0"/>
            </a:endParaRPr>
          </a:p>
        </p:txBody>
      </p:sp>
      <p:sp>
        <p:nvSpPr>
          <p:cNvPr id="7" name="Rectangle 6"/>
          <p:cNvSpPr/>
          <p:nvPr/>
        </p:nvSpPr>
        <p:spPr>
          <a:xfrm>
            <a:off x="2620652" y="3612862"/>
            <a:ext cx="3489810" cy="1012585"/>
          </a:xfrm>
          <a:prstGeom prst="rect">
            <a:avLst/>
          </a:prstGeom>
        </p:spPr>
        <p:txBody>
          <a:bodyPr wrap="square">
            <a:spAutoFit/>
          </a:bodyPr>
          <a:lstStyle/>
          <a:p>
            <a:pPr algn="just">
              <a:lnSpc>
                <a:spcPct val="115000"/>
              </a:lnSpc>
            </a:pPr>
            <a:r>
              <a:rPr lang="en-US" sz="2600">
                <a:latin typeface="Times New Roman" pitchFamily="18" charset="0"/>
                <a:cs typeface="Times New Roman" pitchFamily="18" charset="0"/>
              </a:rPr>
              <a:t>- Vi khuẩn, nấm, hóa chất độc</a:t>
            </a:r>
            <a:endParaRPr lang="en-US" sz="2600" dirty="0">
              <a:solidFill>
                <a:srgbClr val="000000"/>
              </a:solidFill>
              <a:latin typeface="Times New Roman" pitchFamily="18" charset="0"/>
              <a:ea typeface="Times New Roman"/>
              <a:cs typeface="Times New Roman" pitchFamily="18" charset="0"/>
            </a:endParaRPr>
          </a:p>
        </p:txBody>
      </p:sp>
      <p:sp>
        <p:nvSpPr>
          <p:cNvPr id="8" name="Rectangle 7"/>
          <p:cNvSpPr/>
          <p:nvPr/>
        </p:nvSpPr>
        <p:spPr>
          <a:xfrm>
            <a:off x="6400800" y="3518816"/>
            <a:ext cx="5137608" cy="1472711"/>
          </a:xfrm>
          <a:prstGeom prst="rect">
            <a:avLst/>
          </a:prstGeom>
        </p:spPr>
        <p:txBody>
          <a:bodyPr wrap="square">
            <a:spAutoFit/>
          </a:bodyPr>
          <a:lstStyle/>
          <a:p>
            <a:pPr algn="just">
              <a:lnSpc>
                <a:spcPct val="115000"/>
              </a:lnSpc>
            </a:pPr>
            <a:r>
              <a:rPr lang="en-US" sz="2600">
                <a:latin typeface="Times New Roman" pitchFamily="18" charset="0"/>
                <a:cs typeface="Times New Roman" pitchFamily="18" charset="0"/>
              </a:rPr>
              <a:t>- Đeo khẩu trang, vệ sinh môi trường, thường xuyên vệ sinh đường hô hấp.</a:t>
            </a:r>
            <a:endParaRPr lang="en-US" sz="2600">
              <a:solidFill>
                <a:srgbClr val="000000"/>
              </a:solidFill>
              <a:latin typeface="Times New Roman" pitchFamily="18" charset="0"/>
              <a:ea typeface="Times New Roman"/>
              <a:cs typeface="Times New Roman" pitchFamily="18" charset="0"/>
            </a:endParaRPr>
          </a:p>
        </p:txBody>
      </p:sp>
      <p:sp>
        <p:nvSpPr>
          <p:cNvPr id="9" name="Rectangle 8"/>
          <p:cNvSpPr/>
          <p:nvPr/>
        </p:nvSpPr>
        <p:spPr>
          <a:xfrm>
            <a:off x="2425830" y="5074920"/>
            <a:ext cx="3670170" cy="1472711"/>
          </a:xfrm>
          <a:prstGeom prst="rect">
            <a:avLst/>
          </a:prstGeom>
        </p:spPr>
        <p:txBody>
          <a:bodyPr wrap="square">
            <a:spAutoFit/>
          </a:bodyPr>
          <a:lstStyle/>
          <a:p>
            <a:pPr algn="ctr">
              <a:lnSpc>
                <a:spcPct val="115000"/>
              </a:lnSpc>
            </a:pPr>
            <a:r>
              <a:rPr lang="en-US" sz="2600">
                <a:latin typeface="Times New Roman" pitchFamily="18" charset="0"/>
                <a:cs typeface="Times New Roman" pitchFamily="18" charset="0"/>
              </a:rPr>
              <a:t>- Vi khuẩn Mycobacterium tuberculosis.</a:t>
            </a:r>
            <a:endParaRPr lang="en-US" sz="2600">
              <a:solidFill>
                <a:srgbClr val="000000"/>
              </a:solidFill>
              <a:latin typeface="Times New Roman" pitchFamily="18" charset="0"/>
              <a:ea typeface="Times New Roman"/>
              <a:cs typeface="Times New Roman" pitchFamily="18" charset="0"/>
            </a:endParaRPr>
          </a:p>
        </p:txBody>
      </p:sp>
      <p:sp>
        <p:nvSpPr>
          <p:cNvPr id="10" name="Rectangle 9"/>
          <p:cNvSpPr/>
          <p:nvPr/>
        </p:nvSpPr>
        <p:spPr>
          <a:xfrm>
            <a:off x="6236222" y="5060521"/>
            <a:ext cx="5513372" cy="1472711"/>
          </a:xfrm>
          <a:prstGeom prst="rect">
            <a:avLst/>
          </a:prstGeom>
        </p:spPr>
        <p:txBody>
          <a:bodyPr wrap="square">
            <a:spAutoFit/>
          </a:bodyPr>
          <a:lstStyle/>
          <a:p>
            <a:pPr algn="just">
              <a:lnSpc>
                <a:spcPct val="115000"/>
              </a:lnSpc>
            </a:pPr>
            <a:r>
              <a:rPr lang="en-US" sz="2600">
                <a:latin typeface="Times New Roman" pitchFamily="18" charset="0"/>
                <a:cs typeface="Times New Roman" pitchFamily="18" charset="0"/>
              </a:rPr>
              <a:t>- Không tiếp xúc với người bị bệnh lao.</a:t>
            </a:r>
          </a:p>
          <a:p>
            <a:pPr algn="just">
              <a:lnSpc>
                <a:spcPct val="115000"/>
              </a:lnSpc>
            </a:pPr>
            <a:r>
              <a:rPr lang="en-US" sz="2600">
                <a:latin typeface="Times New Roman" pitchFamily="18" charset="0"/>
                <a:cs typeface="Times New Roman" pitchFamily="18" charset="0"/>
              </a:rPr>
              <a:t>- Tiêm vaccine.</a:t>
            </a:r>
          </a:p>
          <a:p>
            <a:pPr algn="just">
              <a:lnSpc>
                <a:spcPct val="115000"/>
              </a:lnSpc>
            </a:pPr>
            <a:r>
              <a:rPr lang="en-US" sz="2600">
                <a:latin typeface="Times New Roman" pitchFamily="18" charset="0"/>
                <a:cs typeface="Times New Roman" pitchFamily="18" charset="0"/>
              </a:rPr>
              <a:t>- Thăm khám định kỳ đường hô hấp.</a:t>
            </a:r>
            <a:endParaRPr lang="en-US" sz="2600" dirty="0">
              <a:solidFill>
                <a:srgbClr val="000000"/>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4521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video>
              <p:cMediaNode vol="80000">
                <p:cTn id="38" fill="hold" display="0">
                  <p:stCondLst>
                    <p:cond delay="indefinite"/>
                  </p:stCondLst>
                </p:cTn>
                <p:tgtEl>
                  <p:spTgt spid="3"/>
                </p:tgtEl>
              </p:cMediaNode>
            </p:video>
          </p:childTnLst>
        </p:cTn>
      </p:par>
    </p:tnLst>
    <p:bldLst>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5039" y="164537"/>
            <a:ext cx="863369" cy="863369"/>
          </a:xfrm>
          <a:prstGeom prst="rect">
            <a:avLst/>
          </a:prstGeom>
        </p:spPr>
      </p:pic>
      <p:sp>
        <p:nvSpPr>
          <p:cNvPr id="4" name="TextBox 3"/>
          <p:cNvSpPr txBox="1"/>
          <p:nvPr/>
        </p:nvSpPr>
        <p:spPr>
          <a:xfrm>
            <a:off x="871869" y="1796901"/>
            <a:ext cx="10483702" cy="4124206"/>
          </a:xfrm>
          <a:prstGeom prst="rect">
            <a:avLst/>
          </a:prstGeom>
          <a:noFill/>
        </p:spPr>
        <p:txBody>
          <a:bodyPr wrap="square" rtlCol="0">
            <a:spAutoFit/>
          </a:bodyPr>
          <a:lstStyle/>
          <a:p>
            <a:pPr marL="571500" indent="-571500" algn="just">
              <a:buFontTx/>
              <a:buChar char="-"/>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phổi</a:t>
            </a:r>
            <a:r>
              <a:rPr lang="en-US" sz="2800" dirty="0">
                <a:latin typeface="Times New Roman" panose="02020603050405020304" pitchFamily="18" charset="0"/>
                <a:cs typeface="Times New Roman" panose="02020603050405020304" pitchFamily="18" charset="0"/>
              </a:rPr>
              <a:t>,…</a:t>
            </a:r>
          </a:p>
          <a:p>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Các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biện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pháp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bảo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vệ</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hệ</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hô</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hấp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khỏi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các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tác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nhân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hại</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0480" marR="30480" indent="329565" algn="just"/>
            <a:r>
              <a:rPr lang="vi-VN" sz="2800" dirty="0">
                <a:solidFill>
                  <a:srgbClr val="000000"/>
                </a:solidFill>
                <a:effectLst/>
                <a:latin typeface="Times New Roman" panose="02020603050405020304" pitchFamily="18" charset="0"/>
                <a:ea typeface="Times New Roman" panose="02020603050405020304" pitchFamily="18" charset="0"/>
              </a:rPr>
              <a:t>+ Thường xuyên sử dụng khẩu trang khi ra đường và khi làm việc trong môi trường ô nhiễm.</a:t>
            </a:r>
            <a:endParaRPr lang="en-US" sz="28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Vệ</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sinh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môi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trường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sống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trồng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nhiều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cây</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xanh</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0480" marR="30480" indent="329565" algn="just"/>
            <a:r>
              <a:rPr lang="vi-VN" sz="2800" dirty="0">
                <a:solidFill>
                  <a:srgbClr val="000000"/>
                </a:solidFill>
                <a:effectLst/>
                <a:latin typeface="Times New Roman" panose="02020603050405020304" pitchFamily="18" charset="0"/>
                <a:ea typeface="Times New Roman" panose="02020603050405020304" pitchFamily="18" charset="0"/>
              </a:rPr>
              <a:t>+ Không hút thuốc lá và tránh xa khói thuốc lá</a:t>
            </a:r>
            <a:endParaRPr lang="en-US" sz="2800" dirty="0">
              <a:effectLst/>
              <a:latin typeface="Times New Roman" panose="02020603050405020304" pitchFamily="18" charset="0"/>
              <a:ea typeface="Times New Roman" panose="02020603050405020304" pitchFamily="18" charset="0"/>
            </a:endParaRPr>
          </a:p>
          <a:p>
            <a:pPr marL="30480" marR="30480" indent="329565" algn="just"/>
            <a:r>
              <a:rPr lang="en-US" sz="2800" dirty="0">
                <a:solidFill>
                  <a:srgbClr val="000000"/>
                </a:solidFill>
                <a:effectLst/>
                <a:latin typeface="Times New Roman" panose="02020603050405020304" pitchFamily="18" charset="0"/>
                <a:ea typeface="Times New Roman" panose="02020603050405020304" pitchFamily="18" charset="0"/>
              </a:rPr>
              <a: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Hạn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chế</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sử</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dụng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các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thiết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bị</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thải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chất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độc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hại</a:t>
            </a:r>
            <a:endParaRPr lang="en-US" sz="2800" dirty="0">
              <a:effectLst/>
              <a:latin typeface="Times New Roman" panose="02020603050405020304" pitchFamily="18" charset="0"/>
              <a:ea typeface="Times New Roman" panose="02020603050405020304" pitchFamily="18" charset="0"/>
            </a:endParaRPr>
          </a:p>
          <a:p>
            <a:pPr marL="30480" marR="30480" indent="329565" algn="just"/>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Tiêm </a:t>
            </a:r>
            <a:r>
              <a:rPr lang="vi-VN" sz="2800" dirty="0" err="1">
                <a:solidFill>
                  <a:srgbClr val="000000"/>
                </a:solidFill>
                <a:effectLst/>
                <a:latin typeface="Times New Roman" panose="02020603050405020304" pitchFamily="18" charset="0"/>
                <a:ea typeface="Times New Roman" panose="02020603050405020304" pitchFamily="18" charset="0"/>
              </a:rPr>
              <a:t>vaccine</a:t>
            </a:r>
            <a:r>
              <a:rPr lang="vi-VN" sz="2800" dirty="0">
                <a:solidFill>
                  <a:srgbClr val="000000"/>
                </a:solidFill>
                <a:effectLst/>
                <a:latin typeface="Times New Roman" panose="02020603050405020304" pitchFamily="18" charset="0"/>
                <a:ea typeface="Times New Roman" panose="02020603050405020304" pitchFamily="18" charset="0"/>
              </a:rPr>
              <a:t> phòng bệnh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571500" indent="-571500" algn="just">
              <a:buFontTx/>
              <a:buChar char="-"/>
            </a:pP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0" y="1346200"/>
            <a:ext cx="3566975" cy="3566975"/>
          </a:xfrm>
          <a:prstGeom prst="rect">
            <a:avLst/>
          </a:prstGeom>
        </p:spPr>
      </p:pic>
      <p:sp>
        <p:nvSpPr>
          <p:cNvPr id="5" name="TextBox 544">
            <a:extLst>
              <a:ext uri="{FF2B5EF4-FFF2-40B4-BE49-F238E27FC236}">
                <a16:creationId xmlns:a16="http://schemas.microsoft.com/office/drawing/2014/main" id="{3E5A07A3-09ED-4B7B-9FBE-B96FD5AD1D7B}"/>
              </a:ext>
            </a:extLst>
          </p:cNvPr>
          <p:cNvSpPr txBox="1"/>
          <p:nvPr/>
        </p:nvSpPr>
        <p:spPr>
          <a:xfrm>
            <a:off x="406400" y="499151"/>
            <a:ext cx="11328400" cy="13236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67" dirty="0">
                <a:solidFill>
                  <a:srgbClr val="C00000"/>
                </a:solidFill>
                <a:latin typeface="Times New Roman" pitchFamily="18" charset="0"/>
                <a:cs typeface="Times New Roman" pitchFamily="18" charset="0"/>
              </a:rPr>
              <a:t>1. </a:t>
            </a:r>
            <a:r>
              <a:rPr lang="en-US" sz="2667" dirty="0" err="1">
                <a:solidFill>
                  <a:srgbClr val="C00000"/>
                </a:solidFill>
                <a:latin typeface="Times New Roman" pitchFamily="18" charset="0"/>
                <a:cs typeface="Times New Roman" pitchFamily="18" charset="0"/>
              </a:rPr>
              <a:t>Em</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hãy</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nhận</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xét</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về</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tỉ</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lệ</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người</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mắc</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bệnh</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đường</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hô</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hấp</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mà</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nhóm</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em</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khảo</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sát</a:t>
            </a:r>
            <a:r>
              <a:rPr lang="en-US" sz="2667" dirty="0">
                <a:solidFill>
                  <a:srgbClr val="C00000"/>
                </a:solidFill>
                <a:latin typeface="Times New Roman" pitchFamily="18" charset="0"/>
                <a:cs typeface="Times New Roman" pitchFamily="18" charset="0"/>
              </a:rPr>
              <a:t>?</a:t>
            </a:r>
          </a:p>
          <a:p>
            <a:r>
              <a:rPr lang="en-US" sz="2667" dirty="0">
                <a:solidFill>
                  <a:srgbClr val="C00000"/>
                </a:solidFill>
                <a:latin typeface="Times New Roman" pitchFamily="18" charset="0"/>
                <a:cs typeface="Times New Roman" pitchFamily="18" charset="0"/>
              </a:rPr>
              <a:t>2. </a:t>
            </a:r>
            <a:r>
              <a:rPr lang="en-US" sz="2667" dirty="0" err="1">
                <a:solidFill>
                  <a:srgbClr val="C00000"/>
                </a:solidFill>
                <a:latin typeface="Times New Roman" pitchFamily="18" charset="0"/>
                <a:cs typeface="Times New Roman" pitchFamily="18" charset="0"/>
              </a:rPr>
              <a:t>Nói</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bệnh</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hô</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hấp</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là</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vấn</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đề</a:t>
            </a:r>
            <a:r>
              <a:rPr lang="en-US" sz="2667" dirty="0">
                <a:solidFill>
                  <a:srgbClr val="C00000"/>
                </a:solidFill>
                <a:latin typeface="Times New Roman" pitchFamily="18" charset="0"/>
                <a:cs typeface="Times New Roman" pitchFamily="18" charset="0"/>
              </a:rPr>
              <a:t> ý </a:t>
            </a:r>
            <a:r>
              <a:rPr lang="en-US" sz="2667" dirty="0" err="1">
                <a:solidFill>
                  <a:srgbClr val="C00000"/>
                </a:solidFill>
                <a:latin typeface="Times New Roman" pitchFamily="18" charset="0"/>
                <a:cs typeface="Times New Roman" pitchFamily="18" charset="0"/>
              </a:rPr>
              <a:t>thức</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của</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mỗi</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người</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Em</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có</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đồng</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tình</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với</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nhận</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định</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trên</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không</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Vì</a:t>
            </a:r>
            <a:r>
              <a:rPr lang="en-US" sz="2667" dirty="0">
                <a:solidFill>
                  <a:srgbClr val="C00000"/>
                </a:solidFill>
                <a:latin typeface="Times New Roman" pitchFamily="18" charset="0"/>
                <a:cs typeface="Times New Roman" pitchFamily="18" charset="0"/>
              </a:rPr>
              <a:t> </a:t>
            </a:r>
            <a:r>
              <a:rPr lang="en-US" sz="2667" dirty="0" err="1">
                <a:solidFill>
                  <a:srgbClr val="C00000"/>
                </a:solidFill>
                <a:latin typeface="Times New Roman" pitchFamily="18" charset="0"/>
                <a:cs typeface="Times New Roman" pitchFamily="18" charset="0"/>
              </a:rPr>
              <a:t>sao</a:t>
            </a:r>
            <a:r>
              <a:rPr lang="en-US" sz="2667" dirty="0">
                <a:solidFill>
                  <a:srgbClr val="C00000"/>
                </a:solidFill>
                <a:latin typeface="Times New Roman" pitchFamily="18" charset="0"/>
                <a:cs typeface="Times New Roman" pitchFamily="18" charset="0"/>
              </a:rPr>
              <a:t>.</a:t>
            </a:r>
          </a:p>
        </p:txBody>
      </p:sp>
      <p:sp>
        <p:nvSpPr>
          <p:cNvPr id="3" name="TextBox 2"/>
          <p:cNvSpPr txBox="1"/>
          <p:nvPr/>
        </p:nvSpPr>
        <p:spPr>
          <a:xfrm>
            <a:off x="914400" y="2586201"/>
            <a:ext cx="7467600" cy="913199"/>
          </a:xfrm>
          <a:prstGeom prst="rect">
            <a:avLst/>
          </a:prstGeom>
          <a:noFill/>
        </p:spPr>
        <p:txBody>
          <a:bodyPr wrap="square" rtlCol="0">
            <a:spAutoFit/>
          </a:bodyPr>
          <a:lstStyle/>
          <a:p>
            <a:endParaRPr lang="en-US" sz="2667" dirty="0">
              <a:latin typeface="Times New Roman" pitchFamily="18" charset="0"/>
              <a:cs typeface="Times New Roman" pitchFamily="18" charset="0"/>
            </a:endParaRPr>
          </a:p>
          <a:p>
            <a:endParaRPr lang="en-US" sz="2667" dirty="0">
              <a:latin typeface="Times New Roman" pitchFamily="18" charset="0"/>
              <a:cs typeface="Times New Roman" pitchFamily="18" charset="0"/>
            </a:endParaRPr>
          </a:p>
        </p:txBody>
      </p:sp>
      <p:sp>
        <p:nvSpPr>
          <p:cNvPr id="2" name="TextBox 1"/>
          <p:cNvSpPr txBox="1"/>
          <p:nvPr/>
        </p:nvSpPr>
        <p:spPr>
          <a:xfrm>
            <a:off x="406400" y="4953000"/>
            <a:ext cx="11582400" cy="1734064"/>
          </a:xfrm>
          <a:prstGeom prst="rect">
            <a:avLst/>
          </a:prstGeom>
          <a:noFill/>
        </p:spPr>
        <p:txBody>
          <a:bodyPr wrap="square" rtlCol="0">
            <a:spAutoFit/>
          </a:bodyPr>
          <a:lstStyle/>
          <a:p>
            <a:pPr marL="228611" indent="-228611">
              <a:buAutoNum type="arabicPeriod"/>
            </a:pPr>
            <a:r>
              <a:rPr lang="en-US" sz="2667" dirty="0">
                <a:solidFill>
                  <a:srgbClr val="7030A0"/>
                </a:solidFill>
                <a:latin typeface="Times New Roman" pitchFamily="18" charset="0"/>
                <a:cs typeface="Times New Roman" pitchFamily="18" charset="0"/>
              </a:rPr>
              <a:t>HS </a:t>
            </a:r>
            <a:r>
              <a:rPr lang="en-US" sz="2667" dirty="0" err="1">
                <a:solidFill>
                  <a:srgbClr val="7030A0"/>
                </a:solidFill>
                <a:latin typeface="Times New Roman" pitchFamily="18" charset="0"/>
                <a:cs typeface="Times New Roman" pitchFamily="18" charset="0"/>
              </a:rPr>
              <a:t>trả</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lời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theo</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kết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quả</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khảo</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sát</a:t>
            </a:r>
            <a:r>
              <a:rPr lang="en-US" sz="2667" dirty="0">
                <a:solidFill>
                  <a:srgbClr val="7030A0"/>
                </a:solidFill>
                <a:latin typeface="Times New Roman" pitchFamily="18" charset="0"/>
                <a:cs typeface="Times New Roman" pitchFamily="18" charset="0"/>
              </a:rPr>
              <a:t>.</a:t>
            </a:r>
          </a:p>
          <a:p>
            <a:pPr marL="228611" indent="-228611">
              <a:buAutoNum type="arabicPeriod"/>
            </a:pPr>
            <a:r>
              <a:rPr lang="en-US" sz="2667" dirty="0" err="1">
                <a:solidFill>
                  <a:srgbClr val="7030A0"/>
                </a:solidFill>
                <a:latin typeface="Times New Roman" pitchFamily="18" charset="0"/>
                <a:cs typeface="Times New Roman" pitchFamily="18" charset="0"/>
              </a:rPr>
              <a:t>Bệnh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hô</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hấp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lây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lan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chủ</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yếu</a:t>
            </a:r>
            <a:r>
              <a:rPr lang="en-US" sz="2667" dirty="0">
                <a:solidFill>
                  <a:srgbClr val="7030A0"/>
                </a:solidFill>
                <a:latin typeface="Times New Roman" pitchFamily="18" charset="0"/>
                <a:cs typeface="Times New Roman" pitchFamily="18" charset="0"/>
              </a:rPr>
              <a:t> qua </a:t>
            </a:r>
            <a:r>
              <a:rPr lang="en-US" sz="2667" dirty="0" err="1">
                <a:solidFill>
                  <a:srgbClr val="7030A0"/>
                </a:solidFill>
                <a:latin typeface="Times New Roman" pitchFamily="18" charset="0"/>
                <a:cs typeface="Times New Roman" pitchFamily="18" charset="0"/>
              </a:rPr>
              <a:t>đường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không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khí</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một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số</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người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có</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thể</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bị</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bệnh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hô</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hấp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từ</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nhân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ngoài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môi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trường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mọi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người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phải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chung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tay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để</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phòng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tránh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bệnh</a:t>
            </a:r>
            <a:r>
              <a:rPr lang="en-US" sz="2667"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1851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762000" y="1803400"/>
            <a:ext cx="10515600" cy="4351338"/>
          </a:xfrm>
        </p:spPr>
        <p:txBody>
          <a:bodyPr>
            <a:normAutofit/>
          </a:bodyPr>
          <a:lstStyle/>
          <a:p>
            <a:pPr marL="0" indent="0">
              <a:buNone/>
            </a:pPr>
            <a:r>
              <a:rPr lang="en-US" sz="2933" b="1" dirty="0" err="1">
                <a:latin typeface="Times New Roman" pitchFamily="18" charset="0"/>
                <a:cs typeface="Times New Roman" pitchFamily="18" charset="0"/>
              </a:rPr>
              <a:t>Câu</a:t>
            </a:r>
            <a:r>
              <a:rPr lang="en-US" sz="2933" b="1" dirty="0">
                <a:latin typeface="Times New Roman" pitchFamily="18" charset="0"/>
                <a:cs typeface="Times New Roman" pitchFamily="18" charset="0"/>
              </a:rPr>
              <a:t> 1:</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Bộ</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phận</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nào</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của</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đường</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hô</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hấp</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có</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vai</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trò</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chủ</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yếu</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là</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bảo</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vệ</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diệt</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trừ</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các</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tác</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nhân</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gây</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hại</a:t>
            </a:r>
            <a:r>
              <a:rPr lang="en-US" sz="2933" dirty="0">
                <a:latin typeface="Times New Roman" pitchFamily="18" charset="0"/>
                <a:cs typeface="Times New Roman" pitchFamily="18" charset="0"/>
              </a:rPr>
              <a:t>?</a:t>
            </a:r>
          </a:p>
          <a:p>
            <a:pPr marL="0" indent="0">
              <a:buNone/>
            </a:pPr>
            <a:endParaRPr lang="en-US" sz="2933" dirty="0">
              <a:latin typeface="Times New Roman" pitchFamily="18" charset="0"/>
              <a:cs typeface="Times New Roman" pitchFamily="18" charset="0"/>
            </a:endParaRPr>
          </a:p>
          <a:p>
            <a:pPr marL="0" indent="0">
              <a:buNone/>
            </a:pPr>
            <a:r>
              <a:rPr lang="en-US" sz="2933" dirty="0">
                <a:latin typeface="Times New Roman" pitchFamily="18" charset="0"/>
                <a:cs typeface="Times New Roman" pitchFamily="18" charset="0"/>
              </a:rPr>
              <a:t>A. </a:t>
            </a:r>
            <a:r>
              <a:rPr lang="en-US" sz="2933" dirty="0" err="1">
                <a:latin typeface="Times New Roman" pitchFamily="18" charset="0"/>
                <a:cs typeface="Times New Roman" pitchFamily="18" charset="0"/>
              </a:rPr>
              <a:t>Phế</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quản</a:t>
            </a:r>
            <a:endParaRPr lang="en-US" sz="2933" dirty="0">
              <a:latin typeface="Times New Roman" pitchFamily="18" charset="0"/>
              <a:cs typeface="Times New Roman" pitchFamily="18" charset="0"/>
            </a:endParaRPr>
          </a:p>
          <a:p>
            <a:pPr marL="0" indent="0">
              <a:buNone/>
            </a:pPr>
            <a:r>
              <a:rPr lang="en-US" sz="2933" dirty="0">
                <a:latin typeface="Times New Roman" pitchFamily="18" charset="0"/>
                <a:cs typeface="Times New Roman" pitchFamily="18" charset="0"/>
              </a:rPr>
              <a:t>B. </a:t>
            </a:r>
            <a:r>
              <a:rPr lang="en-US" sz="2933" dirty="0" err="1">
                <a:latin typeface="Times New Roman" pitchFamily="18" charset="0"/>
                <a:cs typeface="Times New Roman" pitchFamily="18" charset="0"/>
              </a:rPr>
              <a:t>Khí</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quản</a:t>
            </a:r>
            <a:endParaRPr lang="en-US" sz="2933" dirty="0">
              <a:latin typeface="Times New Roman" pitchFamily="18" charset="0"/>
              <a:cs typeface="Times New Roman" pitchFamily="18" charset="0"/>
            </a:endParaRPr>
          </a:p>
          <a:p>
            <a:pPr marL="0" indent="0">
              <a:buNone/>
            </a:pPr>
            <a:r>
              <a:rPr lang="en-US" sz="2933" dirty="0">
                <a:latin typeface="Times New Roman" pitchFamily="18" charset="0"/>
                <a:cs typeface="Times New Roman" pitchFamily="18" charset="0"/>
              </a:rPr>
              <a:t>C. </a:t>
            </a:r>
            <a:r>
              <a:rPr lang="en-US" sz="2933" dirty="0" err="1">
                <a:latin typeface="Times New Roman" pitchFamily="18" charset="0"/>
                <a:cs typeface="Times New Roman" pitchFamily="18" charset="0"/>
              </a:rPr>
              <a:t>Thanh</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quản</a:t>
            </a:r>
            <a:endParaRPr lang="en-US" sz="2933" dirty="0">
              <a:latin typeface="Times New Roman" pitchFamily="18" charset="0"/>
              <a:cs typeface="Times New Roman" pitchFamily="18" charset="0"/>
            </a:endParaRPr>
          </a:p>
          <a:p>
            <a:pPr marL="0" indent="0">
              <a:buNone/>
            </a:pPr>
            <a:r>
              <a:rPr lang="en-US" sz="2933" dirty="0">
                <a:latin typeface="Times New Roman" pitchFamily="18" charset="0"/>
                <a:cs typeface="Times New Roman" pitchFamily="18" charset="0"/>
              </a:rPr>
              <a:t>D</a:t>
            </a:r>
            <a:r>
              <a:rPr lang="en-US" sz="2933" b="1" i="1" dirty="0">
                <a:latin typeface="Times New Roman" pitchFamily="18" charset="0"/>
                <a:cs typeface="Times New Roman" pitchFamily="18" charset="0"/>
              </a:rPr>
              <a:t>. </a:t>
            </a:r>
            <a:r>
              <a:rPr lang="en-US" sz="2933" dirty="0" err="1">
                <a:latin typeface="Times New Roman" pitchFamily="18" charset="0"/>
                <a:cs typeface="Times New Roman" pitchFamily="18" charset="0"/>
              </a:rPr>
              <a:t>Họng</a:t>
            </a:r>
            <a:endParaRPr lang="en-US" sz="2933" dirty="0">
              <a:latin typeface="Times New Roman" pitchFamily="18" charset="0"/>
              <a:cs typeface="Times New Roman" pitchFamily="18" charset="0"/>
            </a:endParaRPr>
          </a:p>
          <a:p>
            <a:pPr marL="0" indent="0">
              <a:buNone/>
            </a:pPr>
            <a:endParaRPr lang="en-US" sz="2933" dirty="0">
              <a:latin typeface="Times New Roman" pitchFamily="18" charset="0"/>
              <a:cs typeface="Times New Roman" pitchFamily="18" charset="0"/>
            </a:endParaRPr>
          </a:p>
        </p:txBody>
      </p:sp>
      <p:sp>
        <p:nvSpPr>
          <p:cNvPr id="2" name="Rounded Rectangle 1"/>
          <p:cNvSpPr/>
          <p:nvPr/>
        </p:nvSpPr>
        <p:spPr>
          <a:xfrm>
            <a:off x="3073137" y="292493"/>
            <a:ext cx="4432693" cy="8292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C00000"/>
                </a:solidFill>
                <a:latin typeface="Times New Roman" pitchFamily="18" charset="0"/>
                <a:cs typeface="Times New Roman" pitchFamily="18" charset="0"/>
              </a:rPr>
              <a:t>LUYỆN TẬP</a:t>
            </a:r>
          </a:p>
        </p:txBody>
      </p:sp>
      <p:sp>
        <p:nvSpPr>
          <p:cNvPr id="4" name="Oval 3"/>
          <p:cNvSpPr/>
          <p:nvPr/>
        </p:nvSpPr>
        <p:spPr>
          <a:xfrm>
            <a:off x="711200" y="4851400"/>
            <a:ext cx="4572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5373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571500" y="882947"/>
            <a:ext cx="11099800" cy="4351338"/>
          </a:xfrm>
        </p:spPr>
        <p:txBody>
          <a:bodyPr>
            <a:normAutofit/>
          </a:bodyPr>
          <a:lstStyle/>
          <a:p>
            <a:pPr marL="0" indent="0">
              <a:buNone/>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thở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sườn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co.			</a:t>
            </a:r>
          </a:p>
          <a:p>
            <a:pPr marL="0" indent="0">
              <a:buNone/>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hoành</a:t>
            </a:r>
            <a:r>
              <a:rPr lang="en-US" sz="3200" dirty="0">
                <a:latin typeface="Times New Roman" panose="02020603050405020304" pitchFamily="18" charset="0"/>
                <a:cs typeface="Times New Roman" panose="02020603050405020304" pitchFamily="18" charset="0"/>
              </a:rPr>
              <a:t> co.</a:t>
            </a:r>
          </a:p>
          <a:p>
            <a:pPr marL="0" indent="0">
              <a:buNone/>
            </a:pP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p>
          <a:p>
            <a:pPr marL="0" indent="0">
              <a:buNone/>
            </a:pP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a:t>
            </a:r>
          </a:p>
        </p:txBody>
      </p:sp>
      <p:sp>
        <p:nvSpPr>
          <p:cNvPr id="5" name="Oval 4"/>
          <p:cNvSpPr/>
          <p:nvPr/>
        </p:nvSpPr>
        <p:spPr>
          <a:xfrm>
            <a:off x="571500" y="3218992"/>
            <a:ext cx="4064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7030A0"/>
              </a:solidFill>
              <a:latin typeface="+mj-lt"/>
            </a:endParaRPr>
          </a:p>
        </p:txBody>
      </p:sp>
      <p:pic>
        <p:nvPicPr>
          <p:cNvPr id="6" name="Picture 5" descr="Sự thông khí ở phổ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5007" y="1710703"/>
            <a:ext cx="4835438" cy="3148597"/>
          </a:xfrm>
          <a:prstGeom prst="rect">
            <a:avLst/>
          </a:prstGeom>
          <a:noFill/>
          <a:ln>
            <a:noFill/>
          </a:ln>
        </p:spPr>
      </p:pic>
    </p:spTree>
    <p:extLst>
      <p:ext uri="{BB962C8B-B14F-4D97-AF65-F5344CB8AC3E}">
        <p14:creationId xmlns:p14="http://schemas.microsoft.com/office/powerpoint/2010/main" val="41939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5108" y="933254"/>
            <a:ext cx="10110908" cy="2677656"/>
          </a:xfrm>
          <a:prstGeom prst="rect">
            <a:avLst/>
          </a:prstGeom>
          <a:noFill/>
        </p:spPr>
        <p:txBody>
          <a:bodyPr wrap="none" rtlCol="0">
            <a:spAutoFit/>
          </a:bodyPr>
          <a:lstStyle/>
          <a:p>
            <a:pPr algn="ctr"/>
            <a:r>
              <a:rPr lang="en-US" sz="5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5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14</a:t>
            </a:r>
          </a:p>
          <a:p>
            <a:pPr algn="ctr"/>
            <a:r>
              <a:rPr lang="en-US" sz="5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34. HỆ HÔ HẤP Ở NGƯỜI</a:t>
            </a:r>
          </a:p>
          <a:p>
            <a:pPr algn="ctr"/>
            <a:r>
              <a:rPr lang="en-US" sz="5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TIẾT)</a:t>
            </a:r>
          </a:p>
        </p:txBody>
      </p:sp>
      <p:pic>
        <p:nvPicPr>
          <p:cNvPr id="5"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059" y="2895234"/>
            <a:ext cx="5598998" cy="372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18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p:txBody>
          <a:bodyPr>
            <a:normAutofit/>
          </a:bodyPr>
          <a:lstStyle/>
          <a:p>
            <a:pPr marL="0" indent="0">
              <a:buNone/>
            </a:pPr>
            <a:r>
              <a:rPr lang="en-US" sz="3200" b="1" dirty="0" err="1"/>
              <a:t>Câu</a:t>
            </a:r>
            <a:r>
              <a:rPr lang="en-US" sz="3200" b="1" dirty="0"/>
              <a:t> 3:</a:t>
            </a:r>
            <a:r>
              <a:rPr lang="en-US" sz="3200" dirty="0"/>
              <a:t> </a:t>
            </a:r>
            <a:r>
              <a:rPr lang="en-US" sz="3200" dirty="0" err="1"/>
              <a:t>Các</a:t>
            </a:r>
            <a:r>
              <a:rPr lang="en-US" sz="3200" dirty="0"/>
              <a:t> </a:t>
            </a:r>
            <a:r>
              <a:rPr lang="en-US" sz="3200" dirty="0" err="1"/>
              <a:t>tác</a:t>
            </a:r>
            <a:r>
              <a:rPr lang="en-US" sz="3200" dirty="0"/>
              <a:t> </a:t>
            </a:r>
            <a:r>
              <a:rPr lang="en-US" sz="3200" dirty="0" err="1"/>
              <a:t>nhân</a:t>
            </a:r>
            <a:r>
              <a:rPr lang="en-US" sz="3200" dirty="0"/>
              <a:t> </a:t>
            </a:r>
            <a:r>
              <a:rPr lang="en-US" sz="3200" dirty="0" err="1"/>
              <a:t>có</a:t>
            </a:r>
            <a:r>
              <a:rPr lang="en-US" sz="3200" dirty="0"/>
              <a:t> </a:t>
            </a:r>
            <a:r>
              <a:rPr lang="en-US" sz="3200" dirty="0" err="1"/>
              <a:t>hại</a:t>
            </a:r>
            <a:r>
              <a:rPr lang="en-US" sz="3200" dirty="0"/>
              <a:t> </a:t>
            </a:r>
            <a:r>
              <a:rPr lang="en-US" sz="3200" dirty="0" err="1"/>
              <a:t>cho</a:t>
            </a:r>
            <a:r>
              <a:rPr lang="en-US" sz="3200" dirty="0"/>
              <a:t> </a:t>
            </a:r>
            <a:r>
              <a:rPr lang="en-US" sz="3200" dirty="0" err="1"/>
              <a:t>hệ</a:t>
            </a:r>
            <a:r>
              <a:rPr lang="en-US" sz="3200" dirty="0"/>
              <a:t> </a:t>
            </a:r>
            <a:r>
              <a:rPr lang="en-US" sz="3200" dirty="0" err="1"/>
              <a:t>hô</a:t>
            </a:r>
            <a:r>
              <a:rPr lang="en-US" sz="3200" dirty="0"/>
              <a:t> </a:t>
            </a:r>
            <a:r>
              <a:rPr lang="en-US" sz="3200" dirty="0" err="1"/>
              <a:t>hấp</a:t>
            </a:r>
            <a:r>
              <a:rPr lang="en-US" sz="3200" dirty="0"/>
              <a:t> </a:t>
            </a:r>
            <a:r>
              <a:rPr lang="en-US" sz="3200" dirty="0" err="1"/>
              <a:t>đó</a:t>
            </a:r>
            <a:r>
              <a:rPr lang="en-US" sz="3200" dirty="0"/>
              <a:t> </a:t>
            </a:r>
            <a:r>
              <a:rPr lang="en-US" sz="3200" dirty="0" err="1"/>
              <a:t>là</a:t>
            </a:r>
            <a:endParaRPr lang="en-US" sz="3200" dirty="0"/>
          </a:p>
          <a:p>
            <a:pPr marL="0" indent="0">
              <a:buNone/>
            </a:pPr>
            <a:endParaRPr lang="en-US" sz="3200" dirty="0"/>
          </a:p>
          <a:p>
            <a:pPr marL="495325" indent="-495325">
              <a:buAutoNum type="alphaUcPeriod"/>
            </a:pPr>
            <a:r>
              <a:rPr lang="en-US" sz="3200" dirty="0" err="1"/>
              <a:t>Bụi</a:t>
            </a:r>
            <a:r>
              <a:rPr lang="en-US" sz="3200" dirty="0"/>
              <a:t>						</a:t>
            </a:r>
          </a:p>
          <a:p>
            <a:pPr marL="495325" indent="-495325">
              <a:buAutoNum type="alphaUcPeriod"/>
            </a:pPr>
            <a:r>
              <a:rPr lang="en-US" sz="3200" dirty="0"/>
              <a:t>Nitrogen oxide</a:t>
            </a:r>
          </a:p>
          <a:p>
            <a:pPr marL="495325" indent="-495325">
              <a:buAutoNum type="alphaUcPeriod"/>
            </a:pPr>
            <a:r>
              <a:rPr lang="en-US" sz="3200"/>
              <a:t>Vi sinh vật gây bệnh			</a:t>
            </a:r>
          </a:p>
          <a:p>
            <a:pPr marL="495325" indent="-495325">
              <a:buAutoNum type="alphaUcPeriod"/>
            </a:pPr>
            <a:r>
              <a:rPr lang="en-US" sz="3200"/>
              <a:t>Tất </a:t>
            </a:r>
            <a:r>
              <a:rPr lang="en-US" sz="3200" dirty="0" err="1"/>
              <a:t>cả</a:t>
            </a:r>
            <a:r>
              <a:rPr lang="en-US" sz="3200" dirty="0"/>
              <a:t> </a:t>
            </a:r>
            <a:r>
              <a:rPr lang="en-US" sz="3200" dirty="0" err="1"/>
              <a:t>các</a:t>
            </a:r>
            <a:r>
              <a:rPr lang="en-US" sz="3200" dirty="0"/>
              <a:t> </a:t>
            </a:r>
            <a:r>
              <a:rPr lang="en-US" sz="3200" dirty="0" err="1"/>
              <a:t>đáp</a:t>
            </a:r>
            <a:r>
              <a:rPr lang="en-US" sz="3200" dirty="0"/>
              <a:t> </a:t>
            </a:r>
            <a:r>
              <a:rPr lang="en-US" sz="3200" dirty="0" err="1"/>
              <a:t>án</a:t>
            </a:r>
            <a:r>
              <a:rPr lang="en-US" sz="3200" dirty="0"/>
              <a:t> </a:t>
            </a:r>
            <a:r>
              <a:rPr lang="en-US" sz="3200" dirty="0" err="1"/>
              <a:t>trên</a:t>
            </a:r>
            <a:endParaRPr lang="en-US" sz="3200" dirty="0"/>
          </a:p>
          <a:p>
            <a:pPr marL="0" indent="0">
              <a:buNone/>
            </a:pPr>
            <a:endParaRPr lang="en-US" sz="3200" dirty="0">
              <a:latin typeface="+mj-lt"/>
            </a:endParaRPr>
          </a:p>
        </p:txBody>
      </p:sp>
      <p:sp>
        <p:nvSpPr>
          <p:cNvPr id="3" name="Oval 2"/>
          <p:cNvSpPr/>
          <p:nvPr/>
        </p:nvSpPr>
        <p:spPr>
          <a:xfrm>
            <a:off x="907068" y="4745086"/>
            <a:ext cx="4064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7030A0"/>
              </a:solidFill>
              <a:latin typeface="+mj-lt"/>
            </a:endParaRPr>
          </a:p>
        </p:txBody>
      </p:sp>
    </p:spTree>
    <p:extLst>
      <p:ext uri="{BB962C8B-B14F-4D97-AF65-F5344CB8AC3E}">
        <p14:creationId xmlns:p14="http://schemas.microsoft.com/office/powerpoint/2010/main" val="7320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p:txBody>
          <a:bodyPr>
            <a:normAutofit/>
          </a:bodyPr>
          <a:lstStyle/>
          <a:p>
            <a:pPr marL="0" indent="0">
              <a:buNone/>
            </a:pPr>
            <a:r>
              <a:rPr lang="en-US" sz="3200" b="1" dirty="0" err="1"/>
              <a:t>Câu</a:t>
            </a:r>
            <a:r>
              <a:rPr lang="en-US" sz="3200" b="1" dirty="0"/>
              <a:t> 4:</a:t>
            </a:r>
            <a:r>
              <a:rPr lang="en-US" sz="3200" dirty="0"/>
              <a:t> </a:t>
            </a:r>
            <a:r>
              <a:rPr lang="en-US" sz="3200" dirty="0" err="1"/>
              <a:t>Đường</a:t>
            </a:r>
            <a:r>
              <a:rPr lang="en-US" sz="3200" dirty="0"/>
              <a:t> </a:t>
            </a:r>
            <a:r>
              <a:rPr lang="en-US" sz="3200" dirty="0" err="1"/>
              <a:t>dẫn</a:t>
            </a:r>
            <a:r>
              <a:rPr lang="en-US" sz="3200" dirty="0"/>
              <a:t> </a:t>
            </a:r>
            <a:r>
              <a:rPr lang="en-US" sz="3200" dirty="0" err="1"/>
              <a:t>khí</a:t>
            </a:r>
            <a:r>
              <a:rPr lang="en-US" sz="3200" dirty="0"/>
              <a:t> </a:t>
            </a:r>
            <a:r>
              <a:rPr lang="en-US" sz="3200" dirty="0" err="1"/>
              <a:t>có</a:t>
            </a:r>
            <a:r>
              <a:rPr lang="en-US" sz="3200" dirty="0"/>
              <a:t> </a:t>
            </a:r>
            <a:r>
              <a:rPr lang="en-US" sz="3200" dirty="0" err="1"/>
              <a:t>chức</a:t>
            </a:r>
            <a:r>
              <a:rPr lang="en-US" sz="3200" dirty="0"/>
              <a:t> </a:t>
            </a:r>
            <a:r>
              <a:rPr lang="en-US" sz="3200" dirty="0" err="1"/>
              <a:t>năng</a:t>
            </a:r>
            <a:r>
              <a:rPr lang="en-US" sz="3200" dirty="0"/>
              <a:t> </a:t>
            </a:r>
            <a:r>
              <a:rPr lang="en-US" sz="3200" dirty="0" err="1"/>
              <a:t>gì</a:t>
            </a:r>
            <a:r>
              <a:rPr lang="en-US" sz="3200" dirty="0"/>
              <a:t>? </a:t>
            </a:r>
          </a:p>
          <a:p>
            <a:pPr marL="0" indent="0">
              <a:buNone/>
            </a:pPr>
            <a:endParaRPr lang="en-US" sz="3200" dirty="0"/>
          </a:p>
          <a:p>
            <a:pPr marL="0" indent="0">
              <a:buNone/>
            </a:pPr>
            <a:r>
              <a:rPr lang="en-US" sz="3200" dirty="0"/>
              <a:t>A. </a:t>
            </a:r>
            <a:r>
              <a:rPr lang="en-US" sz="3200" dirty="0" err="1"/>
              <a:t>Thực</a:t>
            </a:r>
            <a:r>
              <a:rPr lang="en-US" sz="3200" dirty="0"/>
              <a:t> </a:t>
            </a:r>
            <a:r>
              <a:rPr lang="en-US" sz="3200" dirty="0" err="1"/>
              <a:t>hiện</a:t>
            </a:r>
            <a:r>
              <a:rPr lang="en-US" sz="3200" dirty="0"/>
              <a:t> </a:t>
            </a:r>
            <a:r>
              <a:rPr lang="en-US" sz="3200" dirty="0" err="1"/>
              <a:t>trao</a:t>
            </a:r>
            <a:r>
              <a:rPr lang="en-US" sz="3200" dirty="0"/>
              <a:t> </a:t>
            </a:r>
            <a:r>
              <a:rPr lang="en-US" sz="3200" dirty="0" err="1"/>
              <a:t>đổi</a:t>
            </a:r>
            <a:r>
              <a:rPr lang="en-US" sz="3200" dirty="0"/>
              <a:t> </a:t>
            </a:r>
            <a:r>
              <a:rPr lang="en-US" sz="3200" dirty="0" err="1"/>
              <a:t>khí</a:t>
            </a:r>
            <a:r>
              <a:rPr lang="en-US" sz="3200" dirty="0"/>
              <a:t> </a:t>
            </a:r>
            <a:r>
              <a:rPr lang="en-US" sz="3200" dirty="0" err="1"/>
              <a:t>giữa</a:t>
            </a:r>
            <a:r>
              <a:rPr lang="en-US" sz="3200" dirty="0"/>
              <a:t> </a:t>
            </a:r>
            <a:r>
              <a:rPr lang="en-US" sz="3200" dirty="0" err="1"/>
              <a:t>cơ</a:t>
            </a:r>
            <a:r>
              <a:rPr lang="en-US" sz="3200" dirty="0"/>
              <a:t> </a:t>
            </a:r>
            <a:r>
              <a:rPr lang="en-US" sz="3200" dirty="0" err="1"/>
              <a:t>thể</a:t>
            </a:r>
            <a:r>
              <a:rPr lang="en-US" sz="3200" dirty="0"/>
              <a:t> </a:t>
            </a:r>
            <a:r>
              <a:rPr lang="en-US" sz="3200" dirty="0" err="1"/>
              <a:t>và</a:t>
            </a:r>
            <a:r>
              <a:rPr lang="en-US" sz="3200" dirty="0"/>
              <a:t> </a:t>
            </a:r>
            <a:r>
              <a:rPr lang="en-US" sz="3200" dirty="0" err="1"/>
              <a:t>môi</a:t>
            </a:r>
            <a:r>
              <a:rPr lang="en-US" sz="3200" dirty="0"/>
              <a:t> </a:t>
            </a:r>
            <a:r>
              <a:rPr lang="en-US" sz="3200" dirty="0" err="1"/>
              <a:t>trường</a:t>
            </a:r>
            <a:endParaRPr lang="en-US" sz="3200" dirty="0"/>
          </a:p>
          <a:p>
            <a:pPr marL="0" indent="0">
              <a:buNone/>
            </a:pPr>
            <a:r>
              <a:rPr lang="en-US" sz="3200" dirty="0"/>
              <a:t>B. </a:t>
            </a:r>
            <a:r>
              <a:rPr lang="en-US" sz="3200" dirty="0" err="1"/>
              <a:t>Trao</a:t>
            </a:r>
            <a:r>
              <a:rPr lang="en-US" sz="3200" dirty="0"/>
              <a:t> </a:t>
            </a:r>
            <a:r>
              <a:rPr lang="en-US" sz="3200" dirty="0" err="1"/>
              <a:t>đổi</a:t>
            </a:r>
            <a:r>
              <a:rPr lang="en-US" sz="3200" dirty="0"/>
              <a:t> </a:t>
            </a:r>
            <a:r>
              <a:rPr lang="en-US" sz="3200" dirty="0" err="1"/>
              <a:t>khí</a:t>
            </a:r>
            <a:r>
              <a:rPr lang="en-US" sz="3200" dirty="0"/>
              <a:t> ở </a:t>
            </a:r>
            <a:r>
              <a:rPr lang="en-US" sz="3200" dirty="0" err="1"/>
              <a:t>phổi</a:t>
            </a:r>
            <a:r>
              <a:rPr lang="en-US" sz="3200" dirty="0"/>
              <a:t> </a:t>
            </a:r>
            <a:r>
              <a:rPr lang="en-US" sz="3200" dirty="0" err="1"/>
              <a:t>và</a:t>
            </a:r>
            <a:r>
              <a:rPr lang="en-US" sz="3200" dirty="0"/>
              <a:t> </a:t>
            </a:r>
            <a:r>
              <a:rPr lang="en-US" sz="3200" dirty="0" err="1"/>
              <a:t>tế</a:t>
            </a:r>
            <a:r>
              <a:rPr lang="en-US" sz="3200" dirty="0"/>
              <a:t> </a:t>
            </a:r>
            <a:r>
              <a:rPr lang="en-US" sz="3200" dirty="0" err="1"/>
              <a:t>bào</a:t>
            </a:r>
            <a:endParaRPr lang="en-US" sz="3200" dirty="0"/>
          </a:p>
          <a:p>
            <a:pPr marL="0" indent="0">
              <a:buNone/>
            </a:pPr>
            <a:r>
              <a:rPr lang="en-US" sz="3200" dirty="0"/>
              <a:t>C</a:t>
            </a:r>
            <a:r>
              <a:rPr lang="en-US" sz="3200" b="1" i="1" dirty="0"/>
              <a:t>. </a:t>
            </a:r>
            <a:r>
              <a:rPr lang="en-US" sz="3200" dirty="0" err="1"/>
              <a:t>Dẫn</a:t>
            </a:r>
            <a:r>
              <a:rPr lang="en-US" sz="3200" dirty="0"/>
              <a:t> </a:t>
            </a:r>
            <a:r>
              <a:rPr lang="en-US" sz="3200" dirty="0" err="1"/>
              <a:t>khí</a:t>
            </a:r>
            <a:r>
              <a:rPr lang="en-US" sz="3200" dirty="0"/>
              <a:t>, </a:t>
            </a:r>
            <a:r>
              <a:rPr lang="en-US" sz="3200" dirty="0" err="1"/>
              <a:t>làm</a:t>
            </a:r>
            <a:r>
              <a:rPr lang="en-US" sz="3200" dirty="0"/>
              <a:t> </a:t>
            </a:r>
            <a:r>
              <a:rPr lang="en-US" sz="3200" dirty="0" err="1"/>
              <a:t>ấm</a:t>
            </a:r>
            <a:r>
              <a:rPr lang="en-US" sz="3200" dirty="0"/>
              <a:t>, </a:t>
            </a:r>
            <a:r>
              <a:rPr lang="en-US" sz="3200" dirty="0" err="1"/>
              <a:t>làm</a:t>
            </a:r>
            <a:r>
              <a:rPr lang="en-US" sz="3200" dirty="0"/>
              <a:t> </a:t>
            </a:r>
            <a:r>
              <a:rPr lang="en-US" sz="3200" dirty="0" err="1"/>
              <a:t>ẩm</a:t>
            </a:r>
            <a:r>
              <a:rPr lang="en-US" sz="3200" dirty="0"/>
              <a:t> </a:t>
            </a:r>
            <a:r>
              <a:rPr lang="en-US" sz="3200" dirty="0" err="1"/>
              <a:t>không</a:t>
            </a:r>
            <a:r>
              <a:rPr lang="en-US" sz="3200" dirty="0"/>
              <a:t> </a:t>
            </a:r>
            <a:r>
              <a:rPr lang="en-US" sz="3200" dirty="0" err="1"/>
              <a:t>khí</a:t>
            </a:r>
            <a:r>
              <a:rPr lang="en-US" sz="3200" dirty="0"/>
              <a:t> </a:t>
            </a:r>
            <a:r>
              <a:rPr lang="en-US" sz="3200" dirty="0" err="1"/>
              <a:t>và</a:t>
            </a:r>
            <a:r>
              <a:rPr lang="en-US" sz="3200" dirty="0"/>
              <a:t> </a:t>
            </a:r>
            <a:r>
              <a:rPr lang="en-US" sz="3200" dirty="0" err="1"/>
              <a:t>bảo</a:t>
            </a:r>
            <a:r>
              <a:rPr lang="en-US" sz="3200" dirty="0"/>
              <a:t> </a:t>
            </a:r>
            <a:r>
              <a:rPr lang="en-US" sz="3200" dirty="0" err="1"/>
              <a:t>vệ</a:t>
            </a:r>
            <a:r>
              <a:rPr lang="en-US" sz="3200" dirty="0"/>
              <a:t> </a:t>
            </a:r>
            <a:r>
              <a:rPr lang="en-US" sz="3200" dirty="0" err="1"/>
              <a:t>phổi</a:t>
            </a:r>
            <a:endParaRPr lang="en-US" sz="3200" dirty="0"/>
          </a:p>
          <a:p>
            <a:pPr marL="0" indent="0">
              <a:buNone/>
            </a:pPr>
            <a:r>
              <a:rPr lang="en-US" sz="3200" dirty="0"/>
              <a:t>D. </a:t>
            </a:r>
            <a:r>
              <a:rPr lang="en-US" sz="3200" dirty="0" err="1"/>
              <a:t>Bảo</a:t>
            </a:r>
            <a:r>
              <a:rPr lang="en-US" sz="3200" dirty="0"/>
              <a:t> </a:t>
            </a:r>
            <a:r>
              <a:rPr lang="en-US" sz="3200" dirty="0" err="1"/>
              <a:t>vệ</a:t>
            </a:r>
            <a:r>
              <a:rPr lang="en-US" sz="3200" dirty="0"/>
              <a:t> </a:t>
            </a:r>
            <a:r>
              <a:rPr lang="en-US" sz="3200" dirty="0" err="1"/>
              <a:t>hệ</a:t>
            </a:r>
            <a:r>
              <a:rPr lang="en-US" sz="3200" dirty="0"/>
              <a:t> </a:t>
            </a:r>
            <a:r>
              <a:rPr lang="en-US" sz="3200" dirty="0" err="1"/>
              <a:t>hô</a:t>
            </a:r>
            <a:r>
              <a:rPr lang="en-US" sz="3200" dirty="0"/>
              <a:t> </a:t>
            </a:r>
            <a:r>
              <a:rPr lang="en-US" sz="3200" dirty="0" err="1"/>
              <a:t>hấp</a:t>
            </a:r>
            <a:endParaRPr lang="en-US" sz="3200" dirty="0"/>
          </a:p>
          <a:p>
            <a:pPr marL="0" indent="0">
              <a:buNone/>
            </a:pPr>
            <a:endParaRPr lang="en-US" sz="3200" dirty="0">
              <a:latin typeface="+mj-lt"/>
            </a:endParaRPr>
          </a:p>
        </p:txBody>
      </p:sp>
      <p:sp>
        <p:nvSpPr>
          <p:cNvPr id="3" name="Oval 2"/>
          <p:cNvSpPr/>
          <p:nvPr/>
        </p:nvSpPr>
        <p:spPr>
          <a:xfrm>
            <a:off x="838200" y="4133392"/>
            <a:ext cx="4064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7030A0"/>
              </a:solidFill>
              <a:latin typeface="+mj-lt"/>
            </a:endParaRPr>
          </a:p>
        </p:txBody>
      </p:sp>
    </p:spTree>
    <p:extLst>
      <p:ext uri="{BB962C8B-B14F-4D97-AF65-F5344CB8AC3E}">
        <p14:creationId xmlns:p14="http://schemas.microsoft.com/office/powerpoint/2010/main" val="274578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812800" y="1701800"/>
            <a:ext cx="10515600" cy="4351338"/>
          </a:xfrm>
        </p:spPr>
        <p:txBody>
          <a:bodyPr>
            <a:noAutofit/>
          </a:bodyPr>
          <a:lstStyle/>
          <a:p>
            <a:pPr marL="0" indent="0">
              <a:buNone/>
            </a:pPr>
            <a:r>
              <a:rPr lang="en-US" sz="3200" b="1" dirty="0" err="1"/>
              <a:t>Câu</a:t>
            </a:r>
            <a:r>
              <a:rPr lang="en-US" sz="3200" b="1" dirty="0"/>
              <a:t> 5:</a:t>
            </a:r>
            <a:r>
              <a:rPr lang="en-US" sz="3200" dirty="0"/>
              <a:t> </a:t>
            </a:r>
            <a:r>
              <a:rPr lang="en-US" sz="3200" dirty="0" err="1"/>
              <a:t>Khi</a:t>
            </a:r>
            <a:r>
              <a:rPr lang="en-US" sz="3200" dirty="0"/>
              <a:t> </a:t>
            </a:r>
            <a:r>
              <a:rPr lang="en-US" sz="3200" dirty="0" err="1"/>
              <a:t>chúng</a:t>
            </a:r>
            <a:r>
              <a:rPr lang="en-US" sz="3200" dirty="0"/>
              <a:t> ta </a:t>
            </a:r>
            <a:r>
              <a:rPr lang="en-US" sz="3200" dirty="0" err="1"/>
              <a:t>hít</a:t>
            </a:r>
            <a:r>
              <a:rPr lang="en-US" sz="3200" dirty="0"/>
              <a:t> </a:t>
            </a:r>
            <a:r>
              <a:rPr lang="en-US" sz="3200" dirty="0" err="1"/>
              <a:t>vào</a:t>
            </a:r>
            <a:r>
              <a:rPr lang="en-US" sz="3200" dirty="0"/>
              <a:t>, </a:t>
            </a:r>
            <a:r>
              <a:rPr lang="en-US" sz="3200" dirty="0" err="1"/>
              <a:t>cơ</a:t>
            </a:r>
            <a:r>
              <a:rPr lang="en-US" sz="3200" dirty="0"/>
              <a:t> </a:t>
            </a:r>
            <a:r>
              <a:rPr lang="en-US" sz="3200" dirty="0" err="1"/>
              <a:t>liên</a:t>
            </a:r>
            <a:r>
              <a:rPr lang="en-US" sz="3200" dirty="0"/>
              <a:t> </a:t>
            </a:r>
            <a:r>
              <a:rPr lang="en-US" sz="3200" dirty="0" err="1"/>
              <a:t>sườn</a:t>
            </a:r>
            <a:r>
              <a:rPr lang="en-US" sz="3200" dirty="0"/>
              <a:t> </a:t>
            </a:r>
            <a:r>
              <a:rPr lang="en-US" sz="3200" dirty="0" err="1"/>
              <a:t>ngoài</a:t>
            </a:r>
            <a:r>
              <a:rPr lang="en-US" sz="3200" dirty="0"/>
              <a:t> </a:t>
            </a:r>
            <a:r>
              <a:rPr lang="en-US" sz="3200" dirty="0" err="1"/>
              <a:t>và</a:t>
            </a:r>
            <a:r>
              <a:rPr lang="en-US" sz="3200" dirty="0"/>
              <a:t> </a:t>
            </a:r>
            <a:r>
              <a:rPr lang="en-US" sz="3200" dirty="0" err="1"/>
              <a:t>cơ</a:t>
            </a:r>
            <a:r>
              <a:rPr lang="en-US" sz="3200" dirty="0"/>
              <a:t> </a:t>
            </a:r>
            <a:r>
              <a:rPr lang="en-US" sz="3200" dirty="0" err="1"/>
              <a:t>hoành</a:t>
            </a:r>
            <a:r>
              <a:rPr lang="en-US" sz="3200" dirty="0"/>
              <a:t> </a:t>
            </a:r>
            <a:r>
              <a:rPr lang="en-US" sz="3200" dirty="0" err="1"/>
              <a:t>sẽ</a:t>
            </a:r>
            <a:r>
              <a:rPr lang="en-US" sz="3200" dirty="0"/>
              <a:t> ở </a:t>
            </a:r>
            <a:r>
              <a:rPr lang="en-US" sz="3200" dirty="0" err="1"/>
              <a:t>trạng</a:t>
            </a:r>
            <a:r>
              <a:rPr lang="en-US" sz="3200" dirty="0"/>
              <a:t> </a:t>
            </a:r>
            <a:r>
              <a:rPr lang="en-US" sz="3200" dirty="0" err="1"/>
              <a:t>thái</a:t>
            </a:r>
            <a:r>
              <a:rPr lang="en-US" sz="3200" dirty="0"/>
              <a:t> </a:t>
            </a:r>
            <a:r>
              <a:rPr lang="en-US" sz="3200" dirty="0" err="1"/>
              <a:t>nào</a:t>
            </a:r>
            <a:r>
              <a:rPr lang="en-US" sz="3200" dirty="0"/>
              <a:t>?</a:t>
            </a:r>
          </a:p>
          <a:p>
            <a:pPr marL="0" indent="0">
              <a:buNone/>
            </a:pPr>
            <a:endParaRPr lang="en-US" sz="3200" dirty="0"/>
          </a:p>
          <a:p>
            <a:pPr marL="0" indent="0">
              <a:buNone/>
            </a:pPr>
            <a:r>
              <a:rPr lang="en-US" sz="3200" dirty="0"/>
              <a:t>A. </a:t>
            </a:r>
            <a:r>
              <a:rPr lang="en-US" sz="3200" dirty="0" err="1"/>
              <a:t>Cơ</a:t>
            </a:r>
            <a:r>
              <a:rPr lang="en-US" sz="3200" dirty="0"/>
              <a:t> </a:t>
            </a:r>
            <a:r>
              <a:rPr lang="en-US" sz="3200" dirty="0" err="1"/>
              <a:t>liên</a:t>
            </a:r>
            <a:r>
              <a:rPr lang="en-US" sz="3200" dirty="0"/>
              <a:t> </a:t>
            </a:r>
            <a:r>
              <a:rPr lang="en-US" sz="3200" dirty="0" err="1"/>
              <a:t>sườn</a:t>
            </a:r>
            <a:r>
              <a:rPr lang="en-US" sz="3200" dirty="0"/>
              <a:t> </a:t>
            </a:r>
            <a:r>
              <a:rPr lang="en-US" sz="3200" dirty="0" err="1"/>
              <a:t>ngoài</a:t>
            </a:r>
            <a:r>
              <a:rPr lang="en-US" sz="3200" dirty="0"/>
              <a:t> </a:t>
            </a:r>
            <a:r>
              <a:rPr lang="en-US" sz="3200" dirty="0" err="1"/>
              <a:t>dãn</a:t>
            </a:r>
            <a:r>
              <a:rPr lang="en-US" sz="3200" dirty="0"/>
              <a:t> </a:t>
            </a:r>
            <a:r>
              <a:rPr lang="en-US" sz="3200" dirty="0" err="1"/>
              <a:t>còn</a:t>
            </a:r>
            <a:r>
              <a:rPr lang="en-US" sz="3200" dirty="0"/>
              <a:t> </a:t>
            </a:r>
            <a:r>
              <a:rPr lang="en-US" sz="3200" dirty="0" err="1"/>
              <a:t>cơ</a:t>
            </a:r>
            <a:r>
              <a:rPr lang="en-US" sz="3200" dirty="0"/>
              <a:t> </a:t>
            </a:r>
            <a:r>
              <a:rPr lang="en-US" sz="3200" dirty="0" err="1"/>
              <a:t>hoành</a:t>
            </a:r>
            <a:r>
              <a:rPr lang="en-US" sz="3200" dirty="0"/>
              <a:t> co</a:t>
            </a:r>
          </a:p>
          <a:p>
            <a:pPr marL="0" indent="0">
              <a:buNone/>
            </a:pPr>
            <a:r>
              <a:rPr lang="en-US" sz="3200" dirty="0"/>
              <a:t>B. </a:t>
            </a:r>
            <a:r>
              <a:rPr lang="en-US" sz="3200" dirty="0" err="1"/>
              <a:t>Cơ</a:t>
            </a:r>
            <a:r>
              <a:rPr lang="en-US" sz="3200" dirty="0"/>
              <a:t> </a:t>
            </a:r>
            <a:r>
              <a:rPr lang="en-US" sz="3200" dirty="0" err="1"/>
              <a:t>liên</a:t>
            </a:r>
            <a:r>
              <a:rPr lang="en-US" sz="3200" dirty="0"/>
              <a:t> </a:t>
            </a:r>
            <a:r>
              <a:rPr lang="en-US" sz="3200" dirty="0" err="1"/>
              <a:t>sườn</a:t>
            </a:r>
            <a:r>
              <a:rPr lang="en-US" sz="3200" dirty="0"/>
              <a:t> </a:t>
            </a:r>
            <a:r>
              <a:rPr lang="en-US" sz="3200" dirty="0" err="1"/>
              <a:t>ngoài</a:t>
            </a:r>
            <a:r>
              <a:rPr lang="en-US" sz="3200" dirty="0"/>
              <a:t> </a:t>
            </a:r>
            <a:r>
              <a:rPr lang="en-US" sz="3200" dirty="0" err="1"/>
              <a:t>và</a:t>
            </a:r>
            <a:r>
              <a:rPr lang="en-US" sz="3200" dirty="0"/>
              <a:t> </a:t>
            </a:r>
            <a:r>
              <a:rPr lang="en-US" sz="3200" dirty="0" err="1"/>
              <a:t>cơ</a:t>
            </a:r>
            <a:r>
              <a:rPr lang="en-US" sz="3200" dirty="0"/>
              <a:t> </a:t>
            </a:r>
            <a:r>
              <a:rPr lang="en-US" sz="3200" dirty="0" err="1"/>
              <a:t>hoành</a:t>
            </a:r>
            <a:r>
              <a:rPr lang="en-US" sz="3200" dirty="0"/>
              <a:t> </a:t>
            </a:r>
            <a:r>
              <a:rPr lang="en-US" sz="3200" dirty="0" err="1"/>
              <a:t>đều</a:t>
            </a:r>
            <a:r>
              <a:rPr lang="en-US" sz="3200" dirty="0"/>
              <a:t> </a:t>
            </a:r>
            <a:r>
              <a:rPr lang="en-US" sz="3200" dirty="0" err="1"/>
              <a:t>dãn</a:t>
            </a:r>
            <a:endParaRPr lang="en-US" sz="3200" dirty="0"/>
          </a:p>
          <a:p>
            <a:pPr marL="0" indent="0">
              <a:buNone/>
            </a:pPr>
            <a:r>
              <a:rPr lang="en-US" sz="3200" dirty="0"/>
              <a:t>C. </a:t>
            </a:r>
            <a:r>
              <a:rPr lang="en-US" sz="3200" dirty="0" err="1"/>
              <a:t>Cơ</a:t>
            </a:r>
            <a:r>
              <a:rPr lang="en-US" sz="3200" dirty="0"/>
              <a:t> </a:t>
            </a:r>
            <a:r>
              <a:rPr lang="en-US" sz="3200" dirty="0" err="1"/>
              <a:t>liên</a:t>
            </a:r>
            <a:r>
              <a:rPr lang="en-US" sz="3200" dirty="0"/>
              <a:t> </a:t>
            </a:r>
            <a:r>
              <a:rPr lang="en-US" sz="3200" dirty="0" err="1"/>
              <a:t>sườn</a:t>
            </a:r>
            <a:r>
              <a:rPr lang="en-US" sz="3200" dirty="0"/>
              <a:t> </a:t>
            </a:r>
            <a:r>
              <a:rPr lang="en-US" sz="3200" dirty="0" err="1"/>
              <a:t>ngoài</a:t>
            </a:r>
            <a:r>
              <a:rPr lang="en-US" sz="3200" dirty="0"/>
              <a:t> </a:t>
            </a:r>
            <a:r>
              <a:rPr lang="en-US" sz="3200" dirty="0" err="1"/>
              <a:t>và</a:t>
            </a:r>
            <a:r>
              <a:rPr lang="en-US" sz="3200" dirty="0"/>
              <a:t> </a:t>
            </a:r>
            <a:r>
              <a:rPr lang="en-US" sz="3200" dirty="0" err="1"/>
              <a:t>cơ</a:t>
            </a:r>
            <a:r>
              <a:rPr lang="en-US" sz="3200" dirty="0"/>
              <a:t> </a:t>
            </a:r>
            <a:r>
              <a:rPr lang="en-US" sz="3200" dirty="0" err="1"/>
              <a:t>hoành</a:t>
            </a:r>
            <a:r>
              <a:rPr lang="en-US" sz="3200" dirty="0"/>
              <a:t> </a:t>
            </a:r>
            <a:r>
              <a:rPr lang="en-US" sz="3200" dirty="0" err="1"/>
              <a:t>đều</a:t>
            </a:r>
            <a:r>
              <a:rPr lang="en-US" sz="3200" dirty="0"/>
              <a:t> co</a:t>
            </a:r>
          </a:p>
          <a:p>
            <a:pPr marL="0" indent="0">
              <a:buNone/>
            </a:pPr>
            <a:r>
              <a:rPr lang="en-US" sz="3200" dirty="0"/>
              <a:t>D. </a:t>
            </a:r>
            <a:r>
              <a:rPr lang="en-US" sz="3200" dirty="0" err="1"/>
              <a:t>Cơ</a:t>
            </a:r>
            <a:r>
              <a:rPr lang="en-US" sz="3200" dirty="0"/>
              <a:t> </a:t>
            </a:r>
            <a:r>
              <a:rPr lang="en-US" sz="3200" dirty="0" err="1"/>
              <a:t>liên</a:t>
            </a:r>
            <a:r>
              <a:rPr lang="en-US" sz="3200" dirty="0"/>
              <a:t> </a:t>
            </a:r>
            <a:r>
              <a:rPr lang="en-US" sz="3200" dirty="0" err="1"/>
              <a:t>sườn</a:t>
            </a:r>
            <a:r>
              <a:rPr lang="en-US" sz="3200" dirty="0"/>
              <a:t> </a:t>
            </a:r>
            <a:r>
              <a:rPr lang="en-US" sz="3200" dirty="0" err="1"/>
              <a:t>ngoài</a:t>
            </a:r>
            <a:r>
              <a:rPr lang="en-US" sz="3200" dirty="0"/>
              <a:t> co </a:t>
            </a:r>
            <a:r>
              <a:rPr lang="en-US" sz="3200" dirty="0" err="1"/>
              <a:t>còn</a:t>
            </a:r>
            <a:r>
              <a:rPr lang="en-US" sz="3200" dirty="0"/>
              <a:t> </a:t>
            </a:r>
            <a:r>
              <a:rPr lang="en-US" sz="3200" dirty="0" err="1"/>
              <a:t>cơ</a:t>
            </a:r>
            <a:r>
              <a:rPr lang="en-US" sz="3200" dirty="0"/>
              <a:t> </a:t>
            </a:r>
            <a:r>
              <a:rPr lang="en-US" sz="3200" dirty="0" err="1"/>
              <a:t>hoành</a:t>
            </a:r>
            <a:r>
              <a:rPr lang="en-US" sz="3200" dirty="0"/>
              <a:t> </a:t>
            </a:r>
            <a:r>
              <a:rPr lang="en-US" sz="3200" dirty="0" err="1"/>
              <a:t>dãn</a:t>
            </a:r>
            <a:endParaRPr lang="en-US" sz="3200" dirty="0"/>
          </a:p>
          <a:p>
            <a:pPr marL="0" indent="0">
              <a:buNone/>
            </a:pPr>
            <a:endParaRPr lang="en-US" sz="3200" dirty="0"/>
          </a:p>
        </p:txBody>
      </p:sp>
      <p:sp>
        <p:nvSpPr>
          <p:cNvPr id="3" name="Oval 2"/>
          <p:cNvSpPr/>
          <p:nvPr/>
        </p:nvSpPr>
        <p:spPr>
          <a:xfrm>
            <a:off x="812800" y="4356911"/>
            <a:ext cx="4064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7030A0"/>
              </a:solidFill>
            </a:endParaRPr>
          </a:p>
        </p:txBody>
      </p:sp>
    </p:spTree>
    <p:extLst>
      <p:ext uri="{BB962C8B-B14F-4D97-AF65-F5344CB8AC3E}">
        <p14:creationId xmlns:p14="http://schemas.microsoft.com/office/powerpoint/2010/main" val="28035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812800" y="1803400"/>
            <a:ext cx="10515600" cy="4351338"/>
          </a:xfrm>
        </p:spPr>
        <p:txBody>
          <a:bodyPr>
            <a:normAutofit/>
          </a:bodyPr>
          <a:lstStyle/>
          <a:p>
            <a:pPr marL="0" indent="0">
              <a:buNone/>
            </a:pPr>
            <a:r>
              <a:rPr lang="en-US" sz="3200" b="1" dirty="0" err="1"/>
              <a:t>Câu</a:t>
            </a:r>
            <a:r>
              <a:rPr lang="en-US" sz="3200" b="1" dirty="0"/>
              <a:t> 6:</a:t>
            </a:r>
            <a:r>
              <a:rPr lang="en-US" sz="3200" dirty="0"/>
              <a:t> </a:t>
            </a:r>
            <a:r>
              <a:rPr lang="en-US" sz="3200" dirty="0" err="1"/>
              <a:t>Quá</a:t>
            </a:r>
            <a:r>
              <a:rPr lang="en-US" sz="3200" dirty="0"/>
              <a:t> </a:t>
            </a:r>
            <a:r>
              <a:rPr lang="en-US" sz="3200" dirty="0" err="1"/>
              <a:t>trình</a:t>
            </a:r>
            <a:r>
              <a:rPr lang="en-US" sz="3200" dirty="0"/>
              <a:t> </a:t>
            </a:r>
            <a:r>
              <a:rPr lang="en-US" sz="3200" dirty="0" err="1"/>
              <a:t>trao</a:t>
            </a:r>
            <a:r>
              <a:rPr lang="en-US" sz="3200" dirty="0"/>
              <a:t> </a:t>
            </a:r>
            <a:r>
              <a:rPr lang="en-US" sz="3200" dirty="0" err="1"/>
              <a:t>đổi</a:t>
            </a:r>
            <a:r>
              <a:rPr lang="en-US" sz="3200" dirty="0"/>
              <a:t> </a:t>
            </a:r>
            <a:r>
              <a:rPr lang="en-US" sz="3200" dirty="0" err="1"/>
              <a:t>khí</a:t>
            </a:r>
            <a:r>
              <a:rPr lang="en-US" sz="3200" dirty="0"/>
              <a:t> ở </a:t>
            </a:r>
            <a:r>
              <a:rPr lang="en-US" sz="3200" dirty="0" err="1"/>
              <a:t>người</a:t>
            </a:r>
            <a:r>
              <a:rPr lang="en-US" sz="3200" dirty="0"/>
              <a:t> </a:t>
            </a:r>
            <a:r>
              <a:rPr lang="en-US" sz="3200" dirty="0" err="1"/>
              <a:t>diễn</a:t>
            </a:r>
            <a:r>
              <a:rPr lang="en-US" sz="3200" dirty="0"/>
              <a:t> </a:t>
            </a:r>
            <a:r>
              <a:rPr lang="en-US" sz="3200" dirty="0" err="1"/>
              <a:t>ra</a:t>
            </a:r>
            <a:r>
              <a:rPr lang="en-US" sz="3200" dirty="0"/>
              <a:t> </a:t>
            </a:r>
            <a:r>
              <a:rPr lang="en-US" sz="3200" dirty="0" err="1"/>
              <a:t>theo</a:t>
            </a:r>
            <a:r>
              <a:rPr lang="en-US" sz="3200" dirty="0"/>
              <a:t> </a:t>
            </a:r>
            <a:r>
              <a:rPr lang="en-US" sz="3200" dirty="0" err="1"/>
              <a:t>cơ</a:t>
            </a:r>
            <a:r>
              <a:rPr lang="en-US" sz="3200" dirty="0"/>
              <a:t> </a:t>
            </a:r>
            <a:r>
              <a:rPr lang="en-US" sz="3200" dirty="0" err="1"/>
              <a:t>chế</a:t>
            </a:r>
            <a:endParaRPr lang="en-US" sz="3200" dirty="0"/>
          </a:p>
          <a:p>
            <a:pPr marL="0" indent="0">
              <a:buNone/>
            </a:pPr>
            <a:endParaRPr lang="en-US" sz="3200" dirty="0"/>
          </a:p>
          <a:p>
            <a:pPr marL="495325" indent="-495325">
              <a:buAutoNum type="alphaUcPeriod"/>
            </a:pPr>
            <a:r>
              <a:rPr lang="en-US" sz="3200" dirty="0" err="1"/>
              <a:t>bổ</a:t>
            </a:r>
            <a:r>
              <a:rPr lang="en-US" sz="3200" dirty="0"/>
              <a:t> sung.					</a:t>
            </a:r>
          </a:p>
          <a:p>
            <a:pPr marL="495325" indent="-495325">
              <a:buAutoNum type="alphaUcPeriod"/>
            </a:pPr>
            <a:r>
              <a:rPr lang="en-US" sz="3200"/>
              <a:t>khuếch </a:t>
            </a:r>
            <a:r>
              <a:rPr lang="en-US" sz="3200" dirty="0" err="1"/>
              <a:t>tán</a:t>
            </a:r>
            <a:r>
              <a:rPr lang="en-US" sz="3200" dirty="0"/>
              <a:t>.</a:t>
            </a:r>
          </a:p>
          <a:p>
            <a:pPr marL="495325" indent="-495325">
              <a:buAutoNum type="alphaUcPeriod"/>
            </a:pPr>
            <a:r>
              <a:rPr lang="en-US" sz="3200"/>
              <a:t>chủ động.</a:t>
            </a:r>
          </a:p>
          <a:p>
            <a:pPr marL="495325" indent="-495325">
              <a:buAutoNum type="alphaUcPeriod"/>
            </a:pPr>
            <a:r>
              <a:rPr lang="en-US" sz="3200"/>
              <a:t>thẩm thấu.					</a:t>
            </a:r>
          </a:p>
          <a:p>
            <a:pPr marL="0" indent="0">
              <a:buNone/>
            </a:pPr>
            <a:endParaRPr lang="en-US" sz="3200" dirty="0">
              <a:latin typeface="+mj-lt"/>
            </a:endParaRPr>
          </a:p>
        </p:txBody>
      </p:sp>
      <p:sp>
        <p:nvSpPr>
          <p:cNvPr id="3" name="Oval 2"/>
          <p:cNvSpPr/>
          <p:nvPr/>
        </p:nvSpPr>
        <p:spPr>
          <a:xfrm>
            <a:off x="796041" y="3497083"/>
            <a:ext cx="4064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7030A0"/>
              </a:solidFill>
            </a:endParaRPr>
          </a:p>
        </p:txBody>
      </p:sp>
    </p:spTree>
    <p:extLst>
      <p:ext uri="{BB962C8B-B14F-4D97-AF65-F5344CB8AC3E}">
        <p14:creationId xmlns:p14="http://schemas.microsoft.com/office/powerpoint/2010/main" val="18390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812800" y="1193800"/>
            <a:ext cx="10515600" cy="4351338"/>
          </a:xfrm>
        </p:spPr>
        <p:txBody>
          <a:bodyPr>
            <a:normAutofit/>
          </a:bodyPr>
          <a:lstStyle/>
          <a:p>
            <a:pPr marL="0" indent="0">
              <a:buNone/>
            </a:pPr>
            <a:r>
              <a:rPr lang="en-US" sz="3200" b="1" dirty="0" err="1"/>
              <a:t>Câu</a:t>
            </a:r>
            <a:r>
              <a:rPr lang="en-US" sz="3200" b="1" dirty="0"/>
              <a:t> 7:</a:t>
            </a:r>
            <a:r>
              <a:rPr lang="en-US" sz="3200" dirty="0"/>
              <a:t> </a:t>
            </a:r>
            <a:r>
              <a:rPr lang="en-US" sz="3200" dirty="0" err="1"/>
              <a:t>Bộ</a:t>
            </a:r>
            <a:r>
              <a:rPr lang="en-US" sz="3200" dirty="0"/>
              <a:t> </a:t>
            </a:r>
            <a:r>
              <a:rPr lang="en-US" sz="3200" dirty="0" err="1"/>
              <a:t>phận</a:t>
            </a:r>
            <a:r>
              <a:rPr lang="en-US" sz="3200" dirty="0"/>
              <a:t> </a:t>
            </a:r>
            <a:r>
              <a:rPr lang="en-US" sz="3200" dirty="0" err="1"/>
              <a:t>nào</a:t>
            </a:r>
            <a:r>
              <a:rPr lang="en-US" sz="3200" dirty="0"/>
              <a:t> </a:t>
            </a:r>
            <a:r>
              <a:rPr lang="en-US" sz="3200" dirty="0" err="1"/>
              <a:t>dưới</a:t>
            </a:r>
            <a:r>
              <a:rPr lang="en-US" sz="3200" dirty="0"/>
              <a:t> </a:t>
            </a:r>
            <a:r>
              <a:rPr lang="en-US" sz="3200" dirty="0" err="1"/>
              <a:t>đây</a:t>
            </a:r>
            <a:r>
              <a:rPr lang="en-US" sz="3200" dirty="0"/>
              <a:t> </a:t>
            </a:r>
            <a:r>
              <a:rPr lang="en-US" sz="3200" dirty="0" err="1"/>
              <a:t>ngoài</a:t>
            </a:r>
            <a:r>
              <a:rPr lang="en-US" sz="3200" dirty="0"/>
              <a:t> </a:t>
            </a:r>
            <a:r>
              <a:rPr lang="en-US" sz="3200" dirty="0" err="1"/>
              <a:t>chức</a:t>
            </a:r>
            <a:r>
              <a:rPr lang="en-US" sz="3200" dirty="0"/>
              <a:t> </a:t>
            </a:r>
            <a:r>
              <a:rPr lang="en-US" sz="3200" dirty="0" err="1"/>
              <a:t>năng</a:t>
            </a:r>
            <a:r>
              <a:rPr lang="en-US" sz="3200" dirty="0"/>
              <a:t> </a:t>
            </a:r>
            <a:r>
              <a:rPr lang="en-US" sz="3200" dirty="0" err="1"/>
              <a:t>hô</a:t>
            </a:r>
            <a:r>
              <a:rPr lang="en-US" sz="3200" dirty="0"/>
              <a:t> </a:t>
            </a:r>
            <a:r>
              <a:rPr lang="en-US" sz="3200" dirty="0" err="1"/>
              <a:t>hấp</a:t>
            </a:r>
            <a:r>
              <a:rPr lang="en-US" sz="3200" dirty="0"/>
              <a:t> </a:t>
            </a:r>
            <a:r>
              <a:rPr lang="en-US" sz="3200" dirty="0" err="1"/>
              <a:t>còn</a:t>
            </a:r>
            <a:r>
              <a:rPr lang="en-US" sz="3200" dirty="0"/>
              <a:t> </a:t>
            </a:r>
            <a:r>
              <a:rPr lang="en-US" sz="3200" dirty="0" err="1"/>
              <a:t>kiêm</a:t>
            </a:r>
            <a:r>
              <a:rPr lang="en-US" sz="3200" dirty="0"/>
              <a:t> </a:t>
            </a:r>
            <a:r>
              <a:rPr lang="en-US" sz="3200" dirty="0" err="1"/>
              <a:t>thêm</a:t>
            </a:r>
            <a:r>
              <a:rPr lang="en-US" sz="3200" dirty="0"/>
              <a:t> </a:t>
            </a:r>
            <a:r>
              <a:rPr lang="en-US" sz="3200" dirty="0" err="1"/>
              <a:t>vai</a:t>
            </a:r>
            <a:r>
              <a:rPr lang="en-US" sz="3200" dirty="0"/>
              <a:t> </a:t>
            </a:r>
            <a:r>
              <a:rPr lang="en-US" sz="3200" dirty="0" err="1"/>
              <a:t>trò</a:t>
            </a:r>
            <a:r>
              <a:rPr lang="en-US" sz="3200" dirty="0"/>
              <a:t> </a:t>
            </a:r>
            <a:r>
              <a:rPr lang="en-US" sz="3200" dirty="0" err="1"/>
              <a:t>khác</a:t>
            </a:r>
            <a:r>
              <a:rPr lang="en-US" sz="3200" dirty="0"/>
              <a:t>?</a:t>
            </a:r>
          </a:p>
          <a:p>
            <a:pPr marL="0" indent="0">
              <a:buNone/>
            </a:pPr>
            <a:endParaRPr lang="en-US" sz="3200" dirty="0"/>
          </a:p>
          <a:p>
            <a:pPr marL="0" indent="0">
              <a:buNone/>
            </a:pPr>
            <a:r>
              <a:rPr lang="en-US" sz="3200" dirty="0"/>
              <a:t>A. </a:t>
            </a:r>
            <a:r>
              <a:rPr lang="en-US" sz="3200" dirty="0" err="1"/>
              <a:t>Khí</a:t>
            </a:r>
            <a:r>
              <a:rPr lang="en-US" sz="3200" dirty="0"/>
              <a:t> </a:t>
            </a:r>
            <a:r>
              <a:rPr lang="en-US" sz="3200" dirty="0" err="1"/>
              <a:t>quản</a:t>
            </a:r>
            <a:r>
              <a:rPr lang="en-US" sz="3200" dirty="0"/>
              <a:t>					</a:t>
            </a:r>
          </a:p>
          <a:p>
            <a:pPr marL="0" indent="0">
              <a:buNone/>
            </a:pPr>
            <a:r>
              <a:rPr lang="en-US" sz="3200" dirty="0"/>
              <a:t>B. </a:t>
            </a:r>
            <a:r>
              <a:rPr lang="en-US" sz="3200" dirty="0" err="1"/>
              <a:t>Thanh</a:t>
            </a:r>
            <a:r>
              <a:rPr lang="en-US" sz="3200" dirty="0"/>
              <a:t> </a:t>
            </a:r>
            <a:r>
              <a:rPr lang="en-US" sz="3200" dirty="0" err="1"/>
              <a:t>quản</a:t>
            </a:r>
            <a:endParaRPr lang="en-US" sz="3200" dirty="0"/>
          </a:p>
          <a:p>
            <a:pPr marL="0" indent="0">
              <a:buNone/>
            </a:pPr>
            <a:r>
              <a:rPr lang="en-US" sz="3200" dirty="0"/>
              <a:t>C. </a:t>
            </a:r>
            <a:r>
              <a:rPr lang="en-US" sz="3200" dirty="0" err="1"/>
              <a:t>Phổi</a:t>
            </a:r>
            <a:r>
              <a:rPr lang="en-US" sz="3200" dirty="0"/>
              <a:t>					</a:t>
            </a:r>
          </a:p>
          <a:p>
            <a:pPr marL="0" indent="0">
              <a:buNone/>
            </a:pPr>
            <a:r>
              <a:rPr lang="en-US" sz="3200" dirty="0"/>
              <a:t>D. </a:t>
            </a:r>
            <a:r>
              <a:rPr lang="en-US" sz="3200" dirty="0" err="1"/>
              <a:t>Phế</a:t>
            </a:r>
            <a:r>
              <a:rPr lang="en-US" sz="3200" dirty="0"/>
              <a:t> </a:t>
            </a:r>
            <a:r>
              <a:rPr lang="en-US" sz="3200" dirty="0" err="1"/>
              <a:t>quản</a:t>
            </a:r>
            <a:endParaRPr lang="en-US" sz="3200" dirty="0"/>
          </a:p>
        </p:txBody>
      </p:sp>
      <p:sp>
        <p:nvSpPr>
          <p:cNvPr id="3" name="Oval 2"/>
          <p:cNvSpPr/>
          <p:nvPr/>
        </p:nvSpPr>
        <p:spPr>
          <a:xfrm>
            <a:off x="812800" y="3369469"/>
            <a:ext cx="406400" cy="406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7030A0"/>
              </a:solidFill>
              <a:latin typeface="+mj-lt"/>
            </a:endParaRPr>
          </a:p>
        </p:txBody>
      </p:sp>
    </p:spTree>
    <p:extLst>
      <p:ext uri="{BB962C8B-B14F-4D97-AF65-F5344CB8AC3E}">
        <p14:creationId xmlns:p14="http://schemas.microsoft.com/office/powerpoint/2010/main" val="140285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29EF5D-D213-F17E-EE29-4FE4F0F08B93}"/>
              </a:ext>
            </a:extLst>
          </p:cNvPr>
          <p:cNvSpPr txBox="1"/>
          <p:nvPr/>
        </p:nvSpPr>
        <p:spPr>
          <a:xfrm>
            <a:off x="4032802" y="511073"/>
            <a:ext cx="6097656" cy="707886"/>
          </a:xfrm>
          <a:prstGeom prst="rect">
            <a:avLst/>
          </a:prstGeom>
          <a:noFill/>
        </p:spPr>
        <p:txBody>
          <a:bodyPr wrap="square">
            <a:spAutoFit/>
          </a:bodyPr>
          <a:lstStyle/>
          <a:p>
            <a:r>
              <a:rPr lang="vi-VN" sz="4000" dirty="0">
                <a:solidFill>
                  <a:srgbClr val="FF0000"/>
                </a:solidFill>
                <a:latin typeface="+mj-lt"/>
              </a:rPr>
              <a:t>Vận dụng</a:t>
            </a:r>
            <a:endParaRPr lang="en-US" sz="4000" dirty="0">
              <a:solidFill>
                <a:srgbClr val="FF0000"/>
              </a:solidFill>
              <a:latin typeface="+mj-lt"/>
            </a:endParaRPr>
          </a:p>
        </p:txBody>
      </p:sp>
      <p:sp>
        <p:nvSpPr>
          <p:cNvPr id="7" name="TextBox 6">
            <a:extLst>
              <a:ext uri="{FF2B5EF4-FFF2-40B4-BE49-F238E27FC236}">
                <a16:creationId xmlns:a16="http://schemas.microsoft.com/office/drawing/2014/main" id="{804B6B44-9165-97A4-1D69-2461D3657067}"/>
              </a:ext>
            </a:extLst>
          </p:cNvPr>
          <p:cNvSpPr txBox="1"/>
          <p:nvPr/>
        </p:nvSpPr>
        <p:spPr>
          <a:xfrm>
            <a:off x="1093304" y="1744174"/>
            <a:ext cx="10326757" cy="1754326"/>
          </a:xfrm>
          <a:prstGeom prst="rect">
            <a:avLst/>
          </a:prstGeom>
          <a:noFill/>
        </p:spPr>
        <p:txBody>
          <a:bodyPr wrap="square">
            <a:spAutoFit/>
          </a:bodyPr>
          <a:lstStyle/>
          <a:p>
            <a:r>
              <a:rPr lang="en-US" sz="3600" dirty="0" err="1">
                <a:solidFill>
                  <a:srgbClr val="000000"/>
                </a:solidFill>
                <a:effectLst/>
                <a:latin typeface="Times New Roman" panose="02020603050405020304" pitchFamily="18" charset="0"/>
                <a:ea typeface="Arial" panose="020B0604020202020204" pitchFamily="34" charset="0"/>
              </a:rPr>
              <a:t>Vận</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dụng</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kiến</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thức</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và</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hiểu</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biết</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về</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Times New Roman" panose="02020603050405020304" pitchFamily="18" charset="0"/>
              </a:rPr>
              <a:t>hệ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hô</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hấp</a:t>
            </a:r>
            <a:r>
              <a:rPr lang="en-US" sz="3600" dirty="0">
                <a:effectLst/>
                <a:latin typeface="Times New Roman" panose="02020603050405020304" pitchFamily="18" charset="0"/>
                <a:ea typeface="Times New Roman" panose="02020603050405020304" pitchFamily="18" charset="0"/>
              </a:rPr>
              <a:t> ở </a:t>
            </a:r>
            <a:r>
              <a:rPr lang="en-US" sz="3600" dirty="0" err="1">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để</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viết</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bài</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tuyên</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truyền</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bảo</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vệ</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hệ</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hô</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hấp</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tránh</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các</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tác</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nhân</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có</a:t>
            </a:r>
            <a:r>
              <a:rPr lang="en-US" sz="3600" dirty="0">
                <a:solidFill>
                  <a:srgbClr val="000000"/>
                </a:solidFill>
                <a:effectLst/>
                <a:latin typeface="Times New Roman" panose="02020603050405020304" pitchFamily="18" charset="0"/>
                <a:ea typeface="Arial" panose="020B0604020202020204" pitchFamily="34" charset="0"/>
              </a:rPr>
              <a:t> </a:t>
            </a:r>
            <a:r>
              <a:rPr lang="en-US" sz="3600" dirty="0" err="1">
                <a:solidFill>
                  <a:srgbClr val="000000"/>
                </a:solidFill>
                <a:effectLst/>
                <a:latin typeface="Times New Roman" panose="02020603050405020304" pitchFamily="18" charset="0"/>
                <a:ea typeface="Arial" panose="020B0604020202020204" pitchFamily="34" charset="0"/>
              </a:rPr>
              <a:t>hại</a:t>
            </a:r>
            <a:endParaRPr lang="en-US" sz="3600" dirty="0"/>
          </a:p>
        </p:txBody>
      </p:sp>
    </p:spTree>
    <p:extLst>
      <p:ext uri="{BB962C8B-B14F-4D97-AF65-F5344CB8AC3E}">
        <p14:creationId xmlns:p14="http://schemas.microsoft.com/office/powerpoint/2010/main" val="674370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1864"/>
            <a:ext cx="12192000" cy="68561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63240" y="137160"/>
            <a:ext cx="6053328" cy="1024128"/>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spcCol="0" rtlCol="0" anchor="ctr"/>
          <a:lstStyle/>
          <a:p>
            <a:pPr algn="ctr"/>
            <a:r>
              <a:rPr lang="en-US" sz="3200" b="1" dirty="0">
                <a:solidFill>
                  <a:srgbClr val="C00000"/>
                </a:solidFill>
                <a:latin typeface="Times New Roman" pitchFamily="18" charset="0"/>
                <a:cs typeface="Times New Roman" pitchFamily="18" charset="0"/>
              </a:rPr>
              <a:t>YÊU CẦU VỀ NHÀ</a:t>
            </a:r>
          </a:p>
        </p:txBody>
      </p:sp>
    </p:spTree>
    <p:extLst>
      <p:ext uri="{BB962C8B-B14F-4D97-AF65-F5344CB8AC3E}">
        <p14:creationId xmlns:p14="http://schemas.microsoft.com/office/powerpoint/2010/main" val="10487541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436"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zh-CN" altLang="en-US" sz="14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62" y="1074830"/>
            <a:ext cx="3934462" cy="466613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6612" y="5805739"/>
            <a:ext cx="2439742" cy="9095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922" y="4696088"/>
            <a:ext cx="1491672" cy="131734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77084"/>
            <a:ext cx="2343136" cy="203050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8901" y="4557384"/>
            <a:ext cx="1048141" cy="1650548"/>
          </a:xfrm>
          <a:prstGeom prst="rect">
            <a:avLst/>
          </a:prstGeom>
        </p:spPr>
      </p:pic>
      <p:grpSp>
        <p:nvGrpSpPr>
          <p:cNvPr id="14" name="组合 13"/>
          <p:cNvGrpSpPr/>
          <p:nvPr/>
        </p:nvGrpSpPr>
        <p:grpSpPr>
          <a:xfrm>
            <a:off x="4279039" y="1234439"/>
            <a:ext cx="748147" cy="809574"/>
            <a:chOff x="7531331" y="1259522"/>
            <a:chExt cx="748147" cy="809574"/>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pPr defTabSz="914446"/>
              <a:endParaRPr lang="zh-CN" altLang="en-US" sz="14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59735" y="1361210"/>
              <a:ext cx="470000" cy="707886"/>
            </a:xfrm>
            <a:prstGeom prst="rect">
              <a:avLst/>
            </a:prstGeom>
            <a:noFill/>
          </p:spPr>
          <p:txBody>
            <a:bodyPr wrap="none" rtlCol="0">
              <a:spAutoFit/>
            </a:bodyPr>
            <a:lstStyle/>
            <a:p>
              <a:pPr algn="ctr" defTabSz="914446"/>
              <a:r>
                <a:rPr lang="en-US" altLang="zh-CN"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4318001" y="2485273"/>
            <a:ext cx="748147" cy="828902"/>
            <a:chOff x="7531329" y="2452432"/>
            <a:chExt cx="748147" cy="828902"/>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pPr defTabSz="914446"/>
              <a:endParaRPr lang="zh-CN" altLang="en-US" sz="14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612668" cy="707886"/>
            </a:xfrm>
            <a:prstGeom prst="rect">
              <a:avLst/>
            </a:prstGeom>
            <a:noFill/>
          </p:spPr>
          <p:txBody>
            <a:bodyPr wrap="none" rtlCol="0">
              <a:spAutoFit/>
            </a:bodyPr>
            <a:lstStyle/>
            <a:p>
              <a:pPr defTabSz="914446"/>
              <a:r>
                <a:rPr lang="en-US" altLang="zh-CN"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5088780" y="1235176"/>
            <a:ext cx="7005810" cy="553998"/>
          </a:xfrm>
          <a:prstGeom prst="rect">
            <a:avLst/>
          </a:prstGeom>
          <a:noFill/>
        </p:spPr>
        <p:txBody>
          <a:bodyPr wrap="square" rtlCol="0">
            <a:spAutoFit/>
          </a:bodyPr>
          <a:lstStyle/>
          <a:p>
            <a:pPr defTabSz="914446"/>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5242425" y="2673907"/>
            <a:ext cx="7143957" cy="553998"/>
          </a:xfrm>
          <a:prstGeom prst="rect">
            <a:avLst/>
          </a:prstGeom>
          <a:noFill/>
        </p:spPr>
        <p:txBody>
          <a:bodyPr wrap="square" rtlCol="0">
            <a:spAutoFit/>
          </a:bodyPr>
          <a:lstStyle/>
          <a:p>
            <a:pPr defTabSz="914446"/>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5" name="文本框 34"/>
          <p:cNvSpPr txBox="1"/>
          <p:nvPr/>
        </p:nvSpPr>
        <p:spPr>
          <a:xfrm>
            <a:off x="347692" y="2161914"/>
            <a:ext cx="3653602" cy="1938992"/>
          </a:xfrm>
          <a:prstGeom prst="rect">
            <a:avLst/>
          </a:prstGeom>
          <a:noFill/>
        </p:spPr>
        <p:txBody>
          <a:bodyPr wrap="square" rtlCol="0">
            <a:spAutoFit/>
          </a:bodyPr>
          <a:lstStyle/>
          <a:p>
            <a:pPr algn="ctr" defTabSz="914446"/>
            <a:r>
              <a:rPr lang="en-US" altLang="zh-CN" sz="6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6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6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6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6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6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4309283" y="3786387"/>
            <a:ext cx="842394" cy="828902"/>
            <a:chOff x="7531329" y="2452432"/>
            <a:chExt cx="842394" cy="828902"/>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pPr defTabSz="914446"/>
              <a:endParaRPr lang="zh-CN" altLang="en-US" sz="14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755335" cy="707886"/>
            </a:xfrm>
            <a:prstGeom prst="rect">
              <a:avLst/>
            </a:prstGeom>
            <a:noFill/>
          </p:spPr>
          <p:txBody>
            <a:bodyPr wrap="none" rtlCol="0">
              <a:spAutoFit/>
            </a:bodyPr>
            <a:lstStyle/>
            <a:p>
              <a:pPr defTabSz="914446"/>
              <a:r>
                <a:rPr lang="en-US" altLang="zh-CN" sz="4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5255304" y="3980537"/>
            <a:ext cx="6945412" cy="553998"/>
          </a:xfrm>
          <a:prstGeom prst="rect">
            <a:avLst/>
          </a:prstGeom>
          <a:noFill/>
        </p:spPr>
        <p:txBody>
          <a:bodyPr wrap="square" rtlCol="0">
            <a:spAutoFit/>
          </a:bodyPr>
          <a:lstStyle/>
          <a:p>
            <a:pPr defTabSz="914446"/>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4318001" y="5005587"/>
            <a:ext cx="851307" cy="828902"/>
            <a:chOff x="7531329" y="2452432"/>
            <a:chExt cx="851307" cy="828902"/>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pPr defTabSz="914446"/>
              <a:endParaRPr lang="zh-CN" altLang="en-US" sz="14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64248" cy="707886"/>
            </a:xfrm>
            <a:prstGeom prst="rect">
              <a:avLst/>
            </a:prstGeom>
            <a:noFill/>
          </p:spPr>
          <p:txBody>
            <a:bodyPr wrap="none" rtlCol="0">
              <a:spAutoFit/>
            </a:bodyPr>
            <a:lstStyle/>
            <a:p>
              <a:pPr defTabSz="914446"/>
              <a:r>
                <a:rPr lang="en-US" altLang="zh-CN"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4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5255305" y="4933315"/>
            <a:ext cx="6539012" cy="1015663"/>
          </a:xfrm>
          <a:prstGeom prst="rect">
            <a:avLst/>
          </a:prstGeom>
          <a:noFill/>
        </p:spPr>
        <p:txBody>
          <a:bodyPr wrap="square" rtlCol="0">
            <a:spAutoFit/>
          </a:bodyPr>
          <a:lstStyle/>
          <a:p>
            <a:pPr defTabSz="914446"/>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3000" b="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914446"/>
            <a:r>
              <a:rPr lang="en-US" altLang="zh-CN" sz="3000" b="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30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30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94172837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175705" y="165101"/>
            <a:ext cx="1153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en-US" sz="3200">
                <a:solidFill>
                  <a:srgbClr val="FF0000"/>
                </a:solidFill>
                <a:latin typeface="Times New Roman" pitchFamily="18" charset="0"/>
                <a:ea typeface="Times New Roman" pitchFamily="18" charset="0"/>
                <a:cs typeface="Times New Roman" pitchFamily="18" charset="0"/>
              </a:rPr>
              <a:t>I. CẤU TẠO VÀ CHỨC NĂNG CỦA HỆ HÔ HẤP</a:t>
            </a:r>
            <a:endParaRPr lang="en-US" sz="32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1E20D22-554F-E807-274A-017ED64E8866}"/>
              </a:ext>
            </a:extLst>
          </p:cNvPr>
          <p:cNvSpPr txBox="1"/>
          <p:nvPr/>
        </p:nvSpPr>
        <p:spPr>
          <a:xfrm>
            <a:off x="815010" y="1517519"/>
            <a:ext cx="11062252" cy="2323713"/>
          </a:xfrm>
          <a:prstGeom prst="rect">
            <a:avLst/>
          </a:prstGeom>
          <a:noFill/>
        </p:spPr>
        <p:txBody>
          <a:bodyPr wrap="square">
            <a:spAutoFit/>
          </a:bodyPr>
          <a:lstStyle/>
          <a:p>
            <a:pPr marL="342900" lvl="0" indent="-342900">
              <a:buFont typeface="+mj-lt"/>
              <a:buAutoNum type="arabicPeriod"/>
            </a:pPr>
            <a:r>
              <a:rPr lang="vi-VN" sz="2900" dirty="0">
                <a:solidFill>
                  <a:srgbClr val="000000"/>
                </a:solidFill>
                <a:effectLst/>
                <a:latin typeface="Times New Roman" panose="02020603050405020304" pitchFamily="18" charset="0"/>
                <a:ea typeface="Times New Roman" panose="02020603050405020304" pitchFamily="18" charset="0"/>
              </a:rPr>
              <a:t>Đọc thông tin kết hợp quan sát Hình 34.1, nêu tên các cơ quan của hệ hô hấp, đặc điểm và chức năng của mỗi cơ quan </a:t>
            </a:r>
            <a:endParaRPr lang="en-US" sz="29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vi-VN" sz="2900" dirty="0">
                <a:effectLst/>
                <a:latin typeface="Times New Roman" panose="02020603050405020304" pitchFamily="18" charset="0"/>
                <a:ea typeface="Times New Roman" panose="02020603050405020304" pitchFamily="18" charset="0"/>
              </a:rPr>
              <a:t>Quan sát Hình 34.2, mô tả hoạt động của cơ, xương và sự thay đổi thể tích lồng ngực khi cử động hô hấp?</a:t>
            </a:r>
            <a:endParaRPr lang="en-US" sz="29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vi-VN" sz="2900" dirty="0">
                <a:effectLst/>
                <a:latin typeface="Times New Roman" panose="02020603050405020304" pitchFamily="18" charset="0"/>
                <a:ea typeface="Times New Roman" panose="02020603050405020304" pitchFamily="18" charset="0"/>
              </a:rPr>
              <a:t>Quan sát Hình 34.3, mô tả sự trao đổi khí ở phổi và tế bào?</a:t>
            </a:r>
            <a:endParaRPr lang="en-US" sz="2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78714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5"/>
          <p:cNvSpPr txBox="1">
            <a:spLocks noChangeArrowheads="1"/>
          </p:cNvSpPr>
          <p:nvPr/>
        </p:nvSpPr>
        <p:spPr bwMode="auto">
          <a:xfrm>
            <a:off x="1676400" y="457200"/>
            <a:ext cx="181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Khoang mũi</a:t>
            </a:r>
          </a:p>
        </p:txBody>
      </p:sp>
      <p:sp>
        <p:nvSpPr>
          <p:cNvPr id="40963" name="Text Box 16"/>
          <p:cNvSpPr txBox="1">
            <a:spLocks noChangeArrowheads="1"/>
          </p:cNvSpPr>
          <p:nvPr/>
        </p:nvSpPr>
        <p:spPr bwMode="auto">
          <a:xfrm>
            <a:off x="9177338" y="1143000"/>
            <a:ext cx="1074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Họng</a:t>
            </a:r>
          </a:p>
          <a:p>
            <a:pPr eaLnBrk="1" hangingPunct="1">
              <a:spcBef>
                <a:spcPct val="0"/>
              </a:spcBef>
              <a:buFontTx/>
              <a:buNone/>
            </a:pPr>
            <a:r>
              <a:rPr lang="en-US" altLang="en-US" sz="2400"/>
              <a:t> ( hầu)</a:t>
            </a:r>
          </a:p>
        </p:txBody>
      </p:sp>
      <p:sp>
        <p:nvSpPr>
          <p:cNvPr id="40964" name="Text Box 17"/>
          <p:cNvSpPr txBox="1">
            <a:spLocks noChangeArrowheads="1"/>
          </p:cNvSpPr>
          <p:nvPr/>
        </p:nvSpPr>
        <p:spPr bwMode="auto">
          <a:xfrm>
            <a:off x="1692275" y="2133600"/>
            <a:ext cx="181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Thanh quản</a:t>
            </a:r>
          </a:p>
        </p:txBody>
      </p:sp>
      <p:sp>
        <p:nvSpPr>
          <p:cNvPr id="40965" name="Text Box 18"/>
          <p:cNvSpPr txBox="1">
            <a:spLocks noChangeArrowheads="1"/>
          </p:cNvSpPr>
          <p:nvPr/>
        </p:nvSpPr>
        <p:spPr bwMode="auto">
          <a:xfrm>
            <a:off x="2057400" y="2590800"/>
            <a:ext cx="1417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Khí quản</a:t>
            </a:r>
          </a:p>
        </p:txBody>
      </p:sp>
      <p:sp>
        <p:nvSpPr>
          <p:cNvPr id="40966" name="Text Box 19"/>
          <p:cNvSpPr txBox="1">
            <a:spLocks noChangeArrowheads="1"/>
          </p:cNvSpPr>
          <p:nvPr/>
        </p:nvSpPr>
        <p:spPr bwMode="auto">
          <a:xfrm>
            <a:off x="1752600" y="3276600"/>
            <a:ext cx="184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t>Lá </a:t>
            </a:r>
            <a:r>
              <a:rPr lang="en-US" altLang="en-US" sz="2400" dirty="0" err="1"/>
              <a:t>phổi</a:t>
            </a:r>
            <a:r>
              <a:rPr lang="en-US" altLang="en-US" sz="2400" dirty="0"/>
              <a:t> </a:t>
            </a:r>
            <a:r>
              <a:rPr lang="en-US" altLang="en-US" sz="2400" dirty="0" err="1"/>
              <a:t>phải</a:t>
            </a:r>
            <a:endParaRPr lang="en-US" altLang="en-US" sz="2400" dirty="0"/>
          </a:p>
        </p:txBody>
      </p:sp>
      <p:sp>
        <p:nvSpPr>
          <p:cNvPr id="40967" name="Text Box 20"/>
          <p:cNvSpPr txBox="1">
            <a:spLocks noChangeArrowheads="1"/>
          </p:cNvSpPr>
          <p:nvPr/>
        </p:nvSpPr>
        <p:spPr bwMode="auto">
          <a:xfrm>
            <a:off x="9405938" y="2895600"/>
            <a:ext cx="1195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Lá phổi</a:t>
            </a:r>
          </a:p>
          <a:p>
            <a:pPr eaLnBrk="1" hangingPunct="1">
              <a:spcBef>
                <a:spcPct val="0"/>
              </a:spcBef>
              <a:buFontTx/>
              <a:buNone/>
            </a:pPr>
            <a:r>
              <a:rPr lang="en-US" altLang="en-US" sz="2400"/>
              <a:t> trái</a:t>
            </a:r>
          </a:p>
        </p:txBody>
      </p:sp>
      <p:sp>
        <p:nvSpPr>
          <p:cNvPr id="40968" name="Text Box 21"/>
          <p:cNvSpPr txBox="1">
            <a:spLocks noChangeArrowheads="1"/>
          </p:cNvSpPr>
          <p:nvPr/>
        </p:nvSpPr>
        <p:spPr bwMode="auto">
          <a:xfrm>
            <a:off x="9253538" y="3810000"/>
            <a:ext cx="1490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Phế quản</a:t>
            </a:r>
          </a:p>
        </p:txBody>
      </p:sp>
      <p:sp>
        <p:nvSpPr>
          <p:cNvPr id="28681" name="Text Box 22"/>
          <p:cNvSpPr txBox="1">
            <a:spLocks noChangeArrowheads="1"/>
          </p:cNvSpPr>
          <p:nvPr/>
        </p:nvSpPr>
        <p:spPr bwMode="auto">
          <a:xfrm>
            <a:off x="2438400" y="1295400"/>
            <a:ext cx="1100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Lỗ mũi</a:t>
            </a:r>
          </a:p>
        </p:txBody>
      </p:sp>
      <p:sp>
        <p:nvSpPr>
          <p:cNvPr id="28682" name="Text Box 23"/>
          <p:cNvSpPr txBox="1">
            <a:spLocks noChangeArrowheads="1"/>
          </p:cNvSpPr>
          <p:nvPr/>
        </p:nvSpPr>
        <p:spPr bwMode="auto">
          <a:xfrm>
            <a:off x="9228138" y="1981200"/>
            <a:ext cx="1606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Nắp thanh</a:t>
            </a:r>
          </a:p>
          <a:p>
            <a:pPr eaLnBrk="1" hangingPunct="1">
              <a:spcBef>
                <a:spcPct val="0"/>
              </a:spcBef>
              <a:buFontTx/>
              <a:buNone/>
            </a:pPr>
            <a:r>
              <a:rPr lang="en-US" altLang="en-US" sz="2400"/>
              <a:t> quản</a:t>
            </a:r>
          </a:p>
        </p:txBody>
      </p:sp>
      <p:sp>
        <p:nvSpPr>
          <p:cNvPr id="28683" name="Text Box 24"/>
          <p:cNvSpPr txBox="1">
            <a:spLocks noChangeArrowheads="1"/>
          </p:cNvSpPr>
          <p:nvPr/>
        </p:nvSpPr>
        <p:spPr bwMode="auto">
          <a:xfrm>
            <a:off x="1068388" y="4456113"/>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t>Lớp màng ngoài</a:t>
            </a:r>
          </a:p>
          <a:p>
            <a:pPr algn="ctr" eaLnBrk="1" hangingPunct="1">
              <a:spcBef>
                <a:spcPct val="0"/>
              </a:spcBef>
              <a:buFontTx/>
              <a:buNone/>
            </a:pPr>
            <a:r>
              <a:rPr lang="en-US" altLang="en-US" sz="2000"/>
              <a:t> ( lá thành)</a:t>
            </a:r>
          </a:p>
        </p:txBody>
      </p:sp>
      <p:sp>
        <p:nvSpPr>
          <p:cNvPr id="28684" name="Text Box 25"/>
          <p:cNvSpPr txBox="1">
            <a:spLocks noChangeArrowheads="1"/>
          </p:cNvSpPr>
          <p:nvPr/>
        </p:nvSpPr>
        <p:spPr bwMode="auto">
          <a:xfrm>
            <a:off x="1315278" y="5459207"/>
            <a:ext cx="2182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dirty="0" err="1"/>
              <a:t>Lớp</a:t>
            </a:r>
            <a:r>
              <a:rPr lang="en-US" altLang="en-US" sz="2000" dirty="0"/>
              <a:t> </a:t>
            </a:r>
            <a:r>
              <a:rPr lang="en-US" altLang="en-US" sz="2000" dirty="0" err="1"/>
              <a:t>màng</a:t>
            </a:r>
            <a:r>
              <a:rPr lang="en-US" altLang="en-US" sz="2000" dirty="0"/>
              <a:t> </a:t>
            </a:r>
            <a:r>
              <a:rPr lang="en-US" altLang="en-US" sz="2000" dirty="0" err="1"/>
              <a:t>trong</a:t>
            </a:r>
            <a:endParaRPr lang="en-US" altLang="en-US" sz="2000" dirty="0"/>
          </a:p>
          <a:p>
            <a:pPr algn="ctr" eaLnBrk="1" hangingPunct="1">
              <a:spcBef>
                <a:spcPct val="0"/>
              </a:spcBef>
              <a:buFontTx/>
              <a:buNone/>
            </a:pPr>
            <a:r>
              <a:rPr lang="en-US" altLang="en-US" sz="2000" dirty="0"/>
              <a:t>(lá </a:t>
            </a:r>
            <a:r>
              <a:rPr lang="en-US" altLang="en-US" sz="2000" dirty="0" err="1"/>
              <a:t>tạng</a:t>
            </a:r>
            <a:r>
              <a:rPr lang="en-US" altLang="en-US" sz="2000" dirty="0"/>
              <a:t>)</a:t>
            </a:r>
          </a:p>
        </p:txBody>
      </p:sp>
      <p:sp>
        <p:nvSpPr>
          <p:cNvPr id="40973" name="Text Box 26"/>
          <p:cNvSpPr txBox="1">
            <a:spLocks noChangeArrowheads="1"/>
          </p:cNvSpPr>
          <p:nvPr/>
        </p:nvSpPr>
        <p:spPr bwMode="auto">
          <a:xfrm>
            <a:off x="9283700" y="4419600"/>
            <a:ext cx="1536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err="1"/>
              <a:t>Phê</a:t>
            </a:r>
            <a:r>
              <a:rPr lang="en-US" altLang="en-US" sz="2400" dirty="0"/>
              <a:t>́ </a:t>
            </a:r>
            <a:r>
              <a:rPr lang="en-US" altLang="en-US" sz="2400" dirty="0" err="1"/>
              <a:t>quản</a:t>
            </a:r>
            <a:r>
              <a:rPr lang="en-US" altLang="en-US" sz="2400" dirty="0"/>
              <a:t> </a:t>
            </a:r>
            <a:r>
              <a:rPr lang="en-US" altLang="en-US" sz="2400" dirty="0" err="1"/>
              <a:t>nhỏ</a:t>
            </a:r>
            <a:endParaRPr lang="en-US" altLang="en-US" sz="2400" dirty="0"/>
          </a:p>
        </p:txBody>
      </p:sp>
      <p:pic>
        <p:nvPicPr>
          <p:cNvPr id="28686" name="Picture 2" descr="anh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076" y="304800"/>
            <a:ext cx="518636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Line 3"/>
          <p:cNvSpPr>
            <a:spLocks noChangeShapeType="1"/>
          </p:cNvSpPr>
          <p:nvPr/>
        </p:nvSpPr>
        <p:spPr bwMode="auto">
          <a:xfrm flipH="1" flipV="1">
            <a:off x="3810000" y="762000"/>
            <a:ext cx="1447800" cy="71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Line 4"/>
          <p:cNvSpPr>
            <a:spLocks noChangeShapeType="1"/>
          </p:cNvSpPr>
          <p:nvPr/>
        </p:nvSpPr>
        <p:spPr bwMode="auto">
          <a:xfrm flipH="1" flipV="1">
            <a:off x="3581400" y="1600200"/>
            <a:ext cx="1427163"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5"/>
          <p:cNvSpPr>
            <a:spLocks noChangeShapeType="1"/>
          </p:cNvSpPr>
          <p:nvPr/>
        </p:nvSpPr>
        <p:spPr bwMode="auto">
          <a:xfrm flipH="1" flipV="1">
            <a:off x="3897313" y="2490788"/>
            <a:ext cx="2043112" cy="466725"/>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9" name="Line 6"/>
          <p:cNvSpPr>
            <a:spLocks noChangeShapeType="1"/>
          </p:cNvSpPr>
          <p:nvPr/>
        </p:nvSpPr>
        <p:spPr bwMode="auto">
          <a:xfrm flipV="1">
            <a:off x="5943600" y="2438400"/>
            <a:ext cx="3114675" cy="107950"/>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0" name="Line 7"/>
          <p:cNvSpPr>
            <a:spLocks noChangeShapeType="1"/>
          </p:cNvSpPr>
          <p:nvPr/>
        </p:nvSpPr>
        <p:spPr bwMode="auto">
          <a:xfrm flipV="1">
            <a:off x="6056313" y="1566863"/>
            <a:ext cx="2706687" cy="495300"/>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1" name="Line 8"/>
          <p:cNvSpPr>
            <a:spLocks noChangeShapeType="1"/>
          </p:cNvSpPr>
          <p:nvPr/>
        </p:nvSpPr>
        <p:spPr bwMode="auto">
          <a:xfrm flipV="1">
            <a:off x="6892925" y="3273425"/>
            <a:ext cx="2019300" cy="442913"/>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2" name="Line 9"/>
          <p:cNvSpPr>
            <a:spLocks noChangeShapeType="1"/>
          </p:cNvSpPr>
          <p:nvPr/>
        </p:nvSpPr>
        <p:spPr bwMode="auto">
          <a:xfrm>
            <a:off x="3897313" y="3686175"/>
            <a:ext cx="1708150" cy="519113"/>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3" name="Line 10"/>
          <p:cNvSpPr>
            <a:spLocks noChangeShapeType="1"/>
          </p:cNvSpPr>
          <p:nvPr/>
        </p:nvSpPr>
        <p:spPr bwMode="auto">
          <a:xfrm flipH="1">
            <a:off x="3630613" y="4548188"/>
            <a:ext cx="1246187" cy="285750"/>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4" name="Line 11"/>
          <p:cNvSpPr>
            <a:spLocks noChangeShapeType="1"/>
          </p:cNvSpPr>
          <p:nvPr/>
        </p:nvSpPr>
        <p:spPr bwMode="auto">
          <a:xfrm flipH="1">
            <a:off x="3328988" y="5403850"/>
            <a:ext cx="1528762" cy="409575"/>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5" name="Line 12"/>
          <p:cNvSpPr>
            <a:spLocks noChangeShapeType="1"/>
          </p:cNvSpPr>
          <p:nvPr/>
        </p:nvSpPr>
        <p:spPr bwMode="auto">
          <a:xfrm flipV="1">
            <a:off x="7115175" y="4730750"/>
            <a:ext cx="1973263" cy="103188"/>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6" name="Line 13"/>
          <p:cNvSpPr>
            <a:spLocks noChangeShapeType="1"/>
          </p:cNvSpPr>
          <p:nvPr/>
        </p:nvSpPr>
        <p:spPr bwMode="auto">
          <a:xfrm flipV="1">
            <a:off x="6462713" y="4071938"/>
            <a:ext cx="2449512" cy="209550"/>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17" name="Line 14"/>
          <p:cNvSpPr>
            <a:spLocks noChangeShapeType="1"/>
          </p:cNvSpPr>
          <p:nvPr/>
        </p:nvSpPr>
        <p:spPr bwMode="auto">
          <a:xfrm flipH="1" flipV="1">
            <a:off x="3751263" y="3059113"/>
            <a:ext cx="2403475" cy="455612"/>
          </a:xfrm>
          <a:prstGeom prst="line">
            <a:avLst/>
          </a:prstGeom>
          <a:noFill/>
          <a:ln w="9525">
            <a:solidFill>
              <a:srgbClr val="000000"/>
            </a:solidFill>
            <a:round/>
            <a:headEnd/>
            <a:tailEnd/>
          </a:ln>
          <a:effectLst/>
        </p:spPr>
        <p:txBody>
          <a:bodyPr/>
          <a:lstStyle/>
          <a:p>
            <a:pPr eaLnBrk="1" fontAlgn="auto" hangingPunct="1">
              <a:spcBef>
                <a:spcPts val="0"/>
              </a:spcBef>
              <a:spcAft>
                <a:spcPts val="0"/>
              </a:spcAft>
              <a:defRPr/>
            </a:pPr>
            <a:endParaRPr lang="en-US" kern="0">
              <a:solidFill>
                <a:sysClr val="windowText" lastClr="000000"/>
              </a:solidFill>
              <a:latin typeface="Arial" charset="0"/>
              <a:cs typeface="Arial" charset="0"/>
            </a:endParaRPr>
          </a:p>
        </p:txBody>
      </p:sp>
      <p:sp>
        <p:nvSpPr>
          <p:cNvPr id="28699" name="Text Box 28"/>
          <p:cNvSpPr txBox="1">
            <a:spLocks noChangeArrowheads="1"/>
          </p:cNvSpPr>
          <p:nvPr/>
        </p:nvSpPr>
        <p:spPr bwMode="auto">
          <a:xfrm>
            <a:off x="9067800" y="2220913"/>
            <a:ext cx="31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chemeClr val="bg1"/>
                </a:solidFill>
                <a:latin typeface=".VnTime" pitchFamily="34" charset="0"/>
              </a:rPr>
              <a:t>4</a:t>
            </a:r>
          </a:p>
        </p:txBody>
      </p:sp>
      <p:sp>
        <p:nvSpPr>
          <p:cNvPr id="28" name="Title 1"/>
          <p:cNvSpPr txBox="1">
            <a:spLocks/>
          </p:cNvSpPr>
          <p:nvPr/>
        </p:nvSpPr>
        <p:spPr>
          <a:xfrm>
            <a:off x="5089525" y="312738"/>
            <a:ext cx="5654675" cy="5064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a:solidFill>
                  <a:srgbClr val="C00000"/>
                </a:solidFill>
                <a:latin typeface="Times New Roman" pitchFamily="18" charset="0"/>
                <a:cs typeface="Times New Roman" pitchFamily="18" charset="0"/>
              </a:rPr>
              <a:t>CẤU TẠO HỆ HÔ HẤP Ở NGƯỜI</a:t>
            </a:r>
            <a:endParaRPr lang="en-US" sz="2667" dirty="0">
              <a:solidFill>
                <a:srgbClr val="C0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6BFCD2D0-D184-5B4B-1493-40E47D104FB4}"/>
              </a:ext>
            </a:extLst>
          </p:cNvPr>
          <p:cNvSpPr txBox="1"/>
          <p:nvPr/>
        </p:nvSpPr>
        <p:spPr>
          <a:xfrm>
            <a:off x="119273" y="6293668"/>
            <a:ext cx="12076044" cy="523220"/>
          </a:xfrm>
          <a:prstGeom prst="rect">
            <a:avLst/>
          </a:prstGeom>
          <a:noFill/>
        </p:spPr>
        <p:txBody>
          <a:bodyPr wrap="square">
            <a:spAutoFit/>
          </a:bodyPr>
          <a:lstStyle/>
          <a:p>
            <a:pPr lvl="0"/>
            <a:r>
              <a:rPr lang="en-US" sz="2800" b="1" dirty="0">
                <a:solidFill>
                  <a:srgbClr val="0070C0"/>
                </a:solidFill>
                <a:effectLst/>
                <a:latin typeface="Times New Roman" panose="02020603050405020304" pitchFamily="18" charset="0"/>
                <a:ea typeface="Times New Roman" panose="02020603050405020304" pitchFamily="18" charset="0"/>
              </a:rPr>
              <a:t>1. N</a:t>
            </a:r>
            <a:r>
              <a:rPr lang="vi-VN" sz="2800" b="1" dirty="0">
                <a:solidFill>
                  <a:srgbClr val="0070C0"/>
                </a:solidFill>
                <a:effectLst/>
                <a:latin typeface="Times New Roman" panose="02020603050405020304" pitchFamily="18" charset="0"/>
                <a:ea typeface="Times New Roman" panose="02020603050405020304" pitchFamily="18" charset="0"/>
              </a:rPr>
              <a:t>êu tên các cơ quan của hệ hô hấp, đặc điểm và chức năng của mỗi cơ quan </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147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p:bldP spid="40964" grpId="0"/>
      <p:bldP spid="40965" grpId="0"/>
      <p:bldP spid="40966" grpId="0"/>
      <p:bldP spid="40967" grpId="0"/>
      <p:bldP spid="40968" grpId="0"/>
      <p:bldP spid="40973"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75235879"/>
              </p:ext>
            </p:extLst>
          </p:nvPr>
        </p:nvGraphicFramePr>
        <p:xfrm>
          <a:off x="152400" y="990600"/>
          <a:ext cx="11932920" cy="5413153"/>
        </p:xfrm>
        <a:graphic>
          <a:graphicData uri="http://schemas.openxmlformats.org/drawingml/2006/table">
            <a:tbl>
              <a:tblPr firstRow="1" firstCol="1" bandRow="1">
                <a:tableStyleId>{5940675A-B579-460E-94D1-54222C63F5DA}</a:tableStyleId>
              </a:tblPr>
              <a:tblGrid>
                <a:gridCol w="1671320">
                  <a:extLst>
                    <a:ext uri="{9D8B030D-6E8A-4147-A177-3AD203B41FA5}">
                      <a16:colId xmlns:a16="http://schemas.microsoft.com/office/drawing/2014/main" val="20000"/>
                    </a:ext>
                  </a:extLst>
                </a:gridCol>
                <a:gridCol w="5298939">
                  <a:extLst>
                    <a:ext uri="{9D8B030D-6E8A-4147-A177-3AD203B41FA5}">
                      <a16:colId xmlns:a16="http://schemas.microsoft.com/office/drawing/2014/main" val="20001"/>
                    </a:ext>
                  </a:extLst>
                </a:gridCol>
                <a:gridCol w="4962661">
                  <a:extLst>
                    <a:ext uri="{9D8B030D-6E8A-4147-A177-3AD203B41FA5}">
                      <a16:colId xmlns:a16="http://schemas.microsoft.com/office/drawing/2014/main" val="20002"/>
                    </a:ext>
                  </a:extLst>
                </a:gridCol>
              </a:tblGrid>
              <a:tr h="804446">
                <a:tc>
                  <a:txBody>
                    <a:bodyPr/>
                    <a:lstStyle/>
                    <a:p>
                      <a:pPr marL="0" marR="0" algn="ctr">
                        <a:lnSpc>
                          <a:spcPct val="115000"/>
                        </a:lnSpc>
                        <a:spcBef>
                          <a:spcPts val="0"/>
                        </a:spcBef>
                        <a:spcAft>
                          <a:spcPts val="0"/>
                        </a:spcAft>
                      </a:pPr>
                      <a:r>
                        <a:rPr lang="en-US" sz="2200" dirty="0" err="1">
                          <a:solidFill>
                            <a:srgbClr val="C00000"/>
                          </a:solidFill>
                          <a:effectLst/>
                          <a:latin typeface="Times New Roman" panose="02020603050405020304" pitchFamily="18" charset="0"/>
                          <a:cs typeface="Times New Roman" panose="02020603050405020304" pitchFamily="18" charset="0"/>
                        </a:rPr>
                        <a:t>Cơ</a:t>
                      </a:r>
                      <a:r>
                        <a:rPr lang="en-US" sz="2200" dirty="0">
                          <a:solidFill>
                            <a:srgbClr val="C00000"/>
                          </a:solidFill>
                          <a:effectLst/>
                          <a:latin typeface="Times New Roman" panose="02020603050405020304" pitchFamily="18" charset="0"/>
                          <a:cs typeface="Times New Roman" panose="02020603050405020304" pitchFamily="18" charset="0"/>
                        </a:rPr>
                        <a:t> </a:t>
                      </a:r>
                      <a:r>
                        <a:rPr lang="en-US" sz="2200" dirty="0" err="1">
                          <a:solidFill>
                            <a:srgbClr val="C00000"/>
                          </a:solidFill>
                          <a:effectLst/>
                          <a:latin typeface="Times New Roman" panose="02020603050405020304" pitchFamily="18" charset="0"/>
                          <a:cs typeface="Times New Roman" panose="02020603050405020304" pitchFamily="18" charset="0"/>
                        </a:rPr>
                        <a:t>quan</a:t>
                      </a:r>
                      <a:r>
                        <a:rPr lang="en-US" sz="2200" dirty="0">
                          <a:solidFill>
                            <a:srgbClr val="C00000"/>
                          </a:solidFill>
                          <a:effectLst/>
                          <a:latin typeface="Times New Roman" panose="02020603050405020304" pitchFamily="18" charset="0"/>
                          <a:cs typeface="Times New Roman" panose="02020603050405020304" pitchFamily="18" charset="0"/>
                        </a:rPr>
                        <a:t> </a:t>
                      </a:r>
                      <a:r>
                        <a:rPr lang="en-US" sz="2200" dirty="0" err="1">
                          <a:solidFill>
                            <a:srgbClr val="C00000"/>
                          </a:solidFill>
                          <a:effectLst/>
                          <a:latin typeface="Times New Roman" panose="02020603050405020304" pitchFamily="18" charset="0"/>
                          <a:cs typeface="Times New Roman" panose="02020603050405020304" pitchFamily="18" charset="0"/>
                        </a:rPr>
                        <a:t>của</a:t>
                      </a:r>
                      <a:r>
                        <a:rPr lang="en-US" sz="2200" dirty="0">
                          <a:solidFill>
                            <a:srgbClr val="C00000"/>
                          </a:solidFill>
                          <a:effectLst/>
                          <a:latin typeface="Times New Roman" panose="02020603050405020304" pitchFamily="18" charset="0"/>
                          <a:cs typeface="Times New Roman" panose="02020603050405020304" pitchFamily="18" charset="0"/>
                        </a:rPr>
                        <a:t> </a:t>
                      </a:r>
                      <a:r>
                        <a:rPr lang="en-US" sz="2200" dirty="0" err="1">
                          <a:solidFill>
                            <a:srgbClr val="C00000"/>
                          </a:solidFill>
                          <a:effectLst/>
                          <a:latin typeface="Times New Roman" panose="02020603050405020304" pitchFamily="18" charset="0"/>
                          <a:cs typeface="Times New Roman" panose="02020603050405020304" pitchFamily="18" charset="0"/>
                        </a:rPr>
                        <a:t>hệ</a:t>
                      </a:r>
                      <a:r>
                        <a:rPr lang="en-US" sz="2200" dirty="0">
                          <a:solidFill>
                            <a:srgbClr val="C00000"/>
                          </a:solidFill>
                          <a:effectLst/>
                          <a:latin typeface="Times New Roman" panose="02020603050405020304" pitchFamily="18" charset="0"/>
                          <a:cs typeface="Times New Roman" panose="02020603050405020304" pitchFamily="18" charset="0"/>
                        </a:rPr>
                        <a:t> </a:t>
                      </a:r>
                      <a:r>
                        <a:rPr lang="en-US" sz="2200" dirty="0" err="1">
                          <a:solidFill>
                            <a:srgbClr val="C00000"/>
                          </a:solidFill>
                          <a:effectLst/>
                          <a:latin typeface="Times New Roman" panose="02020603050405020304" pitchFamily="18" charset="0"/>
                          <a:cs typeface="Times New Roman" panose="02020603050405020304" pitchFamily="18" charset="0"/>
                        </a:rPr>
                        <a:t>hô</a:t>
                      </a:r>
                      <a:r>
                        <a:rPr lang="en-US" sz="2200" dirty="0">
                          <a:solidFill>
                            <a:srgbClr val="C00000"/>
                          </a:solidFill>
                          <a:effectLst/>
                          <a:latin typeface="Times New Roman" panose="02020603050405020304" pitchFamily="18" charset="0"/>
                          <a:cs typeface="Times New Roman" panose="02020603050405020304" pitchFamily="18" charset="0"/>
                        </a:rPr>
                        <a:t> </a:t>
                      </a:r>
                      <a:r>
                        <a:rPr lang="en-US" sz="2200" dirty="0" err="1">
                          <a:solidFill>
                            <a:srgbClr val="C00000"/>
                          </a:solidFill>
                          <a:effectLst/>
                          <a:latin typeface="Times New Roman" panose="02020603050405020304" pitchFamily="18" charset="0"/>
                          <a:cs typeface="Times New Roman" panose="02020603050405020304" pitchFamily="18" charset="0"/>
                        </a:rPr>
                        <a:t>hấp</a:t>
                      </a: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Đặc điểm</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ctr">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Chức năng</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0"/>
                  </a:ext>
                </a:extLst>
              </a:tr>
              <a:tr h="889423">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Mũi</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1"/>
                  </a:ext>
                </a:extLst>
              </a:tr>
              <a:tr h="747776">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Họng</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2"/>
                  </a:ext>
                </a:extLst>
              </a:tr>
              <a:tr h="747776">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Thanh quản</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 </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3"/>
                  </a:ext>
                </a:extLst>
              </a:tr>
              <a:tr h="889423">
                <a:tc>
                  <a:txBody>
                    <a:bodyPr/>
                    <a:lstStyle/>
                    <a:p>
                      <a:pPr marL="0" marR="0" algn="just">
                        <a:lnSpc>
                          <a:spcPct val="115000"/>
                        </a:lnSpc>
                        <a:spcBef>
                          <a:spcPts val="0"/>
                        </a:spcBef>
                        <a:spcAft>
                          <a:spcPts val="0"/>
                        </a:spcAft>
                      </a:pPr>
                      <a:r>
                        <a:rPr lang="en-US" sz="2200" dirty="0" err="1">
                          <a:solidFill>
                            <a:srgbClr val="C00000"/>
                          </a:solidFill>
                          <a:effectLst/>
                          <a:latin typeface="Times New Roman" panose="02020603050405020304" pitchFamily="18" charset="0"/>
                          <a:cs typeface="Times New Roman" panose="02020603050405020304" pitchFamily="18" charset="0"/>
                        </a:rPr>
                        <a:t>Khí</a:t>
                      </a:r>
                      <a:r>
                        <a:rPr lang="en-US" sz="2200" dirty="0">
                          <a:solidFill>
                            <a:srgbClr val="C00000"/>
                          </a:solidFill>
                          <a:effectLst/>
                          <a:latin typeface="Times New Roman" panose="02020603050405020304" pitchFamily="18" charset="0"/>
                          <a:cs typeface="Times New Roman" panose="02020603050405020304" pitchFamily="18" charset="0"/>
                        </a:rPr>
                        <a:t> </a:t>
                      </a:r>
                      <a:r>
                        <a:rPr lang="en-US" sz="2200" dirty="0" err="1">
                          <a:solidFill>
                            <a:srgbClr val="C00000"/>
                          </a:solidFill>
                          <a:effectLst/>
                          <a:latin typeface="Times New Roman" panose="02020603050405020304" pitchFamily="18" charset="0"/>
                          <a:cs typeface="Times New Roman" panose="02020603050405020304" pitchFamily="18" charset="0"/>
                        </a:rPr>
                        <a:t>quản</a:t>
                      </a: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4"/>
                  </a:ext>
                </a:extLst>
              </a:tr>
              <a:tr h="747776">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Phế quản và tiểu phế quản</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 </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5"/>
                  </a:ext>
                </a:extLst>
              </a:tr>
              <a:tr h="586533">
                <a:tc>
                  <a:txBody>
                    <a:bodyPr/>
                    <a:lstStyle/>
                    <a:p>
                      <a:pPr marL="0" marR="0" algn="just">
                        <a:lnSpc>
                          <a:spcPct val="115000"/>
                        </a:lnSpc>
                        <a:spcBef>
                          <a:spcPts val="0"/>
                        </a:spcBef>
                        <a:spcAft>
                          <a:spcPts val="0"/>
                        </a:spcAft>
                      </a:pPr>
                      <a:r>
                        <a:rPr lang="en-US" sz="2200">
                          <a:solidFill>
                            <a:srgbClr val="C00000"/>
                          </a:solidFill>
                          <a:effectLst/>
                          <a:latin typeface="Times New Roman" panose="02020603050405020304" pitchFamily="18" charset="0"/>
                          <a:cs typeface="Times New Roman" panose="02020603050405020304" pitchFamily="18" charset="0"/>
                        </a:rPr>
                        <a:t>Phế nang</a:t>
                      </a:r>
                      <a:endParaRPr lang="en-US" sz="220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tc>
                  <a:txBody>
                    <a:bodyPr/>
                    <a:lstStyle/>
                    <a:p>
                      <a:pPr marL="0" marR="0" algn="just">
                        <a:lnSpc>
                          <a:spcPct val="115000"/>
                        </a:lnSpc>
                        <a:spcBef>
                          <a:spcPts val="0"/>
                        </a:spcBef>
                        <a:spcAft>
                          <a:spcPts val="0"/>
                        </a:spcAft>
                      </a:pPr>
                      <a:endParaRPr lang="en-US" sz="2200" dirty="0">
                        <a:solidFill>
                          <a:srgbClr val="C00000"/>
                        </a:solidFill>
                        <a:effectLst/>
                        <a:latin typeface="Times New Roman" pitchFamily="18" charset="0"/>
                        <a:ea typeface="Times New Roman"/>
                        <a:cs typeface="Times New Roman" pitchFamily="18" charset="0"/>
                      </a:endParaRPr>
                    </a:p>
                  </a:txBody>
                  <a:tcPr marL="45720" marR="45720" marT="0" marB="0"/>
                </a:tc>
                <a:extLst>
                  <a:ext uri="{0D108BD9-81ED-4DB2-BD59-A6C34878D82A}">
                    <a16:rowId xmlns:a16="http://schemas.microsoft.com/office/drawing/2014/main" val="10006"/>
                  </a:ext>
                </a:extLst>
              </a:tr>
            </a:tbl>
          </a:graphicData>
        </a:graphic>
      </p:graphicFrame>
      <p:sp>
        <p:nvSpPr>
          <p:cNvPr id="7" name="Rectangle 6"/>
          <p:cNvSpPr/>
          <p:nvPr/>
        </p:nvSpPr>
        <p:spPr>
          <a:xfrm>
            <a:off x="1841369" y="1782240"/>
            <a:ext cx="5143893" cy="871008"/>
          </a:xfrm>
          <a:prstGeom prst="rect">
            <a:avLst/>
          </a:prstGeom>
        </p:spPr>
        <p:txBody>
          <a:bodyPr wrap="square">
            <a:spAutoFit/>
          </a:bodyPr>
          <a:lstStyle/>
          <a:p>
            <a:pPr algn="just">
              <a:lnSpc>
                <a:spcPct val="115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niêm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a:t>
            </a:r>
            <a:endParaRPr lang="en-US" sz="2200" dirty="0">
              <a:latin typeface="Times New Roman" pitchFamily="18" charset="0"/>
              <a:ea typeface="Times New Roman"/>
              <a:cs typeface="Times New Roman" pitchFamily="18" charset="0"/>
            </a:endParaRPr>
          </a:p>
        </p:txBody>
      </p:sp>
      <p:sp>
        <p:nvSpPr>
          <p:cNvPr id="8" name="Rectangle 7"/>
          <p:cNvSpPr/>
          <p:nvPr/>
        </p:nvSpPr>
        <p:spPr>
          <a:xfrm>
            <a:off x="7253218" y="1782240"/>
            <a:ext cx="4675695" cy="871008"/>
          </a:xfrm>
          <a:prstGeom prst="rect">
            <a:avLst/>
          </a:prstGeom>
        </p:spPr>
        <p:txBody>
          <a:bodyPr wrap="square">
            <a:spAutoFit/>
          </a:bodyPr>
          <a:lstStyle/>
          <a:p>
            <a:pPr algn="just">
              <a:lnSpc>
                <a:spcPct val="115000"/>
              </a:lnSpc>
            </a:pPr>
            <a:r>
              <a:rPr lang="en-US" sz="2200">
                <a:latin typeface="Times New Roman" panose="02020603050405020304" pitchFamily="18" charset="0"/>
                <a:cs typeface="Times New Roman" panose="02020603050405020304" pitchFamily="18" charset="0"/>
              </a:rPr>
              <a:t>Ngăn bụi, làm ẩm, làm ấm không khí vào phổi.</a:t>
            </a:r>
            <a:endParaRPr lang="en-US" sz="2200">
              <a:latin typeface="Times New Roman" pitchFamily="18" charset="0"/>
              <a:ea typeface="Times New Roman"/>
              <a:cs typeface="Times New Roman" pitchFamily="18" charset="0"/>
            </a:endParaRPr>
          </a:p>
        </p:txBody>
      </p:sp>
      <p:sp>
        <p:nvSpPr>
          <p:cNvPr id="9" name="Rectangle 8"/>
          <p:cNvSpPr/>
          <p:nvPr/>
        </p:nvSpPr>
        <p:spPr>
          <a:xfrm>
            <a:off x="1841369" y="2653248"/>
            <a:ext cx="5143893" cy="871008"/>
          </a:xfrm>
          <a:prstGeom prst="rect">
            <a:avLst/>
          </a:prstGeom>
        </p:spPr>
        <p:txBody>
          <a:bodyPr wrap="square">
            <a:spAutoFit/>
          </a:bodyPr>
          <a:lstStyle/>
          <a:p>
            <a:pPr algn="just">
              <a:lnSpc>
                <a:spcPct val="115000"/>
              </a:lnSpc>
            </a:pPr>
            <a:r>
              <a:rPr lang="en-US" sz="2200">
                <a:latin typeface="Times New Roman" panose="02020603050405020304" pitchFamily="18" charset="0"/>
                <a:cs typeface="Times New Roman" panose="02020603050405020304" pitchFamily="18" charset="0"/>
              </a:rPr>
              <a:t>Có tuyến amidan, nơi tập trung của các tế bào lympho </a:t>
            </a:r>
            <a:endParaRPr lang="en-US" sz="2200" dirty="0">
              <a:latin typeface="Times New Roman" pitchFamily="18" charset="0"/>
              <a:ea typeface="Times New Roman"/>
              <a:cs typeface="Times New Roman" pitchFamily="18" charset="0"/>
            </a:endParaRPr>
          </a:p>
        </p:txBody>
      </p:sp>
      <p:sp>
        <p:nvSpPr>
          <p:cNvPr id="10" name="Rectangle 9"/>
          <p:cNvSpPr/>
          <p:nvPr/>
        </p:nvSpPr>
        <p:spPr>
          <a:xfrm>
            <a:off x="7163485" y="2622085"/>
            <a:ext cx="4743611" cy="871008"/>
          </a:xfrm>
          <a:prstGeom prst="rect">
            <a:avLst/>
          </a:prstGeom>
        </p:spPr>
        <p:txBody>
          <a:bodyPr wrap="square">
            <a:spAutoFit/>
          </a:bodyPr>
          <a:lstStyle/>
          <a:p>
            <a:pPr algn="just">
              <a:lnSpc>
                <a:spcPct val="115000"/>
              </a:lnSpc>
            </a:pPr>
            <a:r>
              <a:rPr lang="en-US" sz="2200">
                <a:latin typeface="Times New Roman" panose="02020603050405020304" pitchFamily="18" charset="0"/>
                <a:cs typeface="Times New Roman" panose="02020603050405020304" pitchFamily="18" charset="0"/>
              </a:rPr>
              <a:t>Tiêu diệt vi khuẩn trong không khí trước khi vào phổi</a:t>
            </a:r>
            <a:endParaRPr lang="en-US" sz="2200" dirty="0">
              <a:latin typeface="Times New Roman" pitchFamily="18" charset="0"/>
              <a:ea typeface="Times New Roman"/>
              <a:cs typeface="Times New Roman" pitchFamily="18" charset="0"/>
            </a:endParaRPr>
          </a:p>
        </p:txBody>
      </p:sp>
      <p:sp>
        <p:nvSpPr>
          <p:cNvPr id="11" name="Rectangle 10"/>
          <p:cNvSpPr/>
          <p:nvPr/>
        </p:nvSpPr>
        <p:spPr>
          <a:xfrm>
            <a:off x="1859914" y="3491735"/>
            <a:ext cx="2307042" cy="450508"/>
          </a:xfrm>
          <a:prstGeom prst="rect">
            <a:avLst/>
          </a:prstGeom>
        </p:spPr>
        <p:txBody>
          <a:bodyPr wrap="none">
            <a:spAutoFit/>
          </a:bodyPr>
          <a:lstStyle/>
          <a:p>
            <a:pPr algn="just">
              <a:lnSpc>
                <a:spcPct val="115000"/>
              </a:lnSpc>
            </a:pPr>
            <a:r>
              <a:rPr lang="en-US" sz="2200">
                <a:latin typeface="Times New Roman" panose="02020603050405020304" pitchFamily="18" charset="0"/>
                <a:cs typeface="Times New Roman" panose="02020603050405020304" pitchFamily="18" charset="0"/>
              </a:rPr>
              <a:t>Có nắp thanh quản</a:t>
            </a:r>
          </a:p>
        </p:txBody>
      </p:sp>
      <p:sp>
        <p:nvSpPr>
          <p:cNvPr id="12" name="Rectangle 11"/>
          <p:cNvSpPr/>
          <p:nvPr/>
        </p:nvSpPr>
        <p:spPr>
          <a:xfrm>
            <a:off x="1859914" y="4195370"/>
            <a:ext cx="5125348" cy="871008"/>
          </a:xfrm>
          <a:prstGeom prst="rect">
            <a:avLst/>
          </a:prstGeom>
        </p:spPr>
        <p:txBody>
          <a:bodyPr wrap="square">
            <a:spAutoFit/>
          </a:bodyPr>
          <a:lstStyle/>
          <a:p>
            <a:pPr algn="just">
              <a:lnSpc>
                <a:spcPct val="115000"/>
              </a:lnSpc>
            </a:pPr>
            <a:r>
              <a:rPr lang="en-US" sz="2200">
                <a:latin typeface="Times New Roman" panose="02020603050405020304" pitchFamily="18" charset="0"/>
                <a:cs typeface="Times New Roman" panose="02020603050405020304" pitchFamily="18" charset="0"/>
              </a:rPr>
              <a:t>Có lớp niêm mạc tiết chất nhầy với nhiều lông rung chuyển động liên tục.</a:t>
            </a:r>
            <a:endParaRPr lang="en-US" sz="2200">
              <a:latin typeface="Times New Roman" pitchFamily="18" charset="0"/>
              <a:ea typeface="Times New Roman"/>
              <a:cs typeface="Times New Roman" pitchFamily="18" charset="0"/>
            </a:endParaRPr>
          </a:p>
        </p:txBody>
      </p:sp>
      <p:sp>
        <p:nvSpPr>
          <p:cNvPr id="13" name="Rectangle 12"/>
          <p:cNvSpPr/>
          <p:nvPr/>
        </p:nvSpPr>
        <p:spPr>
          <a:xfrm>
            <a:off x="2032315" y="5126775"/>
            <a:ext cx="3772186" cy="450508"/>
          </a:xfrm>
          <a:prstGeom prst="rect">
            <a:avLst/>
          </a:prstGeom>
        </p:spPr>
        <p:txBody>
          <a:bodyPr wrap="none">
            <a:spAutoFit/>
          </a:bodyPr>
          <a:lstStyle/>
          <a:p>
            <a:pPr algn="just">
              <a:lnSpc>
                <a:spcPct val="115000"/>
              </a:lnSpc>
            </a:pPr>
            <a:r>
              <a:rPr lang="en-US" sz="2200">
                <a:latin typeface="Times New Roman" panose="02020603050405020304" pitchFamily="18" charset="0"/>
                <a:cs typeface="Times New Roman" panose="02020603050405020304" pitchFamily="18" charset="0"/>
              </a:rPr>
              <a:t>Có dạng ống, phân nhánh nhiều</a:t>
            </a:r>
          </a:p>
        </p:txBody>
      </p:sp>
      <p:sp>
        <p:nvSpPr>
          <p:cNvPr id="14" name="Rectangle 13"/>
          <p:cNvSpPr/>
          <p:nvPr/>
        </p:nvSpPr>
        <p:spPr>
          <a:xfrm>
            <a:off x="2032315" y="5830713"/>
            <a:ext cx="2760692" cy="450508"/>
          </a:xfrm>
          <a:prstGeom prst="rect">
            <a:avLst/>
          </a:prstGeom>
        </p:spPr>
        <p:txBody>
          <a:bodyPr wrap="none">
            <a:spAutoFit/>
          </a:bodyPr>
          <a:lstStyle/>
          <a:p>
            <a:pPr algn="just">
              <a:lnSpc>
                <a:spcPct val="115000"/>
              </a:lnSpc>
            </a:pPr>
            <a:r>
              <a:rPr lang="en-US" sz="2200">
                <a:latin typeface="Times New Roman" panose="02020603050405020304" pitchFamily="18" charset="0"/>
                <a:cs typeface="Times New Roman" panose="02020603050405020304" pitchFamily="18" charset="0"/>
              </a:rPr>
              <a:t>Có mao mạch dày đặc </a:t>
            </a:r>
            <a:endParaRPr lang="en-US" sz="2200" dirty="0">
              <a:latin typeface="Times New Roman" pitchFamily="18" charset="0"/>
              <a:ea typeface="Times New Roman"/>
              <a:cs typeface="Times New Roman" pitchFamily="18" charset="0"/>
            </a:endParaRPr>
          </a:p>
        </p:txBody>
      </p:sp>
      <p:sp>
        <p:nvSpPr>
          <p:cNvPr id="15" name="Rectangle 14"/>
          <p:cNvSpPr/>
          <p:nvPr/>
        </p:nvSpPr>
        <p:spPr>
          <a:xfrm>
            <a:off x="7163485" y="3413725"/>
            <a:ext cx="4765428" cy="871008"/>
          </a:xfrm>
          <a:prstGeom prst="rect">
            <a:avLst/>
          </a:prstGeom>
        </p:spPr>
        <p:txBody>
          <a:bodyPr wrap="square">
            <a:spAutoFit/>
          </a:bodyPr>
          <a:lstStyle/>
          <a:p>
            <a:pPr algn="just">
              <a:lnSpc>
                <a:spcPct val="115000"/>
              </a:lnSpc>
            </a:pPr>
            <a:r>
              <a:rPr lang="en-US" sz="2200">
                <a:latin typeface="Times New Roman" panose="02020603050405020304" pitchFamily="18" charset="0"/>
                <a:cs typeface="Times New Roman" panose="02020603050405020304" pitchFamily="18" charset="0"/>
              </a:rPr>
              <a:t>Cử động đậy kín đường hô hấp khi nuốt thức ăn.</a:t>
            </a:r>
            <a:endParaRPr lang="en-US" sz="2200">
              <a:latin typeface="Times New Roman" pitchFamily="18" charset="0"/>
              <a:ea typeface="Times New Roman"/>
              <a:cs typeface="Times New Roman" pitchFamily="18" charset="0"/>
            </a:endParaRPr>
          </a:p>
        </p:txBody>
      </p:sp>
      <p:sp>
        <p:nvSpPr>
          <p:cNvPr id="16" name="Rectangle 15"/>
          <p:cNvSpPr/>
          <p:nvPr/>
        </p:nvSpPr>
        <p:spPr>
          <a:xfrm>
            <a:off x="7231401" y="4205365"/>
            <a:ext cx="4675695" cy="871008"/>
          </a:xfrm>
          <a:prstGeom prst="rect">
            <a:avLst/>
          </a:prstGeom>
        </p:spPr>
        <p:txBody>
          <a:bodyPr wrap="square">
            <a:spAutoFit/>
          </a:bodyPr>
          <a:lstStyle/>
          <a:p>
            <a:pPr algn="just">
              <a:lnSpc>
                <a:spcPct val="115000"/>
              </a:lnSpc>
            </a:pPr>
            <a:r>
              <a:rPr lang="en-US" sz="2200">
                <a:latin typeface="Times New Roman" panose="02020603050405020304" pitchFamily="18" charset="0"/>
                <a:cs typeface="Times New Roman" panose="02020603050405020304" pitchFamily="18" charset="0"/>
              </a:rPr>
              <a:t>Dẫn  khí, đẩy các vật lạ ra khỏi đường hô hấp.</a:t>
            </a:r>
            <a:endParaRPr lang="en-US" sz="2200" dirty="0">
              <a:latin typeface="Times New Roman" pitchFamily="18" charset="0"/>
              <a:ea typeface="Times New Roman"/>
              <a:cs typeface="Times New Roman" pitchFamily="18" charset="0"/>
            </a:endParaRPr>
          </a:p>
        </p:txBody>
      </p:sp>
      <p:sp>
        <p:nvSpPr>
          <p:cNvPr id="17" name="Rectangle 16"/>
          <p:cNvSpPr/>
          <p:nvPr/>
        </p:nvSpPr>
        <p:spPr>
          <a:xfrm>
            <a:off x="7163485" y="5136770"/>
            <a:ext cx="3780202" cy="450508"/>
          </a:xfrm>
          <a:prstGeom prst="rect">
            <a:avLst/>
          </a:prstGeom>
        </p:spPr>
        <p:txBody>
          <a:bodyPr wrap="none">
            <a:spAutoFit/>
          </a:bodyPr>
          <a:lstStyle/>
          <a:p>
            <a:pPr algn="just">
              <a:lnSpc>
                <a:spcPct val="115000"/>
              </a:lnSpc>
            </a:pPr>
            <a:r>
              <a:rPr lang="en-US" sz="2200">
                <a:latin typeface="Times New Roman" panose="02020603050405020304" pitchFamily="18" charset="0"/>
                <a:cs typeface="Times New Roman" panose="02020603050405020304" pitchFamily="18" charset="0"/>
              </a:rPr>
              <a:t>Dẫn khí vào phổi đến phế nang.</a:t>
            </a:r>
            <a:endParaRPr lang="en-US" sz="2200" dirty="0">
              <a:latin typeface="Times New Roman" pitchFamily="18" charset="0"/>
              <a:ea typeface="Times New Roman"/>
              <a:cs typeface="Times New Roman" pitchFamily="18" charset="0"/>
            </a:endParaRPr>
          </a:p>
        </p:txBody>
      </p:sp>
      <p:sp>
        <p:nvSpPr>
          <p:cNvPr id="18" name="Rectangle 17"/>
          <p:cNvSpPr/>
          <p:nvPr/>
        </p:nvSpPr>
        <p:spPr>
          <a:xfrm>
            <a:off x="7163485" y="5830713"/>
            <a:ext cx="3986989" cy="450508"/>
          </a:xfrm>
          <a:prstGeom prst="rect">
            <a:avLst/>
          </a:prstGeom>
        </p:spPr>
        <p:txBody>
          <a:bodyPr wrap="none">
            <a:spAutoFit/>
          </a:bodyPr>
          <a:lstStyle/>
          <a:p>
            <a:pPr algn="just">
              <a:lnSpc>
                <a:spcPct val="115000"/>
              </a:lnSpc>
            </a:pPr>
            <a:r>
              <a:rPr lang="en-US" sz="2200">
                <a:latin typeface="Times New Roman" panose="02020603050405020304" pitchFamily="18" charset="0"/>
                <a:cs typeface="Times New Roman" panose="02020603050405020304" pitchFamily="18" charset="0"/>
              </a:rPr>
              <a:t>Nơi diễn ra quá trình trao đổi khí.</a:t>
            </a:r>
            <a:endParaRPr lang="en-US" sz="2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82673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79400" y="233057"/>
            <a:ext cx="1153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en-US" sz="3200" i="1">
                <a:solidFill>
                  <a:srgbClr val="FF0000"/>
                </a:solidFill>
                <a:latin typeface="Times New Roman" pitchFamily="18" charset="0"/>
                <a:ea typeface="Times New Roman" pitchFamily="18" charset="0"/>
                <a:cs typeface="Times New Roman" pitchFamily="18" charset="0"/>
              </a:rPr>
              <a:t>1. Cấu tạo của hệ hô hấp</a:t>
            </a:r>
            <a:endParaRPr lang="en-US" sz="3200" i="1" dirty="0">
              <a:solidFill>
                <a:srgbClr val="FF0000"/>
              </a:solidFill>
              <a:latin typeface="Times New Roman" pitchFamily="18" charset="0"/>
              <a:cs typeface="Times New Roman" pitchFamily="18" charset="0"/>
            </a:endParaRPr>
          </a:p>
        </p:txBody>
      </p:sp>
      <p:sp>
        <p:nvSpPr>
          <p:cNvPr id="5" name="Rectangle 4"/>
          <p:cNvSpPr/>
          <p:nvPr/>
        </p:nvSpPr>
        <p:spPr>
          <a:xfrm>
            <a:off x="497526" y="2040608"/>
            <a:ext cx="11095348" cy="1077218"/>
          </a:xfrm>
          <a:prstGeom prst="rect">
            <a:avLst/>
          </a:prstGeom>
        </p:spPr>
        <p:txBody>
          <a:bodyPr wrap="square">
            <a:spAutoFit/>
          </a:bodyPr>
          <a:lstStyle/>
          <a:p>
            <a:pPr algn="just"/>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 hô hấp ở người gồm đường dẫn khí (mũi, họng, thanh quản, khí quản, phế quản) và cơ quan trao đổi khí là hai lá phổi. </a:t>
            </a:r>
            <a:endParaRPr lang="en-US" sz="32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40" y="1082971"/>
            <a:ext cx="863369" cy="863369"/>
          </a:xfrm>
          <a:prstGeom prst="rect">
            <a:avLst/>
          </a:prstGeom>
        </p:spPr>
      </p:pic>
      <p:sp>
        <p:nvSpPr>
          <p:cNvPr id="7" name="Rectangle 1"/>
          <p:cNvSpPr>
            <a:spLocks noChangeArrowheads="1"/>
          </p:cNvSpPr>
          <p:nvPr/>
        </p:nvSpPr>
        <p:spPr bwMode="auto">
          <a:xfrm>
            <a:off x="497526" y="3538245"/>
            <a:ext cx="1153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en-US" sz="3200" i="1">
                <a:solidFill>
                  <a:srgbClr val="FF0000"/>
                </a:solidFill>
                <a:latin typeface="Times New Roman" pitchFamily="18" charset="0"/>
                <a:ea typeface="Times New Roman" pitchFamily="18" charset="0"/>
                <a:cs typeface="Times New Roman" pitchFamily="18" charset="0"/>
              </a:rPr>
              <a:t>2. Chức năng của hệ hô hấp</a:t>
            </a:r>
            <a:endParaRPr lang="en-US" sz="32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91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499" y="3122531"/>
            <a:ext cx="10991653" cy="3416320"/>
          </a:xfrm>
          <a:prstGeom prst="rect">
            <a:avLst/>
          </a:prstGeom>
        </p:spPr>
        <p:txBody>
          <a:bodyPr wrap="square">
            <a:spAutoFit/>
          </a:bodyPr>
          <a:lstStyle/>
          <a:p>
            <a:pPr algn="just"/>
            <a:r>
              <a:rPr lang="vi-VN" sz="2400" b="1" i="1" dirty="0">
                <a:solidFill>
                  <a:srgbClr val="000000"/>
                </a:solidFill>
                <a:latin typeface="Times New Roman" panose="02020603050405020304" pitchFamily="18" charset="0"/>
                <a:ea typeface="Times New Roman" panose="02020603050405020304" pitchFamily="18" charset="0"/>
              </a:rPr>
              <a:t>* Làm tăng thể tích lồng ngực:</a:t>
            </a:r>
            <a:endParaRPr lang="en-US" sz="2400" dirty="0">
              <a:effectLst/>
              <a:latin typeface="Times New Roman" panose="02020603050405020304" pitchFamily="18" charset="0"/>
              <a:ea typeface="Times New Roman" panose="02020603050405020304" pitchFamily="18" charset="0"/>
            </a:endParaRPr>
          </a:p>
          <a:p>
            <a:pPr algn="just"/>
            <a:r>
              <a:rPr lang="vi-VN" sz="2400" i="1" dirty="0">
                <a:solidFill>
                  <a:srgbClr val="000000"/>
                </a:solidFill>
                <a:latin typeface="Times New Roman" panose="02020603050405020304" pitchFamily="18" charset="0"/>
                <a:ea typeface="Times New Roman" panose="02020603050405020304" pitchFamily="18" charset="0"/>
              </a:rPr>
              <a:t>+ Cơ liên sườn ngoài co → tập hợp xương ức và xương sườn có điểm tựa linh động sẽ chuyển động đồng thời theo 2 hướng: lên trên và ra 2 bên làm lồng ngực mở rộng ra 2 bên là chủ yếu.</a:t>
            </a:r>
            <a:endParaRPr lang="en-US" sz="2400" dirty="0">
              <a:effectLst/>
              <a:latin typeface="Times New Roman" panose="02020603050405020304" pitchFamily="18" charset="0"/>
              <a:ea typeface="Times New Roman" panose="02020603050405020304" pitchFamily="18" charset="0"/>
            </a:endParaRPr>
          </a:p>
          <a:p>
            <a:pPr algn="just"/>
            <a:r>
              <a:rPr lang="vi-VN" sz="2400" i="1" dirty="0">
                <a:solidFill>
                  <a:srgbClr val="000000"/>
                </a:solidFill>
                <a:latin typeface="Times New Roman" panose="02020603050405020304" pitchFamily="18" charset="0"/>
                <a:ea typeface="Times New Roman" panose="02020603050405020304" pitchFamily="18" charset="0"/>
              </a:rPr>
              <a:t>+ Cơ hoành co → lồng ngực mở rộng thêm về phía dưới, ép xuống khoang bụng.</a:t>
            </a:r>
            <a:endParaRPr lang="en-US" sz="2400" dirty="0">
              <a:effectLst/>
              <a:latin typeface="Times New Roman" panose="02020603050405020304" pitchFamily="18" charset="0"/>
              <a:ea typeface="Times New Roman" panose="02020603050405020304" pitchFamily="18" charset="0"/>
            </a:endParaRPr>
          </a:p>
          <a:p>
            <a:pPr algn="just"/>
            <a:r>
              <a:rPr lang="vi-VN" sz="2400" b="1" i="1" dirty="0">
                <a:solidFill>
                  <a:srgbClr val="000000"/>
                </a:solidFill>
                <a:latin typeface="Times New Roman" panose="02020603050405020304" pitchFamily="18" charset="0"/>
                <a:ea typeface="Times New Roman" panose="02020603050405020304" pitchFamily="18" charset="0"/>
              </a:rPr>
              <a:t>* Làm giảm thể tích lồng ngực:</a:t>
            </a:r>
            <a:endParaRPr lang="en-US" sz="2400" dirty="0">
              <a:effectLst/>
              <a:latin typeface="Times New Roman" panose="02020603050405020304" pitchFamily="18" charset="0"/>
              <a:ea typeface="Times New Roman" panose="02020603050405020304" pitchFamily="18" charset="0"/>
            </a:endParaRPr>
          </a:p>
          <a:p>
            <a:pPr algn="just"/>
            <a:r>
              <a:rPr lang="vi-VN" sz="2400" i="1" dirty="0">
                <a:solidFill>
                  <a:srgbClr val="000000"/>
                </a:solidFill>
                <a:latin typeface="Times New Roman" panose="02020603050405020304" pitchFamily="18" charset="0"/>
                <a:ea typeface="Times New Roman" panose="02020603050405020304" pitchFamily="18" charset="0"/>
              </a:rPr>
              <a:t>+ Cơ liên sườn ngoài và cơ hoành không co nữa và giãn ra → làm lồng ngực thu nhỏ trở về vị trí cũ.</a:t>
            </a:r>
            <a:endParaRPr lang="en-US" sz="2400" dirty="0">
              <a:effectLst/>
              <a:latin typeface="Times New Roman" panose="02020603050405020304" pitchFamily="18" charset="0"/>
              <a:ea typeface="Times New Roman" panose="02020603050405020304" pitchFamily="18" charset="0"/>
            </a:endParaRPr>
          </a:p>
          <a:p>
            <a:pPr algn="just"/>
            <a:r>
              <a:rPr lang="vi-VN" sz="2400" i="1" dirty="0">
                <a:solidFill>
                  <a:srgbClr val="000000"/>
                </a:solidFill>
                <a:latin typeface="Times New Roman" panose="02020603050405020304" pitchFamily="18" charset="0"/>
                <a:ea typeface="Times New Roman" panose="02020603050405020304" pitchFamily="18" charset="0"/>
              </a:rPr>
              <a:t>+ Ngoài ra còn có sự tham gia của một số cơ khác khi thở gắng sức.</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82803" y="800968"/>
            <a:ext cx="5891753" cy="1292662"/>
          </a:xfrm>
          <a:prstGeom prst="rect">
            <a:avLst/>
          </a:prstGeom>
        </p:spPr>
        <p:txBody>
          <a:bodyPr wrap="square">
            <a:spAutoFit/>
          </a:bodyPr>
          <a:lstStyle/>
          <a:p>
            <a:pPr algn="ctr"/>
            <a:r>
              <a:rPr lang="en-US" sz="2600" i="1" dirty="0">
                <a:solidFill>
                  <a:srgbClr val="FF0000"/>
                </a:solidFill>
                <a:latin typeface="Times New Roman" panose="02020603050405020304" pitchFamily="18" charset="0"/>
                <a:ea typeface="Times New Roman" panose="02020603050405020304" pitchFamily="18" charset="0"/>
              </a:rPr>
              <a:t>2.  </a:t>
            </a:r>
            <a:r>
              <a:rPr lang="vi-VN" sz="2600" i="1" dirty="0">
                <a:solidFill>
                  <a:srgbClr val="FF0000"/>
                </a:solidFill>
                <a:latin typeface="Times New Roman" panose="02020603050405020304" pitchFamily="18" charset="0"/>
                <a:ea typeface="Times New Roman" panose="02020603050405020304" pitchFamily="18" charset="0"/>
              </a:rPr>
              <a:t>Quan sát hình 34.2, mô tả hoạt động của cơ xương và sự thay đổi thể tích lồng ngực khi cử động hô hấp</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pic>
        <p:nvPicPr>
          <p:cNvPr id="1026" name="Picture 2" descr="Quan sát Hình 34.2 mô tả hoạt động của cơ xương và sự thay đổi thể tích lồng ngực">
            <a:extLst>
              <a:ext uri="{FF2B5EF4-FFF2-40B4-BE49-F238E27FC236}">
                <a16:creationId xmlns:a16="http://schemas.microsoft.com/office/drawing/2014/main" id="{1707F161-42B6-1AD7-ED1B-353E6140A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591" y="531731"/>
            <a:ext cx="5227983"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621" y="650140"/>
            <a:ext cx="11471226" cy="492443"/>
          </a:xfrm>
          <a:prstGeom prst="rect">
            <a:avLst/>
          </a:prstGeom>
        </p:spPr>
        <p:txBody>
          <a:bodyPr wrap="square">
            <a:spAutoFit/>
          </a:bodyPr>
          <a:lstStyle/>
          <a:p>
            <a:pPr algn="ctr"/>
            <a:r>
              <a:rPr lang="en-US" sz="2600" b="1" i="1" dirty="0">
                <a:solidFill>
                  <a:srgbClr val="FF0000"/>
                </a:solidFill>
                <a:latin typeface="Times New Roman" panose="02020603050405020304" pitchFamily="18" charset="0"/>
                <a:ea typeface="Times New Roman" panose="02020603050405020304" pitchFamily="18" charset="0"/>
              </a:rPr>
              <a:t>3.</a:t>
            </a:r>
            <a:r>
              <a:rPr lang="vi-VN" sz="2600" i="1" dirty="0">
                <a:solidFill>
                  <a:srgbClr val="FF0000"/>
                </a:solidFill>
                <a:latin typeface="Times New Roman" panose="02020603050405020304" pitchFamily="18" charset="0"/>
                <a:ea typeface="Times New Roman" panose="02020603050405020304" pitchFamily="18" charset="0"/>
              </a:rPr>
              <a:t> Quan sát hình 34.3 mô tả sự trao đổi khí ở phổi và ở tế bào.</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5712644" y="1999278"/>
            <a:ext cx="5835192" cy="2893100"/>
          </a:xfrm>
          <a:prstGeom prst="rect">
            <a:avLst/>
          </a:prstGeom>
        </p:spPr>
        <p:txBody>
          <a:bodyPr wrap="square">
            <a:spAutoFit/>
          </a:bodyPr>
          <a:lstStyle/>
          <a:p>
            <a:pPr algn="just"/>
            <a:r>
              <a:rPr lang="vi-VN" sz="2600">
                <a:solidFill>
                  <a:srgbClr val="000000"/>
                </a:solidFill>
                <a:latin typeface="Times New Roman" panose="02020603050405020304" pitchFamily="18" charset="0"/>
                <a:ea typeface="Times New Roman" panose="02020603050405020304" pitchFamily="18" charset="0"/>
              </a:rPr>
              <a:t>+ Trao đổi khí ở phổi gồm sự khuếch tán của O</a:t>
            </a:r>
            <a:r>
              <a:rPr lang="vi-VN" sz="2600" baseline="-25000">
                <a:solidFill>
                  <a:srgbClr val="000000"/>
                </a:solidFill>
                <a:latin typeface="Times New Roman" panose="02020603050405020304" pitchFamily="18" charset="0"/>
                <a:ea typeface="Times New Roman" panose="02020603050405020304" pitchFamily="18" charset="0"/>
              </a:rPr>
              <a:t>2</a:t>
            </a:r>
            <a:r>
              <a:rPr lang="vi-VN" sz="2600">
                <a:solidFill>
                  <a:srgbClr val="000000"/>
                </a:solidFill>
                <a:latin typeface="Times New Roman" panose="02020603050405020304" pitchFamily="18" charset="0"/>
                <a:ea typeface="Times New Roman" panose="02020603050405020304" pitchFamily="18" charset="0"/>
              </a:rPr>
              <a:t> từ không khí ở phế nang vào máu và của CO</a:t>
            </a:r>
            <a:r>
              <a:rPr lang="vi-VN" sz="2600" baseline="-25000">
                <a:solidFill>
                  <a:srgbClr val="000000"/>
                </a:solidFill>
                <a:latin typeface="Times New Roman" panose="02020603050405020304" pitchFamily="18" charset="0"/>
                <a:ea typeface="Times New Roman" panose="02020603050405020304" pitchFamily="18" charset="0"/>
              </a:rPr>
              <a:t>2</a:t>
            </a:r>
            <a:r>
              <a:rPr lang="vi-VN" sz="2600">
                <a:solidFill>
                  <a:srgbClr val="000000"/>
                </a:solidFill>
                <a:latin typeface="Times New Roman" panose="02020603050405020304" pitchFamily="18" charset="0"/>
                <a:ea typeface="Times New Roman" panose="02020603050405020304" pitchFamily="18" charset="0"/>
              </a:rPr>
              <a:t> từ máu vào không khí phế nang.</a:t>
            </a:r>
            <a:endParaRPr lang="en-US" sz="2600">
              <a:effectLst/>
              <a:latin typeface="Times New Roman" panose="02020603050405020304" pitchFamily="18" charset="0"/>
              <a:ea typeface="Times New Roman" panose="02020603050405020304" pitchFamily="18" charset="0"/>
            </a:endParaRPr>
          </a:p>
          <a:p>
            <a:pPr algn="just"/>
            <a:r>
              <a:rPr lang="vi-VN" sz="2600">
                <a:solidFill>
                  <a:srgbClr val="000000"/>
                </a:solidFill>
                <a:latin typeface="Times New Roman" panose="02020603050405020304" pitchFamily="18" charset="0"/>
                <a:ea typeface="Times New Roman" panose="02020603050405020304" pitchFamily="18" charset="0"/>
              </a:rPr>
              <a:t>+ Trao đổi khí ở tế bào gồm sự khuếch tán của O</a:t>
            </a:r>
            <a:r>
              <a:rPr lang="vi-VN" sz="2600" baseline="-25000">
                <a:solidFill>
                  <a:srgbClr val="000000"/>
                </a:solidFill>
                <a:latin typeface="Times New Roman" panose="02020603050405020304" pitchFamily="18" charset="0"/>
                <a:ea typeface="Times New Roman" panose="02020603050405020304" pitchFamily="18" charset="0"/>
              </a:rPr>
              <a:t>2</a:t>
            </a:r>
            <a:r>
              <a:rPr lang="vi-VN" sz="2600">
                <a:solidFill>
                  <a:srgbClr val="000000"/>
                </a:solidFill>
                <a:latin typeface="Times New Roman" panose="02020603050405020304" pitchFamily="18" charset="0"/>
                <a:ea typeface="Times New Roman" panose="02020603050405020304" pitchFamily="18" charset="0"/>
              </a:rPr>
              <a:t> từ máu vào tế bào của CO</a:t>
            </a:r>
            <a:r>
              <a:rPr lang="vi-VN" sz="2600" baseline="-25000">
                <a:solidFill>
                  <a:srgbClr val="000000"/>
                </a:solidFill>
                <a:latin typeface="Times New Roman" panose="02020603050405020304" pitchFamily="18" charset="0"/>
                <a:ea typeface="Times New Roman" panose="02020603050405020304" pitchFamily="18" charset="0"/>
              </a:rPr>
              <a:t>2</a:t>
            </a:r>
            <a:r>
              <a:rPr lang="vi-VN" sz="2600">
                <a:solidFill>
                  <a:srgbClr val="000000"/>
                </a:solidFill>
                <a:latin typeface="Times New Roman" panose="02020603050405020304" pitchFamily="18" charset="0"/>
                <a:ea typeface="Times New Roman" panose="02020603050405020304" pitchFamily="18" charset="0"/>
              </a:rPr>
              <a:t> từ tế bào vào máu.</a:t>
            </a:r>
            <a:endParaRPr lang="en-US" sz="2600">
              <a:effectLst/>
              <a:latin typeface="Times New Roman" panose="02020603050405020304" pitchFamily="18" charset="0"/>
              <a:ea typeface="Times New Roman" panose="02020603050405020304" pitchFamily="18" charset="0"/>
            </a:endParaRPr>
          </a:p>
        </p:txBody>
      </p:sp>
      <p:pic>
        <p:nvPicPr>
          <p:cNvPr id="6" name="Picture 5" descr="trao đổi khí"/>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608" y="1795665"/>
            <a:ext cx="4741683" cy="3822709"/>
          </a:xfrm>
          <a:prstGeom prst="rect">
            <a:avLst/>
          </a:prstGeom>
          <a:noFill/>
          <a:ln>
            <a:noFill/>
          </a:ln>
        </p:spPr>
      </p:pic>
    </p:spTree>
    <p:extLst>
      <p:ext uri="{BB962C8B-B14F-4D97-AF65-F5344CB8AC3E}">
        <p14:creationId xmlns:p14="http://schemas.microsoft.com/office/powerpoint/2010/main" val="11424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271</TotalTime>
  <Words>1657</Words>
  <Application>Microsoft Office PowerPoint</Application>
  <PresentationFormat>Widescreen</PresentationFormat>
  <Paragraphs>173</Paragraphs>
  <Slides>26</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#9Slide03 Arima Madurai</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MỘT SỐ BỆNH HÔ HẤP THƯỜNG GẶP</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Administrator</cp:lastModifiedBy>
  <cp:revision>90</cp:revision>
  <dcterms:created xsi:type="dcterms:W3CDTF">2023-09-12T13:08:47Z</dcterms:created>
  <dcterms:modified xsi:type="dcterms:W3CDTF">2025-02-20T08:09:05Z</dcterms:modified>
</cp:coreProperties>
</file>