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501" r:id="rId2"/>
    <p:sldId id="465" r:id="rId3"/>
    <p:sldId id="475" r:id="rId4"/>
    <p:sldId id="502" r:id="rId5"/>
    <p:sldId id="261" r:id="rId6"/>
    <p:sldId id="262" r:id="rId7"/>
    <p:sldId id="469" r:id="rId8"/>
    <p:sldId id="477" r:id="rId9"/>
    <p:sldId id="467" r:id="rId10"/>
    <p:sldId id="466" r:id="rId11"/>
    <p:sldId id="504" r:id="rId12"/>
    <p:sldId id="478" r:id="rId13"/>
    <p:sldId id="480" r:id="rId14"/>
    <p:sldId id="271" r:id="rId15"/>
    <p:sldId id="505" r:id="rId16"/>
    <p:sldId id="433" r:id="rId17"/>
    <p:sldId id="506" r:id="rId18"/>
    <p:sldId id="508" r:id="rId19"/>
    <p:sldId id="509" r:id="rId20"/>
    <p:sldId id="510" r:id="rId21"/>
    <p:sldId id="511" r:id="rId22"/>
    <p:sldId id="512" r:id="rId23"/>
    <p:sldId id="513" r:id="rId24"/>
    <p:sldId id="485" r:id="rId25"/>
    <p:sldId id="484" r:id="rId26"/>
    <p:sldId id="487" r:id="rId27"/>
    <p:sldId id="488" r:id="rId28"/>
    <p:sldId id="489" r:id="rId29"/>
    <p:sldId id="515" r:id="rId30"/>
    <p:sldId id="490" r:id="rId31"/>
    <p:sldId id="491" r:id="rId32"/>
    <p:sldId id="492" r:id="rId33"/>
    <p:sldId id="516" r:id="rId34"/>
    <p:sldId id="259" r:id="rId35"/>
    <p:sldId id="496" r:id="rId36"/>
    <p:sldId id="517" r:id="rId37"/>
    <p:sldId id="497" r:id="rId38"/>
    <p:sldId id="518" r:id="rId39"/>
    <p:sldId id="519" r:id="rId40"/>
    <p:sldId id="520" r:id="rId41"/>
    <p:sldId id="521" r:id="rId42"/>
  </p:sldIdLst>
  <p:sldSz cx="12192000" cy="6858000"/>
  <p:notesSz cx="6858000" cy="9144000"/>
  <p:embeddedFontLst>
    <p:embeddedFont>
      <p:font typeface="#9Slide03 Inconsolata Bold" panose="020B0604020202020204" charset="0"/>
      <p:bold r:id="rId44"/>
    </p:embeddedFont>
    <p:embeddedFont>
      <p:font typeface="#9Slide05 FS Blonde Script" panose="020B0604020202020204" charset="0"/>
      <p:italic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954"/>
    <a:srgbClr val="EC6C66"/>
    <a:srgbClr val="EC8337"/>
    <a:srgbClr val="92B54E"/>
    <a:srgbClr val="FF5892"/>
    <a:srgbClr val="F08A3B"/>
    <a:srgbClr val="FDB301"/>
    <a:srgbClr val="BFE9FF"/>
    <a:srgbClr val="18407F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741" autoAdjust="0"/>
  </p:normalViewPr>
  <p:slideViewPr>
    <p:cSldViewPr snapToGrid="0">
      <p:cViewPr varScale="1">
        <p:scale>
          <a:sx n="60" d="100"/>
          <a:sy n="60" d="100"/>
        </p:scale>
        <p:origin x="8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87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Lá cây sẽ khép lại để giảm sự sát thương do tác động của ngoại lực</a:t>
            </a:r>
            <a:endParaRPr lang="vi-VN" sz="12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#9Slide03 Inconsolata Bold" panose="00000809000000000000" pitchFamily="50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6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724263" y="252349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24263" y="330104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校园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7365"/>
          </a:xfrm>
          <a:prstGeom prst="rect">
            <a:avLst/>
          </a:prstGeom>
        </p:spPr>
      </p:pic>
      <p:pic>
        <p:nvPicPr>
          <p:cNvPr id="6" name="图片 5" descr="校园-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3873108" y="274320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3873108" y="352075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-103359857" y="209677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03359857" y="287432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F95A-15FE-4A4A-88E4-648C1FB269B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019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F4B664D-C8E1-0E29-4AE0-58C9CFD99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19" y="1560645"/>
            <a:ext cx="954088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 </a:t>
            </a:r>
          </a:p>
          <a:p>
            <a:pPr algn="ctr" eaLnBrk="1" hangingPunct="1"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FBA72F8-863C-1A2F-4E83-729381D85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616" y="3275615"/>
            <a:ext cx="6744328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HỌC 7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421788F-6C55-40A4-86DA-83B4D9A4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6" y="2157537"/>
            <a:ext cx="2691519" cy="3777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1E4C5-574E-9937-FE33-7A1DBA8EF84E}"/>
              </a:ext>
            </a:extLst>
          </p:cNvPr>
          <p:cNvSpPr txBox="1"/>
          <p:nvPr/>
        </p:nvSpPr>
        <p:spPr>
          <a:xfrm>
            <a:off x="582132" y="781511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PHỔ VĂN</a:t>
            </a:r>
          </a:p>
        </p:txBody>
      </p:sp>
    </p:spTree>
    <p:extLst>
      <p:ext uri="{BB962C8B-B14F-4D97-AF65-F5344CB8AC3E}">
        <p14:creationId xmlns:p14="http://schemas.microsoft.com/office/powerpoint/2010/main" val="32314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A89147-FEB5-1689-8AC1-A3AD367F6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6287"/>
              </p:ext>
            </p:extLst>
          </p:nvPr>
        </p:nvGraphicFramePr>
        <p:xfrm>
          <a:off x="242776" y="659360"/>
          <a:ext cx="11706447" cy="5032593"/>
        </p:xfrm>
        <a:graphic>
          <a:graphicData uri="http://schemas.openxmlformats.org/drawingml/2006/table">
            <a:tbl>
              <a:tblPr/>
              <a:tblGrid>
                <a:gridCol w="1360968">
                  <a:extLst>
                    <a:ext uri="{9D8B030D-6E8A-4147-A177-3AD203B41FA5}">
                      <a16:colId xmlns:a16="http://schemas.microsoft.com/office/drawing/2014/main" val="513603006"/>
                    </a:ext>
                  </a:extLst>
                </a:gridCol>
                <a:gridCol w="3721395">
                  <a:extLst>
                    <a:ext uri="{9D8B030D-6E8A-4147-A177-3AD203B41FA5}">
                      <a16:colId xmlns:a16="http://schemas.microsoft.com/office/drawing/2014/main" val="1584484566"/>
                    </a:ext>
                  </a:extLst>
                </a:gridCol>
                <a:gridCol w="6624084">
                  <a:extLst>
                    <a:ext uri="{9D8B030D-6E8A-4147-A177-3AD203B41FA5}">
                      <a16:colId xmlns:a16="http://schemas.microsoft.com/office/drawing/2014/main" val="1786433048"/>
                    </a:ext>
                  </a:extLst>
                </a:gridCol>
              </a:tblGrid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thích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15978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cây hướng về phía có ánh sáng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87987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 cây hướng đến phía nguồn nước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860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thấp/cao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 rẩy/ toát mồ hôi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02802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 gà mẹ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 con chạy đến nơi có gà mẹ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50733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thể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bám vào giá thể</a:t>
                      </a:r>
                    </a:p>
                  </a:txBody>
                  <a:tcPr marL="81391" marR="81391" marT="81391" marB="813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751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201B97-11CF-B8B5-AFAE-6C96DCB36834}"/>
              </a:ext>
            </a:extLst>
          </p:cNvPr>
          <p:cNvSpPr txBox="1"/>
          <p:nvPr/>
        </p:nvSpPr>
        <p:spPr>
          <a:xfrm>
            <a:off x="2591162" y="-19743"/>
            <a:ext cx="292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Bảng 33.1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C66F973-EE7D-085B-AEA8-42AF2E46526C}"/>
              </a:ext>
            </a:extLst>
          </p:cNvPr>
          <p:cNvSpPr/>
          <p:nvPr/>
        </p:nvSpPr>
        <p:spPr>
          <a:xfrm>
            <a:off x="683502" y="6078243"/>
            <a:ext cx="663388" cy="537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983D-410C-7C2B-1635-942181F144C2}"/>
              </a:ext>
            </a:extLst>
          </p:cNvPr>
          <p:cNvSpPr txBox="1"/>
          <p:nvPr/>
        </p:nvSpPr>
        <p:spPr>
          <a:xfrm>
            <a:off x="1538997" y="5745713"/>
            <a:ext cx="6687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Tất cả những phản ứng trên của sinh vật được gọi là cảm ứng ở sinh vật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14B0CD5-2144-ABEA-E24B-E76AFB811C0E}"/>
              </a:ext>
            </a:extLst>
          </p:cNvPr>
          <p:cNvSpPr/>
          <p:nvPr/>
        </p:nvSpPr>
        <p:spPr>
          <a:xfrm>
            <a:off x="2591162" y="2456121"/>
            <a:ext cx="1629964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51C685D-CBA7-175F-C7D3-293199266ABF}"/>
              </a:ext>
            </a:extLst>
          </p:cNvPr>
          <p:cNvSpPr/>
          <p:nvPr/>
        </p:nvSpPr>
        <p:spPr>
          <a:xfrm>
            <a:off x="5640228" y="2349795"/>
            <a:ext cx="5949260" cy="637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A9EFE6E-393B-942C-0847-C7DCAD3F75C7}"/>
              </a:ext>
            </a:extLst>
          </p:cNvPr>
          <p:cNvSpPr/>
          <p:nvPr/>
        </p:nvSpPr>
        <p:spPr>
          <a:xfrm>
            <a:off x="1892956" y="3429000"/>
            <a:ext cx="3104345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59E1CF6-2DB2-6800-3377-E7A7DAF4E8A8}"/>
              </a:ext>
            </a:extLst>
          </p:cNvPr>
          <p:cNvSpPr/>
          <p:nvPr/>
        </p:nvSpPr>
        <p:spPr>
          <a:xfrm>
            <a:off x="6262938" y="3429000"/>
            <a:ext cx="4220763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A42025C-DD83-6331-3A68-BB9C4A1E8DBA}"/>
              </a:ext>
            </a:extLst>
          </p:cNvPr>
          <p:cNvSpPr/>
          <p:nvPr/>
        </p:nvSpPr>
        <p:spPr>
          <a:xfrm>
            <a:off x="2201301" y="4107229"/>
            <a:ext cx="2540820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9012394-FD71-5086-EDBE-3C85B4CEC978}"/>
              </a:ext>
            </a:extLst>
          </p:cNvPr>
          <p:cNvSpPr/>
          <p:nvPr/>
        </p:nvSpPr>
        <p:spPr>
          <a:xfrm>
            <a:off x="5731310" y="4107229"/>
            <a:ext cx="5581731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56DB3AA5-71C8-253C-6241-578510356C7B}"/>
              </a:ext>
            </a:extLst>
          </p:cNvPr>
          <p:cNvSpPr/>
          <p:nvPr/>
        </p:nvSpPr>
        <p:spPr>
          <a:xfrm>
            <a:off x="2630146" y="5106285"/>
            <a:ext cx="1629964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5BFBCBA8-5F9B-24C8-C5BC-6CF3FC2BEE15}"/>
              </a:ext>
            </a:extLst>
          </p:cNvPr>
          <p:cNvSpPr/>
          <p:nvPr/>
        </p:nvSpPr>
        <p:spPr>
          <a:xfrm>
            <a:off x="6474701" y="5138411"/>
            <a:ext cx="4094061" cy="531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  <p:bldP spid="3" grpId="0" animBg="1"/>
      <p:bldP spid="7" grpId="0" animBg="1"/>
      <p:bldP spid="8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164591D-4EC4-1B43-2210-040AB978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6" y="1063257"/>
            <a:ext cx="10302948" cy="54863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9BEB88E-164C-0296-992B-8D63DE6E5F95}"/>
              </a:ext>
            </a:extLst>
          </p:cNvPr>
          <p:cNvSpPr txBox="1"/>
          <p:nvPr/>
        </p:nvSpPr>
        <p:spPr>
          <a:xfrm>
            <a:off x="4029740" y="308345"/>
            <a:ext cx="4084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2530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thực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7" name="Picture 6" descr="A hand holding a small plant&#10;&#10;Description automatically generated with low confidence">
            <a:extLst>
              <a:ext uri="{FF2B5EF4-FFF2-40B4-BE49-F238E27FC236}">
                <a16:creationId xmlns:a16="http://schemas.microsoft.com/office/drawing/2014/main" id="{1F67654B-AA29-EB8E-7313-ECCF79AB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1118347"/>
            <a:ext cx="4621306" cy="4621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5563496" y="1326776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Chạm tay </a:t>
            </a:r>
            <a:r>
              <a:rPr lang="en-US" sz="2800">
                <a:latin typeface="#9Slide05 FS Blonde Script" panose="03000503000000000000" pitchFamily="65" charset="0"/>
              </a:rPr>
              <a:t>vào cây xấu hổ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5563496" y="1860595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lực của ngón tay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Lá cây </a:t>
            </a:r>
            <a:r>
              <a:rPr lang="en-US" sz="2800">
                <a:solidFill>
                  <a:srgbClr val="FF0000"/>
                </a:solidFill>
                <a:latin typeface="#9Slide05 FS Blonde Script" panose="03000503000000000000" pitchFamily="65" charset="0"/>
              </a:rPr>
              <a:t>cụp lại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động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6096000" y="3028890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Trời lạnh người nổi da gà</a:t>
            </a:r>
            <a:endParaRPr lang="en-US" sz="2800"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6096000" y="3625924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nhiệt độ thấp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Nổi da gà</a:t>
            </a:r>
            <a:endParaRPr lang="en-US" sz="2800">
              <a:solidFill>
                <a:srgbClr val="FF0000"/>
              </a:solidFill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D8AEE-6531-A493-D11F-5EBE855B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6" y="1076045"/>
            <a:ext cx="2708245" cy="2352955"/>
          </a:xfrm>
          <a:prstGeom prst="rect">
            <a:avLst/>
          </a:prstGeom>
        </p:spPr>
      </p:pic>
      <p:pic>
        <p:nvPicPr>
          <p:cNvPr id="10" name="Picture 2" descr="Nếu bạn “nổi gai ốc” khi nghe nhạc, bạn là người… rất đặc biệt | Báo Dân trí">
            <a:extLst>
              <a:ext uri="{FF2B5EF4-FFF2-40B4-BE49-F238E27FC236}">
                <a16:creationId xmlns:a16="http://schemas.microsoft.com/office/drawing/2014/main" id="{42503583-2D48-20F2-F974-0B229F44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4" y="3245223"/>
            <a:ext cx="4686305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7BD47-5729-7D6F-394C-753A7604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169" y="76842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6730254" y="1349965"/>
            <a:ext cx="451436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em  </a:t>
            </a:r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 ứng 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gì?</a:t>
            </a:r>
            <a:endParaRPr lang="zh-CN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 descr="A picture containing indoor, flower, plant, dark&#10;&#10;Description automatically generated">
            <a:extLst>
              <a:ext uri="{FF2B5EF4-FFF2-40B4-BE49-F238E27FC236}">
                <a16:creationId xmlns:a16="http://schemas.microsoft.com/office/drawing/2014/main" id="{3F73BDC6-AA95-9C49-332D-0C4127D0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14" y="1301180"/>
            <a:ext cx="5184040" cy="437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06210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ứng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của sinh vật đối với các 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thích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đến từ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983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24011" y="1182662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Cảm ứng ở sinh vật là gì?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2DD5AED-80C9-202B-869E-5EC3D549A571}"/>
              </a:ext>
            </a:extLst>
          </p:cNvPr>
          <p:cNvSpPr txBox="1"/>
          <p:nvPr/>
        </p:nvSpPr>
        <p:spPr>
          <a:xfrm>
            <a:off x="2235217" y="2225985"/>
            <a:ext cx="8418605" cy="1200329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Cảm ứng là phản ứng của sinh vật đối với các kích thích đến từ môi trường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E06177D-3F0D-C376-D635-096DE3A6F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5" y="989453"/>
            <a:ext cx="885621" cy="885621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B7F3AD61-F5E4-E169-6B26-36026EA7DEFA}"/>
              </a:ext>
            </a:extLst>
          </p:cNvPr>
          <p:cNvSpPr txBox="1"/>
          <p:nvPr/>
        </p:nvSpPr>
        <p:spPr>
          <a:xfrm>
            <a:off x="2235217" y="3777225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2. Vai trò của cảm ứng ở sinh vật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2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2903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2236192"/>
            <a:ext cx="5295556" cy="44180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5647765" y="759796"/>
            <a:ext cx="5431361" cy="3083859"/>
          </a:xfrm>
          <a:prstGeom prst="wedgeEllipseCallout">
            <a:avLst>
              <a:gd name="adj1" fmla="val -67229"/>
              <a:gd name="adj2" fmla="val 62500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không </a:t>
            </a:r>
            <a:r>
              <a:rPr lang="en-US" sz="28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phản ứng</a:t>
            </a:r>
            <a:r>
              <a:rPr lang="en-US" sz="28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kích thích </a:t>
            </a:r>
            <a:r>
              <a:rPr lang="en-US" sz="28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từ môi trường thì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</a:t>
            </a:r>
            <a:r>
              <a:rPr lang="en-US" sz="28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4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24011" y="1182662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Cảm ứng ở sinh vật là gì?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E06177D-3F0D-C376-D635-096DE3A6F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25" y="989453"/>
            <a:ext cx="885621" cy="885621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B7F3AD61-F5E4-E169-6B26-36026EA7DEFA}"/>
              </a:ext>
            </a:extLst>
          </p:cNvPr>
          <p:cNvSpPr txBox="1"/>
          <p:nvPr/>
        </p:nvSpPr>
        <p:spPr>
          <a:xfrm>
            <a:off x="2124011" y="1875074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2. Vai trò của cảm ứng ở sinh vật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EA1E610-2E66-8BE6-43EA-E152D87C9454}"/>
              </a:ext>
            </a:extLst>
          </p:cNvPr>
          <p:cNvSpPr txBox="1"/>
          <p:nvPr/>
        </p:nvSpPr>
        <p:spPr>
          <a:xfrm>
            <a:off x="1676400" y="2858315"/>
            <a:ext cx="8839200" cy="1754326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Cảm ứng giúp sinh vật thích nghi với những thay đổi của môi trường để tồn tại và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28500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2903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2236192"/>
            <a:ext cx="5295556" cy="44180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5647765" y="759796"/>
            <a:ext cx="5431361" cy="3083859"/>
          </a:xfrm>
          <a:prstGeom prst="wedgeEllipseCallout">
            <a:avLst>
              <a:gd name="adj1" fmla="val -67229"/>
              <a:gd name="adj2" fmla="val 62500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E69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40737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46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5133428"/>
            <a:ext cx="1822884" cy="15208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349E89-17EB-52D9-37AA-763840E40D5B}"/>
              </a:ext>
            </a:extLst>
          </p:cNvPr>
          <p:cNvSpPr txBox="1"/>
          <p:nvPr/>
        </p:nvSpPr>
        <p:spPr>
          <a:xfrm>
            <a:off x="1415598" y="468024"/>
            <a:ext cx="10172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 TRONG CÁC CÂU SAU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BFFEDB-9912-5C82-3C2E-F9BDAF1174F0}"/>
              </a:ext>
            </a:extLst>
          </p:cNvPr>
          <p:cNvSpPr txBox="1"/>
          <p:nvPr/>
        </p:nvSpPr>
        <p:spPr>
          <a:xfrm>
            <a:off x="365932" y="1435425"/>
            <a:ext cx="11715067" cy="3697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1: Cảm ứng ở sinh vật là phản ứng của sinh vật với các kích thích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môi trường.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môi trường ngoài cơ thể.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môi trường trong cơ thể.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các sinh vật khác.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30558ACB-7BF9-75E3-BE4E-792B93592756}"/>
              </a:ext>
            </a:extLst>
          </p:cNvPr>
          <p:cNvSpPr/>
          <p:nvPr/>
        </p:nvSpPr>
        <p:spPr>
          <a:xfrm>
            <a:off x="241300" y="2328530"/>
            <a:ext cx="736895" cy="627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BF33-4046-DB2D-D912-0E1556E3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38"/>
            <a:ext cx="10515600" cy="692710"/>
          </a:xfrm>
        </p:spPr>
        <p:txBody>
          <a:bodyPr>
            <a:normAutofit fontScale="90000"/>
          </a:bodyPr>
          <a:lstStyle/>
          <a:p>
            <a:r>
              <a:rPr lang="en-US"/>
              <a:t>Mời các em xem đoạn video sau</a:t>
            </a:r>
          </a:p>
        </p:txBody>
      </p:sp>
      <p:pic>
        <p:nvPicPr>
          <p:cNvPr id="4" name="Cây xấu hổ - hoa trinh nữ">
            <a:hlinkClick r:id="" action="ppaction://media"/>
            <a:extLst>
              <a:ext uri="{FF2B5EF4-FFF2-40B4-BE49-F238E27FC236}">
                <a16:creationId xmlns:a16="http://schemas.microsoft.com/office/drawing/2014/main" id="{1E42A977-E61D-44AD-183C-D813D3FFCB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004048"/>
            <a:ext cx="10515600" cy="5398032"/>
          </a:xfrm>
        </p:spPr>
      </p:pic>
    </p:spTree>
    <p:extLst>
      <p:ext uri="{BB962C8B-B14F-4D97-AF65-F5344CB8AC3E}">
        <p14:creationId xmlns:p14="http://schemas.microsoft.com/office/powerpoint/2010/main" val="36348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46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5133428"/>
            <a:ext cx="1822884" cy="15208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349E89-17EB-52D9-37AA-763840E40D5B}"/>
              </a:ext>
            </a:extLst>
          </p:cNvPr>
          <p:cNvSpPr txBox="1"/>
          <p:nvPr/>
        </p:nvSpPr>
        <p:spPr>
          <a:xfrm>
            <a:off x="1415598" y="468024"/>
            <a:ext cx="10172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 TRONG CÁC CÂU SAU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BFFEDB-9912-5C82-3C2E-F9BDAF1174F0}"/>
              </a:ext>
            </a:extLst>
          </p:cNvPr>
          <p:cNvSpPr txBox="1"/>
          <p:nvPr/>
        </p:nvSpPr>
        <p:spPr>
          <a:xfrm>
            <a:off x="365932" y="1435425"/>
            <a:ext cx="11513088" cy="3697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2: Khi trời rét lạnh thì cơ thể người sẽ có phản ứng như thế nào?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Đổ mồ hôi.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Nổi mụn nhọt.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Sởn gai ốc.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Da sạm đen.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30558ACB-7BF9-75E3-BE4E-792B93592756}"/>
              </a:ext>
            </a:extLst>
          </p:cNvPr>
          <p:cNvSpPr/>
          <p:nvPr/>
        </p:nvSpPr>
        <p:spPr>
          <a:xfrm>
            <a:off x="241300" y="3759030"/>
            <a:ext cx="736895" cy="627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46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5133428"/>
            <a:ext cx="1822884" cy="15208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349E89-17EB-52D9-37AA-763840E40D5B}"/>
              </a:ext>
            </a:extLst>
          </p:cNvPr>
          <p:cNvSpPr txBox="1"/>
          <p:nvPr/>
        </p:nvSpPr>
        <p:spPr>
          <a:xfrm>
            <a:off x="1415598" y="468024"/>
            <a:ext cx="10172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 TRONG CÁC CÂU SAU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BFFEDB-9912-5C82-3C2E-F9BDAF1174F0}"/>
              </a:ext>
            </a:extLst>
          </p:cNvPr>
          <p:cNvSpPr txBox="1"/>
          <p:nvPr/>
        </p:nvSpPr>
        <p:spPr>
          <a:xfrm>
            <a:off x="365932" y="1435425"/>
            <a:ext cx="11657358" cy="3697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3: Phản ứng của gà con đối với tiếng kêu của gà mẹ như thế nào?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Bỏ chạy thật xa khỏi gà mẹ.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Đứng yên một chỗ.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Chạy tán loạn.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Đi theo tiếng kêu của gà mẹ.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30558ACB-7BF9-75E3-BE4E-792B93592756}"/>
              </a:ext>
            </a:extLst>
          </p:cNvPr>
          <p:cNvSpPr/>
          <p:nvPr/>
        </p:nvSpPr>
        <p:spPr>
          <a:xfrm>
            <a:off x="241300" y="4504871"/>
            <a:ext cx="736895" cy="627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970" cy="15208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B349E89-17EB-52D9-37AA-763840E40D5B}"/>
              </a:ext>
            </a:extLst>
          </p:cNvPr>
          <p:cNvSpPr txBox="1"/>
          <p:nvPr/>
        </p:nvSpPr>
        <p:spPr>
          <a:xfrm>
            <a:off x="2714241" y="342538"/>
            <a:ext cx="676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THÔNG TIN THEO BẢNG SAU</a:t>
            </a:r>
          </a:p>
        </p:txBody>
      </p:sp>
      <p:graphicFrame>
        <p:nvGraphicFramePr>
          <p:cNvPr id="2" name="Bảng 4">
            <a:extLst>
              <a:ext uri="{FF2B5EF4-FFF2-40B4-BE49-F238E27FC236}">
                <a16:creationId xmlns:a16="http://schemas.microsoft.com/office/drawing/2014/main" id="{2E21C0BE-BA93-A6A5-499E-229A40F35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18830"/>
              </p:ext>
            </p:extLst>
          </p:nvPr>
        </p:nvGraphicFramePr>
        <p:xfrm>
          <a:off x="318976" y="1004450"/>
          <a:ext cx="11610753" cy="551101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1077">
                  <a:extLst>
                    <a:ext uri="{9D8B030D-6E8A-4147-A177-3AD203B41FA5}">
                      <a16:colId xmlns:a16="http://schemas.microsoft.com/office/drawing/2014/main" val="1980115504"/>
                    </a:ext>
                  </a:extLst>
                </a:gridCol>
                <a:gridCol w="3309676">
                  <a:extLst>
                    <a:ext uri="{9D8B030D-6E8A-4147-A177-3AD203B41FA5}">
                      <a16:colId xmlns:a16="http://schemas.microsoft.com/office/drawing/2014/main" val="999558498"/>
                    </a:ext>
                  </a:extLst>
                </a:gridCol>
              </a:tblGrid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cảm ứng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thích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201270"/>
                  </a:ext>
                </a:extLst>
              </a:tr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 cây mọc dài về phía có 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017338"/>
                  </a:ext>
                </a:extLst>
              </a:tr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cây mọc cong về phía có ánh sáng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138644"/>
                  </a:ext>
                </a:extLst>
              </a:tr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con nai bỏ chạy khi bị con hổ đuổi theo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286450"/>
                  </a:ext>
                </a:extLst>
              </a:tr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 sủa khi nghe thấy tiếng động lạ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021745"/>
                  </a:ext>
                </a:extLst>
              </a:tr>
              <a:tr h="91850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cây hồ tiêu bám vào trong cây gỗ 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799296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CB9576-FD1E-5B12-1529-DD441D63A050}"/>
              </a:ext>
            </a:extLst>
          </p:cNvPr>
          <p:cNvSpPr txBox="1"/>
          <p:nvPr/>
        </p:nvSpPr>
        <p:spPr>
          <a:xfrm>
            <a:off x="9799962" y="2134629"/>
            <a:ext cx="110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5A92C6B-1D5E-472D-9040-9F5F1F0A02D6}"/>
              </a:ext>
            </a:extLst>
          </p:cNvPr>
          <p:cNvSpPr txBox="1"/>
          <p:nvPr/>
        </p:nvSpPr>
        <p:spPr>
          <a:xfrm>
            <a:off x="9477759" y="2991293"/>
            <a:ext cx="174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Ánh sáng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F367735-97CE-857A-800F-A25AC1CE4EE0}"/>
              </a:ext>
            </a:extLst>
          </p:cNvPr>
          <p:cNvSpPr txBox="1"/>
          <p:nvPr/>
        </p:nvSpPr>
        <p:spPr>
          <a:xfrm>
            <a:off x="9572336" y="3911293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Con hổ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1D1362-6FA0-541B-423E-EE489A965B1E}"/>
              </a:ext>
            </a:extLst>
          </p:cNvPr>
          <p:cNvSpPr txBox="1"/>
          <p:nvPr/>
        </p:nvSpPr>
        <p:spPr>
          <a:xfrm>
            <a:off x="9477759" y="4763385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95C9A0F-984D-0BC8-B7B0-0D86E259F5D3}"/>
              </a:ext>
            </a:extLst>
          </p:cNvPr>
          <p:cNvSpPr txBox="1"/>
          <p:nvPr/>
        </p:nvSpPr>
        <p:spPr>
          <a:xfrm>
            <a:off x="9599587" y="5705415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Trụ bám</a:t>
            </a:r>
          </a:p>
        </p:txBody>
      </p:sp>
    </p:spTree>
    <p:extLst>
      <p:ext uri="{BB962C8B-B14F-4D97-AF65-F5344CB8AC3E}">
        <p14:creationId xmlns:p14="http://schemas.microsoft.com/office/powerpoint/2010/main" val="29679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78339" y="54832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18017" y="945123"/>
            <a:ext cx="9026525" cy="1490104"/>
            <a:chOff x="2010" y="5687"/>
            <a:chExt cx="5205" cy="2082"/>
          </a:xfrm>
          <a:solidFill>
            <a:srgbClr val="FF0000"/>
          </a:solidFill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3200" b="1" dirty="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616" y="5800"/>
              <a:ext cx="4008" cy="1369"/>
            </a:xfrm>
            <a:grpFill/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36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II. TẬP TÍNH Ở ĐỘNG VẬT</a:t>
              </a:r>
              <a:endParaRPr lang="en-US" sz="36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Tập tính là gì?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76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1" y="298356"/>
            <a:ext cx="5479235" cy="3124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239" y="3522989"/>
            <a:ext cx="4548380" cy="303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524037" y="3522989"/>
            <a:ext cx="3635998" cy="3024064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29" y="304799"/>
            <a:ext cx="5807590" cy="31242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76D2D00-F119-3991-D2EC-65A14BA51AA7}"/>
              </a:ext>
            </a:extLst>
          </p:cNvPr>
          <p:cNvSpPr txBox="1"/>
          <p:nvPr/>
        </p:nvSpPr>
        <p:spPr>
          <a:xfrm>
            <a:off x="539706" y="4408835"/>
            <a:ext cx="2574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tập tính ở động vật</a:t>
            </a:r>
          </a:p>
        </p:txBody>
      </p:sp>
    </p:spTree>
    <p:extLst>
      <p:ext uri="{BB962C8B-B14F-4D97-AF65-F5344CB8AC3E}">
        <p14:creationId xmlns:p14="http://schemas.microsoft.com/office/powerpoint/2010/main" val="28226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460" y="4072890"/>
            <a:ext cx="637540" cy="278511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FF118E-B365-59D7-93C6-D37AD08581EA}"/>
              </a:ext>
            </a:extLst>
          </p:cNvPr>
          <p:cNvSpPr txBox="1"/>
          <p:nvPr/>
        </p:nvSpPr>
        <p:spPr>
          <a:xfrm>
            <a:off x="464495" y="789813"/>
            <a:ext cx="1140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– QUAN SÁT HÌNH 33.2 VÀ HOÀN THÀNH CÂU HỎI SAU: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46D1A7-730A-852B-7733-D6C739385EC8}"/>
              </a:ext>
            </a:extLst>
          </p:cNvPr>
          <p:cNvSpPr txBox="1"/>
          <p:nvPr/>
        </p:nvSpPr>
        <p:spPr>
          <a:xfrm>
            <a:off x="464495" y="1632357"/>
            <a:ext cx="1066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33.2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gì?Có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7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5" y="632915"/>
            <a:ext cx="4948809" cy="2617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42" y="700731"/>
            <a:ext cx="4609658" cy="2549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29895" y="3794033"/>
            <a:ext cx="5275769" cy="2409543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2" y="3800477"/>
            <a:ext cx="5275769" cy="240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30617-FDF0-FD30-B2BC-483AD77B51F2}"/>
              </a:ext>
            </a:extLst>
          </p:cNvPr>
          <p:cNvSpPr txBox="1"/>
          <p:nvPr/>
        </p:nvSpPr>
        <p:spPr>
          <a:xfrm>
            <a:off x="970266" y="3260680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a. Tập tính di cư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64509-3638-04E1-BC71-9C9CA24B7802}"/>
              </a:ext>
            </a:extLst>
          </p:cNvPr>
          <p:cNvSpPr txBox="1"/>
          <p:nvPr/>
        </p:nvSpPr>
        <p:spPr>
          <a:xfrm>
            <a:off x="7328468" y="3332368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Tập tính  bầy đàn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82352-0FC5-9F5E-9F1E-F2E3BA73190C}"/>
              </a:ext>
            </a:extLst>
          </p:cNvPr>
          <p:cNvSpPr txBox="1"/>
          <p:nvPr/>
        </p:nvSpPr>
        <p:spPr>
          <a:xfrm>
            <a:off x="446436" y="6252553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Tập tính săn mồi/ kiếm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C994D-AC3F-CF24-2562-ABB359C436BE}"/>
              </a:ext>
            </a:extLst>
          </p:cNvPr>
          <p:cNvSpPr txBox="1"/>
          <p:nvPr/>
        </p:nvSpPr>
        <p:spPr>
          <a:xfrm>
            <a:off x="6595760" y="6274635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Tập tính chăm sóc con non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6151A2-E04C-FD9E-5977-06D1905FF963}"/>
              </a:ext>
            </a:extLst>
          </p:cNvPr>
          <p:cNvSpPr txBox="1"/>
          <p:nvPr/>
        </p:nvSpPr>
        <p:spPr>
          <a:xfrm>
            <a:off x="2304968" y="-19111"/>
            <a:ext cx="905277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tên tập tính cho các động vật thể hiện trong hình 33.2</a:t>
            </a:r>
          </a:p>
        </p:txBody>
      </p:sp>
    </p:spTree>
    <p:extLst>
      <p:ext uri="{BB962C8B-B14F-4D97-AF65-F5344CB8AC3E}">
        <p14:creationId xmlns:p14="http://schemas.microsoft.com/office/powerpoint/2010/main" val="36879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295657" y="904342"/>
            <a:ext cx="4514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ctr"/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Vậy </a:t>
            </a:r>
            <a:r>
              <a:rPr lang="en-US" altLang="zh-CN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 tính 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gì?</a:t>
            </a:r>
            <a:endParaRPr lang="zh-CN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4654192" y="2057707"/>
            <a:ext cx="6141071" cy="230832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tính là một chuỗi những phản ứng trả lời kich thích đến từ môi trường bên trong hoặc bên ngoài.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78" y="1760026"/>
            <a:ext cx="2548118" cy="26602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1884E8-2851-AA4F-1462-981FD8358BF7}"/>
              </a:ext>
            </a:extLst>
          </p:cNvPr>
          <p:cNvSpPr txBox="1">
            <a:spLocks/>
          </p:cNvSpPr>
          <p:nvPr/>
        </p:nvSpPr>
        <p:spPr>
          <a:xfrm>
            <a:off x="1750445" y="5454964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Có 2 loại tập tính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8E1085-68EA-3C29-8801-5935A76F6B2A}"/>
              </a:ext>
            </a:extLst>
          </p:cNvPr>
          <p:cNvSpPr txBox="1"/>
          <p:nvPr/>
        </p:nvSpPr>
        <p:spPr>
          <a:xfrm>
            <a:off x="1491267" y="4650436"/>
            <a:ext cx="919231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Có mấy loại tập tính? Nêu đặc điểm của chúng.</a:t>
            </a:r>
          </a:p>
        </p:txBody>
      </p:sp>
    </p:spTree>
    <p:extLst>
      <p:ext uri="{BB962C8B-B14F-4D97-AF65-F5344CB8AC3E}">
        <p14:creationId xmlns:p14="http://schemas.microsoft.com/office/powerpoint/2010/main" val="2909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  <p:bldP spid="4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656385" descr="vitphaibietb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4" y="212028"/>
            <a:ext cx="3531298" cy="26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0" name="Picture 656389" descr="10441691241007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18" y="316381"/>
            <a:ext cx="2743199" cy="25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95" name="Rectangle 656394"/>
          <p:cNvSpPr/>
          <p:nvPr/>
        </p:nvSpPr>
        <p:spPr>
          <a:xfrm>
            <a:off x="3889376" y="2666934"/>
            <a:ext cx="3881438" cy="534988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bẩm sinh</a:t>
            </a:r>
          </a:p>
        </p:txBody>
      </p:sp>
      <p:sp>
        <p:nvSpPr>
          <p:cNvPr id="656396" name="Rectangle 656395"/>
          <p:cNvSpPr/>
          <p:nvPr/>
        </p:nvSpPr>
        <p:spPr>
          <a:xfrm>
            <a:off x="3889376" y="3452162"/>
            <a:ext cx="4187772" cy="381000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học được</a:t>
            </a:r>
          </a:p>
        </p:txBody>
      </p:sp>
      <p:sp>
        <p:nvSpPr>
          <p:cNvPr id="656398" name="Straight Connector 656397"/>
          <p:cNvSpPr>
            <a:spLocks noChangeShapeType="1"/>
          </p:cNvSpPr>
          <p:nvPr/>
        </p:nvSpPr>
        <p:spPr bwMode="auto">
          <a:xfrm>
            <a:off x="1752575" y="3200406"/>
            <a:ext cx="8461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70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859694-6C38-4020-97B9-A6EDDC02695A}" type="slidenum">
              <a:rPr altLang="en-US"/>
              <a:pPr/>
              <a:t>28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6" y="201997"/>
            <a:ext cx="3881438" cy="2464937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35" y="4258551"/>
            <a:ext cx="3557402" cy="2280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07532-FF7F-B458-AF06-36BE34103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59" y="4258551"/>
            <a:ext cx="3278488" cy="222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EC1AF-F6DD-B1B8-D8D6-8C7033A7A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212" y="4207835"/>
            <a:ext cx="4053975" cy="228036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95" grpId="0"/>
      <p:bldP spid="656396" grpId="0"/>
      <p:bldP spid="65639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3735" y="512615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Tập tính là gì?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2DD5AED-80C9-202B-869E-5EC3D549A571}"/>
              </a:ext>
            </a:extLst>
          </p:cNvPr>
          <p:cNvSpPr txBox="1"/>
          <p:nvPr/>
        </p:nvSpPr>
        <p:spPr>
          <a:xfrm>
            <a:off x="554804" y="1773304"/>
            <a:ext cx="10500190" cy="3970318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Tập tính là một chuỗi những phản ứng của động vật trả lời kích thích từ môi trường, đảm bảo cho động vật tồn tại và phát triển.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2 loại tập tính: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Tập tính bẩm sinh: sinh ra đã có, đặc trưng cho loài.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Tập tính học được: hình thành trong quá trình sống của cá thể, thông qua học tập và rút kinh nghiệm.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E06177D-3F0D-C376-D635-096DE3A6F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21" y="362193"/>
            <a:ext cx="885621" cy="8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CD78E-E662-CAC9-4D95-6176EB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871" cy="6858000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E7F6C1A5-9521-6A17-386F-1621765EC786}"/>
              </a:ext>
            </a:extLst>
          </p:cNvPr>
          <p:cNvSpPr/>
          <p:nvPr/>
        </p:nvSpPr>
        <p:spPr bwMode="auto">
          <a:xfrm>
            <a:off x="4684870" y="493059"/>
            <a:ext cx="6670701" cy="1873624"/>
          </a:xfrm>
          <a:prstGeom prst="wedgeRoundRectCallout">
            <a:avLst>
              <a:gd name="adj1" fmla="val -68772"/>
              <a:gd name="adj2" fmla="val 109293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nếu ta dùng tay tác động một lực vào lá cây trinh nữ đang xòe ra?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Các tập tính thường gặp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0C066-7B52-053D-AE68-C03F1D7F5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84" y="1549623"/>
            <a:ext cx="10429876" cy="46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5ED14-FB96-E71E-114B-9BD20DD8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Loài kiến và những điều thú vị về kiến bạn không nên bỏ qua - USA Pest  Control - Kiểm soát côn trùng Hoa Kỳ ( Mỹ )">
            <a:extLst>
              <a:ext uri="{FF2B5EF4-FFF2-40B4-BE49-F238E27FC236}">
                <a16:creationId xmlns:a16="http://schemas.microsoft.com/office/drawing/2014/main" id="{92DD2C59-E9D8-B29C-67A5-7864E92AB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78339" y="54832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18017" y="945123"/>
            <a:ext cx="9026525" cy="1490104"/>
            <a:chOff x="2010" y="5687"/>
            <a:chExt cx="5205" cy="2082"/>
          </a:xfrm>
          <a:solidFill>
            <a:srgbClr val="FF0000"/>
          </a:solidFill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3200" b="1" dirty="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616" y="5800"/>
              <a:ext cx="4008" cy="1369"/>
            </a:xfrm>
            <a:grpFill/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36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II. TẬP TÍNH Ở ĐỘNG VẬT</a:t>
              </a:r>
              <a:endParaRPr lang="en-US" sz="36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Tập tính là gì?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3BB8F44D-F438-AB70-F02D-4BBE004E30F7}"/>
              </a:ext>
            </a:extLst>
          </p:cNvPr>
          <p:cNvSpPr txBox="1"/>
          <p:nvPr/>
        </p:nvSpPr>
        <p:spPr>
          <a:xfrm>
            <a:off x="2545977" y="3658043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2. Vai trò của tập tính.</a:t>
            </a:r>
            <a:endParaRPr lang="zh-CN" altLang="en-US" sz="32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31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107697"/>
              </p:ext>
            </p:extLst>
          </p:nvPr>
        </p:nvGraphicFramePr>
        <p:xfrm>
          <a:off x="96899" y="688128"/>
          <a:ext cx="11954688" cy="608785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36081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6318607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509068"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tính ở động vật</a:t>
                      </a:r>
                    </a:p>
                  </a:txBody>
                  <a:tcPr marL="139814" marR="75843" marT="107550" marB="1075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vi-VN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r>
                        <a:rPr lang="vi-VN" sz="2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9814" marR="75843" marT="107550" marB="1075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BEEDEF-9FAE-E3EB-6904-118EF48025AF}"/>
              </a:ext>
            </a:extLst>
          </p:cNvPr>
          <p:cNvSpPr txBox="1"/>
          <p:nvPr/>
        </p:nvSpPr>
        <p:spPr>
          <a:xfrm>
            <a:off x="2904564" y="82014"/>
            <a:ext cx="597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33.2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4CBE436-6C7F-4DF3-B852-818B6FE77DDC}"/>
              </a:ext>
            </a:extLst>
          </p:cNvPr>
          <p:cNvSpPr txBox="1"/>
          <p:nvPr/>
        </p:nvSpPr>
        <p:spPr>
          <a:xfrm>
            <a:off x="5731268" y="1438650"/>
            <a:ext cx="64607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600" cap="none" spc="0">
                <a:solidFill>
                  <a:srgbClr val="C00000"/>
                </a:solidFill>
                <a:effectLst/>
                <a:latin typeface="+mj-lt"/>
              </a:rPr>
              <a:t>Giúp mèo bắt được chuột (kiếm được thức ăn).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C5D971-59B8-FF02-8A73-8CEF09729764}"/>
              </a:ext>
            </a:extLst>
          </p:cNvPr>
          <p:cNvSpPr txBox="1"/>
          <p:nvPr/>
        </p:nvSpPr>
        <p:spPr>
          <a:xfrm>
            <a:off x="5805654" y="2266116"/>
            <a:ext cx="6138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cap="none" spc="0">
                <a:solidFill>
                  <a:srgbClr val="C00000"/>
                </a:solidFill>
                <a:effectLst/>
                <a:latin typeface="+mj-lt"/>
              </a:rPr>
              <a:t>Giúp công đực thu hút được công cái để thực hiện giao phối, duy trì nòi giống.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289468A-AAC3-4455-A2A6-C94483014482}"/>
              </a:ext>
            </a:extLst>
          </p:cNvPr>
          <p:cNvSpPr txBox="1"/>
          <p:nvPr/>
        </p:nvSpPr>
        <p:spPr>
          <a:xfrm>
            <a:off x="5805654" y="3316558"/>
            <a:ext cx="6138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cap="none" spc="0">
                <a:solidFill>
                  <a:srgbClr val="C00000"/>
                </a:solidFill>
                <a:effectLst/>
                <a:latin typeface="+mj-lt"/>
              </a:rPr>
              <a:t>Giúp chim én tìm được môi trường mới thuận lợi hơn (ấm hơn, có nhiều thức ăn hơn).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F846B6B-429B-289C-0660-0C26A5C95A06}"/>
              </a:ext>
            </a:extLst>
          </p:cNvPr>
          <p:cNvSpPr txBox="1"/>
          <p:nvPr/>
        </p:nvSpPr>
        <p:spPr>
          <a:xfrm>
            <a:off x="5147352" y="4265136"/>
            <a:ext cx="6826218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cap="none" spc="0">
                <a:solidFill>
                  <a:srgbClr val="C00000"/>
                </a:solidFill>
                <a:effectLst/>
                <a:latin typeface="+mj-lt"/>
              </a:rPr>
              <a:t>Giúp chó sói bảo vệ được vùng lãnh thổ (thức ăn, bạn tình,…) của bản thân, tránh việc cạnh tranh cùng loài.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3AD7D2C-4460-199C-585F-14C4D3F101BB}"/>
              </a:ext>
            </a:extLst>
          </p:cNvPr>
          <p:cNvSpPr txBox="1"/>
          <p:nvPr/>
        </p:nvSpPr>
        <p:spPr>
          <a:xfrm>
            <a:off x="5085707" y="5289822"/>
            <a:ext cx="694950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cap="none" spc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 trâu rừng hỗ trợ nhau khi gặp nguy hiểm hoặc điều kiện không thuận lợi, đảm bảo sự tồn tại của loài.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3B452B0-973D-E2A0-636C-AFC4FB37B47B}"/>
              </a:ext>
            </a:extLst>
          </p:cNvPr>
          <p:cNvSpPr txBox="1"/>
          <p:nvPr/>
        </p:nvSpPr>
        <p:spPr>
          <a:xfrm>
            <a:off x="6445573" y="6264156"/>
            <a:ext cx="503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cap="none" spc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 nâng cao sức khỏe cho bản thân.</a:t>
            </a:r>
          </a:p>
        </p:txBody>
      </p:sp>
    </p:spTree>
    <p:extLst>
      <p:ext uri="{BB962C8B-B14F-4D97-AF65-F5344CB8AC3E}">
        <p14:creationId xmlns:p14="http://schemas.microsoft.com/office/powerpoint/2010/main" val="20272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573058" y="959537"/>
            <a:ext cx="489945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ctr"/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Vai trò của tập tính là gì?</a:t>
            </a:r>
            <a:endParaRPr lang="zh-CN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472517" y="2528047"/>
            <a:ext cx="4772105" cy="230832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tính giúp động vật thích ứng với môi trường để tồn tại và phát triển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159416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850" y="3629025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8" y="39825"/>
            <a:ext cx="1702435" cy="2016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45785" y="834325"/>
            <a:ext cx="710004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kern="2200"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2. Vai trò của tập tính</a:t>
            </a:r>
            <a:endParaRPr lang="zh-CN" altLang="en-US" sz="3600" b="1" kern="2200" dirty="0"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2DD5AED-80C9-202B-869E-5EC3D549A571}"/>
              </a:ext>
            </a:extLst>
          </p:cNvPr>
          <p:cNvSpPr txBox="1"/>
          <p:nvPr/>
        </p:nvSpPr>
        <p:spPr>
          <a:xfrm>
            <a:off x="938405" y="1976375"/>
            <a:ext cx="10058400" cy="1200329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Tập tính giúp động vật thích ứng với môi trường sống để tồn tại và phát triển.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E06177D-3F0D-C376-D635-096DE3A6F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05" y="356890"/>
            <a:ext cx="1382629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8212B-FC38-E5DB-45D8-02672D1C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3ECBEB-3A44-AA6D-E04F-4D37D3980131}"/>
              </a:ext>
            </a:extLst>
          </p:cNvPr>
          <p:cNvSpPr txBox="1"/>
          <p:nvPr/>
        </p:nvSpPr>
        <p:spPr>
          <a:xfrm>
            <a:off x="553091" y="246579"/>
            <a:ext cx="110858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hiện tượng cảm ứng của một số sinh vật thường gặp trong thực tiễn và hoàn thành các thông tin vào bảng theo mẫu sau:</a:t>
            </a: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C21726A2-BF80-763D-ACC4-BFEF942A1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110736"/>
              </p:ext>
            </p:extLst>
          </p:nvPr>
        </p:nvGraphicFramePr>
        <p:xfrm>
          <a:off x="373293" y="1304817"/>
          <a:ext cx="11445411" cy="53066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7871">
                  <a:extLst>
                    <a:ext uri="{9D8B030D-6E8A-4147-A177-3AD203B41FA5}">
                      <a16:colId xmlns:a16="http://schemas.microsoft.com/office/drawing/2014/main" val="1290912925"/>
                    </a:ext>
                  </a:extLst>
                </a:gridCol>
                <a:gridCol w="4212403">
                  <a:extLst>
                    <a:ext uri="{9D8B030D-6E8A-4147-A177-3AD203B41FA5}">
                      <a16:colId xmlns:a16="http://schemas.microsoft.com/office/drawing/2014/main" val="3010485472"/>
                    </a:ext>
                  </a:extLst>
                </a:gridCol>
                <a:gridCol w="3815137">
                  <a:extLst>
                    <a:ext uri="{9D8B030D-6E8A-4147-A177-3AD203B41FA5}">
                      <a16:colId xmlns:a16="http://schemas.microsoft.com/office/drawing/2014/main" val="2800715966"/>
                    </a:ext>
                  </a:extLst>
                </a:gridCol>
              </a:tblGrid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sinh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thích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cảm ứng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378073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039489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Bướm đêm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825734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sẻ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794070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hoa hướng dương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549546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đậu (rễ cây)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735572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03F1ADE-FB26-AD46-3488-C67D3361066D}"/>
              </a:ext>
            </a:extLst>
          </p:cNvPr>
          <p:cNvSpPr txBox="1"/>
          <p:nvPr/>
        </p:nvSpPr>
        <p:spPr>
          <a:xfrm>
            <a:off x="3852809" y="2393878"/>
            <a:ext cx="411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Đổ đầy thức ăn trong máng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A9F1204-C892-3442-387A-C3DE7EB58B1D}"/>
              </a:ext>
            </a:extLst>
          </p:cNvPr>
          <p:cNvSpPr txBox="1"/>
          <p:nvPr/>
        </p:nvSpPr>
        <p:spPr>
          <a:xfrm>
            <a:off x="8888429" y="2393877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Chạy lại ăn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621515-E5E8-616E-C2D8-6DF31F3B550D}"/>
              </a:ext>
            </a:extLst>
          </p:cNvPr>
          <p:cNvSpPr txBox="1"/>
          <p:nvPr/>
        </p:nvSpPr>
        <p:spPr>
          <a:xfrm>
            <a:off x="5054884" y="330656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Ánh sáng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539E05-B2E8-3BF5-CCCC-223529F0E846}"/>
              </a:ext>
            </a:extLst>
          </p:cNvPr>
          <p:cNvSpPr txBox="1"/>
          <p:nvPr/>
        </p:nvSpPr>
        <p:spPr>
          <a:xfrm>
            <a:off x="8387697" y="330656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Bay tới nơi phát sáng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BBDE02-604E-B3FE-669A-881627CADECC}"/>
              </a:ext>
            </a:extLst>
          </p:cNvPr>
          <p:cNvSpPr txBox="1"/>
          <p:nvPr/>
        </p:nvSpPr>
        <p:spPr>
          <a:xfrm>
            <a:off x="4458983" y="4046306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Nghe tiếng súng săn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AED8C11-EC63-8915-A898-C45981F18AB9}"/>
              </a:ext>
            </a:extLst>
          </p:cNvPr>
          <p:cNvSpPr txBox="1"/>
          <p:nvPr/>
        </p:nvSpPr>
        <p:spPr>
          <a:xfrm>
            <a:off x="9056744" y="4046305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Bay đi xa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38CB314-F4C0-B0C8-1E3C-6626C7C3887F}"/>
              </a:ext>
            </a:extLst>
          </p:cNvPr>
          <p:cNvSpPr txBox="1"/>
          <p:nvPr/>
        </p:nvSpPr>
        <p:spPr>
          <a:xfrm>
            <a:off x="5135211" y="5016264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Ánh sáng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1E9B9A8-33A5-E8B0-4694-19224995AD18}"/>
              </a:ext>
            </a:extLst>
          </p:cNvPr>
          <p:cNvSpPr txBox="1"/>
          <p:nvPr/>
        </p:nvSpPr>
        <p:spPr>
          <a:xfrm>
            <a:off x="7993618" y="5032438"/>
            <a:ext cx="382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Vươn tới nơi có ánh sáng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C334B1D-3F7F-D940-C851-2E206B2C31EE}"/>
              </a:ext>
            </a:extLst>
          </p:cNvPr>
          <p:cNvSpPr txBox="1"/>
          <p:nvPr/>
        </p:nvSpPr>
        <p:spPr>
          <a:xfrm>
            <a:off x="5417339" y="593485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C17D40D-BEA5-52C1-3D41-C5AEF2D1008D}"/>
              </a:ext>
            </a:extLst>
          </p:cNvPr>
          <p:cNvSpPr txBox="1"/>
          <p:nvPr/>
        </p:nvSpPr>
        <p:spPr>
          <a:xfrm>
            <a:off x="8075372" y="5934851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Mọc dài về phía có nước</a:t>
            </a:r>
          </a:p>
        </p:txBody>
      </p:sp>
    </p:spTree>
    <p:extLst>
      <p:ext uri="{BB962C8B-B14F-4D97-AF65-F5344CB8AC3E}">
        <p14:creationId xmlns:p14="http://schemas.microsoft.com/office/powerpoint/2010/main" val="28239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3ECBEB-3A44-AA6D-E04F-4D37D3980131}"/>
              </a:ext>
            </a:extLst>
          </p:cNvPr>
          <p:cNvSpPr txBox="1"/>
          <p:nvPr/>
        </p:nvSpPr>
        <p:spPr>
          <a:xfrm>
            <a:off x="553091" y="246579"/>
            <a:ext cx="110858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tập tính của động vật rồi hoàn thành thông tin trong bảng theo mẫu sau:</a:t>
            </a: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C21726A2-BF80-763D-ACC4-BFEF942A1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40067"/>
              </p:ext>
            </p:extLst>
          </p:nvPr>
        </p:nvGraphicFramePr>
        <p:xfrm>
          <a:off x="373293" y="1407559"/>
          <a:ext cx="11265615" cy="50035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46269">
                  <a:extLst>
                    <a:ext uri="{9D8B030D-6E8A-4147-A177-3AD203B41FA5}">
                      <a16:colId xmlns:a16="http://schemas.microsoft.com/office/drawing/2014/main" val="1290912925"/>
                    </a:ext>
                  </a:extLst>
                </a:gridCol>
                <a:gridCol w="6219346">
                  <a:extLst>
                    <a:ext uri="{9D8B030D-6E8A-4147-A177-3AD203B41FA5}">
                      <a16:colId xmlns:a16="http://schemas.microsoft.com/office/drawing/2014/main" val="3010485472"/>
                    </a:ext>
                  </a:extLst>
                </a:gridCol>
              </a:tblGrid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378073"/>
                  </a:ext>
                </a:extLst>
              </a:tr>
              <a:tr h="111902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 mẹ nhìn thấy diều hâu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039489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 giữ nhà nhìn thấy người lạ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825734"/>
                  </a:ext>
                </a:extLst>
              </a:tr>
              <a:tr h="88443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 con mới sinh 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794070"/>
                  </a:ext>
                </a:extLst>
              </a:tr>
              <a:tr h="123118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 sư tử đói nhìn thấy con mồi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54954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03F1ADE-FB26-AD46-3488-C67D3361066D}"/>
              </a:ext>
            </a:extLst>
          </p:cNvPr>
          <p:cNvSpPr txBox="1"/>
          <p:nvPr/>
        </p:nvSpPr>
        <p:spPr>
          <a:xfrm>
            <a:off x="6215865" y="2413663"/>
            <a:ext cx="464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Xù lông và chiến đấu chống lại diều hâu bảo vệ đàn con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621515-E5E8-616E-C2D8-6DF31F3B550D}"/>
              </a:ext>
            </a:extLst>
          </p:cNvPr>
          <p:cNvSpPr txBox="1"/>
          <p:nvPr/>
        </p:nvSpPr>
        <p:spPr>
          <a:xfrm>
            <a:off x="6822039" y="3598896"/>
            <a:ext cx="38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Sủa, gầm gừ, xông ra cắn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BBDE02-604E-B3FE-669A-881627CADECC}"/>
              </a:ext>
            </a:extLst>
          </p:cNvPr>
          <p:cNvSpPr txBox="1"/>
          <p:nvPr/>
        </p:nvSpPr>
        <p:spPr>
          <a:xfrm>
            <a:off x="6985956" y="4390544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vú mẹ để bú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38CB314-F4C0-B0C8-1E3C-6626C7C3887F}"/>
              </a:ext>
            </a:extLst>
          </p:cNvPr>
          <p:cNvSpPr txBox="1"/>
          <p:nvPr/>
        </p:nvSpPr>
        <p:spPr>
          <a:xfrm>
            <a:off x="6210744" y="5227433"/>
            <a:ext cx="4751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Nằm im theo dõi con mồi, lao đến khi con mồi đã lại gần</a:t>
            </a:r>
          </a:p>
        </p:txBody>
      </p:sp>
    </p:spTree>
    <p:extLst>
      <p:ext uri="{BB962C8B-B14F-4D97-AF65-F5344CB8AC3E}">
        <p14:creationId xmlns:p14="http://schemas.microsoft.com/office/powerpoint/2010/main" val="10693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5793F0A-AA49-7A4D-63AA-856EBC22B3A4}"/>
              </a:ext>
            </a:extLst>
          </p:cNvPr>
          <p:cNvSpPr txBox="1"/>
          <p:nvPr/>
        </p:nvSpPr>
        <p:spPr>
          <a:xfrm>
            <a:off x="2091072" y="308345"/>
            <a:ext cx="7860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 – CẢM ỨNG Ở SINH VẬT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CA3460C-E934-37CC-14A1-6EA4BC5B9C94}"/>
              </a:ext>
            </a:extLst>
          </p:cNvPr>
          <p:cNvSpPr txBox="1"/>
          <p:nvPr/>
        </p:nvSpPr>
        <p:spPr>
          <a:xfrm>
            <a:off x="1027112" y="935635"/>
            <a:ext cx="101377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34-35 : BÀI 33: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ỨNG Ở SINH VẬT VÀ TẬP TÍNH Ở ĐỘNG VẬT</a:t>
            </a:r>
          </a:p>
        </p:txBody>
      </p:sp>
      <p:pic>
        <p:nvPicPr>
          <p:cNvPr id="1026" name="Picture 2" descr="Cây xấu hổ | BvNTP">
            <a:extLst>
              <a:ext uri="{FF2B5EF4-FFF2-40B4-BE49-F238E27FC236}">
                <a16:creationId xmlns:a16="http://schemas.microsoft.com/office/drawing/2014/main" id="{BBF18DEE-9266-0D33-27B9-6A3A0019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1" y="2278127"/>
            <a:ext cx="4779997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ăn mẫu tả con gà mẹ và đàn gà con - Bài làm văn hay">
            <a:extLst>
              <a:ext uri="{FF2B5EF4-FFF2-40B4-BE49-F238E27FC236}">
                <a16:creationId xmlns:a16="http://schemas.microsoft.com/office/drawing/2014/main" id="{89430EAC-7601-B6F8-48D2-B981524F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71" y="227812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3ECBEB-3A44-AA6D-E04F-4D37D3980131}"/>
              </a:ext>
            </a:extLst>
          </p:cNvPr>
          <p:cNvSpPr txBox="1"/>
          <p:nvPr/>
        </p:nvSpPr>
        <p:spPr>
          <a:xfrm>
            <a:off x="553091" y="246579"/>
            <a:ext cx="110858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thói quen tốt và thói quen không tốt</a:t>
            </a:r>
          </a:p>
        </p:txBody>
      </p:sp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1D1D8EA0-F28B-AAFD-687A-BA0E9BAF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483615"/>
              </p:ext>
            </p:extLst>
          </p:nvPr>
        </p:nvGraphicFramePr>
        <p:xfrm>
          <a:off x="205483" y="852755"/>
          <a:ext cx="11433426" cy="57586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20629">
                  <a:extLst>
                    <a:ext uri="{9D8B030D-6E8A-4147-A177-3AD203B41FA5}">
                      <a16:colId xmlns:a16="http://schemas.microsoft.com/office/drawing/2014/main" val="2281761201"/>
                    </a:ext>
                  </a:extLst>
                </a:gridCol>
                <a:gridCol w="3359650">
                  <a:extLst>
                    <a:ext uri="{9D8B030D-6E8A-4147-A177-3AD203B41FA5}">
                      <a16:colId xmlns:a16="http://schemas.microsoft.com/office/drawing/2014/main" val="1272944869"/>
                    </a:ext>
                  </a:extLst>
                </a:gridCol>
                <a:gridCol w="3553147">
                  <a:extLst>
                    <a:ext uri="{9D8B030D-6E8A-4147-A177-3AD203B41FA5}">
                      <a16:colId xmlns:a16="http://schemas.microsoft.com/office/drawing/2014/main" val="3500794028"/>
                    </a:ext>
                  </a:extLst>
                </a:gridCol>
              </a:tblGrid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 quen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 quen tốt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 quen không tốt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989510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 dậy muộn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81380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 bộ buổi sáng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856674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94230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 ăn cơm vừa xem điện thoại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171078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 khuya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591864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uống đúng giờ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462177"/>
                  </a:ext>
                </a:extLst>
              </a:tr>
              <a:tr h="71983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 thuốc lá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393852"/>
                  </a:ext>
                </a:extLst>
              </a:tr>
            </a:tbl>
          </a:graphicData>
        </a:graphic>
      </p:graphicFrame>
      <p:sp>
        <p:nvSpPr>
          <p:cNvPr id="3" name="Sao: 5 Cánh 2">
            <a:extLst>
              <a:ext uri="{FF2B5EF4-FFF2-40B4-BE49-F238E27FC236}">
                <a16:creationId xmlns:a16="http://schemas.microsoft.com/office/drawing/2014/main" id="{F4E02EEE-D17B-D589-3D40-76FCEC08B25D}"/>
              </a:ext>
            </a:extLst>
          </p:cNvPr>
          <p:cNvSpPr/>
          <p:nvPr/>
        </p:nvSpPr>
        <p:spPr>
          <a:xfrm>
            <a:off x="9507019" y="1633591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ao: 5 Cánh 8">
            <a:extLst>
              <a:ext uri="{FF2B5EF4-FFF2-40B4-BE49-F238E27FC236}">
                <a16:creationId xmlns:a16="http://schemas.microsoft.com/office/drawing/2014/main" id="{BEED1DCC-48BA-E7CB-E29F-64273CC921EB}"/>
              </a:ext>
            </a:extLst>
          </p:cNvPr>
          <p:cNvSpPr/>
          <p:nvPr/>
        </p:nvSpPr>
        <p:spPr>
          <a:xfrm>
            <a:off x="6095999" y="2424702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ao: 5 Cánh 10">
            <a:extLst>
              <a:ext uri="{FF2B5EF4-FFF2-40B4-BE49-F238E27FC236}">
                <a16:creationId xmlns:a16="http://schemas.microsoft.com/office/drawing/2014/main" id="{945387FA-4D7D-5347-3150-11C0AF6BE539}"/>
              </a:ext>
            </a:extLst>
          </p:cNvPr>
          <p:cNvSpPr/>
          <p:nvPr/>
        </p:nvSpPr>
        <p:spPr>
          <a:xfrm>
            <a:off x="6095999" y="3111359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ao: 5 Cánh 12">
            <a:extLst>
              <a:ext uri="{FF2B5EF4-FFF2-40B4-BE49-F238E27FC236}">
                <a16:creationId xmlns:a16="http://schemas.microsoft.com/office/drawing/2014/main" id="{9B1C723E-2C11-DE8B-831C-586B8DA9911C}"/>
              </a:ext>
            </a:extLst>
          </p:cNvPr>
          <p:cNvSpPr/>
          <p:nvPr/>
        </p:nvSpPr>
        <p:spPr>
          <a:xfrm>
            <a:off x="9507019" y="3830337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ao: 5 Cánh 13">
            <a:extLst>
              <a:ext uri="{FF2B5EF4-FFF2-40B4-BE49-F238E27FC236}">
                <a16:creationId xmlns:a16="http://schemas.microsoft.com/office/drawing/2014/main" id="{3DCE8E94-4906-7B7C-E913-22D065BD3DEC}"/>
              </a:ext>
            </a:extLst>
          </p:cNvPr>
          <p:cNvSpPr/>
          <p:nvPr/>
        </p:nvSpPr>
        <p:spPr>
          <a:xfrm>
            <a:off x="9510442" y="4577137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ao: 5 Cánh 14">
            <a:extLst>
              <a:ext uri="{FF2B5EF4-FFF2-40B4-BE49-F238E27FC236}">
                <a16:creationId xmlns:a16="http://schemas.microsoft.com/office/drawing/2014/main" id="{0C552CA4-1715-3AB9-2FEE-7220B16B518F}"/>
              </a:ext>
            </a:extLst>
          </p:cNvPr>
          <p:cNvSpPr/>
          <p:nvPr/>
        </p:nvSpPr>
        <p:spPr>
          <a:xfrm>
            <a:off x="6095999" y="5316877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ao: 5 Cánh 15">
            <a:extLst>
              <a:ext uri="{FF2B5EF4-FFF2-40B4-BE49-F238E27FC236}">
                <a16:creationId xmlns:a16="http://schemas.microsoft.com/office/drawing/2014/main" id="{7AC08E34-0F2E-F7B4-DA75-433DB67557AC}"/>
              </a:ext>
            </a:extLst>
          </p:cNvPr>
          <p:cNvSpPr/>
          <p:nvPr/>
        </p:nvSpPr>
        <p:spPr>
          <a:xfrm>
            <a:off x="9507019" y="6027083"/>
            <a:ext cx="448638" cy="431515"/>
          </a:xfrm>
          <a:prstGeom prst="star5">
            <a:avLst>
              <a:gd name="adj" fmla="val 12637"/>
              <a:gd name="hf" fmla="val 105146"/>
              <a:gd name="vf" fmla="val 1105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8506" y="1036321"/>
            <a:ext cx="3439782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PHÊ DUYỆT CỦA TỔ TRƯỞNG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896" y="1036321"/>
            <a:ext cx="368760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PHÊ DUYỆT CỦA HIỆU TRƯỞNG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3281" y="3773330"/>
            <a:ext cx="2402896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GIÁO VIÊN BỘ MÔN</a:t>
            </a:r>
          </a:p>
        </p:txBody>
      </p:sp>
    </p:spTree>
    <p:extLst>
      <p:ext uri="{BB962C8B-B14F-4D97-AF65-F5344CB8AC3E}">
        <p14:creationId xmlns:p14="http://schemas.microsoft.com/office/powerpoint/2010/main" val="378584842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B52FA6-657B-411A-A962-9BDCE2915EAC}"/>
              </a:ext>
            </a:extLst>
          </p:cNvPr>
          <p:cNvGrpSpPr/>
          <p:nvPr/>
        </p:nvGrpSpPr>
        <p:grpSpPr>
          <a:xfrm>
            <a:off x="660400" y="648335"/>
            <a:ext cx="11521440" cy="5790565"/>
            <a:chOff x="660400" y="648335"/>
            <a:chExt cx="11521440" cy="5790565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67818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2" name="图片 1" descr="600a91c61ef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680" y="3216275"/>
            <a:ext cx="4485005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165" y="659130"/>
            <a:ext cx="8841329" cy="137646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dist">
              <a:lnSpc>
                <a:spcPct val="18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5400">
                <a:solidFill>
                  <a:srgbClr val="FF5892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BÀI HỌC</a:t>
            </a:r>
            <a:endParaRPr lang="zh-CN" altLang="en-US" sz="5400" dirty="0">
              <a:solidFill>
                <a:srgbClr val="FF5892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2604" y="2543175"/>
            <a:ext cx="9289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01. CẢM ỨNG VÀ VAI TRÒ CỦA CẢM ỨNG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rgbClr val="0E6954"/>
              </a:solidFill>
              <a:effectLst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97050" y="3315335"/>
            <a:ext cx="790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3200" b="1">
                <a:ln w="12700" cmpd="sng">
                  <a:noFill/>
                  <a:prstDash val="solid"/>
                </a:ln>
                <a:solidFill>
                  <a:srgbClr val="EC8337"/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02. </a:t>
            </a:r>
            <a:r>
              <a:rPr lang="en-US" altLang="zh-CN" sz="3200" b="1" spc="150">
                <a:solidFill>
                  <a:srgbClr val="EC8337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TẬP TÍNH Ở ĐỘNG VẬT</a:t>
            </a:r>
            <a:endParaRPr lang="zh-CN" altLang="en-US" sz="3200" b="1" spc="150" dirty="0">
              <a:ln w="12700" cmpd="sng">
                <a:noFill/>
                <a:prstDash val="solid"/>
              </a:ln>
              <a:solidFill>
                <a:srgbClr val="EC8337"/>
              </a:solidFill>
              <a:effectLst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1"/>
      <p:bldP spid="4" grpId="2"/>
      <p:bldP spid="34" grpId="0"/>
      <p:bldP spid="34" grpId="1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78339" y="54832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18017" y="945123"/>
            <a:ext cx="9026525" cy="1490104"/>
            <a:chOff x="2010" y="5687"/>
            <a:chExt cx="5205" cy="2082"/>
          </a:xfrm>
          <a:solidFill>
            <a:srgbClr val="FF0000"/>
          </a:solidFill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zh-CN" altLang="en-US" sz="3200" b="1" dirty="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625" y="6220"/>
              <a:ext cx="4008" cy="1369"/>
            </a:xfrm>
            <a:grpFill/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zh-CN" sz="36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I.  CẢM ỨNG VÀ VAI TRÒ CỦA CẢM ỨNG Ở  SINH VẬT</a:t>
              </a:r>
              <a:endParaRPr lang="en-US" sz="36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2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1. Cảm ứng ở sinh vật là gì?</a:t>
            </a:r>
            <a:endParaRPr lang="zh-CN" altLang="en-US" sz="3200" b="1" kern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 SÁT HÌNH ẢNH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4" t="12938" r="1" b="16472"/>
          <a:stretch/>
        </p:blipFill>
        <p:spPr>
          <a:xfrm>
            <a:off x="111616" y="321735"/>
            <a:ext cx="3807366" cy="2209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4338563" y="298996"/>
            <a:ext cx="2747591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030898" y="248745"/>
            <a:ext cx="3797984" cy="1615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0176701" y="2531464"/>
            <a:ext cx="1595718" cy="146198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270" r="3456" b="-8180"/>
          <a:stretch/>
        </p:blipFill>
        <p:spPr>
          <a:xfrm>
            <a:off x="36981" y="3030071"/>
            <a:ext cx="3797983" cy="382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8240325" y="2517197"/>
            <a:ext cx="1936376" cy="144104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8464422" y="175401"/>
            <a:ext cx="3300688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7053" y="175401"/>
            <a:ext cx="3985838" cy="181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907622" y="2929719"/>
            <a:ext cx="1929272" cy="209365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4076" r="3456" b="5275"/>
          <a:stretch/>
        </p:blipFill>
        <p:spPr>
          <a:xfrm>
            <a:off x="4072891" y="-45962"/>
            <a:ext cx="3644884" cy="1997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-405" y="2929720"/>
            <a:ext cx="1936376" cy="202561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A8007A-665C-AF2A-00D8-2B49AEAE337A}"/>
              </a:ext>
            </a:extLst>
          </p:cNvPr>
          <p:cNvSpPr txBox="1"/>
          <p:nvPr/>
        </p:nvSpPr>
        <p:spPr>
          <a:xfrm>
            <a:off x="95590" y="1966948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a. Phản ứng của cây đối với ánh sáng chiếu từ một phía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D7224-B0DC-03A3-8C0B-F88D78C9303C}"/>
              </a:ext>
            </a:extLst>
          </p:cNvPr>
          <p:cNvSpPr txBox="1"/>
          <p:nvPr/>
        </p:nvSpPr>
        <p:spPr>
          <a:xfrm>
            <a:off x="4323246" y="2047182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b. Phản ứng của  rễ cây đối với nguồn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C535-CAC6-2DD3-6578-F025454B1E17}"/>
              </a:ext>
            </a:extLst>
          </p:cNvPr>
          <p:cNvSpPr txBox="1"/>
          <p:nvPr/>
        </p:nvSpPr>
        <p:spPr>
          <a:xfrm>
            <a:off x="154183" y="5240996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c. Phản ứng của cơ thể người đối với nhiệt độ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6CDC7-9D00-28E1-52DB-141A899183DB}"/>
              </a:ext>
            </a:extLst>
          </p:cNvPr>
          <p:cNvSpPr/>
          <p:nvPr/>
        </p:nvSpPr>
        <p:spPr>
          <a:xfrm>
            <a:off x="3885037" y="4292382"/>
            <a:ext cx="8211373" cy="25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800E5-365B-5D71-4AE1-C5A424BFDFF3}"/>
              </a:ext>
            </a:extLst>
          </p:cNvPr>
          <p:cNvSpPr/>
          <p:nvPr/>
        </p:nvSpPr>
        <p:spPr>
          <a:xfrm>
            <a:off x="4876800" y="5112256"/>
            <a:ext cx="6923773" cy="15814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971053" y="5471972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 HÌNH ẢNH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ECD11-2430-CEB5-6F91-85B7DDE2FFEF}"/>
              </a:ext>
            </a:extLst>
          </p:cNvPr>
          <p:cNvCxnSpPr/>
          <p:nvPr/>
        </p:nvCxnSpPr>
        <p:spPr>
          <a:xfrm>
            <a:off x="5235388" y="6334003"/>
            <a:ext cx="41134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8864B3-B783-78A0-06B2-7C11381D6238}"/>
              </a:ext>
            </a:extLst>
          </p:cNvPr>
          <p:cNvSpPr txBox="1"/>
          <p:nvPr/>
        </p:nvSpPr>
        <p:spPr>
          <a:xfrm>
            <a:off x="4118917" y="4453077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d. Phản ứng của gà con đối với tiếng kêu của gà mẹ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14" t="12938" r="1" b="16472"/>
          <a:stretch/>
        </p:blipFill>
        <p:spPr>
          <a:xfrm>
            <a:off x="4118917" y="2769764"/>
            <a:ext cx="3214208" cy="1745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E863B-1427-749F-A189-488572BAE17A}"/>
              </a:ext>
            </a:extLst>
          </p:cNvPr>
          <p:cNvSpPr txBox="1"/>
          <p:nvPr/>
        </p:nvSpPr>
        <p:spPr>
          <a:xfrm>
            <a:off x="8119068" y="4176972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e. Phản ứng của thân cây trầu bà với giá thể</a:t>
            </a:r>
          </a:p>
        </p:txBody>
      </p:sp>
    </p:spTree>
    <p:extLst>
      <p:ext uri="{BB962C8B-B14F-4D97-AF65-F5344CB8AC3E}">
        <p14:creationId xmlns:p14="http://schemas.microsoft.com/office/powerpoint/2010/main" val="193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730487" y="465792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kern="2200">
                <a:solidFill>
                  <a:srgbClr val="FF0000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THẢO LUẬN NHÓM VÀ HOÀN THÀNH BẢNG SAU</a:t>
            </a:r>
            <a:endParaRPr lang="zh-CN" altLang="en-US" sz="2800" b="1" kern="2200" dirty="0">
              <a:solidFill>
                <a:srgbClr val="FF0000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080DB33-DE63-D713-524D-71BE3B32A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41653"/>
              </p:ext>
            </p:extLst>
          </p:nvPr>
        </p:nvGraphicFramePr>
        <p:xfrm>
          <a:off x="492432" y="1163556"/>
          <a:ext cx="11235279" cy="5032593"/>
        </p:xfrm>
        <a:graphic>
          <a:graphicData uri="http://schemas.openxmlformats.org/drawingml/2006/table">
            <a:tbl>
              <a:tblPr/>
              <a:tblGrid>
                <a:gridCol w="1293838">
                  <a:extLst>
                    <a:ext uri="{9D8B030D-6E8A-4147-A177-3AD203B41FA5}">
                      <a16:colId xmlns:a16="http://schemas.microsoft.com/office/drawing/2014/main" val="513603006"/>
                    </a:ext>
                  </a:extLst>
                </a:gridCol>
                <a:gridCol w="3359888">
                  <a:extLst>
                    <a:ext uri="{9D8B030D-6E8A-4147-A177-3AD203B41FA5}">
                      <a16:colId xmlns:a16="http://schemas.microsoft.com/office/drawing/2014/main" val="1584484566"/>
                    </a:ext>
                  </a:extLst>
                </a:gridCol>
                <a:gridCol w="6581553">
                  <a:extLst>
                    <a:ext uri="{9D8B030D-6E8A-4147-A177-3AD203B41FA5}">
                      <a16:colId xmlns:a16="http://schemas.microsoft.com/office/drawing/2014/main" val="1786433048"/>
                    </a:ext>
                  </a:extLst>
                </a:gridCol>
              </a:tblGrid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 thích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15978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 cây hướng về phía có ánh sáng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87987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860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02802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50733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91" marR="81391" marT="81391" marB="813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75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4"/>
  <p:tag name="KSO_WM_UNIT_TEXT_FILL_TYPE" val="1"/>
  <p:tag name="KSO_WM_UNIT_USESOURCEFORMAT_APPLY" val="1"/>
  <p:tag name="KSO_WM_UNIT_ISCONTENTSTITLE" val="1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5_4*a*1"/>
  <p:tag name="KSO_WM_TEMPLATE_CATEGORY" val="custom"/>
  <p:tag name="KSO_WM_TEMPLATE_INDEX" val="20200255"/>
  <p:tag name="KSO_WM_UNIT_LAYERLEVEL" val="1"/>
  <p:tag name="KSO_WM_TAG_VERSION" val="1.0"/>
  <p:tag name="KSO_WM_BEAUTIFY_FLAG" val="#wm#"/>
  <p:tag name="KSO_WM_UNIT_PRESET_TEXT" val="目录"/>
  <p:tag name="KSO_WM_UNIT_BLOCK" val="0"/>
  <p:tag name="KSO_WM_UNIT_DEC_AREA_ID" val="7a120c4db423481cba5ae62f120ac8e1"/>
  <p:tag name="KSO_WM_CHIP_GROUPID" val="5ec7af6d8193540dcf6eab84"/>
  <p:tag name="KSO_WM_CHIP_XID" val="5ec7af6d8193540dcf6eab85"/>
  <p:tag name="KSO_WM_CHIP_FILLAREA_FILL_RULE" val="{&quot;fill_align&quot;:&quot;cm&quot;,&quot;fill_mode&quot;:&quot;adaptive&quot;,&quot;sacle_strategy&quot;:&quot;smart&quot;}"/>
  <p:tag name="KSO_WM_ASSEMBLE_CHIP_INDEX" val="57a66a125f4f488bab80f817c5c25d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1528</Words>
  <Application>Microsoft Office PowerPoint</Application>
  <PresentationFormat>Widescreen</PresentationFormat>
  <Paragraphs>198</Paragraphs>
  <Slides>41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Times New Roman</vt:lpstr>
      <vt:lpstr>#9Slide05 FS Blonde Script</vt:lpstr>
      <vt:lpstr>Calibri</vt:lpstr>
      <vt:lpstr>Arial</vt:lpstr>
      <vt:lpstr>#9Slide03 Inconsolata Bold</vt:lpstr>
      <vt:lpstr>Office 主题</vt:lpstr>
      <vt:lpstr>PowerPoint Presentation</vt:lpstr>
      <vt:lpstr>Mời các em xem đoạn video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102</cp:revision>
  <dcterms:created xsi:type="dcterms:W3CDTF">2022-01-27T01:00:00Z</dcterms:created>
  <dcterms:modified xsi:type="dcterms:W3CDTF">2025-02-20T07:46:15Z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6109821F37BE42F2A07072DF8402CFFB</vt:lpwstr>
  </property>
  <property fmtid="{D5CDD505-2E9C-101B-9397-08002B2CF9AE}" pid="3" name="KSOProductBuildVer">
    <vt:lpwstr>2052-11.1.0.11294</vt:lpwstr>
  </property>
</Properties>
</file>