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66" r:id="rId2"/>
    <p:sldId id="293" r:id="rId3"/>
    <p:sldId id="257" r:id="rId4"/>
    <p:sldId id="295" r:id="rId5"/>
    <p:sldId id="264" r:id="rId6"/>
    <p:sldId id="258" r:id="rId7"/>
    <p:sldId id="292" r:id="rId8"/>
    <p:sldId id="262" r:id="rId9"/>
    <p:sldId id="272" r:id="rId10"/>
    <p:sldId id="296" r:id="rId11"/>
    <p:sldId id="288" r:id="rId12"/>
    <p:sldId id="283" r:id="rId13"/>
    <p:sldId id="285" r:id="rId14"/>
    <p:sldId id="284" r:id="rId15"/>
    <p:sldId id="289" r:id="rId16"/>
    <p:sldId id="297" r:id="rId17"/>
    <p:sldId id="291" r:id="rId18"/>
    <p:sldId id="273" r:id="rId19"/>
    <p:sldId id="274" r:id="rId20"/>
    <p:sldId id="271" r:id="rId21"/>
    <p:sldId id="269" r:id="rId22"/>
    <p:sldId id="270" r:id="rId23"/>
    <p:sldId id="276" r:id="rId24"/>
    <p:sldId id="287" r:id="rId25"/>
    <p:sldId id="280" r:id="rId26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99"/>
    <a:srgbClr val="233C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9583AB-FA14-48E6-81E5-0D9DCF70BCA5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A07D27-8765-4FBD-8C3E-C4A339C96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739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0E41B6-79E1-46C9-AE29-B2142A7EE3B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81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0E41B6-79E1-46C9-AE29-B2142A7EE3B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281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E0DE5-178D-4354-BA34-DA234D19F20B}" type="datetimeFigureOut">
              <a:rPr lang="vi-VN" smtClean="0"/>
              <a:t>04/12/2022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AAB9-AF12-48DC-B764-D5BDAE15B99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E0DE5-178D-4354-BA34-DA234D19F20B}" type="datetimeFigureOut">
              <a:rPr lang="vi-VN" smtClean="0"/>
              <a:t>04/12/2022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AAB9-AF12-48DC-B764-D5BDAE15B99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E0DE5-178D-4354-BA34-DA234D19F20B}" type="datetimeFigureOut">
              <a:rPr lang="vi-VN" smtClean="0"/>
              <a:t>04/12/2022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AAB9-AF12-48DC-B764-D5BDAE15B99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E0DE5-178D-4354-BA34-DA234D19F20B}" type="datetimeFigureOut">
              <a:rPr lang="vi-VN" smtClean="0"/>
              <a:t>04/12/2022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AAB9-AF12-48DC-B764-D5BDAE15B99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E0DE5-178D-4354-BA34-DA234D19F20B}" type="datetimeFigureOut">
              <a:rPr lang="vi-VN" smtClean="0"/>
              <a:t>04/12/2022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AAB9-AF12-48DC-B764-D5BDAE15B99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E0DE5-178D-4354-BA34-DA234D19F20B}" type="datetimeFigureOut">
              <a:rPr lang="vi-VN" smtClean="0"/>
              <a:t>04/12/2022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AAB9-AF12-48DC-B764-D5BDAE15B99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7" name="Chỗ dành sẵn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E0DE5-178D-4354-BA34-DA234D19F20B}" type="datetimeFigureOut">
              <a:rPr lang="vi-VN" smtClean="0"/>
              <a:t>04/12/2022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AAB9-AF12-48DC-B764-D5BDAE15B99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E0DE5-178D-4354-BA34-DA234D19F20B}" type="datetimeFigureOut">
              <a:rPr lang="vi-VN" smtClean="0"/>
              <a:t>04/12/2022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AAB9-AF12-48DC-B764-D5BDAE15B99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E0DE5-178D-4354-BA34-DA234D19F20B}" type="datetimeFigureOut">
              <a:rPr lang="vi-VN" smtClean="0"/>
              <a:t>04/12/2022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AAB9-AF12-48DC-B764-D5BDAE15B99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E0DE5-178D-4354-BA34-DA234D19F20B}" type="datetimeFigureOut">
              <a:rPr lang="vi-VN" smtClean="0"/>
              <a:t>04/12/2022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AAB9-AF12-48DC-B764-D5BDAE15B99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E0DE5-178D-4354-BA34-DA234D19F20B}" type="datetimeFigureOut">
              <a:rPr lang="vi-VN" smtClean="0"/>
              <a:t>04/12/2022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AAB9-AF12-48DC-B764-D5BDAE15B99A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E0DE5-178D-4354-BA34-DA234D19F20B}" type="datetimeFigureOut">
              <a:rPr lang="vi-VN" smtClean="0"/>
              <a:t>04/12/2022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3AAB9-AF12-48DC-B764-D5BDAE15B99A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-5D5V4FvLc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Bai-7-gioi-thieu-ve-rung.pptx#-1,5,PowerPoint Presentatio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slide" Target="slide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vi-VN" smtClean="0">
              <a:latin typeface="Franklin Gothic Book" panose="020B0503020102020204" pitchFamily="34" charset="0"/>
            </a:endParaRP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 altLang="vi-VN" smtClean="0">
              <a:latin typeface="Perpetua" panose="02020502060401020303" pitchFamily="18" charset="0"/>
            </a:endParaRPr>
          </a:p>
        </p:txBody>
      </p:sp>
      <p:pic>
        <p:nvPicPr>
          <p:cNvPr id="32772" name="Picture 2" descr="C:\Users\Men\Desktop\Picture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" y="1385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10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2" y="-63705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http://www.ps386x.org/_/rsrc/1331128649834/students-corner-1/student-cartoon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334000"/>
            <a:ext cx="289560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" name="Freeform 11"/>
          <p:cNvSpPr/>
          <p:nvPr/>
        </p:nvSpPr>
        <p:spPr bwMode="auto">
          <a:xfrm>
            <a:off x="819804" y="6330187"/>
            <a:ext cx="323738" cy="259556"/>
          </a:xfrm>
          <a:custGeom>
            <a:avLst/>
            <a:gdLst>
              <a:gd name="T0" fmla="*/ 2147483646 w 120"/>
              <a:gd name="T1" fmla="*/ 2147483646 h 129"/>
              <a:gd name="T2" fmla="*/ 2147483646 w 120"/>
              <a:gd name="T3" fmla="*/ 2147483646 h 129"/>
              <a:gd name="T4" fmla="*/ 2147483646 w 120"/>
              <a:gd name="T5" fmla="*/ 2147483646 h 129"/>
              <a:gd name="T6" fmla="*/ 2147483646 w 120"/>
              <a:gd name="T7" fmla="*/ 2147483646 h 129"/>
              <a:gd name="T8" fmla="*/ 2147483646 w 120"/>
              <a:gd name="T9" fmla="*/ 2147483646 h 129"/>
              <a:gd name="T10" fmla="*/ 2147483646 w 120"/>
              <a:gd name="T11" fmla="*/ 2147483646 h 12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0" h="129">
                <a:moveTo>
                  <a:pt x="17" y="33"/>
                </a:moveTo>
                <a:cubicBezTo>
                  <a:pt x="32" y="9"/>
                  <a:pt x="65" y="0"/>
                  <a:pt x="90" y="14"/>
                </a:cubicBezTo>
                <a:cubicBezTo>
                  <a:pt x="105" y="21"/>
                  <a:pt x="114" y="35"/>
                  <a:pt x="120" y="50"/>
                </a:cubicBezTo>
                <a:cubicBezTo>
                  <a:pt x="111" y="63"/>
                  <a:pt x="111" y="79"/>
                  <a:pt x="111" y="94"/>
                </a:cubicBezTo>
                <a:cubicBezTo>
                  <a:pt x="97" y="121"/>
                  <a:pt x="57" y="129"/>
                  <a:pt x="33" y="111"/>
                </a:cubicBezTo>
                <a:cubicBezTo>
                  <a:pt x="8" y="95"/>
                  <a:pt x="0" y="58"/>
                  <a:pt x="17" y="33"/>
                </a:cubicBezTo>
                <a:close/>
              </a:path>
            </a:pathLst>
          </a:custGeom>
          <a:solidFill>
            <a:srgbClr val="00AF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vi-VN" sz="1350"/>
          </a:p>
        </p:txBody>
      </p:sp>
      <p:sp>
        <p:nvSpPr>
          <p:cNvPr id="136" name="Freeform 11"/>
          <p:cNvSpPr/>
          <p:nvPr/>
        </p:nvSpPr>
        <p:spPr bwMode="auto">
          <a:xfrm>
            <a:off x="819804" y="6330187"/>
            <a:ext cx="323738" cy="259556"/>
          </a:xfrm>
          <a:custGeom>
            <a:avLst/>
            <a:gdLst>
              <a:gd name="T0" fmla="*/ 2147483646 w 120"/>
              <a:gd name="T1" fmla="*/ 2147483646 h 129"/>
              <a:gd name="T2" fmla="*/ 2147483646 w 120"/>
              <a:gd name="T3" fmla="*/ 2147483646 h 129"/>
              <a:gd name="T4" fmla="*/ 2147483646 w 120"/>
              <a:gd name="T5" fmla="*/ 2147483646 h 129"/>
              <a:gd name="T6" fmla="*/ 2147483646 w 120"/>
              <a:gd name="T7" fmla="*/ 2147483646 h 129"/>
              <a:gd name="T8" fmla="*/ 2147483646 w 120"/>
              <a:gd name="T9" fmla="*/ 2147483646 h 129"/>
              <a:gd name="T10" fmla="*/ 2147483646 w 120"/>
              <a:gd name="T11" fmla="*/ 2147483646 h 12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0" h="129">
                <a:moveTo>
                  <a:pt x="17" y="33"/>
                </a:moveTo>
                <a:cubicBezTo>
                  <a:pt x="32" y="9"/>
                  <a:pt x="65" y="0"/>
                  <a:pt x="90" y="14"/>
                </a:cubicBezTo>
                <a:cubicBezTo>
                  <a:pt x="105" y="21"/>
                  <a:pt x="114" y="35"/>
                  <a:pt x="120" y="50"/>
                </a:cubicBezTo>
                <a:cubicBezTo>
                  <a:pt x="111" y="63"/>
                  <a:pt x="111" y="79"/>
                  <a:pt x="111" y="94"/>
                </a:cubicBezTo>
                <a:cubicBezTo>
                  <a:pt x="97" y="121"/>
                  <a:pt x="57" y="129"/>
                  <a:pt x="33" y="111"/>
                </a:cubicBezTo>
                <a:cubicBezTo>
                  <a:pt x="8" y="95"/>
                  <a:pt x="0" y="58"/>
                  <a:pt x="17" y="33"/>
                </a:cubicBezTo>
                <a:close/>
              </a:path>
            </a:pathLst>
          </a:custGeom>
          <a:solidFill>
            <a:srgbClr val="00AF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vi-VN" sz="1350"/>
          </a:p>
        </p:txBody>
      </p:sp>
      <p:sp>
        <p:nvSpPr>
          <p:cNvPr id="137" name="Rounded Rectangle 136"/>
          <p:cNvSpPr/>
          <p:nvPr/>
        </p:nvSpPr>
        <p:spPr>
          <a:xfrm>
            <a:off x="262771" y="6064661"/>
            <a:ext cx="1413629" cy="503649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endParaRPr lang="vi-VN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03:00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02:59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02:58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02:57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02:56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02:55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02:54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02:53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02:52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02:51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02:50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02:49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02:48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02:47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02:46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02:45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02:44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02:43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02:42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02:41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02:40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02:39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Oval 159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02:38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Oval 160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02:37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02:36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02:35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02:34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5" name="Oval 164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02:33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Oval 165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02:32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Oval 166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02:31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" name="Oval 167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02:30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9" name="Oval 168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02:29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" name="Oval 169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02:28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1" name="Oval 170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02:27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2" name="Oval 171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02:26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Oval 172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02:25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Oval 173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02:24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Oval 174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02:23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02:22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02:21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02:20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02:19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0" name="Oval 179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02:18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1" name="Oval 180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02:17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2" name="Oval 181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02:16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3" name="Oval 182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02:15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" name="Oval 183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02:14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Oval 184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02:13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Oval 185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02:12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Oval 186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02:11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Oval 187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02:10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9" name="Oval 188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02:09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Oval 189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02:08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1" name="Oval 190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02:07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" name="Oval 191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02:06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3" name="Oval 192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02:05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" name="Oval 193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02:04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Oval 194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02:03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Oval 195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02:02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7" name="Oval 196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02:01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Oval 197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02:00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9" name="Oval 198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01:59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0" name="Oval 199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01:58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Oval 200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01:57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" name="Oval 201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01:56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Oval 202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01:55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" name="Oval 203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01:54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" name="Oval 204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01:53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6" name="Oval 205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01:52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7" name="Oval 206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01:51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" name="Oval 207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01:50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9" name="Oval 208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01:49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0" name="Oval 209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01:48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1" name="Oval 210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01:47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2" name="Oval 211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01:46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3" name="Oval 212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01:45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4" name="Oval 213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01:44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" name="Oval 214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01:43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6" name="Oval 215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01:42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7" name="Oval 216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01:41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8" name="Oval 217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01:40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9" name="Oval 218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01:39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0" name="Oval 219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01:38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Oval 220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01:37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2" name="Oval 221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01:36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3" name="Oval 222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01:35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4" name="Oval 223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01:34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" name="Oval 224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01:33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6" name="Oval 225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01:32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7" name="Oval 226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01:31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8" name="Oval 227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01:30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9" name="Oval 228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01:29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0" name="Oval 229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01:28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1" name="Oval 230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01:27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2" name="Oval 231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01:26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3" name="Oval 232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01:25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4" name="Oval 233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01:24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" name="Oval 234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01:23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6" name="Oval 235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01:22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7" name="Oval 236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01:21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8" name="Oval 237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01:20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9" name="Oval 238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01:19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0" name="Oval 239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01:18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1" name="Oval 240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01:17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2" name="Oval 241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01:16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3" name="Oval 242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01:15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4" name="Oval 243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01:14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" name="Oval 244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01:13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6" name="Oval 245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01:12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Oval 246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01:11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8" name="Oval 247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01:10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9" name="Oval 248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01:09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0" name="Oval 249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01:08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1" name="Oval 250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01:07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2" name="Oval 251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01:06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3" name="Oval 252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01:05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4" name="Oval 253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01:04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5" name="Oval 254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01:03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" name="Oval 255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01:02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7" name="Oval 256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01:01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" name="Oval 257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01:00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9" name="Oval 258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00:59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0" name="Oval 259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00:58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1" name="Oval 260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00:57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2" name="Oval 261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00:56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3" name="Oval 262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00:55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4" name="Oval 263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00:54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5" name="Oval 264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00:53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" name="Oval 265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00:52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7" name="Oval 266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00:51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8" name="Oval 267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00:50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9" name="Oval 268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00:49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0" name="Oval 269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00:48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1" name="Oval 270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00:47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2" name="Oval 271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00:46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3" name="Oval 272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00:45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4" name="Oval 273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00:44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5" name="Oval 274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00:43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" name="Oval 275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00:42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7" name="Oval 276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00:41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8" name="Oval 277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00:40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9" name="Oval 278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00:39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0" name="Oval 279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00:38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1" name="Oval 280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00:37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2" name="Oval 281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00:36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3" name="Oval 282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00:35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4" name="Oval 283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00:34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5" name="Oval 284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00:33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" name="Oval 285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00:32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7" name="Oval 286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00:31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8" name="Oval 287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00:30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9" name="Oval 288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00:29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0" name="Oval 289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00:28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1" name="Oval 290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00:27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2" name="Oval 291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00:26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3" name="Oval 292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00:25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4" name="Oval 293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00:24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5" name="Oval 294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00:23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" name="Oval 295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00:22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" name="Oval 296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00:21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8" name="Oval 297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00:20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9" name="Oval 298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00:19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0" name="Oval 299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00:18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1" name="Oval 300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00:17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2" name="Oval 301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00:16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3" name="Oval 302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00:15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4" name="Oval 303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00:14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5" name="Oval 304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00:13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6" name="Oval 305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00:12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" name="Oval 306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00:11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8" name="Oval 307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00:10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9" name="Oval 308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00:09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0" name="Oval 309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00:08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1" name="Oval 310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00:07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2" name="Oval 311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00:06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3" name="Oval 312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00:05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4" name="Oval 313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00:04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5" name="Oval 314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00:03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6" name="Oval 315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00:02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" name="Oval 316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00:01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" name="Oval 317"/>
          <p:cNvSpPr/>
          <p:nvPr/>
        </p:nvSpPr>
        <p:spPr>
          <a:xfrm>
            <a:off x="230536" y="4831588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00:00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0" name="TextBox 319"/>
          <p:cNvSpPr txBox="1"/>
          <p:nvPr/>
        </p:nvSpPr>
        <p:spPr>
          <a:xfrm>
            <a:off x="2133600" y="1438126"/>
            <a:ext cx="5715000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</a:t>
            </a:r>
            <a:r>
              <a:rPr lang="vi-VN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AI NHANH H</a:t>
            </a:r>
            <a:r>
              <a:rPr lang="vi-VN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  <a:p>
            <a:pPr algn="r"/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: 3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1" name="TextBox 320"/>
          <p:cNvSpPr txBox="1"/>
          <p:nvPr/>
        </p:nvSpPr>
        <p:spPr>
          <a:xfrm>
            <a:off x="1610040" y="2911239"/>
            <a:ext cx="72205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 smtClean="0"/>
              <a:t>Kể tên </a:t>
            </a:r>
            <a:r>
              <a:rPr lang="en-US" sz="3600" dirty="0"/>
              <a:t>5</a:t>
            </a:r>
            <a:r>
              <a:rPr lang="vi-VN" sz="3600" dirty="0" smtClean="0"/>
              <a:t> rừng ở Việt Nam mà em biết?</a:t>
            </a:r>
            <a:endParaRPr lang="en-US" sz="3600" dirty="0"/>
          </a:p>
        </p:txBody>
      </p:sp>
      <p:sp>
        <p:nvSpPr>
          <p:cNvPr id="322" name="TextBox 321"/>
          <p:cNvSpPr txBox="1"/>
          <p:nvPr/>
        </p:nvSpPr>
        <p:spPr>
          <a:xfrm>
            <a:off x="3373436" y="227788"/>
            <a:ext cx="3235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</a:rPr>
              <a:t>KHỞI ĐỘNG: 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2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4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6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7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8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9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1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2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3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9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1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4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5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6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8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9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0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1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2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3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4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50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60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80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90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1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20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30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40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50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60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8000"/>
                            </p:stCondLst>
                            <p:childTnLst>
                              <p:par>
                                <p:cTn id="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9000"/>
                            </p:stCondLst>
                            <p:childTnLst>
                              <p:par>
                                <p:cTn id="2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60000"/>
                            </p:stCondLst>
                            <p:childTnLst>
                              <p:par>
                                <p:cTn id="2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61000"/>
                            </p:stCondLst>
                            <p:childTnLst>
                              <p:par>
                                <p:cTn id="2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62000"/>
                            </p:stCondLst>
                            <p:childTnLst>
                              <p:par>
                                <p:cTn id="2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63000"/>
                            </p:stCondLst>
                            <p:childTnLst>
                              <p:par>
                                <p:cTn id="2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64000"/>
                            </p:stCondLst>
                            <p:childTnLst>
                              <p:par>
                                <p:cTn id="2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65000"/>
                            </p:stCondLst>
                            <p:childTnLst>
                              <p:par>
                                <p:cTn id="2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6000"/>
                            </p:stCondLst>
                            <p:childTnLst>
                              <p:par>
                                <p:cTn id="2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67000"/>
                            </p:stCondLst>
                            <p:childTnLst>
                              <p:par>
                                <p:cTn id="2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68000"/>
                            </p:stCondLst>
                            <p:childTnLst>
                              <p:par>
                                <p:cTn id="2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69000"/>
                            </p:stCondLst>
                            <p:childTnLst>
                              <p:par>
                                <p:cTn id="2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70000"/>
                            </p:stCondLst>
                            <p:childTnLst>
                              <p:par>
                                <p:cTn id="2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71000"/>
                            </p:stCondLst>
                            <p:childTnLst>
                              <p:par>
                                <p:cTn id="2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72000"/>
                            </p:stCondLst>
                            <p:childTnLst>
                              <p:par>
                                <p:cTn id="2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73000"/>
                            </p:stCondLst>
                            <p:childTnLst>
                              <p:par>
                                <p:cTn id="2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74000"/>
                            </p:stCondLst>
                            <p:childTnLst>
                              <p:par>
                                <p:cTn id="2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75000"/>
                            </p:stCondLst>
                            <p:childTnLst>
                              <p:par>
                                <p:cTn id="2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76000"/>
                            </p:stCondLst>
                            <p:childTnLst>
                              <p:par>
                                <p:cTn id="2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77000"/>
                            </p:stCondLst>
                            <p:childTnLst>
                              <p:par>
                                <p:cTn id="2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78000"/>
                            </p:stCondLst>
                            <p:childTnLst>
                              <p:par>
                                <p:cTn id="2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79000"/>
                            </p:stCondLst>
                            <p:childTnLst>
                              <p:par>
                                <p:cTn id="2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80000"/>
                            </p:stCondLst>
                            <p:childTnLst>
                              <p:par>
                                <p:cTn id="2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81000"/>
                            </p:stCondLst>
                            <p:childTnLst>
                              <p:par>
                                <p:cTn id="2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82000"/>
                            </p:stCondLst>
                            <p:childTnLst>
                              <p:par>
                                <p:cTn id="2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83000"/>
                            </p:stCondLst>
                            <p:childTnLst>
                              <p:par>
                                <p:cTn id="2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84000"/>
                            </p:stCondLst>
                            <p:childTnLst>
                              <p:par>
                                <p:cTn id="2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85000"/>
                            </p:stCondLst>
                            <p:childTnLst>
                              <p:par>
                                <p:cTn id="2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86000"/>
                            </p:stCondLst>
                            <p:childTnLst>
                              <p:par>
                                <p:cTn id="2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87000"/>
                            </p:stCondLst>
                            <p:childTnLst>
                              <p:par>
                                <p:cTn id="2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88000"/>
                            </p:stCondLst>
                            <p:childTnLst>
                              <p:par>
                                <p:cTn id="2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89000"/>
                            </p:stCondLst>
                            <p:childTnLst>
                              <p:par>
                                <p:cTn id="2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90000"/>
                            </p:stCondLst>
                            <p:childTnLst>
                              <p:par>
                                <p:cTn id="2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91000"/>
                            </p:stCondLst>
                            <p:childTnLst>
                              <p:par>
                                <p:cTn id="3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92000"/>
                            </p:stCondLst>
                            <p:childTnLst>
                              <p:par>
                                <p:cTn id="3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93000"/>
                            </p:stCondLst>
                            <p:childTnLst>
                              <p:par>
                                <p:cTn id="3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94000"/>
                            </p:stCondLst>
                            <p:childTnLst>
                              <p:par>
                                <p:cTn id="3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95000"/>
                            </p:stCondLst>
                            <p:childTnLst>
                              <p:par>
                                <p:cTn id="3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96000"/>
                            </p:stCondLst>
                            <p:childTnLst>
                              <p:par>
                                <p:cTn id="3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97000"/>
                            </p:stCondLst>
                            <p:childTnLst>
                              <p:par>
                                <p:cTn id="3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98000"/>
                            </p:stCondLst>
                            <p:childTnLst>
                              <p:par>
                                <p:cTn id="3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99000"/>
                            </p:stCondLst>
                            <p:childTnLst>
                              <p:par>
                                <p:cTn id="3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24000"/>
                            </p:stCondLst>
                            <p:childTnLst>
                              <p:par>
                                <p:cTn id="4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25000"/>
                            </p:stCondLst>
                            <p:childTnLst>
                              <p:par>
                                <p:cTn id="4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26000"/>
                            </p:stCondLst>
                            <p:childTnLst>
                              <p:par>
                                <p:cTn id="4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158000"/>
                            </p:stCondLst>
                            <p:childTnLst>
                              <p:par>
                                <p:cTn id="5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159000"/>
                            </p:stCondLst>
                            <p:childTnLst>
                              <p:par>
                                <p:cTn id="5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</p:childTnLst>
        </p:cTn>
      </p:par>
    </p:tnLst>
    <p:bldLst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20" grpId="0" animBg="1"/>
      <p:bldP spid="3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2"/>
            <a:ext cx="4343400" cy="3352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127" y="152401"/>
            <a:ext cx="4260273" cy="33527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632200"/>
            <a:ext cx="4953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3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0"/>
            <a:ext cx="8382000" cy="6324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B1825C-E106-426E-A39C-BA24454ED3F9}"/>
              </a:ext>
            </a:extLst>
          </p:cNvPr>
          <p:cNvSpPr txBox="1"/>
          <p:nvPr/>
        </p:nvSpPr>
        <p:spPr>
          <a:xfrm>
            <a:off x="1143000" y="228600"/>
            <a:ext cx="6934200" cy="646986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xảy</a:t>
            </a:r>
            <a:r>
              <a:rPr lang="en-US" alt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nếu</a:t>
            </a:r>
            <a:r>
              <a:rPr lang="en-US" alt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524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A32C8-2634-4AB5-BA4A-94625E4B2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954530" y="2091928"/>
            <a:ext cx="2057400" cy="273844"/>
          </a:xfrm>
        </p:spPr>
        <p:txBody>
          <a:bodyPr/>
          <a:lstStyle/>
          <a:p>
            <a:pPr defTabSz="685800">
              <a:defRPr/>
            </a:pPr>
            <a:fld id="{369D49C8-10AF-4DEF-90A5-29A4B2F57557}" type="slidenum">
              <a:rPr lang="vi-VN" sz="90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defTabSz="685800">
                <a:defRPr/>
              </a:pPr>
              <a:t>12</a:t>
            </a:fld>
            <a:endParaRPr lang="vi-VN" sz="90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4" descr="So do trao doi khi ">
            <a:extLst>
              <a:ext uri="{FF2B5EF4-FFF2-40B4-BE49-F238E27FC236}">
                <a16:creationId xmlns:a16="http://schemas.microsoft.com/office/drawing/2014/main" id="{029788DE-FD02-4DCB-ABDC-EAE3F734C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80" y="1238894"/>
            <a:ext cx="8686800" cy="5412721"/>
          </a:xfrm>
          <a:prstGeom prst="rect">
            <a:avLst/>
          </a:prstGeom>
          <a:noFill/>
        </p:spPr>
      </p:pic>
      <p:grpSp>
        <p:nvGrpSpPr>
          <p:cNvPr id="14" name="Group 18">
            <a:extLst>
              <a:ext uri="{FF2B5EF4-FFF2-40B4-BE49-F238E27FC236}">
                <a16:creationId xmlns:a16="http://schemas.microsoft.com/office/drawing/2014/main" id="{15FDBB3E-636B-4121-88E7-E8F75E4F6DA2}"/>
              </a:ext>
            </a:extLst>
          </p:cNvPr>
          <p:cNvGrpSpPr>
            <a:grpSpLocks/>
          </p:cNvGrpSpPr>
          <p:nvPr/>
        </p:nvGrpSpPr>
        <p:grpSpPr bwMode="auto">
          <a:xfrm>
            <a:off x="171450" y="3288030"/>
            <a:ext cx="1600200" cy="1771650"/>
            <a:chOff x="144" y="1344"/>
            <a:chExt cx="1344" cy="1488"/>
          </a:xfrm>
        </p:grpSpPr>
        <p:sp>
          <p:nvSpPr>
            <p:cNvPr id="15" name="Line 6">
              <a:extLst>
                <a:ext uri="{FF2B5EF4-FFF2-40B4-BE49-F238E27FC236}">
                  <a16:creationId xmlns:a16="http://schemas.microsoft.com/office/drawing/2014/main" id="{F7463B32-3ED2-4148-BDAD-2A9CB81B66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4" y="1632"/>
              <a:ext cx="1344" cy="864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6" name="Line 7">
              <a:extLst>
                <a:ext uri="{FF2B5EF4-FFF2-40B4-BE49-F238E27FC236}">
                  <a16:creationId xmlns:a16="http://schemas.microsoft.com/office/drawing/2014/main" id="{288724D2-A821-418E-9DDC-696C54529D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" y="1344"/>
              <a:ext cx="816" cy="1488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17" name="Group 19">
            <a:extLst>
              <a:ext uri="{FF2B5EF4-FFF2-40B4-BE49-F238E27FC236}">
                <a16:creationId xmlns:a16="http://schemas.microsoft.com/office/drawing/2014/main" id="{0F0EF882-83E5-488F-9702-0CBFCC3E2D5A}"/>
              </a:ext>
            </a:extLst>
          </p:cNvPr>
          <p:cNvGrpSpPr>
            <a:grpSpLocks/>
          </p:cNvGrpSpPr>
          <p:nvPr/>
        </p:nvGrpSpPr>
        <p:grpSpPr bwMode="auto">
          <a:xfrm>
            <a:off x="1003525" y="1866219"/>
            <a:ext cx="971550" cy="685800"/>
            <a:chOff x="624" y="432"/>
            <a:chExt cx="816" cy="576"/>
          </a:xfrm>
        </p:grpSpPr>
        <p:sp>
          <p:nvSpPr>
            <p:cNvPr id="18" name="Line 8">
              <a:extLst>
                <a:ext uri="{FF2B5EF4-FFF2-40B4-BE49-F238E27FC236}">
                  <a16:creationId xmlns:a16="http://schemas.microsoft.com/office/drawing/2014/main" id="{87634ED7-E113-47EC-BB41-9B429B9E9A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4" y="432"/>
              <a:ext cx="816" cy="432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9" name="Line 9">
              <a:extLst>
                <a:ext uri="{FF2B5EF4-FFF2-40B4-BE49-F238E27FC236}">
                  <a16:creationId xmlns:a16="http://schemas.microsoft.com/office/drawing/2014/main" id="{0E323411-DAF2-4E67-B989-0726109E5B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432"/>
              <a:ext cx="432" cy="576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46C34A5B-0B1B-4163-8A14-0A9CF19F354A}"/>
              </a:ext>
            </a:extLst>
          </p:cNvPr>
          <p:cNvGrpSpPr>
            <a:grpSpLocks/>
          </p:cNvGrpSpPr>
          <p:nvPr/>
        </p:nvGrpSpPr>
        <p:grpSpPr bwMode="auto">
          <a:xfrm>
            <a:off x="2923718" y="1447800"/>
            <a:ext cx="1613995" cy="514350"/>
            <a:chOff x="2016" y="1728"/>
            <a:chExt cx="432" cy="240"/>
          </a:xfrm>
        </p:grpSpPr>
        <p:sp>
          <p:nvSpPr>
            <p:cNvPr id="21" name="Line 11">
              <a:extLst>
                <a:ext uri="{FF2B5EF4-FFF2-40B4-BE49-F238E27FC236}">
                  <a16:creationId xmlns:a16="http://schemas.microsoft.com/office/drawing/2014/main" id="{85FAA4FF-9C88-47E1-91AD-289EA151FA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16" y="1728"/>
              <a:ext cx="384" cy="240"/>
            </a:xfrm>
            <a:prstGeom prst="line">
              <a:avLst/>
            </a:prstGeom>
            <a:noFill/>
            <a:ln w="76200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2" name="Line 12">
              <a:extLst>
                <a:ext uri="{FF2B5EF4-FFF2-40B4-BE49-F238E27FC236}">
                  <a16:creationId xmlns:a16="http://schemas.microsoft.com/office/drawing/2014/main" id="{3CB7604A-0AC1-4629-ADF4-A704B0F2BE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728"/>
              <a:ext cx="336" cy="240"/>
            </a:xfrm>
            <a:prstGeom prst="line">
              <a:avLst/>
            </a:prstGeom>
            <a:noFill/>
            <a:ln w="76200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23" name="Group 21">
            <a:extLst>
              <a:ext uri="{FF2B5EF4-FFF2-40B4-BE49-F238E27FC236}">
                <a16:creationId xmlns:a16="http://schemas.microsoft.com/office/drawing/2014/main" id="{A92CBDEB-8E8F-4A26-929C-546426C5A9C1}"/>
              </a:ext>
            </a:extLst>
          </p:cNvPr>
          <p:cNvGrpSpPr>
            <a:grpSpLocks/>
          </p:cNvGrpSpPr>
          <p:nvPr/>
        </p:nvGrpSpPr>
        <p:grpSpPr bwMode="auto">
          <a:xfrm>
            <a:off x="5638800" y="3830955"/>
            <a:ext cx="400050" cy="342900"/>
            <a:chOff x="3552" y="1872"/>
            <a:chExt cx="336" cy="288"/>
          </a:xfrm>
        </p:grpSpPr>
        <p:sp>
          <p:nvSpPr>
            <p:cNvPr id="24" name="Line 14">
              <a:extLst>
                <a:ext uri="{FF2B5EF4-FFF2-40B4-BE49-F238E27FC236}">
                  <a16:creationId xmlns:a16="http://schemas.microsoft.com/office/drawing/2014/main" id="{A80B7967-4436-4628-9F26-A28038062E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52" y="1968"/>
              <a:ext cx="336" cy="96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5" name="Line 15">
              <a:extLst>
                <a:ext uri="{FF2B5EF4-FFF2-40B4-BE49-F238E27FC236}">
                  <a16:creationId xmlns:a16="http://schemas.microsoft.com/office/drawing/2014/main" id="{C194133C-4264-4603-985F-FCC3E607C6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1872"/>
              <a:ext cx="0" cy="288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26" name="Group 22">
            <a:extLst>
              <a:ext uri="{FF2B5EF4-FFF2-40B4-BE49-F238E27FC236}">
                <a16:creationId xmlns:a16="http://schemas.microsoft.com/office/drawing/2014/main" id="{A99EECA4-7A6B-4DC5-A09B-078D8B7DAB67}"/>
              </a:ext>
            </a:extLst>
          </p:cNvPr>
          <p:cNvGrpSpPr>
            <a:grpSpLocks/>
          </p:cNvGrpSpPr>
          <p:nvPr/>
        </p:nvGrpSpPr>
        <p:grpSpPr bwMode="auto">
          <a:xfrm>
            <a:off x="7142050" y="2874125"/>
            <a:ext cx="400050" cy="514350"/>
            <a:chOff x="4704" y="1152"/>
            <a:chExt cx="336" cy="432"/>
          </a:xfrm>
        </p:grpSpPr>
        <p:sp>
          <p:nvSpPr>
            <p:cNvPr id="27" name="Line 16">
              <a:extLst>
                <a:ext uri="{FF2B5EF4-FFF2-40B4-BE49-F238E27FC236}">
                  <a16:creationId xmlns:a16="http://schemas.microsoft.com/office/drawing/2014/main" id="{2280BD5D-FE76-4355-B6C6-83D196480E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704" y="1248"/>
              <a:ext cx="336" cy="144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8" name="Line 17">
              <a:extLst>
                <a:ext uri="{FF2B5EF4-FFF2-40B4-BE49-F238E27FC236}">
                  <a16:creationId xmlns:a16="http://schemas.microsoft.com/office/drawing/2014/main" id="{946B9842-334B-47B8-AF0D-48A5DD57FF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96" y="1152"/>
              <a:ext cx="0" cy="432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F6D17DE2-9C52-4B46-BAFA-5D9CD4F14167}"/>
              </a:ext>
            </a:extLst>
          </p:cNvPr>
          <p:cNvSpPr/>
          <p:nvPr/>
        </p:nvSpPr>
        <p:spPr>
          <a:xfrm>
            <a:off x="3017520" y="5520691"/>
            <a:ext cx="1043940" cy="31241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7DD3A298-348D-4B40-8A07-F3F7C679C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65941"/>
            <a:ext cx="7738156" cy="919401"/>
          </a:xfrm>
          <a:prstGeom prst="roundRect">
            <a:avLst/>
          </a:prstGeom>
          <a:ln w="28575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cs typeface="Arial" panose="020B0604020202020204" pitchFamily="34" charset="0"/>
              </a:rPr>
              <a:t>Nếu</a:t>
            </a:r>
            <a:r>
              <a:rPr lang="en-US" altLang="en-US" sz="2400" dirty="0"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cs typeface="Arial" panose="020B0604020202020204" pitchFamily="34" charset="0"/>
              </a:rPr>
              <a:t>không</a:t>
            </a:r>
            <a:r>
              <a:rPr lang="en-US" altLang="en-US" sz="2400" dirty="0"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cs typeface="Arial" panose="020B0604020202020204" pitchFamily="34" charset="0"/>
              </a:rPr>
              <a:t>có</a:t>
            </a:r>
            <a:r>
              <a:rPr lang="en-US" altLang="en-US" sz="2400" dirty="0"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cs typeface="Arial" panose="020B0604020202020204" pitchFamily="34" charset="0"/>
              </a:rPr>
              <a:t>rừng</a:t>
            </a:r>
            <a:r>
              <a:rPr lang="en-US" altLang="en-US" sz="2400" dirty="0">
                <a:cs typeface="Arial" panose="020B0604020202020204" pitchFamily="34" charset="0"/>
              </a:rPr>
              <a:t> </a:t>
            </a:r>
            <a:r>
              <a:rPr lang="en-US" altLang="en-US" sz="2400" dirty="0" smtClean="0">
                <a:cs typeface="Arial" panose="020B0604020202020204" pitchFamily="34" charset="0"/>
              </a:rPr>
              <a:t>=&gt; </a:t>
            </a:r>
            <a:r>
              <a:rPr lang="en-US" altLang="en-US" sz="2400" dirty="0" err="1">
                <a:cs typeface="Arial" panose="020B0604020202020204" pitchFamily="34" charset="0"/>
              </a:rPr>
              <a:t>Lượng</a:t>
            </a:r>
            <a:r>
              <a:rPr lang="en-US" altLang="en-US" sz="2400" dirty="0"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cs typeface="Arial" panose="020B0604020202020204" pitchFamily="34" charset="0"/>
              </a:rPr>
              <a:t>khí</a:t>
            </a:r>
            <a:r>
              <a:rPr lang="en-US" altLang="en-US" sz="2400" dirty="0"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cs typeface="Arial" panose="020B0604020202020204" pitchFamily="34" charset="0"/>
              </a:rPr>
              <a:t>cacbonic</a:t>
            </a:r>
            <a:r>
              <a:rPr lang="en-US" altLang="en-US" sz="2400" dirty="0"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cs typeface="Arial" panose="020B0604020202020204" pitchFamily="34" charset="0"/>
              </a:rPr>
              <a:t>tăng</a:t>
            </a:r>
            <a:r>
              <a:rPr lang="en-US" altLang="en-US" sz="2400" dirty="0"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cs typeface="Arial" panose="020B0604020202020204" pitchFamily="34" charset="0"/>
              </a:rPr>
              <a:t>lượng</a:t>
            </a:r>
            <a:r>
              <a:rPr lang="en-US" altLang="en-US" sz="2400" dirty="0"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cs typeface="Arial" panose="020B0604020202020204" pitchFamily="34" charset="0"/>
              </a:rPr>
              <a:t>khí</a:t>
            </a:r>
            <a:r>
              <a:rPr lang="en-US" altLang="en-US" sz="2400" dirty="0"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cs typeface="Arial" panose="020B0604020202020204" pitchFamily="34" charset="0"/>
              </a:rPr>
              <a:t>oxi</a:t>
            </a:r>
            <a:r>
              <a:rPr lang="en-US" altLang="en-US" sz="2400" dirty="0"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cs typeface="Arial" panose="020B0604020202020204" pitchFamily="34" charset="0"/>
              </a:rPr>
              <a:t>giảm</a:t>
            </a:r>
            <a:r>
              <a:rPr lang="en-US" altLang="en-US" sz="2400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923718" y="334341"/>
            <a:ext cx="3069320" cy="533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28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A7FA40-1381-4B07-BBE1-7BF1C90D53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304800"/>
            <a:ext cx="88392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7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01D240-8045-48BA-B4E3-3427D640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369D49C8-10AF-4DEF-90A5-29A4B2F57557}" type="slidenum">
              <a:rPr lang="vi-VN" sz="90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defTabSz="685800">
                <a:defRPr/>
              </a:pPr>
              <a:t>14</a:t>
            </a:fld>
            <a:endParaRPr lang="vi-VN" sz="90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4" descr="Káº¿t quáº£ hÃ¬nh áº£nh cho vai trÃ² cá»§a trá»ng rá»«ng">
            <a:extLst>
              <a:ext uri="{FF2B5EF4-FFF2-40B4-BE49-F238E27FC236}">
                <a16:creationId xmlns:a16="http://schemas.microsoft.com/office/drawing/2014/main" id="{B6AD584C-208D-4A30-8050-D8ECAF249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86868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974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14600"/>
            <a:ext cx="8534400" cy="4267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0477" y="203537"/>
            <a:ext cx="81799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dirty="0">
                <a:solidFill>
                  <a:srgbClr val="000000"/>
                </a:solidFill>
              </a:rPr>
              <a:t>Rừng có ý nghĩa to lớn đối với cuộc sống như vậy nên việc bảo vệ rừng không chỉ là ý thức, trách nhiệm mà phải trở thành hành động của mọi tầng lớp xã hội. </a:t>
            </a:r>
            <a:endParaRPr lang="vi-VN" sz="2000" i="0" dirty="0">
              <a:solidFill>
                <a:srgbClr val="939EAD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6155" y="1219200"/>
            <a:ext cx="7848600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“Hãy yêu quý và bảo vệ rừng, bảo vệ môi trường để trái đất của chúng ta mãi là hành tinh xanh”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b="1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80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Freeform 11"/>
          <p:cNvSpPr/>
          <p:nvPr/>
        </p:nvSpPr>
        <p:spPr bwMode="auto">
          <a:xfrm>
            <a:off x="819804" y="6330187"/>
            <a:ext cx="323738" cy="259556"/>
          </a:xfrm>
          <a:custGeom>
            <a:avLst/>
            <a:gdLst>
              <a:gd name="T0" fmla="*/ 2147483646 w 120"/>
              <a:gd name="T1" fmla="*/ 2147483646 h 129"/>
              <a:gd name="T2" fmla="*/ 2147483646 w 120"/>
              <a:gd name="T3" fmla="*/ 2147483646 h 129"/>
              <a:gd name="T4" fmla="*/ 2147483646 w 120"/>
              <a:gd name="T5" fmla="*/ 2147483646 h 129"/>
              <a:gd name="T6" fmla="*/ 2147483646 w 120"/>
              <a:gd name="T7" fmla="*/ 2147483646 h 129"/>
              <a:gd name="T8" fmla="*/ 2147483646 w 120"/>
              <a:gd name="T9" fmla="*/ 2147483646 h 129"/>
              <a:gd name="T10" fmla="*/ 2147483646 w 120"/>
              <a:gd name="T11" fmla="*/ 2147483646 h 12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0" h="129">
                <a:moveTo>
                  <a:pt x="17" y="33"/>
                </a:moveTo>
                <a:cubicBezTo>
                  <a:pt x="32" y="9"/>
                  <a:pt x="65" y="0"/>
                  <a:pt x="90" y="14"/>
                </a:cubicBezTo>
                <a:cubicBezTo>
                  <a:pt x="105" y="21"/>
                  <a:pt x="114" y="35"/>
                  <a:pt x="120" y="50"/>
                </a:cubicBezTo>
                <a:cubicBezTo>
                  <a:pt x="111" y="63"/>
                  <a:pt x="111" y="79"/>
                  <a:pt x="111" y="94"/>
                </a:cubicBezTo>
                <a:cubicBezTo>
                  <a:pt x="97" y="121"/>
                  <a:pt x="57" y="129"/>
                  <a:pt x="33" y="111"/>
                </a:cubicBezTo>
                <a:cubicBezTo>
                  <a:pt x="8" y="95"/>
                  <a:pt x="0" y="58"/>
                  <a:pt x="17" y="33"/>
                </a:cubicBezTo>
                <a:close/>
              </a:path>
            </a:pathLst>
          </a:custGeom>
          <a:solidFill>
            <a:srgbClr val="00AF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vi-VN" sz="1350"/>
          </a:p>
        </p:txBody>
      </p:sp>
      <p:sp>
        <p:nvSpPr>
          <p:cNvPr id="136" name="Freeform 11"/>
          <p:cNvSpPr/>
          <p:nvPr/>
        </p:nvSpPr>
        <p:spPr bwMode="auto">
          <a:xfrm>
            <a:off x="819804" y="6330187"/>
            <a:ext cx="323738" cy="259556"/>
          </a:xfrm>
          <a:custGeom>
            <a:avLst/>
            <a:gdLst>
              <a:gd name="T0" fmla="*/ 2147483646 w 120"/>
              <a:gd name="T1" fmla="*/ 2147483646 h 129"/>
              <a:gd name="T2" fmla="*/ 2147483646 w 120"/>
              <a:gd name="T3" fmla="*/ 2147483646 h 129"/>
              <a:gd name="T4" fmla="*/ 2147483646 w 120"/>
              <a:gd name="T5" fmla="*/ 2147483646 h 129"/>
              <a:gd name="T6" fmla="*/ 2147483646 w 120"/>
              <a:gd name="T7" fmla="*/ 2147483646 h 129"/>
              <a:gd name="T8" fmla="*/ 2147483646 w 120"/>
              <a:gd name="T9" fmla="*/ 2147483646 h 129"/>
              <a:gd name="T10" fmla="*/ 2147483646 w 120"/>
              <a:gd name="T11" fmla="*/ 2147483646 h 12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0" h="129">
                <a:moveTo>
                  <a:pt x="17" y="33"/>
                </a:moveTo>
                <a:cubicBezTo>
                  <a:pt x="32" y="9"/>
                  <a:pt x="65" y="0"/>
                  <a:pt x="90" y="14"/>
                </a:cubicBezTo>
                <a:cubicBezTo>
                  <a:pt x="105" y="21"/>
                  <a:pt x="114" y="35"/>
                  <a:pt x="120" y="50"/>
                </a:cubicBezTo>
                <a:cubicBezTo>
                  <a:pt x="111" y="63"/>
                  <a:pt x="111" y="79"/>
                  <a:pt x="111" y="94"/>
                </a:cubicBezTo>
                <a:cubicBezTo>
                  <a:pt x="97" y="121"/>
                  <a:pt x="57" y="129"/>
                  <a:pt x="33" y="111"/>
                </a:cubicBezTo>
                <a:cubicBezTo>
                  <a:pt x="8" y="95"/>
                  <a:pt x="0" y="58"/>
                  <a:pt x="17" y="33"/>
                </a:cubicBezTo>
                <a:close/>
              </a:path>
            </a:pathLst>
          </a:custGeom>
          <a:solidFill>
            <a:srgbClr val="00AF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vi-VN" sz="1350"/>
          </a:p>
        </p:txBody>
      </p:sp>
      <p:sp>
        <p:nvSpPr>
          <p:cNvPr id="137" name="Rounded Rectangle 136"/>
          <p:cNvSpPr/>
          <p:nvPr/>
        </p:nvSpPr>
        <p:spPr>
          <a:xfrm>
            <a:off x="262771" y="6064661"/>
            <a:ext cx="1413629" cy="503649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endParaRPr lang="vi-VN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03:00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02:59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02:58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02:57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02:56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02:55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02:54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02:53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02:52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02:51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02:50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02:49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02:48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02:47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02:46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02:45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02:44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02:43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02:42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02:41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02:40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02:39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Oval 159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02:38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Oval 160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02:37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02:36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02:35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02:34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5" name="Oval 164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02:33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Oval 165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02:32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Oval 166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02:31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" name="Oval 167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02:30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9" name="Oval 168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02:29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" name="Oval 169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02:28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1" name="Oval 170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02:27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2" name="Oval 171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02:26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Oval 172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02:25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Oval 173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02:24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Oval 174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02:23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02:22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02:21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02:20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02:19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0" name="Oval 179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02:18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1" name="Oval 180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02:17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2" name="Oval 181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02:16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3" name="Oval 182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02:15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" name="Oval 183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02:14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Oval 184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02:13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Oval 185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02:12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Oval 186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02:11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Oval 187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02:10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9" name="Oval 188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02:09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Oval 189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02:08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1" name="Oval 190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02:07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" name="Oval 191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02:06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3" name="Oval 192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02:05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" name="Oval 193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02:04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Oval 194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02:03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Oval 195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02:02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7" name="Oval 196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02:01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Oval 197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02:00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9" name="Oval 198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01:59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0" name="Oval 199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01:58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Oval 200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01:57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" name="Oval 201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01:56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Oval 202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01:55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" name="Oval 203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01:54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" name="Oval 204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01:53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6" name="Oval 205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01:52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7" name="Oval 206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01:51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" name="Oval 207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01:50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9" name="Oval 208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01:49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0" name="Oval 209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01:48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1" name="Oval 210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01:47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2" name="Oval 211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01:46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3" name="Oval 212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01:45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4" name="Oval 213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01:44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" name="Oval 214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01:43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6" name="Oval 215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01:42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7" name="Oval 216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01:41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8" name="Oval 217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01:40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9" name="Oval 218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01:39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0" name="Oval 219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01:38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Oval 220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01:37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2" name="Oval 221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01:36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3" name="Oval 222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01:35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4" name="Oval 223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01:34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" name="Oval 224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01:33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6" name="Oval 225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01:32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7" name="Oval 226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01:31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8" name="Oval 227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01:30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9" name="Oval 228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01:29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0" name="Oval 229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01:28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1" name="Oval 230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01:27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2" name="Oval 231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01:26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3" name="Oval 232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01:25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4" name="Oval 233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01:24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" name="Oval 234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01:23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6" name="Oval 235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01:22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7" name="Oval 236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01:21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8" name="Oval 237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01:20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9" name="Oval 238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01:19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0" name="Oval 239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01:18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1" name="Oval 240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01:17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2" name="Oval 241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01:16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3" name="Oval 242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01:15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4" name="Oval 243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01:14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" name="Oval 244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01:13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6" name="Oval 245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01:12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Oval 246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01:11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8" name="Oval 247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01:10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9" name="Oval 248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01:09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0" name="Oval 249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01:08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1" name="Oval 250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01:07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2" name="Oval 251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01:06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3" name="Oval 252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01:05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4" name="Oval 253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01:04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5" name="Oval 254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01:03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" name="Oval 255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01:02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7" name="Oval 256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01:01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" name="Oval 257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01:00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9" name="Oval 258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00:59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0" name="Oval 259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00:58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1" name="Oval 260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00:57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2" name="Oval 261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00:56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3" name="Oval 262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00:55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4" name="Oval 263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00:54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5" name="Oval 264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00:53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" name="Oval 265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00:52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7" name="Oval 266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00:51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8" name="Oval 267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00:50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9" name="Oval 268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00:49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0" name="Oval 269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00:48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1" name="Oval 270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00:47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2" name="Oval 271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00:46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3" name="Oval 272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00:45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4" name="Oval 273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00:44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5" name="Oval 274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00:43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" name="Oval 275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00:42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7" name="Oval 276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00:41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8" name="Oval 277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00:40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9" name="Oval 278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00:39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0" name="Oval 279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00:38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1" name="Oval 280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00:37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2" name="Oval 281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00:36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3" name="Oval 282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00:35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4" name="Oval 283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00:34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5" name="Oval 284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00:33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" name="Oval 285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00:32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7" name="Oval 286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00:31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8" name="Oval 287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00:30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9" name="Oval 288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00:29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0" name="Oval 289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00:28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1" name="Oval 290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00:27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2" name="Oval 291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00:26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3" name="Oval 292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00:25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4" name="Oval 293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00:24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5" name="Oval 294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00:23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" name="Oval 295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00:22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" name="Oval 296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00:21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8" name="Oval 297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00:20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9" name="Oval 298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00:19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0" name="Oval 299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00:18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1" name="Oval 300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00:17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2" name="Oval 301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00:16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3" name="Oval 302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00:15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4" name="Oval 303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00:14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5" name="Oval 304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00:13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6" name="Oval 305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00:12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" name="Oval 306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00:11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8" name="Oval 307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00:10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9" name="Oval 308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00:09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0" name="Oval 309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00:08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1" name="Oval 310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00:07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2" name="Oval 311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00:06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3" name="Oval 312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00:05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4" name="Oval 313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00:04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5" name="Oval 314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00:03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6" name="Oval 315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00:02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" name="Oval 316"/>
          <p:cNvSpPr/>
          <p:nvPr/>
        </p:nvSpPr>
        <p:spPr>
          <a:xfrm>
            <a:off x="230536" y="4841096"/>
            <a:ext cx="1409522" cy="1094437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00:01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" name="Oval 317"/>
          <p:cNvSpPr/>
          <p:nvPr/>
        </p:nvSpPr>
        <p:spPr>
          <a:xfrm>
            <a:off x="230536" y="4841096"/>
            <a:ext cx="1409522" cy="1084929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00:00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9" name="TextBox 318"/>
          <p:cNvSpPr txBox="1"/>
          <p:nvPr/>
        </p:nvSpPr>
        <p:spPr>
          <a:xfrm>
            <a:off x="262771" y="149984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dung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phổ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4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3" name="TextBox 322"/>
          <p:cNvSpPr txBox="1"/>
          <p:nvPr/>
        </p:nvSpPr>
        <p:spPr>
          <a:xfrm>
            <a:off x="3505200" y="923475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233C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</a:t>
            </a:r>
          </a:p>
        </p:txBody>
      </p:sp>
      <p:sp>
        <p:nvSpPr>
          <p:cNvPr id="324" name="TextBox 323"/>
          <p:cNvSpPr txBox="1"/>
          <p:nvPr/>
        </p:nvSpPr>
        <p:spPr>
          <a:xfrm>
            <a:off x="6934200" y="1055979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Thời</a:t>
            </a:r>
            <a:r>
              <a:rPr lang="en-US" dirty="0" smtClean="0"/>
              <a:t> </a:t>
            </a:r>
            <a:r>
              <a:rPr lang="en-US" dirty="0" err="1" smtClean="0"/>
              <a:t>gian</a:t>
            </a:r>
            <a:r>
              <a:rPr lang="en-US" dirty="0" smtClean="0"/>
              <a:t> </a:t>
            </a:r>
            <a:r>
              <a:rPr lang="en-US" dirty="0"/>
              <a:t>3</a:t>
            </a:r>
            <a:r>
              <a:rPr lang="en-US" dirty="0" smtClean="0"/>
              <a:t> </a:t>
            </a:r>
            <a:r>
              <a:rPr lang="en-US" dirty="0" err="1"/>
              <a:t>phút</a:t>
            </a:r>
            <a:endParaRPr lang="en-US" dirty="0"/>
          </a:p>
        </p:txBody>
      </p:sp>
      <p:graphicFrame>
        <p:nvGraphicFramePr>
          <p:cNvPr id="325" name="Table 3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1515325"/>
              </p:ext>
            </p:extLst>
          </p:nvPr>
        </p:nvGraphicFramePr>
        <p:xfrm>
          <a:off x="1752600" y="1575307"/>
          <a:ext cx="7296804" cy="47548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20082">
                  <a:extLst>
                    <a:ext uri="{9D8B030D-6E8A-4147-A177-3AD203B41FA5}">
                      <a16:colId xmlns:a16="http://schemas.microsoft.com/office/drawing/2014/main" val="2067133556"/>
                    </a:ext>
                  </a:extLst>
                </a:gridCol>
                <a:gridCol w="2486506">
                  <a:extLst>
                    <a:ext uri="{9D8B030D-6E8A-4147-A177-3AD203B41FA5}">
                      <a16:colId xmlns:a16="http://schemas.microsoft.com/office/drawing/2014/main" val="2265298544"/>
                    </a:ext>
                  </a:extLst>
                </a:gridCol>
                <a:gridCol w="3890216">
                  <a:extLst>
                    <a:ext uri="{9D8B030D-6E8A-4147-A177-3AD203B41FA5}">
                      <a16:colId xmlns:a16="http://schemas.microsoft.com/office/drawing/2014/main" val="25987830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STT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LOẠI RỪNG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VAI TRÒ </a:t>
                      </a:r>
                    </a:p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5499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Rừng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phòng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hộ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4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4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081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Rừng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4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4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87086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Rừng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4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4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4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37111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25797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1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3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4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7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8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90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91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3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4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7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8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7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8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9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300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310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610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620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630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640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</p:childTnLst>
        </p:cTn>
      </p:par>
    </p:tnLst>
    <p:bldLst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4200" y="180094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233C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667520"/>
              </p:ext>
            </p:extLst>
          </p:nvPr>
        </p:nvGraphicFramePr>
        <p:xfrm>
          <a:off x="228600" y="1143000"/>
          <a:ext cx="8686800" cy="54864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2067133556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265298544"/>
                    </a:ext>
                  </a:extLst>
                </a:gridCol>
                <a:gridCol w="6019800">
                  <a:extLst>
                    <a:ext uri="{9D8B030D-6E8A-4147-A177-3AD203B41FA5}">
                      <a16:colId xmlns:a16="http://schemas.microsoft.com/office/drawing/2014/main" val="25987830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STT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LOẠI RỪNG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VAI TRÒ </a:t>
                      </a:r>
                    </a:p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5499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Rừng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phòng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hộ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nguồn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ước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đất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chống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xói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mòn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chống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mạc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chế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thiên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tai,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hòa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khí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hậu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góp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phần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</a:t>
                      </a:r>
                      <a:r>
                        <a:rPr lang="vi-VN" sz="2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ường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081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Rừng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kinh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doanh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gỗ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lâm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ngoài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gỗ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l"/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vai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trò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phòng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hộ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góp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phần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</a:t>
                      </a:r>
                      <a:r>
                        <a:rPr lang="vi-VN" sz="2400" baseline="0" dirty="0" smtClean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ường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.</a:t>
                      </a:r>
                      <a:endParaRPr lang="en-US" sz="24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87086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Rừng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tồn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thiên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nhiên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nguồn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gene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l"/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lịch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sử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danh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lam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thắng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cảnh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l"/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Phục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vụ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nghỉ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ng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ơi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lịch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nghiên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cứu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371115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30909" y="544147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1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7800" y="306711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7800" y="46482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7800" y="6165986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19800" y="583363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Thời</a:t>
            </a:r>
            <a:r>
              <a:rPr lang="en-US" dirty="0" smtClean="0"/>
              <a:t> </a:t>
            </a:r>
            <a:r>
              <a:rPr lang="en-US" dirty="0" err="1" smtClean="0"/>
              <a:t>gian</a:t>
            </a:r>
            <a:r>
              <a:rPr lang="en-US" dirty="0"/>
              <a:t> </a:t>
            </a:r>
            <a:r>
              <a:rPr lang="en-US" dirty="0" err="1" smtClean="0"/>
              <a:t>chấm</a:t>
            </a:r>
            <a:r>
              <a:rPr lang="en-US" dirty="0"/>
              <a:t> </a:t>
            </a:r>
            <a:r>
              <a:rPr lang="en-US" dirty="0" err="1" smtClean="0"/>
              <a:t>điểm</a:t>
            </a:r>
            <a:r>
              <a:rPr lang="en-US" dirty="0" smtClean="0"/>
              <a:t>: </a:t>
            </a:r>
            <a:r>
              <a:rPr lang="en-US" dirty="0"/>
              <a:t>2 </a:t>
            </a:r>
            <a:r>
              <a:rPr lang="en-US" dirty="0" err="1"/>
              <a:t>phút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45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_Văn_Bản 4"/>
          <p:cNvSpPr txBox="1"/>
          <p:nvPr/>
        </p:nvSpPr>
        <p:spPr>
          <a:xfrm>
            <a:off x="495297" y="914400"/>
            <a:ext cx="80772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Quan </a:t>
            </a:r>
            <a:r>
              <a:rPr lang="vi-VN" sz="2800" b="1" dirty="0" err="1" smtClean="0">
                <a:solidFill>
                  <a:srgbClr val="FF0000"/>
                </a:solidFill>
                <a:latin typeface="+mj-lt"/>
              </a:rPr>
              <a:t>sát</a:t>
            </a:r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b="1" dirty="0" err="1" smtClean="0">
                <a:solidFill>
                  <a:srgbClr val="FF0000"/>
                </a:solidFill>
                <a:latin typeface="+mj-lt"/>
              </a:rPr>
              <a:t>hình</a:t>
            </a:r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 7.3, </a:t>
            </a:r>
            <a:r>
              <a:rPr lang="vi-VN" sz="2800" b="1" dirty="0" err="1" smtClean="0">
                <a:solidFill>
                  <a:srgbClr val="FF0000"/>
                </a:solidFill>
                <a:latin typeface="+mj-lt"/>
              </a:rPr>
              <a:t>xác</a:t>
            </a:r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b="1" dirty="0" err="1" smtClean="0">
                <a:solidFill>
                  <a:srgbClr val="FF0000"/>
                </a:solidFill>
                <a:latin typeface="+mj-lt"/>
              </a:rPr>
              <a:t>định</a:t>
            </a:r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b="1" dirty="0" err="1" smtClean="0">
                <a:solidFill>
                  <a:srgbClr val="FF0000"/>
                </a:solidFill>
                <a:latin typeface="+mj-lt"/>
              </a:rPr>
              <a:t>loại</a:t>
            </a:r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b="1" dirty="0" err="1" smtClean="0">
                <a:solidFill>
                  <a:srgbClr val="FF0000"/>
                </a:solidFill>
                <a:latin typeface="+mj-lt"/>
              </a:rPr>
              <a:t>rừng</a:t>
            </a:r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b="1" dirty="0" err="1" smtClean="0">
                <a:solidFill>
                  <a:srgbClr val="FF0000"/>
                </a:solidFill>
                <a:latin typeface="+mj-lt"/>
              </a:rPr>
              <a:t>phù</a:t>
            </a:r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b="1" dirty="0" err="1" smtClean="0">
                <a:solidFill>
                  <a:srgbClr val="FF0000"/>
                </a:solidFill>
                <a:latin typeface="+mj-lt"/>
              </a:rPr>
              <a:t>hợp</a:t>
            </a:r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b="1" dirty="0" err="1" smtClean="0">
                <a:solidFill>
                  <a:srgbClr val="FF0000"/>
                </a:solidFill>
                <a:latin typeface="+mj-lt"/>
              </a:rPr>
              <a:t>với</a:t>
            </a:r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b="1" dirty="0" err="1" smtClean="0">
                <a:solidFill>
                  <a:srgbClr val="FF0000"/>
                </a:solidFill>
                <a:latin typeface="+mj-lt"/>
              </a:rPr>
              <a:t>mỗi</a:t>
            </a:r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b="1" dirty="0" err="1" smtClean="0">
                <a:solidFill>
                  <a:srgbClr val="FF0000"/>
                </a:solidFill>
                <a:latin typeface="+mj-lt"/>
              </a:rPr>
              <a:t>hình</a:t>
            </a:r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b="1" dirty="0" err="1" smtClean="0">
                <a:solidFill>
                  <a:srgbClr val="FF0000"/>
                </a:solidFill>
                <a:latin typeface="+mj-lt"/>
              </a:rPr>
              <a:t>ảnh</a:t>
            </a:r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 sau: 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15206"/>
              </p:ext>
            </p:extLst>
          </p:nvPr>
        </p:nvGraphicFramePr>
        <p:xfrm>
          <a:off x="609598" y="2057400"/>
          <a:ext cx="7848601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9183">
                  <a:extLst>
                    <a:ext uri="{9D8B030D-6E8A-4147-A177-3AD203B41FA5}">
                      <a16:colId xmlns:a16="http://schemas.microsoft.com/office/drawing/2014/main" val="2758801430"/>
                    </a:ext>
                  </a:extLst>
                </a:gridCol>
                <a:gridCol w="2730817">
                  <a:extLst>
                    <a:ext uri="{9D8B030D-6E8A-4147-A177-3AD203B41FA5}">
                      <a16:colId xmlns:a16="http://schemas.microsoft.com/office/drawing/2014/main" val="3026436291"/>
                    </a:ext>
                  </a:extLst>
                </a:gridCol>
                <a:gridCol w="4038601">
                  <a:extLst>
                    <a:ext uri="{9D8B030D-6E8A-4147-A177-3AD203B41FA5}">
                      <a16:colId xmlns:a16="http://schemas.microsoft.com/office/drawing/2014/main" val="4942859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STT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LOẠI RỪNG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 ẢNH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8503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Rừng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phòng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hộ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901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Rừng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7755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Rừng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951782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429000" y="296734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̉ng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25995"/>
              </p:ext>
            </p:extLst>
          </p:nvPr>
        </p:nvGraphicFramePr>
        <p:xfrm>
          <a:off x="228600" y="1447799"/>
          <a:ext cx="8763000" cy="461010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86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16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2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580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</a:t>
                      </a:r>
                      <a:endParaRPr lang="vi-VN" sz="2400" b="1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OẠI RỪNG</a:t>
                      </a:r>
                      <a:endParaRPr lang="vi-VN" sz="2400" b="1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</a:t>
                      </a:r>
                      <a:r>
                        <a:rPr lang="en-US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ẢNH</a:t>
                      </a:r>
                      <a:endParaRPr lang="vi-VN" sz="2400" b="1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210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Rừng</a:t>
                      </a:r>
                      <a:r>
                        <a:rPr lang="vi-VN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phòng</a:t>
                      </a:r>
                      <a:r>
                        <a:rPr lang="vi-VN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hộ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b="0" i="0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11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vi-VN" sz="240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Rừng</a:t>
                      </a:r>
                      <a:r>
                        <a:rPr lang="vi-VN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vi-VN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11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vi-VN" sz="240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Rừng </a:t>
                      </a:r>
                      <a:r>
                        <a:rPr lang="vi-VN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 dụng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vi-VN" sz="2400" b="0" i="0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Hộp_Văn_Bản 2"/>
          <p:cNvSpPr txBox="1"/>
          <p:nvPr/>
        </p:nvSpPr>
        <p:spPr>
          <a:xfrm>
            <a:off x="4281055" y="2158767"/>
            <a:ext cx="48629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ngập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mặn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ở Nam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e)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cát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ven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g)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gia U Minh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Thượng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– Kiên </a:t>
            </a: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Giang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ộp_Văn_Bản 5"/>
          <p:cNvSpPr txBox="1"/>
          <p:nvPr/>
        </p:nvSpPr>
        <p:spPr>
          <a:xfrm>
            <a:off x="4281055" y="3776416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keo</a:t>
            </a:r>
          </a:p>
        </p:txBody>
      </p:sp>
      <p:sp>
        <p:nvSpPr>
          <p:cNvPr id="7" name="Hộp_Văn_Bản 6"/>
          <p:cNvSpPr txBox="1"/>
          <p:nvPr/>
        </p:nvSpPr>
        <p:spPr>
          <a:xfrm>
            <a:off x="4304145" y="4968746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c) Khu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thiên nhiên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Mường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La – Sơn La</a:t>
            </a:r>
          </a:p>
          <a:p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9000" y="362901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en\Desktop\Pictur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" y="1385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0" y="1905522"/>
            <a:ext cx="73882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solidFill>
                  <a:srgbClr val="FF0000"/>
                </a:solidFill>
              </a:rPr>
              <a:t> Em đã từng đến tham quan hay tìm hiểu về khu rừng nào? Điều khiến em ấn tượng nhất là gì?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à Nội - K9 Đá Chông - Rừng Quốc Gia Ba Vì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7"/>
            <a:ext cx="4495800" cy="311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khu di tích k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462" y="6927"/>
            <a:ext cx="4568538" cy="311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rừng quốc gia ba vì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3733800"/>
            <a:ext cx="4488873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_Văn_Bản 3"/>
          <p:cNvSpPr txBox="1"/>
          <p:nvPr/>
        </p:nvSpPr>
        <p:spPr>
          <a:xfrm>
            <a:off x="1524000" y="3167390"/>
            <a:ext cx="693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Khu di tích K9 – Đá Chông</a:t>
            </a:r>
            <a:r>
              <a:rPr lang="en-US" sz="2800" b="1" dirty="0">
                <a:solidFill>
                  <a:srgbClr val="FF0000"/>
                </a:solidFill>
              </a:rPr>
              <a:t> –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Hộp_Văn_Bản 4"/>
          <p:cNvSpPr txBox="1"/>
          <p:nvPr/>
        </p:nvSpPr>
        <p:spPr>
          <a:xfrm>
            <a:off x="54263" y="6396335"/>
            <a:ext cx="438727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400" dirty="0" err="1" smtClean="0">
                <a:solidFill>
                  <a:srgbClr val="FF0000"/>
                </a:solidFill>
              </a:rPr>
              <a:t>Vườn</a:t>
            </a:r>
            <a:r>
              <a:rPr lang="vi-VN" sz="2400" dirty="0" smtClean="0">
                <a:solidFill>
                  <a:srgbClr val="FF0000"/>
                </a:solidFill>
              </a:rPr>
              <a:t> </a:t>
            </a:r>
            <a:r>
              <a:rPr lang="vi-VN" sz="2400" dirty="0" err="1" smtClean="0">
                <a:solidFill>
                  <a:srgbClr val="FF0000"/>
                </a:solidFill>
              </a:rPr>
              <a:t>quốc</a:t>
            </a:r>
            <a:r>
              <a:rPr lang="vi-VN" sz="2400" dirty="0" smtClean="0">
                <a:solidFill>
                  <a:srgbClr val="FF0000"/>
                </a:solidFill>
              </a:rPr>
              <a:t> gia Ba </a:t>
            </a:r>
            <a:r>
              <a:rPr lang="vi-VN" sz="2400" dirty="0" err="1" smtClean="0">
                <a:solidFill>
                  <a:srgbClr val="FF0000"/>
                </a:solidFill>
              </a:rPr>
              <a:t>Vì</a:t>
            </a:r>
            <a:endParaRPr lang="vi-VN" sz="2400" dirty="0">
              <a:solidFill>
                <a:srgbClr val="FF0000"/>
              </a:solidFill>
            </a:endParaRPr>
          </a:p>
        </p:txBody>
      </p:sp>
      <p:pic>
        <p:nvPicPr>
          <p:cNvPr id="9" name="Picture 2" descr="park-6-8616-163910702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171" y="3733800"/>
            <a:ext cx="4540829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 5"/>
          <p:cNvSpPr/>
          <p:nvPr/>
        </p:nvSpPr>
        <p:spPr>
          <a:xfrm>
            <a:off x="4637807" y="6387099"/>
            <a:ext cx="44958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</a:rPr>
              <a:t>Vườn</a:t>
            </a:r>
            <a:r>
              <a:rPr lang="vi-VN" sz="2400" dirty="0">
                <a:solidFill>
                  <a:srgbClr val="FF0000"/>
                </a:solidFill>
              </a:rPr>
              <a:t> </a:t>
            </a:r>
            <a:r>
              <a:rPr lang="vi-VN" sz="2400" dirty="0" err="1">
                <a:solidFill>
                  <a:srgbClr val="FF0000"/>
                </a:solidFill>
              </a:rPr>
              <a:t>quốc</a:t>
            </a:r>
            <a:r>
              <a:rPr lang="vi-VN" sz="2400" dirty="0">
                <a:solidFill>
                  <a:srgbClr val="FF0000"/>
                </a:solidFill>
              </a:rPr>
              <a:t> gia Ba </a:t>
            </a:r>
            <a:r>
              <a:rPr lang="vi-VN" sz="2400" dirty="0" err="1">
                <a:solidFill>
                  <a:srgbClr val="FF0000"/>
                </a:solidFill>
              </a:rPr>
              <a:t>Bể</a:t>
            </a:r>
            <a:r>
              <a:rPr lang="vi-VN" sz="2400" dirty="0">
                <a:solidFill>
                  <a:srgbClr val="FF0000"/>
                </a:solidFill>
              </a:rPr>
              <a:t>, </a:t>
            </a:r>
            <a:r>
              <a:rPr lang="vi-VN" sz="2400" dirty="0" err="1">
                <a:solidFill>
                  <a:srgbClr val="FF0000"/>
                </a:solidFill>
              </a:rPr>
              <a:t>Bắc</a:t>
            </a:r>
            <a:r>
              <a:rPr lang="vi-VN" sz="2400" dirty="0">
                <a:solidFill>
                  <a:srgbClr val="FF0000"/>
                </a:solidFill>
              </a:rPr>
              <a:t> </a:t>
            </a:r>
            <a:r>
              <a:rPr lang="vi-VN" sz="2400" dirty="0" err="1">
                <a:solidFill>
                  <a:srgbClr val="FF0000"/>
                </a:solidFill>
              </a:rPr>
              <a:t>Kạn</a:t>
            </a:r>
            <a:endParaRPr lang="vi-VN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ark-9-1742-16391070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2" y="0"/>
            <a:ext cx="9164782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 3"/>
          <p:cNvSpPr/>
          <p:nvPr/>
        </p:nvSpPr>
        <p:spPr>
          <a:xfrm>
            <a:off x="1066800" y="5943600"/>
            <a:ext cx="685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 err="1">
                <a:solidFill>
                  <a:srgbClr val="FF0000"/>
                </a:solidFill>
              </a:rPr>
              <a:t>Vườn</a:t>
            </a:r>
            <a:r>
              <a:rPr lang="vi-VN" sz="2800" b="1" dirty="0">
                <a:solidFill>
                  <a:srgbClr val="FF0000"/>
                </a:solidFill>
              </a:rPr>
              <a:t> </a:t>
            </a:r>
            <a:r>
              <a:rPr lang="vi-VN" sz="2800" b="1" dirty="0" err="1">
                <a:solidFill>
                  <a:srgbClr val="FF0000"/>
                </a:solidFill>
              </a:rPr>
              <a:t>quốc</a:t>
            </a:r>
            <a:r>
              <a:rPr lang="vi-VN" sz="2800" b="1" dirty="0">
                <a:solidFill>
                  <a:srgbClr val="FF0000"/>
                </a:solidFill>
              </a:rPr>
              <a:t> gia </a:t>
            </a:r>
            <a:r>
              <a:rPr lang="vi-VN" sz="2800" b="1" dirty="0" err="1">
                <a:solidFill>
                  <a:srgbClr val="FF0000"/>
                </a:solidFill>
              </a:rPr>
              <a:t>Yok</a:t>
            </a:r>
            <a:r>
              <a:rPr lang="vi-VN" sz="2800" b="1" dirty="0">
                <a:solidFill>
                  <a:srgbClr val="FF0000"/>
                </a:solidFill>
              </a:rPr>
              <a:t> Đôn, </a:t>
            </a:r>
            <a:r>
              <a:rPr lang="vi-VN" sz="2800" b="1" dirty="0" err="1">
                <a:solidFill>
                  <a:srgbClr val="FF0000"/>
                </a:solidFill>
              </a:rPr>
              <a:t>Đắk</a:t>
            </a:r>
            <a:r>
              <a:rPr lang="vi-VN" sz="2800" b="1" dirty="0">
                <a:solidFill>
                  <a:srgbClr val="FF0000"/>
                </a:solidFill>
              </a:rPr>
              <a:t> </a:t>
            </a:r>
            <a:r>
              <a:rPr lang="vi-VN" sz="2800" b="1" dirty="0" err="1">
                <a:solidFill>
                  <a:srgbClr val="FF0000"/>
                </a:solidFill>
              </a:rPr>
              <a:t>Lắk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3314" name="Picture 2" descr="Khám phá những vườn quốc gia ở Việt Nam được báo nước ngoài bình chọ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1" y="-6928"/>
            <a:ext cx="9155545" cy="686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Cận cảnh những cánh rừng phòng hộ ven biển Thanh Hóa bị “xóa sổ” sau 1  quyết định - Báo Người lao độ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vi-VN"/>
          </a:p>
        </p:txBody>
      </p:sp>
      <p:sp>
        <p:nvSpPr>
          <p:cNvPr id="5" name="AutoShape 4" descr="Cận cảnh những cánh rừng phòng hộ ven biển Thanh Hóa bị “xóa sổ” sau 1  quyết định - Báo Người lao độ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vi-VN"/>
          </a:p>
        </p:txBody>
      </p:sp>
      <p:pic>
        <p:nvPicPr>
          <p:cNvPr id="19464" name="Picture 8" descr="https://ifee.edu.vn/uploads/news/2020_04/image-20200416094235-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19929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ình chữ nhật 5"/>
          <p:cNvSpPr/>
          <p:nvPr/>
        </p:nvSpPr>
        <p:spPr>
          <a:xfrm>
            <a:off x="2438400" y="6172200"/>
            <a:ext cx="5799986" cy="58477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33499" y="2362200"/>
            <a:ext cx="655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ươ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ng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Dễ Thương Vẽ Tay Hạnh Phúc Trẻ Em Nắm Tay Chơi Hình ảnh | Định dạng hình ảnh  AI 400948039| vn.lovepik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88" y="4343400"/>
            <a:ext cx="8655423" cy="237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orizontal Scroll 7"/>
          <p:cNvSpPr/>
          <p:nvPr/>
        </p:nvSpPr>
        <p:spPr>
          <a:xfrm>
            <a:off x="2286000" y="821542"/>
            <a:ext cx="4408920" cy="1027112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vi-VN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69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Hộp_Văn_Bản 3"/>
          <p:cNvSpPr txBox="1">
            <a:spLocks noChangeArrowheads="1"/>
          </p:cNvSpPr>
          <p:nvPr/>
        </p:nvSpPr>
        <p:spPr bwMode="auto">
          <a:xfrm>
            <a:off x="1828800" y="2651525"/>
            <a:ext cx="6057900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orizontal Scroll 1"/>
          <p:cNvSpPr/>
          <p:nvPr/>
        </p:nvSpPr>
        <p:spPr>
          <a:xfrm>
            <a:off x="2504250" y="556488"/>
            <a:ext cx="4408920" cy="1027112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vi-VN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6" name="Picture 2" descr="Dễ Thương Vẽ Tay Hạnh Phúc Trẻ Em Nắm Tay Chơi Hình ảnh | Định dạng hình ảnh  AI 400948039| vn.lovepik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4343400"/>
            <a:ext cx="8655423" cy="237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609600" y="1748231"/>
            <a:ext cx="79023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</a:t>
            </a:r>
            <a:r>
              <a:rPr lang="nl-NL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đoạn văn hoặc kể một câu chuyện có </a:t>
            </a:r>
            <a:r>
              <a:rPr lang="nl-NL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</a:t>
            </a:r>
            <a:r>
              <a:rPr lang="nl-NL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dung đề cập đến vai trò của rừng.</a:t>
            </a:r>
            <a:endParaRPr lang="vi-VN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50" name="Picture 2" descr="hình ảnh về rừ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0"/>
            <a:ext cx="92093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êu đề 1"/>
          <p:cNvSpPr txBox="1"/>
          <p:nvPr/>
        </p:nvSpPr>
        <p:spPr>
          <a:xfrm>
            <a:off x="685800" y="1039019"/>
            <a:ext cx="7772400" cy="990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II: LÂM NGHIỆP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490" y="2029619"/>
            <a:ext cx="778394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14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BÀI 7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GIỚ</a:t>
            </a:r>
            <a:r>
              <a:rPr lang="vi-VN" sz="2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I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 VỀ RỪNG</a:t>
            </a:r>
          </a:p>
        </p:txBody>
      </p:sp>
      <p:sp>
        <p:nvSpPr>
          <p:cNvPr id="6" name="TextBox 5">
            <a:hlinkClick r:id="rId3"/>
          </p:cNvPr>
          <p:cNvSpPr txBox="1"/>
          <p:nvPr/>
        </p:nvSpPr>
        <p:spPr>
          <a:xfrm>
            <a:off x="3733800" y="6122749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Bài</a:t>
            </a:r>
            <a:r>
              <a:rPr lang="en-US" dirty="0" smtClean="0">
                <a:solidFill>
                  <a:srgbClr val="FF0000"/>
                </a:solidFill>
              </a:rPr>
              <a:t> ca ng</a:t>
            </a:r>
            <a:r>
              <a:rPr lang="vi-VN" dirty="0" smtClean="0">
                <a:solidFill>
                  <a:srgbClr val="FF0000"/>
                </a:solidFill>
              </a:rPr>
              <a:t>ười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thợ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rừng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ight Arrow 6">
            <a:hlinkClick r:id="rId4" action="ppaction://hlinkpres?slideindex=5&amp;slidetitle=PowerPoint Presentation"/>
          </p:cNvPr>
          <p:cNvSpPr/>
          <p:nvPr/>
        </p:nvSpPr>
        <p:spPr>
          <a:xfrm>
            <a:off x="8305800" y="6324600"/>
            <a:ext cx="762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ới thiệu về rừng quốc gia cúc phương 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609600"/>
            <a:ext cx="80010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2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Tài nguyên rừng - TRUNG TÂM XÚC TIẾN ĐẦU TƯ VÀ HỖ TRỢ DOANH NGHIỆP TỈNH CÀ  M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3" y="20782"/>
            <a:ext cx="462280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655" y="3276600"/>
            <a:ext cx="4345709" cy="3505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3" y="3276600"/>
            <a:ext cx="4622800" cy="3505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655" y="20782"/>
            <a:ext cx="4343400" cy="32194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555" y="1648980"/>
            <a:ext cx="4648200" cy="3472512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3886200" y="2861101"/>
            <a:ext cx="20574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 SINH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_Văn_Bản 5"/>
          <p:cNvSpPr txBox="1"/>
          <p:nvPr/>
        </p:nvSpPr>
        <p:spPr>
          <a:xfrm>
            <a:off x="457199" y="4641518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</a:t>
            </a:r>
            <a:r>
              <a:rPr lang="vi-V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7.1 và nêu các thành phần của </a:t>
            </a:r>
            <a:r>
              <a:rPr lang="vi-V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rừng?</a:t>
            </a:r>
            <a:endParaRPr lang="en-US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66800" y="228600"/>
            <a:ext cx="6857999" cy="4342307"/>
            <a:chOff x="1066800" y="228600"/>
            <a:chExt cx="6857999" cy="434230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228600"/>
              <a:ext cx="6857999" cy="38862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124200" y="4201575"/>
              <a:ext cx="3886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Hình</a:t>
              </a:r>
              <a:r>
                <a:rPr lang="en-US" dirty="0" smtClean="0"/>
                <a:t> 7.1</a:t>
              </a:r>
              <a:r>
                <a:rPr lang="en-US" dirty="0"/>
                <a:t>. </a:t>
              </a:r>
              <a:r>
                <a:rPr lang="en-US" dirty="0" err="1" smtClean="0"/>
                <a:t>Các</a:t>
              </a:r>
              <a:r>
                <a:rPr lang="en-US" dirty="0"/>
                <a:t> </a:t>
              </a:r>
              <a:r>
                <a:rPr lang="en-US" dirty="0" err="1" smtClean="0"/>
                <a:t>thành</a:t>
              </a:r>
              <a:r>
                <a:rPr lang="en-US" dirty="0"/>
                <a:t> </a:t>
              </a:r>
              <a:r>
                <a:rPr lang="en-US" dirty="0" err="1" smtClean="0"/>
                <a:t>phần</a:t>
              </a:r>
              <a:r>
                <a:rPr lang="en-US" dirty="0"/>
                <a:t> </a:t>
              </a:r>
              <a:r>
                <a:rPr lang="en-US" dirty="0" err="1" smtClean="0"/>
                <a:t>của</a:t>
              </a:r>
              <a:r>
                <a:rPr lang="en-US" dirty="0"/>
                <a:t> </a:t>
              </a:r>
              <a:r>
                <a:rPr lang="en-US" dirty="0" err="1" smtClean="0"/>
                <a:t>rừng</a:t>
              </a:r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581400" y="5287848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bụi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vi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81600" y="5860319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n</a:t>
            </a: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Cảnh báo lũ khẩn cấp trên các sông từ Hà Tĩnh đến Quảng Ngã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5" name="AutoShape 4" descr="Cảnh báo lũ khẩn cấp trên các sông từ Hà Tĩnh đến Quảng Ngã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7" name="Picture 2" descr="Dễ Thương Vẽ Tay Hạnh Phúc Trẻ Em Nắm Tay Chơi Hình ảnh | Định dạng hình ảnh  AI 400948039| vn.lovepik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88" y="4343400"/>
            <a:ext cx="8655423" cy="237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43000" y="1727905"/>
            <a:ext cx="735722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48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 descr="Vai hình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43400"/>
            <a:ext cx="4495800" cy="2514600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0883" name="Picture 3" descr="Vai_tro_cua_ru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343400"/>
            <a:ext cx="4343400" cy="25146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Vai tro cua rung(3)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33600"/>
            <a:ext cx="4495800" cy="2209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0885" name="Picture 5" descr="Vai_hính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495800" cy="1981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0886" name="Picture 6" descr="Vai_tro_cua_ru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2400"/>
            <a:ext cx="4343400" cy="198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Vai tro cua rung(4)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33600"/>
            <a:ext cx="4343400" cy="2209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̉ng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172411"/>
              </p:ext>
            </p:extLst>
          </p:nvPr>
        </p:nvGraphicFramePr>
        <p:xfrm>
          <a:off x="0" y="838200"/>
          <a:ext cx="9144000" cy="57442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00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74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64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862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STT</a:t>
                      </a:r>
                      <a:endParaRPr lang="vi-VN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7219" marR="67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</a:rPr>
                        <a:t>Vai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</a:rPr>
                        <a:t>trò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</a:rPr>
                        <a:t>rừng</a:t>
                      </a:r>
                      <a:endParaRPr lang="vi-VN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7219" marR="67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Đ/S</a:t>
                      </a:r>
                      <a:endParaRPr lang="vi-VN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7219" marR="67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08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2400" dirty="0">
                          <a:effectLst/>
                        </a:rPr>
                        <a:t>1</a:t>
                      </a:r>
                      <a:endParaRPr lang="vi-VN" sz="28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7219" marR="67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2400" dirty="0" err="1" smtClean="0">
                          <a:effectLst/>
                        </a:rPr>
                        <a:t>Bảo</a:t>
                      </a:r>
                      <a:r>
                        <a:rPr lang="en-US" sz="2400" dirty="0" smtClean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vệ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nguồn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nước</a:t>
                      </a:r>
                      <a:r>
                        <a:rPr lang="en-US" sz="2400" dirty="0">
                          <a:effectLst/>
                        </a:rPr>
                        <a:t>, </a:t>
                      </a:r>
                      <a:r>
                        <a:rPr lang="en-US" sz="2400" dirty="0" err="1">
                          <a:effectLst/>
                        </a:rPr>
                        <a:t>chống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xói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mòn</a:t>
                      </a:r>
                      <a:endParaRPr lang="vi-VN" sz="28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7219" marR="67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vi-VN" sz="280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7219" marR="67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128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2400" dirty="0">
                          <a:effectLst/>
                        </a:rPr>
                        <a:t>2</a:t>
                      </a:r>
                      <a:endParaRPr lang="vi-VN" sz="28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7219" marR="67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2400" dirty="0" err="1" smtClean="0">
                          <a:effectLst/>
                        </a:rPr>
                        <a:t>Chắn</a:t>
                      </a:r>
                      <a:r>
                        <a:rPr lang="en-US" sz="2400" dirty="0" smtClean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gió</a:t>
                      </a:r>
                      <a:r>
                        <a:rPr lang="en-US" sz="2400" dirty="0">
                          <a:effectLst/>
                        </a:rPr>
                        <a:t>, </a:t>
                      </a:r>
                      <a:r>
                        <a:rPr lang="en-US" sz="2400" dirty="0" err="1">
                          <a:effectLst/>
                        </a:rPr>
                        <a:t>chắn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cát</a:t>
                      </a:r>
                      <a:r>
                        <a:rPr lang="en-US" sz="2400" dirty="0">
                          <a:effectLst/>
                        </a:rPr>
                        <a:t> bay, </a:t>
                      </a:r>
                      <a:r>
                        <a:rPr lang="en-US" sz="2400" dirty="0" err="1">
                          <a:effectLst/>
                        </a:rPr>
                        <a:t>chắn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sóng</a:t>
                      </a:r>
                      <a:r>
                        <a:rPr lang="en-US" sz="2400" dirty="0">
                          <a:effectLst/>
                        </a:rPr>
                        <a:t>, </a:t>
                      </a:r>
                      <a:r>
                        <a:rPr lang="en-US" sz="2400" dirty="0" err="1">
                          <a:effectLst/>
                        </a:rPr>
                        <a:t>bảo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vệ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đê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biển</a:t>
                      </a:r>
                      <a:endParaRPr lang="vi-VN" sz="28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7219" marR="67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vi-VN" sz="280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7219" marR="67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5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2400" dirty="0">
                          <a:effectLst/>
                        </a:rPr>
                        <a:t>3</a:t>
                      </a:r>
                      <a:endParaRPr lang="vi-VN" sz="28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7219" marR="67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2400" dirty="0" err="1" smtClean="0">
                          <a:effectLst/>
                        </a:rPr>
                        <a:t>Điều</a:t>
                      </a:r>
                      <a:r>
                        <a:rPr lang="en-US" sz="2400" dirty="0" smtClean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hòa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khí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hậu</a:t>
                      </a:r>
                      <a:r>
                        <a:rPr lang="en-US" sz="2400" dirty="0">
                          <a:effectLst/>
                        </a:rPr>
                        <a:t>, </a:t>
                      </a:r>
                      <a:r>
                        <a:rPr lang="en-US" sz="2400" dirty="0" err="1">
                          <a:effectLst/>
                        </a:rPr>
                        <a:t>bảo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vệ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và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điều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hòa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nôi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trường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sinh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thái</a:t>
                      </a:r>
                      <a:endParaRPr lang="vi-VN" sz="28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7219" marR="67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vi-VN" sz="280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7219" marR="67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754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2400" dirty="0">
                          <a:effectLst/>
                        </a:rPr>
                        <a:t>4</a:t>
                      </a:r>
                      <a:endParaRPr lang="vi-VN" sz="28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7219" marR="67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2400" dirty="0" err="1">
                          <a:effectLst/>
                        </a:rPr>
                        <a:t>Một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số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rừng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được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sử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dụng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chủ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yếu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để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sản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xuất</a:t>
                      </a:r>
                      <a:r>
                        <a:rPr lang="en-US" sz="2400" dirty="0">
                          <a:effectLst/>
                        </a:rPr>
                        <a:t>, </a:t>
                      </a:r>
                      <a:r>
                        <a:rPr lang="en-US" sz="2400" dirty="0" err="1">
                          <a:effectLst/>
                        </a:rPr>
                        <a:t>khai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thác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gỗ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và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một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số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loại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lâm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sản</a:t>
                      </a:r>
                      <a:endParaRPr lang="vi-VN" sz="28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7219" marR="67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vi-VN" sz="280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7219" marR="67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0477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24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vi-VN" sz="28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7219" marR="67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2400" dirty="0" err="1">
                          <a:effectLst/>
                        </a:rPr>
                        <a:t>Rừng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là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nơi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bảo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vệ</a:t>
                      </a:r>
                      <a:r>
                        <a:rPr lang="en-US" sz="2400" dirty="0">
                          <a:effectLst/>
                        </a:rPr>
                        <a:t> di </a:t>
                      </a:r>
                      <a:r>
                        <a:rPr lang="en-US" sz="2400" dirty="0" err="1">
                          <a:effectLst/>
                        </a:rPr>
                        <a:t>tích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lịch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sử</a:t>
                      </a:r>
                      <a:r>
                        <a:rPr lang="en-US" sz="2400" dirty="0">
                          <a:effectLst/>
                        </a:rPr>
                        <a:t>, </a:t>
                      </a:r>
                      <a:r>
                        <a:rPr lang="en-US" sz="2400" dirty="0" err="1">
                          <a:effectLst/>
                        </a:rPr>
                        <a:t>danh</a:t>
                      </a:r>
                      <a:r>
                        <a:rPr lang="en-US" sz="2400" dirty="0">
                          <a:effectLst/>
                        </a:rPr>
                        <a:t> lam </a:t>
                      </a:r>
                      <a:r>
                        <a:rPr lang="en-US" sz="2400" dirty="0" err="1">
                          <a:effectLst/>
                        </a:rPr>
                        <a:t>thắng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cảnh</a:t>
                      </a:r>
                      <a:endParaRPr lang="vi-VN" sz="28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7219" marR="67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vi-VN" sz="280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7219" marR="67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339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2400" dirty="0">
                          <a:effectLst/>
                        </a:rPr>
                        <a:t>6</a:t>
                      </a:r>
                      <a:endParaRPr lang="vi-VN" sz="28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7219" marR="67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2400">
                          <a:effectLst/>
                        </a:rPr>
                        <a:t>Rừng cung cấp nơi vui chơi, an dưỡng </a:t>
                      </a:r>
                      <a:endParaRPr lang="vi-VN" sz="280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7219" marR="67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vi-VN" sz="280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7219" marR="67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646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2400" dirty="0">
                          <a:effectLst/>
                        </a:rPr>
                        <a:t>7</a:t>
                      </a:r>
                      <a:endParaRPr lang="vi-VN" sz="28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7219" marR="67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2400">
                          <a:effectLst/>
                        </a:rPr>
                        <a:t>Rừng là nơi bảo tồn thiên nhiên, nguồn gene sinh vật</a:t>
                      </a:r>
                      <a:endParaRPr lang="vi-VN" sz="280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7219" marR="67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vi-VN" sz="280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7219" marR="67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041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2400" dirty="0">
                          <a:effectLst/>
                        </a:rPr>
                        <a:t>8</a:t>
                      </a:r>
                      <a:endParaRPr lang="vi-VN" sz="28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7219" marR="67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2400" dirty="0" err="1">
                          <a:effectLst/>
                        </a:rPr>
                        <a:t>Rừng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là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nơi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có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thể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phục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vụ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nghiên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cứu</a:t>
                      </a:r>
                      <a:endParaRPr lang="vi-VN" sz="28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7219" marR="67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vi-VN" sz="280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7219" marR="67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094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2400" dirty="0">
                          <a:effectLst/>
                        </a:rPr>
                        <a:t>9</a:t>
                      </a:r>
                      <a:endParaRPr lang="vi-VN" sz="28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7219" marR="67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2400" dirty="0" err="1">
                          <a:effectLst/>
                        </a:rPr>
                        <a:t>Rừng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là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nơi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cư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trú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của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nhiều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loại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thực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vật</a:t>
                      </a:r>
                      <a:r>
                        <a:rPr lang="en-US" sz="2400" dirty="0">
                          <a:effectLst/>
                        </a:rPr>
                        <a:t>, </a:t>
                      </a:r>
                      <a:r>
                        <a:rPr lang="en-US" sz="2400" dirty="0" err="1">
                          <a:effectLst/>
                        </a:rPr>
                        <a:t>động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vật</a:t>
                      </a:r>
                      <a:endParaRPr lang="vi-VN" sz="28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7219" marR="67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vi-VN" sz="28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7219" marR="67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2400" dirty="0">
                          <a:effectLst/>
                        </a:rPr>
                        <a:t>10</a:t>
                      </a:r>
                      <a:endParaRPr lang="vi-VN" sz="28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7219" marR="67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2400" dirty="0" err="1">
                          <a:effectLst/>
                        </a:rPr>
                        <a:t>Rừng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là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nơi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cung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cấp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lương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thực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cho</a:t>
                      </a:r>
                      <a:r>
                        <a:rPr lang="en-US" sz="2400" dirty="0">
                          <a:effectLst/>
                        </a:rPr>
                        <a:t> con </a:t>
                      </a:r>
                      <a:r>
                        <a:rPr lang="en-US" sz="2400" dirty="0" err="1">
                          <a:effectLst/>
                        </a:rPr>
                        <a:t>người</a:t>
                      </a:r>
                      <a:endParaRPr lang="vi-VN" sz="28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7219" marR="67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vi-VN" sz="28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7219" marR="67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Hộp_Văn_Bản 5"/>
          <p:cNvSpPr txBox="1"/>
          <p:nvPr/>
        </p:nvSpPr>
        <p:spPr>
          <a:xfrm>
            <a:off x="8382000" y="1276244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Đ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7" name="Hộp_Văn_Bản 6"/>
          <p:cNvSpPr txBox="1"/>
          <p:nvPr/>
        </p:nvSpPr>
        <p:spPr>
          <a:xfrm>
            <a:off x="8382000" y="1809644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Đ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8" name="Hộp_Văn_Bản 7"/>
          <p:cNvSpPr txBox="1"/>
          <p:nvPr/>
        </p:nvSpPr>
        <p:spPr>
          <a:xfrm>
            <a:off x="8382000" y="2271309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Đ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9" name="Hộp_Văn_Bản 8"/>
          <p:cNvSpPr txBox="1"/>
          <p:nvPr/>
        </p:nvSpPr>
        <p:spPr>
          <a:xfrm>
            <a:off x="8382000" y="2811792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Đ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0" name="Hộp_Văn_Bản 9"/>
          <p:cNvSpPr txBox="1"/>
          <p:nvPr/>
        </p:nvSpPr>
        <p:spPr>
          <a:xfrm>
            <a:off x="8382000" y="3587414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Đ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1" name="Hộp_Văn_Bản 10"/>
          <p:cNvSpPr txBox="1"/>
          <p:nvPr/>
        </p:nvSpPr>
        <p:spPr>
          <a:xfrm>
            <a:off x="8382000" y="410942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Đ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2" name="Hộp_Văn_Bản 11"/>
          <p:cNvSpPr txBox="1"/>
          <p:nvPr/>
        </p:nvSpPr>
        <p:spPr>
          <a:xfrm>
            <a:off x="8382000" y="4672686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Đ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3" name="Hộp_Văn_Bản 12"/>
          <p:cNvSpPr txBox="1"/>
          <p:nvPr/>
        </p:nvSpPr>
        <p:spPr>
          <a:xfrm>
            <a:off x="8382000" y="517622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Đ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4" name="Hộp_Văn_Bản 13"/>
          <p:cNvSpPr txBox="1"/>
          <p:nvPr/>
        </p:nvSpPr>
        <p:spPr>
          <a:xfrm>
            <a:off x="8382000" y="563789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Đ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5" name="Hộp_Văn_Bản 14"/>
          <p:cNvSpPr txBox="1"/>
          <p:nvPr/>
        </p:nvSpPr>
        <p:spPr>
          <a:xfrm>
            <a:off x="8382000" y="609955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00827" y="219556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</TotalTime>
  <Words>1132</Words>
  <Application>Microsoft Office PowerPoint</Application>
  <PresentationFormat>On-screen Show (4:3)</PresentationFormat>
  <Paragraphs>532</Paragraphs>
  <Slides>25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Franklin Gothic Book</vt:lpstr>
      <vt:lpstr>Perpetua</vt:lpstr>
      <vt:lpstr>Times New Roman</vt:lpstr>
      <vt:lpstr>Chủ đề của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Ha Noi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trình bày của PowerPoint</dc:title>
  <dc:creator>Windows User</dc:creator>
  <cp:lastModifiedBy>THANH</cp:lastModifiedBy>
  <cp:revision>67</cp:revision>
  <dcterms:created xsi:type="dcterms:W3CDTF">2022-07-02T10:07:00Z</dcterms:created>
  <dcterms:modified xsi:type="dcterms:W3CDTF">2022-12-04T03:04:10Z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CBC96408863D46ECA87476CD73DBF91A</vt:lpwstr>
  </property>
  <property fmtid="{D5CDD505-2E9C-101B-9397-08002B2CF9AE}" pid="3" name="KSOProductBuildVer">
    <vt:lpwstr>1033-11.2.0.11191</vt:lpwstr>
  </property>
</Properties>
</file>