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7" r:id="rId1"/>
  </p:sldMasterIdLst>
  <p:notesMasterIdLst>
    <p:notesMasterId r:id="rId18"/>
  </p:notesMasterIdLst>
  <p:sldIdLst>
    <p:sldId id="256" r:id="rId2"/>
    <p:sldId id="328" r:id="rId3"/>
    <p:sldId id="317" r:id="rId4"/>
    <p:sldId id="329" r:id="rId5"/>
    <p:sldId id="324" r:id="rId6"/>
    <p:sldId id="326" r:id="rId7"/>
    <p:sldId id="327" r:id="rId8"/>
    <p:sldId id="264" r:id="rId9"/>
    <p:sldId id="319" r:id="rId10"/>
    <p:sldId id="320" r:id="rId11"/>
    <p:sldId id="322" r:id="rId12"/>
    <p:sldId id="310" r:id="rId13"/>
    <p:sldId id="311" r:id="rId14"/>
    <p:sldId id="313" r:id="rId15"/>
    <p:sldId id="314" r:id="rId16"/>
    <p:sldId id="315" r:id="rId17"/>
  </p:sldIdLst>
  <p:sldSz cx="9144000" cy="5143500" type="screen16x9"/>
  <p:notesSz cx="6858000" cy="9144000"/>
  <p:embeddedFontLst>
    <p:embeddedFont>
      <p:font typeface="Assistant" pitchFamily="2" charset="-79"/>
      <p:regular r:id="rId19"/>
      <p:bold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LNTH-Quirky Stitch" panose="020B0604020202020204" charset="0"/>
      <p:regular r:id="rId27"/>
    </p:embeddedFont>
    <p:embeddedFont>
      <p:font typeface="Old English Text MT" panose="03040902040508030806" pitchFamily="66" charset="0"/>
      <p:regular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3CA292-CBD2-4832-8AD0-A5E94552B8D6}">
  <a:tblStyle styleId="{AC3CA292-CBD2-4832-8AD0-A5E94552B8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80" y="8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462742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fe7f402e94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fe7f402e94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fe7f402e94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fe7f402e94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fe7f402e94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fe7f402e94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fe7f402e94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fe7f402e94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fe7f402e94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fe7f402e94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28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999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d1bf8d60a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d1bf8d60a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72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52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fe7f402e94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fe7f402e94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fe7f402e94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fe7f402e94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5939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fe7f402e94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fe7f402e94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21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fe7f402e94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fe7f402e94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3337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E8DB-3589-447F-0B5E-BA78F5866D4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82A6F54-D41E-A55C-A8FE-6C029C49548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9A411A2-B4E5-9943-E81E-12A48226E648}"/>
              </a:ext>
            </a:extLst>
          </p:cNvPr>
          <p:cNvSpPr>
            <a:spLocks noGrp="1"/>
          </p:cNvSpPr>
          <p:nvPr>
            <p:ph type="dt" sz="half" idx="10"/>
          </p:nvPr>
        </p:nvSpPr>
        <p:spPr/>
        <p:txBody>
          <a:bodyPr/>
          <a:lstStyle/>
          <a:p>
            <a:fld id="{B61BEF0D-F0BB-DE4B-95CE-6DB70DBA9567}" type="datetimeFigureOut">
              <a:rPr lang="en-US" smtClean="0"/>
              <a:pPr/>
              <a:t>06-Nov-23</a:t>
            </a:fld>
            <a:endParaRPr lang="en-US" dirty="0"/>
          </a:p>
        </p:txBody>
      </p:sp>
      <p:sp>
        <p:nvSpPr>
          <p:cNvPr id="5" name="Footer Placeholder 4">
            <a:extLst>
              <a:ext uri="{FF2B5EF4-FFF2-40B4-BE49-F238E27FC236}">
                <a16:creationId xmlns:a16="http://schemas.microsoft.com/office/drawing/2014/main" id="{C9A9E702-F582-342D-A801-BA358CA255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1F1FCE-F2FD-9466-AD30-E6C51CFCC7E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69579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F5BC-BCB4-5B7C-3131-B02481FF4E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CFE5F3-5204-93AB-D494-C7F6367C39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8EDB3C-A665-44AB-482A-8A6AB72C0048}"/>
              </a:ext>
            </a:extLst>
          </p:cNvPr>
          <p:cNvSpPr>
            <a:spLocks noGrp="1"/>
          </p:cNvSpPr>
          <p:nvPr>
            <p:ph type="dt" sz="half" idx="10"/>
          </p:nvPr>
        </p:nvSpPr>
        <p:spPr/>
        <p:txBody>
          <a:bodyPr/>
          <a:lstStyle/>
          <a:p>
            <a:fld id="{55C6B4A9-1611-4792-9094-5F34BCA07E0B}" type="datetimeFigureOut">
              <a:rPr lang="en-US" smtClean="0"/>
              <a:t>06-Nov-23</a:t>
            </a:fld>
            <a:endParaRPr lang="en-US" dirty="0"/>
          </a:p>
        </p:txBody>
      </p:sp>
      <p:sp>
        <p:nvSpPr>
          <p:cNvPr id="5" name="Footer Placeholder 4">
            <a:extLst>
              <a:ext uri="{FF2B5EF4-FFF2-40B4-BE49-F238E27FC236}">
                <a16:creationId xmlns:a16="http://schemas.microsoft.com/office/drawing/2014/main" id="{9EA1FDF3-C611-2B97-F7D1-2D2AEAC76F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6D247D-CABB-F2D8-D08B-5678ECDED944}"/>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3868341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B1D3E-F5A7-2B64-7F19-8DF206FFF1C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96351B-CAB7-975A-7123-437EAB7D4A93}"/>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0AAE3-A218-CD54-D501-4B98DD1358BB}"/>
              </a:ext>
            </a:extLst>
          </p:cNvPr>
          <p:cNvSpPr>
            <a:spLocks noGrp="1"/>
          </p:cNvSpPr>
          <p:nvPr>
            <p:ph type="dt" sz="half" idx="10"/>
          </p:nvPr>
        </p:nvSpPr>
        <p:spPr/>
        <p:txBody>
          <a:bodyPr/>
          <a:lstStyle/>
          <a:p>
            <a:fld id="{B61BEF0D-F0BB-DE4B-95CE-6DB70DBA9567}" type="datetimeFigureOut">
              <a:rPr lang="en-US" smtClean="0"/>
              <a:pPr/>
              <a:t>06-Nov-23</a:t>
            </a:fld>
            <a:endParaRPr lang="en-US" dirty="0"/>
          </a:p>
        </p:txBody>
      </p:sp>
      <p:sp>
        <p:nvSpPr>
          <p:cNvPr id="5" name="Footer Placeholder 4">
            <a:extLst>
              <a:ext uri="{FF2B5EF4-FFF2-40B4-BE49-F238E27FC236}">
                <a16:creationId xmlns:a16="http://schemas.microsoft.com/office/drawing/2014/main" id="{7BC3CDDF-3804-7BF2-2223-3F34A5AF18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9A0031-D76C-85B6-36C2-0B9B54D2406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58481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10" name="Google Shape;10;p2"/>
          <p:cNvSpPr>
            <a:spLocks noGrp="1"/>
          </p:cNvSpPr>
          <p:nvPr>
            <p:ph type="pic" idx="2"/>
          </p:nvPr>
        </p:nvSpPr>
        <p:spPr>
          <a:xfrm>
            <a:off x="5903225" y="-3000"/>
            <a:ext cx="3239400" cy="5143500"/>
          </a:xfrm>
          <a:prstGeom prst="rect">
            <a:avLst/>
          </a:prstGeom>
          <a:noFill/>
          <a:ln>
            <a:noFill/>
          </a:ln>
        </p:spPr>
      </p:sp>
      <p:sp>
        <p:nvSpPr>
          <p:cNvPr id="11" name="Google Shape;11;p2"/>
          <p:cNvSpPr txBox="1">
            <a:spLocks noGrp="1"/>
          </p:cNvSpPr>
          <p:nvPr>
            <p:ph type="ctrTitle"/>
          </p:nvPr>
        </p:nvSpPr>
        <p:spPr>
          <a:xfrm>
            <a:off x="713225" y="1408575"/>
            <a:ext cx="5190000" cy="17172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8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713225" y="3049800"/>
            <a:ext cx="5190000" cy="396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132850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
        <p:cNvGrpSpPr/>
        <p:nvPr/>
      </p:nvGrpSpPr>
      <p:grpSpPr>
        <a:xfrm>
          <a:off x="0" y="0"/>
          <a:ext cx="0" cy="0"/>
          <a:chOff x="0" y="0"/>
          <a:chExt cx="0" cy="0"/>
        </a:xfrm>
      </p:grpSpPr>
      <p:sp>
        <p:nvSpPr>
          <p:cNvPr id="56" name="Google Shape;56;p9"/>
          <p:cNvSpPr txBox="1">
            <a:spLocks noGrp="1"/>
          </p:cNvSpPr>
          <p:nvPr>
            <p:ph type="title"/>
          </p:nvPr>
        </p:nvSpPr>
        <p:spPr>
          <a:xfrm>
            <a:off x="4205550" y="1525475"/>
            <a:ext cx="4208100" cy="760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3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7" name="Google Shape;57;p9"/>
          <p:cNvSpPr txBox="1">
            <a:spLocks noGrp="1"/>
          </p:cNvSpPr>
          <p:nvPr>
            <p:ph type="subTitle" idx="1"/>
          </p:nvPr>
        </p:nvSpPr>
        <p:spPr>
          <a:xfrm>
            <a:off x="4205550" y="2339175"/>
            <a:ext cx="4208100" cy="164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800"/>
              <a:buFont typeface="Open Sans"/>
              <a:buChar char="●"/>
              <a:defRPr/>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endParaRPr/>
          </a:p>
        </p:txBody>
      </p:sp>
      <p:sp>
        <p:nvSpPr>
          <p:cNvPr id="58" name="Google Shape;58;p9"/>
          <p:cNvSpPr>
            <a:spLocks noGrp="1"/>
          </p:cNvSpPr>
          <p:nvPr>
            <p:ph type="pic" idx="2"/>
          </p:nvPr>
        </p:nvSpPr>
        <p:spPr>
          <a:xfrm flipH="1">
            <a:off x="-125" y="-3000"/>
            <a:ext cx="3865200" cy="5143500"/>
          </a:xfrm>
          <a:prstGeom prst="rect">
            <a:avLst/>
          </a:prstGeom>
          <a:noFill/>
          <a:ln>
            <a:noFill/>
          </a:ln>
        </p:spPr>
      </p:sp>
    </p:spTree>
    <p:extLst>
      <p:ext uri="{BB962C8B-B14F-4D97-AF65-F5344CB8AC3E}">
        <p14:creationId xmlns:p14="http://schemas.microsoft.com/office/powerpoint/2010/main" val="317324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title"/>
          </p:nvPr>
        </p:nvSpPr>
        <p:spPr>
          <a:xfrm>
            <a:off x="720000" y="2349475"/>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720000" y="1536450"/>
            <a:ext cx="1367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2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720000" y="3174750"/>
            <a:ext cx="5067600" cy="43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 name="Google Shape;18;p3"/>
          <p:cNvSpPr>
            <a:spLocks noGrp="1"/>
          </p:cNvSpPr>
          <p:nvPr>
            <p:ph type="pic" idx="3"/>
          </p:nvPr>
        </p:nvSpPr>
        <p:spPr>
          <a:xfrm>
            <a:off x="5191375" y="-3000"/>
            <a:ext cx="3952500" cy="5143500"/>
          </a:xfrm>
          <a:prstGeom prst="rect">
            <a:avLst/>
          </a:prstGeom>
          <a:noFill/>
          <a:ln>
            <a:noFill/>
          </a:ln>
        </p:spPr>
      </p:sp>
    </p:spTree>
    <p:extLst>
      <p:ext uri="{BB962C8B-B14F-4D97-AF65-F5344CB8AC3E}">
        <p14:creationId xmlns:p14="http://schemas.microsoft.com/office/powerpoint/2010/main" val="293543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19"/>
        <p:cNvGrpSpPr/>
        <p:nvPr/>
      </p:nvGrpSpPr>
      <p:grpSpPr>
        <a:xfrm>
          <a:off x="0" y="0"/>
          <a:ext cx="0" cy="0"/>
          <a:chOff x="0" y="0"/>
          <a:chExt cx="0" cy="0"/>
        </a:xfrm>
      </p:grpSpPr>
      <p:sp>
        <p:nvSpPr>
          <p:cNvPr id="120" name="Google Shape;120;p17"/>
          <p:cNvSpPr>
            <a:spLocks noGrp="1"/>
          </p:cNvSpPr>
          <p:nvPr>
            <p:ph type="pic" idx="2"/>
          </p:nvPr>
        </p:nvSpPr>
        <p:spPr>
          <a:xfrm>
            <a:off x="5613325" y="-3000"/>
            <a:ext cx="3530400" cy="5143500"/>
          </a:xfrm>
          <a:prstGeom prst="rect">
            <a:avLst/>
          </a:prstGeom>
          <a:noFill/>
          <a:ln>
            <a:noFill/>
          </a:ln>
        </p:spPr>
      </p:sp>
      <p:sp>
        <p:nvSpPr>
          <p:cNvPr id="123" name="Google Shape;123;p17"/>
          <p:cNvSpPr txBox="1">
            <a:spLocks noGrp="1"/>
          </p:cNvSpPr>
          <p:nvPr>
            <p:ph type="body" idx="1"/>
          </p:nvPr>
        </p:nvSpPr>
        <p:spPr>
          <a:xfrm>
            <a:off x="716825" y="1538788"/>
            <a:ext cx="4797900" cy="2151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333333"/>
              </a:buClr>
              <a:buSzPts val="1400"/>
              <a:buFont typeface="Assistant"/>
              <a:buChar char="●"/>
              <a:defRPr/>
            </a:lvl1pPr>
            <a:lvl2pPr marL="914400" lvl="1" indent="-317500" rtl="0">
              <a:lnSpc>
                <a:spcPct val="100000"/>
              </a:lnSpc>
              <a:spcBef>
                <a:spcPts val="0"/>
              </a:spcBef>
              <a:spcAft>
                <a:spcPts val="0"/>
              </a:spcAft>
              <a:buClr>
                <a:srgbClr val="595959"/>
              </a:buClr>
              <a:buSzPts val="1400"/>
              <a:buFont typeface="Anaheim"/>
              <a:buChar char="○"/>
              <a:defRPr/>
            </a:lvl2pPr>
            <a:lvl3pPr marL="1371600" lvl="2" indent="-317500" rtl="0">
              <a:lnSpc>
                <a:spcPct val="100000"/>
              </a:lnSpc>
              <a:spcBef>
                <a:spcPts val="0"/>
              </a:spcBef>
              <a:spcAft>
                <a:spcPts val="0"/>
              </a:spcAft>
              <a:buClr>
                <a:srgbClr val="595959"/>
              </a:buClr>
              <a:buSzPts val="1400"/>
              <a:buFont typeface="Anaheim"/>
              <a:buChar char="■"/>
              <a:defRPr/>
            </a:lvl3pPr>
            <a:lvl4pPr marL="1828800" lvl="3" indent="-317500" rtl="0">
              <a:lnSpc>
                <a:spcPct val="100000"/>
              </a:lnSpc>
              <a:spcBef>
                <a:spcPts val="0"/>
              </a:spcBef>
              <a:spcAft>
                <a:spcPts val="0"/>
              </a:spcAft>
              <a:buClr>
                <a:srgbClr val="595959"/>
              </a:buClr>
              <a:buSzPts val="1400"/>
              <a:buFont typeface="Anaheim"/>
              <a:buChar char="●"/>
              <a:defRPr/>
            </a:lvl4pPr>
            <a:lvl5pPr marL="2286000" lvl="4" indent="-317500" rtl="0">
              <a:lnSpc>
                <a:spcPct val="100000"/>
              </a:lnSpc>
              <a:spcBef>
                <a:spcPts val="0"/>
              </a:spcBef>
              <a:spcAft>
                <a:spcPts val="0"/>
              </a:spcAft>
              <a:buClr>
                <a:srgbClr val="595959"/>
              </a:buClr>
              <a:buSzPts val="1400"/>
              <a:buFont typeface="Anaheim"/>
              <a:buChar char="○"/>
              <a:defRPr/>
            </a:lvl5pPr>
            <a:lvl6pPr marL="2743200" lvl="5" indent="-317500" rtl="0">
              <a:lnSpc>
                <a:spcPct val="100000"/>
              </a:lnSpc>
              <a:spcBef>
                <a:spcPts val="0"/>
              </a:spcBef>
              <a:spcAft>
                <a:spcPts val="0"/>
              </a:spcAft>
              <a:buClr>
                <a:srgbClr val="595959"/>
              </a:buClr>
              <a:buSzPts val="1400"/>
              <a:buFont typeface="Anaheim"/>
              <a:buChar char="■"/>
              <a:defRPr/>
            </a:lvl6pPr>
            <a:lvl7pPr marL="3200400" lvl="6" indent="-317500" rtl="0">
              <a:lnSpc>
                <a:spcPct val="100000"/>
              </a:lnSpc>
              <a:spcBef>
                <a:spcPts val="0"/>
              </a:spcBef>
              <a:spcAft>
                <a:spcPts val="0"/>
              </a:spcAft>
              <a:buClr>
                <a:srgbClr val="595959"/>
              </a:buClr>
              <a:buSzPts val="1400"/>
              <a:buFont typeface="Anaheim"/>
              <a:buChar char="●"/>
              <a:defRPr/>
            </a:lvl7pPr>
            <a:lvl8pPr marL="3657600" lvl="7" indent="-317500" rtl="0">
              <a:lnSpc>
                <a:spcPct val="100000"/>
              </a:lnSpc>
              <a:spcBef>
                <a:spcPts val="0"/>
              </a:spcBef>
              <a:spcAft>
                <a:spcPts val="0"/>
              </a:spcAft>
              <a:buClr>
                <a:srgbClr val="595959"/>
              </a:buClr>
              <a:buSzPts val="1400"/>
              <a:buFont typeface="Anaheim"/>
              <a:buChar char="○"/>
              <a:defRPr/>
            </a:lvl8pPr>
            <a:lvl9pPr marL="4114800" lvl="8" indent="-317500" rtl="0">
              <a:lnSpc>
                <a:spcPct val="100000"/>
              </a:lnSpc>
              <a:spcBef>
                <a:spcPts val="0"/>
              </a:spcBef>
              <a:spcAft>
                <a:spcPts val="0"/>
              </a:spcAft>
              <a:buClr>
                <a:srgbClr val="595959"/>
              </a:buClr>
              <a:buSzPts val="1400"/>
              <a:buFont typeface="Anaheim"/>
              <a:buChar char="■"/>
              <a:defRPr/>
            </a:lvl9pPr>
          </a:lstStyle>
          <a:p>
            <a:endParaRPr/>
          </a:p>
        </p:txBody>
      </p:sp>
      <p:sp>
        <p:nvSpPr>
          <p:cNvPr id="124" name="Google Shape;124;p17"/>
          <p:cNvSpPr txBox="1">
            <a:spLocks noGrp="1"/>
          </p:cNvSpPr>
          <p:nvPr>
            <p:ph type="title"/>
          </p:nvPr>
        </p:nvSpPr>
        <p:spPr>
          <a:xfrm>
            <a:off x="720000" y="445025"/>
            <a:ext cx="47979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59313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2E68-96BB-7C25-F828-676AC2413E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A493E-A00D-5DF8-48AD-5DD6147EF8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8DDEC-3426-9B97-D147-DB2784E8C7FF}"/>
              </a:ext>
            </a:extLst>
          </p:cNvPr>
          <p:cNvSpPr>
            <a:spLocks noGrp="1"/>
          </p:cNvSpPr>
          <p:nvPr>
            <p:ph type="dt" sz="half" idx="10"/>
          </p:nvPr>
        </p:nvSpPr>
        <p:spPr/>
        <p:txBody>
          <a:bodyPr/>
          <a:lstStyle/>
          <a:p>
            <a:fld id="{B61BEF0D-F0BB-DE4B-95CE-6DB70DBA9567}" type="datetimeFigureOut">
              <a:rPr lang="en-US" smtClean="0"/>
              <a:pPr/>
              <a:t>06-Nov-23</a:t>
            </a:fld>
            <a:endParaRPr lang="en-US" dirty="0"/>
          </a:p>
        </p:txBody>
      </p:sp>
      <p:sp>
        <p:nvSpPr>
          <p:cNvPr id="5" name="Footer Placeholder 4">
            <a:extLst>
              <a:ext uri="{FF2B5EF4-FFF2-40B4-BE49-F238E27FC236}">
                <a16:creationId xmlns:a16="http://schemas.microsoft.com/office/drawing/2014/main" id="{9AA9FC9A-BE54-9C3D-74AD-02DE66A953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C3F2D2-4B24-C103-AFAC-99C1752F991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68362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732E-04DC-4A90-8FC9-8CC95FB38E7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3E8235C-5559-F364-96D5-B8BDD057846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84E1C7-A507-8FF4-1093-CDA7F0B95869}"/>
              </a:ext>
            </a:extLst>
          </p:cNvPr>
          <p:cNvSpPr>
            <a:spLocks noGrp="1"/>
          </p:cNvSpPr>
          <p:nvPr>
            <p:ph type="dt" sz="half" idx="10"/>
          </p:nvPr>
        </p:nvSpPr>
        <p:spPr/>
        <p:txBody>
          <a:bodyPr/>
          <a:lstStyle/>
          <a:p>
            <a:fld id="{B61BEF0D-F0BB-DE4B-95CE-6DB70DBA9567}" type="datetimeFigureOut">
              <a:rPr lang="en-US" smtClean="0"/>
              <a:pPr/>
              <a:t>06-Nov-23</a:t>
            </a:fld>
            <a:endParaRPr lang="en-US" dirty="0"/>
          </a:p>
        </p:txBody>
      </p:sp>
      <p:sp>
        <p:nvSpPr>
          <p:cNvPr id="5" name="Footer Placeholder 4">
            <a:extLst>
              <a:ext uri="{FF2B5EF4-FFF2-40B4-BE49-F238E27FC236}">
                <a16:creationId xmlns:a16="http://schemas.microsoft.com/office/drawing/2014/main" id="{A27E33D1-7FCB-509B-A8F3-23D027E677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C33BDC-33C8-3AA1-1C46-E3C61E9D2F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00591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9A3F-419E-F8DE-1E6E-49AC86AF3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709D22-F640-57C1-78BF-8ECD0E44717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87E43E-F728-3302-FD67-3AAE2E061AF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A0A79D-EBEA-DFEE-76DD-8A229DCEE1FE}"/>
              </a:ext>
            </a:extLst>
          </p:cNvPr>
          <p:cNvSpPr>
            <a:spLocks noGrp="1"/>
          </p:cNvSpPr>
          <p:nvPr>
            <p:ph type="dt" sz="half" idx="10"/>
          </p:nvPr>
        </p:nvSpPr>
        <p:spPr/>
        <p:txBody>
          <a:bodyPr/>
          <a:lstStyle/>
          <a:p>
            <a:fld id="{EB712588-04B1-427B-82EE-E8DB90309F08}" type="datetimeFigureOut">
              <a:rPr lang="en-US" smtClean="0"/>
              <a:t>06-Nov-23</a:t>
            </a:fld>
            <a:endParaRPr lang="en-US" dirty="0"/>
          </a:p>
        </p:txBody>
      </p:sp>
      <p:sp>
        <p:nvSpPr>
          <p:cNvPr id="6" name="Footer Placeholder 5">
            <a:extLst>
              <a:ext uri="{FF2B5EF4-FFF2-40B4-BE49-F238E27FC236}">
                <a16:creationId xmlns:a16="http://schemas.microsoft.com/office/drawing/2014/main" id="{F9255885-1F4A-F713-247D-B2F5C478FC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AB28CF-26FB-C415-6503-A661F4726951}"/>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69827074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230E-F0B0-0899-28CF-04FB21260BD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D707A2-50B3-C4B8-392E-B9C311E3373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E27C587-1C13-8F56-47D8-915BA472AAA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CBD691-6BFD-C226-7375-1079D0F45E9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71A1C84-CD2B-7439-1757-8BD4BEB79A4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CB90BD-DA3F-FC0B-0D1B-B4EA42D81B03}"/>
              </a:ext>
            </a:extLst>
          </p:cNvPr>
          <p:cNvSpPr>
            <a:spLocks noGrp="1"/>
          </p:cNvSpPr>
          <p:nvPr>
            <p:ph type="dt" sz="half" idx="10"/>
          </p:nvPr>
        </p:nvSpPr>
        <p:spPr/>
        <p:txBody>
          <a:bodyPr/>
          <a:lstStyle/>
          <a:p>
            <a:fld id="{B61BEF0D-F0BB-DE4B-95CE-6DB70DBA9567}" type="datetimeFigureOut">
              <a:rPr lang="en-US" smtClean="0"/>
              <a:pPr/>
              <a:t>06-Nov-23</a:t>
            </a:fld>
            <a:endParaRPr lang="en-US" dirty="0"/>
          </a:p>
        </p:txBody>
      </p:sp>
      <p:sp>
        <p:nvSpPr>
          <p:cNvPr id="8" name="Footer Placeholder 7">
            <a:extLst>
              <a:ext uri="{FF2B5EF4-FFF2-40B4-BE49-F238E27FC236}">
                <a16:creationId xmlns:a16="http://schemas.microsoft.com/office/drawing/2014/main" id="{E5783F30-A286-89F7-3736-C3685DDE3D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FFDAA18-5601-EF2B-AF42-D4FF16E44D0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67239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25AE-7146-9219-B3C8-3DEE446B17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DE31B3-196F-62BD-1E98-26FB71D19053}"/>
              </a:ext>
            </a:extLst>
          </p:cNvPr>
          <p:cNvSpPr>
            <a:spLocks noGrp="1"/>
          </p:cNvSpPr>
          <p:nvPr>
            <p:ph type="dt" sz="half" idx="10"/>
          </p:nvPr>
        </p:nvSpPr>
        <p:spPr/>
        <p:txBody>
          <a:bodyPr/>
          <a:lstStyle/>
          <a:p>
            <a:fld id="{B61BEF0D-F0BB-DE4B-95CE-6DB70DBA9567}" type="datetimeFigureOut">
              <a:rPr lang="en-US" smtClean="0"/>
              <a:pPr/>
              <a:t>06-Nov-23</a:t>
            </a:fld>
            <a:endParaRPr lang="en-US" dirty="0"/>
          </a:p>
        </p:txBody>
      </p:sp>
      <p:sp>
        <p:nvSpPr>
          <p:cNvPr id="4" name="Footer Placeholder 3">
            <a:extLst>
              <a:ext uri="{FF2B5EF4-FFF2-40B4-BE49-F238E27FC236}">
                <a16:creationId xmlns:a16="http://schemas.microsoft.com/office/drawing/2014/main" id="{4E19D96C-67A6-9019-98F6-924A9FAD966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32D62D-9451-D8B4-727E-D0A0390E0B5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40911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454E4-5AF7-8EFE-5F7E-2121F2C4024E}"/>
              </a:ext>
            </a:extLst>
          </p:cNvPr>
          <p:cNvSpPr>
            <a:spLocks noGrp="1"/>
          </p:cNvSpPr>
          <p:nvPr>
            <p:ph type="dt" sz="half" idx="10"/>
          </p:nvPr>
        </p:nvSpPr>
        <p:spPr/>
        <p:txBody>
          <a:bodyPr/>
          <a:lstStyle/>
          <a:p>
            <a:fld id="{B61BEF0D-F0BB-DE4B-95CE-6DB70DBA9567}" type="datetimeFigureOut">
              <a:rPr lang="en-US" smtClean="0"/>
              <a:pPr/>
              <a:t>06-Nov-23</a:t>
            </a:fld>
            <a:endParaRPr lang="en-US" dirty="0"/>
          </a:p>
        </p:txBody>
      </p:sp>
      <p:sp>
        <p:nvSpPr>
          <p:cNvPr id="3" name="Footer Placeholder 2">
            <a:extLst>
              <a:ext uri="{FF2B5EF4-FFF2-40B4-BE49-F238E27FC236}">
                <a16:creationId xmlns:a16="http://schemas.microsoft.com/office/drawing/2014/main" id="{98F88A32-4225-62D8-0719-F48B7309A6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2955B3B-17D7-D02D-A52F-724F3C1A823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744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26E5D-048A-6325-1128-776EFEF04C5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DB922E-15E6-792A-FE6E-7A023FF18DF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8A3042-4109-CF37-A3EF-8A6C97401A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7C0484A-E91A-1CB3-06A4-1403A409CA57}"/>
              </a:ext>
            </a:extLst>
          </p:cNvPr>
          <p:cNvSpPr>
            <a:spLocks noGrp="1"/>
          </p:cNvSpPr>
          <p:nvPr>
            <p:ph type="dt" sz="half" idx="10"/>
          </p:nvPr>
        </p:nvSpPr>
        <p:spPr/>
        <p:txBody>
          <a:bodyPr/>
          <a:lstStyle/>
          <a:p>
            <a:fld id="{42A54C80-263E-416B-A8E0-580EDEADCBDC}" type="datetimeFigureOut">
              <a:rPr lang="en-US" smtClean="0"/>
              <a:t>06-Nov-23</a:t>
            </a:fld>
            <a:endParaRPr lang="en-US" dirty="0"/>
          </a:p>
        </p:txBody>
      </p:sp>
      <p:sp>
        <p:nvSpPr>
          <p:cNvPr id="6" name="Footer Placeholder 5">
            <a:extLst>
              <a:ext uri="{FF2B5EF4-FFF2-40B4-BE49-F238E27FC236}">
                <a16:creationId xmlns:a16="http://schemas.microsoft.com/office/drawing/2014/main" id="{3628EAAB-3C22-9D89-F763-37179A6D9A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7918E3-388D-9113-D29D-B06CF76CFC7C}"/>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62431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4206-7DE4-C271-8E5C-A4DC6E4C806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9F2D45-0554-7827-52B8-FF5DF5C1140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6A39DE6-23F8-12DF-EC4E-8B011E090F4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BBF00E0-5AC0-93A8-F2FA-46A0738C3A4D}"/>
              </a:ext>
            </a:extLst>
          </p:cNvPr>
          <p:cNvSpPr>
            <a:spLocks noGrp="1"/>
          </p:cNvSpPr>
          <p:nvPr>
            <p:ph type="dt" sz="half" idx="10"/>
          </p:nvPr>
        </p:nvSpPr>
        <p:spPr/>
        <p:txBody>
          <a:bodyPr/>
          <a:lstStyle/>
          <a:p>
            <a:fld id="{B61BEF0D-F0BB-DE4B-95CE-6DB70DBA9567}" type="datetimeFigureOut">
              <a:rPr lang="en-US" smtClean="0"/>
              <a:pPr/>
              <a:t>06-Nov-23</a:t>
            </a:fld>
            <a:endParaRPr lang="en-US" dirty="0"/>
          </a:p>
        </p:txBody>
      </p:sp>
      <p:sp>
        <p:nvSpPr>
          <p:cNvPr id="6" name="Footer Placeholder 5">
            <a:extLst>
              <a:ext uri="{FF2B5EF4-FFF2-40B4-BE49-F238E27FC236}">
                <a16:creationId xmlns:a16="http://schemas.microsoft.com/office/drawing/2014/main" id="{3BC4C03F-68AD-5AAD-1ABE-A6E20CB757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9310C1-F111-516F-AE7C-804043E5671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29599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75E15-848A-AE77-B8B2-19AECB8E23D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C48475-88E7-4AE9-14AF-B6FA0E1ECDF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B2EBA-48DF-2CEB-0F77-D869C1E06E9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06-Nov-23</a:t>
            </a:fld>
            <a:endParaRPr lang="en-US" dirty="0"/>
          </a:p>
        </p:txBody>
      </p:sp>
      <p:sp>
        <p:nvSpPr>
          <p:cNvPr id="5" name="Footer Placeholder 4">
            <a:extLst>
              <a:ext uri="{FF2B5EF4-FFF2-40B4-BE49-F238E27FC236}">
                <a16:creationId xmlns:a16="http://schemas.microsoft.com/office/drawing/2014/main" id="{04B42791-8214-54DA-71CD-1BB00B2C0A5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363BE34-3EE1-6CFD-35D3-44FCC00723F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503098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1" r:id="rId13"/>
    <p:sldLayoutId id="2147483752" r:id="rId14"/>
    <p:sldLayoutId id="2147483753"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2"/>
          <p:cNvPicPr preferRelativeResize="0"/>
          <p:nvPr/>
        </p:nvPicPr>
        <p:blipFill rotWithShape="1">
          <a:blip r:embed="rId3">
            <a:alphaModFix/>
          </a:blip>
          <a:srcRect r="26932"/>
          <a:stretch/>
        </p:blipFill>
        <p:spPr>
          <a:xfrm rot="-5400000" flipH="1">
            <a:off x="-210969" y="5240014"/>
            <a:ext cx="1073575" cy="1617350"/>
          </a:xfrm>
          <a:prstGeom prst="rect">
            <a:avLst/>
          </a:prstGeom>
          <a:noFill/>
          <a:ln>
            <a:noFill/>
          </a:ln>
        </p:spPr>
      </p:pic>
      <p:pic>
        <p:nvPicPr>
          <p:cNvPr id="258" name="Google Shape;258;p32"/>
          <p:cNvPicPr preferRelativeResize="0"/>
          <p:nvPr/>
        </p:nvPicPr>
        <p:blipFill>
          <a:blip r:embed="rId4">
            <a:alphaModFix/>
          </a:blip>
          <a:stretch>
            <a:fillRect/>
          </a:stretch>
        </p:blipFill>
        <p:spPr>
          <a:xfrm rot="1749334" flipH="1">
            <a:off x="-2775194" y="-882243"/>
            <a:ext cx="2392091" cy="1203562"/>
          </a:xfrm>
          <a:prstGeom prst="rect">
            <a:avLst/>
          </a:prstGeom>
          <a:noFill/>
          <a:ln>
            <a:noFill/>
          </a:ln>
          <a:effectLst>
            <a:outerShdw blurRad="71438" dist="104775" dir="8700000" algn="bl" rotWithShape="0">
              <a:schemeClr val="accent1">
                <a:alpha val="31000"/>
              </a:schemeClr>
            </a:outerShdw>
          </a:effectLst>
        </p:spPr>
      </p:pic>
      <p:pic>
        <p:nvPicPr>
          <p:cNvPr id="259" name="Google Shape;259;p32"/>
          <p:cNvPicPr preferRelativeResize="0">
            <a:picLocks noGrp="1"/>
          </p:cNvPicPr>
          <p:nvPr>
            <p:ph type="pic" idx="2"/>
          </p:nvPr>
        </p:nvPicPr>
        <p:blipFill rotWithShape="1">
          <a:blip r:embed="rId5">
            <a:alphaModFix/>
          </a:blip>
          <a:srcRect l="27039" r="30973"/>
          <a:stretch/>
        </p:blipFill>
        <p:spPr>
          <a:xfrm>
            <a:off x="9437771" y="-16070"/>
            <a:ext cx="3239426" cy="5143500"/>
          </a:xfrm>
          <a:prstGeom prst="rect">
            <a:avLst/>
          </a:prstGeom>
        </p:spPr>
      </p:pic>
      <p:sp>
        <p:nvSpPr>
          <p:cNvPr id="260" name="Google Shape;260;p32"/>
          <p:cNvSpPr/>
          <p:nvPr/>
        </p:nvSpPr>
        <p:spPr>
          <a:xfrm>
            <a:off x="9322530" y="-16070"/>
            <a:ext cx="888410" cy="5151909"/>
          </a:xfrm>
          <a:custGeom>
            <a:avLst/>
            <a:gdLst/>
            <a:ahLst/>
            <a:cxnLst/>
            <a:rect l="l" t="t" r="r" b="b"/>
            <a:pathLst>
              <a:path w="22853" h="132525" extrusionOk="0">
                <a:moveTo>
                  <a:pt x="1" y="0"/>
                </a:moveTo>
                <a:lnTo>
                  <a:pt x="1" y="132525"/>
                </a:lnTo>
                <a:lnTo>
                  <a:pt x="15697" y="132525"/>
                </a:lnTo>
                <a:cubicBezTo>
                  <a:pt x="15697" y="132525"/>
                  <a:pt x="5779" y="110575"/>
                  <a:pt x="5779" y="92571"/>
                </a:cubicBezTo>
                <a:cubicBezTo>
                  <a:pt x="5779" y="74561"/>
                  <a:pt x="16854" y="62798"/>
                  <a:pt x="19850" y="37384"/>
                </a:cubicBezTo>
                <a:cubicBezTo>
                  <a:pt x="22852" y="11969"/>
                  <a:pt x="13134" y="0"/>
                  <a:pt x="13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32"/>
          <p:cNvPicPr preferRelativeResize="0"/>
          <p:nvPr/>
        </p:nvPicPr>
        <p:blipFill>
          <a:blip r:embed="rId6">
            <a:alphaModFix/>
          </a:blip>
          <a:stretch>
            <a:fillRect/>
          </a:stretch>
        </p:blipFill>
        <p:spPr>
          <a:xfrm rot="-5400000">
            <a:off x="7141591" y="-1033238"/>
            <a:ext cx="918575" cy="1214400"/>
          </a:xfrm>
          <a:prstGeom prst="rect">
            <a:avLst/>
          </a:prstGeom>
          <a:noFill/>
          <a:ln>
            <a:noFill/>
          </a:ln>
        </p:spPr>
      </p:pic>
      <p:pic>
        <p:nvPicPr>
          <p:cNvPr id="264" name="Google Shape;264;p32"/>
          <p:cNvPicPr preferRelativeResize="0"/>
          <p:nvPr/>
        </p:nvPicPr>
        <p:blipFill>
          <a:blip r:embed="rId7">
            <a:alphaModFix/>
          </a:blip>
          <a:stretch>
            <a:fillRect/>
          </a:stretch>
        </p:blipFill>
        <p:spPr>
          <a:xfrm rot="-1214931">
            <a:off x="9463013" y="5276407"/>
            <a:ext cx="985550" cy="1544565"/>
          </a:xfrm>
          <a:prstGeom prst="rect">
            <a:avLst/>
          </a:prstGeom>
          <a:noFill/>
          <a:ln>
            <a:noFill/>
          </a:ln>
        </p:spPr>
      </p:pic>
      <p:pic>
        <p:nvPicPr>
          <p:cNvPr id="265" name="Google Shape;265;p32"/>
          <p:cNvPicPr preferRelativeResize="0"/>
          <p:nvPr/>
        </p:nvPicPr>
        <p:blipFill>
          <a:blip r:embed="rId8">
            <a:alphaModFix/>
          </a:blip>
          <a:stretch>
            <a:fillRect/>
          </a:stretch>
        </p:blipFill>
        <p:spPr>
          <a:xfrm>
            <a:off x="4134802" y="5190081"/>
            <a:ext cx="2024724" cy="1844474"/>
          </a:xfrm>
          <a:prstGeom prst="rect">
            <a:avLst/>
          </a:prstGeom>
          <a:noFill/>
          <a:ln>
            <a:noFill/>
          </a:ln>
          <a:effectLst>
            <a:outerShdw blurRad="57150" dist="114300" dir="8940000" algn="bl" rotWithShape="0">
              <a:schemeClr val="accent1">
                <a:alpha val="30000"/>
              </a:scheme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2" name="Google Shape;342;p38"/>
          <p:cNvSpPr txBox="1">
            <a:spLocks noGrp="1"/>
          </p:cNvSpPr>
          <p:nvPr>
            <p:ph type="title"/>
          </p:nvPr>
        </p:nvSpPr>
        <p:spPr>
          <a:xfrm>
            <a:off x="683568" y="123478"/>
            <a:ext cx="5067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a:latin typeface="Times New Roman" panose="02020603050405020304" pitchFamily="18" charset="0"/>
                <a:cs typeface="Times New Roman" panose="02020603050405020304" pitchFamily="18" charset="0"/>
              </a:rPr>
              <a:t>Chi </a:t>
            </a:r>
            <a:r>
              <a:rPr lang="en-US" sz="4000" dirty="0" err="1">
                <a:latin typeface="Times New Roman" panose="02020603050405020304" pitchFamily="18" charset="0"/>
                <a:cs typeface="Times New Roman" panose="02020603050405020304" pitchFamily="18" charset="0"/>
              </a:rPr>
              <a:t>phí</a:t>
            </a:r>
            <a:endParaRPr sz="4000"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89C4CE8-2118-3BED-D1F9-E82A12F6541B}"/>
              </a:ext>
            </a:extLst>
          </p:cNvPr>
          <p:cNvGraphicFramePr>
            <a:graphicFrameLocks noGrp="1"/>
          </p:cNvGraphicFramePr>
          <p:nvPr>
            <p:extLst>
              <p:ext uri="{D42A27DB-BD31-4B8C-83A1-F6EECF244321}">
                <p14:modId xmlns:p14="http://schemas.microsoft.com/office/powerpoint/2010/main" val="2885926583"/>
              </p:ext>
            </p:extLst>
          </p:nvPr>
        </p:nvGraphicFramePr>
        <p:xfrm>
          <a:off x="683568" y="965278"/>
          <a:ext cx="7632848" cy="2814224"/>
        </p:xfrm>
        <a:graphic>
          <a:graphicData uri="http://schemas.openxmlformats.org/drawingml/2006/table">
            <a:tbl>
              <a:tblPr firstRow="1" bandRow="1">
                <a:tableStyleId>{AC3CA292-CBD2-4832-8AD0-A5E94552B8D6}</a:tableStyleId>
              </a:tblPr>
              <a:tblGrid>
                <a:gridCol w="671020">
                  <a:extLst>
                    <a:ext uri="{9D8B030D-6E8A-4147-A177-3AD203B41FA5}">
                      <a16:colId xmlns:a16="http://schemas.microsoft.com/office/drawing/2014/main" val="2935969462"/>
                    </a:ext>
                  </a:extLst>
                </a:gridCol>
                <a:gridCol w="2013059">
                  <a:extLst>
                    <a:ext uri="{9D8B030D-6E8A-4147-A177-3AD203B41FA5}">
                      <a16:colId xmlns:a16="http://schemas.microsoft.com/office/drawing/2014/main" val="754511410"/>
                    </a:ext>
                  </a:extLst>
                </a:gridCol>
                <a:gridCol w="1348369">
                  <a:extLst>
                    <a:ext uri="{9D8B030D-6E8A-4147-A177-3AD203B41FA5}">
                      <a16:colId xmlns:a16="http://schemas.microsoft.com/office/drawing/2014/main" val="813285888"/>
                    </a:ext>
                  </a:extLst>
                </a:gridCol>
                <a:gridCol w="1251832">
                  <a:extLst>
                    <a:ext uri="{9D8B030D-6E8A-4147-A177-3AD203B41FA5}">
                      <a16:colId xmlns:a16="http://schemas.microsoft.com/office/drawing/2014/main" val="1118357672"/>
                    </a:ext>
                  </a:extLst>
                </a:gridCol>
                <a:gridCol w="1006529">
                  <a:extLst>
                    <a:ext uri="{9D8B030D-6E8A-4147-A177-3AD203B41FA5}">
                      <a16:colId xmlns:a16="http://schemas.microsoft.com/office/drawing/2014/main" val="4052177434"/>
                    </a:ext>
                  </a:extLst>
                </a:gridCol>
                <a:gridCol w="1342039">
                  <a:extLst>
                    <a:ext uri="{9D8B030D-6E8A-4147-A177-3AD203B41FA5}">
                      <a16:colId xmlns:a16="http://schemas.microsoft.com/office/drawing/2014/main" val="838206159"/>
                    </a:ext>
                  </a:extLst>
                </a:gridCol>
              </a:tblGrid>
              <a:tr h="559680">
                <a:tc>
                  <a:txBody>
                    <a:bodyPr/>
                    <a:lstStyle/>
                    <a:p>
                      <a:r>
                        <a:rPr lang="en-US" sz="2000" b="0" dirty="0">
                          <a:solidFill>
                            <a:schemeClr val="tx1"/>
                          </a:solidFill>
                          <a:latin typeface="Times New Roman" panose="02020603050405020304" pitchFamily="18" charset="0"/>
                          <a:cs typeface="Times New Roman" panose="02020603050405020304" pitchFamily="18" charset="0"/>
                        </a:rPr>
                        <a:t>STT</a:t>
                      </a:r>
                    </a:p>
                  </a:txBody>
                  <a:tcPr>
                    <a:solidFill>
                      <a:schemeClr val="bg1"/>
                    </a:solidFill>
                  </a:tcPr>
                </a:tc>
                <a:tc>
                  <a:txBody>
                    <a:bodyPr/>
                    <a:lstStyle/>
                    <a:p>
                      <a:r>
                        <a:rPr lang="en-US" sz="2000" b="0" dirty="0" err="1">
                          <a:solidFill>
                            <a:schemeClr val="tx1"/>
                          </a:solidFill>
                          <a:latin typeface="Times New Roman" panose="02020603050405020304" pitchFamily="18" charset="0"/>
                          <a:cs typeface="Times New Roman" panose="02020603050405020304" pitchFamily="18" charset="0"/>
                        </a:rPr>
                        <a:t>Nội</a:t>
                      </a:r>
                      <a:r>
                        <a:rPr lang="en-US" sz="2000" b="0" baseline="0" dirty="0">
                          <a:solidFill>
                            <a:schemeClr val="tx1"/>
                          </a:solidFill>
                          <a:latin typeface="Times New Roman" panose="02020603050405020304" pitchFamily="18" charset="0"/>
                          <a:cs typeface="Times New Roman" panose="02020603050405020304" pitchFamily="18" charset="0"/>
                        </a:rPr>
                        <a:t> dung</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err="1">
                          <a:solidFill>
                            <a:schemeClr val="tx1"/>
                          </a:solidFill>
                          <a:latin typeface="Times New Roman" panose="02020603050405020304" pitchFamily="18" charset="0"/>
                          <a:cs typeface="Times New Roman" panose="02020603050405020304" pitchFamily="18" charset="0"/>
                        </a:rPr>
                        <a:t>Đơn</a:t>
                      </a:r>
                      <a:r>
                        <a:rPr lang="en-US" sz="2000" b="0" baseline="0" dirty="0">
                          <a:solidFill>
                            <a:schemeClr val="tx1"/>
                          </a:solidFill>
                          <a:latin typeface="Times New Roman" panose="02020603050405020304" pitchFamily="18" charset="0"/>
                          <a:cs typeface="Times New Roman" panose="02020603050405020304" pitchFamily="18" charset="0"/>
                        </a:rPr>
                        <a:t> </a:t>
                      </a:r>
                      <a:r>
                        <a:rPr lang="en-US" sz="2000" b="0" baseline="0" dirty="0" err="1">
                          <a:solidFill>
                            <a:schemeClr val="tx1"/>
                          </a:solidFill>
                          <a:latin typeface="Times New Roman" panose="02020603050405020304" pitchFamily="18" charset="0"/>
                          <a:cs typeface="Times New Roman" panose="02020603050405020304" pitchFamily="18" charset="0"/>
                        </a:rPr>
                        <a:t>vị</a:t>
                      </a:r>
                      <a:r>
                        <a:rPr lang="en-US" sz="2000" b="0" baseline="0" dirty="0">
                          <a:solidFill>
                            <a:schemeClr val="tx1"/>
                          </a:solidFill>
                          <a:latin typeface="Times New Roman" panose="02020603050405020304" pitchFamily="18" charset="0"/>
                          <a:cs typeface="Times New Roman" panose="02020603050405020304" pitchFamily="18" charset="0"/>
                        </a:rPr>
                        <a:t> </a:t>
                      </a:r>
                      <a:r>
                        <a:rPr lang="en-US" sz="2000" b="0" baseline="0" dirty="0" err="1">
                          <a:solidFill>
                            <a:schemeClr val="tx1"/>
                          </a:solidFill>
                          <a:latin typeface="Times New Roman" panose="02020603050405020304" pitchFamily="18" charset="0"/>
                          <a:cs typeface="Times New Roman" panose="02020603050405020304" pitchFamily="18" charset="0"/>
                        </a:rPr>
                        <a:t>tính</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err="1">
                          <a:solidFill>
                            <a:schemeClr val="tx1"/>
                          </a:solidFill>
                          <a:latin typeface="Times New Roman" panose="02020603050405020304" pitchFamily="18" charset="0"/>
                          <a:cs typeface="Times New Roman" panose="02020603050405020304" pitchFamily="18" charset="0"/>
                        </a:rPr>
                        <a:t>Số</a:t>
                      </a:r>
                      <a:r>
                        <a:rPr lang="en-US" sz="2000" b="0" baseline="0" dirty="0">
                          <a:solidFill>
                            <a:schemeClr val="tx1"/>
                          </a:solidFill>
                          <a:latin typeface="Times New Roman" panose="02020603050405020304" pitchFamily="18" charset="0"/>
                          <a:cs typeface="Times New Roman" panose="02020603050405020304" pitchFamily="18" charset="0"/>
                        </a:rPr>
                        <a:t> </a:t>
                      </a:r>
                      <a:r>
                        <a:rPr lang="en-US" sz="2000" b="0" baseline="0" dirty="0" err="1">
                          <a:solidFill>
                            <a:schemeClr val="tx1"/>
                          </a:solidFill>
                          <a:latin typeface="Times New Roman" panose="02020603050405020304" pitchFamily="18" charset="0"/>
                          <a:cs typeface="Times New Roman" panose="02020603050405020304" pitchFamily="18" charset="0"/>
                        </a:rPr>
                        <a:t>lượng</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err="1">
                          <a:solidFill>
                            <a:schemeClr val="tx1"/>
                          </a:solidFill>
                          <a:latin typeface="Times New Roman" panose="02020603050405020304" pitchFamily="18" charset="0"/>
                          <a:cs typeface="Times New Roman" panose="02020603050405020304" pitchFamily="18" charset="0"/>
                        </a:rPr>
                        <a:t>Đơn</a:t>
                      </a:r>
                      <a:r>
                        <a:rPr lang="en-US" sz="2000" b="0" baseline="0" dirty="0">
                          <a:solidFill>
                            <a:schemeClr val="tx1"/>
                          </a:solidFill>
                          <a:latin typeface="Times New Roman" panose="02020603050405020304" pitchFamily="18" charset="0"/>
                          <a:cs typeface="Times New Roman" panose="02020603050405020304" pitchFamily="18" charset="0"/>
                        </a:rPr>
                        <a:t> </a:t>
                      </a:r>
                      <a:r>
                        <a:rPr lang="en-US" sz="2000" b="0" baseline="0" dirty="0" err="1">
                          <a:solidFill>
                            <a:schemeClr val="tx1"/>
                          </a:solidFill>
                          <a:latin typeface="Times New Roman" panose="02020603050405020304" pitchFamily="18" charset="0"/>
                          <a:cs typeface="Times New Roman" panose="02020603050405020304" pitchFamily="18" charset="0"/>
                        </a:rPr>
                        <a:t>giá</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err="1">
                          <a:solidFill>
                            <a:schemeClr val="tx1"/>
                          </a:solidFill>
                          <a:latin typeface="Times New Roman" panose="02020603050405020304" pitchFamily="18" charset="0"/>
                          <a:cs typeface="Times New Roman" panose="02020603050405020304" pitchFamily="18" charset="0"/>
                        </a:rPr>
                        <a:t>Thành</a:t>
                      </a:r>
                      <a:r>
                        <a:rPr lang="en-US" sz="2000" b="0" baseline="0" dirty="0">
                          <a:solidFill>
                            <a:schemeClr val="tx1"/>
                          </a:solidFill>
                          <a:latin typeface="Times New Roman" panose="02020603050405020304" pitchFamily="18" charset="0"/>
                          <a:cs typeface="Times New Roman" panose="02020603050405020304" pitchFamily="18" charset="0"/>
                        </a:rPr>
                        <a:t> </a:t>
                      </a:r>
                      <a:r>
                        <a:rPr lang="en-US" sz="2000" b="0" baseline="0" dirty="0" err="1">
                          <a:solidFill>
                            <a:schemeClr val="tx1"/>
                          </a:solidFill>
                          <a:latin typeface="Times New Roman" panose="02020603050405020304" pitchFamily="18" charset="0"/>
                          <a:cs typeface="Times New Roman" panose="02020603050405020304" pitchFamily="18" charset="0"/>
                        </a:rPr>
                        <a:t>tiền</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703030787"/>
                  </a:ext>
                </a:extLst>
              </a:tr>
              <a:tr h="398720">
                <a:tc>
                  <a:txBody>
                    <a:bodyPr/>
                    <a:lstStyle/>
                    <a:p>
                      <a:r>
                        <a:rPr lang="en-US" sz="2000" b="0"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sz="2000" b="0" dirty="0" err="1">
                          <a:solidFill>
                            <a:schemeClr val="tx1"/>
                          </a:solidFill>
                          <a:latin typeface="Times New Roman" panose="02020603050405020304" pitchFamily="18" charset="0"/>
                          <a:cs typeface="Times New Roman" panose="02020603050405020304" pitchFamily="18" charset="0"/>
                        </a:rPr>
                        <a:t>Hạt</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giống</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Gam</a:t>
                      </a: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100</a:t>
                      </a: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15k</a:t>
                      </a: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15k</a:t>
                      </a:r>
                    </a:p>
                  </a:txBody>
                  <a:tcPr>
                    <a:solidFill>
                      <a:schemeClr val="bg1"/>
                    </a:solidFill>
                  </a:tcPr>
                </a:tc>
                <a:extLst>
                  <a:ext uri="{0D108BD9-81ED-4DB2-BD59-A6C34878D82A}">
                    <a16:rowId xmlns:a16="http://schemas.microsoft.com/office/drawing/2014/main" val="2180335119"/>
                  </a:ext>
                </a:extLst>
              </a:tr>
              <a:tr h="432048">
                <a:tc>
                  <a:txBody>
                    <a:bodyPr/>
                    <a:lstStyle/>
                    <a:p>
                      <a:r>
                        <a:rPr lang="en-US" sz="2000" b="0"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r>
                        <a:rPr lang="en-US" sz="2000" b="0" dirty="0" err="1">
                          <a:solidFill>
                            <a:schemeClr val="tx1"/>
                          </a:solidFill>
                          <a:latin typeface="Times New Roman" panose="02020603050405020304" pitchFamily="18" charset="0"/>
                          <a:cs typeface="Times New Roman" panose="02020603050405020304" pitchFamily="18" charset="0"/>
                        </a:rPr>
                        <a:t>Thùng</a:t>
                      </a:r>
                      <a:r>
                        <a:rPr lang="en-US" sz="2000" b="0" baseline="0" dirty="0">
                          <a:solidFill>
                            <a:schemeClr val="tx1"/>
                          </a:solidFill>
                          <a:latin typeface="Times New Roman" panose="02020603050405020304" pitchFamily="18" charset="0"/>
                          <a:cs typeface="Times New Roman" panose="02020603050405020304" pitchFamily="18" charset="0"/>
                        </a:rPr>
                        <a:t> </a:t>
                      </a:r>
                      <a:r>
                        <a:rPr lang="en-US" sz="2000" b="0" baseline="0" dirty="0" err="1">
                          <a:solidFill>
                            <a:schemeClr val="tx1"/>
                          </a:solidFill>
                          <a:latin typeface="Times New Roman" panose="02020603050405020304" pitchFamily="18" charset="0"/>
                          <a:cs typeface="Times New Roman" panose="02020603050405020304" pitchFamily="18" charset="0"/>
                        </a:rPr>
                        <a:t>xốp</a:t>
                      </a:r>
                      <a:r>
                        <a:rPr lang="en-US" sz="2000" b="0" baseline="0" dirty="0">
                          <a:solidFill>
                            <a:schemeClr val="tx1"/>
                          </a:solidFill>
                          <a:latin typeface="Times New Roman" panose="02020603050405020304" pitchFamily="18" charset="0"/>
                          <a:cs typeface="Times New Roman" panose="02020603050405020304" pitchFamily="18" charset="0"/>
                        </a:rPr>
                        <a:t> 30 cm</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err="1">
                          <a:solidFill>
                            <a:schemeClr val="tx1"/>
                          </a:solidFill>
                          <a:latin typeface="Times New Roman" panose="02020603050405020304" pitchFamily="18" charset="0"/>
                          <a:cs typeface="Times New Roman" panose="02020603050405020304" pitchFamily="18" charset="0"/>
                        </a:rPr>
                        <a:t>Chiếc</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16k</a:t>
                      </a: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16k</a:t>
                      </a:r>
                    </a:p>
                  </a:txBody>
                  <a:tcPr>
                    <a:solidFill>
                      <a:schemeClr val="bg1"/>
                    </a:solidFill>
                  </a:tcPr>
                </a:tc>
                <a:extLst>
                  <a:ext uri="{0D108BD9-81ED-4DB2-BD59-A6C34878D82A}">
                    <a16:rowId xmlns:a16="http://schemas.microsoft.com/office/drawing/2014/main" val="1511621578"/>
                  </a:ext>
                </a:extLst>
              </a:tr>
              <a:tr h="432048">
                <a:tc>
                  <a:txBody>
                    <a:bodyPr/>
                    <a:lstStyle/>
                    <a:p>
                      <a:r>
                        <a:rPr lang="en-US" sz="2000" b="0"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r>
                        <a:rPr lang="en-US" sz="2000" b="0" dirty="0" err="1">
                          <a:solidFill>
                            <a:schemeClr val="tx1"/>
                          </a:solidFill>
                          <a:latin typeface="Times New Roman" panose="02020603050405020304" pitchFamily="18" charset="0"/>
                          <a:cs typeface="Times New Roman" panose="02020603050405020304" pitchFamily="18" charset="0"/>
                        </a:rPr>
                        <a:t>Xẻng</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err="1">
                          <a:solidFill>
                            <a:schemeClr val="tx1"/>
                          </a:solidFill>
                          <a:latin typeface="Times New Roman" panose="02020603050405020304" pitchFamily="18" charset="0"/>
                          <a:cs typeface="Times New Roman" panose="02020603050405020304" pitchFamily="18" charset="0"/>
                        </a:rPr>
                        <a:t>Chiếc</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19k</a:t>
                      </a: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19k</a:t>
                      </a:r>
                    </a:p>
                  </a:txBody>
                  <a:tcPr>
                    <a:solidFill>
                      <a:schemeClr val="bg1"/>
                    </a:solidFill>
                  </a:tcPr>
                </a:tc>
                <a:extLst>
                  <a:ext uri="{0D108BD9-81ED-4DB2-BD59-A6C34878D82A}">
                    <a16:rowId xmlns:a16="http://schemas.microsoft.com/office/drawing/2014/main" val="666092825"/>
                  </a:ext>
                </a:extLst>
              </a:tr>
              <a:tr h="432048">
                <a:tc>
                  <a:txBody>
                    <a:bodyPr/>
                    <a:lstStyle/>
                    <a:p>
                      <a:r>
                        <a:rPr lang="en-US" sz="2000" b="0" dirty="0">
                          <a:solidFill>
                            <a:schemeClr val="tx1"/>
                          </a:solidFill>
                          <a:latin typeface="Times New Roman" panose="02020603050405020304" pitchFamily="18" charset="0"/>
                          <a:cs typeface="Times New Roman" panose="02020603050405020304" pitchFamily="18" charset="0"/>
                        </a:rPr>
                        <a:t>4</a:t>
                      </a:r>
                      <a:r>
                        <a:rPr lang="en-US" sz="2000" b="0" baseline="0" dirty="0">
                          <a:solidFill>
                            <a:schemeClr val="tx1"/>
                          </a:solidFill>
                          <a:latin typeface="Times New Roman" panose="020206030504050203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err="1">
                          <a:solidFill>
                            <a:schemeClr val="tx1"/>
                          </a:solidFill>
                          <a:latin typeface="Times New Roman" panose="02020603050405020304" pitchFamily="18" charset="0"/>
                          <a:cs typeface="Times New Roman" panose="02020603050405020304" pitchFamily="18" charset="0"/>
                        </a:rPr>
                        <a:t>Bình</a:t>
                      </a:r>
                      <a:r>
                        <a:rPr lang="en-US" sz="2000" b="0" baseline="0" dirty="0">
                          <a:solidFill>
                            <a:schemeClr val="tx1"/>
                          </a:solidFill>
                          <a:latin typeface="Times New Roman" panose="02020603050405020304" pitchFamily="18" charset="0"/>
                          <a:cs typeface="Times New Roman" panose="02020603050405020304" pitchFamily="18" charset="0"/>
                        </a:rPr>
                        <a:t> </a:t>
                      </a:r>
                      <a:r>
                        <a:rPr lang="en-US" sz="2000" b="0" baseline="0" dirty="0" err="1">
                          <a:solidFill>
                            <a:schemeClr val="tx1"/>
                          </a:solidFill>
                          <a:latin typeface="Times New Roman" panose="02020603050405020304" pitchFamily="18" charset="0"/>
                          <a:cs typeface="Times New Roman" panose="02020603050405020304" pitchFamily="18" charset="0"/>
                        </a:rPr>
                        <a:t>tưới</a:t>
                      </a:r>
                      <a:r>
                        <a:rPr lang="en-US" sz="2000" b="0" baseline="0" dirty="0">
                          <a:solidFill>
                            <a:schemeClr val="tx1"/>
                          </a:solidFill>
                          <a:latin typeface="Times New Roman" panose="02020603050405020304" pitchFamily="18" charset="0"/>
                          <a:cs typeface="Times New Roman" panose="02020603050405020304" pitchFamily="18" charset="0"/>
                        </a:rPr>
                        <a:t> </a:t>
                      </a:r>
                      <a:r>
                        <a:rPr lang="en-US" sz="2000" b="0" baseline="0" dirty="0" err="1">
                          <a:solidFill>
                            <a:schemeClr val="tx1"/>
                          </a:solidFill>
                          <a:latin typeface="Times New Roman" panose="02020603050405020304" pitchFamily="18" charset="0"/>
                          <a:cs typeface="Times New Roman" panose="02020603050405020304" pitchFamily="18" charset="0"/>
                        </a:rPr>
                        <a:t>nước</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err="1">
                          <a:solidFill>
                            <a:schemeClr val="tx1"/>
                          </a:solidFill>
                          <a:latin typeface="Times New Roman" panose="02020603050405020304" pitchFamily="18" charset="0"/>
                          <a:cs typeface="Times New Roman" panose="02020603050405020304" pitchFamily="18" charset="0"/>
                        </a:rPr>
                        <a:t>Chiếc</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35k</a:t>
                      </a: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35k</a:t>
                      </a:r>
                    </a:p>
                  </a:txBody>
                  <a:tcPr>
                    <a:solidFill>
                      <a:schemeClr val="bg1"/>
                    </a:solidFill>
                  </a:tcPr>
                </a:tc>
                <a:extLst>
                  <a:ext uri="{0D108BD9-81ED-4DB2-BD59-A6C34878D82A}">
                    <a16:rowId xmlns:a16="http://schemas.microsoft.com/office/drawing/2014/main" val="1359705470"/>
                  </a:ext>
                </a:extLst>
              </a:tr>
              <a:tr h="559680">
                <a:tc>
                  <a:txBody>
                    <a:bodyPr/>
                    <a:lstStyle/>
                    <a:p>
                      <a:r>
                        <a:rPr lang="en-US" sz="2000" b="0"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r>
                        <a:rPr lang="en-US" sz="2000" b="0" dirty="0" err="1">
                          <a:solidFill>
                            <a:schemeClr val="tx1"/>
                          </a:solidFill>
                          <a:latin typeface="Times New Roman" panose="02020603050405020304" pitchFamily="18" charset="0"/>
                          <a:cs typeface="Times New Roman" panose="02020603050405020304" pitchFamily="18" charset="0"/>
                        </a:rPr>
                        <a:t>Phân</a:t>
                      </a:r>
                      <a:r>
                        <a:rPr lang="en-US" sz="2000" b="0" baseline="0" dirty="0">
                          <a:solidFill>
                            <a:schemeClr val="tx1"/>
                          </a:solidFill>
                          <a:latin typeface="Times New Roman" panose="02020603050405020304" pitchFamily="18" charset="0"/>
                          <a:cs typeface="Times New Roman" panose="02020603050405020304" pitchFamily="18" charset="0"/>
                        </a:rPr>
                        <a:t> </a:t>
                      </a:r>
                      <a:r>
                        <a:rPr lang="en-US" sz="2000" b="0" baseline="0" dirty="0" err="1">
                          <a:solidFill>
                            <a:schemeClr val="tx1"/>
                          </a:solidFill>
                          <a:latin typeface="Times New Roman" panose="02020603050405020304" pitchFamily="18" charset="0"/>
                          <a:cs typeface="Times New Roman" panose="02020603050405020304" pitchFamily="18" charset="0"/>
                        </a:rPr>
                        <a:t>hữu</a:t>
                      </a:r>
                      <a:r>
                        <a:rPr lang="en-US" sz="2000" b="0" baseline="0" dirty="0">
                          <a:solidFill>
                            <a:schemeClr val="tx1"/>
                          </a:solidFill>
                          <a:latin typeface="Times New Roman" panose="02020603050405020304" pitchFamily="18" charset="0"/>
                          <a:cs typeface="Times New Roman" panose="02020603050405020304" pitchFamily="18" charset="0"/>
                        </a:rPr>
                        <a:t> </a:t>
                      </a:r>
                      <a:r>
                        <a:rPr lang="en-US" sz="2000" b="0" baseline="0" dirty="0" err="1">
                          <a:solidFill>
                            <a:schemeClr val="tx1"/>
                          </a:solidFill>
                          <a:latin typeface="Times New Roman" panose="02020603050405020304" pitchFamily="18" charset="0"/>
                          <a:cs typeface="Times New Roman" panose="02020603050405020304" pitchFamily="18" charset="0"/>
                        </a:rPr>
                        <a:t>cơ</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Kg</a:t>
                      </a:r>
                      <a:r>
                        <a:rPr lang="en-US" sz="2000" b="0" baseline="0" dirty="0">
                          <a:solidFill>
                            <a:schemeClr val="tx1"/>
                          </a:solidFill>
                          <a:latin typeface="Times New Roman" panose="02020603050405020304" pitchFamily="18" charset="0"/>
                          <a:cs typeface="Times New Roman" panose="02020603050405020304" pitchFamily="18" charset="0"/>
                        </a:rPr>
                        <a:t> </a:t>
                      </a:r>
                      <a:endParaRPr lang="en-US" sz="20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2 kg</a:t>
                      </a: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25k</a:t>
                      </a:r>
                    </a:p>
                  </a:txBody>
                  <a:tcP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25k</a:t>
                      </a:r>
                    </a:p>
                  </a:txBody>
                  <a:tcPr>
                    <a:solidFill>
                      <a:schemeClr val="bg1"/>
                    </a:solidFill>
                  </a:tcPr>
                </a:tc>
                <a:extLst>
                  <a:ext uri="{0D108BD9-81ED-4DB2-BD59-A6C34878D82A}">
                    <a16:rowId xmlns:a16="http://schemas.microsoft.com/office/drawing/2014/main" val="3127444084"/>
                  </a:ext>
                </a:extLst>
              </a:tr>
            </a:tbl>
          </a:graphicData>
        </a:graphic>
      </p:graphicFrame>
      <p:sp>
        <p:nvSpPr>
          <p:cNvPr id="8" name="TextBox 7">
            <a:extLst>
              <a:ext uri="{FF2B5EF4-FFF2-40B4-BE49-F238E27FC236}">
                <a16:creationId xmlns:a16="http://schemas.microsoft.com/office/drawing/2014/main" id="{CE64D6B4-DF33-B8A7-1A9A-031885040D5D}"/>
              </a:ext>
            </a:extLst>
          </p:cNvPr>
          <p:cNvSpPr txBox="1"/>
          <p:nvPr/>
        </p:nvSpPr>
        <p:spPr>
          <a:xfrm>
            <a:off x="1907704" y="3993556"/>
            <a:ext cx="4590256"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=&gt;</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tiền:110k</a:t>
            </a:r>
          </a:p>
        </p:txBody>
      </p:sp>
    </p:spTree>
    <p:extLst>
      <p:ext uri="{BB962C8B-B14F-4D97-AF65-F5344CB8AC3E}">
        <p14:creationId xmlns:p14="http://schemas.microsoft.com/office/powerpoint/2010/main" val="521926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2"/>
                                        </p:tgtEl>
                                        <p:attrNameLst>
                                          <p:attrName>style.visibility</p:attrName>
                                        </p:attrNameLst>
                                      </p:cBhvr>
                                      <p:to>
                                        <p:strVal val="visible"/>
                                      </p:to>
                                    </p:set>
                                    <p:anim calcmode="lin" valueType="num">
                                      <p:cBhvr additive="base">
                                        <p:cTn id="7" dur="500" fill="hold"/>
                                        <p:tgtEl>
                                          <p:spTgt spid="342"/>
                                        </p:tgtEl>
                                        <p:attrNameLst>
                                          <p:attrName>ppt_x</p:attrName>
                                        </p:attrNameLst>
                                      </p:cBhvr>
                                      <p:tavLst>
                                        <p:tav tm="0">
                                          <p:val>
                                            <p:strVal val="#ppt_x"/>
                                          </p:val>
                                        </p:tav>
                                        <p:tav tm="100000">
                                          <p:val>
                                            <p:strVal val="#ppt_x"/>
                                          </p:val>
                                        </p:tav>
                                      </p:tavLst>
                                    </p:anim>
                                    <p:anim calcmode="lin" valueType="num">
                                      <p:cBhvr additive="base">
                                        <p:cTn id="8" dur="500" fill="hold"/>
                                        <p:tgtEl>
                                          <p:spTgt spid="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2" name="Google Shape;342;p38"/>
          <p:cNvSpPr txBox="1">
            <a:spLocks noGrp="1"/>
          </p:cNvSpPr>
          <p:nvPr>
            <p:ph type="title"/>
          </p:nvPr>
        </p:nvSpPr>
        <p:spPr>
          <a:xfrm>
            <a:off x="308257" y="28738"/>
            <a:ext cx="8527485" cy="67080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latin typeface="LNTH-Quirky Stitch" pitchFamily="2" charset="0"/>
                <a:cs typeface="Calibri" panose="020F0502020204030204" pitchFamily="34" charset="0"/>
              </a:rPr>
              <a:t> </a:t>
            </a:r>
            <a:r>
              <a:rPr lang="en-US" sz="4000" dirty="0" err="1">
                <a:latin typeface="Times New Roman" panose="02020603050405020304" pitchFamily="18" charset="0"/>
                <a:cs typeface="Times New Roman" panose="02020603050405020304" pitchFamily="18" charset="0"/>
              </a:rPr>
              <a:t>Trồng,chăm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sóc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hoạch</a:t>
            </a:r>
            <a:endParaRPr sz="4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C638579-2CB5-6350-D971-4EE3A3C66DBC}"/>
              </a:ext>
            </a:extLst>
          </p:cNvPr>
          <p:cNvSpPr txBox="1"/>
          <p:nvPr/>
        </p:nvSpPr>
        <p:spPr>
          <a:xfrm>
            <a:off x="683568" y="685675"/>
            <a:ext cx="7632848" cy="923330"/>
          </a:xfrm>
          <a:prstGeom prst="rect">
            <a:avLst/>
          </a:prstGeom>
          <a:noFill/>
        </p:spPr>
        <p:txBody>
          <a:bodyPr wrap="square">
            <a:spAutoFit/>
          </a:bodyPr>
          <a:lstStyle/>
          <a:p>
            <a:pPr algn="l"/>
            <a:r>
              <a:rPr lang="en-US" b="1" i="0" dirty="0" err="1">
                <a:solidFill>
                  <a:srgbClr val="000000"/>
                </a:solidFill>
                <a:effectLst/>
                <a:latin typeface="Times New Roman" panose="02020603050405020304" pitchFamily="18" charset="0"/>
              </a:rPr>
              <a:t>Thời</a:t>
            </a:r>
            <a:r>
              <a:rPr lang="en-US" b="1" i="0" dirty="0">
                <a:solidFill>
                  <a:srgbClr val="000000"/>
                </a:solidFill>
                <a:effectLst/>
                <a:latin typeface="Times New Roman" panose="02020603050405020304" pitchFamily="18" charset="0"/>
              </a:rPr>
              <a:t> </a:t>
            </a:r>
            <a:r>
              <a:rPr lang="en-US" b="1" i="0" dirty="0" err="1">
                <a:solidFill>
                  <a:srgbClr val="000000"/>
                </a:solidFill>
                <a:effectLst/>
                <a:latin typeface="Times New Roman" panose="02020603050405020304" pitchFamily="18" charset="0"/>
              </a:rPr>
              <a:t>gian</a:t>
            </a:r>
            <a:r>
              <a:rPr lang="en-US" b="1" i="0" dirty="0">
                <a:solidFill>
                  <a:srgbClr val="000000"/>
                </a:solidFill>
                <a:effectLst/>
                <a:latin typeface="Times New Roman" panose="02020603050405020304" pitchFamily="18" charset="0"/>
              </a:rPr>
              <a:t> </a:t>
            </a:r>
            <a:r>
              <a:rPr lang="en-US" b="1" i="0" dirty="0" err="1">
                <a:solidFill>
                  <a:srgbClr val="000000"/>
                </a:solidFill>
                <a:effectLst/>
                <a:latin typeface="Times New Roman" panose="02020603050405020304" pitchFamily="18" charset="0"/>
              </a:rPr>
              <a:t>gieo</a:t>
            </a:r>
            <a:r>
              <a:rPr lang="en-US" b="1" i="0" dirty="0">
                <a:solidFill>
                  <a:srgbClr val="000000"/>
                </a:solidFill>
                <a:effectLst/>
                <a:latin typeface="Times New Roman" panose="02020603050405020304" pitchFamily="18" charset="0"/>
              </a:rPr>
              <a:t> </a:t>
            </a:r>
            <a:r>
              <a:rPr lang="en-US" b="1" i="0" dirty="0" err="1">
                <a:solidFill>
                  <a:srgbClr val="000000"/>
                </a:solidFill>
                <a:effectLst/>
                <a:latin typeface="Times New Roman" panose="02020603050405020304" pitchFamily="18" charset="0"/>
              </a:rPr>
              <a:t>trồng</a:t>
            </a:r>
            <a:endParaRPr lang="en-US" b="1" i="0" dirty="0">
              <a:solidFill>
                <a:srgbClr val="000000"/>
              </a:solidFill>
              <a:effectLst/>
              <a:latin typeface="Times New Roman" panose="02020603050405020304" pitchFamily="18" charset="0"/>
            </a:endParaRPr>
          </a:p>
          <a:p>
            <a:pPr algn="l"/>
            <a:r>
              <a:rPr lang="en-US" b="0" i="0" dirty="0" err="1">
                <a:solidFill>
                  <a:srgbClr val="000000"/>
                </a:solidFill>
                <a:effectLst/>
                <a:latin typeface="Times New Roman" panose="02020603050405020304" pitchFamily="18" charset="0"/>
              </a:rPr>
              <a:t>Vụ</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đông</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xuân</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Gieo</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hạt</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vào</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tháng</a:t>
            </a:r>
            <a:r>
              <a:rPr lang="en-US" b="0" i="0" dirty="0">
                <a:solidFill>
                  <a:srgbClr val="000000"/>
                </a:solidFill>
                <a:effectLst/>
                <a:latin typeface="Times New Roman" panose="02020603050405020304" pitchFamily="18" charset="0"/>
              </a:rPr>
              <a:t> 8, </a:t>
            </a:r>
            <a:r>
              <a:rPr lang="en-US" b="0" i="0" dirty="0" err="1">
                <a:solidFill>
                  <a:srgbClr val="000000"/>
                </a:solidFill>
                <a:effectLst/>
                <a:latin typeface="Times New Roman" panose="02020603050405020304" pitchFamily="18" charset="0"/>
              </a:rPr>
              <a:t>tháng</a:t>
            </a:r>
            <a:r>
              <a:rPr lang="en-US" b="0" i="0" dirty="0">
                <a:solidFill>
                  <a:srgbClr val="000000"/>
                </a:solidFill>
                <a:effectLst/>
                <a:latin typeface="Times New Roman" panose="02020603050405020304" pitchFamily="18" charset="0"/>
              </a:rPr>
              <a:t> 9, </a:t>
            </a:r>
            <a:r>
              <a:rPr lang="en-US" b="0" i="0" dirty="0" err="1">
                <a:solidFill>
                  <a:srgbClr val="000000"/>
                </a:solidFill>
                <a:effectLst/>
                <a:latin typeface="Times New Roman" panose="02020603050405020304" pitchFamily="18" charset="0"/>
              </a:rPr>
              <a:t>tháng</a:t>
            </a:r>
            <a:r>
              <a:rPr lang="en-US" b="0" i="0" dirty="0">
                <a:solidFill>
                  <a:srgbClr val="000000"/>
                </a:solidFill>
                <a:effectLst/>
                <a:latin typeface="Times New Roman" panose="02020603050405020304" pitchFamily="18" charset="0"/>
              </a:rPr>
              <a:t> 10. Sau 25 – 30 </a:t>
            </a:r>
            <a:r>
              <a:rPr lang="en-US" b="0" i="0" dirty="0" err="1">
                <a:solidFill>
                  <a:srgbClr val="000000"/>
                </a:solidFill>
                <a:effectLst/>
                <a:latin typeface="Times New Roman" panose="02020603050405020304" pitchFamily="18" charset="0"/>
              </a:rPr>
              <a:t>ngày</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cây</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có</a:t>
            </a:r>
            <a:r>
              <a:rPr lang="en-US" b="0" i="0" dirty="0">
                <a:solidFill>
                  <a:srgbClr val="000000"/>
                </a:solidFill>
                <a:effectLst/>
                <a:latin typeface="Times New Roman" panose="02020603050405020304" pitchFamily="18" charset="0"/>
              </a:rPr>
              <a:t> 3 – 4 </a:t>
            </a:r>
            <a:r>
              <a:rPr lang="en-US" b="0" i="0" dirty="0" err="1">
                <a:solidFill>
                  <a:srgbClr val="000000"/>
                </a:solidFill>
                <a:effectLst/>
                <a:latin typeface="Times New Roman" panose="02020603050405020304" pitchFamily="18" charset="0"/>
              </a:rPr>
              <a:t>lá</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thật</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thì</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đem</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trồng</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là</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tốt</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nhất</a:t>
            </a:r>
            <a:r>
              <a:rPr lang="en-US" b="0" i="0" dirty="0">
                <a:solidFill>
                  <a:srgbClr val="000000"/>
                </a:solidFill>
                <a:effectLst/>
                <a:latin typeface="Times New Roman" panose="02020603050405020304" pitchFamily="18" charset="0"/>
              </a:rPr>
              <a:t>.</a:t>
            </a:r>
          </a:p>
        </p:txBody>
      </p:sp>
    </p:spTree>
    <p:extLst>
      <p:ext uri="{BB962C8B-B14F-4D97-AF65-F5344CB8AC3E}">
        <p14:creationId xmlns:p14="http://schemas.microsoft.com/office/powerpoint/2010/main" val="2090340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40"/>
          <p:cNvSpPr txBox="1">
            <a:spLocks noGrp="1"/>
          </p:cNvSpPr>
          <p:nvPr>
            <p:ph type="title"/>
          </p:nvPr>
        </p:nvSpPr>
        <p:spPr>
          <a:xfrm>
            <a:off x="202562" y="32111"/>
            <a:ext cx="4858681" cy="5212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endParaRPr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AC6F373-DD9C-E188-7B0A-6F0D99A79E77}"/>
              </a:ext>
            </a:extLst>
          </p:cNvPr>
          <p:cNvSpPr txBox="1"/>
          <p:nvPr/>
        </p:nvSpPr>
        <p:spPr>
          <a:xfrm>
            <a:off x="202562" y="452556"/>
            <a:ext cx="5665582" cy="3416320"/>
          </a:xfrm>
          <a:prstGeom prst="rect">
            <a:avLst/>
          </a:prstGeom>
          <a:noFill/>
        </p:spPr>
        <p:txBody>
          <a:bodyPr wrap="square">
            <a:spAutoFit/>
          </a:bodyPr>
          <a:lstStyle/>
          <a:p>
            <a:pPr algn="l"/>
            <a:r>
              <a:rPr lang="en-US" b="1" i="0" dirty="0" err="1">
                <a:solidFill>
                  <a:srgbClr val="000000"/>
                </a:solidFill>
                <a:effectLst/>
                <a:latin typeface="Times New Roman" panose="02020603050405020304" pitchFamily="18" charset="0"/>
              </a:rPr>
              <a:t>Bước</a:t>
            </a:r>
            <a:r>
              <a:rPr lang="en-US" b="1" i="0" dirty="0">
                <a:solidFill>
                  <a:srgbClr val="000000"/>
                </a:solidFill>
                <a:effectLst/>
                <a:latin typeface="Times New Roman" panose="02020603050405020304" pitchFamily="18" charset="0"/>
              </a:rPr>
              <a:t> 1: </a:t>
            </a:r>
            <a:r>
              <a:rPr lang="vi-VN" b="1" i="0" dirty="0">
                <a:solidFill>
                  <a:srgbClr val="000000"/>
                </a:solidFill>
                <a:effectLst/>
                <a:latin typeface="Times New Roman" panose="02020603050405020304" pitchFamily="18" charset="0"/>
              </a:rPr>
              <a:t>Làm đất</a:t>
            </a:r>
          </a:p>
          <a:p>
            <a:pPr algn="l">
              <a:buFont typeface="Arial" panose="020B0604020202020204" pitchFamily="34" charset="0"/>
              <a:buChar char="•"/>
            </a:pPr>
            <a:r>
              <a:rPr lang="vi-VN" b="0" i="0" dirty="0">
                <a:solidFill>
                  <a:srgbClr val="000000"/>
                </a:solidFill>
                <a:effectLst/>
                <a:latin typeface="Times New Roman" panose="02020603050405020304" pitchFamily="18" charset="0"/>
              </a:rPr>
              <a:t>Làm đất kỹ, tơi xốp, bón lót vôi nông nghiệp rồi phơi ải ít nhất từ 7-10 ngày trước khi trồng để diệt mầm bệnh: ấu trùng, nhộng, nấm...</a:t>
            </a:r>
          </a:p>
          <a:p>
            <a:pPr algn="l">
              <a:buFont typeface="Arial" panose="020B0604020202020204" pitchFamily="34" charset="0"/>
              <a:buChar char="•"/>
            </a:pPr>
            <a:r>
              <a:rPr lang="vi-VN" b="0" i="0" dirty="0">
                <a:solidFill>
                  <a:srgbClr val="000000"/>
                </a:solidFill>
                <a:effectLst/>
                <a:latin typeface="Times New Roman" panose="02020603050405020304" pitchFamily="18" charset="0"/>
              </a:rPr>
              <a:t>Hoà nấm tricohderma vào nước rồi phun vào đất trước khi trồng để diệt trừ mầm mống bệnh.</a:t>
            </a:r>
          </a:p>
          <a:p>
            <a:pPr algn="l">
              <a:buFont typeface="Arial" panose="020B0604020202020204" pitchFamily="34" charset="0"/>
              <a:buChar char="•"/>
            </a:pPr>
            <a:r>
              <a:rPr lang="vi-VN" b="0" i="0" dirty="0">
                <a:solidFill>
                  <a:srgbClr val="000000"/>
                </a:solidFill>
                <a:effectLst/>
                <a:latin typeface="Times New Roman" panose="02020603050405020304" pitchFamily="18" charset="0"/>
              </a:rPr>
              <a:t>Bổ sung phân bón cho 1 thùng xốp (khoảng 30-50 kg đất): mỗi thùng khoảng 2 kg phân trùn quế hoặc phân chuồng hoai mục: 3-5kg/thùng; phân cá ủ hoai. Nếu không có thì có thể thay bằng phân vi sinh, lượng dùng khoảng 2-5 kg/thùng.</a:t>
            </a:r>
          </a:p>
          <a:p>
            <a:pPr algn="l">
              <a:buFont typeface="Arial" panose="020B0604020202020204" pitchFamily="34" charset="0"/>
              <a:buChar char="•"/>
            </a:pPr>
            <a:r>
              <a:rPr lang="vi-VN" b="0" i="0" dirty="0">
                <a:solidFill>
                  <a:srgbClr val="000000"/>
                </a:solidFill>
                <a:effectLst/>
                <a:latin typeface="Times New Roman" panose="02020603050405020304" pitchFamily="18" charset="0"/>
              </a:rPr>
              <a:t>Thùng xốp trồng cây phải thoát nước tốt.</a:t>
            </a:r>
          </a:p>
        </p:txBody>
      </p:sp>
      <p:pic>
        <p:nvPicPr>
          <p:cNvPr id="3074" name="Picture 2" descr="Tất tần tật các mẹo trồng rau trong thùng xốp để có vườn rau ...">
            <a:extLst>
              <a:ext uri="{FF2B5EF4-FFF2-40B4-BE49-F238E27FC236}">
                <a16:creationId xmlns:a16="http://schemas.microsoft.com/office/drawing/2014/main" id="{1F9CD413-646B-360E-B606-CAD066FFE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8235"/>
            <a:ext cx="3073294" cy="24792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ất tần tật các mẹo trồng rau trong thùng xốp để có vườn rau ...">
            <a:extLst>
              <a:ext uri="{FF2B5EF4-FFF2-40B4-BE49-F238E27FC236}">
                <a16:creationId xmlns:a16="http://schemas.microsoft.com/office/drawing/2014/main" id="{254347E4-41F1-FD66-FA9B-E725EFF0C8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616032"/>
            <a:ext cx="3073294"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877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8"/>
                                        </p:tgtEl>
                                        <p:attrNameLst>
                                          <p:attrName>style.visibility</p:attrName>
                                        </p:attrNameLst>
                                      </p:cBhvr>
                                      <p:to>
                                        <p:strVal val="visible"/>
                                      </p:to>
                                    </p:set>
                                    <p:anim calcmode="lin" valueType="num">
                                      <p:cBhvr additive="base">
                                        <p:cTn id="7" dur="500" fill="hold"/>
                                        <p:tgtEl>
                                          <p:spTgt spid="388"/>
                                        </p:tgtEl>
                                        <p:attrNameLst>
                                          <p:attrName>ppt_x</p:attrName>
                                        </p:attrNameLst>
                                      </p:cBhvr>
                                      <p:tavLst>
                                        <p:tav tm="0">
                                          <p:val>
                                            <p:strVal val="#ppt_x"/>
                                          </p:val>
                                        </p:tav>
                                        <p:tav tm="100000">
                                          <p:val>
                                            <p:strVal val="#ppt_x"/>
                                          </p:val>
                                        </p:tav>
                                      </p:tavLst>
                                    </p:anim>
                                    <p:anim calcmode="lin" valueType="num">
                                      <p:cBhvr additive="base">
                                        <p:cTn id="8" dur="500" fill="hold"/>
                                        <p:tgtEl>
                                          <p:spTgt spid="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5" name="Picture Placeholder 4"/>
          <p:cNvPicPr>
            <a:picLocks noGrp="1" noChangeAspect="1"/>
          </p:cNvPicPr>
          <p:nvPr>
            <p:ph type="pic" idx="2"/>
          </p:nvPr>
        </p:nvPicPr>
        <p:blipFill>
          <a:blip r:embed="rId3">
            <a:extLst>
              <a:ext uri="{28A0092B-C50C-407E-A947-70E740481C1C}">
                <a14:useLocalDpi xmlns:a14="http://schemas.microsoft.com/office/drawing/2010/main" val="0"/>
              </a:ext>
            </a:extLst>
          </a:blip>
          <a:srcRect l="27177" r="27177"/>
          <a:stretch>
            <a:fillRect/>
          </a:stretch>
        </p:blipFill>
        <p:spPr>
          <a:xfrm>
            <a:off x="5613325" y="0"/>
            <a:ext cx="3423171" cy="2283718"/>
          </a:xfrm>
        </p:spPr>
      </p:pic>
      <p:sp>
        <p:nvSpPr>
          <p:cNvPr id="388" name="Google Shape;388;p40"/>
          <p:cNvSpPr txBox="1">
            <a:spLocks noGrp="1"/>
          </p:cNvSpPr>
          <p:nvPr>
            <p:ph type="title"/>
          </p:nvPr>
        </p:nvSpPr>
        <p:spPr>
          <a:xfrm>
            <a:off x="323527" y="123478"/>
            <a:ext cx="5243351" cy="3600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endParaRPr sz="2400" dirty="0">
              <a:latin typeface="Times New Roman" panose="02020603050405020304" pitchFamily="18" charset="0"/>
              <a:cs typeface="Times New Roman" panose="02020603050405020304" pitchFamily="18" charset="0"/>
            </a:endParaRPr>
          </a:p>
        </p:txBody>
      </p:sp>
      <p:sp>
        <p:nvSpPr>
          <p:cNvPr id="389" name="Google Shape;389;p40"/>
          <p:cNvSpPr/>
          <p:nvPr/>
        </p:nvSpPr>
        <p:spPr>
          <a:xfrm>
            <a:off x="5566879" y="-2212"/>
            <a:ext cx="1972684" cy="5147912"/>
          </a:xfrm>
          <a:custGeom>
            <a:avLst/>
            <a:gdLst/>
            <a:ahLst/>
            <a:cxnLst/>
            <a:rect l="l" t="t" r="r" b="b"/>
            <a:pathLst>
              <a:path w="84429" h="132057" extrusionOk="0">
                <a:moveTo>
                  <a:pt x="0" y="1"/>
                </a:moveTo>
                <a:lnTo>
                  <a:pt x="0" y="132057"/>
                </a:lnTo>
                <a:lnTo>
                  <a:pt x="84429" y="132057"/>
                </a:lnTo>
                <a:cubicBezTo>
                  <a:pt x="84429" y="132057"/>
                  <a:pt x="84429" y="117646"/>
                  <a:pt x="73177" y="106827"/>
                </a:cubicBezTo>
                <a:cubicBezTo>
                  <a:pt x="61932" y="96015"/>
                  <a:pt x="40713" y="95689"/>
                  <a:pt x="35495" y="94375"/>
                </a:cubicBezTo>
                <a:cubicBezTo>
                  <a:pt x="25301" y="91791"/>
                  <a:pt x="3827" y="84756"/>
                  <a:pt x="3827" y="49921"/>
                </a:cubicBezTo>
                <a:cubicBezTo>
                  <a:pt x="3827" y="15079"/>
                  <a:pt x="14859" y="1"/>
                  <a:pt x="14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F4F974-1E23-E835-ACC9-C7A40D155ADD}"/>
              </a:ext>
            </a:extLst>
          </p:cNvPr>
          <p:cNvSpPr txBox="1"/>
          <p:nvPr/>
        </p:nvSpPr>
        <p:spPr>
          <a:xfrm>
            <a:off x="300305" y="540419"/>
            <a:ext cx="5243351" cy="2031325"/>
          </a:xfrm>
          <a:prstGeom prst="rect">
            <a:avLst/>
          </a:prstGeom>
          <a:noFill/>
        </p:spPr>
        <p:txBody>
          <a:bodyPr wrap="square">
            <a:spAutoFit/>
          </a:bodyPr>
          <a:lstStyle/>
          <a:p>
            <a:pPr algn="l"/>
            <a:r>
              <a:rPr lang="en-US" b="1" i="0" dirty="0" err="1">
                <a:solidFill>
                  <a:srgbClr val="000000"/>
                </a:solidFill>
                <a:effectLst/>
                <a:latin typeface="Times New Roman" panose="02020603050405020304" pitchFamily="18" charset="0"/>
              </a:rPr>
              <a:t>Bước</a:t>
            </a:r>
            <a:r>
              <a:rPr lang="en-US" b="1" i="0" dirty="0">
                <a:solidFill>
                  <a:srgbClr val="000000"/>
                </a:solidFill>
                <a:effectLst/>
                <a:latin typeface="Times New Roman" panose="02020603050405020304" pitchFamily="18" charset="0"/>
              </a:rPr>
              <a:t> 2:</a:t>
            </a:r>
            <a:r>
              <a:rPr lang="vi-VN" b="1" i="0" dirty="0">
                <a:solidFill>
                  <a:srgbClr val="000000"/>
                </a:solidFill>
                <a:effectLst/>
                <a:latin typeface="Times New Roman" panose="02020603050405020304" pitchFamily="18" charset="0"/>
              </a:rPr>
              <a:t>Gieo hạt</a:t>
            </a:r>
          </a:p>
          <a:p>
            <a:pPr algn="l"/>
            <a:r>
              <a:rPr lang="vi-VN" b="0" i="0" dirty="0">
                <a:solidFill>
                  <a:srgbClr val="000000"/>
                </a:solidFill>
                <a:effectLst/>
                <a:latin typeface="Times New Roman" panose="02020603050405020304" pitchFamily="18" charset="0"/>
              </a:rPr>
              <a:t>Để hạt nẩy mầm tốt, cần làm theo các bước sau:</a:t>
            </a:r>
          </a:p>
          <a:p>
            <a:pPr algn="l">
              <a:buFont typeface="Arial" panose="020B0604020202020204" pitchFamily="34" charset="0"/>
              <a:buChar char="•"/>
            </a:pPr>
            <a:r>
              <a:rPr lang="vi-VN" b="0" i="0" dirty="0">
                <a:solidFill>
                  <a:srgbClr val="000000"/>
                </a:solidFill>
                <a:effectLst/>
                <a:latin typeface="Times New Roman" panose="02020603050405020304" pitchFamily="18" charset="0"/>
              </a:rPr>
              <a:t>Hạt trước khi gieo cần được ngâm trong nước 2 sôi 3 lạnh (khoảng 40 độ C) trong 2-5h.</a:t>
            </a:r>
          </a:p>
          <a:p>
            <a:pPr algn="l">
              <a:buFont typeface="Arial" panose="020B0604020202020204" pitchFamily="34" charset="0"/>
              <a:buChar char="•"/>
            </a:pPr>
            <a:r>
              <a:rPr lang="vi-VN" b="0" i="0" dirty="0">
                <a:solidFill>
                  <a:srgbClr val="000000"/>
                </a:solidFill>
                <a:effectLst/>
                <a:latin typeface="Times New Roman" panose="02020603050405020304" pitchFamily="18" charset="0"/>
              </a:rPr>
              <a:t>Vớt ra rửa sạch, để ráo nước.</a:t>
            </a:r>
          </a:p>
          <a:p>
            <a:pPr algn="l">
              <a:buFont typeface="Arial" panose="020B0604020202020204" pitchFamily="34" charset="0"/>
              <a:buChar char="•"/>
            </a:pPr>
            <a:r>
              <a:rPr lang="vi-VN" b="0" i="0" dirty="0">
                <a:solidFill>
                  <a:srgbClr val="000000"/>
                </a:solidFill>
                <a:effectLst/>
                <a:latin typeface="Times New Roman" panose="02020603050405020304" pitchFamily="18" charset="0"/>
              </a:rPr>
              <a:t>Đem gieo vào bầu hoặc trực tiếp lên đất đã chuẩn bị sẵn. Sau vài ngày hạt sẽ nẩy mầm.</a:t>
            </a:r>
          </a:p>
        </p:txBody>
      </p:sp>
      <p:pic>
        <p:nvPicPr>
          <p:cNvPr id="4098" name="Picture 2">
            <a:extLst>
              <a:ext uri="{FF2B5EF4-FFF2-40B4-BE49-F238E27FC236}">
                <a16:creationId xmlns:a16="http://schemas.microsoft.com/office/drawing/2014/main" id="{6FFEC386-ABAA-1946-5D41-5B2B663B2A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315241"/>
            <a:ext cx="3312368" cy="22837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7B50F22-21C1-42BF-86AA-0C6306E7DA16}"/>
              </a:ext>
            </a:extLst>
          </p:cNvPr>
          <p:cNvSpPr txBox="1"/>
          <p:nvPr/>
        </p:nvSpPr>
        <p:spPr>
          <a:xfrm>
            <a:off x="347800" y="2567634"/>
            <a:ext cx="5195855" cy="1754326"/>
          </a:xfrm>
          <a:prstGeom prst="rect">
            <a:avLst/>
          </a:prstGeom>
          <a:noFill/>
        </p:spPr>
        <p:txBody>
          <a:bodyPr wrap="square">
            <a:spAutoFit/>
          </a:bodyPr>
          <a:lstStyle/>
          <a:p>
            <a:pPr algn="l"/>
            <a:r>
              <a:rPr lang="en-US" b="1" i="0" dirty="0" err="1">
                <a:solidFill>
                  <a:srgbClr val="000000"/>
                </a:solidFill>
                <a:effectLst/>
                <a:latin typeface="Times New Roman" panose="02020603050405020304" pitchFamily="18" charset="0"/>
              </a:rPr>
              <a:t>Cách</a:t>
            </a:r>
            <a:r>
              <a:rPr lang="en-US" b="1" i="0" dirty="0">
                <a:solidFill>
                  <a:srgbClr val="000000"/>
                </a:solidFill>
                <a:effectLst/>
                <a:latin typeface="Times New Roman" panose="02020603050405020304" pitchFamily="18" charset="0"/>
              </a:rPr>
              <a:t> </a:t>
            </a:r>
            <a:r>
              <a:rPr lang="en-US" b="1" i="0" dirty="0" err="1">
                <a:solidFill>
                  <a:srgbClr val="000000"/>
                </a:solidFill>
                <a:effectLst/>
                <a:latin typeface="Times New Roman" panose="02020603050405020304" pitchFamily="18" charset="0"/>
              </a:rPr>
              <a:t>trồng</a:t>
            </a:r>
            <a:r>
              <a:rPr lang="en-US" b="1" i="0" dirty="0">
                <a:solidFill>
                  <a:srgbClr val="000000"/>
                </a:solidFill>
                <a:effectLst/>
                <a:latin typeface="Times New Roman" panose="02020603050405020304" pitchFamily="18" charset="0"/>
              </a:rPr>
              <a:t> </a:t>
            </a:r>
            <a:r>
              <a:rPr lang="en-US" b="1" i="0" dirty="0" err="1">
                <a:solidFill>
                  <a:srgbClr val="000000"/>
                </a:solidFill>
                <a:effectLst/>
                <a:latin typeface="Times New Roman" panose="02020603050405020304" pitchFamily="18" charset="0"/>
              </a:rPr>
              <a:t>rau</a:t>
            </a:r>
            <a:r>
              <a:rPr lang="en-US" b="1" i="0" dirty="0">
                <a:solidFill>
                  <a:srgbClr val="000000"/>
                </a:solidFill>
                <a:effectLst/>
                <a:latin typeface="Times New Roman" panose="02020603050405020304" pitchFamily="18" charset="0"/>
              </a:rPr>
              <a:t> </a:t>
            </a:r>
            <a:r>
              <a:rPr lang="en-US" b="1" i="0" dirty="0" err="1">
                <a:solidFill>
                  <a:srgbClr val="000000"/>
                </a:solidFill>
                <a:effectLst/>
                <a:latin typeface="Times New Roman" panose="02020603050405020304" pitchFamily="18" charset="0"/>
              </a:rPr>
              <a:t>cải</a:t>
            </a:r>
            <a:r>
              <a:rPr lang="en-US" b="1" i="0" dirty="0">
                <a:solidFill>
                  <a:srgbClr val="000000"/>
                </a:solidFill>
                <a:effectLst/>
                <a:latin typeface="Times New Roman" panose="02020603050405020304" pitchFamily="18" charset="0"/>
              </a:rPr>
              <a:t> </a:t>
            </a:r>
            <a:r>
              <a:rPr lang="en-US" b="1" i="0" dirty="0" err="1">
                <a:solidFill>
                  <a:srgbClr val="000000"/>
                </a:solidFill>
                <a:effectLst/>
                <a:latin typeface="Times New Roman" panose="02020603050405020304" pitchFamily="18" charset="0"/>
              </a:rPr>
              <a:t>bằng</a:t>
            </a:r>
            <a:r>
              <a:rPr lang="en-US" b="1" i="0" dirty="0">
                <a:solidFill>
                  <a:srgbClr val="000000"/>
                </a:solidFill>
                <a:effectLst/>
                <a:latin typeface="Times New Roman" panose="02020603050405020304" pitchFamily="18" charset="0"/>
              </a:rPr>
              <a:t> </a:t>
            </a:r>
            <a:r>
              <a:rPr lang="en-US" b="1" i="0" dirty="0" err="1">
                <a:solidFill>
                  <a:srgbClr val="000000"/>
                </a:solidFill>
                <a:effectLst/>
                <a:latin typeface="Times New Roman" panose="02020603050405020304" pitchFamily="18" charset="0"/>
              </a:rPr>
              <a:t>cây</a:t>
            </a:r>
            <a:endParaRPr lang="en-US" b="1"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b="0" i="0" dirty="0" err="1">
                <a:solidFill>
                  <a:srgbClr val="000000"/>
                </a:solidFill>
                <a:effectLst/>
                <a:latin typeface="Times New Roman" panose="02020603050405020304" pitchFamily="18" charset="0"/>
              </a:rPr>
              <a:t>Đào</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các</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hố</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cách</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nhau</a:t>
            </a:r>
            <a:r>
              <a:rPr lang="en-US" b="0" i="0" dirty="0">
                <a:solidFill>
                  <a:srgbClr val="000000"/>
                </a:solidFill>
                <a:effectLst/>
                <a:latin typeface="Times New Roman" panose="02020603050405020304" pitchFamily="18" charset="0"/>
              </a:rPr>
              <a:t> 20 – 30 cm, </a:t>
            </a:r>
            <a:r>
              <a:rPr lang="en-US" b="0" i="0" dirty="0" err="1">
                <a:solidFill>
                  <a:srgbClr val="000000"/>
                </a:solidFill>
                <a:effectLst/>
                <a:latin typeface="Times New Roman" panose="02020603050405020304" pitchFamily="18" charset="0"/>
              </a:rPr>
              <a:t>mỗi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hố</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sau</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từ</a:t>
            </a:r>
            <a:r>
              <a:rPr lang="en-US" b="0" i="0" dirty="0">
                <a:solidFill>
                  <a:srgbClr val="000000"/>
                </a:solidFill>
                <a:effectLst/>
                <a:latin typeface="Times New Roman" panose="02020603050405020304" pitchFamily="18" charset="0"/>
              </a:rPr>
              <a:t> 10 – 15 cm.</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Cho </a:t>
            </a:r>
            <a:r>
              <a:rPr lang="en-US" b="0" i="0" dirty="0" err="1">
                <a:solidFill>
                  <a:srgbClr val="000000"/>
                </a:solidFill>
                <a:effectLst/>
                <a:latin typeface="Times New Roman" panose="02020603050405020304" pitchFamily="18" charset="0"/>
              </a:rPr>
              <a:t>vào</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mỗi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hốc</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một</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nắm</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phân</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chuồng</a:t>
            </a:r>
            <a:r>
              <a:rPr lang="en-US" b="0" i="0" dirty="0">
                <a:solidFill>
                  <a:srgbClr val="000000"/>
                </a:solidFill>
                <a:effectLst/>
                <a:latin typeface="Times New Roman" panose="02020603050405020304" pitchFamily="18" charset="0"/>
              </a:rPr>
              <a:t> ủ </a:t>
            </a:r>
            <a:r>
              <a:rPr lang="en-US" b="0" i="0" dirty="0" err="1">
                <a:solidFill>
                  <a:srgbClr val="000000"/>
                </a:solidFill>
                <a:effectLst/>
                <a:latin typeface="Times New Roman" panose="02020603050405020304" pitchFamily="18" charset="0"/>
              </a:rPr>
              <a:t>hoai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hoai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hoặc</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phân</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trùn</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quế</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phân</a:t>
            </a:r>
            <a:r>
              <a:rPr lang="en-US" b="0" i="0" dirty="0">
                <a:solidFill>
                  <a:srgbClr val="000000"/>
                </a:solidFill>
                <a:effectLst/>
                <a:latin typeface="Times New Roman" panose="02020603050405020304" pitchFamily="18" charset="0"/>
              </a:rPr>
              <a:t> vi </a:t>
            </a:r>
            <a:r>
              <a:rPr lang="en-US" b="0" i="0" dirty="0" err="1">
                <a:solidFill>
                  <a:srgbClr val="000000"/>
                </a:solidFill>
                <a:effectLst/>
                <a:latin typeface="Times New Roman" panose="02020603050405020304" pitchFamily="18" charset="0"/>
              </a:rPr>
              <a:t>sinh</a:t>
            </a:r>
            <a:endParaRPr lang="en-US"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b="0" i="0" dirty="0" err="1">
                <a:solidFill>
                  <a:srgbClr val="000000"/>
                </a:solidFill>
                <a:effectLst/>
                <a:latin typeface="Times New Roman" panose="02020603050405020304" pitchFamily="18" charset="0"/>
              </a:rPr>
              <a:t>Mỗi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thùng</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xốp</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trồng</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từ</a:t>
            </a:r>
            <a:r>
              <a:rPr lang="en-US" b="0" i="0" dirty="0">
                <a:solidFill>
                  <a:srgbClr val="000000"/>
                </a:solidFill>
                <a:effectLst/>
                <a:latin typeface="Times New Roman" panose="02020603050405020304" pitchFamily="18" charset="0"/>
              </a:rPr>
              <a:t> 4 – 6 </a:t>
            </a:r>
            <a:r>
              <a:rPr lang="en-US" b="0" i="0" dirty="0" err="1">
                <a:solidFill>
                  <a:srgbClr val="000000"/>
                </a:solidFill>
                <a:effectLst/>
                <a:latin typeface="Times New Roman" panose="02020603050405020304" pitchFamily="18" charset="0"/>
              </a:rPr>
              <a:t>cây</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cải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vào</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các</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hốc</a:t>
            </a:r>
            <a:r>
              <a:rPr lang="en-US" b="0" i="0" dirty="0">
                <a:solidFill>
                  <a:srgbClr val="000000"/>
                </a:solidFill>
                <a:effectLst/>
                <a:latin typeface="Times New Roman" panose="02020603050405020304" pitchFamily="18" charset="0"/>
              </a:rPr>
              <a:t>.</a:t>
            </a:r>
          </a:p>
        </p:txBody>
      </p:sp>
    </p:spTree>
    <p:extLst>
      <p:ext uri="{BB962C8B-B14F-4D97-AF65-F5344CB8AC3E}">
        <p14:creationId xmlns:p14="http://schemas.microsoft.com/office/powerpoint/2010/main" val="37920624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8"/>
                                        </p:tgtEl>
                                        <p:attrNameLst>
                                          <p:attrName>style.visibility</p:attrName>
                                        </p:attrNameLst>
                                      </p:cBhvr>
                                      <p:to>
                                        <p:strVal val="visible"/>
                                      </p:to>
                                    </p:set>
                                    <p:anim calcmode="lin" valueType="num">
                                      <p:cBhvr additive="base">
                                        <p:cTn id="7" dur="500" fill="hold"/>
                                        <p:tgtEl>
                                          <p:spTgt spid="388"/>
                                        </p:tgtEl>
                                        <p:attrNameLst>
                                          <p:attrName>ppt_x</p:attrName>
                                        </p:attrNameLst>
                                      </p:cBhvr>
                                      <p:tavLst>
                                        <p:tav tm="0">
                                          <p:val>
                                            <p:strVal val="#ppt_x"/>
                                          </p:val>
                                        </p:tav>
                                        <p:tav tm="100000">
                                          <p:val>
                                            <p:strVal val="#ppt_x"/>
                                          </p:val>
                                        </p:tav>
                                      </p:tavLst>
                                    </p:anim>
                                    <p:anim calcmode="lin" valueType="num">
                                      <p:cBhvr additive="base">
                                        <p:cTn id="8" dur="500" fill="hold"/>
                                        <p:tgtEl>
                                          <p:spTgt spid="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additive="base">
                                        <p:cTn id="25" dur="500" fill="hold"/>
                                        <p:tgtEl>
                                          <p:spTgt spid="4098"/>
                                        </p:tgtEl>
                                        <p:attrNameLst>
                                          <p:attrName>ppt_x</p:attrName>
                                        </p:attrNameLst>
                                      </p:cBhvr>
                                      <p:tavLst>
                                        <p:tav tm="0">
                                          <p:val>
                                            <p:strVal val="#ppt_x"/>
                                          </p:val>
                                        </p:tav>
                                        <p:tav tm="100000">
                                          <p:val>
                                            <p:strVal val="#ppt_x"/>
                                          </p:val>
                                        </p:tav>
                                      </p:tavLst>
                                    </p:anim>
                                    <p:anim calcmode="lin" valueType="num">
                                      <p:cBhvr additive="base">
                                        <p:cTn id="2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additive="base">
                                        <p:cTn id="3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 calcmode="lin" valueType="num">
                                      <p:cBhvr additive="base">
                                        <p:cTn id="3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 calcmode="lin" valueType="num">
                                      <p:cBhvr additive="base">
                                        <p:cTn id="4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4" name="Title 3">
            <a:extLst>
              <a:ext uri="{FF2B5EF4-FFF2-40B4-BE49-F238E27FC236}">
                <a16:creationId xmlns:a16="http://schemas.microsoft.com/office/drawing/2014/main" id="{E326F927-3F97-0DFA-B11A-4705859C61B5}"/>
              </a:ext>
            </a:extLst>
          </p:cNvPr>
          <p:cNvSpPr>
            <a:spLocks noGrp="1"/>
          </p:cNvSpPr>
          <p:nvPr>
            <p:ph type="title"/>
          </p:nvPr>
        </p:nvSpPr>
        <p:spPr>
          <a:xfrm>
            <a:off x="262872" y="-2212"/>
            <a:ext cx="5256583" cy="576000"/>
          </a:xfrm>
        </p:spPr>
        <p:txBody>
          <a:bodyPr/>
          <a:lstStyle/>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165F624-C000-30FB-AB69-39FF16A1A91A}"/>
              </a:ext>
            </a:extLst>
          </p:cNvPr>
          <p:cNvSpPr txBox="1"/>
          <p:nvPr/>
        </p:nvSpPr>
        <p:spPr>
          <a:xfrm>
            <a:off x="160535" y="817424"/>
            <a:ext cx="5461256" cy="1754326"/>
          </a:xfrm>
          <a:prstGeom prst="rect">
            <a:avLst/>
          </a:prstGeom>
          <a:noFill/>
        </p:spPr>
        <p:txBody>
          <a:bodyPr wrap="square">
            <a:spAutoFit/>
          </a:bodyPr>
          <a:lstStyle/>
          <a:p>
            <a:pPr algn="l"/>
            <a:r>
              <a:rPr lang="en-US" b="1" i="0" dirty="0">
                <a:solidFill>
                  <a:srgbClr val="000000"/>
                </a:solidFill>
                <a:effectLst/>
                <a:latin typeface="+mj-lt"/>
              </a:rPr>
              <a:t>1. </a:t>
            </a:r>
            <a:r>
              <a:rPr lang="vi-VN" b="1" i="0" dirty="0">
                <a:solidFill>
                  <a:srgbClr val="000000"/>
                </a:solidFill>
                <a:effectLst/>
                <a:latin typeface="+mj-lt"/>
              </a:rPr>
              <a:t>Tưới nước</a:t>
            </a:r>
            <a:endParaRPr lang="vi-VN" b="0" i="0" dirty="0">
              <a:solidFill>
                <a:srgbClr val="000000"/>
              </a:solidFill>
              <a:effectLst/>
              <a:latin typeface="+mj-lt"/>
            </a:endParaRPr>
          </a:p>
          <a:p>
            <a:pPr algn="l"/>
            <a:r>
              <a:rPr lang="vi-VN" b="0" i="0" dirty="0">
                <a:solidFill>
                  <a:srgbClr val="000000"/>
                </a:solidFill>
                <a:effectLst/>
                <a:latin typeface="+mj-lt"/>
              </a:rPr>
              <a:t>Tưới nước ngày 2 lần vào lúc sáng sớm và chiều tối.</a:t>
            </a:r>
          </a:p>
          <a:p>
            <a:pPr algn="l"/>
            <a:r>
              <a:rPr lang="vi-VN" b="0" i="0" dirty="0">
                <a:solidFill>
                  <a:srgbClr val="000000"/>
                </a:solidFill>
                <a:effectLst/>
                <a:latin typeface="+mj-lt"/>
              </a:rPr>
              <a:t>Sau khi trồng phải tưới nước ngay; mỗi ngày một đến hai lần, nên tưới trực tiếp vào gốc, cho đến khi cây bén rễ hồi xanh. Sau đó chỉ tưới khi cảm thấy đất thiếu ẩm. Lưu ý: Tưới nhiều nước quá dễ dẫn đến nấm bệnh.</a:t>
            </a:r>
          </a:p>
        </p:txBody>
      </p:sp>
      <p:pic>
        <p:nvPicPr>
          <p:cNvPr id="9" name="Picture 6" descr="Quảng Thành chuẩn bị rau xanh cho Tết Nguyên đán Tân Mão-2011. (20/01/2011)">
            <a:extLst>
              <a:ext uri="{FF2B5EF4-FFF2-40B4-BE49-F238E27FC236}">
                <a16:creationId xmlns:a16="http://schemas.microsoft.com/office/drawing/2014/main" id="{BC80B791-0A27-B701-12AB-2052C9BF9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709" y="155878"/>
            <a:ext cx="2893172" cy="248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4907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9" name="Google Shape;389;p40"/>
          <p:cNvSpPr/>
          <p:nvPr/>
        </p:nvSpPr>
        <p:spPr>
          <a:xfrm>
            <a:off x="5566879" y="-2212"/>
            <a:ext cx="1972684" cy="5147912"/>
          </a:xfrm>
          <a:custGeom>
            <a:avLst/>
            <a:gdLst/>
            <a:ahLst/>
            <a:cxnLst/>
            <a:rect l="l" t="t" r="r" b="b"/>
            <a:pathLst>
              <a:path w="84429" h="132057" extrusionOk="0">
                <a:moveTo>
                  <a:pt x="0" y="1"/>
                </a:moveTo>
                <a:lnTo>
                  <a:pt x="0" y="132057"/>
                </a:lnTo>
                <a:lnTo>
                  <a:pt x="84429" y="132057"/>
                </a:lnTo>
                <a:cubicBezTo>
                  <a:pt x="84429" y="132057"/>
                  <a:pt x="84429" y="117646"/>
                  <a:pt x="73177" y="106827"/>
                </a:cubicBezTo>
                <a:cubicBezTo>
                  <a:pt x="61932" y="96015"/>
                  <a:pt x="40713" y="95689"/>
                  <a:pt x="35495" y="94375"/>
                </a:cubicBezTo>
                <a:cubicBezTo>
                  <a:pt x="25301" y="91791"/>
                  <a:pt x="3827" y="84756"/>
                  <a:pt x="3827" y="49921"/>
                </a:cubicBezTo>
                <a:cubicBezTo>
                  <a:pt x="3827" y="15079"/>
                  <a:pt x="14859" y="1"/>
                  <a:pt x="14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2">
            <a:extLst>
              <a:ext uri="{FF2B5EF4-FFF2-40B4-BE49-F238E27FC236}">
                <a16:creationId xmlns:a16="http://schemas.microsoft.com/office/drawing/2014/main" id="{8EE062FF-95C1-9B80-C6C5-B06A6661CEDC}"/>
              </a:ext>
            </a:extLst>
          </p:cNvPr>
          <p:cNvSpPr>
            <a:spLocks noChangeArrowheads="1"/>
          </p:cNvSpPr>
          <p:nvPr/>
        </p:nvSpPr>
        <p:spPr bwMode="auto">
          <a:xfrm>
            <a:off x="107504" y="195486"/>
            <a:ext cx="5832648" cy="270843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a:t>
            </a:r>
            <a:r>
              <a:rPr kumimoji="0" lang="en-US" altLang="en-US" sz="16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Bón</a:t>
            </a:r>
            <a:r>
              <a:rPr kumimoji="0" lang="en-US" altLang="en-US"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Sau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cấy</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khoảng</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10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ngày</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đã</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hồi</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xanh</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nhu</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cầu</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phát</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triển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thì</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bón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thúc</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lần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bằng</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bò</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gà</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dê</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trùn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quế</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hoặc</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hưu</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cơ</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Cứ</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7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ngày</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tiến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hành</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bón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đợt</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tiếp</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theo.</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Sau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trồng</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12 – 15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ngày</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đã</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hồi</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xanh</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nhu</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cầu</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phát</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triển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thì</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bón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thúc</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lần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Cần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bổ</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sung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thêm</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lượng</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chuồng</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hoai</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mục</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đủ</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chất</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phát</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triển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ngoài</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ra</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thể</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bổ</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sung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thêm</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lượng</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vô</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cơ</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theo</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hàm</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lượng</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sau</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tỉ</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lệ</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lân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0,5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đạm</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0,5 kali.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Lấy</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thìa</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cà</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phê</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super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lân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0,5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thì</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cà</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phê</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đạm</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0,5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thìa</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cà</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phê</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kali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trộn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lẫn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nhau</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rồi</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pha</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bình</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lít</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Mỗi</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ngày</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tưới</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thùng</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xốp</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khoảng</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300 – 500 ml/</a:t>
            </a:r>
            <a:r>
              <a:rPr kumimoji="0" lang="en-US" altLang="en-US"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lần</a:t>
            </a:r>
            <a:r>
              <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6146" name="Picture 2">
            <a:extLst>
              <a:ext uri="{FF2B5EF4-FFF2-40B4-BE49-F238E27FC236}">
                <a16:creationId xmlns:a16="http://schemas.microsoft.com/office/drawing/2014/main" id="{9276F926-1219-60C7-5330-AF0E26C21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530" y="411510"/>
            <a:ext cx="2760942" cy="23762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BB41E39-7C51-E05B-FB96-C0023A620200}"/>
              </a:ext>
            </a:extLst>
          </p:cNvPr>
          <p:cNvSpPr txBox="1"/>
          <p:nvPr/>
        </p:nvSpPr>
        <p:spPr>
          <a:xfrm>
            <a:off x="107504" y="2919091"/>
            <a:ext cx="8712968" cy="1754326"/>
          </a:xfrm>
          <a:prstGeom prst="rect">
            <a:avLst/>
          </a:prstGeom>
          <a:noFill/>
        </p:spPr>
        <p:txBody>
          <a:bodyPr wrap="square">
            <a:spAutoFit/>
          </a:bodyPr>
          <a:lstStyle/>
          <a:p>
            <a:pPr algn="l"/>
            <a:r>
              <a:rPr lang="vi-VN" b="0" i="0" dirty="0">
                <a:solidFill>
                  <a:srgbClr val="000000"/>
                </a:solidFill>
                <a:effectLst/>
                <a:latin typeface="Times New Roman" panose="02020603050405020304" pitchFamily="18" charset="0"/>
              </a:rPr>
              <a:t>Nếu e ngại dùng phân vô cơ cho cây trồng, có thể dùng nước tiểu ngâm lân trong 1 tuần, đem pha loãng tưới cho cây cũng tốt.</a:t>
            </a:r>
          </a:p>
          <a:p>
            <a:pPr algn="l"/>
            <a:r>
              <a:rPr lang="vi-VN" b="0" i="0" dirty="0">
                <a:solidFill>
                  <a:srgbClr val="000000"/>
                </a:solidFill>
                <a:effectLst/>
                <a:latin typeface="Times New Roman" panose="02020603050405020304" pitchFamily="18" charset="0"/>
              </a:rPr>
              <a:t>Khi cây xoè lá thì bón thúc lần thứ hai. Trước khi bón thúc nên xới xáo mặt thùng kết hợp với vun cao gốc cho cải bẹ để chống đổ và nhặt cỏ dại.</a:t>
            </a:r>
          </a:p>
          <a:p>
            <a:pPr algn="l"/>
            <a:r>
              <a:rPr lang="vi-VN" b="0" i="0" dirty="0">
                <a:solidFill>
                  <a:srgbClr val="000000"/>
                </a:solidFill>
                <a:effectLst/>
                <a:latin typeface="Times New Roman" panose="02020603050405020304" pitchFamily="18" charset="0"/>
              </a:rPr>
              <a:t>Trong suốt quá trình sinh trưởng của cải bẹ cần bón thúc 5 – 7 lần tuỳ tốc độ sinh trưởng của cây, màu sắc của thân lá cây mà tăng hay giảm lượng phân bón cho phù hợp.</a:t>
            </a:r>
          </a:p>
        </p:txBody>
      </p:sp>
    </p:spTree>
    <p:extLst>
      <p:ext uri="{BB962C8B-B14F-4D97-AF65-F5344CB8AC3E}">
        <p14:creationId xmlns:p14="http://schemas.microsoft.com/office/powerpoint/2010/main" val="32379077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40"/>
          <p:cNvSpPr txBox="1">
            <a:spLocks noGrp="1"/>
          </p:cNvSpPr>
          <p:nvPr>
            <p:ph type="body" idx="1"/>
          </p:nvPr>
        </p:nvSpPr>
        <p:spPr>
          <a:xfrm>
            <a:off x="179513" y="245753"/>
            <a:ext cx="4896543" cy="2758045"/>
          </a:xfrm>
          <a:prstGeom prst="rect">
            <a:avLst/>
          </a:prstGeom>
        </p:spPr>
        <p:txBody>
          <a:bodyPr spcFirstLastPara="1" wrap="square" lIns="91425" tIns="91425" rIns="91425" bIns="91425" anchor="t" anchorCtr="0">
            <a:noAutofit/>
          </a:bodyPr>
          <a:lstStyle/>
          <a:p>
            <a:pPr marL="139700" lvl="0" indent="0">
              <a:spcBef>
                <a:spcPts val="1600"/>
              </a:spcBef>
              <a:buClr>
                <a:schemeClr val="dk1"/>
              </a:buClr>
              <a:buNone/>
            </a:pPr>
            <a:r>
              <a:rPr lang="en-US" sz="2400" dirty="0">
                <a:latin typeface="Times New Roman" panose="02020603050405020304" pitchFamily="18" charset="0"/>
                <a:cs typeface="Times New Roman" panose="02020603050405020304" pitchFamily="18" charset="0"/>
              </a:rPr>
              <a:t>4:Thu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p>
          <a:p>
            <a:pPr marL="139700" lvl="0" indent="0">
              <a:spcBef>
                <a:spcPts val="1600"/>
              </a:spcBef>
              <a:buClr>
                <a:schemeClr val="dk1"/>
              </a:buClr>
              <a:buNone/>
            </a:pP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000" b="0" i="0" dirty="0">
                <a:solidFill>
                  <a:srgbClr val="000000"/>
                </a:solidFill>
                <a:effectLst/>
                <a:latin typeface="Times New Roman" panose="02020603050405020304" pitchFamily="18" charset="0"/>
              </a:rPr>
              <a:t>Thu </a:t>
            </a:r>
            <a:r>
              <a:rPr lang="en-US" sz="2000" b="0" i="0" dirty="0" err="1">
                <a:solidFill>
                  <a:srgbClr val="000000"/>
                </a:solidFill>
                <a:effectLst/>
                <a:latin typeface="Times New Roman" panose="02020603050405020304" pitchFamily="18" charset="0"/>
              </a:rPr>
              <a:t>hoạch</a:t>
            </a:r>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cải</a:t>
            </a:r>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bẹ</a:t>
            </a:r>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có</a:t>
            </a:r>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thể</a:t>
            </a:r>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tỉa</a:t>
            </a:r>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lá</a:t>
            </a:r>
            <a:r>
              <a:rPr lang="en-US" sz="2000" b="0" i="0" dirty="0">
                <a:solidFill>
                  <a:srgbClr val="000000"/>
                </a:solidFill>
                <a:effectLst/>
                <a:latin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39700" lvl="0" indent="0">
              <a:spcBef>
                <a:spcPts val="1600"/>
              </a:spcBef>
              <a:buClr>
                <a:schemeClr val="dk1"/>
              </a:buClr>
              <a:buNone/>
            </a:pP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sau khi </a:t>
            </a:r>
            <a:r>
              <a:rPr lang="en-US" sz="2400" dirty="0" err="1">
                <a:latin typeface="Times New Roman" panose="02020603050405020304" pitchFamily="18" charset="0"/>
                <a:cs typeface="Times New Roman" panose="02020603050405020304" pitchFamily="18" charset="0"/>
              </a:rPr>
              <a:t>tỉa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vi-VN" sz="2400" dirty="0">
                <a:latin typeface="Times New Roman" panose="02020603050405020304" pitchFamily="18" charset="0"/>
                <a:cs typeface="Times New Roman" panose="02020603050405020304" pitchFamily="18" charset="0"/>
              </a:rPr>
              <a:t> bón phân bổ sung.</a:t>
            </a:r>
          </a:p>
          <a:p>
            <a:pPr marL="139700" indent="0">
              <a:buNone/>
            </a:pPr>
            <a:br>
              <a:rPr lang="vi-VN" sz="2400" dirty="0">
                <a:latin typeface="Times New Roman" panose="02020603050405020304" pitchFamily="18" charset="0"/>
                <a:cs typeface="Times New Roman" panose="02020603050405020304" pitchFamily="18" charset="0"/>
              </a:rPr>
            </a:br>
            <a:endParaRPr sz="2400" dirty="0">
              <a:latin typeface="Times New Roman" panose="02020603050405020304" pitchFamily="18" charset="0"/>
              <a:cs typeface="Times New Roman" panose="02020603050405020304" pitchFamily="18" charset="0"/>
            </a:endParaRPr>
          </a:p>
        </p:txBody>
      </p:sp>
      <p:sp>
        <p:nvSpPr>
          <p:cNvPr id="389" name="Google Shape;389;p40"/>
          <p:cNvSpPr/>
          <p:nvPr/>
        </p:nvSpPr>
        <p:spPr>
          <a:xfrm>
            <a:off x="5566879" y="-2212"/>
            <a:ext cx="1972684" cy="5147912"/>
          </a:xfrm>
          <a:custGeom>
            <a:avLst/>
            <a:gdLst/>
            <a:ahLst/>
            <a:cxnLst/>
            <a:rect l="l" t="t" r="r" b="b"/>
            <a:pathLst>
              <a:path w="84429" h="132057" extrusionOk="0">
                <a:moveTo>
                  <a:pt x="0" y="1"/>
                </a:moveTo>
                <a:lnTo>
                  <a:pt x="0" y="132057"/>
                </a:lnTo>
                <a:lnTo>
                  <a:pt x="84429" y="132057"/>
                </a:lnTo>
                <a:cubicBezTo>
                  <a:pt x="84429" y="132057"/>
                  <a:pt x="84429" y="117646"/>
                  <a:pt x="73177" y="106827"/>
                </a:cubicBezTo>
                <a:cubicBezTo>
                  <a:pt x="61932" y="96015"/>
                  <a:pt x="40713" y="95689"/>
                  <a:pt x="35495" y="94375"/>
                </a:cubicBezTo>
                <a:cubicBezTo>
                  <a:pt x="25301" y="91791"/>
                  <a:pt x="3827" y="84756"/>
                  <a:pt x="3827" y="49921"/>
                </a:cubicBezTo>
                <a:cubicBezTo>
                  <a:pt x="3827" y="15079"/>
                  <a:pt x="14859" y="1"/>
                  <a:pt x="14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70" name="Picture 2" descr="Cây cải ngọt">
            <a:extLst>
              <a:ext uri="{FF2B5EF4-FFF2-40B4-BE49-F238E27FC236}">
                <a16:creationId xmlns:a16="http://schemas.microsoft.com/office/drawing/2014/main" id="{2F43EB1A-D6DE-A5AC-26BE-402E19F3E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9" y="245753"/>
            <a:ext cx="3240360" cy="326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700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7">
                                            <p:txEl>
                                              <p:pRg st="0" end="0"/>
                                            </p:txEl>
                                          </p:spTgt>
                                        </p:tgtEl>
                                        <p:attrNameLst>
                                          <p:attrName>style.visibility</p:attrName>
                                        </p:attrNameLst>
                                      </p:cBhvr>
                                      <p:to>
                                        <p:strVal val="visible"/>
                                      </p:to>
                                    </p:set>
                                    <p:anim calcmode="lin" valueType="num">
                                      <p:cBhvr additive="base">
                                        <p:cTn id="13" dur="500" fill="hold"/>
                                        <p:tgtEl>
                                          <p:spTgt spid="3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7">
                                            <p:txEl>
                                              <p:pRg st="1" end="1"/>
                                            </p:txEl>
                                          </p:spTgt>
                                        </p:tgtEl>
                                        <p:attrNameLst>
                                          <p:attrName>style.visibility</p:attrName>
                                        </p:attrNameLst>
                                      </p:cBhvr>
                                      <p:to>
                                        <p:strVal val="visible"/>
                                      </p:to>
                                    </p:set>
                                    <p:anim calcmode="lin" valueType="num">
                                      <p:cBhvr additive="base">
                                        <p:cTn id="19" dur="500" fill="hold"/>
                                        <p:tgtEl>
                                          <p:spTgt spid="38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7">
                                            <p:txEl>
                                              <p:pRg st="2" end="2"/>
                                            </p:txEl>
                                          </p:spTgt>
                                        </p:tgtEl>
                                        <p:attrNameLst>
                                          <p:attrName>style.visibility</p:attrName>
                                        </p:attrNameLst>
                                      </p:cBhvr>
                                      <p:to>
                                        <p:strVal val="visible"/>
                                      </p:to>
                                    </p:set>
                                    <p:anim calcmode="lin" valueType="num">
                                      <p:cBhvr additive="base">
                                        <p:cTn id="25" dur="500" fill="hold"/>
                                        <p:tgtEl>
                                          <p:spTgt spid="38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7">
                                            <p:txEl>
                                              <p:pRg st="3" end="3"/>
                                            </p:txEl>
                                          </p:spTgt>
                                        </p:tgtEl>
                                        <p:attrNameLst>
                                          <p:attrName>style.visibility</p:attrName>
                                        </p:attrNameLst>
                                      </p:cBhvr>
                                      <p:to>
                                        <p:strVal val="visible"/>
                                      </p:to>
                                    </p:set>
                                    <p:anim calcmode="lin" valueType="num">
                                      <p:cBhvr additive="base">
                                        <p:cTn id="31" dur="500" fill="hold"/>
                                        <p:tgtEl>
                                          <p:spTgt spid="38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2"/>
          <p:cNvPicPr preferRelativeResize="0"/>
          <p:nvPr/>
        </p:nvPicPr>
        <p:blipFill rotWithShape="1">
          <a:blip r:embed="rId3">
            <a:alphaModFix/>
          </a:blip>
          <a:srcRect r="26932"/>
          <a:stretch/>
        </p:blipFill>
        <p:spPr>
          <a:xfrm rot="-5400000" flipH="1">
            <a:off x="-210969" y="5240014"/>
            <a:ext cx="1073575" cy="1617350"/>
          </a:xfrm>
          <a:prstGeom prst="rect">
            <a:avLst/>
          </a:prstGeom>
          <a:noFill/>
          <a:ln>
            <a:noFill/>
          </a:ln>
        </p:spPr>
      </p:pic>
      <p:pic>
        <p:nvPicPr>
          <p:cNvPr id="258" name="Google Shape;258;p32"/>
          <p:cNvPicPr preferRelativeResize="0"/>
          <p:nvPr/>
        </p:nvPicPr>
        <p:blipFill>
          <a:blip r:embed="rId4">
            <a:alphaModFix/>
          </a:blip>
          <a:stretch>
            <a:fillRect/>
          </a:stretch>
        </p:blipFill>
        <p:spPr>
          <a:xfrm rot="1749334" flipH="1">
            <a:off x="-2775194" y="-882243"/>
            <a:ext cx="2392091" cy="1203562"/>
          </a:xfrm>
          <a:prstGeom prst="rect">
            <a:avLst/>
          </a:prstGeom>
          <a:noFill/>
          <a:ln>
            <a:noFill/>
          </a:ln>
          <a:effectLst>
            <a:outerShdw blurRad="71438" dist="104775" dir="8700000" algn="bl" rotWithShape="0">
              <a:schemeClr val="accent1">
                <a:alpha val="31000"/>
              </a:schemeClr>
            </a:outerShdw>
          </a:effectLst>
        </p:spPr>
      </p:pic>
      <p:pic>
        <p:nvPicPr>
          <p:cNvPr id="259" name="Google Shape;259;p32"/>
          <p:cNvPicPr preferRelativeResize="0">
            <a:picLocks noGrp="1"/>
          </p:cNvPicPr>
          <p:nvPr>
            <p:ph type="pic" idx="2"/>
          </p:nvPr>
        </p:nvPicPr>
        <p:blipFill rotWithShape="1">
          <a:blip r:embed="rId5">
            <a:alphaModFix/>
          </a:blip>
          <a:srcRect l="27039" r="30973"/>
          <a:stretch/>
        </p:blipFill>
        <p:spPr>
          <a:xfrm>
            <a:off x="9437771" y="-16070"/>
            <a:ext cx="3239426" cy="5143500"/>
          </a:xfrm>
          <a:prstGeom prst="rect">
            <a:avLst/>
          </a:prstGeom>
        </p:spPr>
      </p:pic>
      <p:sp>
        <p:nvSpPr>
          <p:cNvPr id="260" name="Google Shape;260;p32"/>
          <p:cNvSpPr/>
          <p:nvPr/>
        </p:nvSpPr>
        <p:spPr>
          <a:xfrm>
            <a:off x="9322530" y="-16070"/>
            <a:ext cx="888410" cy="5151909"/>
          </a:xfrm>
          <a:custGeom>
            <a:avLst/>
            <a:gdLst/>
            <a:ahLst/>
            <a:cxnLst/>
            <a:rect l="l" t="t" r="r" b="b"/>
            <a:pathLst>
              <a:path w="22853" h="132525" extrusionOk="0">
                <a:moveTo>
                  <a:pt x="1" y="0"/>
                </a:moveTo>
                <a:lnTo>
                  <a:pt x="1" y="132525"/>
                </a:lnTo>
                <a:lnTo>
                  <a:pt x="15697" y="132525"/>
                </a:lnTo>
                <a:cubicBezTo>
                  <a:pt x="15697" y="132525"/>
                  <a:pt x="5779" y="110575"/>
                  <a:pt x="5779" y="92571"/>
                </a:cubicBezTo>
                <a:cubicBezTo>
                  <a:pt x="5779" y="74561"/>
                  <a:pt x="16854" y="62798"/>
                  <a:pt x="19850" y="37384"/>
                </a:cubicBezTo>
                <a:cubicBezTo>
                  <a:pt x="22852" y="11969"/>
                  <a:pt x="13134" y="0"/>
                  <a:pt x="13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32"/>
          <p:cNvPicPr preferRelativeResize="0"/>
          <p:nvPr/>
        </p:nvPicPr>
        <p:blipFill>
          <a:blip r:embed="rId6">
            <a:alphaModFix/>
          </a:blip>
          <a:stretch>
            <a:fillRect/>
          </a:stretch>
        </p:blipFill>
        <p:spPr>
          <a:xfrm rot="-5400000">
            <a:off x="7141591" y="-1033238"/>
            <a:ext cx="918575" cy="1214400"/>
          </a:xfrm>
          <a:prstGeom prst="rect">
            <a:avLst/>
          </a:prstGeom>
          <a:noFill/>
          <a:ln>
            <a:noFill/>
          </a:ln>
        </p:spPr>
      </p:pic>
      <p:pic>
        <p:nvPicPr>
          <p:cNvPr id="264" name="Google Shape;264;p32"/>
          <p:cNvPicPr preferRelativeResize="0"/>
          <p:nvPr/>
        </p:nvPicPr>
        <p:blipFill>
          <a:blip r:embed="rId7">
            <a:alphaModFix/>
          </a:blip>
          <a:stretch>
            <a:fillRect/>
          </a:stretch>
        </p:blipFill>
        <p:spPr>
          <a:xfrm rot="-1214931">
            <a:off x="9463013" y="5276407"/>
            <a:ext cx="985550" cy="1544565"/>
          </a:xfrm>
          <a:prstGeom prst="rect">
            <a:avLst/>
          </a:prstGeom>
          <a:noFill/>
          <a:ln>
            <a:noFill/>
          </a:ln>
        </p:spPr>
      </p:pic>
      <p:pic>
        <p:nvPicPr>
          <p:cNvPr id="265" name="Google Shape;265;p32"/>
          <p:cNvPicPr preferRelativeResize="0"/>
          <p:nvPr/>
        </p:nvPicPr>
        <p:blipFill>
          <a:blip r:embed="rId8">
            <a:alphaModFix/>
          </a:blip>
          <a:stretch>
            <a:fillRect/>
          </a:stretch>
        </p:blipFill>
        <p:spPr>
          <a:xfrm>
            <a:off x="4134802" y="5190081"/>
            <a:ext cx="2024724" cy="1844474"/>
          </a:xfrm>
          <a:prstGeom prst="rect">
            <a:avLst/>
          </a:prstGeom>
          <a:noFill/>
          <a:ln>
            <a:noFill/>
          </a:ln>
          <a:effectLst>
            <a:outerShdw blurRad="57150" dist="114300" dir="8940000" algn="bl" rotWithShape="0">
              <a:schemeClr val="accent1">
                <a:alpha val="30000"/>
              </a:schemeClr>
            </a:outerShdw>
          </a:effectLst>
        </p:spPr>
      </p:pic>
      <p:pic>
        <p:nvPicPr>
          <p:cNvPr id="1026" name="Picture 2" descr="Vĩnh Yên: Nông dân thu nhập cao từ trồng rau xanh">
            <a:extLst>
              <a:ext uri="{FF2B5EF4-FFF2-40B4-BE49-F238E27FC236}">
                <a16:creationId xmlns:a16="http://schemas.microsoft.com/office/drawing/2014/main" id="{B1A30141-EC3B-ED35-5E6C-AC63F61657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887" y="398059"/>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á rau xanh Đà Lạt tăng mạnh, nông dân xuống giống trở lại">
            <a:extLst>
              <a:ext uri="{FF2B5EF4-FFF2-40B4-BE49-F238E27FC236}">
                <a16:creationId xmlns:a16="http://schemas.microsoft.com/office/drawing/2014/main" id="{FAF85054-4EF2-418F-B598-296BCB98ED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4692" y="366971"/>
            <a:ext cx="2619375" cy="18339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ảng Thành chuẩn bị rau xanh cho Tết Nguyên đán Tân Mão-2011. (20/01/2011)">
            <a:extLst>
              <a:ext uri="{FF2B5EF4-FFF2-40B4-BE49-F238E27FC236}">
                <a16:creationId xmlns:a16="http://schemas.microsoft.com/office/drawing/2014/main" id="{11A934C4-C936-9383-8CD7-5E08506F65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99308" y="356437"/>
            <a:ext cx="2893172" cy="18444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FDDF1C3E-1E9D-5FF0-14CE-76C223B76878}"/>
              </a:ext>
            </a:extLst>
          </p:cNvPr>
          <p:cNvGraphicFramePr>
            <a:graphicFrameLocks noGrp="1"/>
          </p:cNvGraphicFramePr>
          <p:nvPr/>
        </p:nvGraphicFramePr>
        <p:xfrm>
          <a:off x="613888" y="2477174"/>
          <a:ext cx="7774536" cy="457200"/>
        </p:xfrm>
        <a:graphic>
          <a:graphicData uri="http://schemas.openxmlformats.org/drawingml/2006/table">
            <a:tbl>
              <a:tblPr firstRow="1" bandRow="1">
                <a:tableStyleId>{AC3CA292-CBD2-4832-8AD0-A5E94552B8D6}</a:tableStyleId>
              </a:tblPr>
              <a:tblGrid>
                <a:gridCol w="7774536">
                  <a:extLst>
                    <a:ext uri="{9D8B030D-6E8A-4147-A177-3AD203B41FA5}">
                      <a16:colId xmlns:a16="http://schemas.microsoft.com/office/drawing/2014/main" val="1540835377"/>
                    </a:ext>
                  </a:extLst>
                </a:gridCol>
              </a:tblGrid>
              <a:tr h="370840">
                <a:tc>
                  <a:txBody>
                    <a:bodyPr/>
                    <a:lstStyle/>
                    <a:p>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dirty="0"/>
                        <a:t>?</a:t>
                      </a:r>
                    </a:p>
                  </a:txBody>
                  <a:tcPr/>
                </a:tc>
                <a:extLst>
                  <a:ext uri="{0D108BD9-81ED-4DB2-BD59-A6C34878D82A}">
                    <a16:rowId xmlns:a16="http://schemas.microsoft.com/office/drawing/2014/main" val="3381792051"/>
                  </a:ext>
                </a:extLst>
              </a:tr>
            </a:tbl>
          </a:graphicData>
        </a:graphic>
      </p:graphicFrame>
    </p:spTree>
    <p:extLst>
      <p:ext uri="{BB962C8B-B14F-4D97-AF65-F5344CB8AC3E}">
        <p14:creationId xmlns:p14="http://schemas.microsoft.com/office/powerpoint/2010/main" val="3876263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xit" presetSubtype="0" fill="hold" nodeType="clickEffect">
                                  <p:stCondLst>
                                    <p:cond delay="0"/>
                                  </p:stCondLst>
                                  <p:childTnLst>
                                    <p:animEffect transition="out" filter="fade">
                                      <p:cBhvr>
                                        <p:cTn id="30" dur="1000"/>
                                        <p:tgtEl>
                                          <p:spTgt spid="2"/>
                                        </p:tgtEl>
                                      </p:cBhvr>
                                    </p:animEffect>
                                    <p:anim calcmode="lin" valueType="num">
                                      <p:cBhvr>
                                        <p:cTn id="31" dur="1000"/>
                                        <p:tgtEl>
                                          <p:spTgt spid="2"/>
                                        </p:tgtEl>
                                        <p:attrNameLst>
                                          <p:attrName>ppt_x</p:attrName>
                                        </p:attrNameLst>
                                      </p:cBhvr>
                                      <p:tavLst>
                                        <p:tav tm="0">
                                          <p:val>
                                            <p:strVal val="ppt_x"/>
                                          </p:val>
                                        </p:tav>
                                        <p:tav tm="100000">
                                          <p:val>
                                            <p:strVal val="ppt_x"/>
                                          </p:val>
                                        </p:tav>
                                      </p:tavLst>
                                    </p:anim>
                                    <p:anim calcmode="lin" valueType="num">
                                      <p:cBhvr>
                                        <p:cTn id="32" dur="1000"/>
                                        <p:tgtEl>
                                          <p:spTgt spid="2"/>
                                        </p:tgtEl>
                                        <p:attrNameLst>
                                          <p:attrName>ppt_y</p:attrName>
                                        </p:attrNameLst>
                                      </p:cBhvr>
                                      <p:tavLst>
                                        <p:tav tm="0">
                                          <p:val>
                                            <p:strVal val="ppt_y"/>
                                          </p:val>
                                        </p:tav>
                                        <p:tav tm="100000">
                                          <p:val>
                                            <p:strVal val="ppt_y-.1"/>
                                          </p:val>
                                        </p:tav>
                                      </p:tavLst>
                                    </p:anim>
                                    <p:set>
                                      <p:cBhvr>
                                        <p:cTn id="33"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2"/>
          <p:cNvPicPr preferRelativeResize="0"/>
          <p:nvPr/>
        </p:nvPicPr>
        <p:blipFill rotWithShape="1">
          <a:blip r:embed="rId3">
            <a:alphaModFix/>
          </a:blip>
          <a:srcRect r="26932"/>
          <a:stretch/>
        </p:blipFill>
        <p:spPr>
          <a:xfrm rot="-5400000" flipH="1">
            <a:off x="464763" y="3802237"/>
            <a:ext cx="1073575" cy="1617350"/>
          </a:xfrm>
          <a:prstGeom prst="rect">
            <a:avLst/>
          </a:prstGeom>
          <a:noFill/>
          <a:ln>
            <a:noFill/>
          </a:ln>
        </p:spPr>
      </p:pic>
      <p:pic>
        <p:nvPicPr>
          <p:cNvPr id="258" name="Google Shape;258;p32"/>
          <p:cNvPicPr preferRelativeResize="0"/>
          <p:nvPr/>
        </p:nvPicPr>
        <p:blipFill>
          <a:blip r:embed="rId4">
            <a:alphaModFix/>
          </a:blip>
          <a:stretch>
            <a:fillRect/>
          </a:stretch>
        </p:blipFill>
        <p:spPr>
          <a:xfrm rot="1749334" flipH="1">
            <a:off x="-101809" y="-301431"/>
            <a:ext cx="2392091" cy="1203562"/>
          </a:xfrm>
          <a:prstGeom prst="rect">
            <a:avLst/>
          </a:prstGeom>
          <a:noFill/>
          <a:ln>
            <a:noFill/>
          </a:ln>
          <a:effectLst>
            <a:outerShdw blurRad="71438" dist="104775" dir="8700000" algn="bl" rotWithShape="0">
              <a:schemeClr val="accent1">
                <a:alpha val="31000"/>
              </a:schemeClr>
            </a:outerShdw>
          </a:effectLst>
        </p:spPr>
      </p:pic>
      <p:pic>
        <p:nvPicPr>
          <p:cNvPr id="259" name="Google Shape;259;p32"/>
          <p:cNvPicPr preferRelativeResize="0">
            <a:picLocks noGrp="1"/>
          </p:cNvPicPr>
          <p:nvPr>
            <p:ph type="pic" idx="2"/>
          </p:nvPr>
        </p:nvPicPr>
        <p:blipFill rotWithShape="1">
          <a:blip r:embed="rId5">
            <a:alphaModFix/>
          </a:blip>
          <a:srcRect l="29012" r="29012"/>
          <a:stretch/>
        </p:blipFill>
        <p:spPr>
          <a:prstGeom prst="rect">
            <a:avLst/>
          </a:prstGeom>
        </p:spPr>
      </p:pic>
      <p:sp>
        <p:nvSpPr>
          <p:cNvPr id="261" name="Google Shape;261;p32"/>
          <p:cNvSpPr txBox="1">
            <a:spLocks noGrp="1"/>
          </p:cNvSpPr>
          <p:nvPr>
            <p:ph type="ctrTitle"/>
          </p:nvPr>
        </p:nvSpPr>
        <p:spPr>
          <a:xfrm>
            <a:off x="580693" y="1072015"/>
            <a:ext cx="5135103" cy="171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b="1" dirty="0">
                <a:solidFill>
                  <a:schemeClr val="tx1"/>
                </a:solidFill>
                <a:latin typeface="Times New Roman" panose="02020603050405020304" pitchFamily="18" charset="0"/>
                <a:cs typeface="Times New Roman" panose="02020603050405020304" pitchFamily="18" charset="0"/>
              </a:rPr>
              <a:t>DỰ ÁN TRỒNG RAU AN TOÀN</a:t>
            </a:r>
            <a:endParaRPr sz="4400" b="1" dirty="0">
              <a:solidFill>
                <a:schemeClr val="tx1"/>
              </a:solidFill>
              <a:latin typeface="Times New Roman" panose="02020603050405020304" pitchFamily="18" charset="0"/>
              <a:cs typeface="Times New Roman" panose="02020603050405020304" pitchFamily="18" charset="0"/>
            </a:endParaRPr>
          </a:p>
        </p:txBody>
      </p:sp>
      <p:sp>
        <p:nvSpPr>
          <p:cNvPr id="260" name="Google Shape;260;p32"/>
          <p:cNvSpPr/>
          <p:nvPr/>
        </p:nvSpPr>
        <p:spPr>
          <a:xfrm>
            <a:off x="5749650" y="-4200"/>
            <a:ext cx="888410" cy="5151909"/>
          </a:xfrm>
          <a:custGeom>
            <a:avLst/>
            <a:gdLst/>
            <a:ahLst/>
            <a:cxnLst/>
            <a:rect l="l" t="t" r="r" b="b"/>
            <a:pathLst>
              <a:path w="22853" h="132525" extrusionOk="0">
                <a:moveTo>
                  <a:pt x="1" y="0"/>
                </a:moveTo>
                <a:lnTo>
                  <a:pt x="1" y="132525"/>
                </a:lnTo>
                <a:lnTo>
                  <a:pt x="15697" y="132525"/>
                </a:lnTo>
                <a:cubicBezTo>
                  <a:pt x="15697" y="132525"/>
                  <a:pt x="5779" y="110575"/>
                  <a:pt x="5779" y="92571"/>
                </a:cubicBezTo>
                <a:cubicBezTo>
                  <a:pt x="5779" y="74561"/>
                  <a:pt x="16854" y="62798"/>
                  <a:pt x="19850" y="37384"/>
                </a:cubicBezTo>
                <a:cubicBezTo>
                  <a:pt x="22852" y="11969"/>
                  <a:pt x="13134" y="0"/>
                  <a:pt x="13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32"/>
          <p:cNvPicPr preferRelativeResize="0"/>
          <p:nvPr/>
        </p:nvPicPr>
        <p:blipFill>
          <a:blip r:embed="rId6">
            <a:alphaModFix/>
          </a:blip>
          <a:stretch>
            <a:fillRect/>
          </a:stretch>
        </p:blipFill>
        <p:spPr>
          <a:xfrm rot="-5400000">
            <a:off x="5863709" y="-67702"/>
            <a:ext cx="918575" cy="1214400"/>
          </a:xfrm>
          <a:prstGeom prst="rect">
            <a:avLst/>
          </a:prstGeom>
          <a:noFill/>
          <a:ln>
            <a:noFill/>
          </a:ln>
        </p:spPr>
      </p:pic>
      <p:pic>
        <p:nvPicPr>
          <p:cNvPr id="264" name="Google Shape;264;p32"/>
          <p:cNvPicPr preferRelativeResize="0"/>
          <p:nvPr/>
        </p:nvPicPr>
        <p:blipFill>
          <a:blip r:embed="rId7">
            <a:alphaModFix/>
          </a:blip>
          <a:stretch>
            <a:fillRect/>
          </a:stretch>
        </p:blipFill>
        <p:spPr>
          <a:xfrm rot="-1214931">
            <a:off x="8507351" y="3748624"/>
            <a:ext cx="985550" cy="1544565"/>
          </a:xfrm>
          <a:prstGeom prst="rect">
            <a:avLst/>
          </a:prstGeom>
          <a:noFill/>
          <a:ln>
            <a:noFill/>
          </a:ln>
        </p:spPr>
      </p:pic>
      <p:pic>
        <p:nvPicPr>
          <p:cNvPr id="265" name="Google Shape;265;p32"/>
          <p:cNvPicPr preferRelativeResize="0"/>
          <p:nvPr/>
        </p:nvPicPr>
        <p:blipFill>
          <a:blip r:embed="rId8">
            <a:alphaModFix/>
          </a:blip>
          <a:stretch>
            <a:fillRect/>
          </a:stretch>
        </p:blipFill>
        <p:spPr>
          <a:xfrm>
            <a:off x="3763638" y="3916525"/>
            <a:ext cx="2024724" cy="1844474"/>
          </a:xfrm>
          <a:prstGeom prst="rect">
            <a:avLst/>
          </a:prstGeom>
          <a:noFill/>
          <a:ln>
            <a:noFill/>
          </a:ln>
          <a:effectLst>
            <a:outerShdw blurRad="57150" dist="114300" dir="8940000" algn="bl" rotWithShape="0">
              <a:schemeClr val="accent1">
                <a:alpha val="30000"/>
              </a:schemeClr>
            </a:outerShdw>
          </a:effectLst>
        </p:spPr>
      </p:pic>
    </p:spTree>
    <p:extLst>
      <p:ext uri="{BB962C8B-B14F-4D97-AF65-F5344CB8AC3E}">
        <p14:creationId xmlns:p14="http://schemas.microsoft.com/office/powerpoint/2010/main" val="388090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5"/>
          <p:cNvSpPr txBox="1">
            <a:spLocks noGrp="1"/>
          </p:cNvSpPr>
          <p:nvPr>
            <p:ph type="title"/>
          </p:nvPr>
        </p:nvSpPr>
        <p:spPr>
          <a:xfrm>
            <a:off x="3829236" y="1104067"/>
            <a:ext cx="4208100" cy="76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b="1" i="1" dirty="0" err="1">
                <a:latin typeface="Times New Roman" panose="02020603050405020304" pitchFamily="18" charset="0"/>
                <a:cs typeface="Times New Roman" panose="02020603050405020304" pitchFamily="18" charset="0"/>
              </a:rPr>
              <a:t>Giới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thiệu</a:t>
            </a:r>
            <a:endParaRPr sz="3600" b="1" i="1" dirty="0">
              <a:latin typeface="Times New Roman" panose="02020603050405020304" pitchFamily="18" charset="0"/>
              <a:cs typeface="Times New Roman" panose="02020603050405020304" pitchFamily="18" charset="0"/>
            </a:endParaRPr>
          </a:p>
        </p:txBody>
      </p:sp>
      <p:sp>
        <p:nvSpPr>
          <p:cNvPr id="304" name="Google Shape;304;p35"/>
          <p:cNvSpPr txBox="1">
            <a:spLocks noGrp="1"/>
          </p:cNvSpPr>
          <p:nvPr>
            <p:ph type="subTitle" idx="1"/>
          </p:nvPr>
        </p:nvSpPr>
        <p:spPr>
          <a:xfrm>
            <a:off x="3865074" y="1455839"/>
            <a:ext cx="5171421" cy="1640700"/>
          </a:xfrm>
          <a:prstGeom prst="rect">
            <a:avLst/>
          </a:prstGeom>
        </p:spPr>
        <p:txBody>
          <a:bodyPr spcFirstLastPara="1" wrap="square" lIns="91425" tIns="91425" rIns="91425" bIns="91425" anchor="t" anchorCtr="0">
            <a:noAutofit/>
          </a:bodyPr>
          <a:lstStyle/>
          <a:p>
            <a:pPr marL="0" lvl="0" indent="0">
              <a:buNone/>
            </a:pPr>
            <a:r>
              <a:rPr lang="vi-VN" sz="2400" dirty="0">
                <a:latin typeface="+mj-lt"/>
                <a:cs typeface="Calibri" panose="020F0502020204030204" pitchFamily="34" charset="0"/>
              </a:rPr>
              <a:t>Rau xanh là một loại thực phẩm thiết yếu, không thể thiếu đối với bữa ăn của mỗi gia đình. Dự án trồng rau an toàn sẽ cung cấp cho chúng ta nguồn rau chất </a:t>
            </a:r>
            <a:r>
              <a:rPr lang="vi-VN" dirty="0">
                <a:latin typeface="+mj-lt"/>
                <a:cs typeface="Calibri" panose="020F0502020204030204" pitchFamily="34" charset="0"/>
              </a:rPr>
              <a:t>lượng, đảm bảo an toàn vệ sinh thực phẩm, tiết kiệm chi phí mua rau. Việc tham gia trồng rau giúp con người nâng cao sức khỏe, tinh thần vui vẻ. Mặt khác, trồng rau an toàn tạo nên</a:t>
            </a:r>
            <a:r>
              <a:rPr lang="en-US" dirty="0">
                <a:latin typeface="+mj-lt"/>
                <a:cs typeface="Calibri" panose="020F0502020204030204" pitchFamily="34" charset="0"/>
              </a:rPr>
              <a:t> </a:t>
            </a:r>
            <a:r>
              <a:rPr lang="en-US" dirty="0" err="1">
                <a:latin typeface="+mj-lt"/>
                <a:cs typeface="Calibri" panose="020F0502020204030204" pitchFamily="34" charset="0"/>
              </a:rPr>
              <a:t>không</a:t>
            </a:r>
            <a:r>
              <a:rPr lang="vi-VN" dirty="0">
                <a:latin typeface="+mj-lt"/>
                <a:cs typeface="Calibri" panose="020F0502020204030204" pitchFamily="34" charset="0"/>
              </a:rPr>
              <a:t> gian xanh mát, giúp cải thiện bầu không khí trong lành, mát mẻ hơn</a:t>
            </a:r>
            <a:endParaRPr dirty="0">
              <a:latin typeface="+mj-lt"/>
              <a:cs typeface="Calibri" panose="020F0502020204030204" pitchFamily="34" charset="0"/>
            </a:endParaRPr>
          </a:p>
        </p:txBody>
      </p:sp>
      <p:pic>
        <p:nvPicPr>
          <p:cNvPr id="302" name="Google Shape;302;p35"/>
          <p:cNvPicPr preferRelativeResize="0">
            <a:picLocks noGrp="1"/>
          </p:cNvPicPr>
          <p:nvPr>
            <p:ph type="pic" idx="2"/>
          </p:nvPr>
        </p:nvPicPr>
        <p:blipFill rotWithShape="1">
          <a:blip r:embed="rId3">
            <a:alphaModFix/>
          </a:blip>
          <a:srcRect t="5647" b="5647"/>
          <a:stretch/>
        </p:blipFill>
        <p:spPr>
          <a:prstGeom prst="rect">
            <a:avLst/>
          </a:prstGeom>
        </p:spPr>
      </p:pic>
      <p:sp>
        <p:nvSpPr>
          <p:cNvPr id="305" name="Google Shape;305;p35"/>
          <p:cNvSpPr/>
          <p:nvPr/>
        </p:nvSpPr>
        <p:spPr>
          <a:xfrm rot="10800000">
            <a:off x="628365" y="51470"/>
            <a:ext cx="3291253" cy="5147912"/>
          </a:xfrm>
          <a:custGeom>
            <a:avLst/>
            <a:gdLst/>
            <a:ahLst/>
            <a:cxnLst/>
            <a:rect l="l" t="t" r="r" b="b"/>
            <a:pathLst>
              <a:path w="84429" h="132057" extrusionOk="0">
                <a:moveTo>
                  <a:pt x="0" y="1"/>
                </a:moveTo>
                <a:lnTo>
                  <a:pt x="0" y="132057"/>
                </a:lnTo>
                <a:lnTo>
                  <a:pt x="84429" y="132057"/>
                </a:lnTo>
                <a:cubicBezTo>
                  <a:pt x="84429" y="132057"/>
                  <a:pt x="84429" y="117646"/>
                  <a:pt x="73177" y="106827"/>
                </a:cubicBezTo>
                <a:cubicBezTo>
                  <a:pt x="61932" y="96015"/>
                  <a:pt x="40713" y="95689"/>
                  <a:pt x="35495" y="94375"/>
                </a:cubicBezTo>
                <a:cubicBezTo>
                  <a:pt x="25301" y="91791"/>
                  <a:pt x="3827" y="84756"/>
                  <a:pt x="3827" y="49921"/>
                </a:cubicBezTo>
                <a:cubicBezTo>
                  <a:pt x="3827" y="15079"/>
                  <a:pt x="14859" y="1"/>
                  <a:pt x="14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35"/>
          <p:cNvPicPr preferRelativeResize="0"/>
          <p:nvPr/>
        </p:nvPicPr>
        <p:blipFill>
          <a:blip r:embed="rId4">
            <a:alphaModFix/>
          </a:blip>
          <a:stretch>
            <a:fillRect/>
          </a:stretch>
        </p:blipFill>
        <p:spPr>
          <a:xfrm rot="2344805">
            <a:off x="1800648" y="625848"/>
            <a:ext cx="990382" cy="1309355"/>
          </a:xfrm>
          <a:prstGeom prst="rect">
            <a:avLst/>
          </a:prstGeom>
          <a:noFill/>
          <a:ln>
            <a:noFill/>
          </a:ln>
        </p:spPr>
      </p:pic>
      <p:pic>
        <p:nvPicPr>
          <p:cNvPr id="307" name="Google Shape;307;p35"/>
          <p:cNvPicPr preferRelativeResize="0"/>
          <p:nvPr/>
        </p:nvPicPr>
        <p:blipFill>
          <a:blip r:embed="rId5">
            <a:alphaModFix/>
          </a:blip>
          <a:stretch>
            <a:fillRect/>
          </a:stretch>
        </p:blipFill>
        <p:spPr>
          <a:xfrm>
            <a:off x="7377875" y="0"/>
            <a:ext cx="1766124" cy="1311826"/>
          </a:xfrm>
          <a:prstGeom prst="rect">
            <a:avLst/>
          </a:prstGeom>
          <a:noFill/>
          <a:ln>
            <a:noFill/>
          </a:ln>
          <a:effectLst>
            <a:outerShdw blurRad="85725" dist="114300" dir="8280000" algn="bl" rotWithShape="0">
              <a:srgbClr val="000000">
                <a:alpha val="31000"/>
              </a:srgbClr>
            </a:outerShdw>
          </a:effectLst>
        </p:spPr>
      </p:pic>
      <p:grpSp>
        <p:nvGrpSpPr>
          <p:cNvPr id="308" name="Google Shape;308;p35"/>
          <p:cNvGrpSpPr/>
          <p:nvPr/>
        </p:nvGrpSpPr>
        <p:grpSpPr>
          <a:xfrm>
            <a:off x="4046200" y="-700362"/>
            <a:ext cx="2454217" cy="1865121"/>
            <a:chOff x="4046200" y="-700362"/>
            <a:chExt cx="2454217" cy="1865121"/>
          </a:xfrm>
        </p:grpSpPr>
        <p:pic>
          <p:nvPicPr>
            <p:cNvPr id="309" name="Google Shape;309;p35"/>
            <p:cNvPicPr preferRelativeResize="0"/>
            <p:nvPr/>
          </p:nvPicPr>
          <p:blipFill>
            <a:blip r:embed="rId6">
              <a:alphaModFix/>
            </a:blip>
            <a:stretch>
              <a:fillRect/>
            </a:stretch>
          </p:blipFill>
          <p:spPr>
            <a:xfrm>
              <a:off x="5373384" y="-601584"/>
              <a:ext cx="1127033" cy="1766342"/>
            </a:xfrm>
            <a:prstGeom prst="rect">
              <a:avLst/>
            </a:prstGeom>
            <a:noFill/>
            <a:ln>
              <a:noFill/>
            </a:ln>
          </p:spPr>
        </p:pic>
        <p:pic>
          <p:nvPicPr>
            <p:cNvPr id="310" name="Google Shape;310;p35"/>
            <p:cNvPicPr preferRelativeResize="0"/>
            <p:nvPr/>
          </p:nvPicPr>
          <p:blipFill>
            <a:blip r:embed="rId7">
              <a:alphaModFix/>
            </a:blip>
            <a:stretch>
              <a:fillRect/>
            </a:stretch>
          </p:blipFill>
          <p:spPr>
            <a:xfrm>
              <a:off x="4046200" y="-700362"/>
              <a:ext cx="1694350" cy="1865100"/>
            </a:xfrm>
            <a:prstGeom prst="rect">
              <a:avLst/>
            </a:prstGeom>
            <a:noFill/>
            <a:ln>
              <a:noFill/>
            </a:ln>
            <a:effectLst>
              <a:outerShdw blurRad="85725" dist="114300" dir="8280000" algn="bl" rotWithShape="0">
                <a:srgbClr val="000000">
                  <a:alpha val="31000"/>
                </a:srgbClr>
              </a:outerShdw>
            </a:effectLst>
          </p:spPr>
        </p:pic>
      </p:grpSp>
    </p:spTree>
    <p:extLst>
      <p:ext uri="{BB962C8B-B14F-4D97-AF65-F5344CB8AC3E}">
        <p14:creationId xmlns:p14="http://schemas.microsoft.com/office/powerpoint/2010/main" val="1731660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2"/>
          <p:cNvPicPr preferRelativeResize="0"/>
          <p:nvPr/>
        </p:nvPicPr>
        <p:blipFill rotWithShape="1">
          <a:blip r:embed="rId3">
            <a:alphaModFix/>
          </a:blip>
          <a:srcRect r="26932"/>
          <a:stretch/>
        </p:blipFill>
        <p:spPr>
          <a:xfrm rot="-5400000" flipH="1">
            <a:off x="-210969" y="5240014"/>
            <a:ext cx="1073575" cy="1617350"/>
          </a:xfrm>
          <a:prstGeom prst="rect">
            <a:avLst/>
          </a:prstGeom>
          <a:noFill/>
          <a:ln>
            <a:noFill/>
          </a:ln>
        </p:spPr>
      </p:pic>
      <p:pic>
        <p:nvPicPr>
          <p:cNvPr id="258" name="Google Shape;258;p32"/>
          <p:cNvPicPr preferRelativeResize="0"/>
          <p:nvPr/>
        </p:nvPicPr>
        <p:blipFill>
          <a:blip r:embed="rId4">
            <a:alphaModFix/>
          </a:blip>
          <a:stretch>
            <a:fillRect/>
          </a:stretch>
        </p:blipFill>
        <p:spPr>
          <a:xfrm rot="1749334" flipH="1">
            <a:off x="-2775194" y="-882243"/>
            <a:ext cx="2392091" cy="1203562"/>
          </a:xfrm>
          <a:prstGeom prst="rect">
            <a:avLst/>
          </a:prstGeom>
          <a:noFill/>
          <a:ln>
            <a:noFill/>
          </a:ln>
          <a:effectLst>
            <a:outerShdw blurRad="71438" dist="104775" dir="8700000" algn="bl" rotWithShape="0">
              <a:schemeClr val="accent1">
                <a:alpha val="31000"/>
              </a:schemeClr>
            </a:outerShdw>
          </a:effectLst>
        </p:spPr>
      </p:pic>
      <p:pic>
        <p:nvPicPr>
          <p:cNvPr id="259" name="Google Shape;259;p32"/>
          <p:cNvPicPr preferRelativeResize="0">
            <a:picLocks noGrp="1"/>
          </p:cNvPicPr>
          <p:nvPr>
            <p:ph type="pic" idx="2"/>
          </p:nvPr>
        </p:nvPicPr>
        <p:blipFill rotWithShape="1">
          <a:blip r:embed="rId5">
            <a:alphaModFix/>
          </a:blip>
          <a:srcRect l="27039" r="30973"/>
          <a:stretch/>
        </p:blipFill>
        <p:spPr>
          <a:xfrm>
            <a:off x="9437771" y="-16070"/>
            <a:ext cx="3239426" cy="5143500"/>
          </a:xfrm>
          <a:prstGeom prst="rect">
            <a:avLst/>
          </a:prstGeom>
        </p:spPr>
      </p:pic>
      <p:sp>
        <p:nvSpPr>
          <p:cNvPr id="260" name="Google Shape;260;p32"/>
          <p:cNvSpPr/>
          <p:nvPr/>
        </p:nvSpPr>
        <p:spPr>
          <a:xfrm>
            <a:off x="9322530" y="-16070"/>
            <a:ext cx="888410" cy="5151909"/>
          </a:xfrm>
          <a:custGeom>
            <a:avLst/>
            <a:gdLst/>
            <a:ahLst/>
            <a:cxnLst/>
            <a:rect l="l" t="t" r="r" b="b"/>
            <a:pathLst>
              <a:path w="22853" h="132525" extrusionOk="0">
                <a:moveTo>
                  <a:pt x="1" y="0"/>
                </a:moveTo>
                <a:lnTo>
                  <a:pt x="1" y="132525"/>
                </a:lnTo>
                <a:lnTo>
                  <a:pt x="15697" y="132525"/>
                </a:lnTo>
                <a:cubicBezTo>
                  <a:pt x="15697" y="132525"/>
                  <a:pt x="5779" y="110575"/>
                  <a:pt x="5779" y="92571"/>
                </a:cubicBezTo>
                <a:cubicBezTo>
                  <a:pt x="5779" y="74561"/>
                  <a:pt x="16854" y="62798"/>
                  <a:pt x="19850" y="37384"/>
                </a:cubicBezTo>
                <a:cubicBezTo>
                  <a:pt x="22852" y="11969"/>
                  <a:pt x="13134" y="0"/>
                  <a:pt x="13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32"/>
          <p:cNvPicPr preferRelativeResize="0"/>
          <p:nvPr/>
        </p:nvPicPr>
        <p:blipFill>
          <a:blip r:embed="rId6">
            <a:alphaModFix/>
          </a:blip>
          <a:stretch>
            <a:fillRect/>
          </a:stretch>
        </p:blipFill>
        <p:spPr>
          <a:xfrm rot="-5400000">
            <a:off x="7141591" y="-1033238"/>
            <a:ext cx="918575" cy="1214400"/>
          </a:xfrm>
          <a:prstGeom prst="rect">
            <a:avLst/>
          </a:prstGeom>
          <a:noFill/>
          <a:ln>
            <a:noFill/>
          </a:ln>
        </p:spPr>
      </p:pic>
      <p:pic>
        <p:nvPicPr>
          <p:cNvPr id="264" name="Google Shape;264;p32"/>
          <p:cNvPicPr preferRelativeResize="0"/>
          <p:nvPr/>
        </p:nvPicPr>
        <p:blipFill>
          <a:blip r:embed="rId7">
            <a:alphaModFix/>
          </a:blip>
          <a:stretch>
            <a:fillRect/>
          </a:stretch>
        </p:blipFill>
        <p:spPr>
          <a:xfrm rot="-1214931">
            <a:off x="9463013" y="5276407"/>
            <a:ext cx="985550" cy="1544565"/>
          </a:xfrm>
          <a:prstGeom prst="rect">
            <a:avLst/>
          </a:prstGeom>
          <a:noFill/>
          <a:ln>
            <a:noFill/>
          </a:ln>
        </p:spPr>
      </p:pic>
      <p:pic>
        <p:nvPicPr>
          <p:cNvPr id="265" name="Google Shape;265;p32"/>
          <p:cNvPicPr preferRelativeResize="0"/>
          <p:nvPr/>
        </p:nvPicPr>
        <p:blipFill>
          <a:blip r:embed="rId8">
            <a:alphaModFix/>
          </a:blip>
          <a:stretch>
            <a:fillRect/>
          </a:stretch>
        </p:blipFill>
        <p:spPr>
          <a:xfrm>
            <a:off x="4134802" y="5190081"/>
            <a:ext cx="2024724" cy="1844474"/>
          </a:xfrm>
          <a:prstGeom prst="rect">
            <a:avLst/>
          </a:prstGeom>
          <a:noFill/>
          <a:ln>
            <a:noFill/>
          </a:ln>
          <a:effectLst>
            <a:outerShdw blurRad="57150" dist="114300" dir="8940000" algn="bl" rotWithShape="0">
              <a:schemeClr val="accent1">
                <a:alpha val="30000"/>
              </a:schemeClr>
            </a:outerShdw>
          </a:effectLst>
        </p:spPr>
      </p:pic>
      <p:pic>
        <p:nvPicPr>
          <p:cNvPr id="1026" name="Picture 2" descr="Vĩnh Yên: Nông dân thu nhập cao từ trồng rau xanh">
            <a:extLst>
              <a:ext uri="{FF2B5EF4-FFF2-40B4-BE49-F238E27FC236}">
                <a16:creationId xmlns:a16="http://schemas.microsoft.com/office/drawing/2014/main" id="{B1A30141-EC3B-ED35-5E6C-AC63F61657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887" y="398059"/>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á rau xanh Đà Lạt tăng mạnh, nông dân xuống giống trở lại">
            <a:extLst>
              <a:ext uri="{FF2B5EF4-FFF2-40B4-BE49-F238E27FC236}">
                <a16:creationId xmlns:a16="http://schemas.microsoft.com/office/drawing/2014/main" id="{FAF85054-4EF2-418F-B598-296BCB98ED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4692" y="366971"/>
            <a:ext cx="2619375" cy="18339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ảng Thành chuẩn bị rau xanh cho Tết Nguyên đán Tân Mão-2011. (20/01/2011)">
            <a:extLst>
              <a:ext uri="{FF2B5EF4-FFF2-40B4-BE49-F238E27FC236}">
                <a16:creationId xmlns:a16="http://schemas.microsoft.com/office/drawing/2014/main" id="{11A934C4-C936-9383-8CD7-5E08506F65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99308" y="356437"/>
            <a:ext cx="2893172" cy="18444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A84BDEAE-D499-AF12-8626-D3975BB545B5}"/>
              </a:ext>
            </a:extLst>
          </p:cNvPr>
          <p:cNvGraphicFramePr>
            <a:graphicFrameLocks noGrp="1"/>
          </p:cNvGraphicFramePr>
          <p:nvPr>
            <p:extLst>
              <p:ext uri="{D42A27DB-BD31-4B8C-83A1-F6EECF244321}">
                <p14:modId xmlns:p14="http://schemas.microsoft.com/office/powerpoint/2010/main" val="1801420003"/>
              </p:ext>
            </p:extLst>
          </p:nvPr>
        </p:nvGraphicFramePr>
        <p:xfrm>
          <a:off x="599813" y="2704882"/>
          <a:ext cx="8422609" cy="1188720"/>
        </p:xfrm>
        <a:graphic>
          <a:graphicData uri="http://schemas.openxmlformats.org/drawingml/2006/table">
            <a:tbl>
              <a:tblPr firstRow="1" bandRow="1">
                <a:tableStyleId>{AC3CA292-CBD2-4832-8AD0-A5E94552B8D6}</a:tableStyleId>
              </a:tblPr>
              <a:tblGrid>
                <a:gridCol w="8422609">
                  <a:extLst>
                    <a:ext uri="{9D8B030D-6E8A-4147-A177-3AD203B41FA5}">
                      <a16:colId xmlns:a16="http://schemas.microsoft.com/office/drawing/2014/main" val="4056862058"/>
                    </a:ext>
                  </a:extLst>
                </a:gridCol>
              </a:tblGrid>
              <a:tr h="370840">
                <a:tc>
                  <a:txBody>
                    <a:bodyPr/>
                    <a:lstStyle/>
                    <a:p>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I,II,III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trồng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rau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cải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xanh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trong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thùng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xốp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7 </a:t>
                      </a:r>
                      <a:r>
                        <a:rPr lang="en-US" sz="2400" dirty="0" err="1">
                          <a:latin typeface="Times New Roman" panose="02020603050405020304" pitchFamily="18" charset="0"/>
                          <a:cs typeface="Times New Roman" panose="02020603050405020304" pitchFamily="18" charset="0"/>
                        </a:rPr>
                        <a:t>phút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00410295"/>
                  </a:ext>
                </a:extLst>
              </a:tr>
            </a:tbl>
          </a:graphicData>
        </a:graphic>
      </p:graphicFrame>
    </p:spTree>
    <p:extLst>
      <p:ext uri="{BB962C8B-B14F-4D97-AF65-F5344CB8AC3E}">
        <p14:creationId xmlns:p14="http://schemas.microsoft.com/office/powerpoint/2010/main" val="1187906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24FF005-1537-E1DA-DA5A-5172572AEA54}"/>
              </a:ext>
            </a:extLst>
          </p:cNvPr>
          <p:cNvGraphicFramePr>
            <a:graphicFrameLocks noGrp="1"/>
          </p:cNvGraphicFramePr>
          <p:nvPr>
            <p:extLst>
              <p:ext uri="{D42A27DB-BD31-4B8C-83A1-F6EECF244321}">
                <p14:modId xmlns:p14="http://schemas.microsoft.com/office/powerpoint/2010/main" val="624040964"/>
              </p:ext>
            </p:extLst>
          </p:nvPr>
        </p:nvGraphicFramePr>
        <p:xfrm>
          <a:off x="395536" y="195486"/>
          <a:ext cx="7560840" cy="4811547"/>
        </p:xfrm>
        <a:graphic>
          <a:graphicData uri="http://schemas.openxmlformats.org/drawingml/2006/table">
            <a:tbl>
              <a:tblPr firstRow="1" bandRow="1">
                <a:tableStyleId>{AC3CA292-CBD2-4832-8AD0-A5E94552B8D6}</a:tableStyleId>
              </a:tblPr>
              <a:tblGrid>
                <a:gridCol w="2673024">
                  <a:extLst>
                    <a:ext uri="{9D8B030D-6E8A-4147-A177-3AD203B41FA5}">
                      <a16:colId xmlns:a16="http://schemas.microsoft.com/office/drawing/2014/main" val="3863855722"/>
                    </a:ext>
                  </a:extLst>
                </a:gridCol>
                <a:gridCol w="4887816">
                  <a:extLst>
                    <a:ext uri="{9D8B030D-6E8A-4147-A177-3AD203B41FA5}">
                      <a16:colId xmlns:a16="http://schemas.microsoft.com/office/drawing/2014/main" val="3898197196"/>
                    </a:ext>
                  </a:extLst>
                </a:gridCol>
              </a:tblGrid>
              <a:tr h="216024">
                <a:tc>
                  <a:txBody>
                    <a:bodyPr/>
                    <a:lstStyle/>
                    <a:p>
                      <a:pPr algn="ctr">
                        <a:lnSpc>
                          <a:spcPct val="115000"/>
                        </a:lnSpc>
                        <a:spcAft>
                          <a:spcPts val="1000"/>
                        </a:spcAft>
                      </a:pP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6746175"/>
                  </a:ext>
                </a:extLst>
              </a:tr>
              <a:tr h="2438553">
                <a:tc>
                  <a:txBody>
                    <a:bodyPr/>
                    <a:lstStyle/>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1.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Lập</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kế</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hoạch</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tính</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toán</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chi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phí</a:t>
                      </a:r>
                      <a:endParaRPr lang="en-US" sz="1400" kern="1200" dirty="0">
                        <a:solidFill>
                          <a:srgbClr val="000000"/>
                        </a:solidFill>
                        <a:effectLst/>
                        <a:latin typeface="Times New Roman" panose="02020603050405020304" pitchFamily="18" charset="0"/>
                        <a:ea typeface="Arial"/>
                        <a:cs typeface="Times New Roman" panose="02020603050405020304" pitchFamily="18" charset="0"/>
                      </a:endParaRPr>
                    </a:p>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a, Thu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thập</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thông</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tin</a:t>
                      </a:r>
                    </a:p>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p>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b,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Đối</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tượng</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dụng</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cụ</a:t>
                      </a:r>
                      <a:endParaRPr lang="en-US" sz="1400" kern="1200" dirty="0">
                        <a:solidFill>
                          <a:srgbClr val="000000"/>
                        </a:solidFill>
                        <a:effectLst/>
                        <a:latin typeface="Times New Roman" panose="02020603050405020304" pitchFamily="18" charset="0"/>
                        <a:ea typeface="Arial"/>
                        <a:cs typeface="Times New Roman" panose="02020603050405020304" pitchFamily="18" charset="0"/>
                      </a:endParaRPr>
                    </a:p>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c,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Tính</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toán</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chi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phí</a:t>
                      </a:r>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135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350" kern="1200" dirty="0" err="1">
                          <a:solidFill>
                            <a:srgbClr val="000000"/>
                          </a:solidFill>
                          <a:effectLst/>
                          <a:latin typeface="Times New Roman" panose="02020603050405020304" pitchFamily="18" charset="0"/>
                          <a:ea typeface="Arial"/>
                          <a:cs typeface="Times New Roman" panose="02020603050405020304" pitchFamily="18" charset="0"/>
                        </a:rPr>
                        <a:t>Cây</a:t>
                      </a:r>
                      <a:r>
                        <a:rPr lang="en-US" sz="135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350" kern="1200" dirty="0" err="1">
                          <a:solidFill>
                            <a:srgbClr val="000000"/>
                          </a:solidFill>
                          <a:effectLst/>
                          <a:latin typeface="Times New Roman" panose="02020603050405020304" pitchFamily="18" charset="0"/>
                          <a:ea typeface="Arial"/>
                          <a:cs typeface="Times New Roman" panose="02020603050405020304" pitchFamily="18" charset="0"/>
                        </a:rPr>
                        <a:t>giống</a:t>
                      </a:r>
                      <a:endParaRPr lang="en-US" sz="1350" kern="1200" dirty="0">
                        <a:solidFill>
                          <a:srgbClr val="000000"/>
                        </a:solidFill>
                        <a:effectLst/>
                        <a:latin typeface="Times New Roman" panose="02020603050405020304" pitchFamily="18" charset="0"/>
                        <a:ea typeface="Arial"/>
                        <a:cs typeface="Times New Roman" panose="02020603050405020304" pitchFamily="18" charset="0"/>
                      </a:endParaRPr>
                    </a:p>
                    <a:p>
                      <a:r>
                        <a:rPr lang="en-US" sz="135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350" kern="1200" dirty="0" err="1">
                          <a:solidFill>
                            <a:srgbClr val="000000"/>
                          </a:solidFill>
                          <a:effectLst/>
                          <a:latin typeface="Times New Roman" panose="02020603050405020304" pitchFamily="18" charset="0"/>
                          <a:ea typeface="Arial"/>
                          <a:cs typeface="Times New Roman" panose="02020603050405020304" pitchFamily="18" charset="0"/>
                        </a:rPr>
                        <a:t>Kỹ</a:t>
                      </a:r>
                      <a:r>
                        <a:rPr lang="en-US" sz="135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350" kern="1200" dirty="0" err="1">
                          <a:solidFill>
                            <a:srgbClr val="000000"/>
                          </a:solidFill>
                          <a:effectLst/>
                          <a:latin typeface="Times New Roman" panose="02020603050405020304" pitchFamily="18" charset="0"/>
                          <a:ea typeface="Arial"/>
                          <a:cs typeface="Times New Roman" panose="02020603050405020304" pitchFamily="18" charset="0"/>
                        </a:rPr>
                        <a:t>thuật</a:t>
                      </a:r>
                      <a:endParaRPr lang="en-US" sz="1350" kern="1200" dirty="0">
                        <a:solidFill>
                          <a:srgbClr val="000000"/>
                        </a:solidFill>
                        <a:effectLst/>
                        <a:latin typeface="Times New Roman" panose="02020603050405020304" pitchFamily="18" charset="0"/>
                        <a:ea typeface="Arial"/>
                        <a:cs typeface="Times New Roman" panose="02020603050405020304" pitchFamily="18" charset="0"/>
                      </a:endParaRPr>
                    </a:p>
                    <a:p>
                      <a:r>
                        <a:rPr lang="en-US" sz="135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350" kern="1200" dirty="0" err="1">
                          <a:solidFill>
                            <a:srgbClr val="000000"/>
                          </a:solidFill>
                          <a:effectLst/>
                          <a:latin typeface="Times New Roman" panose="02020603050405020304" pitchFamily="18" charset="0"/>
                          <a:ea typeface="Arial"/>
                          <a:cs typeface="Times New Roman" panose="02020603050405020304" pitchFamily="18" charset="0"/>
                        </a:rPr>
                        <a:t>Dụng</a:t>
                      </a:r>
                      <a:r>
                        <a:rPr lang="en-US" sz="135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350" kern="1200" dirty="0" err="1">
                          <a:solidFill>
                            <a:srgbClr val="000000"/>
                          </a:solidFill>
                          <a:effectLst/>
                          <a:latin typeface="Times New Roman" panose="02020603050405020304" pitchFamily="18" charset="0"/>
                          <a:ea typeface="Arial"/>
                          <a:cs typeface="Times New Roman" panose="02020603050405020304" pitchFamily="18" charset="0"/>
                        </a:rPr>
                        <a:t>cụ</a:t>
                      </a:r>
                      <a:r>
                        <a:rPr lang="en-US" sz="135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350" kern="1200" dirty="0" err="1">
                          <a:solidFill>
                            <a:srgbClr val="000000"/>
                          </a:solidFill>
                          <a:effectLst/>
                          <a:latin typeface="Times New Roman" panose="02020603050405020304" pitchFamily="18" charset="0"/>
                          <a:ea typeface="Arial"/>
                          <a:cs typeface="Times New Roman" panose="02020603050405020304" pitchFamily="18" charset="0"/>
                        </a:rPr>
                        <a:t>thiết</a:t>
                      </a:r>
                      <a:r>
                        <a:rPr lang="en-US" sz="135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350" kern="1200" dirty="0" err="1">
                          <a:solidFill>
                            <a:srgbClr val="000000"/>
                          </a:solidFill>
                          <a:effectLst/>
                          <a:latin typeface="Times New Roman" panose="02020603050405020304" pitchFamily="18" charset="0"/>
                          <a:ea typeface="Arial"/>
                          <a:cs typeface="Times New Roman" panose="02020603050405020304" pitchFamily="18" charset="0"/>
                        </a:rPr>
                        <a:t>bị</a:t>
                      </a:r>
                      <a:endParaRPr lang="en-US" sz="1350" kern="1200" dirty="0">
                        <a:solidFill>
                          <a:srgbClr val="000000"/>
                        </a:solidFill>
                        <a:effectLst/>
                        <a:latin typeface="Times New Roman" panose="02020603050405020304" pitchFamily="18" charset="0"/>
                        <a:ea typeface="Arial"/>
                        <a:cs typeface="Times New Roman" panose="02020603050405020304" pitchFamily="18" charset="0"/>
                      </a:endParaRPr>
                    </a:p>
                    <a:p>
                      <a:r>
                        <a:rPr lang="vi-VN" sz="1400" dirty="0">
                          <a:latin typeface="Times New Roman" panose="02020603050405020304" pitchFamily="18" charset="0"/>
                          <a:cs typeface="Times New Roman" panose="02020603050405020304" pitchFamily="18" charset="0"/>
                        </a:rPr>
                        <a:t>Stt	Nội dung	</a:t>
                      </a:r>
                      <a:r>
                        <a:rPr lang="en-US" sz="1400" dirty="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ĐV tính	Số lượng	Đơn giá	Thành tiền</a:t>
                      </a:r>
                    </a:p>
                    <a:p>
                      <a:r>
                        <a:rPr lang="vi-VN" sz="1400" dirty="0">
                          <a:latin typeface="Times New Roman" panose="02020603050405020304" pitchFamily="18" charset="0"/>
                          <a:cs typeface="Times New Roman" panose="02020603050405020304" pitchFamily="18" charset="0"/>
                        </a:rPr>
                        <a:t>1	Hạt giống</a:t>
                      </a:r>
                      <a:r>
                        <a:rPr lang="en-US" sz="1400" dirty="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g	</a:t>
                      </a:r>
                      <a:r>
                        <a:rPr lang="en-US" sz="1400" dirty="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1 gói	</a:t>
                      </a:r>
                      <a:r>
                        <a:rPr lang="en-US" sz="1400" dirty="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15	</a:t>
                      </a:r>
                      <a:r>
                        <a:rPr lang="en-US" sz="1400" dirty="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15</a:t>
                      </a:r>
                    </a:p>
                    <a:p>
                      <a:r>
                        <a:rPr lang="vi-VN" sz="1400" dirty="0">
                          <a:latin typeface="Times New Roman" panose="02020603050405020304" pitchFamily="18" charset="0"/>
                          <a:cs typeface="Times New Roman" panose="02020603050405020304" pitchFamily="18" charset="0"/>
                        </a:rPr>
                        <a:t>2	Thùng xốp				</a:t>
                      </a:r>
                    </a:p>
                    <a:p>
                      <a:r>
                        <a:rPr lang="vi-VN" sz="1400" dirty="0">
                          <a:latin typeface="Times New Roman" panose="02020603050405020304" pitchFamily="18" charset="0"/>
                          <a:cs typeface="Times New Roman" panose="02020603050405020304" pitchFamily="18" charset="0"/>
                        </a:rPr>
                        <a:t>3	Xẻng				</a:t>
                      </a:r>
                    </a:p>
                    <a:p>
                      <a:r>
                        <a:rPr lang="vi-VN" sz="1400" dirty="0">
                          <a:latin typeface="Times New Roman" panose="02020603050405020304" pitchFamily="18" charset="0"/>
                          <a:cs typeface="Times New Roman" panose="02020603050405020304" pitchFamily="18" charset="0"/>
                        </a:rPr>
                        <a:t>4	Bìn tưới				</a:t>
                      </a:r>
                    </a:p>
                    <a:p>
                      <a:r>
                        <a:rPr lang="vi-VN" sz="1400" dirty="0">
                          <a:latin typeface="Times New Roman" panose="02020603050405020304" pitchFamily="18" charset="0"/>
                          <a:cs typeface="Times New Roman" panose="02020603050405020304" pitchFamily="18" charset="0"/>
                        </a:rPr>
                        <a:t>5	Phân				</a:t>
                      </a:r>
                    </a:p>
                  </a:txBody>
                  <a:tcPr/>
                </a:tc>
                <a:extLst>
                  <a:ext uri="{0D108BD9-81ED-4DB2-BD59-A6C34878D82A}">
                    <a16:rowId xmlns:a16="http://schemas.microsoft.com/office/drawing/2014/main" val="2340884297"/>
                  </a:ext>
                </a:extLst>
              </a:tr>
              <a:tr h="1202371">
                <a:tc>
                  <a:txBody>
                    <a:bodyPr/>
                    <a:lstStyle/>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2.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Chuẩn</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bị</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nguyên</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vật</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liệu</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dụng</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cụ</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Hạt</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giống</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cây</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giống</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a:t>
                      </a:r>
                    </a:p>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Thùng</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xốp</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a:t>
                      </a:r>
                    </a:p>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Đất</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trồng</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a:t>
                      </a:r>
                    </a:p>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Phân</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bón</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a:t>
                      </a:r>
                    </a:p>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Dụng</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cụ</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11651561"/>
                  </a:ext>
                </a:extLst>
              </a:tr>
              <a:tr h="835146">
                <a:tc>
                  <a:txBody>
                    <a:bodyPr/>
                    <a:lstStyle/>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3.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Trồng</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chăm</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sóc</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thu</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hoạch</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350" kern="1200" dirty="0">
                          <a:solidFill>
                            <a:srgbClr val="000000"/>
                          </a:solidFill>
                          <a:effectLst/>
                          <a:latin typeface="Arial"/>
                          <a:ea typeface="Arial"/>
                          <a:cs typeface="Arial"/>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Bước</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1:</a:t>
                      </a:r>
                    </a:p>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Bước</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2:</a:t>
                      </a:r>
                    </a:p>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Bước</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3:</a:t>
                      </a:r>
                    </a:p>
                    <a:p>
                      <a:r>
                        <a:rPr lang="en-US" sz="14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1400" kern="1200" dirty="0" err="1">
                          <a:solidFill>
                            <a:srgbClr val="000000"/>
                          </a:solidFill>
                          <a:effectLst/>
                          <a:latin typeface="Times New Roman" panose="02020603050405020304" pitchFamily="18" charset="0"/>
                          <a:ea typeface="Arial"/>
                          <a:cs typeface="Times New Roman" panose="02020603050405020304" pitchFamily="18" charset="0"/>
                        </a:rPr>
                        <a:t>Bước</a:t>
                      </a:r>
                      <a:r>
                        <a:rPr lang="en-US" sz="1400" kern="1200" dirty="0">
                          <a:solidFill>
                            <a:srgbClr val="000000"/>
                          </a:solidFill>
                          <a:effectLst/>
                          <a:latin typeface="Times New Roman" panose="02020603050405020304" pitchFamily="18" charset="0"/>
                          <a:ea typeface="Arial"/>
                          <a:cs typeface="Times New Roman" panose="02020603050405020304" pitchFamily="18" charset="0"/>
                        </a:rPr>
                        <a:t> 4:</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18945320"/>
                  </a:ext>
                </a:extLst>
              </a:tr>
            </a:tbl>
          </a:graphicData>
        </a:graphic>
      </p:graphicFrame>
    </p:spTree>
    <p:extLst>
      <p:ext uri="{BB962C8B-B14F-4D97-AF65-F5344CB8AC3E}">
        <p14:creationId xmlns:p14="http://schemas.microsoft.com/office/powerpoint/2010/main" val="244564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04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40"/>
          <p:cNvSpPr txBox="1">
            <a:spLocks noGrp="1"/>
          </p:cNvSpPr>
          <p:nvPr>
            <p:ph type="title"/>
          </p:nvPr>
        </p:nvSpPr>
        <p:spPr>
          <a:xfrm>
            <a:off x="415555" y="51848"/>
            <a:ext cx="47979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i="0" dirty="0">
                <a:solidFill>
                  <a:srgbClr val="000000"/>
                </a:solidFill>
                <a:effectLst/>
                <a:latin typeface="Times New Roman" panose="02020603050405020304" pitchFamily="18" charset="0"/>
              </a:rPr>
              <a:t>Rau </a:t>
            </a:r>
            <a:r>
              <a:rPr lang="en-US" sz="2800" b="1" i="0" dirty="0" err="1">
                <a:solidFill>
                  <a:srgbClr val="000000"/>
                </a:solidFill>
                <a:effectLst/>
                <a:latin typeface="Times New Roman" panose="02020603050405020304" pitchFamily="18" charset="0"/>
              </a:rPr>
              <a:t>cải</a:t>
            </a:r>
            <a:r>
              <a:rPr lang="en-US" sz="2800" b="1" i="0" dirty="0">
                <a:solidFill>
                  <a:srgbClr val="000000"/>
                </a:solidFill>
                <a:effectLst/>
                <a:latin typeface="Times New Roman" panose="02020603050405020304" pitchFamily="18" charset="0"/>
              </a:rPr>
              <a:t> </a:t>
            </a:r>
            <a:r>
              <a:rPr lang="en-US" sz="2800" b="1" i="0" dirty="0" err="1">
                <a:solidFill>
                  <a:srgbClr val="000000"/>
                </a:solidFill>
                <a:effectLst/>
                <a:latin typeface="Times New Roman" panose="02020603050405020304" pitchFamily="18" charset="0"/>
              </a:rPr>
              <a:t>xanh</a:t>
            </a:r>
            <a:endParaRPr sz="2800" b="1" dirty="0">
              <a:latin typeface="Old English Text MT" panose="03040902040508030806" pitchFamily="66" charset="0"/>
            </a:endParaRPr>
          </a:p>
        </p:txBody>
      </p:sp>
      <p:sp>
        <p:nvSpPr>
          <p:cNvPr id="389" name="Google Shape;389;p40"/>
          <p:cNvSpPr/>
          <p:nvPr/>
        </p:nvSpPr>
        <p:spPr>
          <a:xfrm>
            <a:off x="5566879" y="-2212"/>
            <a:ext cx="1972684" cy="5147912"/>
          </a:xfrm>
          <a:custGeom>
            <a:avLst/>
            <a:gdLst/>
            <a:ahLst/>
            <a:cxnLst/>
            <a:rect l="l" t="t" r="r" b="b"/>
            <a:pathLst>
              <a:path w="84429" h="132057" extrusionOk="0">
                <a:moveTo>
                  <a:pt x="0" y="1"/>
                </a:moveTo>
                <a:lnTo>
                  <a:pt x="0" y="132057"/>
                </a:lnTo>
                <a:lnTo>
                  <a:pt x="84429" y="132057"/>
                </a:lnTo>
                <a:cubicBezTo>
                  <a:pt x="84429" y="132057"/>
                  <a:pt x="84429" y="117646"/>
                  <a:pt x="73177" y="106827"/>
                </a:cubicBezTo>
                <a:cubicBezTo>
                  <a:pt x="61932" y="96015"/>
                  <a:pt x="40713" y="95689"/>
                  <a:pt x="35495" y="94375"/>
                </a:cubicBezTo>
                <a:cubicBezTo>
                  <a:pt x="25301" y="91791"/>
                  <a:pt x="3827" y="84756"/>
                  <a:pt x="3827" y="49921"/>
                </a:cubicBezTo>
                <a:cubicBezTo>
                  <a:pt x="3827" y="15079"/>
                  <a:pt x="14859" y="1"/>
                  <a:pt x="14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100143D-06CB-4D55-9ED7-93193221B7B5}"/>
              </a:ext>
            </a:extLst>
          </p:cNvPr>
          <p:cNvSpPr txBox="1"/>
          <p:nvPr/>
        </p:nvSpPr>
        <p:spPr>
          <a:xfrm>
            <a:off x="323528" y="746107"/>
            <a:ext cx="4797900" cy="1477328"/>
          </a:xfrm>
          <a:prstGeom prst="rect">
            <a:avLst/>
          </a:prstGeom>
          <a:noFill/>
        </p:spPr>
        <p:txBody>
          <a:bodyPr wrap="square">
            <a:spAutoFit/>
          </a:bodyPr>
          <a:lstStyle/>
          <a:p>
            <a:r>
              <a:rPr lang="vi-VN" b="0" i="0" dirty="0">
                <a:solidFill>
                  <a:srgbClr val="000000"/>
                </a:solidFill>
                <a:effectLst/>
                <a:latin typeface="Times New Roman" panose="02020603050405020304" pitchFamily="18" charset="0"/>
              </a:rPr>
              <a:t>Cải xanh là loại rau chứa rất nhiều vitamin A, B, C, D, chất caroten, anbumin, a-xit nicotic... và là một trong những loại rau mà các nhà dinh dưỡng khuyên mọi người nên dùng thường xuyên để bảo vệ sức khỏe và phòng chống bệnh tật.</a:t>
            </a:r>
            <a:endParaRPr lang="en-US" dirty="0"/>
          </a:p>
        </p:txBody>
      </p:sp>
      <p:sp>
        <p:nvSpPr>
          <p:cNvPr id="10" name="TextBox 9">
            <a:extLst>
              <a:ext uri="{FF2B5EF4-FFF2-40B4-BE49-F238E27FC236}">
                <a16:creationId xmlns:a16="http://schemas.microsoft.com/office/drawing/2014/main" id="{A1A8B672-D8B4-7175-56A0-862E317856B1}"/>
              </a:ext>
            </a:extLst>
          </p:cNvPr>
          <p:cNvSpPr txBox="1"/>
          <p:nvPr/>
        </p:nvSpPr>
        <p:spPr>
          <a:xfrm>
            <a:off x="285548" y="2072575"/>
            <a:ext cx="4574483" cy="2308324"/>
          </a:xfrm>
          <a:prstGeom prst="rect">
            <a:avLst/>
          </a:prstGeom>
          <a:noFill/>
        </p:spPr>
        <p:txBody>
          <a:bodyPr wrap="square">
            <a:spAutoFit/>
          </a:bodyPr>
          <a:lstStyle/>
          <a:p>
            <a:pPr algn="l"/>
            <a:r>
              <a:rPr lang="vi-VN" b="1" i="0" dirty="0">
                <a:solidFill>
                  <a:srgbClr val="00796B"/>
                </a:solidFill>
                <a:effectLst/>
                <a:latin typeface="Times New Roman" panose="02020603050405020304" pitchFamily="18" charset="0"/>
              </a:rPr>
              <a:t>Đặc tính sinh học của rau cải</a:t>
            </a:r>
          </a:p>
          <a:p>
            <a:pPr algn="l"/>
            <a:r>
              <a:rPr lang="vi-VN" b="0" i="0" dirty="0">
                <a:solidFill>
                  <a:srgbClr val="000000"/>
                </a:solidFill>
                <a:effectLst/>
                <a:latin typeface="Times New Roman" panose="02020603050405020304" pitchFamily="18" charset="0"/>
              </a:rPr>
              <a:t>Cải là một loại cây thân thảo. Rau cải vốn tập trung trong vùng ôn đới, ưa khí hậu mát lạnh song cũng có những giống chịu nóng khá tốt.</a:t>
            </a:r>
          </a:p>
          <a:p>
            <a:pPr algn="l"/>
            <a:r>
              <a:rPr lang="vi-VN" b="0" i="0" dirty="0">
                <a:solidFill>
                  <a:srgbClr val="000000"/>
                </a:solidFill>
                <a:effectLst/>
                <a:latin typeface="Times New Roman" panose="02020603050405020304" pitchFamily="18" charset="0"/>
              </a:rPr>
              <a:t>Rau cải có bộ rễ ăn nông trên tầng đất mặt, bộ lá mọc so le, khá phát triển và chứa nhiều chất dinh dưỡng, to bản nhưng mỏng manh nên khả năng chịu hạn kém và dễ bị sâu bệnh phá hại.</a:t>
            </a:r>
          </a:p>
        </p:txBody>
      </p:sp>
      <p:pic>
        <p:nvPicPr>
          <p:cNvPr id="2052" name="Picture 4">
            <a:extLst>
              <a:ext uri="{FF2B5EF4-FFF2-40B4-BE49-F238E27FC236}">
                <a16:creationId xmlns:a16="http://schemas.microsoft.com/office/drawing/2014/main" id="{9C146ECC-F6C9-BFEF-D879-2F1AE131E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427" y="509589"/>
            <a:ext cx="3737025" cy="3718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8"/>
                                        </p:tgtEl>
                                        <p:attrNameLst>
                                          <p:attrName>style.visibility</p:attrName>
                                        </p:attrNameLst>
                                      </p:cBhvr>
                                      <p:to>
                                        <p:strVal val="visible"/>
                                      </p:to>
                                    </p:set>
                                    <p:anim calcmode="lin" valueType="num">
                                      <p:cBhvr additive="base">
                                        <p:cTn id="7" dur="500" fill="hold"/>
                                        <p:tgtEl>
                                          <p:spTgt spid="388"/>
                                        </p:tgtEl>
                                        <p:attrNameLst>
                                          <p:attrName>ppt_x</p:attrName>
                                        </p:attrNameLst>
                                      </p:cBhvr>
                                      <p:tavLst>
                                        <p:tav tm="0">
                                          <p:val>
                                            <p:strVal val="#ppt_x"/>
                                          </p:val>
                                        </p:tav>
                                        <p:tav tm="100000">
                                          <p:val>
                                            <p:strVal val="#ppt_x"/>
                                          </p:val>
                                        </p:tav>
                                      </p:tavLst>
                                    </p:anim>
                                    <p:anim calcmode="lin" valueType="num">
                                      <p:cBhvr additive="base">
                                        <p:cTn id="8" dur="500" fill="hold"/>
                                        <p:tgtEl>
                                          <p:spTgt spid="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2" name="Google Shape;342;p38"/>
          <p:cNvSpPr txBox="1">
            <a:spLocks noGrp="1"/>
          </p:cNvSpPr>
          <p:nvPr>
            <p:ph type="title"/>
          </p:nvPr>
        </p:nvSpPr>
        <p:spPr>
          <a:xfrm>
            <a:off x="395536" y="195487"/>
            <a:ext cx="7200800" cy="7200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endParaRPr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723F737-7075-A4EA-24E9-7770C5173DC8}"/>
              </a:ext>
            </a:extLst>
          </p:cNvPr>
          <p:cNvSpPr txBox="1"/>
          <p:nvPr/>
        </p:nvSpPr>
        <p:spPr>
          <a:xfrm>
            <a:off x="611560" y="1280418"/>
            <a:ext cx="7488832" cy="2677656"/>
          </a:xfrm>
          <a:prstGeom prst="rect">
            <a:avLst/>
          </a:prstGeom>
          <a:noFill/>
        </p:spPr>
        <p:txBody>
          <a:bodyPr wrap="square">
            <a:spAutoFit/>
          </a:bodyPr>
          <a:lstStyle/>
          <a:p>
            <a:pPr algn="l">
              <a:buFont typeface="Arial" panose="020B0604020202020204" pitchFamily="34" charset="0"/>
              <a:buChar char="•"/>
            </a:pPr>
            <a:r>
              <a:rPr lang="vi-VN" sz="2400" b="0" i="0" dirty="0">
                <a:solidFill>
                  <a:srgbClr val="000000"/>
                </a:solidFill>
                <a:effectLst/>
                <a:latin typeface="Times New Roman" panose="02020603050405020304" pitchFamily="18" charset="0"/>
              </a:rPr>
              <a:t>Hộp xốp / Thùng xốp</a:t>
            </a:r>
          </a:p>
          <a:p>
            <a:pPr algn="l">
              <a:buFont typeface="Arial" panose="020B0604020202020204" pitchFamily="34" charset="0"/>
              <a:buChar char="•"/>
            </a:pPr>
            <a:r>
              <a:rPr lang="vi-VN" sz="2400" b="0" i="0" dirty="0">
                <a:solidFill>
                  <a:srgbClr val="000000"/>
                </a:solidFill>
                <a:effectLst/>
                <a:latin typeface="Times New Roman" panose="02020603050405020304" pitchFamily="18" charset="0"/>
              </a:rPr>
              <a:t>Hạt giống: Bạn có thể mua ở chợ hoặc trong siêu thị.</a:t>
            </a:r>
          </a:p>
          <a:p>
            <a:pPr algn="l">
              <a:buFont typeface="Arial" panose="020B0604020202020204" pitchFamily="34" charset="0"/>
              <a:buChar char="•"/>
            </a:pPr>
            <a:r>
              <a:rPr lang="vi-VN" sz="2400" b="0" i="0" dirty="0">
                <a:solidFill>
                  <a:srgbClr val="000000"/>
                </a:solidFill>
                <a:effectLst/>
                <a:latin typeface="Times New Roman" panose="02020603050405020304" pitchFamily="18" charset="0"/>
              </a:rPr>
              <a:t>Đất chất lượng cao: Đất bao hoặc Đất sạch nén viên</a:t>
            </a:r>
          </a:p>
          <a:p>
            <a:pPr algn="l">
              <a:buFont typeface="Arial" panose="020B0604020202020204" pitchFamily="34" charset="0"/>
              <a:buChar char="•"/>
            </a:pPr>
            <a:r>
              <a:rPr lang="vi-VN" sz="2400" b="0" i="0" dirty="0">
                <a:solidFill>
                  <a:srgbClr val="000000"/>
                </a:solidFill>
                <a:effectLst/>
                <a:latin typeface="Times New Roman" panose="02020603050405020304" pitchFamily="18" charset="0"/>
              </a:rPr>
              <a:t>Phân hữu cơ</a:t>
            </a:r>
          </a:p>
          <a:p>
            <a:pPr algn="l">
              <a:buFont typeface="Arial" panose="020B0604020202020204" pitchFamily="34" charset="0"/>
              <a:buChar char="•"/>
            </a:pPr>
            <a:r>
              <a:rPr lang="vi-VN" sz="2400" b="0" i="0" dirty="0">
                <a:solidFill>
                  <a:srgbClr val="000000"/>
                </a:solidFill>
                <a:effectLst/>
                <a:latin typeface="Times New Roman" panose="02020603050405020304" pitchFamily="18" charset="0"/>
              </a:rPr>
              <a:t>Giá thể xơ dừa nghiền, đã qua ngâm xử lý khử chát trong xơ dừa nguyên chất:</a:t>
            </a:r>
          </a:p>
          <a:p>
            <a:pPr algn="l">
              <a:buFont typeface="Arial" panose="020B0604020202020204" pitchFamily="34" charset="0"/>
              <a:buChar char="•"/>
            </a:pPr>
            <a:r>
              <a:rPr lang="vi-VN" sz="2400" b="0" i="0" dirty="0">
                <a:solidFill>
                  <a:srgbClr val="000000"/>
                </a:solidFill>
                <a:effectLst/>
                <a:latin typeface="Times New Roman" panose="02020603050405020304" pitchFamily="18" charset="0"/>
              </a:rPr>
              <a:t>Xẻng, Dao, Gạch, Vải phủ.</a:t>
            </a:r>
            <a:endParaRPr lang="en-US" sz="2400" dirty="0"/>
          </a:p>
        </p:txBody>
      </p:sp>
    </p:spTree>
    <p:extLst>
      <p:ext uri="{BB962C8B-B14F-4D97-AF65-F5344CB8AC3E}">
        <p14:creationId xmlns:p14="http://schemas.microsoft.com/office/powerpoint/2010/main" val="686994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2"/>
                                        </p:tgtEl>
                                        <p:attrNameLst>
                                          <p:attrName>style.visibility</p:attrName>
                                        </p:attrNameLst>
                                      </p:cBhvr>
                                      <p:to>
                                        <p:strVal val="visible"/>
                                      </p:to>
                                    </p:set>
                                    <p:anim calcmode="lin" valueType="num">
                                      <p:cBhvr additive="base">
                                        <p:cTn id="7" dur="500" fill="hold"/>
                                        <p:tgtEl>
                                          <p:spTgt spid="342"/>
                                        </p:tgtEl>
                                        <p:attrNameLst>
                                          <p:attrName>ppt_x</p:attrName>
                                        </p:attrNameLst>
                                      </p:cBhvr>
                                      <p:tavLst>
                                        <p:tav tm="0">
                                          <p:val>
                                            <p:strVal val="#ppt_x"/>
                                          </p:val>
                                        </p:tav>
                                        <p:tav tm="100000">
                                          <p:val>
                                            <p:strVal val="#ppt_x"/>
                                          </p:val>
                                        </p:tav>
                                      </p:tavLst>
                                    </p:anim>
                                    <p:anim calcmode="lin" valueType="num">
                                      <p:cBhvr additive="base">
                                        <p:cTn id="8" dur="500" fill="hold"/>
                                        <p:tgtEl>
                                          <p:spTgt spid="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TotalTime>
  <Words>1301</Words>
  <Application>Microsoft Office PowerPoint</Application>
  <PresentationFormat>On-screen Show (16:9)</PresentationFormat>
  <Paragraphs>119</Paragraphs>
  <Slides>16</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Open Sans</vt:lpstr>
      <vt:lpstr>Times New Roman</vt:lpstr>
      <vt:lpstr>LNTH-Quirky Stitch</vt:lpstr>
      <vt:lpstr>Calibri Light</vt:lpstr>
      <vt:lpstr>Old English Text MT</vt:lpstr>
      <vt:lpstr>Anaheim</vt:lpstr>
      <vt:lpstr>Calibri</vt:lpstr>
      <vt:lpstr>Assistant</vt:lpstr>
      <vt:lpstr>Arial</vt:lpstr>
      <vt:lpstr>Office Theme</vt:lpstr>
      <vt:lpstr>PowerPoint Presentation</vt:lpstr>
      <vt:lpstr>PowerPoint Presentation</vt:lpstr>
      <vt:lpstr>DỰ ÁN TRỒNG RAU AN TOÀN</vt:lpstr>
      <vt:lpstr>Giới thiệu</vt:lpstr>
      <vt:lpstr>PowerPoint Presentation</vt:lpstr>
      <vt:lpstr>PowerPoint Presentation</vt:lpstr>
      <vt:lpstr>PowerPoint Presentation</vt:lpstr>
      <vt:lpstr>Rau cải xanh</vt:lpstr>
      <vt:lpstr>Chuẩn bị dụng cụ, vật liệu</vt:lpstr>
      <vt:lpstr>Chi phí</vt:lpstr>
      <vt:lpstr> Trồng,chăm sóc và thu hoạch</vt:lpstr>
      <vt:lpstr>Các bước trồng rau cải xanh</vt:lpstr>
      <vt:lpstr>Các bước trồng cải xanh</vt:lpstr>
      <vt:lpstr>Bước 3: Chăm sóc, thu hoạch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Dự án trồng rau an toàn</dc:title>
  <dc:creator>david</dc:creator>
  <cp:lastModifiedBy>Dell</cp:lastModifiedBy>
  <cp:revision>23</cp:revision>
  <dcterms:modified xsi:type="dcterms:W3CDTF">2023-11-06T00:43:35Z</dcterms:modified>
</cp:coreProperties>
</file>