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 id="2147483660" r:id="rId2"/>
    <p:sldMasterId id="2147483672" r:id="rId3"/>
    <p:sldMasterId id="2147483696" r:id="rId4"/>
    <p:sldMasterId id="2147483708" r:id="rId5"/>
  </p:sldMasterIdLst>
  <p:notesMasterIdLst>
    <p:notesMasterId r:id="rId70"/>
  </p:notesMasterIdLst>
  <p:sldIdLst>
    <p:sldId id="265" r:id="rId6"/>
    <p:sldId id="268" r:id="rId7"/>
    <p:sldId id="269" r:id="rId8"/>
    <p:sldId id="271" r:id="rId9"/>
    <p:sldId id="272" r:id="rId10"/>
    <p:sldId id="270" r:id="rId11"/>
    <p:sldId id="278" r:id="rId12"/>
    <p:sldId id="283" r:id="rId13"/>
    <p:sldId id="279" r:id="rId14"/>
    <p:sldId id="280" r:id="rId15"/>
    <p:sldId id="281" r:id="rId16"/>
    <p:sldId id="282" r:id="rId17"/>
    <p:sldId id="275" r:id="rId18"/>
    <p:sldId id="276" r:id="rId19"/>
    <p:sldId id="284" r:id="rId20"/>
    <p:sldId id="286" r:id="rId21"/>
    <p:sldId id="287" r:id="rId22"/>
    <p:sldId id="288" r:id="rId23"/>
    <p:sldId id="289" r:id="rId24"/>
    <p:sldId id="291" r:id="rId25"/>
    <p:sldId id="290" r:id="rId26"/>
    <p:sldId id="292" r:id="rId27"/>
    <p:sldId id="293" r:id="rId28"/>
    <p:sldId id="294" r:id="rId29"/>
    <p:sldId id="295" r:id="rId30"/>
    <p:sldId id="296" r:id="rId31"/>
    <p:sldId id="297" r:id="rId32"/>
    <p:sldId id="302" r:id="rId33"/>
    <p:sldId id="299" r:id="rId34"/>
    <p:sldId id="301" r:id="rId35"/>
    <p:sldId id="303" r:id="rId36"/>
    <p:sldId id="305" r:id="rId37"/>
    <p:sldId id="304" r:id="rId38"/>
    <p:sldId id="306" r:id="rId39"/>
    <p:sldId id="307" r:id="rId40"/>
    <p:sldId id="308" r:id="rId41"/>
    <p:sldId id="309" r:id="rId42"/>
    <p:sldId id="310" r:id="rId43"/>
    <p:sldId id="311" r:id="rId44"/>
    <p:sldId id="312" r:id="rId45"/>
    <p:sldId id="313" r:id="rId46"/>
    <p:sldId id="314" r:id="rId47"/>
    <p:sldId id="316" r:id="rId48"/>
    <p:sldId id="315" r:id="rId49"/>
    <p:sldId id="317" r:id="rId50"/>
    <p:sldId id="319" r:id="rId51"/>
    <p:sldId id="320" r:id="rId52"/>
    <p:sldId id="321" r:id="rId53"/>
    <p:sldId id="322" r:id="rId54"/>
    <p:sldId id="323" r:id="rId55"/>
    <p:sldId id="324" r:id="rId56"/>
    <p:sldId id="325" r:id="rId57"/>
    <p:sldId id="326" r:id="rId58"/>
    <p:sldId id="263" r:id="rId59"/>
    <p:sldId id="256" r:id="rId60"/>
    <p:sldId id="257" r:id="rId61"/>
    <p:sldId id="258" r:id="rId62"/>
    <p:sldId id="262" r:id="rId63"/>
    <p:sldId id="261" r:id="rId64"/>
    <p:sldId id="259" r:id="rId65"/>
    <p:sldId id="267" r:id="rId66"/>
    <p:sldId id="327" r:id="rId67"/>
    <p:sldId id="328" r:id="rId68"/>
    <p:sldId id="329" r:id="rId69"/>
  </p:sldIdLst>
  <p:sldSz cx="9144000" cy="6858000" type="screen4x3"/>
  <p:notesSz cx="6858000" cy="91440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75" d="100"/>
          <a:sy n="75" d="100"/>
        </p:scale>
        <p:origin x="1176" y="54"/>
      </p:cViewPr>
      <p:guideLst>
        <p:guide orient="horz" pos="2160"/>
        <p:guide pos="2880"/>
      </p:guideLst>
    </p:cSldViewPr>
  </p:slideViewPr>
  <p:notesTextViewPr>
    <p:cViewPr>
      <p:scale>
        <a:sx n="1" d="1"/>
        <a:sy n="1" d="1"/>
      </p:scale>
      <p:origin x="0" y="0"/>
    </p:cViewPr>
  </p:notesTextViewPr>
  <p:notesViewPr>
    <p:cSldViewPr showGuides="1">
      <p:cViewPr varScale="1">
        <p:scale>
          <a:sx n="57" d="100"/>
          <a:sy n="57" d="100"/>
        </p:scale>
        <p:origin x="2754"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9EF38-4BF1-4658-8081-3A699AB3DB73}" type="datetimeFigureOut">
              <a:rPr lang="en-US" smtClean="0"/>
              <a:t>7/14/2022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22CC3-EED5-4FA2-A12D-AB3D4642B4D0}" type="slidenum">
              <a:rPr lang="en-US" smtClean="0"/>
              <a:t>‹#›</a:t>
            </a:fld>
            <a:endParaRPr lang="en-US"/>
          </a:p>
        </p:txBody>
      </p:sp>
    </p:spTree>
    <p:extLst>
      <p:ext uri="{BB962C8B-B14F-4D97-AF65-F5344CB8AC3E}">
        <p14:creationId xmlns:p14="http://schemas.microsoft.com/office/powerpoint/2010/main" val="106678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294850EC-756B-4722-B3FE-79F884148530}" type="slidenum">
              <a:rPr lang="en-US" altLang="en-US" u="none">
                <a:latin typeface="Arial" panose="020B0604020202020204" pitchFamily="34" charset="0"/>
              </a:rPr>
              <a:pPr eaLnBrk="1" hangingPunct="1"/>
              <a:t>19</a:t>
            </a:fld>
            <a:endParaRPr lang="en-US" altLang="en-US" u="none">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9705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8AA0635B-0348-4522-AE82-4BD8754F5292}" type="slidenum">
              <a:rPr lang="en-US" altLang="en-US" u="none">
                <a:latin typeface="Arial" panose="020B0604020202020204" pitchFamily="34" charset="0"/>
              </a:rPr>
              <a:pPr eaLnBrk="1" hangingPunct="1"/>
              <a:t>30</a:t>
            </a:fld>
            <a:endParaRPr lang="en-US" altLang="en-US" u="none">
              <a:latin typeface="Arial" panose="020B060402020202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7208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700F8325-EBA0-4961-B9EE-ABD192B07A13}" type="slidenum">
              <a:rPr lang="en-US" altLang="en-US" u="none">
                <a:latin typeface="Arial" panose="020B0604020202020204" pitchFamily="34" charset="0"/>
              </a:rPr>
              <a:pPr eaLnBrk="1" hangingPunct="1"/>
              <a:t>31</a:t>
            </a:fld>
            <a:endParaRPr lang="en-US" altLang="en-US" u="none">
              <a:latin typeface="Arial" panose="020B0604020202020204"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936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FF045EB5-9FD3-464D-879E-79542C9C091B}" type="slidenum">
              <a:rPr lang="en-US" altLang="en-US" u="none">
                <a:latin typeface="Arial" panose="020B0604020202020204" pitchFamily="34" charset="0"/>
              </a:rPr>
              <a:pPr eaLnBrk="1" hangingPunct="1"/>
              <a:t>33</a:t>
            </a:fld>
            <a:endParaRPr lang="en-US" altLang="en-US" u="none">
              <a:latin typeface="Arial" panose="020B060402020202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6778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C6AC4805-8F12-42EC-BF31-E59232648E85}" type="slidenum">
              <a:rPr lang="en-US" altLang="en-US" u="none">
                <a:latin typeface="Arial" panose="020B0604020202020204" pitchFamily="34" charset="0"/>
              </a:rPr>
              <a:pPr eaLnBrk="1" hangingPunct="1"/>
              <a:t>35</a:t>
            </a:fld>
            <a:endParaRPr lang="en-US" altLang="en-US" u="none">
              <a:latin typeface="Arial" panose="020B060402020202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5483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ECDD8ACF-CF73-45F1-8CCE-5CD968803F02}" type="slidenum">
              <a:rPr lang="en-US" altLang="en-US" u="none">
                <a:latin typeface="Arial" panose="020B0604020202020204" pitchFamily="34" charset="0"/>
              </a:rPr>
              <a:pPr eaLnBrk="1" hangingPunct="1"/>
              <a:t>36</a:t>
            </a:fld>
            <a:endParaRPr lang="en-US" altLang="en-US" u="none">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620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16028B24-ABB7-4CAF-AAAF-B6A19CA245B5}" type="slidenum">
              <a:rPr lang="en-US" altLang="en-US" u="none">
                <a:latin typeface="Arial" panose="020B0604020202020204" pitchFamily="34" charset="0"/>
              </a:rPr>
              <a:pPr eaLnBrk="1" hangingPunct="1"/>
              <a:t>37</a:t>
            </a:fld>
            <a:endParaRPr lang="en-US" altLang="en-US" u="none">
              <a:latin typeface="Arial" panose="020B0604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396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DDAF3DA5-08F7-49D0-95A5-8A87B622FA5B}" type="slidenum">
              <a:rPr lang="en-US" altLang="en-US" u="none">
                <a:latin typeface="Arial" panose="020B0604020202020204" pitchFamily="34" charset="0"/>
              </a:rPr>
              <a:pPr eaLnBrk="1" hangingPunct="1"/>
              <a:t>38</a:t>
            </a:fld>
            <a:endParaRPr lang="en-US" altLang="en-US" u="none">
              <a:latin typeface="Arial" panose="020B0604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7649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418BFED8-10D1-415F-82A0-7C51F46CF8FC}" type="slidenum">
              <a:rPr lang="en-US" altLang="en-US" u="none">
                <a:latin typeface="Arial" panose="020B0604020202020204" pitchFamily="34" charset="0"/>
              </a:rPr>
              <a:pPr eaLnBrk="1" hangingPunct="1"/>
              <a:t>39</a:t>
            </a:fld>
            <a:endParaRPr lang="en-US" altLang="en-US" u="none">
              <a:latin typeface="Arial" panose="020B0604020202020204"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502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9786607D-8339-4FC3-BE7B-0E45A8CA79C1}" type="slidenum">
              <a:rPr lang="en-US" altLang="en-US" u="none">
                <a:latin typeface="Arial" panose="020B0604020202020204" pitchFamily="34" charset="0"/>
              </a:rPr>
              <a:pPr eaLnBrk="1" hangingPunct="1"/>
              <a:t>40</a:t>
            </a:fld>
            <a:endParaRPr lang="en-US" altLang="en-US" u="none">
              <a:latin typeface="Arial" panose="020B0604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85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68F9B51E-348D-4A61-BB5A-257FF9A3C118}" type="slidenum">
              <a:rPr lang="en-US" altLang="en-US" u="none">
                <a:latin typeface="Arial" panose="020B0604020202020204" pitchFamily="34" charset="0"/>
              </a:rPr>
              <a:pPr eaLnBrk="1" hangingPunct="1"/>
              <a:t>41</a:t>
            </a:fld>
            <a:endParaRPr lang="en-US" altLang="en-US" u="none">
              <a:latin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4572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80DF3C09-2B44-4A4C-96A8-5AA8142FB5C7}" type="slidenum">
              <a:rPr lang="en-US" altLang="en-US" u="none">
                <a:latin typeface="Arial" panose="020B0604020202020204" pitchFamily="34" charset="0"/>
              </a:rPr>
              <a:pPr eaLnBrk="1" hangingPunct="1"/>
              <a:t>21</a:t>
            </a:fld>
            <a:endParaRPr lang="en-US" altLang="en-US" u="none">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60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D6CDB41E-30A6-4675-B6A1-E7D68FF8F1FB}" type="slidenum">
              <a:rPr lang="en-US" altLang="en-US" u="none">
                <a:latin typeface="Arial" panose="020B0604020202020204" pitchFamily="34" charset="0"/>
              </a:rPr>
              <a:pPr eaLnBrk="1" hangingPunct="1"/>
              <a:t>22</a:t>
            </a:fld>
            <a:endParaRPr lang="en-US" altLang="en-US" u="none">
              <a:latin typeface="Arial" panose="020B0604020202020204"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4580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39481143-1988-4F78-9889-CFF16F9BD158}" type="slidenum">
              <a:rPr lang="en-US" altLang="en-US" u="none">
                <a:latin typeface="Arial" panose="020B0604020202020204" pitchFamily="34" charset="0"/>
              </a:rPr>
              <a:pPr eaLnBrk="1" hangingPunct="1"/>
              <a:t>23</a:t>
            </a:fld>
            <a:endParaRPr lang="en-US" altLang="en-US" u="none">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7265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C57D9108-C132-458D-AAC0-3287B11FDA39}" type="slidenum">
              <a:rPr lang="en-US" altLang="en-US" u="none">
                <a:latin typeface="Arial" panose="020B0604020202020204" pitchFamily="34" charset="0"/>
              </a:rPr>
              <a:pPr eaLnBrk="1" hangingPunct="1"/>
              <a:t>24</a:t>
            </a:fld>
            <a:endParaRPr lang="en-US" altLang="en-US" u="none">
              <a:latin typeface="Arial" panose="020B060402020202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3934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38D74A1F-3B55-4F23-B9BA-515DEED8FD72}" type="slidenum">
              <a:rPr lang="en-US" altLang="en-US" u="none">
                <a:latin typeface="Arial" panose="020B0604020202020204" pitchFamily="34" charset="0"/>
              </a:rPr>
              <a:pPr eaLnBrk="1" hangingPunct="1"/>
              <a:t>25</a:t>
            </a:fld>
            <a:endParaRPr lang="en-US" altLang="en-US" u="none">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6976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221E307F-D98F-452B-9D90-01A53DCD7967}" type="slidenum">
              <a:rPr lang="en-US" altLang="en-US" u="none">
                <a:latin typeface="Arial" panose="020B0604020202020204" pitchFamily="34" charset="0"/>
              </a:rPr>
              <a:pPr eaLnBrk="1" hangingPunct="1"/>
              <a:t>26</a:t>
            </a:fld>
            <a:endParaRPr lang="en-US" altLang="en-US" u="none">
              <a:latin typeface="Arial" panose="020B060402020202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1660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65B0D1CF-63D3-44DE-AFC8-E371A720E04C}" type="slidenum">
              <a:rPr lang="en-US" altLang="en-US" u="none">
                <a:latin typeface="Arial" panose="020B0604020202020204" pitchFamily="34" charset="0"/>
              </a:rPr>
              <a:pPr eaLnBrk="1" hangingPunct="1"/>
              <a:t>27</a:t>
            </a:fld>
            <a:endParaRPr lang="en-US" altLang="en-US" u="none">
              <a:latin typeface="Arial" panose="020B0604020202020204"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276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4ECFBF4B-B0C6-4E0B-9D0A-BF45EC8A8DE4}" type="slidenum">
              <a:rPr lang="en-US" altLang="en-US" u="none">
                <a:latin typeface="Arial" panose="020B0604020202020204" pitchFamily="34" charset="0"/>
              </a:rPr>
              <a:pPr eaLnBrk="1" hangingPunct="1"/>
              <a:t>29</a:t>
            </a:fld>
            <a:endParaRPr lang="en-US" altLang="en-US" u="none">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404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7/14/2022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4532659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7/14/2022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61083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7/14/2022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886985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fld id="{8B308FAE-C6CB-4EC4-B297-17CBF76E0C9D}" type="slidenum">
              <a:rPr lang="en-US" altLang="en-US"/>
              <a:pPr/>
              <a:t>‹#›</a:t>
            </a:fld>
            <a:endParaRPr lang="en-US" altLang="en-US"/>
          </a:p>
        </p:txBody>
      </p:sp>
    </p:spTree>
    <p:extLst>
      <p:ext uri="{BB962C8B-B14F-4D97-AF65-F5344CB8AC3E}">
        <p14:creationId xmlns:p14="http://schemas.microsoft.com/office/powerpoint/2010/main" val="3141634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fld id="{E596941A-AB24-417B-856D-FA86182990B2}" type="slidenum">
              <a:rPr lang="en-US" altLang="en-US"/>
              <a:pPr/>
              <a:t>‹#›</a:t>
            </a:fld>
            <a:endParaRPr lang="en-US" altLang="en-US"/>
          </a:p>
        </p:txBody>
      </p:sp>
    </p:spTree>
    <p:extLst>
      <p:ext uri="{BB962C8B-B14F-4D97-AF65-F5344CB8AC3E}">
        <p14:creationId xmlns:p14="http://schemas.microsoft.com/office/powerpoint/2010/main" val="1811351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49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9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49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6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93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285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7/14/2022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458578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6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95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60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07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61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49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9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49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6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93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7/14/2022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9275719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285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6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95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60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07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61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49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9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49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6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7/14/2022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600854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93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285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69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95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600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07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611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49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9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49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7/14/2022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376460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66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936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285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69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95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600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079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61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7/14/2022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4074911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smtClean="0"/>
              <a:t>Thư viện stem-steam</a:t>
            </a:r>
            <a:endParaRPr lang="en-US"/>
          </a:p>
        </p:txBody>
      </p:sp>
    </p:spTree>
    <p:extLst>
      <p:ext uri="{BB962C8B-B14F-4D97-AF65-F5344CB8AC3E}">
        <p14:creationId xmlns:p14="http://schemas.microsoft.com/office/powerpoint/2010/main" val="32579968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7/14/2022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9905362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7/14/2022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638077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3200400" y="6457890"/>
            <a:ext cx="5105400" cy="400110"/>
          </a:xfrm>
          <a:prstGeom prst="rect">
            <a:avLst/>
          </a:prstGeom>
          <a:noFill/>
        </p:spPr>
        <p:txBody>
          <a:bodyPr wrap="square" rtlCol="0">
            <a:spAutoFit/>
          </a:bodyPr>
          <a:lstStyle/>
          <a:p>
            <a:r>
              <a:rPr lang="en-US" sz="2000" b="0" cap="none" spc="0" smtClean="0">
                <a:ln w="0"/>
                <a:gradFill>
                  <a:gsLst>
                    <a:gs pos="21000">
                      <a:srgbClr val="53575C"/>
                    </a:gs>
                    <a:gs pos="88000">
                      <a:srgbClr val="C5C7CA"/>
                    </a:gs>
                  </a:gsLst>
                  <a:lin ang="5400000"/>
                </a:gradFill>
                <a:effectLst/>
              </a:rPr>
              <a:t>Thư</a:t>
            </a:r>
            <a:r>
              <a:rPr lang="en-US" sz="2000" b="0" cap="none" spc="0" baseline="0" smtClean="0">
                <a:ln w="0"/>
                <a:gradFill>
                  <a:gsLst>
                    <a:gs pos="21000">
                      <a:srgbClr val="53575C"/>
                    </a:gs>
                    <a:gs pos="88000">
                      <a:srgbClr val="C5C7CA"/>
                    </a:gs>
                  </a:gsLst>
                  <a:lin ang="5400000"/>
                </a:gradFill>
                <a:effectLst/>
              </a:rPr>
              <a:t> viện stem-steam</a:t>
            </a:r>
            <a:endParaRPr lang="en-US" sz="2000" b="0" cap="none" spc="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2800661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0" r:id="rId12"/>
    <p:sldLayoutId id="2147483721" r:id="rId13"/>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67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676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676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7/14/2022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676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wm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64.png"/><Relationship Id="rId4" Type="http://schemas.openxmlformats.org/officeDocument/2006/relationships/image" Target="../media/image63.jpg"/></Relationships>
</file>

<file path=ppt/slides/_rels/slide5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slide" Target="slide56.xml"/><Relationship Id="rId7" Type="http://schemas.openxmlformats.org/officeDocument/2006/relationships/image" Target="../media/image67.png"/><Relationship Id="rId12" Type="http://schemas.openxmlformats.org/officeDocument/2006/relationships/image" Target="../media/image69.png"/><Relationship Id="rId2" Type="http://schemas.openxmlformats.org/officeDocument/2006/relationships/image" Target="../media/image65.jpg"/><Relationship Id="rId1" Type="http://schemas.openxmlformats.org/officeDocument/2006/relationships/slideLayout" Target="../slideLayouts/slideLayout1.xml"/><Relationship Id="rId6" Type="http://schemas.openxmlformats.org/officeDocument/2006/relationships/slide" Target="slide57.xml"/><Relationship Id="rId11" Type="http://schemas.openxmlformats.org/officeDocument/2006/relationships/slide" Target="slide59.xml"/><Relationship Id="rId5" Type="http://schemas.microsoft.com/office/2007/relationships/hdphoto" Target="../media/hdphoto1.wdp"/><Relationship Id="rId15" Type="http://schemas.openxmlformats.org/officeDocument/2006/relationships/image" Target="../media/image70.jpg"/><Relationship Id="rId10" Type="http://schemas.openxmlformats.org/officeDocument/2006/relationships/image" Target="../media/image68.jpg"/><Relationship Id="rId4" Type="http://schemas.openxmlformats.org/officeDocument/2006/relationships/image" Target="../media/image66.png"/><Relationship Id="rId9" Type="http://schemas.openxmlformats.org/officeDocument/2006/relationships/slide" Target="slide58.xml"/><Relationship Id="rId14" Type="http://schemas.openxmlformats.org/officeDocument/2006/relationships/slide" Target="slide60.xml"/></Relationships>
</file>

<file path=ppt/slides/_rels/slide56.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image" Target="../media/image74.png"/><Relationship Id="rId3" Type="http://schemas.microsoft.com/office/2007/relationships/media" Target="../media/media8.mp3"/><Relationship Id="rId7" Type="http://schemas.openxmlformats.org/officeDocument/2006/relationships/image" Target="../media/image71.jpg"/><Relationship Id="rId12" Type="http://schemas.openxmlformats.org/officeDocument/2006/relationships/image" Target="../media/image6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audio1.wav"/><Relationship Id="rId11" Type="http://schemas.openxmlformats.org/officeDocument/2006/relationships/image" Target="../media/image73.png"/><Relationship Id="rId5" Type="http://schemas.openxmlformats.org/officeDocument/2006/relationships/slideLayout" Target="../slideLayouts/slideLayout7.xml"/><Relationship Id="rId15" Type="http://schemas.openxmlformats.org/officeDocument/2006/relationships/image" Target="../media/image75.png"/><Relationship Id="rId10" Type="http://schemas.microsoft.com/office/2007/relationships/hdphoto" Target="../media/hdphoto4.wdp"/><Relationship Id="rId4" Type="http://schemas.openxmlformats.org/officeDocument/2006/relationships/audio" Target="../media/media8.mp3"/><Relationship Id="rId9" Type="http://schemas.openxmlformats.org/officeDocument/2006/relationships/image" Target="../media/image72.png"/><Relationship Id="rId14" Type="http://schemas.microsoft.com/office/2007/relationships/hdphoto" Target="../media/hdphoto5.wdp"/></Relationships>
</file>

<file path=ppt/slides/_rels/slide5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png"/><Relationship Id="rId3" Type="http://schemas.microsoft.com/office/2007/relationships/media" Target="../media/media8.mp3"/><Relationship Id="rId7" Type="http://schemas.openxmlformats.org/officeDocument/2006/relationships/image" Target="../media/image76.jpg"/><Relationship Id="rId12" Type="http://schemas.openxmlformats.org/officeDocument/2006/relationships/slide" Target="slide55.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audio1.wav"/><Relationship Id="rId11" Type="http://schemas.microsoft.com/office/2007/relationships/hdphoto" Target="../media/hdphoto5.wdp"/><Relationship Id="rId5" Type="http://schemas.openxmlformats.org/officeDocument/2006/relationships/slideLayout" Target="../slideLayouts/slideLayout20.xml"/><Relationship Id="rId15" Type="http://schemas.openxmlformats.org/officeDocument/2006/relationships/image" Target="../media/image75.png"/><Relationship Id="rId10" Type="http://schemas.openxmlformats.org/officeDocument/2006/relationships/image" Target="../media/image74.png"/><Relationship Id="rId4" Type="http://schemas.openxmlformats.org/officeDocument/2006/relationships/audio" Target="../media/media8.mp3"/><Relationship Id="rId9" Type="http://schemas.openxmlformats.org/officeDocument/2006/relationships/image" Target="../media/image64.png"/><Relationship Id="rId14" Type="http://schemas.microsoft.com/office/2007/relationships/hdphoto" Target="../media/hdphoto6.wdp"/></Relationships>
</file>

<file path=ppt/slides/_rels/slide5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9.jpeg"/><Relationship Id="rId3" Type="http://schemas.microsoft.com/office/2007/relationships/media" Target="../media/media8.mp3"/><Relationship Id="rId7" Type="http://schemas.openxmlformats.org/officeDocument/2006/relationships/image" Target="../media/image78.jpg"/><Relationship Id="rId12" Type="http://schemas.openxmlformats.org/officeDocument/2006/relationships/slide" Target="slide55.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audio1.wav"/><Relationship Id="rId11" Type="http://schemas.microsoft.com/office/2007/relationships/hdphoto" Target="../media/hdphoto5.wdp"/><Relationship Id="rId5" Type="http://schemas.openxmlformats.org/officeDocument/2006/relationships/slideLayout" Target="../slideLayouts/slideLayout53.xml"/><Relationship Id="rId10" Type="http://schemas.openxmlformats.org/officeDocument/2006/relationships/image" Target="../media/image74.png"/><Relationship Id="rId4" Type="http://schemas.openxmlformats.org/officeDocument/2006/relationships/audio" Target="../media/media8.mp3"/><Relationship Id="rId9" Type="http://schemas.openxmlformats.org/officeDocument/2006/relationships/image" Target="../media/image64.png"/><Relationship Id="rId14" Type="http://schemas.openxmlformats.org/officeDocument/2006/relationships/image" Target="../media/image75.png"/></Relationships>
</file>

<file path=ppt/slides/_rels/slide5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5.png"/><Relationship Id="rId3" Type="http://schemas.microsoft.com/office/2007/relationships/media" Target="../media/media8.mp3"/><Relationship Id="rId7" Type="http://schemas.openxmlformats.org/officeDocument/2006/relationships/image" Target="../media/image80.jpg"/><Relationship Id="rId12" Type="http://schemas.microsoft.com/office/2007/relationships/hdphoto" Target="../media/hdphoto7.wdp"/><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audio1.wav"/><Relationship Id="rId11" Type="http://schemas.openxmlformats.org/officeDocument/2006/relationships/image" Target="../media/image81.png"/><Relationship Id="rId5" Type="http://schemas.openxmlformats.org/officeDocument/2006/relationships/slideLayout" Target="../slideLayouts/slideLayout42.xml"/><Relationship Id="rId10" Type="http://schemas.openxmlformats.org/officeDocument/2006/relationships/slide" Target="slide55.xml"/><Relationship Id="rId4" Type="http://schemas.openxmlformats.org/officeDocument/2006/relationships/audio" Target="../media/media8.mp3"/><Relationship Id="rId9"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0.jpg"/><Relationship Id="rId3" Type="http://schemas.microsoft.com/office/2007/relationships/media" Target="../media/media8.mp3"/><Relationship Id="rId7" Type="http://schemas.openxmlformats.org/officeDocument/2006/relationships/image" Target="../media/image82.jpg"/><Relationship Id="rId12" Type="http://schemas.openxmlformats.org/officeDocument/2006/relationships/slide" Target="slide55.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audio1.wav"/><Relationship Id="rId11" Type="http://schemas.microsoft.com/office/2007/relationships/hdphoto" Target="../media/hdphoto5.wdp"/><Relationship Id="rId5" Type="http://schemas.openxmlformats.org/officeDocument/2006/relationships/slideLayout" Target="../slideLayouts/slideLayout31.xml"/><Relationship Id="rId10" Type="http://schemas.openxmlformats.org/officeDocument/2006/relationships/image" Target="../media/image74.png"/><Relationship Id="rId4" Type="http://schemas.openxmlformats.org/officeDocument/2006/relationships/audio" Target="../media/media8.mp3"/><Relationship Id="rId9" Type="http://schemas.openxmlformats.org/officeDocument/2006/relationships/image" Target="../media/image64.png"/><Relationship Id="rId1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hyperlink" Target="https://blogtailieu.com/bo-60-tro-choi-power-point/" TargetMode="External"/><Relationship Id="rId2" Type="http://schemas.openxmlformats.org/officeDocument/2006/relationships/slideLayout" Target="../slideLayouts/slideLayout26.xml"/><Relationship Id="rId1" Type="http://schemas.openxmlformats.org/officeDocument/2006/relationships/tags" Target="../tags/tag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3"/><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slideLayout" Target="../slideLayouts/slideLayout2.xml"/><Relationship Id="rId5" Type="http://schemas.openxmlformats.org/officeDocument/2006/relationships/video" Target="../media/media3.mp4"/><Relationship Id="rId4" Type="http://schemas.microsoft.com/office/2007/relationships/media" Target="../media/media3.mp4"/></Relationships>
</file>

<file path=ppt/slides/_rels/slide9.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p:cNvSpPr>
          <p:nvPr>
            <p:ph type="title" idx="4294967295"/>
          </p:nvPr>
        </p:nvSpPr>
        <p:spPr>
          <a:xfrm>
            <a:off x="0" y="228600"/>
            <a:ext cx="8510588" cy="1325563"/>
          </a:xfrm>
          <a:prstGeom prst="rect">
            <a:avLst/>
          </a:prstGeom>
        </p:spPr>
        <p:txBody>
          <a:bodyPr/>
          <a:lstStyle/>
          <a:p>
            <a:pPr>
              <a:defRPr/>
            </a:pPr>
            <a:r>
              <a:rPr lang="en-US" altLang="en-US"/>
              <a:t>`</a:t>
            </a:r>
          </a:p>
        </p:txBody>
      </p:sp>
      <p:pic>
        <p:nvPicPr>
          <p:cNvPr id="6147" name="Picture 3" descr="POINSET3"/>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7524750" y="5375275"/>
            <a:ext cx="1619250" cy="1482725"/>
          </a:xfrm>
          <a:prstGeom prst="rect">
            <a:avLst/>
          </a:prstGeom>
        </p:spPr>
      </p:pic>
      <p:pic>
        <p:nvPicPr>
          <p:cNvPr id="6148"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9812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descr="FIREWRK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7663" y="2973388"/>
            <a:ext cx="4213225"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7"/>
          <p:cNvSpPr>
            <a:spLocks noChangeArrowheads="1"/>
          </p:cNvSpPr>
          <p:nvPr/>
        </p:nvSpPr>
        <p:spPr bwMode="auto">
          <a:xfrm>
            <a:off x="0" y="5327650"/>
            <a:ext cx="9144000" cy="1557338"/>
          </a:xfrm>
          <a:prstGeom prst="rect">
            <a:avLst/>
          </a:prstGeom>
          <a:gradFill rotWithShape="1">
            <a:gsLst>
              <a:gs pos="0">
                <a:srgbClr val="FFFFFF">
                  <a:alpha val="0"/>
                </a:srgbClr>
              </a:gs>
              <a:gs pos="100000">
                <a:srgbClr val="00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a:spcBef>
                <a:spcPct val="0"/>
              </a:spcBef>
              <a:buFontTx/>
              <a:buNone/>
            </a:pPr>
            <a:endParaRPr lang="uk-UA" altLang="en-US">
              <a:solidFill>
                <a:schemeClr val="tx1"/>
              </a:solidFill>
              <a:latin typeface=".VnTime" panose="020B7200000000000000" pitchFamily="34" charset="0"/>
            </a:endParaRPr>
          </a:p>
        </p:txBody>
      </p:sp>
      <p:sp>
        <p:nvSpPr>
          <p:cNvPr id="38923" name="WordArt 11"/>
          <p:cNvSpPr>
            <a:spLocks noChangeArrowheads="1" noChangeShapeType="1" noTextEdit="1"/>
          </p:cNvSpPr>
          <p:nvPr/>
        </p:nvSpPr>
        <p:spPr bwMode="auto">
          <a:xfrm>
            <a:off x="990600" y="1692275"/>
            <a:ext cx="7010400" cy="1143000"/>
          </a:xfrm>
          <a:prstGeom prst="rect">
            <a:avLst/>
          </a:prstGeom>
        </p:spPr>
        <p:txBody>
          <a:bodyPr wrap="none" fromWordArt="1">
            <a:prstTxWarp prst="textPlain">
              <a:avLst>
                <a:gd name="adj" fmla="val 50000"/>
              </a:avLst>
            </a:prstTxWarp>
          </a:bodyPr>
          <a:lstStyle/>
          <a:p>
            <a:pPr algn="ctr"/>
            <a:r>
              <a:rPr lang="en-US" sz="3600" kern="10" dirty="0" err="1">
                <a:ln w="19050">
                  <a:solidFill>
                    <a:srgbClr val="99CCFF"/>
                  </a:solidFill>
                  <a:round/>
                  <a:headEnd/>
                  <a:tailEnd/>
                </a:ln>
                <a:solidFill>
                  <a:srgbClr val="FF0000"/>
                </a:solidFill>
                <a:effectLst>
                  <a:outerShdw dist="35921" dir="2700000" algn="ctr" rotWithShape="0">
                    <a:srgbClr val="990000"/>
                  </a:outerShdw>
                </a:effectLst>
                <a:latin typeface="+mj-lt"/>
                <a:ea typeface="+mj-lt"/>
                <a:cs typeface="+mj-lt"/>
              </a:rPr>
              <a:t>Môn</a:t>
            </a: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mj-lt"/>
                <a:ea typeface="+mj-lt"/>
                <a:cs typeface="+mj-lt"/>
              </a:rPr>
              <a:t> </a:t>
            </a:r>
            <a:r>
              <a:rPr lang="en-US" sz="3600" kern="10" dirty="0" err="1" smtClean="0">
                <a:ln w="19050">
                  <a:solidFill>
                    <a:srgbClr val="99CCFF"/>
                  </a:solidFill>
                  <a:round/>
                  <a:headEnd/>
                  <a:tailEnd/>
                </a:ln>
                <a:solidFill>
                  <a:srgbClr val="FF0000"/>
                </a:solidFill>
                <a:effectLst>
                  <a:outerShdw dist="35921" dir="2700000" algn="ctr" rotWithShape="0">
                    <a:srgbClr val="990000"/>
                  </a:outerShdw>
                </a:effectLst>
                <a:latin typeface="+mj-lt"/>
                <a:ea typeface="+mj-lt"/>
                <a:cs typeface="+mj-lt"/>
              </a:rPr>
              <a:t>công</a:t>
            </a:r>
            <a:r>
              <a:rPr lang="en-US" sz="3600" kern="10" dirty="0" smtClean="0">
                <a:ln w="19050">
                  <a:solidFill>
                    <a:srgbClr val="99CCFF"/>
                  </a:solidFill>
                  <a:round/>
                  <a:headEnd/>
                  <a:tailEnd/>
                </a:ln>
                <a:solidFill>
                  <a:srgbClr val="FF0000"/>
                </a:solidFill>
                <a:effectLst>
                  <a:outerShdw dist="35921" dir="2700000" algn="ctr" rotWithShape="0">
                    <a:srgbClr val="990000"/>
                  </a:outerShdw>
                </a:effectLst>
                <a:latin typeface="+mj-lt"/>
                <a:ea typeface="+mj-lt"/>
                <a:cs typeface="+mj-lt"/>
              </a:rPr>
              <a:t> </a:t>
            </a:r>
            <a:r>
              <a:rPr lang="en-US" sz="3600" kern="10" dirty="0" err="1" smtClean="0">
                <a:ln w="19050">
                  <a:solidFill>
                    <a:srgbClr val="99CCFF"/>
                  </a:solidFill>
                  <a:round/>
                  <a:headEnd/>
                  <a:tailEnd/>
                </a:ln>
                <a:solidFill>
                  <a:srgbClr val="FF0000"/>
                </a:solidFill>
                <a:effectLst>
                  <a:outerShdw dist="35921" dir="2700000" algn="ctr" rotWithShape="0">
                    <a:srgbClr val="990000"/>
                  </a:outerShdw>
                </a:effectLst>
                <a:latin typeface="+mj-lt"/>
                <a:ea typeface="+mj-lt"/>
                <a:cs typeface="+mj-lt"/>
              </a:rPr>
              <a:t>nghệ</a:t>
            </a:r>
            <a:r>
              <a:rPr lang="en-US" sz="3600" kern="10" dirty="0" smtClean="0">
                <a:ln w="19050">
                  <a:solidFill>
                    <a:srgbClr val="99CCFF"/>
                  </a:solidFill>
                  <a:round/>
                  <a:headEnd/>
                  <a:tailEnd/>
                </a:ln>
                <a:solidFill>
                  <a:srgbClr val="FF0000"/>
                </a:solidFill>
                <a:effectLst>
                  <a:outerShdw dist="35921" dir="2700000" algn="ctr" rotWithShape="0">
                    <a:srgbClr val="990000"/>
                  </a:outerShdw>
                </a:effectLst>
                <a:latin typeface="+mj-lt"/>
                <a:ea typeface="+mj-lt"/>
                <a:cs typeface="+mj-lt"/>
              </a:rPr>
              <a:t> 7</a:t>
            </a:r>
          </a:p>
          <a:p>
            <a:pPr algn="ctr"/>
            <a:r>
              <a:rPr lang="en-US" sz="3600" kern="10" dirty="0" smtClean="0">
                <a:ln w="19050">
                  <a:solidFill>
                    <a:srgbClr val="99CCFF"/>
                  </a:solidFill>
                  <a:round/>
                  <a:headEnd/>
                  <a:tailEnd/>
                </a:ln>
                <a:solidFill>
                  <a:srgbClr val="FF0000"/>
                </a:solidFill>
                <a:effectLst>
                  <a:outerShdw dist="35921" dir="2700000" algn="ctr" rotWithShape="0">
                    <a:srgbClr val="990000"/>
                  </a:outerShdw>
                </a:effectLst>
                <a:latin typeface="+mj-lt"/>
                <a:ea typeface="+mj-lt"/>
                <a:cs typeface="+mj-lt"/>
              </a:rPr>
              <a:t>KNTT</a:t>
            </a:r>
            <a:endParaRPr lang="en-US" sz="3600" kern="10" dirty="0">
              <a:ln w="19050">
                <a:solidFill>
                  <a:srgbClr val="99CCFF"/>
                </a:solidFill>
                <a:round/>
                <a:headEnd/>
                <a:tailEnd/>
              </a:ln>
              <a:solidFill>
                <a:srgbClr val="FF0000"/>
              </a:solidFill>
              <a:effectLst>
                <a:outerShdw dist="35921" dir="2700000" algn="ctr" rotWithShape="0">
                  <a:srgbClr val="990000"/>
                </a:outerShdw>
              </a:effectLst>
              <a:latin typeface="+mj-lt"/>
              <a:ea typeface="+mj-lt"/>
              <a:cs typeface="+mj-lt"/>
            </a:endParaRPr>
          </a:p>
        </p:txBody>
      </p:sp>
      <p:pic>
        <p:nvPicPr>
          <p:cNvPr id="6154"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166769" y="3969"/>
            <a:ext cx="19812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6019014"/>
      </p:ext>
    </p:extLst>
  </p:cSld>
  <p:clrMapOvr>
    <a:masterClrMapping/>
  </p:clrMapOvr>
  <p:transition spd="med">
    <p:newsflash/>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8923"/>
                                        </p:tgtEl>
                                        <p:attrNameLst>
                                          <p:attrName>style.visibility</p:attrName>
                                        </p:attrNameLst>
                                      </p:cBhvr>
                                      <p:to>
                                        <p:strVal val="visible"/>
                                      </p:to>
                                    </p:set>
                                    <p:anim by="(-#ppt_w*2)" calcmode="lin" valueType="num">
                                      <p:cBhvr rctx="PPT">
                                        <p:cTn id="7" dur="500" autoRev="1" fill="hold">
                                          <p:stCondLst>
                                            <p:cond delay="0"/>
                                          </p:stCondLst>
                                        </p:cTn>
                                        <p:tgtEl>
                                          <p:spTgt spid="38923"/>
                                        </p:tgtEl>
                                        <p:attrNameLst>
                                          <p:attrName>ppt_w</p:attrName>
                                        </p:attrNameLst>
                                      </p:cBhvr>
                                    </p:anim>
                                    <p:anim by="(#ppt_w*0.50)" calcmode="lin" valueType="num">
                                      <p:cBhvr>
                                        <p:cTn id="8" dur="500" decel="50000" autoRev="1" fill="hold">
                                          <p:stCondLst>
                                            <p:cond delay="0"/>
                                          </p:stCondLst>
                                        </p:cTn>
                                        <p:tgtEl>
                                          <p:spTgt spid="38923"/>
                                        </p:tgtEl>
                                        <p:attrNameLst>
                                          <p:attrName>ppt_x</p:attrName>
                                        </p:attrNameLst>
                                      </p:cBhvr>
                                    </p:anim>
                                    <p:anim from="(-#ppt_h/2)" to="(#ppt_y)" calcmode="lin" valueType="num">
                                      <p:cBhvr>
                                        <p:cTn id="9" dur="1000" fill="hold">
                                          <p:stCondLst>
                                            <p:cond delay="0"/>
                                          </p:stCondLst>
                                        </p:cTn>
                                        <p:tgtEl>
                                          <p:spTgt spid="38923"/>
                                        </p:tgtEl>
                                        <p:attrNameLst>
                                          <p:attrName>ppt_y</p:attrName>
                                        </p:attrNameLst>
                                      </p:cBhvr>
                                    </p:anim>
                                    <p:animRot by="21600000">
                                      <p:cBhvr>
                                        <p:cTn id="10" dur="1000" fill="hold">
                                          <p:stCondLst>
                                            <p:cond delay="0"/>
                                          </p:stCondLst>
                                        </p:cTn>
                                        <p:tgtEl>
                                          <p:spTgt spid="389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3DC647-8C8B-4468-8BB2-10B29DF8B5B9}"/>
              </a:ext>
            </a:extLst>
          </p:cNvPr>
          <p:cNvSpPr>
            <a:spLocks noGrp="1"/>
          </p:cNvSpPr>
          <p:nvPr>
            <p:ph type="title"/>
          </p:nvPr>
        </p:nvSpPr>
        <p:spPr>
          <a:xfrm>
            <a:off x="1231065" y="1063229"/>
            <a:ext cx="6172200" cy="857250"/>
          </a:xfrm>
        </p:spPr>
        <p:txBody>
          <a:bodyPr>
            <a:normAutofit fontScale="90000"/>
          </a:bodyPr>
          <a:lstStyle/>
          <a:p>
            <a:pPr algn="ctr" eaLnBrk="1" hangingPunct="1"/>
            <a:r>
              <a:rPr lang="en-US" altLang="vi-VN" b="1" dirty="0" err="1">
                <a:solidFill>
                  <a:srgbClr val="FF0000"/>
                </a:solidFill>
                <a:latin typeface="Times New Roman" panose="02020603050405020304" pitchFamily="18" charset="0"/>
                <a:cs typeface="Times New Roman" panose="02020603050405020304" pitchFamily="18" charset="0"/>
              </a:rPr>
              <a:t>Từ</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tháng</a:t>
            </a:r>
            <a:r>
              <a:rPr lang="en-US" altLang="vi-VN" b="1" dirty="0">
                <a:solidFill>
                  <a:srgbClr val="FF0000"/>
                </a:solidFill>
                <a:latin typeface="Times New Roman" panose="02020603050405020304" pitchFamily="18" charset="0"/>
                <a:cs typeface="Times New Roman" panose="02020603050405020304" pitchFamily="18" charset="0"/>
              </a:rPr>
              <a:t> 2 </a:t>
            </a:r>
            <a:r>
              <a:rPr lang="en-US" altLang="vi-VN" b="1" dirty="0" err="1">
                <a:solidFill>
                  <a:srgbClr val="FF0000"/>
                </a:solidFill>
                <a:latin typeface="Times New Roman" panose="02020603050405020304" pitchFamily="18" charset="0"/>
                <a:cs typeface="Times New Roman" panose="02020603050405020304" pitchFamily="18" charset="0"/>
              </a:rPr>
              <a:t>đến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tháng</a:t>
            </a:r>
            <a:r>
              <a:rPr lang="en-US" altLang="vi-VN" b="1" dirty="0">
                <a:solidFill>
                  <a:srgbClr val="FF0000"/>
                </a:solidFill>
                <a:latin typeface="Times New Roman" panose="02020603050405020304" pitchFamily="18" charset="0"/>
                <a:cs typeface="Times New Roman" panose="02020603050405020304" pitchFamily="18" charset="0"/>
              </a:rPr>
              <a:t> 3</a:t>
            </a:r>
            <a:br>
              <a:rPr lang="en-US" altLang="vi-VN" b="1" dirty="0">
                <a:solidFill>
                  <a:srgbClr val="FF0000"/>
                </a:solidFill>
                <a:latin typeface="Times New Roman" panose="02020603050405020304" pitchFamily="18" charset="0"/>
                <a:cs typeface="Times New Roman" panose="02020603050405020304" pitchFamily="18" charset="0"/>
              </a:rPr>
            </a:br>
            <a:endParaRPr lang="vi-VN" altLang="vi-VN" b="1" dirty="0">
              <a:solidFill>
                <a:srgbClr val="FF0000"/>
              </a:solidFill>
              <a:latin typeface="Times New Roman" panose="02020603050405020304" pitchFamily="18" charset="0"/>
              <a:cs typeface="Times New Roman" panose="02020603050405020304" pitchFamily="18" charset="0"/>
            </a:endParaRPr>
          </a:p>
        </p:txBody>
      </p:sp>
      <p:sp>
        <p:nvSpPr>
          <p:cNvPr id="5" name="Text Placeholder 2">
            <a:extLst>
              <a:ext uri="{FF2B5EF4-FFF2-40B4-BE49-F238E27FC236}">
                <a16:creationId xmlns:a16="http://schemas.microsoft.com/office/drawing/2014/main" id="{E3B1EC74-EAF1-430C-9064-FFF0BFCE70D1}"/>
              </a:ext>
            </a:extLst>
          </p:cNvPr>
          <p:cNvSpPr txBox="1">
            <a:spLocks/>
          </p:cNvSpPr>
          <p:nvPr/>
        </p:nvSpPr>
        <p:spPr>
          <a:xfrm>
            <a:off x="1231065" y="2008585"/>
            <a:ext cx="3030141" cy="479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vi-VN" sz="2700" dirty="0" err="1">
                <a:latin typeface="Times New Roman" panose="02020603050405020304" pitchFamily="18" charset="0"/>
                <a:cs typeface="Times New Roman" panose="02020603050405020304" pitchFamily="18" charset="0"/>
              </a:rPr>
              <a:t>Cây</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bí</a:t>
            </a:r>
            <a:r>
              <a:rPr lang="en-US" altLang="vi-VN" sz="2700" dirty="0">
                <a:latin typeface="Times New Roman" panose="02020603050405020304" pitchFamily="18" charset="0"/>
                <a:cs typeface="Times New Roman" panose="02020603050405020304" pitchFamily="18" charset="0"/>
              </a:rPr>
              <a:t> </a:t>
            </a:r>
            <a:endParaRPr lang="vi-VN" altLang="vi-VN" sz="2700" dirty="0">
              <a:latin typeface="Times New Roman" panose="02020603050405020304" pitchFamily="18" charset="0"/>
              <a:cs typeface="Times New Roman" panose="02020603050405020304" pitchFamily="18" charset="0"/>
            </a:endParaRPr>
          </a:p>
        </p:txBody>
      </p:sp>
      <p:pic>
        <p:nvPicPr>
          <p:cNvPr id="6" name="Content Placeholder 6">
            <a:extLst>
              <a:ext uri="{FF2B5EF4-FFF2-40B4-BE49-F238E27FC236}">
                <a16:creationId xmlns:a16="http://schemas.microsoft.com/office/drawing/2014/main" id="{BC867BDE-AB95-4779-BE34-F2D390B110E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231065" y="2576512"/>
            <a:ext cx="3030141" cy="2875360"/>
          </a:xfrm>
          <a:prstGeom prst="rect">
            <a:avLst/>
          </a:prstGeom>
        </p:spPr>
      </p:pic>
      <p:sp>
        <p:nvSpPr>
          <p:cNvPr id="7" name="Text Placeholder 4">
            <a:extLst>
              <a:ext uri="{FF2B5EF4-FFF2-40B4-BE49-F238E27FC236}">
                <a16:creationId xmlns:a16="http://schemas.microsoft.com/office/drawing/2014/main" id="{09FF04A0-520D-428A-AD7F-5255DB95F8FD}"/>
              </a:ext>
            </a:extLst>
          </p:cNvPr>
          <p:cNvSpPr txBox="1">
            <a:spLocks/>
          </p:cNvSpPr>
          <p:nvPr/>
        </p:nvSpPr>
        <p:spPr>
          <a:xfrm>
            <a:off x="4371934" y="1970839"/>
            <a:ext cx="3031331" cy="517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vi-VN" sz="2700" dirty="0" err="1">
                <a:latin typeface="Times New Roman" panose="02020603050405020304" pitchFamily="18" charset="0"/>
                <a:cs typeface="Times New Roman" panose="02020603050405020304" pitchFamily="18" charset="0"/>
              </a:rPr>
              <a:t>Cây</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mướp</a:t>
            </a:r>
            <a:endParaRPr lang="en-US" altLang="vi-VN" sz="2700" dirty="0">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226687A5-EC5F-4116-A28C-51AD555D099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572001" y="2575134"/>
            <a:ext cx="3031331" cy="2875360"/>
          </a:xfrm>
          <a:prstGeom prst="rect">
            <a:avLst/>
          </a:prstGeom>
        </p:spPr>
      </p:pic>
    </p:spTree>
    <p:extLst>
      <p:ext uri="{BB962C8B-B14F-4D97-AF65-F5344CB8AC3E}">
        <p14:creationId xmlns:p14="http://schemas.microsoft.com/office/powerpoint/2010/main" val="15172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6B47EA-10AD-481B-AFF1-6C391EFB9406}"/>
              </a:ext>
            </a:extLst>
          </p:cNvPr>
          <p:cNvSpPr>
            <a:spLocks noGrp="1"/>
          </p:cNvSpPr>
          <p:nvPr>
            <p:ph type="title"/>
          </p:nvPr>
        </p:nvSpPr>
        <p:spPr>
          <a:xfrm>
            <a:off x="1298522" y="1063229"/>
            <a:ext cx="6172200" cy="857250"/>
          </a:xfrm>
        </p:spPr>
        <p:txBody>
          <a:bodyPr>
            <a:normAutofit fontScale="90000"/>
          </a:bodyPr>
          <a:lstStyle/>
          <a:p>
            <a:pPr algn="ctr" eaLnBrk="1" hangingPunct="1"/>
            <a:r>
              <a:rPr lang="en-US" altLang="vi-VN" b="1" dirty="0">
                <a:latin typeface="Times New Roman" panose="02020603050405020304" pitchFamily="18" charset="0"/>
                <a:cs typeface="Times New Roman" panose="02020603050405020304" pitchFamily="18" charset="0"/>
              </a:rPr>
              <a:t/>
            </a:r>
            <a:br>
              <a:rPr lang="en-US" altLang="vi-VN" b="1" dirty="0">
                <a:latin typeface="Times New Roman" panose="02020603050405020304" pitchFamily="18" charset="0"/>
                <a:cs typeface="Times New Roman" panose="02020603050405020304" pitchFamily="18" charset="0"/>
              </a:rPr>
            </a:br>
            <a:r>
              <a:rPr lang="en-US" altLang="vi-VN" b="1" dirty="0" err="1">
                <a:solidFill>
                  <a:srgbClr val="FF0000"/>
                </a:solidFill>
                <a:latin typeface="Times New Roman" panose="02020603050405020304" pitchFamily="18" charset="0"/>
                <a:cs typeface="Times New Roman" panose="02020603050405020304" pitchFamily="18" charset="0"/>
              </a:rPr>
              <a:t>Cây</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cà</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chua</a:t>
            </a:r>
            <a:r>
              <a:rPr lang="en-US" altLang="vi-VN" b="1" dirty="0">
                <a:latin typeface="Times New Roman" panose="02020603050405020304" pitchFamily="18" charset="0"/>
                <a:cs typeface="Times New Roman" panose="02020603050405020304" pitchFamily="18" charset="0"/>
              </a:rPr>
              <a:t/>
            </a:r>
            <a:br>
              <a:rPr lang="en-US" altLang="vi-VN" b="1" dirty="0">
                <a:latin typeface="Times New Roman" panose="02020603050405020304" pitchFamily="18" charset="0"/>
                <a:cs typeface="Times New Roman" panose="02020603050405020304" pitchFamily="18" charset="0"/>
              </a:rPr>
            </a:br>
            <a:r>
              <a:rPr lang="en-US" altLang="vi-VN" sz="2100" b="1" dirty="0" err="1">
                <a:latin typeface="Times New Roman" panose="02020603050405020304" pitchFamily="18" charset="0"/>
                <a:cs typeface="Times New Roman" panose="02020603050405020304" pitchFamily="18" charset="0"/>
              </a:rPr>
              <a:t>Từ</a:t>
            </a:r>
            <a:r>
              <a:rPr lang="en-US" altLang="vi-VN" sz="2100" b="1" dirty="0">
                <a:latin typeface="Times New Roman" panose="02020603050405020304" pitchFamily="18" charset="0"/>
                <a:cs typeface="Times New Roman" panose="02020603050405020304" pitchFamily="18" charset="0"/>
              </a:rPr>
              <a:t> </a:t>
            </a:r>
            <a:r>
              <a:rPr lang="en-US" altLang="vi-VN" sz="2100" b="1" dirty="0" err="1">
                <a:latin typeface="Times New Roman" panose="02020603050405020304" pitchFamily="18" charset="0"/>
                <a:cs typeface="Times New Roman" panose="02020603050405020304" pitchFamily="18" charset="0"/>
              </a:rPr>
              <a:t>tháng</a:t>
            </a:r>
            <a:r>
              <a:rPr lang="en-US" altLang="vi-VN" sz="2100" b="1" dirty="0">
                <a:latin typeface="Times New Roman" panose="02020603050405020304" pitchFamily="18" charset="0"/>
                <a:cs typeface="Times New Roman" panose="02020603050405020304" pitchFamily="18" charset="0"/>
              </a:rPr>
              <a:t> 8 </a:t>
            </a:r>
            <a:r>
              <a:rPr lang="en-US" altLang="vi-VN" sz="2100" b="1" dirty="0" err="1">
                <a:latin typeface="Times New Roman" panose="02020603050405020304" pitchFamily="18" charset="0"/>
                <a:cs typeface="Times New Roman" panose="02020603050405020304" pitchFamily="18" charset="0"/>
              </a:rPr>
              <a:t>đến</a:t>
            </a:r>
            <a:r>
              <a:rPr lang="en-US" altLang="vi-VN" sz="2100" b="1" dirty="0">
                <a:latin typeface="Times New Roman" panose="02020603050405020304" pitchFamily="18" charset="0"/>
                <a:cs typeface="Times New Roman" panose="02020603050405020304" pitchFamily="18" charset="0"/>
              </a:rPr>
              <a:t> </a:t>
            </a:r>
            <a:r>
              <a:rPr lang="en-US" altLang="vi-VN" sz="2100" b="1" dirty="0" err="1">
                <a:latin typeface="Times New Roman" panose="02020603050405020304" pitchFamily="18" charset="0"/>
                <a:cs typeface="Times New Roman" panose="02020603050405020304" pitchFamily="18" charset="0"/>
              </a:rPr>
              <a:t>tháng</a:t>
            </a:r>
            <a:r>
              <a:rPr lang="en-US" altLang="vi-VN" sz="2100" b="1" dirty="0">
                <a:latin typeface="Times New Roman" panose="02020603050405020304" pitchFamily="18" charset="0"/>
                <a:cs typeface="Times New Roman" panose="02020603050405020304" pitchFamily="18" charset="0"/>
              </a:rPr>
              <a:t> 9 </a:t>
            </a:r>
            <a:r>
              <a:rPr lang="en-US" altLang="vi-VN" sz="2100" b="1" dirty="0" err="1">
                <a:latin typeface="Times New Roman" panose="02020603050405020304" pitchFamily="18" charset="0"/>
                <a:cs typeface="Times New Roman" panose="02020603050405020304" pitchFamily="18" charset="0"/>
              </a:rPr>
              <a:t>hoặc</a:t>
            </a:r>
            <a:r>
              <a:rPr lang="en-US" altLang="vi-VN" sz="2100" b="1" dirty="0">
                <a:latin typeface="Times New Roman" panose="02020603050405020304" pitchFamily="18" charset="0"/>
                <a:cs typeface="Times New Roman" panose="02020603050405020304" pitchFamily="18" charset="0"/>
              </a:rPr>
              <a:t> </a:t>
            </a:r>
            <a:r>
              <a:rPr lang="en-US" altLang="vi-VN" sz="2100" b="1" dirty="0" err="1">
                <a:latin typeface="Times New Roman" panose="02020603050405020304" pitchFamily="18" charset="0"/>
                <a:cs typeface="Times New Roman" panose="02020603050405020304" pitchFamily="18" charset="0"/>
              </a:rPr>
              <a:t>từ</a:t>
            </a:r>
            <a:r>
              <a:rPr lang="en-US" altLang="vi-VN" sz="2100" b="1" dirty="0">
                <a:latin typeface="Times New Roman" panose="02020603050405020304" pitchFamily="18" charset="0"/>
                <a:cs typeface="Times New Roman" panose="02020603050405020304" pitchFamily="18" charset="0"/>
              </a:rPr>
              <a:t> </a:t>
            </a:r>
            <a:r>
              <a:rPr lang="en-US" altLang="vi-VN" sz="2100" b="1" dirty="0" err="1">
                <a:latin typeface="Times New Roman" panose="02020603050405020304" pitchFamily="18" charset="0"/>
                <a:cs typeface="Times New Roman" panose="02020603050405020304" pitchFamily="18" charset="0"/>
              </a:rPr>
              <a:t>tháng</a:t>
            </a:r>
            <a:r>
              <a:rPr lang="en-US" altLang="vi-VN" sz="2100" b="1" dirty="0">
                <a:latin typeface="Times New Roman" panose="02020603050405020304" pitchFamily="18" charset="0"/>
                <a:cs typeface="Times New Roman" panose="02020603050405020304" pitchFamily="18" charset="0"/>
              </a:rPr>
              <a:t> 1 </a:t>
            </a:r>
            <a:r>
              <a:rPr lang="en-US" altLang="vi-VN" sz="2100" b="1" dirty="0" err="1">
                <a:latin typeface="Times New Roman" panose="02020603050405020304" pitchFamily="18" charset="0"/>
                <a:cs typeface="Times New Roman" panose="02020603050405020304" pitchFamily="18" charset="0"/>
              </a:rPr>
              <a:t>đến</a:t>
            </a:r>
            <a:r>
              <a:rPr lang="en-US" altLang="vi-VN" sz="2100" b="1" dirty="0">
                <a:latin typeface="Times New Roman" panose="02020603050405020304" pitchFamily="18" charset="0"/>
                <a:cs typeface="Times New Roman" panose="02020603050405020304" pitchFamily="18" charset="0"/>
              </a:rPr>
              <a:t> </a:t>
            </a:r>
            <a:r>
              <a:rPr lang="en-US" altLang="vi-VN" sz="2100" b="1" dirty="0" err="1">
                <a:latin typeface="Times New Roman" panose="02020603050405020304" pitchFamily="18" charset="0"/>
                <a:cs typeface="Times New Roman" panose="02020603050405020304" pitchFamily="18" charset="0"/>
              </a:rPr>
              <a:t>tháng</a:t>
            </a:r>
            <a:r>
              <a:rPr lang="en-US" altLang="vi-VN" sz="2100" b="1" dirty="0">
                <a:latin typeface="Times New Roman" panose="02020603050405020304" pitchFamily="18" charset="0"/>
                <a:cs typeface="Times New Roman" panose="02020603050405020304" pitchFamily="18" charset="0"/>
              </a:rPr>
              <a:t> 2</a:t>
            </a:r>
            <a:br>
              <a:rPr lang="en-US" altLang="vi-VN" sz="2100" b="1" dirty="0">
                <a:latin typeface="Times New Roman" panose="02020603050405020304" pitchFamily="18" charset="0"/>
                <a:cs typeface="Times New Roman" panose="02020603050405020304" pitchFamily="18" charset="0"/>
              </a:rPr>
            </a:br>
            <a:endParaRPr lang="vi-VN" altLang="vi-VN" sz="21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5E81C056-D3BA-4668-A9DE-FFD0456EEB1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006213" y="2057401"/>
            <a:ext cx="3028950" cy="3394472"/>
          </a:xfrm>
        </p:spPr>
      </p:pic>
      <p:pic>
        <p:nvPicPr>
          <p:cNvPr id="6" name="Content Placeholder 5">
            <a:extLst>
              <a:ext uri="{FF2B5EF4-FFF2-40B4-BE49-F238E27FC236}">
                <a16:creationId xmlns:a16="http://schemas.microsoft.com/office/drawing/2014/main" id="{B250C38D-5160-4469-8688-B88A1CEC6F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41771" y="2057401"/>
            <a:ext cx="3889012" cy="3394472"/>
          </a:xfrm>
          <a:prstGeom prst="rect">
            <a:avLst/>
          </a:prstGeom>
        </p:spPr>
      </p:pic>
    </p:spTree>
    <p:extLst>
      <p:ext uri="{BB962C8B-B14F-4D97-AF65-F5344CB8AC3E}">
        <p14:creationId xmlns:p14="http://schemas.microsoft.com/office/powerpoint/2010/main" val="184531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A6AB12-57C5-4CBC-91FF-0891E3E02AC2}"/>
              </a:ext>
            </a:extLst>
          </p:cNvPr>
          <p:cNvSpPr>
            <a:spLocks noGrp="1"/>
          </p:cNvSpPr>
          <p:nvPr>
            <p:ph type="title"/>
          </p:nvPr>
        </p:nvSpPr>
        <p:spPr>
          <a:xfrm>
            <a:off x="1298522" y="1063229"/>
            <a:ext cx="6172200" cy="857250"/>
          </a:xfrm>
        </p:spPr>
        <p:txBody>
          <a:bodyPr>
            <a:normAutofit fontScale="90000"/>
          </a:bodyPr>
          <a:lstStyle/>
          <a:p>
            <a:pPr algn="ctr" eaLnBrk="1" hangingPunct="1">
              <a:defRPr/>
            </a:pPr>
            <a:r>
              <a:rPr lang="en-US" b="1"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Vụ Đông xuân</a:t>
            </a:r>
            <a:br>
              <a:rPr lang="en-US" b="1"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br>
            <a:r>
              <a:rPr lang="en-US" sz="2700" b="1" dirty="0">
                <a:ln>
                  <a:solidFill>
                    <a:sysClr val="windowText" lastClr="000000"/>
                  </a:solidFill>
                </a:ln>
                <a:latin typeface="Times New Roman" panose="02020603050405020304" pitchFamily="18" charset="0"/>
                <a:cs typeface="Times New Roman" panose="02020603050405020304" pitchFamily="18" charset="0"/>
              </a:rPr>
              <a:t>Tháng 11 → tháng 4, 5 năm sau</a:t>
            </a:r>
            <a:r>
              <a:rPr lang="en-US" sz="2700" b="1" dirty="0">
                <a:latin typeface="Times New Roman" panose="02020603050405020304" pitchFamily="18" charset="0"/>
                <a:cs typeface="Times New Roman" panose="02020603050405020304" pitchFamily="18" charset="0"/>
              </a:rPr>
              <a:t/>
            </a:r>
            <a:br>
              <a:rPr lang="en-US" sz="2700" b="1" dirty="0">
                <a:latin typeface="Times New Roman" panose="02020603050405020304" pitchFamily="18" charset="0"/>
                <a:cs typeface="Times New Roman" panose="02020603050405020304" pitchFamily="18" charset="0"/>
              </a:rPr>
            </a:br>
            <a:endParaRPr lang="vi-VN" sz="2700" b="1" dirty="0">
              <a:solidFill>
                <a:srgbClr val="FF0000"/>
              </a:solidFill>
              <a:latin typeface="Times New Roman" panose="02020603050405020304" pitchFamily="18" charset="0"/>
              <a:cs typeface="Times New Roman" panose="02020603050405020304" pitchFamily="18" charset="0"/>
            </a:endParaRPr>
          </a:p>
        </p:txBody>
      </p:sp>
      <p:sp>
        <p:nvSpPr>
          <p:cNvPr id="5" name="Text Placeholder 2">
            <a:extLst>
              <a:ext uri="{FF2B5EF4-FFF2-40B4-BE49-F238E27FC236}">
                <a16:creationId xmlns:a16="http://schemas.microsoft.com/office/drawing/2014/main" id="{27EF2AED-9DB6-4C63-9783-EAE3994741FC}"/>
              </a:ext>
            </a:extLst>
          </p:cNvPr>
          <p:cNvSpPr txBox="1">
            <a:spLocks/>
          </p:cNvSpPr>
          <p:nvPr/>
        </p:nvSpPr>
        <p:spPr>
          <a:xfrm>
            <a:off x="1298522" y="2008585"/>
            <a:ext cx="3030141" cy="479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100" dirty="0" err="1">
                <a:ln>
                  <a:solidFill>
                    <a:sysClr val="windowText" lastClr="000000"/>
                  </a:solidFill>
                </a:ln>
                <a:latin typeface="Times New Roman" panose="02020603050405020304" pitchFamily="18" charset="0"/>
                <a:cs typeface="Times New Roman" panose="02020603050405020304" pitchFamily="18" charset="0"/>
              </a:rPr>
              <a:t>Lúa</a:t>
            </a:r>
            <a:endParaRPr lang="vi-VN" sz="2100" dirty="0">
              <a:latin typeface="Times New Roman" panose="02020603050405020304" pitchFamily="18" charset="0"/>
              <a:cs typeface="Times New Roman" panose="02020603050405020304" pitchFamily="18" charset="0"/>
            </a:endParaRPr>
          </a:p>
        </p:txBody>
      </p:sp>
      <p:pic>
        <p:nvPicPr>
          <p:cNvPr id="6" name="Content Placeholder 6">
            <a:extLst>
              <a:ext uri="{FF2B5EF4-FFF2-40B4-BE49-F238E27FC236}">
                <a16:creationId xmlns:a16="http://schemas.microsoft.com/office/drawing/2014/main" id="{E557D0E8-585F-4364-864A-D6D21F9B8D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298522" y="2576513"/>
            <a:ext cx="3030141" cy="2875360"/>
          </a:xfrm>
          <a:prstGeom prst="rect">
            <a:avLst/>
          </a:prstGeom>
        </p:spPr>
      </p:pic>
      <p:sp>
        <p:nvSpPr>
          <p:cNvPr id="7" name="Text Placeholder 4">
            <a:extLst>
              <a:ext uri="{FF2B5EF4-FFF2-40B4-BE49-F238E27FC236}">
                <a16:creationId xmlns:a16="http://schemas.microsoft.com/office/drawing/2014/main" id="{BB26A8C0-BA8E-413E-91D9-A5CE2438C1EC}"/>
              </a:ext>
            </a:extLst>
          </p:cNvPr>
          <p:cNvSpPr txBox="1">
            <a:spLocks/>
          </p:cNvSpPr>
          <p:nvPr/>
        </p:nvSpPr>
        <p:spPr>
          <a:xfrm>
            <a:off x="4439391" y="2008585"/>
            <a:ext cx="3031331" cy="4798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vi-VN" sz="2100" dirty="0">
                <a:ln>
                  <a:solidFill>
                    <a:sysClr val="windowText" lastClr="000000"/>
                  </a:solidFill>
                </a:ln>
                <a:latin typeface="Times New Roman" panose="02020603050405020304" pitchFamily="18" charset="0"/>
                <a:cs typeface="Times New Roman" panose="02020603050405020304" pitchFamily="18" charset="0"/>
              </a:rPr>
              <a:t>Ngô</a:t>
            </a:r>
            <a:endParaRPr lang="vi-VN" sz="2100" dirty="0">
              <a:latin typeface="Times New Roman" panose="02020603050405020304" pitchFamily="18" charset="0"/>
              <a:cs typeface="Times New Roman" panose="02020603050405020304" pitchFamily="18" charset="0"/>
            </a:endParaRPr>
          </a:p>
        </p:txBody>
      </p:sp>
      <p:pic>
        <p:nvPicPr>
          <p:cNvPr id="8" name="Content Placeholder 9">
            <a:extLst>
              <a:ext uri="{FF2B5EF4-FFF2-40B4-BE49-F238E27FC236}">
                <a16:creationId xmlns:a16="http://schemas.microsoft.com/office/drawing/2014/main" id="{0B9784E5-91A0-4263-9072-38BB719C4F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39391" y="2576513"/>
            <a:ext cx="3031331" cy="2875360"/>
          </a:xfrm>
          <a:prstGeom prst="rect">
            <a:avLst/>
          </a:prstGeom>
        </p:spPr>
      </p:pic>
    </p:spTree>
    <p:extLst>
      <p:ext uri="{BB962C8B-B14F-4D97-AF65-F5344CB8AC3E}">
        <p14:creationId xmlns:p14="http://schemas.microsoft.com/office/powerpoint/2010/main" val="273154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9">
            <a:extLst>
              <a:ext uri="{FF2B5EF4-FFF2-40B4-BE49-F238E27FC236}">
                <a16:creationId xmlns:a16="http://schemas.microsoft.com/office/drawing/2014/main" id="{51ACBF2F-C946-478C-ACC5-29C476F61703}"/>
              </a:ext>
            </a:extLst>
          </p:cNvPr>
          <p:cNvSpPr txBox="1">
            <a:spLocks noChangeArrowheads="1"/>
          </p:cNvSpPr>
          <p:nvPr/>
        </p:nvSpPr>
        <p:spPr bwMode="auto">
          <a:xfrm>
            <a:off x="246956" y="4744169"/>
            <a:ext cx="3877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endParaRPr lang="en-US" altLang="vi-VN" sz="2100" b="1" dirty="0">
              <a:solidFill>
                <a:srgbClr val="FF3300"/>
              </a:solidFill>
              <a:latin typeface="Times New Roman" panose="02020603050405020304" pitchFamily="18" charset="0"/>
              <a:cs typeface="Times New Roman" panose="02020603050405020304" pitchFamily="18" charset="0"/>
            </a:endParaRPr>
          </a:p>
        </p:txBody>
      </p:sp>
      <p:sp>
        <p:nvSpPr>
          <p:cNvPr id="13" name="Rectangle 18">
            <a:extLst>
              <a:ext uri="{FF2B5EF4-FFF2-40B4-BE49-F238E27FC236}">
                <a16:creationId xmlns:a16="http://schemas.microsoft.com/office/drawing/2014/main" id="{7964CEFA-EC1F-45FD-8F2D-6D183377E0EE}"/>
              </a:ext>
            </a:extLst>
          </p:cNvPr>
          <p:cNvSpPr>
            <a:spLocks noChangeArrowheads="1"/>
          </p:cNvSpPr>
          <p:nvPr/>
        </p:nvSpPr>
        <p:spPr bwMode="auto">
          <a:xfrm>
            <a:off x="2659886" y="4317663"/>
            <a:ext cx="3900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tabLst>
                <a:tab pos="228600" algn="l"/>
                <a:tab pos="342900" algn="l"/>
                <a:tab pos="457200" algn="l"/>
                <a:tab pos="5715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 pos="342900" algn="l"/>
                <a:tab pos="457200" algn="l"/>
                <a:tab pos="5715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 pos="342900" algn="l"/>
                <a:tab pos="457200" algn="l"/>
                <a:tab pos="5715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9pPr>
          </a:lstStyle>
          <a:p>
            <a:pPr>
              <a:spcBef>
                <a:spcPct val="0"/>
              </a:spcBef>
              <a:buFontTx/>
              <a:buNone/>
            </a:pPr>
            <a:r>
              <a:rPr lang="en-AU" altLang="vi-VN" sz="1800" b="1" dirty="0" err="1">
                <a:latin typeface="Times New Roman" panose="02020603050405020304" pitchFamily="18" charset="0"/>
                <a:cs typeface="Times New Roman" panose="02020603050405020304" pitchFamily="18" charset="0"/>
              </a:rPr>
              <a:t>Hình</a:t>
            </a:r>
            <a:r>
              <a:rPr lang="en-AU" altLang="vi-VN" sz="1800" b="1" dirty="0">
                <a:latin typeface="Times New Roman" panose="02020603050405020304" pitchFamily="18" charset="0"/>
                <a:cs typeface="Times New Roman" panose="02020603050405020304" pitchFamily="18" charset="0"/>
              </a:rPr>
              <a:t> </a:t>
            </a:r>
            <a:r>
              <a:rPr lang="en-US" altLang="vi-VN" sz="1800" b="1" dirty="0" smtClean="0">
                <a:latin typeface="Times New Roman" panose="02020603050405020304" pitchFamily="18" charset="0"/>
                <a:cs typeface="Times New Roman" panose="02020603050405020304" pitchFamily="18" charset="0"/>
              </a:rPr>
              <a:t>3.1: </a:t>
            </a:r>
            <a:r>
              <a:rPr lang="en-US" altLang="vi-VN" sz="1800" b="1" dirty="0" err="1" smtClean="0">
                <a:latin typeface="Times New Roman" panose="02020603050405020304" pitchFamily="18" charset="0"/>
                <a:cs typeface="Times New Roman" panose="02020603050405020304" pitchFamily="18" charset="0"/>
              </a:rPr>
              <a:t>Một</a:t>
            </a:r>
            <a:r>
              <a:rPr lang="en-US" altLang="vi-VN" sz="1800" b="1" dirty="0" smtClean="0">
                <a:latin typeface="Times New Roman" panose="02020603050405020304" pitchFamily="18" charset="0"/>
                <a:cs typeface="Times New Roman" panose="02020603050405020304" pitchFamily="18" charset="0"/>
              </a:rPr>
              <a:t> </a:t>
            </a:r>
            <a:r>
              <a:rPr lang="en-US" altLang="vi-VN" sz="1800" b="1" dirty="0" err="1" smtClean="0">
                <a:latin typeface="Times New Roman" panose="02020603050405020304" pitchFamily="18" charset="0"/>
                <a:cs typeface="Times New Roman" panose="02020603050405020304" pitchFamily="18" charset="0"/>
              </a:rPr>
              <a:t>số</a:t>
            </a:r>
            <a:r>
              <a:rPr lang="en-US" altLang="vi-VN" sz="1800" b="1" dirty="0" smtClean="0">
                <a:latin typeface="Times New Roman" panose="02020603050405020304" pitchFamily="18" charset="0"/>
                <a:cs typeface="Times New Roman" panose="02020603050405020304" pitchFamily="18" charset="0"/>
              </a:rPr>
              <a:t> </a:t>
            </a:r>
            <a:r>
              <a:rPr lang="en-US" altLang="vi-VN" sz="1800" b="1" dirty="0" err="1" smtClean="0">
                <a:latin typeface="Times New Roman" panose="02020603050405020304" pitchFamily="18" charset="0"/>
                <a:cs typeface="Times New Roman" panose="02020603050405020304" pitchFamily="18" charset="0"/>
              </a:rPr>
              <a:t>hình</a:t>
            </a:r>
            <a:r>
              <a:rPr lang="en-US" altLang="vi-VN" sz="1800" b="1" dirty="0" smtClean="0">
                <a:latin typeface="Times New Roman" panose="02020603050405020304" pitchFamily="18" charset="0"/>
                <a:cs typeface="Times New Roman" panose="02020603050405020304" pitchFamily="18" charset="0"/>
              </a:rPr>
              <a:t> </a:t>
            </a:r>
            <a:r>
              <a:rPr lang="en-US" altLang="vi-VN" sz="1800" b="1" dirty="0" err="1" smtClean="0">
                <a:latin typeface="Times New Roman" panose="02020603050405020304" pitchFamily="18" charset="0"/>
                <a:cs typeface="Times New Roman" panose="02020603050405020304" pitchFamily="18" charset="0"/>
              </a:rPr>
              <a:t>thức</a:t>
            </a:r>
            <a:r>
              <a:rPr lang="en-US" altLang="vi-VN" sz="1800" b="1" dirty="0" smtClean="0">
                <a:latin typeface="Times New Roman" panose="02020603050405020304" pitchFamily="18" charset="0"/>
                <a:cs typeface="Times New Roman" panose="02020603050405020304" pitchFamily="18" charset="0"/>
              </a:rPr>
              <a:t> </a:t>
            </a:r>
            <a:r>
              <a:rPr lang="en-US" altLang="vi-VN" sz="1800" b="1" dirty="0" err="1" smtClean="0">
                <a:latin typeface="Times New Roman" panose="02020603050405020304" pitchFamily="18" charset="0"/>
                <a:cs typeface="Times New Roman" panose="02020603050405020304" pitchFamily="18" charset="0"/>
              </a:rPr>
              <a:t>gieo</a:t>
            </a:r>
            <a:r>
              <a:rPr lang="en-US" altLang="vi-VN" sz="1800" b="1" dirty="0" smtClean="0">
                <a:latin typeface="Times New Roman" panose="02020603050405020304" pitchFamily="18" charset="0"/>
                <a:cs typeface="Times New Roman" panose="02020603050405020304" pitchFamily="18" charset="0"/>
              </a:rPr>
              <a:t> </a:t>
            </a:r>
            <a:r>
              <a:rPr lang="en-US" altLang="vi-VN" sz="1800" b="1" dirty="0" err="1" smtClean="0">
                <a:latin typeface="Times New Roman" panose="02020603050405020304" pitchFamily="18" charset="0"/>
                <a:cs typeface="Times New Roman" panose="02020603050405020304" pitchFamily="18" charset="0"/>
              </a:rPr>
              <a:t>trồng</a:t>
            </a:r>
            <a:endParaRPr lang="vi-VN" altLang="vi-VN" sz="1800" b="1" dirty="0">
              <a:latin typeface="Times New Roman" panose="02020603050405020304" pitchFamily="18" charset="0"/>
              <a:cs typeface="Times New Roman" panose="02020603050405020304" pitchFamily="18" charset="0"/>
            </a:endParaRPr>
          </a:p>
        </p:txBody>
      </p:sp>
      <p:pic>
        <p:nvPicPr>
          <p:cNvPr id="14" name="Shape 99"/>
          <p:cNvPicPr/>
          <p:nvPr/>
        </p:nvPicPr>
        <p:blipFill rotWithShape="1">
          <a:blip r:embed="rId3"/>
          <a:srcRect t="13796" r="754"/>
          <a:stretch/>
        </p:blipFill>
        <p:spPr>
          <a:xfrm>
            <a:off x="381000" y="1219200"/>
            <a:ext cx="8458200" cy="2950528"/>
          </a:xfrm>
          <a:prstGeom prst="rect">
            <a:avLst/>
          </a:prstGeom>
        </p:spPr>
      </p:pic>
      <p:sp>
        <p:nvSpPr>
          <p:cNvPr id="2" name="TextBox 1"/>
          <p:cNvSpPr txBox="1"/>
          <p:nvPr/>
        </p:nvSpPr>
        <p:spPr>
          <a:xfrm>
            <a:off x="381000" y="609600"/>
            <a:ext cx="7433445" cy="461665"/>
          </a:xfrm>
          <a:prstGeom prst="rect">
            <a:avLst/>
          </a:prstGeom>
          <a:noFill/>
        </p:spPr>
        <p:txBody>
          <a:bodyPr wrap="none" rtlCol="0">
            <a:spAutoFit/>
          </a:bodyPr>
          <a:lstStyle/>
          <a:p>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sát</a:t>
            </a:r>
            <a:r>
              <a:rPr lang="en-US" sz="2400" dirty="0" smtClean="0">
                <a:latin typeface="Times New Roman" panose="02020603050405020304" pitchFamily="18" charset="0"/>
                <a:cs typeface="Times New Roman" panose="02020603050405020304" pitchFamily="18" charset="0"/>
              </a:rPr>
              <a:t> H3.1, </a:t>
            </a:r>
            <a:r>
              <a:rPr lang="en-US" sz="2400" dirty="0" err="1" smtClean="0">
                <a:latin typeface="Times New Roman" panose="02020603050405020304" pitchFamily="18" charset="0"/>
                <a:cs typeface="Times New Roman" panose="02020603050405020304" pitchFamily="18" charset="0"/>
              </a:rPr>
              <a:t>nêu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trồng</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mỗi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a,b,c,d</a:t>
            </a:r>
            <a:endParaRPr lang="en-US"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212612" y="5214300"/>
            <a:ext cx="3055260" cy="461665"/>
          </a:xfrm>
          <a:prstGeom prst="rect">
            <a:avLst/>
          </a:prstGeom>
        </p:spPr>
        <p:txBody>
          <a:bodyPr wrap="none">
            <a:spAutoFit/>
          </a:bodyPr>
          <a:lstStyle/>
          <a:p>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b: </a:t>
            </a:r>
            <a:r>
              <a:rPr lang="en-US" sz="2400" dirty="0" err="1">
                <a:solidFill>
                  <a:srgbClr val="000000"/>
                </a:solidFill>
                <a:latin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endParaRPr lang="en-US" sz="2400" dirty="0">
              <a:latin typeface="Times New Roman" panose="02020603050405020304" pitchFamily="18" charset="0"/>
              <a:cs typeface="Times New Roman" panose="02020603050405020304" pitchFamily="18" charset="0"/>
            </a:endParaRPr>
          </a:p>
        </p:txBody>
      </p:sp>
      <p:sp>
        <p:nvSpPr>
          <p:cNvPr id="15" name="Rectangle 14"/>
          <p:cNvSpPr/>
          <p:nvPr/>
        </p:nvSpPr>
        <p:spPr>
          <a:xfrm>
            <a:off x="246956" y="5549442"/>
            <a:ext cx="3609899" cy="461665"/>
          </a:xfrm>
          <a:prstGeom prst="rect">
            <a:avLst/>
          </a:prstGeom>
        </p:spPr>
        <p:txBody>
          <a:bodyPr wrap="none">
            <a:spAutoFit/>
          </a:bodyPr>
          <a:lstStyle/>
          <a:p>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c: </a:t>
            </a:r>
            <a:r>
              <a:rPr lang="en-US" sz="2400" dirty="0" err="1">
                <a:solidFill>
                  <a:srgbClr val="000000"/>
                </a:solidFill>
                <a:latin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cs typeface="Times New Roman" panose="02020603050405020304" pitchFamily="18" charset="0"/>
              </a:rPr>
              <a:t> con</a:t>
            </a:r>
            <a:endParaRPr lang="en-US" sz="2400" dirty="0">
              <a:latin typeface="Times New Roman" panose="02020603050405020304" pitchFamily="18" charset="0"/>
              <a:cs typeface="Times New Roman" panose="02020603050405020304" pitchFamily="18" charset="0"/>
            </a:endParaRPr>
          </a:p>
        </p:txBody>
      </p:sp>
      <p:sp>
        <p:nvSpPr>
          <p:cNvPr id="16" name="Rectangle 15"/>
          <p:cNvSpPr/>
          <p:nvPr/>
        </p:nvSpPr>
        <p:spPr>
          <a:xfrm>
            <a:off x="269668" y="6157902"/>
            <a:ext cx="2970300" cy="461665"/>
          </a:xfrm>
          <a:prstGeom prst="rect">
            <a:avLst/>
          </a:prstGeom>
        </p:spPr>
        <p:txBody>
          <a:bodyPr wrap="none">
            <a:spAutoFit/>
          </a:bodyPr>
          <a:lstStyle/>
          <a:p>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d: </a:t>
            </a:r>
            <a:r>
              <a:rPr lang="en-US" sz="2400" dirty="0" err="1">
                <a:solidFill>
                  <a:srgbClr val="000000"/>
                </a:solidFill>
                <a:latin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t>
            </a:r>
            <a:endParaRPr lang="en-US"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198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3"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04059"/>
            <a:ext cx="4820359" cy="523220"/>
          </a:xfrm>
          <a:prstGeom prst="rect">
            <a:avLst/>
          </a:prstGeom>
        </p:spPr>
        <p:txBody>
          <a:bodyPr wrap="none">
            <a:spAutoFit/>
          </a:bodyPr>
          <a:lstStyle/>
          <a:p>
            <a:r>
              <a:rPr lang="en-GB" sz="2800" b="1" dirty="0" smtClean="0">
                <a:solidFill>
                  <a:srgbClr val="0070C0"/>
                </a:solidFill>
                <a:latin typeface="Times New Roman" panose="02020603050405020304" pitchFamily="18" charset="0"/>
                <a:cs typeface="Times New Roman" panose="02020603050405020304" pitchFamily="18" charset="0"/>
              </a:rPr>
              <a:t>I. KỸ </a:t>
            </a:r>
            <a:r>
              <a:rPr lang="en-GB" sz="2800" b="1" dirty="0">
                <a:solidFill>
                  <a:srgbClr val="0070C0"/>
                </a:solidFill>
                <a:latin typeface="Times New Roman" panose="02020603050405020304" pitchFamily="18" charset="0"/>
                <a:cs typeface="Times New Roman" panose="02020603050405020304" pitchFamily="18" charset="0"/>
              </a:rPr>
              <a:t>THUẬT GIEO TRỒNG</a:t>
            </a:r>
          </a:p>
        </p:txBody>
      </p:sp>
      <p:sp>
        <p:nvSpPr>
          <p:cNvPr id="6" name="TextBox 5">
            <a:extLst>
              <a:ext uri="{FF2B5EF4-FFF2-40B4-BE49-F238E27FC236}">
                <a16:creationId xmlns:a16="http://schemas.microsoft.com/office/drawing/2014/main" id="{D93CD09D-4993-40A8-95E7-957CB5DD84AE}"/>
              </a:ext>
            </a:extLst>
          </p:cNvPr>
          <p:cNvSpPr txBox="1"/>
          <p:nvPr/>
        </p:nvSpPr>
        <p:spPr>
          <a:xfrm>
            <a:off x="609600" y="1219200"/>
            <a:ext cx="8534400" cy="954107"/>
          </a:xfrm>
          <a:prstGeom prst="rect">
            <a:avLst/>
          </a:prstGeom>
          <a:noFill/>
        </p:spPr>
        <p:txBody>
          <a:bodyPr wrap="square" rtlCol="0">
            <a:spAutoFit/>
          </a:bodyPr>
          <a:lstStyle/>
          <a:p>
            <a:r>
              <a:rPr lang="en-GB" sz="2800" dirty="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Y</a:t>
            </a:r>
            <a:r>
              <a:rPr lang="vi-VN" sz="2800" dirty="0">
                <a:solidFill>
                  <a:srgbClr val="0070C0"/>
                </a:solidFill>
                <a:latin typeface="Times New Roman" panose="02020603050405020304" pitchFamily="18" charset="0"/>
                <a:cs typeface="Times New Roman" panose="02020603050405020304" pitchFamily="18" charset="0"/>
              </a:rPr>
              <a:t>êu c</a:t>
            </a:r>
            <a:r>
              <a:rPr lang="en-US" sz="2800" dirty="0">
                <a:solidFill>
                  <a:srgbClr val="0070C0"/>
                </a:solidFill>
                <a:latin typeface="Times New Roman" panose="02020603050405020304" pitchFamily="18" charset="0"/>
                <a:cs typeface="Times New Roman" panose="02020603050405020304" pitchFamily="18" charset="0"/>
              </a:rPr>
              <a:t>ầ</a:t>
            </a:r>
            <a:r>
              <a:rPr lang="vi-VN" sz="2800" dirty="0">
                <a:solidFill>
                  <a:srgbClr val="0070C0"/>
                </a:solidFill>
                <a:latin typeface="Times New Roman" panose="02020603050405020304" pitchFamily="18" charset="0"/>
                <a:cs typeface="Times New Roman" panose="02020603050405020304" pitchFamily="18" charset="0"/>
              </a:rPr>
              <a:t>u cơ bản khi thực hiện gieo tr</a:t>
            </a:r>
            <a:r>
              <a:rPr lang="en-US" sz="2800" dirty="0">
                <a:solidFill>
                  <a:srgbClr val="0070C0"/>
                </a:solidFill>
                <a:latin typeface="Times New Roman" panose="02020603050405020304" pitchFamily="18" charset="0"/>
                <a:cs typeface="Times New Roman" panose="02020603050405020304" pitchFamily="18" charset="0"/>
              </a:rPr>
              <a:t>ồ</a:t>
            </a:r>
            <a:r>
              <a:rPr lang="vi-VN" sz="2800" dirty="0">
                <a:solidFill>
                  <a:srgbClr val="0070C0"/>
                </a:solidFill>
                <a:latin typeface="Times New Roman" panose="02020603050405020304" pitchFamily="18" charset="0"/>
                <a:cs typeface="Times New Roman" panose="02020603050405020304" pitchFamily="18" charset="0"/>
              </a:rPr>
              <a:t>ng</a:t>
            </a:r>
            <a:r>
              <a:rPr lang="en-US" sz="2800" dirty="0">
                <a:solidFill>
                  <a:srgbClr val="0070C0"/>
                </a:solidFill>
                <a:latin typeface="Times New Roman" panose="02020603050405020304" pitchFamily="18" charset="0"/>
                <a:cs typeface="Times New Roman" panose="02020603050405020304" pitchFamily="18" charset="0"/>
              </a:rPr>
              <a:t>: </a:t>
            </a:r>
            <a:r>
              <a:rPr lang="en-GB" sz="2800" dirty="0" err="1" smtClean="0">
                <a:solidFill>
                  <a:srgbClr val="0070C0"/>
                </a:solidFill>
                <a:latin typeface="Times New Roman" panose="02020603050405020304" pitchFamily="18" charset="0"/>
                <a:cs typeface="Times New Roman" panose="02020603050405020304" pitchFamily="18" charset="0"/>
              </a:rPr>
              <a:t>Đảm</a:t>
            </a:r>
            <a:r>
              <a:rPr lang="en-GB" sz="2800" dirty="0" smtClean="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bảo</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yêu</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cầu</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về</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thời</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vụ</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mật</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độ</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khoảng</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cách</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và</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độ</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nông</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sâu</a:t>
            </a:r>
            <a:r>
              <a:rPr lang="en-GB" sz="2800"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F2CFD83-EBA0-4470-A5E3-848559A2B082}"/>
              </a:ext>
            </a:extLst>
          </p:cNvPr>
          <p:cNvSpPr txBox="1"/>
          <p:nvPr/>
        </p:nvSpPr>
        <p:spPr>
          <a:xfrm>
            <a:off x="685800" y="2173307"/>
            <a:ext cx="6683494" cy="954107"/>
          </a:xfrm>
          <a:prstGeom prst="rect">
            <a:avLst/>
          </a:prstGeom>
          <a:noFill/>
        </p:spPr>
        <p:txBody>
          <a:bodyPr wrap="square" rtlCol="0">
            <a:spAutoFit/>
          </a:bodyPr>
          <a:lstStyle/>
          <a:p>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smtClean="0">
                <a:solidFill>
                  <a:srgbClr val="0070C0"/>
                </a:solidFill>
                <a:latin typeface="Times New Roman" panose="02020603050405020304" pitchFamily="18" charset="0"/>
                <a:cs typeface="Times New Roman" panose="02020603050405020304" pitchFamily="18" charset="0"/>
              </a:rPr>
              <a:t>Các</a:t>
            </a:r>
            <a:r>
              <a:rPr lang="en-GB" sz="2800" dirty="0" smtClean="0">
                <a:solidFill>
                  <a:srgbClr val="0070C0"/>
                </a:solidFill>
                <a:latin typeface="Times New Roman" panose="02020603050405020304" pitchFamily="18" charset="0"/>
                <a:cs typeface="Times New Roman" panose="02020603050405020304" pitchFamily="18" charset="0"/>
              </a:rPr>
              <a:t> </a:t>
            </a:r>
            <a:r>
              <a:rPr lang="en-GB" sz="2800" dirty="0" err="1" smtClean="0">
                <a:solidFill>
                  <a:srgbClr val="0070C0"/>
                </a:solidFill>
                <a:latin typeface="Times New Roman" panose="02020603050405020304" pitchFamily="18" charset="0"/>
                <a:cs typeface="Times New Roman" panose="02020603050405020304" pitchFamily="18" charset="0"/>
              </a:rPr>
              <a:t>hình</a:t>
            </a:r>
            <a:r>
              <a:rPr lang="en-GB" sz="2800" dirty="0" smtClean="0">
                <a:solidFill>
                  <a:srgbClr val="0070C0"/>
                </a:solidFill>
                <a:latin typeface="Times New Roman" panose="02020603050405020304" pitchFamily="18" charset="0"/>
                <a:cs typeface="Times New Roman" panose="02020603050405020304" pitchFamily="18" charset="0"/>
              </a:rPr>
              <a:t> </a:t>
            </a:r>
            <a:r>
              <a:rPr lang="en-GB" sz="2800" dirty="0" err="1" smtClean="0">
                <a:solidFill>
                  <a:srgbClr val="0070C0"/>
                </a:solidFill>
                <a:latin typeface="Times New Roman" panose="02020603050405020304" pitchFamily="18" charset="0"/>
                <a:cs typeface="Times New Roman" panose="02020603050405020304" pitchFamily="18" charset="0"/>
              </a:rPr>
              <a:t>thức</a:t>
            </a:r>
            <a:r>
              <a:rPr lang="en-GB" sz="2800" dirty="0" smtClean="0">
                <a:solidFill>
                  <a:srgbClr val="0070C0"/>
                </a:solidFill>
                <a:latin typeface="Times New Roman" panose="02020603050405020304" pitchFamily="18" charset="0"/>
                <a:cs typeface="Times New Roman" panose="02020603050405020304" pitchFamily="18" charset="0"/>
              </a:rPr>
              <a:t> </a:t>
            </a:r>
            <a:r>
              <a:rPr lang="en-GB" sz="2800" dirty="0" err="1" smtClean="0">
                <a:solidFill>
                  <a:srgbClr val="0070C0"/>
                </a:solidFill>
                <a:latin typeface="Times New Roman" panose="02020603050405020304" pitchFamily="18" charset="0"/>
                <a:cs typeface="Times New Roman" panose="02020603050405020304" pitchFamily="18" charset="0"/>
              </a:rPr>
              <a:t>gieo</a:t>
            </a:r>
            <a:r>
              <a:rPr lang="en-GB" sz="2800" dirty="0" smtClean="0">
                <a:solidFill>
                  <a:srgbClr val="0070C0"/>
                </a:solidFill>
                <a:latin typeface="Times New Roman" panose="02020603050405020304" pitchFamily="18" charset="0"/>
                <a:cs typeface="Times New Roman" panose="02020603050405020304" pitchFamily="18" charset="0"/>
              </a:rPr>
              <a:t> </a:t>
            </a:r>
            <a:r>
              <a:rPr lang="en-GB" sz="2800" dirty="0" err="1" smtClean="0">
                <a:solidFill>
                  <a:srgbClr val="0070C0"/>
                </a:solidFill>
                <a:latin typeface="Times New Roman" panose="02020603050405020304" pitchFamily="18" charset="0"/>
                <a:cs typeface="Times New Roman" panose="02020603050405020304" pitchFamily="18" charset="0"/>
              </a:rPr>
              <a:t>trồng</a:t>
            </a:r>
            <a:r>
              <a:rPr lang="en-GB" sz="2800" dirty="0" smtClean="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Gieo</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bằng</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hạt</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và</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trồng</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bằng</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cây</a:t>
            </a:r>
            <a:r>
              <a:rPr lang="en-GB" sz="2800" dirty="0">
                <a:solidFill>
                  <a:srgbClr val="0070C0"/>
                </a:solidFill>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163395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Cac cach gieo hat">
            <a:extLst>
              <a:ext uri="{FF2B5EF4-FFF2-40B4-BE49-F238E27FC236}">
                <a16:creationId xmlns:a16="http://schemas.microsoft.com/office/drawing/2014/main" id="{E2D16590-D517-4BDB-A519-A56B94A48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862" y="1865710"/>
            <a:ext cx="1975247" cy="227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Cac cach gieo hat(2)">
            <a:extLst>
              <a:ext uri="{FF2B5EF4-FFF2-40B4-BE49-F238E27FC236}">
                <a16:creationId xmlns:a16="http://schemas.microsoft.com/office/drawing/2014/main" id="{220F7DD3-9B04-4C1E-9078-BD8CA2CD3F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950" y="1865710"/>
            <a:ext cx="1953815" cy="231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Cac cach gieo hat(3)">
            <a:extLst>
              <a:ext uri="{FF2B5EF4-FFF2-40B4-BE49-F238E27FC236}">
                <a16:creationId xmlns:a16="http://schemas.microsoft.com/office/drawing/2014/main" id="{98E17955-EB78-4CD1-9F86-E8F6E0CDF4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4356" y="1887141"/>
            <a:ext cx="1876425" cy="220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a:extLst>
              <a:ext uri="{FF2B5EF4-FFF2-40B4-BE49-F238E27FC236}">
                <a16:creationId xmlns:a16="http://schemas.microsoft.com/office/drawing/2014/main" id="{51ACBF2F-C946-478C-ACC5-29C476F61703}"/>
              </a:ext>
            </a:extLst>
          </p:cNvPr>
          <p:cNvSpPr txBox="1">
            <a:spLocks noChangeArrowheads="1"/>
          </p:cNvSpPr>
          <p:nvPr/>
        </p:nvSpPr>
        <p:spPr bwMode="auto">
          <a:xfrm>
            <a:off x="1401044" y="4126706"/>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p>
        </p:txBody>
      </p:sp>
      <p:sp>
        <p:nvSpPr>
          <p:cNvPr id="8" name="Text Box 20">
            <a:extLst>
              <a:ext uri="{FF2B5EF4-FFF2-40B4-BE49-F238E27FC236}">
                <a16:creationId xmlns:a16="http://schemas.microsoft.com/office/drawing/2014/main" id="{80683A42-6AB0-4D04-A5C3-92863FAA8D21}"/>
              </a:ext>
            </a:extLst>
          </p:cNvPr>
          <p:cNvSpPr txBox="1">
            <a:spLocks noChangeArrowheads="1"/>
          </p:cNvSpPr>
          <p:nvPr/>
        </p:nvSpPr>
        <p:spPr bwMode="auto">
          <a:xfrm>
            <a:off x="5708725" y="4206478"/>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p>
        </p:txBody>
      </p:sp>
      <p:sp>
        <p:nvSpPr>
          <p:cNvPr id="9" name="Text Box 21">
            <a:extLst>
              <a:ext uri="{FF2B5EF4-FFF2-40B4-BE49-F238E27FC236}">
                <a16:creationId xmlns:a16="http://schemas.microsoft.com/office/drawing/2014/main" id="{4966B28F-FBD5-4C90-BBDE-0D0524D4284F}"/>
              </a:ext>
            </a:extLst>
          </p:cNvPr>
          <p:cNvSpPr txBox="1">
            <a:spLocks noChangeArrowheads="1"/>
          </p:cNvSpPr>
          <p:nvPr/>
        </p:nvSpPr>
        <p:spPr bwMode="auto">
          <a:xfrm>
            <a:off x="3375100" y="4151710"/>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p>
        </p:txBody>
      </p:sp>
      <p:sp>
        <p:nvSpPr>
          <p:cNvPr id="10" name="Text Box 24">
            <a:extLst>
              <a:ext uri="{FF2B5EF4-FFF2-40B4-BE49-F238E27FC236}">
                <a16:creationId xmlns:a16="http://schemas.microsoft.com/office/drawing/2014/main" id="{F1809CEF-C767-4B1E-AB7E-A7AA60383E42}"/>
              </a:ext>
            </a:extLst>
          </p:cNvPr>
          <p:cNvSpPr txBox="1">
            <a:spLocks noChangeArrowheads="1"/>
          </p:cNvSpPr>
          <p:nvPr/>
        </p:nvSpPr>
        <p:spPr bwMode="auto">
          <a:xfrm>
            <a:off x="2163043" y="4116944"/>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pitchFamily="18" charset="0"/>
                <a:cs typeface="Times New Roman" panose="02020603050405020304" pitchFamily="18" charset="0"/>
              </a:rPr>
              <a:t>vãi</a:t>
            </a:r>
            <a:endParaRPr lang="en-US" altLang="vi-VN" sz="1800" b="1" dirty="0">
              <a:solidFill>
                <a:srgbClr val="0033CC"/>
              </a:solidFill>
              <a:latin typeface="Times New Roman" panose="02020603050405020304" pitchFamily="18" charset="0"/>
              <a:cs typeface="Times New Roman" panose="02020603050405020304" pitchFamily="18" charset="0"/>
            </a:endParaRPr>
          </a:p>
        </p:txBody>
      </p:sp>
      <p:sp>
        <p:nvSpPr>
          <p:cNvPr id="11" name="Text Box 25">
            <a:extLst>
              <a:ext uri="{FF2B5EF4-FFF2-40B4-BE49-F238E27FC236}">
                <a16:creationId xmlns:a16="http://schemas.microsoft.com/office/drawing/2014/main" id="{E1D3793D-B4B1-403B-B1F0-748F829BDB56}"/>
              </a:ext>
            </a:extLst>
          </p:cNvPr>
          <p:cNvSpPr txBox="1">
            <a:spLocks noChangeArrowheads="1"/>
          </p:cNvSpPr>
          <p:nvPr/>
        </p:nvSpPr>
        <p:spPr bwMode="auto">
          <a:xfrm>
            <a:off x="3964459" y="4133612"/>
            <a:ext cx="1152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pitchFamily="18" charset="0"/>
                <a:cs typeface="Times New Roman" panose="02020603050405020304" pitchFamily="18" charset="0"/>
              </a:rPr>
              <a:t>theo hàng</a:t>
            </a:r>
            <a:endParaRPr lang="en-US" altLang="vi-VN" sz="1800" b="1" dirty="0">
              <a:solidFill>
                <a:srgbClr val="0033CC"/>
              </a:solidFill>
              <a:latin typeface="Times New Roman" panose="02020603050405020304" pitchFamily="18" charset="0"/>
              <a:cs typeface="Times New Roman" panose="02020603050405020304" pitchFamily="18" charset="0"/>
            </a:endParaRPr>
          </a:p>
        </p:txBody>
      </p:sp>
      <p:sp>
        <p:nvSpPr>
          <p:cNvPr id="12" name="Text Box 26">
            <a:extLst>
              <a:ext uri="{FF2B5EF4-FFF2-40B4-BE49-F238E27FC236}">
                <a16:creationId xmlns:a16="http://schemas.microsoft.com/office/drawing/2014/main" id="{B32A1C84-089F-4C06-94AE-7A0C05E926E9}"/>
              </a:ext>
            </a:extLst>
          </p:cNvPr>
          <p:cNvSpPr txBox="1">
            <a:spLocks noChangeArrowheads="1"/>
          </p:cNvSpPr>
          <p:nvPr/>
        </p:nvSpPr>
        <p:spPr bwMode="auto">
          <a:xfrm>
            <a:off x="6267128" y="4195049"/>
            <a:ext cx="1011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pitchFamily="18" charset="0"/>
                <a:cs typeface="Times New Roman" panose="02020603050405020304" pitchFamily="18" charset="0"/>
              </a:rPr>
              <a:t>theo hốc</a:t>
            </a:r>
            <a:endParaRPr lang="en-US" altLang="vi-VN" sz="1800" b="1" dirty="0">
              <a:solidFill>
                <a:srgbClr val="0033CC"/>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9083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3"/>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strVal val="#ppt_w+.3"/>
                                          </p:val>
                                        </p:tav>
                                        <p:tav tm="100000">
                                          <p:val>
                                            <p:strVal val="#ppt_w"/>
                                          </p:val>
                                        </p:tav>
                                      </p:tavLst>
                                    </p:anim>
                                    <p:anim calcmode="lin" valueType="num">
                                      <p:cBhvr>
                                        <p:cTn id="33" dur="1000" fill="hold"/>
                                        <p:tgtEl>
                                          <p:spTgt spid="5"/>
                                        </p:tgtEl>
                                        <p:attrNameLst>
                                          <p:attrName>ppt_h</p:attrName>
                                        </p:attrNameLst>
                                      </p:cBhvr>
                                      <p:tavLst>
                                        <p:tav tm="0">
                                          <p:val>
                                            <p:strVal val="#ppt_h"/>
                                          </p:val>
                                        </p:tav>
                                        <p:tav tm="100000">
                                          <p:val>
                                            <p:strVal val="#ppt_h"/>
                                          </p:val>
                                        </p:tav>
                                      </p:tavLst>
                                    </p:anim>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Horizont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Horizont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C78BB570-65E9-45B1-BC7D-E656C0BF59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8056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274639"/>
            <a:ext cx="8077200" cy="4830762"/>
          </a:xfrm>
        </p:spPr>
      </p:pic>
      <p:sp>
        <p:nvSpPr>
          <p:cNvPr id="5" name="Rectangle 4"/>
          <p:cNvSpPr/>
          <p:nvPr/>
        </p:nvSpPr>
        <p:spPr>
          <a:xfrm>
            <a:off x="2971800" y="5257800"/>
            <a:ext cx="3441968" cy="584775"/>
          </a:xfrm>
          <a:prstGeom prst="rect">
            <a:avLst/>
          </a:prstGeom>
        </p:spPr>
        <p:txBody>
          <a:bodyPr wrap="none">
            <a:spAutoFit/>
          </a:bodyPr>
          <a:lstStyle/>
          <a:p>
            <a:r>
              <a:rPr lang="en-GB" sz="3200" dirty="0" err="1" smtClean="0">
                <a:solidFill>
                  <a:srgbClr val="0070C0"/>
                </a:solidFill>
                <a:latin typeface="Times New Roman" panose="02020603050405020304" pitchFamily="18" charset="0"/>
                <a:cs typeface="Times New Roman" panose="02020603050405020304" pitchFamily="18" charset="0"/>
              </a:rPr>
              <a:t>Trồng</a:t>
            </a:r>
            <a:r>
              <a:rPr lang="en-GB" sz="3200" dirty="0" smtClean="0">
                <a:solidFill>
                  <a:srgbClr val="0070C0"/>
                </a:solidFill>
                <a:latin typeface="Times New Roman" panose="02020603050405020304" pitchFamily="18" charset="0"/>
                <a:cs typeface="Times New Roman" panose="02020603050405020304" pitchFamily="18" charset="0"/>
              </a:rPr>
              <a:t> </a:t>
            </a:r>
            <a:r>
              <a:rPr lang="en-GB" sz="3200" dirty="0" err="1">
                <a:solidFill>
                  <a:srgbClr val="0070C0"/>
                </a:solidFill>
                <a:latin typeface="Times New Roman" panose="02020603050405020304" pitchFamily="18" charset="0"/>
                <a:cs typeface="Times New Roman" panose="02020603050405020304" pitchFamily="18" charset="0"/>
              </a:rPr>
              <a:t>bằng</a:t>
            </a:r>
            <a:r>
              <a:rPr lang="en-GB" sz="3200" dirty="0">
                <a:solidFill>
                  <a:srgbClr val="0070C0"/>
                </a:solidFill>
                <a:latin typeface="Times New Roman" panose="02020603050405020304" pitchFamily="18" charset="0"/>
                <a:cs typeface="Times New Roman" panose="02020603050405020304" pitchFamily="18" charset="0"/>
              </a:rPr>
              <a:t> </a:t>
            </a:r>
            <a:r>
              <a:rPr lang="en-GB" sz="3200" dirty="0" err="1">
                <a:solidFill>
                  <a:srgbClr val="0070C0"/>
                </a:solidFill>
                <a:latin typeface="Times New Roman" panose="02020603050405020304" pitchFamily="18" charset="0"/>
                <a:cs typeface="Times New Roman" panose="02020603050405020304" pitchFamily="18" charset="0"/>
              </a:rPr>
              <a:t>cây</a:t>
            </a:r>
            <a:r>
              <a:rPr lang="en-GB" sz="3200" dirty="0">
                <a:solidFill>
                  <a:srgbClr val="0070C0"/>
                </a:solidFill>
                <a:latin typeface="Times New Roman" panose="02020603050405020304" pitchFamily="18" charset="0"/>
                <a:cs typeface="Times New Roman" panose="02020603050405020304" pitchFamily="18" charset="0"/>
              </a:rPr>
              <a:t> con</a:t>
            </a:r>
            <a:endParaRPr lang="en-US" sz="3200" dirty="0"/>
          </a:p>
        </p:txBody>
      </p:sp>
    </p:spTree>
    <p:extLst>
      <p:ext uri="{BB962C8B-B14F-4D97-AF65-F5344CB8AC3E}">
        <p14:creationId xmlns:p14="http://schemas.microsoft.com/office/powerpoint/2010/main" val="24098828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Times New Roman" panose="02020603050405020304" pitchFamily="18" charset="0"/>
                <a:cs typeface="Times New Roman" panose="02020603050405020304" pitchFamily="18" charset="0"/>
              </a:rPr>
              <a:t>TIẾT 2</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82965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9" name="Rectangle 3"/>
          <p:cNvSpPr>
            <a:spLocks noGrp="1" noChangeArrowheads="1"/>
          </p:cNvSpPr>
          <p:nvPr>
            <p:ph type="title"/>
          </p:nvPr>
        </p:nvSpPr>
        <p:spPr>
          <a:xfrm>
            <a:off x="533400" y="5562600"/>
            <a:ext cx="8001000" cy="1020763"/>
          </a:xfrm>
          <a:noFill/>
        </p:spPr>
        <p:txBody>
          <a:bodyPr>
            <a:normAutofit fontScale="90000"/>
          </a:bodyPr>
          <a:lstStyle/>
          <a:p>
            <a:pPr algn="l" eaLnBrk="1" hangingPunct="1"/>
            <a:r>
              <a:rPr lang="en-US" altLang="en-US" sz="2800" b="1" smtClean="0">
                <a:solidFill>
                  <a:srgbClr val="FF0000"/>
                </a:solidFill>
                <a:latin typeface="Times New Roman" panose="02020603050405020304" pitchFamily="18" charset="0"/>
              </a:rPr>
              <a:t>Quan</a:t>
            </a:r>
            <a:r>
              <a:rPr lang="en-US" altLang="en-US" b="1" smtClean="0">
                <a:solidFill>
                  <a:srgbClr val="FF0000"/>
                </a:solidFill>
              </a:rPr>
              <a:t> </a:t>
            </a:r>
            <a:r>
              <a:rPr lang="en-US" altLang="en-US" sz="2800" b="1" smtClean="0">
                <a:solidFill>
                  <a:srgbClr val="FF0000"/>
                </a:solidFill>
                <a:latin typeface="Times New Roman" panose="02020603050405020304" pitchFamily="18" charset="0"/>
              </a:rPr>
              <a:t>sát và cho biết người trong hình là ai ? Đang làm gì?</a:t>
            </a:r>
            <a:endParaRPr lang="en-US" altLang="en-US" b="1" smtClean="0">
              <a:solidFill>
                <a:srgbClr val="FF0000"/>
              </a:solidFill>
            </a:endParaRPr>
          </a:p>
        </p:txBody>
      </p:sp>
      <p:pic>
        <p:nvPicPr>
          <p:cNvPr id="3075" name="Picture 5" descr="Kết quả hình ảnh cho hinh anh bac ho cham soc c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
            <a:ext cx="6858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3396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checkerboard(across)">
                                      <p:cBhvr>
                                        <p:cTn id="7"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tac hai sau benh voi cay tr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381000"/>
            <a:ext cx="8134350" cy="5334000"/>
          </a:xfrm>
          <a:prstGeom prst="rect">
            <a:avLst/>
          </a:prstGeom>
        </p:spPr>
      </p:pic>
    </p:spTree>
    <p:extLst>
      <p:ext uri="{BB962C8B-B14F-4D97-AF65-F5344CB8AC3E}">
        <p14:creationId xmlns:p14="http://schemas.microsoft.com/office/powerpoint/2010/main" val="3220066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1371600"/>
            <a:ext cx="4187365" cy="584775"/>
          </a:xfrm>
          <a:prstGeom prst="rect">
            <a:avLst/>
          </a:prstGeom>
        </p:spPr>
        <p:txBody>
          <a:bodyPr wrap="none">
            <a:spAutoFit/>
          </a:bodyPr>
          <a:lstStyle/>
          <a:p>
            <a:r>
              <a:rPr lang="en-US" sz="3200" b="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II. </a:t>
            </a:r>
            <a:r>
              <a:rPr lang="vi-VN" sz="3200" b="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Ch</a:t>
            </a:r>
            <a:r>
              <a:rPr lang="en-US" sz="3200" b="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ă</a:t>
            </a:r>
            <a:r>
              <a:rPr lang="vi-VN" sz="3200" b="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m </a:t>
            </a:r>
            <a:r>
              <a:rPr lang="vi-VN" sz="32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sóc cây trồng</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69016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sz="quarter"/>
          </p:nvPr>
        </p:nvSpPr>
        <p:spPr>
          <a:xfrm>
            <a:off x="457200" y="-76200"/>
            <a:ext cx="8229600" cy="609600"/>
          </a:xfrm>
        </p:spPr>
        <p:txBody>
          <a:bodyPr/>
          <a:lstStyle/>
          <a:p>
            <a:pPr eaLnBrk="1" hangingPunct="1"/>
            <a:r>
              <a:rPr lang="en-US" altLang="en-US" sz="2800" b="1" smtClean="0">
                <a:solidFill>
                  <a:srgbClr val="FF0000"/>
                </a:solidFill>
                <a:latin typeface="Times New Roman" panose="02020603050405020304" pitchFamily="18" charset="0"/>
              </a:rPr>
              <a:t>Quan sát và cho biết nội dung tranh?</a:t>
            </a:r>
          </a:p>
        </p:txBody>
      </p:sp>
      <p:pic>
        <p:nvPicPr>
          <p:cNvPr id="175107" name="Picture 3" descr="gao%20dien%20bien"/>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3810000"/>
            <a:ext cx="4572000" cy="2971800"/>
          </a:xfrm>
          <a:noFill/>
        </p:spPr>
      </p:pic>
      <p:pic>
        <p:nvPicPr>
          <p:cNvPr id="175110" name="Picture 6" descr="scan0139"/>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648200" y="3810000"/>
            <a:ext cx="4495800" cy="2919413"/>
          </a:xfrm>
          <a:noFill/>
        </p:spPr>
      </p:pic>
      <p:sp>
        <p:nvSpPr>
          <p:cNvPr id="175111" name="Oval 7"/>
          <p:cNvSpPr>
            <a:spLocks noChangeArrowheads="1"/>
          </p:cNvSpPr>
          <p:nvPr/>
        </p:nvSpPr>
        <p:spPr bwMode="auto">
          <a:xfrm>
            <a:off x="0" y="3810000"/>
            <a:ext cx="5334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rPr>
              <a:t>C</a:t>
            </a:r>
          </a:p>
        </p:txBody>
      </p:sp>
      <p:sp>
        <p:nvSpPr>
          <p:cNvPr id="175112" name="Oval 8"/>
          <p:cNvSpPr>
            <a:spLocks noChangeArrowheads="1"/>
          </p:cNvSpPr>
          <p:nvPr/>
        </p:nvSpPr>
        <p:spPr bwMode="auto">
          <a:xfrm>
            <a:off x="4648200" y="3886200"/>
            <a:ext cx="5334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rPr>
              <a:t>D</a:t>
            </a:r>
          </a:p>
        </p:txBody>
      </p:sp>
      <p:sp>
        <p:nvSpPr>
          <p:cNvPr id="5127" name="Rectangle 9"/>
          <p:cNvSpPr>
            <a:spLocks noChangeArrowheads="1"/>
          </p:cNvSpPr>
          <p:nvPr/>
        </p:nvSpPr>
        <p:spPr bwMode="auto">
          <a:xfrm>
            <a:off x="609600" y="1676400"/>
            <a:ext cx="1676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800" b="1" u="none">
              <a:solidFill>
                <a:srgbClr val="FF0000"/>
              </a:solidFill>
            </a:endParaRPr>
          </a:p>
        </p:txBody>
      </p:sp>
      <p:sp>
        <p:nvSpPr>
          <p:cNvPr id="175116" name="Rectangle 12"/>
          <p:cNvSpPr>
            <a:spLocks noChangeArrowheads="1"/>
          </p:cNvSpPr>
          <p:nvPr/>
        </p:nvSpPr>
        <p:spPr bwMode="auto">
          <a:xfrm>
            <a:off x="0" y="61722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u="none">
                <a:solidFill>
                  <a:srgbClr val="FF0000"/>
                </a:solidFill>
              </a:rPr>
              <a:t>Dặm cây</a:t>
            </a:r>
          </a:p>
        </p:txBody>
      </p:sp>
      <p:sp>
        <p:nvSpPr>
          <p:cNvPr id="175117" name="Rectangle 13"/>
          <p:cNvSpPr>
            <a:spLocks noChangeArrowheads="1"/>
          </p:cNvSpPr>
          <p:nvPr/>
        </p:nvSpPr>
        <p:spPr bwMode="auto">
          <a:xfrm>
            <a:off x="4648200" y="61722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u="none">
                <a:solidFill>
                  <a:srgbClr val="FF0000"/>
                </a:solidFill>
              </a:rPr>
              <a:t>Tưới</a:t>
            </a:r>
          </a:p>
        </p:txBody>
      </p:sp>
      <p:pic>
        <p:nvPicPr>
          <p:cNvPr id="175122" name="Picture 18" descr="tatnu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58800"/>
            <a:ext cx="44958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9" name="Rectangle 25"/>
          <p:cNvSpPr>
            <a:spLocks noChangeArrowheads="1"/>
          </p:cNvSpPr>
          <p:nvPr/>
        </p:nvSpPr>
        <p:spPr bwMode="auto">
          <a:xfrm>
            <a:off x="3810000" y="2895600"/>
            <a:ext cx="3200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rPr>
              <a:t>Tiêu nước</a:t>
            </a:r>
          </a:p>
        </p:txBody>
      </p:sp>
      <p:sp>
        <p:nvSpPr>
          <p:cNvPr id="5132" name="Content Placeholder 27"/>
          <p:cNvSpPr>
            <a:spLocks noGrp="1"/>
          </p:cNvSpPr>
          <p:nvPr>
            <p:ph sz="quarter" idx="2"/>
          </p:nvPr>
        </p:nvSpPr>
        <p:spPr>
          <a:xfrm>
            <a:off x="9144000" y="2209800"/>
            <a:ext cx="4038600" cy="2185988"/>
          </a:xfrm>
        </p:spPr>
        <p:txBody>
          <a:bodyPr/>
          <a:lstStyle/>
          <a:p>
            <a:endParaRPr lang="en-US" altLang="en-US" smtClean="0"/>
          </a:p>
        </p:txBody>
      </p:sp>
      <p:pic>
        <p:nvPicPr>
          <p:cNvPr id="5149" name="Picture 29" descr="Kết quả hình ảnh cho LAM CO VUN G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5334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8" name="Oval 14"/>
          <p:cNvSpPr>
            <a:spLocks noChangeArrowheads="1"/>
          </p:cNvSpPr>
          <p:nvPr/>
        </p:nvSpPr>
        <p:spPr bwMode="auto">
          <a:xfrm>
            <a:off x="0" y="533400"/>
            <a:ext cx="457200" cy="6858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b="1" u="none">
                <a:solidFill>
                  <a:srgbClr val="FF0000"/>
                </a:solidFill>
              </a:rPr>
              <a:t>A</a:t>
            </a:r>
          </a:p>
        </p:txBody>
      </p:sp>
      <p:sp>
        <p:nvSpPr>
          <p:cNvPr id="175119" name="Oval 15"/>
          <p:cNvSpPr>
            <a:spLocks noChangeArrowheads="1"/>
          </p:cNvSpPr>
          <p:nvPr/>
        </p:nvSpPr>
        <p:spPr bwMode="auto">
          <a:xfrm>
            <a:off x="4800600" y="457200"/>
            <a:ext cx="457200" cy="6858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b="1" u="none">
                <a:solidFill>
                  <a:srgbClr val="FF0000"/>
                </a:solidFill>
              </a:rPr>
              <a:t>B</a:t>
            </a:r>
          </a:p>
        </p:txBody>
      </p:sp>
      <p:sp>
        <p:nvSpPr>
          <p:cNvPr id="175114" name="Rectangle 10"/>
          <p:cNvSpPr>
            <a:spLocks noChangeArrowheads="1"/>
          </p:cNvSpPr>
          <p:nvPr/>
        </p:nvSpPr>
        <p:spPr bwMode="auto">
          <a:xfrm>
            <a:off x="685800" y="30480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u="none">
                <a:solidFill>
                  <a:srgbClr val="FF0000"/>
                </a:solidFill>
              </a:rPr>
              <a:t>Làm cỏ</a:t>
            </a:r>
          </a:p>
        </p:txBody>
      </p:sp>
    </p:spTree>
    <p:extLst>
      <p:ext uri="{BB962C8B-B14F-4D97-AF65-F5344CB8AC3E}">
        <p14:creationId xmlns:p14="http://schemas.microsoft.com/office/powerpoint/2010/main" val="473309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175107"/>
                                        </p:tgtEl>
                                        <p:attrNameLst>
                                          <p:attrName>style.visibility</p:attrName>
                                        </p:attrNameLst>
                                      </p:cBhvr>
                                      <p:to>
                                        <p:strVal val="visible"/>
                                      </p:to>
                                    </p:set>
                                    <p:animEffect transition="in" filter="box(in)">
                                      <p:cBhvr>
                                        <p:cTn id="7" dur="500"/>
                                        <p:tgtEl>
                                          <p:spTgt spid="175107"/>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175110"/>
                                        </p:tgtEl>
                                        <p:attrNameLst>
                                          <p:attrName>style.visibility</p:attrName>
                                        </p:attrNameLst>
                                      </p:cBhvr>
                                      <p:to>
                                        <p:strVal val="visible"/>
                                      </p:to>
                                    </p:set>
                                    <p:animEffect transition="in" filter="box(in)">
                                      <p:cBhvr>
                                        <p:cTn id="11" dur="500"/>
                                        <p:tgtEl>
                                          <p:spTgt spid="1751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5149"/>
                                        </p:tgtEl>
                                        <p:attrNameLst>
                                          <p:attrName>style.visibility</p:attrName>
                                        </p:attrNameLst>
                                      </p:cBhvr>
                                      <p:to>
                                        <p:strVal val="visible"/>
                                      </p:to>
                                    </p:set>
                                    <p:animEffect transition="in" filter="blinds(horizontal)">
                                      <p:cBhvr>
                                        <p:cTn id="16" dur="500"/>
                                        <p:tgtEl>
                                          <p:spTgt spid="5149"/>
                                        </p:tgtEl>
                                      </p:cBhvr>
                                    </p:animEffect>
                                  </p:childTnLst>
                                </p:cTn>
                              </p:par>
                            </p:childTnLst>
                          </p:cTn>
                        </p:par>
                        <p:par>
                          <p:cTn id="17" fill="hold" nodeType="afterGroup">
                            <p:stCondLst>
                              <p:cond delay="500"/>
                            </p:stCondLst>
                            <p:childTnLst>
                              <p:par>
                                <p:cTn id="18" presetID="5" presetClass="entr" presetSubtype="10" fill="hold" nodeType="afterEffect">
                                  <p:stCondLst>
                                    <p:cond delay="0"/>
                                  </p:stCondLst>
                                  <p:childTnLst>
                                    <p:set>
                                      <p:cBhvr>
                                        <p:cTn id="19" dur="1" fill="hold">
                                          <p:stCondLst>
                                            <p:cond delay="0"/>
                                          </p:stCondLst>
                                        </p:cTn>
                                        <p:tgtEl>
                                          <p:spTgt spid="175122"/>
                                        </p:tgtEl>
                                        <p:attrNameLst>
                                          <p:attrName>style.visibility</p:attrName>
                                        </p:attrNameLst>
                                      </p:cBhvr>
                                      <p:to>
                                        <p:strVal val="visible"/>
                                      </p:to>
                                    </p:set>
                                    <p:animEffect transition="in" filter="checkerboard(across)">
                                      <p:cBhvr>
                                        <p:cTn id="20" dur="500"/>
                                        <p:tgtEl>
                                          <p:spTgt spid="175122"/>
                                        </p:tgtEl>
                                      </p:cBhvr>
                                    </p:animEffect>
                                  </p:childTnLst>
                                </p:cTn>
                              </p:par>
                            </p:childTnLst>
                          </p:cTn>
                        </p:par>
                        <p:par>
                          <p:cTn id="21" fill="hold" nodeType="afterGroup">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175118"/>
                                        </p:tgtEl>
                                        <p:attrNameLst>
                                          <p:attrName>style.visibility</p:attrName>
                                        </p:attrNameLst>
                                      </p:cBhvr>
                                      <p:to>
                                        <p:strVal val="visible"/>
                                      </p:to>
                                    </p:set>
                                    <p:animEffect transition="in" filter="box(in)">
                                      <p:cBhvr>
                                        <p:cTn id="24" dur="500"/>
                                        <p:tgtEl>
                                          <p:spTgt spid="175118"/>
                                        </p:tgtEl>
                                      </p:cBhvr>
                                    </p:animEffect>
                                  </p:childTnLst>
                                </p:cTn>
                              </p:par>
                            </p:childTnLst>
                          </p:cTn>
                        </p:par>
                        <p:par>
                          <p:cTn id="25" fill="hold" nodeType="afterGroup">
                            <p:stCondLst>
                              <p:cond delay="1500"/>
                            </p:stCondLst>
                            <p:childTnLst>
                              <p:par>
                                <p:cTn id="26" presetID="4" presetClass="entr" presetSubtype="16" fill="hold" grpId="0" nodeType="afterEffect">
                                  <p:stCondLst>
                                    <p:cond delay="0"/>
                                  </p:stCondLst>
                                  <p:childTnLst>
                                    <p:set>
                                      <p:cBhvr>
                                        <p:cTn id="27" dur="1" fill="hold">
                                          <p:stCondLst>
                                            <p:cond delay="0"/>
                                          </p:stCondLst>
                                        </p:cTn>
                                        <p:tgtEl>
                                          <p:spTgt spid="175119"/>
                                        </p:tgtEl>
                                        <p:attrNameLst>
                                          <p:attrName>style.visibility</p:attrName>
                                        </p:attrNameLst>
                                      </p:cBhvr>
                                      <p:to>
                                        <p:strVal val="visible"/>
                                      </p:to>
                                    </p:set>
                                    <p:animEffect transition="in" filter="box(in)">
                                      <p:cBhvr>
                                        <p:cTn id="28" dur="500"/>
                                        <p:tgtEl>
                                          <p:spTgt spid="175119"/>
                                        </p:tgtEl>
                                      </p:cBhvr>
                                    </p:animEffect>
                                  </p:childTnLst>
                                </p:cTn>
                              </p:par>
                            </p:childTnLst>
                          </p:cTn>
                        </p:par>
                        <p:par>
                          <p:cTn id="29" fill="hold" nodeType="afterGroup">
                            <p:stCondLst>
                              <p:cond delay="2000"/>
                            </p:stCondLst>
                            <p:childTnLst>
                              <p:par>
                                <p:cTn id="30" presetID="4" presetClass="entr" presetSubtype="16" fill="hold" grpId="0" nodeType="afterEffect">
                                  <p:stCondLst>
                                    <p:cond delay="0"/>
                                  </p:stCondLst>
                                  <p:childTnLst>
                                    <p:set>
                                      <p:cBhvr>
                                        <p:cTn id="31" dur="1" fill="hold">
                                          <p:stCondLst>
                                            <p:cond delay="0"/>
                                          </p:stCondLst>
                                        </p:cTn>
                                        <p:tgtEl>
                                          <p:spTgt spid="175111"/>
                                        </p:tgtEl>
                                        <p:attrNameLst>
                                          <p:attrName>style.visibility</p:attrName>
                                        </p:attrNameLst>
                                      </p:cBhvr>
                                      <p:to>
                                        <p:strVal val="visible"/>
                                      </p:to>
                                    </p:set>
                                    <p:animEffect transition="in" filter="box(in)">
                                      <p:cBhvr>
                                        <p:cTn id="32" dur="500"/>
                                        <p:tgtEl>
                                          <p:spTgt spid="175111"/>
                                        </p:tgtEl>
                                      </p:cBhvr>
                                    </p:animEffect>
                                  </p:childTnLst>
                                </p:cTn>
                              </p:par>
                            </p:childTnLst>
                          </p:cTn>
                        </p:par>
                        <p:par>
                          <p:cTn id="33" fill="hold" nodeType="afterGroup">
                            <p:stCondLst>
                              <p:cond delay="2500"/>
                            </p:stCondLst>
                            <p:childTnLst>
                              <p:par>
                                <p:cTn id="34" presetID="4" presetClass="entr" presetSubtype="16" fill="hold" grpId="0" nodeType="afterEffect">
                                  <p:stCondLst>
                                    <p:cond delay="0"/>
                                  </p:stCondLst>
                                  <p:childTnLst>
                                    <p:set>
                                      <p:cBhvr>
                                        <p:cTn id="35" dur="1" fill="hold">
                                          <p:stCondLst>
                                            <p:cond delay="0"/>
                                          </p:stCondLst>
                                        </p:cTn>
                                        <p:tgtEl>
                                          <p:spTgt spid="175112"/>
                                        </p:tgtEl>
                                        <p:attrNameLst>
                                          <p:attrName>style.visibility</p:attrName>
                                        </p:attrNameLst>
                                      </p:cBhvr>
                                      <p:to>
                                        <p:strVal val="visible"/>
                                      </p:to>
                                    </p:set>
                                    <p:animEffect transition="in" filter="box(in)">
                                      <p:cBhvr>
                                        <p:cTn id="36" dur="500"/>
                                        <p:tgtEl>
                                          <p:spTgt spid="17511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5114"/>
                                        </p:tgtEl>
                                        <p:attrNameLst>
                                          <p:attrName>style.visibility</p:attrName>
                                        </p:attrNameLst>
                                      </p:cBhvr>
                                      <p:to>
                                        <p:strVal val="visible"/>
                                      </p:to>
                                    </p:set>
                                    <p:animEffect transition="in" filter="checkerboard(across)">
                                      <p:cBhvr>
                                        <p:cTn id="41" dur="500"/>
                                        <p:tgtEl>
                                          <p:spTgt spid="17511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75129"/>
                                        </p:tgtEl>
                                        <p:attrNameLst>
                                          <p:attrName>style.visibility</p:attrName>
                                        </p:attrNameLst>
                                      </p:cBhvr>
                                      <p:to>
                                        <p:strVal val="visible"/>
                                      </p:to>
                                    </p:set>
                                    <p:animEffect transition="in" filter="box(in)">
                                      <p:cBhvr>
                                        <p:cTn id="46" dur="500"/>
                                        <p:tgtEl>
                                          <p:spTgt spid="17512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75116"/>
                                        </p:tgtEl>
                                        <p:attrNameLst>
                                          <p:attrName>style.visibility</p:attrName>
                                        </p:attrNameLst>
                                      </p:cBhvr>
                                      <p:to>
                                        <p:strVal val="visible"/>
                                      </p:to>
                                    </p:set>
                                    <p:animEffect transition="in" filter="box(in)">
                                      <p:cBhvr>
                                        <p:cTn id="51" dur="500"/>
                                        <p:tgtEl>
                                          <p:spTgt spid="17511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175117"/>
                                        </p:tgtEl>
                                        <p:attrNameLst>
                                          <p:attrName>style.visibility</p:attrName>
                                        </p:attrNameLst>
                                      </p:cBhvr>
                                      <p:to>
                                        <p:strVal val="visible"/>
                                      </p:to>
                                    </p:set>
                                    <p:animEffect transition="in" filter="box(in)">
                                      <p:cBhvr>
                                        <p:cTn id="56" dur="500"/>
                                        <p:tgtEl>
                                          <p:spTgt spid="175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1" grpId="0" animBg="1" autoUpdateAnimBg="0"/>
      <p:bldP spid="175112" grpId="0" animBg="1" autoUpdateAnimBg="0"/>
      <p:bldP spid="175116" grpId="0"/>
      <p:bldP spid="175117" grpId="0"/>
      <p:bldP spid="175129" grpId="0"/>
      <p:bldP spid="175118" grpId="0" animBg="1" autoUpdateAnimBg="0"/>
      <p:bldP spid="175119" grpId="0" animBg="1" autoUpdateAnimBg="0"/>
      <p:bldP spid="17511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sz="quarter"/>
          </p:nvPr>
        </p:nvSpPr>
        <p:spPr>
          <a:xfrm>
            <a:off x="457200" y="-76200"/>
            <a:ext cx="8229600" cy="609600"/>
          </a:xfrm>
        </p:spPr>
        <p:txBody>
          <a:bodyPr/>
          <a:lstStyle/>
          <a:p>
            <a:pPr eaLnBrk="1" hangingPunct="1"/>
            <a:r>
              <a:rPr lang="en-US" altLang="en-US" sz="2800" b="1" smtClean="0">
                <a:solidFill>
                  <a:srgbClr val="FF0000"/>
                </a:solidFill>
                <a:latin typeface="Times New Roman" panose="02020603050405020304" pitchFamily="18" charset="0"/>
              </a:rPr>
              <a:t>Quan sát và cho biết nội dung tranh?</a:t>
            </a:r>
          </a:p>
        </p:txBody>
      </p:sp>
      <p:sp>
        <p:nvSpPr>
          <p:cNvPr id="6147" name="Rectangle 9"/>
          <p:cNvSpPr>
            <a:spLocks noChangeArrowheads="1"/>
          </p:cNvSpPr>
          <p:nvPr/>
        </p:nvSpPr>
        <p:spPr bwMode="auto">
          <a:xfrm>
            <a:off x="609600" y="1676400"/>
            <a:ext cx="1676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800" b="1" u="none">
              <a:solidFill>
                <a:srgbClr val="FF0000"/>
              </a:solidFill>
            </a:endParaRPr>
          </a:p>
        </p:txBody>
      </p:sp>
      <p:pic>
        <p:nvPicPr>
          <p:cNvPr id="6174" name="Picture 30" descr="Kết quả hình ảnh cho tỉa và dặm c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838" y="3962400"/>
            <a:ext cx="46529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5" name="Oval 21"/>
          <p:cNvSpPr>
            <a:spLocks noChangeArrowheads="1"/>
          </p:cNvSpPr>
          <p:nvPr/>
        </p:nvSpPr>
        <p:spPr bwMode="auto">
          <a:xfrm>
            <a:off x="2438400" y="3886200"/>
            <a:ext cx="685800" cy="7620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latin typeface="Arial" panose="020B0604020202020204" pitchFamily="34" charset="0"/>
              </a:rPr>
              <a:t>G</a:t>
            </a:r>
          </a:p>
        </p:txBody>
      </p:sp>
      <p:sp>
        <p:nvSpPr>
          <p:cNvPr id="175130" name="Rectangle 26"/>
          <p:cNvSpPr>
            <a:spLocks noChangeArrowheads="1"/>
          </p:cNvSpPr>
          <p:nvPr/>
        </p:nvSpPr>
        <p:spPr bwMode="auto">
          <a:xfrm>
            <a:off x="5562600" y="3886200"/>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rPr>
              <a:t>Tỉa cây</a:t>
            </a:r>
          </a:p>
        </p:txBody>
      </p:sp>
      <p:pic>
        <p:nvPicPr>
          <p:cNvPr id="175120" name="Picture 16" descr="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1" name="Oval 17"/>
          <p:cNvSpPr>
            <a:spLocks noChangeArrowheads="1"/>
          </p:cNvSpPr>
          <p:nvPr/>
        </p:nvSpPr>
        <p:spPr bwMode="auto">
          <a:xfrm>
            <a:off x="0" y="609600"/>
            <a:ext cx="5334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rPr>
              <a:t>E</a:t>
            </a:r>
          </a:p>
        </p:txBody>
      </p:sp>
      <p:pic>
        <p:nvPicPr>
          <p:cNvPr id="5151" name="Picture 31" descr="Kết quả hình ảnh cho LAM CO VUN G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57200"/>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4" name="Oval 20"/>
          <p:cNvSpPr>
            <a:spLocks noChangeArrowheads="1"/>
          </p:cNvSpPr>
          <p:nvPr/>
        </p:nvSpPr>
        <p:spPr bwMode="auto">
          <a:xfrm>
            <a:off x="4876800" y="609600"/>
            <a:ext cx="5334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latin typeface="Arial" panose="020B0604020202020204" pitchFamily="34" charset="0"/>
              </a:rPr>
              <a:t>F</a:t>
            </a:r>
          </a:p>
        </p:txBody>
      </p:sp>
      <p:sp>
        <p:nvSpPr>
          <p:cNvPr id="175115" name="Rectangle 11"/>
          <p:cNvSpPr>
            <a:spLocks noChangeArrowheads="1"/>
          </p:cNvSpPr>
          <p:nvPr/>
        </p:nvSpPr>
        <p:spPr bwMode="auto">
          <a:xfrm>
            <a:off x="7239000" y="6858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u="none">
                <a:solidFill>
                  <a:srgbClr val="FF0000"/>
                </a:solidFill>
              </a:rPr>
              <a:t>Vun xới</a:t>
            </a:r>
          </a:p>
        </p:txBody>
      </p:sp>
      <p:sp>
        <p:nvSpPr>
          <p:cNvPr id="175128" name="Rectangle 24"/>
          <p:cNvSpPr>
            <a:spLocks noChangeArrowheads="1"/>
          </p:cNvSpPr>
          <p:nvPr/>
        </p:nvSpPr>
        <p:spPr bwMode="auto">
          <a:xfrm>
            <a:off x="457200" y="2514600"/>
            <a:ext cx="3200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rPr>
              <a:t>Bón phân</a:t>
            </a:r>
          </a:p>
        </p:txBody>
      </p:sp>
    </p:spTree>
    <p:extLst>
      <p:ext uri="{BB962C8B-B14F-4D97-AF65-F5344CB8AC3E}">
        <p14:creationId xmlns:p14="http://schemas.microsoft.com/office/powerpoint/2010/main" val="1992963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75120"/>
                                        </p:tgtEl>
                                        <p:attrNameLst>
                                          <p:attrName>style.visibility</p:attrName>
                                        </p:attrNameLst>
                                      </p:cBhvr>
                                      <p:to>
                                        <p:strVal val="visible"/>
                                      </p:to>
                                    </p:set>
                                    <p:animEffect transition="in" filter="checkerboard(across)">
                                      <p:cBhvr>
                                        <p:cTn id="7" dur="500"/>
                                        <p:tgtEl>
                                          <p:spTgt spid="1751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174"/>
                                        </p:tgtEl>
                                        <p:attrNameLst>
                                          <p:attrName>style.visibility</p:attrName>
                                        </p:attrNameLst>
                                      </p:cBhvr>
                                      <p:to>
                                        <p:strVal val="visible"/>
                                      </p:to>
                                    </p:set>
                                    <p:animEffect transition="in" filter="box(in)">
                                      <p:cBhvr>
                                        <p:cTn id="12" dur="500"/>
                                        <p:tgtEl>
                                          <p:spTgt spid="61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151"/>
                                        </p:tgtEl>
                                        <p:attrNameLst>
                                          <p:attrName>style.visibility</p:attrName>
                                        </p:attrNameLst>
                                      </p:cBhvr>
                                      <p:to>
                                        <p:strVal val="visible"/>
                                      </p:to>
                                    </p:set>
                                    <p:animEffect transition="in" filter="box(in)">
                                      <p:cBhvr>
                                        <p:cTn id="17" dur="500"/>
                                        <p:tgtEl>
                                          <p:spTgt spid="51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5121"/>
                                        </p:tgtEl>
                                        <p:attrNameLst>
                                          <p:attrName>style.visibility</p:attrName>
                                        </p:attrNameLst>
                                      </p:cBhvr>
                                      <p:to>
                                        <p:strVal val="visible"/>
                                      </p:to>
                                    </p:set>
                                    <p:animEffect transition="in" filter="checkerboard(across)">
                                      <p:cBhvr>
                                        <p:cTn id="22" dur="500"/>
                                        <p:tgtEl>
                                          <p:spTgt spid="175121"/>
                                        </p:tgtEl>
                                      </p:cBhvr>
                                    </p:animEffect>
                                  </p:childTnLst>
                                </p:cTn>
                              </p:par>
                            </p:childTnLst>
                          </p:cTn>
                        </p:par>
                        <p:par>
                          <p:cTn id="23" fill="hold" nodeType="afterGroup">
                            <p:stCondLst>
                              <p:cond delay="500"/>
                            </p:stCondLst>
                            <p:childTnLst>
                              <p:par>
                                <p:cTn id="24" presetID="5" presetClass="entr" presetSubtype="10" fill="hold" grpId="0" nodeType="afterEffect">
                                  <p:stCondLst>
                                    <p:cond delay="0"/>
                                  </p:stCondLst>
                                  <p:childTnLst>
                                    <p:set>
                                      <p:cBhvr>
                                        <p:cTn id="25" dur="1" fill="hold">
                                          <p:stCondLst>
                                            <p:cond delay="0"/>
                                          </p:stCondLst>
                                        </p:cTn>
                                        <p:tgtEl>
                                          <p:spTgt spid="175124"/>
                                        </p:tgtEl>
                                        <p:attrNameLst>
                                          <p:attrName>style.visibility</p:attrName>
                                        </p:attrNameLst>
                                      </p:cBhvr>
                                      <p:to>
                                        <p:strVal val="visible"/>
                                      </p:to>
                                    </p:set>
                                    <p:animEffect transition="in" filter="checkerboard(across)">
                                      <p:cBhvr>
                                        <p:cTn id="26" dur="500"/>
                                        <p:tgtEl>
                                          <p:spTgt spid="175124"/>
                                        </p:tgtEl>
                                      </p:cBhvr>
                                    </p:animEffect>
                                  </p:childTnLst>
                                </p:cTn>
                              </p:par>
                            </p:childTnLst>
                          </p:cTn>
                        </p:par>
                        <p:par>
                          <p:cTn id="27" fill="hold" nodeType="afterGroup">
                            <p:stCondLst>
                              <p:cond delay="1000"/>
                            </p:stCondLst>
                            <p:childTnLst>
                              <p:par>
                                <p:cTn id="28" presetID="5" presetClass="entr" presetSubtype="10" fill="hold" grpId="0" nodeType="afterEffect">
                                  <p:stCondLst>
                                    <p:cond delay="0"/>
                                  </p:stCondLst>
                                  <p:childTnLst>
                                    <p:set>
                                      <p:cBhvr>
                                        <p:cTn id="29" dur="1" fill="hold">
                                          <p:stCondLst>
                                            <p:cond delay="0"/>
                                          </p:stCondLst>
                                        </p:cTn>
                                        <p:tgtEl>
                                          <p:spTgt spid="175125"/>
                                        </p:tgtEl>
                                        <p:attrNameLst>
                                          <p:attrName>style.visibility</p:attrName>
                                        </p:attrNameLst>
                                      </p:cBhvr>
                                      <p:to>
                                        <p:strVal val="visible"/>
                                      </p:to>
                                    </p:set>
                                    <p:animEffect transition="in" filter="checkerboard(across)">
                                      <p:cBhvr>
                                        <p:cTn id="30" dur="500"/>
                                        <p:tgtEl>
                                          <p:spTgt spid="17512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5128"/>
                                        </p:tgtEl>
                                        <p:attrNameLst>
                                          <p:attrName>style.visibility</p:attrName>
                                        </p:attrNameLst>
                                      </p:cBhvr>
                                      <p:to>
                                        <p:strVal val="visible"/>
                                      </p:to>
                                    </p:set>
                                    <p:anim calcmode="lin" valueType="num">
                                      <p:cBhvr additive="base">
                                        <p:cTn id="35" dur="500" fill="hold"/>
                                        <p:tgtEl>
                                          <p:spTgt spid="175128"/>
                                        </p:tgtEl>
                                        <p:attrNameLst>
                                          <p:attrName>ppt_x</p:attrName>
                                        </p:attrNameLst>
                                      </p:cBhvr>
                                      <p:tavLst>
                                        <p:tav tm="0">
                                          <p:val>
                                            <p:strVal val="#ppt_x"/>
                                          </p:val>
                                        </p:tav>
                                        <p:tav tm="100000">
                                          <p:val>
                                            <p:strVal val="#ppt_x"/>
                                          </p:val>
                                        </p:tav>
                                      </p:tavLst>
                                    </p:anim>
                                    <p:anim calcmode="lin" valueType="num">
                                      <p:cBhvr additive="base">
                                        <p:cTn id="36" dur="500" fill="hold"/>
                                        <p:tgtEl>
                                          <p:spTgt spid="175128"/>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5115"/>
                                        </p:tgtEl>
                                        <p:attrNameLst>
                                          <p:attrName>style.visibility</p:attrName>
                                        </p:attrNameLst>
                                      </p:cBhvr>
                                      <p:to>
                                        <p:strVal val="visible"/>
                                      </p:to>
                                    </p:set>
                                    <p:animEffect transition="in" filter="checkerboard(across)">
                                      <p:cBhvr>
                                        <p:cTn id="41" dur="500"/>
                                        <p:tgtEl>
                                          <p:spTgt spid="17511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75130"/>
                                        </p:tgtEl>
                                        <p:attrNameLst>
                                          <p:attrName>style.visibility</p:attrName>
                                        </p:attrNameLst>
                                      </p:cBhvr>
                                      <p:to>
                                        <p:strVal val="visible"/>
                                      </p:to>
                                    </p:set>
                                    <p:animEffect transition="in" filter="checkerboard(across)">
                                      <p:cBhvr>
                                        <p:cTn id="46" dur="500"/>
                                        <p:tgtEl>
                                          <p:spTgt spid="17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5" grpId="0" animBg="1" autoUpdateAnimBg="0"/>
      <p:bldP spid="175130" grpId="0"/>
      <p:bldP spid="175121" grpId="0" animBg="1" autoUpdateAnimBg="0"/>
      <p:bldP spid="175124" grpId="0" animBg="1" autoUpdateAnimBg="0"/>
      <p:bldP spid="175115" grpId="0"/>
      <p:bldP spid="17512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p:cNvSpPr txBox="1">
            <a:spLocks noChangeArrowheads="1"/>
          </p:cNvSpPr>
          <p:nvPr/>
        </p:nvSpPr>
        <p:spPr bwMode="auto">
          <a:xfrm>
            <a:off x="228600" y="1219200"/>
            <a:ext cx="3505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marL="0" indent="0" eaLnBrk="1" hangingPunct="1">
              <a:spcBef>
                <a:spcPct val="50000"/>
              </a:spcBef>
            </a:pPr>
            <a:r>
              <a:rPr lang="en-US" altLang="en-US" sz="2400" b="1" u="none" dirty="0" smtClean="0">
                <a:solidFill>
                  <a:srgbClr val="0000FF"/>
                </a:solidFill>
              </a:rPr>
              <a:t>1. TỈA </a:t>
            </a:r>
            <a:r>
              <a:rPr lang="en-US" altLang="en-US" sz="2400" b="1" u="none" dirty="0">
                <a:solidFill>
                  <a:srgbClr val="0000FF"/>
                </a:solidFill>
              </a:rPr>
              <a:t>,DẶM CÂY</a:t>
            </a:r>
          </a:p>
          <a:p>
            <a:pPr eaLnBrk="1" hangingPunct="1">
              <a:spcBef>
                <a:spcPct val="50000"/>
              </a:spcBef>
            </a:pPr>
            <a:r>
              <a:rPr lang="en-US" altLang="en-US" sz="2400" b="1" u="none" dirty="0" smtClean="0">
                <a:solidFill>
                  <a:srgbClr val="0000FF"/>
                </a:solidFill>
              </a:rPr>
              <a:t>a. </a:t>
            </a:r>
            <a:r>
              <a:rPr lang="en-US" altLang="en-US" sz="2400" b="1" u="none" dirty="0" err="1">
                <a:solidFill>
                  <a:srgbClr val="0000FF"/>
                </a:solidFill>
              </a:rPr>
              <a:t>Tỉa</a:t>
            </a:r>
            <a:r>
              <a:rPr lang="en-US" altLang="en-US" sz="2400" b="1" u="none" dirty="0">
                <a:solidFill>
                  <a:srgbClr val="0000FF"/>
                </a:solidFill>
              </a:rPr>
              <a:t> </a:t>
            </a:r>
            <a:r>
              <a:rPr lang="en-US" altLang="en-US" sz="2400" b="1" u="none" dirty="0" err="1">
                <a:solidFill>
                  <a:srgbClr val="0000FF"/>
                </a:solidFill>
              </a:rPr>
              <a:t>cây</a:t>
            </a:r>
            <a:endParaRPr lang="en-US" altLang="en-US" sz="2400" b="1" u="none" dirty="0">
              <a:solidFill>
                <a:srgbClr val="0000FF"/>
              </a:solidFill>
            </a:endParaRPr>
          </a:p>
        </p:txBody>
      </p:sp>
      <p:sp>
        <p:nvSpPr>
          <p:cNvPr id="7171" name="Rectangle 7"/>
          <p:cNvSpPr>
            <a:spLocks noChangeArrowheads="1"/>
          </p:cNvSpPr>
          <p:nvPr/>
        </p:nvSpPr>
        <p:spPr bwMode="auto">
          <a:xfrm>
            <a:off x="4114800" y="2209800"/>
            <a:ext cx="3530600" cy="17526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u="none"/>
          </a:p>
        </p:txBody>
      </p:sp>
      <p:grpSp>
        <p:nvGrpSpPr>
          <p:cNvPr id="2" name="Group 15"/>
          <p:cNvGrpSpPr>
            <a:grpSpLocks/>
          </p:cNvGrpSpPr>
          <p:nvPr/>
        </p:nvGrpSpPr>
        <p:grpSpPr bwMode="auto">
          <a:xfrm>
            <a:off x="6019800" y="3416300"/>
            <a:ext cx="304800" cy="381000"/>
            <a:chOff x="4080" y="1728"/>
            <a:chExt cx="192" cy="288"/>
          </a:xfrm>
        </p:grpSpPr>
        <p:sp>
          <p:nvSpPr>
            <p:cNvPr id="7302" name="Line 10"/>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3" name="Line 11"/>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4" name="Line 12"/>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5" name="Line 13"/>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6" name="Line 14"/>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16"/>
          <p:cNvGrpSpPr>
            <a:grpSpLocks/>
          </p:cNvGrpSpPr>
          <p:nvPr/>
        </p:nvGrpSpPr>
        <p:grpSpPr bwMode="auto">
          <a:xfrm>
            <a:off x="7162800" y="2819400"/>
            <a:ext cx="228600" cy="381000"/>
            <a:chOff x="4080" y="1728"/>
            <a:chExt cx="192" cy="288"/>
          </a:xfrm>
        </p:grpSpPr>
        <p:sp>
          <p:nvSpPr>
            <p:cNvPr id="7297" name="Line 17"/>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8" name="Line 18"/>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9" name="Line 19"/>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0" name="Line 20"/>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1" name="Line 21"/>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22"/>
          <p:cNvGrpSpPr>
            <a:grpSpLocks/>
          </p:cNvGrpSpPr>
          <p:nvPr/>
        </p:nvGrpSpPr>
        <p:grpSpPr bwMode="auto">
          <a:xfrm>
            <a:off x="4724400" y="3352800"/>
            <a:ext cx="228600" cy="304800"/>
            <a:chOff x="4080" y="1728"/>
            <a:chExt cx="192" cy="288"/>
          </a:xfrm>
        </p:grpSpPr>
        <p:sp>
          <p:nvSpPr>
            <p:cNvPr id="7292" name="Line 23"/>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3" name="Line 24"/>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4" name="Line 25"/>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5" name="Line 26"/>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6" name="Line 27"/>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28"/>
          <p:cNvGrpSpPr>
            <a:grpSpLocks/>
          </p:cNvGrpSpPr>
          <p:nvPr/>
        </p:nvGrpSpPr>
        <p:grpSpPr bwMode="auto">
          <a:xfrm>
            <a:off x="5105400" y="3505200"/>
            <a:ext cx="381000" cy="304800"/>
            <a:chOff x="4080" y="1728"/>
            <a:chExt cx="192" cy="288"/>
          </a:xfrm>
        </p:grpSpPr>
        <p:sp>
          <p:nvSpPr>
            <p:cNvPr id="7287" name="Line 29"/>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8" name="Line 30"/>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9" name="Line 31"/>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0" name="Line 32"/>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1" name="Line 33"/>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34"/>
          <p:cNvGrpSpPr>
            <a:grpSpLocks/>
          </p:cNvGrpSpPr>
          <p:nvPr/>
        </p:nvGrpSpPr>
        <p:grpSpPr bwMode="auto">
          <a:xfrm>
            <a:off x="6096000" y="2286000"/>
            <a:ext cx="228600" cy="381000"/>
            <a:chOff x="4080" y="1728"/>
            <a:chExt cx="192" cy="288"/>
          </a:xfrm>
        </p:grpSpPr>
        <p:sp>
          <p:nvSpPr>
            <p:cNvPr id="7282" name="Line 35"/>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3" name="Line 36"/>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4" name="Line 37"/>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5" name="Line 38"/>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6" name="Line 39"/>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40"/>
          <p:cNvGrpSpPr>
            <a:grpSpLocks/>
          </p:cNvGrpSpPr>
          <p:nvPr/>
        </p:nvGrpSpPr>
        <p:grpSpPr bwMode="auto">
          <a:xfrm>
            <a:off x="6477000" y="2362200"/>
            <a:ext cx="228600" cy="304800"/>
            <a:chOff x="4080" y="1728"/>
            <a:chExt cx="192" cy="288"/>
          </a:xfrm>
        </p:grpSpPr>
        <p:sp>
          <p:nvSpPr>
            <p:cNvPr id="7277" name="Line 41"/>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8" name="Line 42"/>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9" name="Line 43"/>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0" name="Line 44"/>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1" name="Line 45"/>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 name="Group 46"/>
          <p:cNvGrpSpPr>
            <a:grpSpLocks/>
          </p:cNvGrpSpPr>
          <p:nvPr/>
        </p:nvGrpSpPr>
        <p:grpSpPr bwMode="auto">
          <a:xfrm>
            <a:off x="5562600" y="2362200"/>
            <a:ext cx="304800" cy="304800"/>
            <a:chOff x="4080" y="1728"/>
            <a:chExt cx="192" cy="288"/>
          </a:xfrm>
        </p:grpSpPr>
        <p:sp>
          <p:nvSpPr>
            <p:cNvPr id="7272" name="Line 47"/>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3" name="Line 48"/>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4" name="Line 49"/>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5" name="Line 50"/>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6" name="Line 51"/>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52"/>
          <p:cNvGrpSpPr>
            <a:grpSpLocks/>
          </p:cNvGrpSpPr>
          <p:nvPr/>
        </p:nvGrpSpPr>
        <p:grpSpPr bwMode="auto">
          <a:xfrm>
            <a:off x="5257800" y="2895600"/>
            <a:ext cx="304800" cy="381000"/>
            <a:chOff x="4080" y="1728"/>
            <a:chExt cx="192" cy="288"/>
          </a:xfrm>
        </p:grpSpPr>
        <p:sp>
          <p:nvSpPr>
            <p:cNvPr id="7267" name="Line 53"/>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8" name="Line 54"/>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9" name="Line 55"/>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0" name="Line 56"/>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1" name="Line 57"/>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 name="Group 58"/>
          <p:cNvGrpSpPr>
            <a:grpSpLocks/>
          </p:cNvGrpSpPr>
          <p:nvPr/>
        </p:nvGrpSpPr>
        <p:grpSpPr bwMode="auto">
          <a:xfrm>
            <a:off x="5715000" y="3200400"/>
            <a:ext cx="228600" cy="381000"/>
            <a:chOff x="4080" y="1728"/>
            <a:chExt cx="192" cy="288"/>
          </a:xfrm>
        </p:grpSpPr>
        <p:sp>
          <p:nvSpPr>
            <p:cNvPr id="7262" name="Line 59"/>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3" name="Line 60"/>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4" name="Line 61"/>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5" name="Line 62"/>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6" name="Line 63"/>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 name="Group 64"/>
          <p:cNvGrpSpPr>
            <a:grpSpLocks/>
          </p:cNvGrpSpPr>
          <p:nvPr/>
        </p:nvGrpSpPr>
        <p:grpSpPr bwMode="auto">
          <a:xfrm>
            <a:off x="5054600" y="2286000"/>
            <a:ext cx="228600" cy="381000"/>
            <a:chOff x="4080" y="1728"/>
            <a:chExt cx="192" cy="288"/>
          </a:xfrm>
        </p:grpSpPr>
        <p:sp>
          <p:nvSpPr>
            <p:cNvPr id="7257" name="Line 65"/>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8" name="Line 66"/>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9" name="Line 67"/>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0" name="Line 68"/>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1" name="Line 69"/>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 name="Group 70"/>
          <p:cNvGrpSpPr>
            <a:grpSpLocks/>
          </p:cNvGrpSpPr>
          <p:nvPr/>
        </p:nvGrpSpPr>
        <p:grpSpPr bwMode="auto">
          <a:xfrm>
            <a:off x="4267200" y="2971800"/>
            <a:ext cx="228600" cy="304800"/>
            <a:chOff x="4080" y="1728"/>
            <a:chExt cx="192" cy="288"/>
          </a:xfrm>
        </p:grpSpPr>
        <p:sp>
          <p:nvSpPr>
            <p:cNvPr id="7252" name="Line 71"/>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3" name="Line 72"/>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4" name="Line 73"/>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5" name="Line 74"/>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6" name="Line 75"/>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 name="Group 76"/>
          <p:cNvGrpSpPr>
            <a:grpSpLocks/>
          </p:cNvGrpSpPr>
          <p:nvPr/>
        </p:nvGrpSpPr>
        <p:grpSpPr bwMode="auto">
          <a:xfrm>
            <a:off x="4724400" y="2667000"/>
            <a:ext cx="304800" cy="381000"/>
            <a:chOff x="4080" y="1728"/>
            <a:chExt cx="192" cy="288"/>
          </a:xfrm>
        </p:grpSpPr>
        <p:sp>
          <p:nvSpPr>
            <p:cNvPr id="7247" name="Line 77"/>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8" name="Line 78"/>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9" name="Line 79"/>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0" name="Line 80"/>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1" name="Line 81"/>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 name="Group 82"/>
          <p:cNvGrpSpPr>
            <a:grpSpLocks/>
          </p:cNvGrpSpPr>
          <p:nvPr/>
        </p:nvGrpSpPr>
        <p:grpSpPr bwMode="auto">
          <a:xfrm>
            <a:off x="6553200" y="2819400"/>
            <a:ext cx="228600" cy="304800"/>
            <a:chOff x="4080" y="1728"/>
            <a:chExt cx="192" cy="288"/>
          </a:xfrm>
        </p:grpSpPr>
        <p:sp>
          <p:nvSpPr>
            <p:cNvPr id="7242" name="Line 83"/>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3" name="Line 84"/>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4" name="Line 85"/>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5" name="Line 86"/>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6" name="Line 87"/>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5" name="Group 88"/>
          <p:cNvGrpSpPr>
            <a:grpSpLocks/>
          </p:cNvGrpSpPr>
          <p:nvPr/>
        </p:nvGrpSpPr>
        <p:grpSpPr bwMode="auto">
          <a:xfrm>
            <a:off x="4343400" y="3352800"/>
            <a:ext cx="304800" cy="457200"/>
            <a:chOff x="4080" y="1728"/>
            <a:chExt cx="192" cy="288"/>
          </a:xfrm>
        </p:grpSpPr>
        <p:sp>
          <p:nvSpPr>
            <p:cNvPr id="7237" name="Line 89"/>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8" name="Line 90"/>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9" name="Line 91"/>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0" name="Line 92"/>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1" name="Line 93"/>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 name="Group 94"/>
          <p:cNvGrpSpPr>
            <a:grpSpLocks/>
          </p:cNvGrpSpPr>
          <p:nvPr/>
        </p:nvGrpSpPr>
        <p:grpSpPr bwMode="auto">
          <a:xfrm>
            <a:off x="5715000" y="2743200"/>
            <a:ext cx="228600" cy="304800"/>
            <a:chOff x="4080" y="1728"/>
            <a:chExt cx="192" cy="288"/>
          </a:xfrm>
        </p:grpSpPr>
        <p:sp>
          <p:nvSpPr>
            <p:cNvPr id="7232" name="Line 95"/>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3" name="Line 96"/>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4" name="Line 97"/>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5" name="Line 98"/>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6" name="Line 99"/>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7" name="Group 100"/>
          <p:cNvGrpSpPr>
            <a:grpSpLocks/>
          </p:cNvGrpSpPr>
          <p:nvPr/>
        </p:nvGrpSpPr>
        <p:grpSpPr bwMode="auto">
          <a:xfrm>
            <a:off x="4267200" y="2438400"/>
            <a:ext cx="304800" cy="304800"/>
            <a:chOff x="4080" y="1728"/>
            <a:chExt cx="192" cy="288"/>
          </a:xfrm>
        </p:grpSpPr>
        <p:sp>
          <p:nvSpPr>
            <p:cNvPr id="7227" name="Line 101"/>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8" name="Line 102"/>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9" name="Line 103"/>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0" name="Line 104"/>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1" name="Line 105"/>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8" name="Group 106"/>
          <p:cNvGrpSpPr>
            <a:grpSpLocks/>
          </p:cNvGrpSpPr>
          <p:nvPr/>
        </p:nvGrpSpPr>
        <p:grpSpPr bwMode="auto">
          <a:xfrm>
            <a:off x="7162800" y="2362200"/>
            <a:ext cx="228600" cy="304800"/>
            <a:chOff x="4080" y="1728"/>
            <a:chExt cx="192" cy="288"/>
          </a:xfrm>
        </p:grpSpPr>
        <p:sp>
          <p:nvSpPr>
            <p:cNvPr id="7222" name="Line 107"/>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3" name="Line 108"/>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4" name="Line 109"/>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5" name="Line 110"/>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6" name="Line 111"/>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9" name="Group 112"/>
          <p:cNvGrpSpPr>
            <a:grpSpLocks/>
          </p:cNvGrpSpPr>
          <p:nvPr/>
        </p:nvGrpSpPr>
        <p:grpSpPr bwMode="auto">
          <a:xfrm>
            <a:off x="6172200" y="2895600"/>
            <a:ext cx="228600" cy="381000"/>
            <a:chOff x="4080" y="1728"/>
            <a:chExt cx="192" cy="288"/>
          </a:xfrm>
        </p:grpSpPr>
        <p:sp>
          <p:nvSpPr>
            <p:cNvPr id="7217" name="Line 113"/>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8" name="Line 114"/>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9" name="Line 115"/>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0" name="Line 116"/>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1" name="Line 117"/>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0" name="Group 118"/>
          <p:cNvGrpSpPr>
            <a:grpSpLocks/>
          </p:cNvGrpSpPr>
          <p:nvPr/>
        </p:nvGrpSpPr>
        <p:grpSpPr bwMode="auto">
          <a:xfrm>
            <a:off x="6629400" y="3429000"/>
            <a:ext cx="228600" cy="381000"/>
            <a:chOff x="4080" y="1728"/>
            <a:chExt cx="192" cy="288"/>
          </a:xfrm>
        </p:grpSpPr>
        <p:sp>
          <p:nvSpPr>
            <p:cNvPr id="7212" name="Line 119"/>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3" name="Line 120"/>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4" name="Line 121"/>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5" name="Line 122"/>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6" name="Line 123"/>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1" name="Group 124"/>
          <p:cNvGrpSpPr>
            <a:grpSpLocks/>
          </p:cNvGrpSpPr>
          <p:nvPr/>
        </p:nvGrpSpPr>
        <p:grpSpPr bwMode="auto">
          <a:xfrm>
            <a:off x="7239000" y="3429000"/>
            <a:ext cx="228600" cy="381000"/>
            <a:chOff x="4080" y="1728"/>
            <a:chExt cx="192" cy="288"/>
          </a:xfrm>
        </p:grpSpPr>
        <p:sp>
          <p:nvSpPr>
            <p:cNvPr id="7207" name="Line 125"/>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8" name="Line 126"/>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9" name="Line 127"/>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0" name="Line 128"/>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1" name="Line 129"/>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 name="Group 130"/>
          <p:cNvGrpSpPr>
            <a:grpSpLocks/>
          </p:cNvGrpSpPr>
          <p:nvPr/>
        </p:nvGrpSpPr>
        <p:grpSpPr bwMode="auto">
          <a:xfrm>
            <a:off x="6858000" y="2362200"/>
            <a:ext cx="228600" cy="381000"/>
            <a:chOff x="4080" y="1728"/>
            <a:chExt cx="192" cy="288"/>
          </a:xfrm>
        </p:grpSpPr>
        <p:sp>
          <p:nvSpPr>
            <p:cNvPr id="7202" name="Line 131"/>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3" name="Line 132"/>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4" name="Line 133"/>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5" name="Line 134"/>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6" name="Line 135"/>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234" name="Line 138"/>
          <p:cNvSpPr>
            <a:spLocks noChangeShapeType="1"/>
          </p:cNvSpPr>
          <p:nvPr/>
        </p:nvSpPr>
        <p:spPr bwMode="auto">
          <a:xfrm flipH="1">
            <a:off x="7391400" y="2590800"/>
            <a:ext cx="45720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35" name="Text Box 139"/>
          <p:cNvSpPr txBox="1">
            <a:spLocks noChangeArrowheads="1"/>
          </p:cNvSpPr>
          <p:nvPr/>
        </p:nvSpPr>
        <p:spPr bwMode="auto">
          <a:xfrm>
            <a:off x="7772400" y="2311400"/>
            <a:ext cx="15240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200" b="1" u="none">
                <a:latin typeface="Arial" panose="020B0604020202020204" pitchFamily="34" charset="0"/>
              </a:rPr>
              <a:t>Cây yếu </a:t>
            </a:r>
          </a:p>
          <a:p>
            <a:pPr eaLnBrk="1" hangingPunct="1">
              <a:spcBef>
                <a:spcPct val="50000"/>
              </a:spcBef>
            </a:pPr>
            <a:r>
              <a:rPr lang="en-US" altLang="en-US" sz="2200" b="1" u="none">
                <a:latin typeface="Arial" panose="020B0604020202020204" pitchFamily="34" charset="0"/>
              </a:rPr>
              <a:t>và bị sâu</a:t>
            </a:r>
          </a:p>
        </p:txBody>
      </p:sp>
      <p:sp>
        <p:nvSpPr>
          <p:cNvPr id="7196" name="Line 141"/>
          <p:cNvSpPr>
            <a:spLocks noChangeShapeType="1"/>
          </p:cNvSpPr>
          <p:nvPr/>
        </p:nvSpPr>
        <p:spPr bwMode="auto">
          <a:xfrm>
            <a:off x="4038600" y="0"/>
            <a:ext cx="0" cy="6858000"/>
          </a:xfrm>
          <a:prstGeom prst="line">
            <a:avLst/>
          </a:prstGeom>
          <a:noFill/>
          <a:ln w="38100" cmpd="dbl">
            <a:solidFill>
              <a:srgbClr val="00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7" name="Text Box 143"/>
          <p:cNvSpPr txBox="1">
            <a:spLocks noChangeArrowheads="1"/>
          </p:cNvSpPr>
          <p:nvPr/>
        </p:nvSpPr>
        <p:spPr bwMode="auto">
          <a:xfrm>
            <a:off x="-28989" y="192385"/>
            <a:ext cx="434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smtClean="0">
                <a:solidFill>
                  <a:srgbClr val="FF3300"/>
                </a:solidFill>
                <a:latin typeface="Arial" panose="020B0604020202020204" pitchFamily="34" charset="0"/>
              </a:rPr>
              <a:t>II. CHĂM </a:t>
            </a:r>
            <a:r>
              <a:rPr lang="en-US" altLang="en-US" sz="2400" b="1" u="none" dirty="0">
                <a:solidFill>
                  <a:srgbClr val="FF3300"/>
                </a:solidFill>
                <a:latin typeface="Arial" panose="020B0604020202020204" pitchFamily="34" charset="0"/>
              </a:rPr>
              <a:t>SÓC CÂY TRỒNG</a:t>
            </a:r>
          </a:p>
        </p:txBody>
      </p:sp>
      <p:sp>
        <p:nvSpPr>
          <p:cNvPr id="7198" name="Text Box 144"/>
          <p:cNvSpPr txBox="1">
            <a:spLocks noChangeArrowheads="1"/>
          </p:cNvSpPr>
          <p:nvPr/>
        </p:nvSpPr>
        <p:spPr bwMode="auto">
          <a:xfrm>
            <a:off x="5181600" y="4114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a:t>Tỉa cây</a:t>
            </a:r>
          </a:p>
        </p:txBody>
      </p:sp>
      <p:sp>
        <p:nvSpPr>
          <p:cNvPr id="4241" name="Text Box 145"/>
          <p:cNvSpPr txBox="1">
            <a:spLocks noChangeArrowheads="1"/>
          </p:cNvSpPr>
          <p:nvPr/>
        </p:nvSpPr>
        <p:spPr bwMode="auto">
          <a:xfrm>
            <a:off x="4114800" y="5181600"/>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200" b="1" u="none"/>
              <a:t>Thế nào là tỉa cây? </a:t>
            </a:r>
          </a:p>
        </p:txBody>
      </p:sp>
      <p:sp>
        <p:nvSpPr>
          <p:cNvPr id="139" name="Text Box 290"/>
          <p:cNvSpPr txBox="1">
            <a:spLocks noChangeArrowheads="1"/>
          </p:cNvSpPr>
          <p:nvPr/>
        </p:nvSpPr>
        <p:spPr bwMode="auto">
          <a:xfrm>
            <a:off x="76200" y="2197100"/>
            <a:ext cx="365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dirty="0"/>
              <a:t>-</a:t>
            </a:r>
            <a:r>
              <a:rPr lang="en-US" altLang="en-US" sz="2400" u="none" dirty="0" err="1"/>
              <a:t>Bỏ</a:t>
            </a:r>
            <a:r>
              <a:rPr lang="en-US" altLang="en-US" sz="2400" u="none" dirty="0"/>
              <a:t> </a:t>
            </a:r>
            <a:r>
              <a:rPr lang="en-US" altLang="en-US" sz="2400" u="none" dirty="0" err="1"/>
              <a:t>các</a:t>
            </a:r>
            <a:r>
              <a:rPr lang="en-US" altLang="en-US" sz="2400" u="none" dirty="0"/>
              <a:t> </a:t>
            </a:r>
            <a:r>
              <a:rPr lang="en-US" altLang="en-US" sz="2400" u="none" dirty="0" err="1"/>
              <a:t>cây</a:t>
            </a:r>
            <a:r>
              <a:rPr lang="en-US" altLang="en-US" sz="2400" u="none" dirty="0"/>
              <a:t> </a:t>
            </a:r>
            <a:r>
              <a:rPr lang="en-US" altLang="en-US" sz="2400" u="none" dirty="0" err="1"/>
              <a:t>yếu</a:t>
            </a:r>
            <a:r>
              <a:rPr lang="en-US" altLang="en-US" sz="2400" u="none" dirty="0"/>
              <a:t>, </a:t>
            </a:r>
            <a:r>
              <a:rPr lang="en-US" altLang="en-US" sz="2400" u="none" dirty="0" err="1"/>
              <a:t>sâu</a:t>
            </a:r>
            <a:r>
              <a:rPr lang="en-US" altLang="en-US" sz="2400" u="none" dirty="0"/>
              <a:t>, </a:t>
            </a:r>
            <a:r>
              <a:rPr lang="en-US" altLang="en-US" sz="2400" u="none" dirty="0" err="1"/>
              <a:t>bệnh</a:t>
            </a:r>
            <a:endParaRPr lang="en-US" altLang="en-US" sz="2400" u="none" dirty="0"/>
          </a:p>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Loại</a:t>
            </a:r>
            <a:r>
              <a:rPr lang="en-US" altLang="en-US" sz="2400" u="none" dirty="0">
                <a:sym typeface="Webdings" panose="05030102010509060703" pitchFamily="18" charset="2"/>
              </a:rPr>
              <a:t> </a:t>
            </a:r>
            <a:r>
              <a:rPr lang="en-US" altLang="en-US" sz="2400" u="none" dirty="0" err="1">
                <a:sym typeface="Webdings" panose="05030102010509060703" pitchFamily="18" charset="2"/>
              </a:rPr>
              <a:t>bỏ</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bệnh</a:t>
            </a:r>
            <a:r>
              <a:rPr lang="en-US" altLang="en-US" sz="2400" u="none" dirty="0">
                <a:sym typeface="Webdings" panose="05030102010509060703" pitchFamily="18" charset="2"/>
              </a:rPr>
              <a:t>, </a:t>
            </a:r>
            <a:r>
              <a:rPr lang="en-US" altLang="en-US" sz="2400" u="none" dirty="0" err="1">
                <a:sym typeface="Webdings" panose="05030102010509060703" pitchFamily="18" charset="2"/>
              </a:rPr>
              <a:t>đảm</a:t>
            </a:r>
            <a:r>
              <a:rPr lang="en-US" altLang="en-US" sz="2400" u="none" dirty="0">
                <a:sym typeface="Webdings" panose="05030102010509060703" pitchFamily="18" charset="2"/>
              </a:rPr>
              <a:t> </a:t>
            </a:r>
            <a:r>
              <a:rPr lang="en-US" altLang="en-US" sz="2400" u="none" dirty="0" err="1">
                <a:sym typeface="Webdings" panose="05030102010509060703" pitchFamily="18" charset="2"/>
              </a:rPr>
              <a:t>bảo</a:t>
            </a:r>
            <a:r>
              <a:rPr lang="en-US" altLang="en-US" sz="2400" u="none" dirty="0">
                <a:sym typeface="Webdings" panose="05030102010509060703" pitchFamily="18" charset="2"/>
              </a:rPr>
              <a:t> </a:t>
            </a:r>
            <a:r>
              <a:rPr lang="en-US" altLang="en-US" sz="2400" u="none" dirty="0" err="1">
                <a:sym typeface="Webdings" panose="05030102010509060703" pitchFamily="18" charset="2"/>
              </a:rPr>
              <a:t>mật</a:t>
            </a:r>
            <a:r>
              <a:rPr lang="en-US" altLang="en-US" sz="2400" u="none" dirty="0">
                <a:sym typeface="Webdings" panose="05030102010509060703" pitchFamily="18" charset="2"/>
              </a:rPr>
              <a:t> </a:t>
            </a:r>
            <a:r>
              <a:rPr lang="en-US" altLang="en-US" sz="2400" u="none" dirty="0" err="1">
                <a:sym typeface="Webdings" panose="05030102010509060703" pitchFamily="18" charset="2"/>
              </a:rPr>
              <a:t>độ</a:t>
            </a:r>
            <a:endParaRPr lang="en-US" altLang="en-US" sz="2400" u="none" dirty="0">
              <a:sym typeface="Webdings" panose="05030102010509060703" pitchFamily="18" charset="2"/>
            </a:endParaRPr>
          </a:p>
        </p:txBody>
      </p:sp>
      <p:sp>
        <p:nvSpPr>
          <p:cNvPr id="140" name="Rectangle 139"/>
          <p:cNvSpPr>
            <a:spLocks noChangeArrowheads="1"/>
          </p:cNvSpPr>
          <p:nvPr/>
        </p:nvSpPr>
        <p:spPr bwMode="auto">
          <a:xfrm>
            <a:off x="4191000" y="5257800"/>
            <a:ext cx="485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3200" b="1" u="none"/>
              <a:t>Mục đích của tỉa cây là gì?</a:t>
            </a:r>
            <a:endParaRPr lang="en-US" altLang="en-US" sz="3200"/>
          </a:p>
        </p:txBody>
      </p:sp>
    </p:spTree>
    <p:extLst>
      <p:ext uri="{BB962C8B-B14F-4D97-AF65-F5344CB8AC3E}">
        <p14:creationId xmlns:p14="http://schemas.microsoft.com/office/powerpoint/2010/main" val="2953411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par>
                                <p:cTn id="14" presetID="3"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par>
                                <p:cTn id="20" presetID="3"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par>
                                <p:cTn id="29" presetID="3" presetClass="entr" presetSubtype="1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3" presetClass="entr" presetSubtype="1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par>
                                <p:cTn id="38" presetID="3"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par>
                                <p:cTn id="41" presetID="3" presetClass="entr" presetSubtype="1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500"/>
                                        <p:tgtEl>
                                          <p:spTgt spid="13"/>
                                        </p:tgtEl>
                                      </p:cBhvr>
                                    </p:animEffect>
                                  </p:childTnLst>
                                </p:cTn>
                              </p:par>
                              <p:par>
                                <p:cTn id="44" presetID="3"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par>
                                <p:cTn id="47" presetID="3" presetClass="entr" presetSubtype="1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par>
                                <p:cTn id="50" presetID="3"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par>
                                <p:cTn id="53" presetID="3" presetClass="entr" presetSubtype="1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500"/>
                                        <p:tgtEl>
                                          <p:spTgt spid="17"/>
                                        </p:tgtEl>
                                      </p:cBhvr>
                                    </p:animEffect>
                                  </p:childTnLst>
                                </p:cTn>
                              </p:par>
                              <p:par>
                                <p:cTn id="56" presetID="3" presetClass="entr" presetSubtype="1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linds(horizontal)">
                                      <p:cBhvr>
                                        <p:cTn id="58" dur="500"/>
                                        <p:tgtEl>
                                          <p:spTgt spid="18"/>
                                        </p:tgtEl>
                                      </p:cBhvr>
                                    </p:animEffect>
                                  </p:childTnLst>
                                </p:cTn>
                              </p:par>
                              <p:par>
                                <p:cTn id="59" presetID="3" presetClass="entr" presetSubtype="1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linds(horizontal)">
                                      <p:cBhvr>
                                        <p:cTn id="61" dur="500"/>
                                        <p:tgtEl>
                                          <p:spTgt spid="19"/>
                                        </p:tgtEl>
                                      </p:cBhvr>
                                    </p:animEffect>
                                  </p:childTnLst>
                                </p:cTn>
                              </p:par>
                              <p:par>
                                <p:cTn id="62" presetID="3" presetClass="entr" presetSubtype="1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linds(horizontal)">
                                      <p:cBhvr>
                                        <p:cTn id="64" dur="500"/>
                                        <p:tgtEl>
                                          <p:spTgt spid="20"/>
                                        </p:tgtEl>
                                      </p:cBhvr>
                                    </p:animEffect>
                                  </p:childTnLst>
                                </p:cTn>
                              </p:par>
                              <p:par>
                                <p:cTn id="65" presetID="3" presetClass="entr" presetSubtype="1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par>
                                <p:cTn id="68" presetID="3" presetClass="entr" presetSubtype="10"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linds(horizontal)">
                                      <p:cBhvr>
                                        <p:cTn id="70" dur="500"/>
                                        <p:tgtEl>
                                          <p:spTgt spid="22"/>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4235"/>
                                        </p:tgtEl>
                                        <p:attrNameLst>
                                          <p:attrName>style.visibility</p:attrName>
                                        </p:attrNameLst>
                                      </p:cBhvr>
                                      <p:to>
                                        <p:strVal val="visible"/>
                                      </p:to>
                                    </p:set>
                                    <p:animEffect transition="in" filter="blinds(horizontal)">
                                      <p:cBhvr>
                                        <p:cTn id="73" dur="500"/>
                                        <p:tgtEl>
                                          <p:spTgt spid="4235"/>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4234"/>
                                        </p:tgtEl>
                                        <p:attrNameLst>
                                          <p:attrName>style.visibility</p:attrName>
                                        </p:attrNameLst>
                                      </p:cBhvr>
                                      <p:to>
                                        <p:strVal val="visible"/>
                                      </p:to>
                                    </p:set>
                                    <p:animEffect transition="in" filter="blinds(horizontal)">
                                      <p:cBhvr>
                                        <p:cTn id="76" dur="500"/>
                                        <p:tgtEl>
                                          <p:spTgt spid="423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64" presetClass="path" presetSubtype="0" accel="50000" decel="50000" fill="hold" nodeType="clickEffect">
                                  <p:stCondLst>
                                    <p:cond delay="0"/>
                                  </p:stCondLst>
                                  <p:childTnLst>
                                    <p:animMotion origin="layout" path="M 0 0  L 0 -0.3331  E" pathEditMode="relative" ptsTypes="">
                                      <p:cBhvr>
                                        <p:cTn id="80" dur="2000" fill="hold"/>
                                        <p:tgtEl>
                                          <p:spTgt spid="12"/>
                                        </p:tgtEl>
                                        <p:attrNameLst>
                                          <p:attrName>ppt_x</p:attrName>
                                          <p:attrName>ppt_y</p:attrName>
                                        </p:attrNameLst>
                                      </p:cBhvr>
                                    </p:animMotion>
                                  </p:childTnLst>
                                </p:cTn>
                              </p:par>
                              <p:par>
                                <p:cTn id="81" presetID="64" presetClass="path" presetSubtype="0" accel="50000" decel="50000" fill="hold" nodeType="withEffect">
                                  <p:stCondLst>
                                    <p:cond delay="0"/>
                                  </p:stCondLst>
                                  <p:childTnLst>
                                    <p:animMotion origin="layout" path="M 0 0  L 0 -0.3331  E" pathEditMode="relative" ptsTypes="">
                                      <p:cBhvr>
                                        <p:cTn id="82" dur="2000" fill="hold"/>
                                        <p:tgtEl>
                                          <p:spTgt spid="16"/>
                                        </p:tgtEl>
                                        <p:attrNameLst>
                                          <p:attrName>ppt_x</p:attrName>
                                          <p:attrName>ppt_y</p:attrName>
                                        </p:attrNameLst>
                                      </p:cBhvr>
                                    </p:animMotion>
                                  </p:childTnLst>
                                </p:cTn>
                              </p:par>
                              <p:par>
                                <p:cTn id="83" presetID="64" presetClass="path" presetSubtype="0" accel="50000" decel="50000" fill="hold" nodeType="withEffect">
                                  <p:stCondLst>
                                    <p:cond delay="0"/>
                                  </p:stCondLst>
                                  <p:childTnLst>
                                    <p:animMotion origin="layout" path="M 0 0  L 0 -0.3331  E" pathEditMode="relative" ptsTypes="">
                                      <p:cBhvr>
                                        <p:cTn id="84" dur="2000" fill="hold"/>
                                        <p:tgtEl>
                                          <p:spTgt spid="10"/>
                                        </p:tgtEl>
                                        <p:attrNameLst>
                                          <p:attrName>ppt_x</p:attrName>
                                          <p:attrName>ppt_y</p:attrName>
                                        </p:attrNameLst>
                                      </p:cBhvr>
                                    </p:animMotion>
                                  </p:childTnLst>
                                </p:cTn>
                              </p:par>
                              <p:par>
                                <p:cTn id="85" presetID="64" presetClass="path" presetSubtype="0" accel="50000" decel="50000" fill="hold" nodeType="withEffect">
                                  <p:stCondLst>
                                    <p:cond delay="0"/>
                                  </p:stCondLst>
                                  <p:childTnLst>
                                    <p:animMotion origin="layout" path="M 0 0  L 0 -0.3331  E" pathEditMode="relative" ptsTypes="">
                                      <p:cBhvr>
                                        <p:cTn id="86" dur="2000" fill="hold"/>
                                        <p:tgtEl>
                                          <p:spTgt spid="14"/>
                                        </p:tgtEl>
                                        <p:attrNameLst>
                                          <p:attrName>ppt_x</p:attrName>
                                          <p:attrName>ppt_y</p:attrName>
                                        </p:attrNameLst>
                                      </p:cBhvr>
                                    </p:animMotion>
                                  </p:childTnLst>
                                </p:cTn>
                              </p:par>
                              <p:par>
                                <p:cTn id="87" presetID="64" presetClass="path" presetSubtype="0" accel="50000" decel="50000" fill="hold" nodeType="withEffect">
                                  <p:stCondLst>
                                    <p:cond delay="0"/>
                                  </p:stCondLst>
                                  <p:childTnLst>
                                    <p:animMotion origin="layout" path="M 0 0  L 0 -0.3331  E" pathEditMode="relative" ptsTypes="">
                                      <p:cBhvr>
                                        <p:cTn id="88" dur="2000" fill="hold"/>
                                        <p:tgtEl>
                                          <p:spTgt spid="4"/>
                                        </p:tgtEl>
                                        <p:attrNameLst>
                                          <p:attrName>ppt_x</p:attrName>
                                          <p:attrName>ppt_y</p:attrName>
                                        </p:attrNameLst>
                                      </p:cBhvr>
                                    </p:animMotion>
                                  </p:childTnLst>
                                </p:cTn>
                              </p:par>
                              <p:par>
                                <p:cTn id="89" presetID="64" presetClass="path" presetSubtype="0" accel="50000" decel="50000" fill="hold" nodeType="withEffect">
                                  <p:stCondLst>
                                    <p:cond delay="0"/>
                                  </p:stCondLst>
                                  <p:childTnLst>
                                    <p:animMotion origin="layout" path="M 0 0  L 0 -0.3331  E" pathEditMode="relative" ptsTypes="">
                                      <p:cBhvr>
                                        <p:cTn id="90" dur="2000" fill="hold"/>
                                        <p:tgtEl>
                                          <p:spTgt spid="18"/>
                                        </p:tgtEl>
                                        <p:attrNameLst>
                                          <p:attrName>ppt_x</p:attrName>
                                          <p:attrName>ppt_y</p:attrName>
                                        </p:attrNameLst>
                                      </p:cBhvr>
                                    </p:animMotion>
                                  </p:childTnLst>
                                </p:cTn>
                              </p:par>
                              <p:par>
                                <p:cTn id="91" presetID="64" presetClass="path" presetSubtype="0" accel="50000" decel="50000" fill="hold" nodeType="withEffect">
                                  <p:stCondLst>
                                    <p:cond delay="0"/>
                                  </p:stCondLst>
                                  <p:childTnLst>
                                    <p:animMotion origin="layout" path="M 0 0  L 0 -0.3331  E" pathEditMode="relative" ptsTypes="">
                                      <p:cBhvr>
                                        <p:cTn id="92" dur="2000" fill="hold"/>
                                        <p:tgtEl>
                                          <p:spTgt spid="7"/>
                                        </p:tgtEl>
                                        <p:attrNameLst>
                                          <p:attrName>ppt_x</p:attrName>
                                          <p:attrName>ppt_y</p:attrName>
                                        </p:attrNameLst>
                                      </p:cBhvr>
                                    </p:animMotion>
                                  </p:childTnLst>
                                </p:cTn>
                              </p:par>
                              <p:par>
                                <p:cTn id="93" presetID="64" presetClass="path" presetSubtype="0" accel="50000" decel="50000" fill="hold" grpId="1" nodeType="withEffect">
                                  <p:stCondLst>
                                    <p:cond delay="0"/>
                                  </p:stCondLst>
                                  <p:childTnLst>
                                    <p:animMotion origin="layout" path="M 0 0  L 0 -0.3331  E" pathEditMode="relative" ptsTypes="">
                                      <p:cBhvr>
                                        <p:cTn id="94" dur="2000" fill="hold"/>
                                        <p:tgtEl>
                                          <p:spTgt spid="4234"/>
                                        </p:tgtEl>
                                        <p:attrNameLst>
                                          <p:attrName>ppt_x</p:attrName>
                                          <p:attrName>ppt_y</p:attrName>
                                        </p:attrNameLst>
                                      </p:cBhvr>
                                    </p:animMotion>
                                  </p:childTnLst>
                                </p:cTn>
                              </p:par>
                              <p:par>
                                <p:cTn id="95" presetID="64" presetClass="path" presetSubtype="0" accel="50000" decel="50000" fill="hold" grpId="1" nodeType="withEffect">
                                  <p:stCondLst>
                                    <p:cond delay="0"/>
                                  </p:stCondLst>
                                  <p:childTnLst>
                                    <p:animMotion origin="layout" path="M 0 0  L 0 -0.3331  E" pathEditMode="relative" ptsTypes="">
                                      <p:cBhvr>
                                        <p:cTn id="96" dur="2000" fill="hold"/>
                                        <p:tgtEl>
                                          <p:spTgt spid="4235"/>
                                        </p:tgtEl>
                                        <p:attrNameLst>
                                          <p:attrName>ppt_x</p:attrName>
                                          <p:attrName>ppt_y</p:attrName>
                                        </p:attrNameLst>
                                      </p:cBhvr>
                                    </p:animMotion>
                                  </p:childTnLst>
                                </p:cTn>
                              </p:par>
                            </p:childTnLst>
                          </p:cTn>
                        </p:par>
                      </p:childTnLst>
                    </p:cTn>
                  </p:par>
                  <p:par>
                    <p:cTn id="97" fill="hold" nodeType="clickPar">
                      <p:stCondLst>
                        <p:cond delay="indefinite"/>
                      </p:stCondLst>
                      <p:childTnLst>
                        <p:par>
                          <p:cTn id="98" fill="hold" nodeType="withGroup">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4241"/>
                                        </p:tgtEl>
                                        <p:attrNameLst>
                                          <p:attrName>style.visibility</p:attrName>
                                        </p:attrNameLst>
                                      </p:cBhvr>
                                      <p:to>
                                        <p:strVal val="visible"/>
                                      </p:to>
                                    </p:set>
                                    <p:animEffect transition="in" filter="blinds(horizontal)">
                                      <p:cBhvr>
                                        <p:cTn id="101" dur="500"/>
                                        <p:tgtEl>
                                          <p:spTgt spid="4241"/>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 presetClass="exit" presetSubtype="10" fill="hold" nodeType="clickEffect">
                                  <p:stCondLst>
                                    <p:cond delay="0"/>
                                  </p:stCondLst>
                                  <p:childTnLst>
                                    <p:animEffect transition="out" filter="blinds(horizontal)">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3" presetClass="exit" presetSubtype="10" fill="hold" nodeType="withEffect">
                                  <p:stCondLst>
                                    <p:cond delay="0"/>
                                  </p:stCondLst>
                                  <p:childTnLst>
                                    <p:animEffect transition="out" filter="blinds(horizontal)">
                                      <p:cBhvr>
                                        <p:cTn id="108" dur="500"/>
                                        <p:tgtEl>
                                          <p:spTgt spid="4"/>
                                        </p:tgtEl>
                                      </p:cBhvr>
                                    </p:animEffect>
                                    <p:set>
                                      <p:cBhvr>
                                        <p:cTn id="109" dur="1" fill="hold">
                                          <p:stCondLst>
                                            <p:cond delay="499"/>
                                          </p:stCondLst>
                                        </p:cTn>
                                        <p:tgtEl>
                                          <p:spTgt spid="4"/>
                                        </p:tgtEl>
                                        <p:attrNameLst>
                                          <p:attrName>style.visibility</p:attrName>
                                        </p:attrNameLst>
                                      </p:cBhvr>
                                      <p:to>
                                        <p:strVal val="hidden"/>
                                      </p:to>
                                    </p:set>
                                  </p:childTnLst>
                                </p:cTn>
                              </p:par>
                              <p:par>
                                <p:cTn id="110" presetID="3" presetClass="exit" presetSubtype="10" fill="hold" nodeType="withEffect">
                                  <p:stCondLst>
                                    <p:cond delay="0"/>
                                  </p:stCondLst>
                                  <p:childTnLst>
                                    <p:animEffect transition="out" filter="blinds(horizontal)">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par>
                                <p:cTn id="113" presetID="3" presetClass="exit" presetSubtype="10" fill="hold" nodeType="withEffect">
                                  <p:stCondLst>
                                    <p:cond delay="0"/>
                                  </p:stCondLst>
                                  <p:childTnLst>
                                    <p:animEffect transition="out" filter="blinds(horizontal)">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par>
                                <p:cTn id="116" presetID="3" presetClass="exit" presetSubtype="10" fill="hold" nodeType="withEffect">
                                  <p:stCondLst>
                                    <p:cond delay="0"/>
                                  </p:stCondLst>
                                  <p:childTnLst>
                                    <p:animEffect transition="out" filter="blinds(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par>
                                <p:cTn id="119" presetID="3" presetClass="exit" presetSubtype="10" fill="hold" nodeType="withEffect">
                                  <p:stCondLst>
                                    <p:cond delay="0"/>
                                  </p:stCondLst>
                                  <p:childTnLst>
                                    <p:animEffect transition="out" filter="blinds(horizontal)">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par>
                                <p:cTn id="122" presetID="3" presetClass="exit" presetSubtype="10" fill="hold" nodeType="withEffect">
                                  <p:stCondLst>
                                    <p:cond delay="0"/>
                                  </p:stCondLst>
                                  <p:childTnLst>
                                    <p:animEffect transition="out" filter="blinds(horizontal)">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par>
                                <p:cTn id="125" presetID="3" presetClass="exit" presetSubtype="10" fill="hold" grpId="2" nodeType="withEffect">
                                  <p:stCondLst>
                                    <p:cond delay="0"/>
                                  </p:stCondLst>
                                  <p:childTnLst>
                                    <p:animEffect transition="out" filter="blinds(horizontal)">
                                      <p:cBhvr>
                                        <p:cTn id="126" dur="500"/>
                                        <p:tgtEl>
                                          <p:spTgt spid="4234"/>
                                        </p:tgtEl>
                                      </p:cBhvr>
                                    </p:animEffect>
                                    <p:set>
                                      <p:cBhvr>
                                        <p:cTn id="127" dur="1" fill="hold">
                                          <p:stCondLst>
                                            <p:cond delay="499"/>
                                          </p:stCondLst>
                                        </p:cTn>
                                        <p:tgtEl>
                                          <p:spTgt spid="4234"/>
                                        </p:tgtEl>
                                        <p:attrNameLst>
                                          <p:attrName>style.visibility</p:attrName>
                                        </p:attrNameLst>
                                      </p:cBhvr>
                                      <p:to>
                                        <p:strVal val="hidden"/>
                                      </p:to>
                                    </p:set>
                                  </p:childTnLst>
                                </p:cTn>
                              </p:par>
                              <p:par>
                                <p:cTn id="128" presetID="3" presetClass="exit" presetSubtype="10" fill="hold" grpId="2" nodeType="withEffect">
                                  <p:stCondLst>
                                    <p:cond delay="0"/>
                                  </p:stCondLst>
                                  <p:childTnLst>
                                    <p:animEffect transition="out" filter="blinds(horizontal)">
                                      <p:cBhvr>
                                        <p:cTn id="129" dur="500"/>
                                        <p:tgtEl>
                                          <p:spTgt spid="4235"/>
                                        </p:tgtEl>
                                      </p:cBhvr>
                                    </p:animEffect>
                                    <p:set>
                                      <p:cBhvr>
                                        <p:cTn id="130" dur="1" fill="hold">
                                          <p:stCondLst>
                                            <p:cond delay="499"/>
                                          </p:stCondLst>
                                        </p:cTn>
                                        <p:tgtEl>
                                          <p:spTgt spid="4235"/>
                                        </p:tgtEl>
                                        <p:attrNameLst>
                                          <p:attrName>style.visibility</p:attrName>
                                        </p:attrNameLst>
                                      </p:cBhvr>
                                      <p:to>
                                        <p:strVal val="hidden"/>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4" presetClass="exit" presetSubtype="16" fill="hold" grpId="1" nodeType="clickEffect">
                                  <p:stCondLst>
                                    <p:cond delay="0"/>
                                  </p:stCondLst>
                                  <p:childTnLst>
                                    <p:animEffect transition="out" filter="box(in)">
                                      <p:cBhvr>
                                        <p:cTn id="134" dur="500"/>
                                        <p:tgtEl>
                                          <p:spTgt spid="4241"/>
                                        </p:tgtEl>
                                      </p:cBhvr>
                                    </p:animEffect>
                                    <p:set>
                                      <p:cBhvr>
                                        <p:cTn id="135" dur="1" fill="hold">
                                          <p:stCondLst>
                                            <p:cond delay="499"/>
                                          </p:stCondLst>
                                        </p:cTn>
                                        <p:tgtEl>
                                          <p:spTgt spid="4241"/>
                                        </p:tgtEl>
                                        <p:attrNameLst>
                                          <p:attrName>style.visibility</p:attrName>
                                        </p:attrNameLst>
                                      </p:cBhvr>
                                      <p:to>
                                        <p:strVal val="hidden"/>
                                      </p:to>
                                    </p:se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4" presetClass="entr" presetSubtype="16" fill="hold" nodeType="clickEffect">
                                  <p:stCondLst>
                                    <p:cond delay="0"/>
                                  </p:stCondLst>
                                  <p:childTnLst>
                                    <p:set>
                                      <p:cBhvr>
                                        <p:cTn id="139" dur="1" fill="hold">
                                          <p:stCondLst>
                                            <p:cond delay="0"/>
                                          </p:stCondLst>
                                        </p:cTn>
                                        <p:tgtEl>
                                          <p:spTgt spid="139">
                                            <p:txEl>
                                              <p:pRg st="0" end="0"/>
                                            </p:txEl>
                                          </p:spTgt>
                                        </p:tgtEl>
                                        <p:attrNameLst>
                                          <p:attrName>style.visibility</p:attrName>
                                        </p:attrNameLst>
                                      </p:cBhvr>
                                      <p:to>
                                        <p:strVal val="visible"/>
                                      </p:to>
                                    </p:set>
                                    <p:animEffect transition="in" filter="box(in)">
                                      <p:cBhvr>
                                        <p:cTn id="140" dur="500"/>
                                        <p:tgtEl>
                                          <p:spTgt spid="139">
                                            <p:txEl>
                                              <p:pRg st="0" end="0"/>
                                            </p:txEl>
                                          </p:spTgt>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3" presetClass="entr" presetSubtype="10" fill="hold" grpId="0" nodeType="clickEffect">
                                  <p:stCondLst>
                                    <p:cond delay="0"/>
                                  </p:stCondLst>
                                  <p:childTnLst>
                                    <p:set>
                                      <p:cBhvr>
                                        <p:cTn id="144" dur="1" fill="hold">
                                          <p:stCondLst>
                                            <p:cond delay="0"/>
                                          </p:stCondLst>
                                        </p:cTn>
                                        <p:tgtEl>
                                          <p:spTgt spid="140"/>
                                        </p:tgtEl>
                                        <p:attrNameLst>
                                          <p:attrName>style.visibility</p:attrName>
                                        </p:attrNameLst>
                                      </p:cBhvr>
                                      <p:to>
                                        <p:strVal val="visible"/>
                                      </p:to>
                                    </p:set>
                                    <p:animEffect transition="in" filter="blinds(horizontal)">
                                      <p:cBhvr>
                                        <p:cTn id="145" dur="500"/>
                                        <p:tgtEl>
                                          <p:spTgt spid="140"/>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4" presetClass="exit" presetSubtype="16" fill="hold" grpId="1" nodeType="clickEffect">
                                  <p:stCondLst>
                                    <p:cond delay="0"/>
                                  </p:stCondLst>
                                  <p:childTnLst>
                                    <p:animEffect transition="out" filter="box(in)">
                                      <p:cBhvr>
                                        <p:cTn id="149" dur="500"/>
                                        <p:tgtEl>
                                          <p:spTgt spid="140"/>
                                        </p:tgtEl>
                                      </p:cBhvr>
                                    </p:animEffect>
                                    <p:set>
                                      <p:cBhvr>
                                        <p:cTn id="150" dur="1" fill="hold">
                                          <p:stCondLst>
                                            <p:cond delay="499"/>
                                          </p:stCondLst>
                                        </p:cTn>
                                        <p:tgtEl>
                                          <p:spTgt spid="140"/>
                                        </p:tgtEl>
                                        <p:attrNameLst>
                                          <p:attrName>style.visibility</p:attrName>
                                        </p:attrNameLst>
                                      </p:cBhvr>
                                      <p:to>
                                        <p:strVal val="hidden"/>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4" presetClass="entr" presetSubtype="16" fill="hold" nodeType="clickEffect">
                                  <p:stCondLst>
                                    <p:cond delay="0"/>
                                  </p:stCondLst>
                                  <p:childTnLst>
                                    <p:set>
                                      <p:cBhvr>
                                        <p:cTn id="154" dur="1" fill="hold">
                                          <p:stCondLst>
                                            <p:cond delay="0"/>
                                          </p:stCondLst>
                                        </p:cTn>
                                        <p:tgtEl>
                                          <p:spTgt spid="139">
                                            <p:txEl>
                                              <p:pRg st="1" end="1"/>
                                            </p:txEl>
                                          </p:spTgt>
                                        </p:tgtEl>
                                        <p:attrNameLst>
                                          <p:attrName>style.visibility</p:attrName>
                                        </p:attrNameLst>
                                      </p:cBhvr>
                                      <p:to>
                                        <p:strVal val="visible"/>
                                      </p:to>
                                    </p:set>
                                    <p:animEffect transition="in" filter="box(in)">
                                      <p:cBhvr>
                                        <p:cTn id="155" dur="500"/>
                                        <p:tgtEl>
                                          <p:spTgt spid="1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234" grpId="0" animBg="1"/>
      <p:bldP spid="4234" grpId="1" animBg="1"/>
      <p:bldP spid="4234" grpId="2" animBg="1"/>
      <p:bldP spid="4235" grpId="0"/>
      <p:bldP spid="4235" grpId="1"/>
      <p:bldP spid="4235" grpId="2"/>
      <p:bldP spid="4241" grpId="0"/>
      <p:bldP spid="4241" grpId="1"/>
      <p:bldP spid="140" grpId="0"/>
      <p:bldP spid="14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6"/>
          <p:cNvSpPr txBox="1">
            <a:spLocks noChangeArrowheads="1"/>
          </p:cNvSpPr>
          <p:nvPr/>
        </p:nvSpPr>
        <p:spPr bwMode="auto">
          <a:xfrm>
            <a:off x="0" y="1066800"/>
            <a:ext cx="3962400" cy="1570038"/>
          </a:xfrm>
          <a:prstGeom prst="rect">
            <a:avLst/>
          </a:prstGeom>
          <a:noFill/>
          <a:ln w="9525">
            <a:noFill/>
            <a:miter lim="800000"/>
            <a:headEnd/>
            <a:tailEnd/>
          </a:ln>
          <a:effectLst/>
        </p:spPr>
        <p:txBody>
          <a:bodyPr>
            <a:spAutoFit/>
          </a:bodyPr>
          <a:lstStyle/>
          <a:p>
            <a:pPr>
              <a:spcBef>
                <a:spcPct val="50000"/>
              </a:spcBef>
              <a:defRPr/>
            </a:pPr>
            <a:r>
              <a:rPr lang="en-US" sz="2400" b="1" u="none" dirty="0" smtClean="0">
                <a:solidFill>
                  <a:srgbClr val="0000FF"/>
                </a:solidFill>
                <a:cs typeface="Arial" charset="0"/>
              </a:rPr>
              <a:t>1 </a:t>
            </a:r>
            <a:r>
              <a:rPr lang="en-US" sz="2400" b="1" u="none" dirty="0">
                <a:solidFill>
                  <a:srgbClr val="0000FF"/>
                </a:solidFill>
                <a:cs typeface="Arial" charset="0"/>
              </a:rPr>
              <a:t>. TỈA, DẶM </a:t>
            </a:r>
            <a:r>
              <a:rPr lang="en-US" sz="2400" b="1" u="none" dirty="0" smtClean="0">
                <a:solidFill>
                  <a:srgbClr val="0000FF"/>
                </a:solidFill>
                <a:cs typeface="Arial" charset="0"/>
              </a:rPr>
              <a:t>CÂY</a:t>
            </a:r>
          </a:p>
          <a:p>
            <a:pPr>
              <a:spcBef>
                <a:spcPct val="50000"/>
              </a:spcBef>
              <a:defRPr/>
            </a:pPr>
            <a:r>
              <a:rPr lang="en-US" sz="2400" b="1" u="none" dirty="0" smtClean="0">
                <a:solidFill>
                  <a:srgbClr val="0000FF"/>
                </a:solidFill>
                <a:cs typeface="Arial" charset="0"/>
              </a:rPr>
              <a:t>a. </a:t>
            </a:r>
            <a:r>
              <a:rPr lang="en-US" sz="2400" b="1" u="none" dirty="0" err="1" smtClean="0">
                <a:solidFill>
                  <a:srgbClr val="0000FF"/>
                </a:solidFill>
                <a:cs typeface="Arial" charset="0"/>
              </a:rPr>
              <a:t>Tỉa</a:t>
            </a:r>
            <a:r>
              <a:rPr lang="en-US" sz="2400" b="1" u="none" dirty="0" smtClean="0">
                <a:solidFill>
                  <a:srgbClr val="0000FF"/>
                </a:solidFill>
                <a:cs typeface="Arial" charset="0"/>
              </a:rPr>
              <a:t> </a:t>
            </a:r>
            <a:r>
              <a:rPr lang="en-US" sz="2400" b="1" u="none" dirty="0" err="1" smtClean="0">
                <a:solidFill>
                  <a:srgbClr val="0000FF"/>
                </a:solidFill>
                <a:cs typeface="Arial" charset="0"/>
              </a:rPr>
              <a:t>cây</a:t>
            </a:r>
            <a:endParaRPr lang="en-US" sz="2400" b="1" u="none" dirty="0" smtClean="0">
              <a:solidFill>
                <a:srgbClr val="0000FF"/>
              </a:solidFill>
              <a:cs typeface="Arial" charset="0"/>
            </a:endParaRPr>
          </a:p>
          <a:p>
            <a:pPr>
              <a:spcBef>
                <a:spcPct val="50000"/>
              </a:spcBef>
              <a:defRPr/>
            </a:pPr>
            <a:r>
              <a:rPr lang="en-US" sz="2400" b="1" u="none" dirty="0" smtClean="0">
                <a:solidFill>
                  <a:srgbClr val="0000FF"/>
                </a:solidFill>
                <a:cs typeface="Arial" charset="0"/>
              </a:rPr>
              <a:t>b. </a:t>
            </a:r>
            <a:r>
              <a:rPr lang="en-US" sz="2400" b="1" u="none" dirty="0" err="1" smtClean="0">
                <a:solidFill>
                  <a:srgbClr val="0000FF"/>
                </a:solidFill>
                <a:cs typeface="Arial" charset="0"/>
              </a:rPr>
              <a:t>Dặm</a:t>
            </a:r>
            <a:r>
              <a:rPr lang="en-US" sz="2400" b="1" u="none" dirty="0" smtClean="0">
                <a:solidFill>
                  <a:srgbClr val="0000FF"/>
                </a:solidFill>
                <a:cs typeface="Arial" charset="0"/>
              </a:rPr>
              <a:t> </a:t>
            </a:r>
            <a:r>
              <a:rPr lang="en-US" sz="2400" b="1" u="none" dirty="0" err="1">
                <a:solidFill>
                  <a:srgbClr val="0000FF"/>
                </a:solidFill>
                <a:cs typeface="Arial" charset="0"/>
              </a:rPr>
              <a:t>cây</a:t>
            </a:r>
            <a:endParaRPr lang="en-US" sz="2400" b="1" u="none" dirty="0">
              <a:solidFill>
                <a:srgbClr val="0000FF"/>
              </a:solidFill>
              <a:cs typeface="Arial" charset="0"/>
            </a:endParaRPr>
          </a:p>
        </p:txBody>
      </p:sp>
      <p:sp>
        <p:nvSpPr>
          <p:cNvPr id="8195" name="Rectangle 7"/>
          <p:cNvSpPr>
            <a:spLocks noChangeArrowheads="1"/>
          </p:cNvSpPr>
          <p:nvPr/>
        </p:nvSpPr>
        <p:spPr bwMode="auto">
          <a:xfrm>
            <a:off x="4483100" y="1371600"/>
            <a:ext cx="4508500" cy="17526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nvGrpSpPr>
          <p:cNvPr id="2" name="Group 8"/>
          <p:cNvGrpSpPr>
            <a:grpSpLocks/>
          </p:cNvGrpSpPr>
          <p:nvPr/>
        </p:nvGrpSpPr>
        <p:grpSpPr bwMode="auto">
          <a:xfrm>
            <a:off x="7340600" y="2298700"/>
            <a:ext cx="304800" cy="457200"/>
            <a:chOff x="4080" y="1728"/>
            <a:chExt cx="192" cy="288"/>
          </a:xfrm>
        </p:grpSpPr>
        <p:sp>
          <p:nvSpPr>
            <p:cNvPr id="8298" name="Line 9"/>
            <p:cNvSpPr>
              <a:spLocks noChangeShapeType="1"/>
            </p:cNvSpPr>
            <p:nvPr/>
          </p:nvSpPr>
          <p:spPr bwMode="auto">
            <a:xfrm>
              <a:off x="4080" y="1872"/>
              <a:ext cx="96" cy="144"/>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9" name="Line 10"/>
            <p:cNvSpPr>
              <a:spLocks noChangeShapeType="1"/>
            </p:cNvSpPr>
            <p:nvPr/>
          </p:nvSpPr>
          <p:spPr bwMode="auto">
            <a:xfrm>
              <a:off x="4128" y="1728"/>
              <a:ext cx="48" cy="288"/>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0" name="Line 11"/>
            <p:cNvSpPr>
              <a:spLocks noChangeShapeType="1"/>
            </p:cNvSpPr>
            <p:nvPr/>
          </p:nvSpPr>
          <p:spPr bwMode="auto">
            <a:xfrm flipH="1">
              <a:off x="4176" y="1824"/>
              <a:ext cx="48" cy="192"/>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1" name="Line 12"/>
            <p:cNvSpPr>
              <a:spLocks noChangeShapeType="1"/>
            </p:cNvSpPr>
            <p:nvPr/>
          </p:nvSpPr>
          <p:spPr bwMode="auto">
            <a:xfrm>
              <a:off x="4080" y="1968"/>
              <a:ext cx="96" cy="48"/>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2" name="Line 13"/>
            <p:cNvSpPr>
              <a:spLocks noChangeShapeType="1"/>
            </p:cNvSpPr>
            <p:nvPr/>
          </p:nvSpPr>
          <p:spPr bwMode="auto">
            <a:xfrm flipH="1">
              <a:off x="4176" y="1920"/>
              <a:ext cx="96" cy="96"/>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14"/>
          <p:cNvGrpSpPr>
            <a:grpSpLocks/>
          </p:cNvGrpSpPr>
          <p:nvPr/>
        </p:nvGrpSpPr>
        <p:grpSpPr bwMode="auto">
          <a:xfrm>
            <a:off x="7366000" y="1676400"/>
            <a:ext cx="304800" cy="457200"/>
            <a:chOff x="4080" y="1728"/>
            <a:chExt cx="192" cy="288"/>
          </a:xfrm>
        </p:grpSpPr>
        <p:sp>
          <p:nvSpPr>
            <p:cNvPr id="8293" name="Line 15"/>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4" name="Line 16"/>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 name="Line 17"/>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6" name="Line 18"/>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7" name="Line 19"/>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20"/>
          <p:cNvGrpSpPr>
            <a:grpSpLocks/>
          </p:cNvGrpSpPr>
          <p:nvPr/>
        </p:nvGrpSpPr>
        <p:grpSpPr bwMode="auto">
          <a:xfrm>
            <a:off x="6680200" y="2286000"/>
            <a:ext cx="304800" cy="457200"/>
            <a:chOff x="4080" y="1728"/>
            <a:chExt cx="192" cy="288"/>
          </a:xfrm>
        </p:grpSpPr>
        <p:sp>
          <p:nvSpPr>
            <p:cNvPr id="8288" name="Line 21"/>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9" name="Line 22"/>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0" name="Line 23"/>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1" name="Line 24"/>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2" name="Line 25"/>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26"/>
          <p:cNvGrpSpPr>
            <a:grpSpLocks/>
          </p:cNvGrpSpPr>
          <p:nvPr/>
        </p:nvGrpSpPr>
        <p:grpSpPr bwMode="auto">
          <a:xfrm>
            <a:off x="6731000" y="1651000"/>
            <a:ext cx="304800" cy="457200"/>
            <a:chOff x="4080" y="1728"/>
            <a:chExt cx="192" cy="288"/>
          </a:xfrm>
        </p:grpSpPr>
        <p:sp>
          <p:nvSpPr>
            <p:cNvPr id="8283" name="Line 27"/>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4" name="Line 28"/>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5" name="Line 29"/>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6" name="Line 30"/>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7" name="Line 31"/>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32"/>
          <p:cNvGrpSpPr>
            <a:grpSpLocks/>
          </p:cNvGrpSpPr>
          <p:nvPr/>
        </p:nvGrpSpPr>
        <p:grpSpPr bwMode="auto">
          <a:xfrm>
            <a:off x="5930900" y="1625600"/>
            <a:ext cx="304800" cy="457200"/>
            <a:chOff x="4080" y="1728"/>
            <a:chExt cx="192" cy="288"/>
          </a:xfrm>
        </p:grpSpPr>
        <p:sp>
          <p:nvSpPr>
            <p:cNvPr id="8278" name="Line 33"/>
            <p:cNvSpPr>
              <a:spLocks noChangeShapeType="1"/>
            </p:cNvSpPr>
            <p:nvPr/>
          </p:nvSpPr>
          <p:spPr bwMode="auto">
            <a:xfrm>
              <a:off x="4080" y="1872"/>
              <a:ext cx="96" cy="144"/>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9" name="Line 34"/>
            <p:cNvSpPr>
              <a:spLocks noChangeShapeType="1"/>
            </p:cNvSpPr>
            <p:nvPr/>
          </p:nvSpPr>
          <p:spPr bwMode="auto">
            <a:xfrm>
              <a:off x="4128" y="1728"/>
              <a:ext cx="48" cy="288"/>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0" name="Line 35"/>
            <p:cNvSpPr>
              <a:spLocks noChangeShapeType="1"/>
            </p:cNvSpPr>
            <p:nvPr/>
          </p:nvSpPr>
          <p:spPr bwMode="auto">
            <a:xfrm flipH="1">
              <a:off x="4176" y="1824"/>
              <a:ext cx="48" cy="192"/>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1" name="Line 36"/>
            <p:cNvSpPr>
              <a:spLocks noChangeShapeType="1"/>
            </p:cNvSpPr>
            <p:nvPr/>
          </p:nvSpPr>
          <p:spPr bwMode="auto">
            <a:xfrm>
              <a:off x="4080" y="1968"/>
              <a:ext cx="96" cy="48"/>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2" name="Line 37"/>
            <p:cNvSpPr>
              <a:spLocks noChangeShapeType="1"/>
            </p:cNvSpPr>
            <p:nvPr/>
          </p:nvSpPr>
          <p:spPr bwMode="auto">
            <a:xfrm flipH="1">
              <a:off x="4176" y="1920"/>
              <a:ext cx="96" cy="96"/>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38"/>
          <p:cNvGrpSpPr>
            <a:grpSpLocks/>
          </p:cNvGrpSpPr>
          <p:nvPr/>
        </p:nvGrpSpPr>
        <p:grpSpPr bwMode="auto">
          <a:xfrm>
            <a:off x="5969000" y="2286000"/>
            <a:ext cx="304800" cy="457200"/>
            <a:chOff x="4080" y="1728"/>
            <a:chExt cx="192" cy="288"/>
          </a:xfrm>
        </p:grpSpPr>
        <p:sp>
          <p:nvSpPr>
            <p:cNvPr id="8273" name="Line 39"/>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4" name="Line 40"/>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5" name="Line 41"/>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6" name="Line 42"/>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7" name="Line 43"/>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 name="Group 44"/>
          <p:cNvGrpSpPr>
            <a:grpSpLocks/>
          </p:cNvGrpSpPr>
          <p:nvPr/>
        </p:nvGrpSpPr>
        <p:grpSpPr bwMode="auto">
          <a:xfrm>
            <a:off x="5321300" y="1676400"/>
            <a:ext cx="304800" cy="457200"/>
            <a:chOff x="4080" y="1728"/>
            <a:chExt cx="192" cy="288"/>
          </a:xfrm>
        </p:grpSpPr>
        <p:sp>
          <p:nvSpPr>
            <p:cNvPr id="8268" name="Line 45"/>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9" name="Line 46"/>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0" name="Line 47"/>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1" name="Line 48"/>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2" name="Line 49"/>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50"/>
          <p:cNvGrpSpPr>
            <a:grpSpLocks/>
          </p:cNvGrpSpPr>
          <p:nvPr/>
        </p:nvGrpSpPr>
        <p:grpSpPr bwMode="auto">
          <a:xfrm>
            <a:off x="5321300" y="2286000"/>
            <a:ext cx="304800" cy="457200"/>
            <a:chOff x="4080" y="1728"/>
            <a:chExt cx="192" cy="288"/>
          </a:xfrm>
        </p:grpSpPr>
        <p:sp>
          <p:nvSpPr>
            <p:cNvPr id="8263" name="Line 51"/>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4" name="Line 52"/>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5" name="Line 53"/>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6" name="Line 54"/>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7" name="Line 55"/>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 name="Group 56"/>
          <p:cNvGrpSpPr>
            <a:grpSpLocks/>
          </p:cNvGrpSpPr>
          <p:nvPr/>
        </p:nvGrpSpPr>
        <p:grpSpPr bwMode="auto">
          <a:xfrm>
            <a:off x="4737100" y="2286000"/>
            <a:ext cx="304800" cy="457200"/>
            <a:chOff x="4080" y="1728"/>
            <a:chExt cx="192" cy="288"/>
          </a:xfrm>
        </p:grpSpPr>
        <p:sp>
          <p:nvSpPr>
            <p:cNvPr id="8258" name="Line 57"/>
            <p:cNvSpPr>
              <a:spLocks noChangeShapeType="1"/>
            </p:cNvSpPr>
            <p:nvPr/>
          </p:nvSpPr>
          <p:spPr bwMode="auto">
            <a:xfrm>
              <a:off x="4080" y="1872"/>
              <a:ext cx="96" cy="144"/>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9" name="Line 58"/>
            <p:cNvSpPr>
              <a:spLocks noChangeShapeType="1"/>
            </p:cNvSpPr>
            <p:nvPr/>
          </p:nvSpPr>
          <p:spPr bwMode="auto">
            <a:xfrm>
              <a:off x="4128" y="1728"/>
              <a:ext cx="48" cy="288"/>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0" name="Line 59"/>
            <p:cNvSpPr>
              <a:spLocks noChangeShapeType="1"/>
            </p:cNvSpPr>
            <p:nvPr/>
          </p:nvSpPr>
          <p:spPr bwMode="auto">
            <a:xfrm flipH="1">
              <a:off x="4176" y="1824"/>
              <a:ext cx="48" cy="192"/>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1" name="Line 60"/>
            <p:cNvSpPr>
              <a:spLocks noChangeShapeType="1"/>
            </p:cNvSpPr>
            <p:nvPr/>
          </p:nvSpPr>
          <p:spPr bwMode="auto">
            <a:xfrm>
              <a:off x="4080" y="1968"/>
              <a:ext cx="96" cy="48"/>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2" name="Line 61"/>
            <p:cNvSpPr>
              <a:spLocks noChangeShapeType="1"/>
            </p:cNvSpPr>
            <p:nvPr/>
          </p:nvSpPr>
          <p:spPr bwMode="auto">
            <a:xfrm flipH="1">
              <a:off x="4176" y="1920"/>
              <a:ext cx="96" cy="96"/>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 name="Group 62"/>
          <p:cNvGrpSpPr>
            <a:grpSpLocks/>
          </p:cNvGrpSpPr>
          <p:nvPr/>
        </p:nvGrpSpPr>
        <p:grpSpPr bwMode="auto">
          <a:xfrm>
            <a:off x="4749800" y="1612900"/>
            <a:ext cx="304800" cy="457200"/>
            <a:chOff x="4080" y="1728"/>
            <a:chExt cx="192" cy="288"/>
          </a:xfrm>
        </p:grpSpPr>
        <p:sp>
          <p:nvSpPr>
            <p:cNvPr id="8253" name="Line 63"/>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4" name="Line 64"/>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5" name="Line 65"/>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6" name="Line 66"/>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7" name="Line 67"/>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 name="Group 68"/>
          <p:cNvGrpSpPr>
            <a:grpSpLocks/>
          </p:cNvGrpSpPr>
          <p:nvPr/>
        </p:nvGrpSpPr>
        <p:grpSpPr bwMode="auto">
          <a:xfrm>
            <a:off x="7874000" y="2286000"/>
            <a:ext cx="304800" cy="457200"/>
            <a:chOff x="4080" y="1728"/>
            <a:chExt cx="192" cy="288"/>
          </a:xfrm>
        </p:grpSpPr>
        <p:sp>
          <p:nvSpPr>
            <p:cNvPr id="8248" name="Line 69"/>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9" name="Line 70"/>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0" name="Line 71"/>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1" name="Line 72"/>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2" name="Line 73"/>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 name="Group 74"/>
          <p:cNvGrpSpPr>
            <a:grpSpLocks/>
          </p:cNvGrpSpPr>
          <p:nvPr/>
        </p:nvGrpSpPr>
        <p:grpSpPr bwMode="auto">
          <a:xfrm>
            <a:off x="8420100" y="2286000"/>
            <a:ext cx="304800" cy="457200"/>
            <a:chOff x="4080" y="1728"/>
            <a:chExt cx="192" cy="288"/>
          </a:xfrm>
        </p:grpSpPr>
        <p:sp>
          <p:nvSpPr>
            <p:cNvPr id="8243" name="Line 75"/>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4" name="Line 76"/>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5" name="Line 77"/>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6" name="Line 78"/>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7" name="Line 79"/>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 name="Group 80"/>
          <p:cNvGrpSpPr>
            <a:grpSpLocks/>
          </p:cNvGrpSpPr>
          <p:nvPr/>
        </p:nvGrpSpPr>
        <p:grpSpPr bwMode="auto">
          <a:xfrm>
            <a:off x="8356600" y="1676400"/>
            <a:ext cx="304800" cy="457200"/>
            <a:chOff x="4080" y="1728"/>
            <a:chExt cx="192" cy="288"/>
          </a:xfrm>
        </p:grpSpPr>
        <p:sp>
          <p:nvSpPr>
            <p:cNvPr id="8238" name="Line 81"/>
            <p:cNvSpPr>
              <a:spLocks noChangeShapeType="1"/>
            </p:cNvSpPr>
            <p:nvPr/>
          </p:nvSpPr>
          <p:spPr bwMode="auto">
            <a:xfrm>
              <a:off x="4080" y="1872"/>
              <a:ext cx="96" cy="144"/>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9" name="Line 82"/>
            <p:cNvSpPr>
              <a:spLocks noChangeShapeType="1"/>
            </p:cNvSpPr>
            <p:nvPr/>
          </p:nvSpPr>
          <p:spPr bwMode="auto">
            <a:xfrm>
              <a:off x="4128" y="1728"/>
              <a:ext cx="48" cy="288"/>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0" name="Line 83"/>
            <p:cNvSpPr>
              <a:spLocks noChangeShapeType="1"/>
            </p:cNvSpPr>
            <p:nvPr/>
          </p:nvSpPr>
          <p:spPr bwMode="auto">
            <a:xfrm flipH="1">
              <a:off x="4176" y="1824"/>
              <a:ext cx="48" cy="192"/>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1" name="Line 84"/>
            <p:cNvSpPr>
              <a:spLocks noChangeShapeType="1"/>
            </p:cNvSpPr>
            <p:nvPr/>
          </p:nvSpPr>
          <p:spPr bwMode="auto">
            <a:xfrm>
              <a:off x="4080" y="1968"/>
              <a:ext cx="96" cy="48"/>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2" name="Line 85"/>
            <p:cNvSpPr>
              <a:spLocks noChangeShapeType="1"/>
            </p:cNvSpPr>
            <p:nvPr/>
          </p:nvSpPr>
          <p:spPr bwMode="auto">
            <a:xfrm flipH="1">
              <a:off x="4176" y="1920"/>
              <a:ext cx="96" cy="96"/>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5" name="Group 86"/>
          <p:cNvGrpSpPr>
            <a:grpSpLocks/>
          </p:cNvGrpSpPr>
          <p:nvPr/>
        </p:nvGrpSpPr>
        <p:grpSpPr bwMode="auto">
          <a:xfrm>
            <a:off x="7924800" y="1676400"/>
            <a:ext cx="304800" cy="457200"/>
            <a:chOff x="4080" y="1728"/>
            <a:chExt cx="192" cy="288"/>
          </a:xfrm>
        </p:grpSpPr>
        <p:sp>
          <p:nvSpPr>
            <p:cNvPr id="8233" name="Line 87"/>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4" name="Line 88"/>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5" name="Line 89"/>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6" name="Line 90"/>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7" name="Line 91"/>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 name="Group 92"/>
          <p:cNvGrpSpPr>
            <a:grpSpLocks/>
          </p:cNvGrpSpPr>
          <p:nvPr/>
        </p:nvGrpSpPr>
        <p:grpSpPr bwMode="auto">
          <a:xfrm>
            <a:off x="6146800" y="1625600"/>
            <a:ext cx="304800" cy="457200"/>
            <a:chOff x="4080" y="1728"/>
            <a:chExt cx="192" cy="288"/>
          </a:xfrm>
        </p:grpSpPr>
        <p:sp>
          <p:nvSpPr>
            <p:cNvPr id="8228" name="Line 93"/>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9" name="Line 94"/>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0" name="Line 95"/>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1" name="Line 96"/>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2" name="Line 97"/>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7" name="Group 98"/>
          <p:cNvGrpSpPr>
            <a:grpSpLocks/>
          </p:cNvGrpSpPr>
          <p:nvPr/>
        </p:nvGrpSpPr>
        <p:grpSpPr bwMode="auto">
          <a:xfrm>
            <a:off x="8547100" y="1676400"/>
            <a:ext cx="304800" cy="457200"/>
            <a:chOff x="4080" y="1728"/>
            <a:chExt cx="192" cy="288"/>
          </a:xfrm>
        </p:grpSpPr>
        <p:sp>
          <p:nvSpPr>
            <p:cNvPr id="8223" name="Line 99"/>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4" name="Line 100"/>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5" name="Line 101"/>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6" name="Line 102"/>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7" name="Line 103"/>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212" name="Text Box 104"/>
          <p:cNvSpPr txBox="1">
            <a:spLocks noChangeArrowheads="1"/>
          </p:cNvSpPr>
          <p:nvPr/>
        </p:nvSpPr>
        <p:spPr bwMode="auto">
          <a:xfrm>
            <a:off x="6019800" y="3581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chemeClr val="bg1"/>
                </a:solidFill>
                <a:latin typeface="Arial" panose="020B0604020202020204" pitchFamily="34" charset="0"/>
              </a:rPr>
              <a:t>Dặm cây</a:t>
            </a:r>
          </a:p>
        </p:txBody>
      </p:sp>
      <p:sp>
        <p:nvSpPr>
          <p:cNvPr id="5225" name="Text Box 105"/>
          <p:cNvSpPr txBox="1">
            <a:spLocks noChangeArrowheads="1"/>
          </p:cNvSpPr>
          <p:nvPr/>
        </p:nvSpPr>
        <p:spPr bwMode="auto">
          <a:xfrm>
            <a:off x="4470400" y="6070321"/>
            <a:ext cx="472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600" b="1" u="none" dirty="0" err="1"/>
              <a:t>Thế</a:t>
            </a:r>
            <a:r>
              <a:rPr lang="en-US" altLang="en-US" sz="3600" b="1" u="none" dirty="0"/>
              <a:t> </a:t>
            </a:r>
            <a:r>
              <a:rPr lang="en-US" altLang="en-US" sz="3600" b="1" u="none" dirty="0" err="1"/>
              <a:t>nào</a:t>
            </a:r>
            <a:r>
              <a:rPr lang="en-US" altLang="en-US" sz="3600" b="1" u="none" dirty="0"/>
              <a:t> </a:t>
            </a:r>
            <a:r>
              <a:rPr lang="en-US" altLang="en-US" sz="3600" b="1" u="none" dirty="0" err="1"/>
              <a:t>là</a:t>
            </a:r>
            <a:r>
              <a:rPr lang="en-US" altLang="en-US" sz="3600" b="1" u="none" dirty="0"/>
              <a:t> </a:t>
            </a:r>
            <a:r>
              <a:rPr lang="en-US" altLang="en-US" sz="3600" b="1" u="none" dirty="0" err="1"/>
              <a:t>dặm</a:t>
            </a:r>
            <a:r>
              <a:rPr lang="en-US" altLang="en-US" sz="3600" b="1" u="none" dirty="0"/>
              <a:t> </a:t>
            </a:r>
            <a:r>
              <a:rPr lang="en-US" altLang="en-US" sz="3600" b="1" u="none" dirty="0" err="1"/>
              <a:t>cây</a:t>
            </a:r>
            <a:r>
              <a:rPr lang="en-US" altLang="en-US" sz="3600" b="1" u="none" dirty="0"/>
              <a:t> ?</a:t>
            </a:r>
          </a:p>
        </p:txBody>
      </p:sp>
      <p:sp>
        <p:nvSpPr>
          <p:cNvPr id="5230" name="Text Box 110"/>
          <p:cNvSpPr txBox="1">
            <a:spLocks noChangeArrowheads="1"/>
          </p:cNvSpPr>
          <p:nvPr/>
        </p:nvSpPr>
        <p:spPr bwMode="auto">
          <a:xfrm>
            <a:off x="6934200" y="2286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t>Cây chết</a:t>
            </a:r>
          </a:p>
        </p:txBody>
      </p:sp>
      <p:sp>
        <p:nvSpPr>
          <p:cNvPr id="5231" name="Text Box 111"/>
          <p:cNvSpPr txBox="1">
            <a:spLocks noChangeArrowheads="1"/>
          </p:cNvSpPr>
          <p:nvPr/>
        </p:nvSpPr>
        <p:spPr bwMode="auto">
          <a:xfrm>
            <a:off x="4191000" y="3581400"/>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err="1"/>
              <a:t>Dặm</a:t>
            </a:r>
            <a:endParaRPr lang="en-US" altLang="en-US" sz="2400" b="1" u="none" dirty="0"/>
          </a:p>
        </p:txBody>
      </p:sp>
      <p:sp>
        <p:nvSpPr>
          <p:cNvPr id="5232" name="Line 112"/>
          <p:cNvSpPr>
            <a:spLocks noChangeShapeType="1"/>
          </p:cNvSpPr>
          <p:nvPr/>
        </p:nvSpPr>
        <p:spPr bwMode="auto">
          <a:xfrm flipV="1">
            <a:off x="4572000" y="2819400"/>
            <a:ext cx="228600" cy="8128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18" name="Line 114"/>
          <p:cNvSpPr>
            <a:spLocks noChangeShapeType="1"/>
          </p:cNvSpPr>
          <p:nvPr/>
        </p:nvSpPr>
        <p:spPr bwMode="auto">
          <a:xfrm>
            <a:off x="4196522" y="5522"/>
            <a:ext cx="76200" cy="685800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9" name="Text Box 201"/>
          <p:cNvSpPr txBox="1">
            <a:spLocks noChangeArrowheads="1"/>
          </p:cNvSpPr>
          <p:nvPr/>
        </p:nvSpPr>
        <p:spPr bwMode="auto">
          <a:xfrm>
            <a:off x="0" y="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smtClean="0">
                <a:solidFill>
                  <a:srgbClr val="FF3300"/>
                </a:solidFill>
                <a:latin typeface="Arial" panose="020B0604020202020204" pitchFamily="34" charset="0"/>
              </a:rPr>
              <a:t>II. CHĂM </a:t>
            </a:r>
            <a:r>
              <a:rPr lang="en-US" altLang="en-US" sz="2400" b="1" u="none" dirty="0">
                <a:solidFill>
                  <a:srgbClr val="FF3300"/>
                </a:solidFill>
                <a:latin typeface="Arial" panose="020B0604020202020204" pitchFamily="34" charset="0"/>
              </a:rPr>
              <a:t>SÓC CÂY TRỒNG</a:t>
            </a:r>
          </a:p>
        </p:txBody>
      </p:sp>
      <p:sp>
        <p:nvSpPr>
          <p:cNvPr id="111" name="Rectangle 110"/>
          <p:cNvSpPr>
            <a:spLocks noChangeArrowheads="1"/>
          </p:cNvSpPr>
          <p:nvPr/>
        </p:nvSpPr>
        <p:spPr bwMode="auto">
          <a:xfrm>
            <a:off x="4737928" y="5450713"/>
            <a:ext cx="4044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600" b="1" u="none" dirty="0" err="1"/>
              <a:t>Mục</a:t>
            </a:r>
            <a:r>
              <a:rPr lang="en-US" altLang="en-US" sz="3600" b="1" u="none" dirty="0"/>
              <a:t> </a:t>
            </a:r>
            <a:r>
              <a:rPr lang="en-US" altLang="en-US" sz="3600" b="1" u="none" dirty="0" err="1"/>
              <a:t>đích</a:t>
            </a:r>
            <a:r>
              <a:rPr lang="en-US" altLang="en-US" sz="3600" b="1" u="none" dirty="0"/>
              <a:t> </a:t>
            </a:r>
            <a:r>
              <a:rPr lang="en-US" altLang="en-US" sz="3600" b="1" u="none" dirty="0" err="1"/>
              <a:t>dặm</a:t>
            </a:r>
            <a:r>
              <a:rPr lang="en-US" altLang="en-US" sz="3600" b="1" u="none" dirty="0"/>
              <a:t> </a:t>
            </a:r>
            <a:r>
              <a:rPr lang="en-US" altLang="en-US" sz="3600" b="1" u="none" dirty="0" err="1"/>
              <a:t>cây</a:t>
            </a:r>
            <a:r>
              <a:rPr lang="en-US" altLang="en-US" sz="3600" b="1" u="none" dirty="0"/>
              <a:t>?</a:t>
            </a:r>
          </a:p>
        </p:txBody>
      </p:sp>
      <p:sp>
        <p:nvSpPr>
          <p:cNvPr id="112" name="Text Box 291"/>
          <p:cNvSpPr txBox="1">
            <a:spLocks noChangeArrowheads="1"/>
          </p:cNvSpPr>
          <p:nvPr/>
        </p:nvSpPr>
        <p:spPr bwMode="auto">
          <a:xfrm>
            <a:off x="152400" y="2819400"/>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a:t>-Trồng vào chỗ cây chết, mọc thưa</a:t>
            </a:r>
          </a:p>
        </p:txBody>
      </p:sp>
      <p:sp>
        <p:nvSpPr>
          <p:cNvPr id="113" name="Text Box 291"/>
          <p:cNvSpPr txBox="1">
            <a:spLocks noChangeArrowheads="1"/>
          </p:cNvSpPr>
          <p:nvPr/>
        </p:nvSpPr>
        <p:spPr bwMode="auto">
          <a:xfrm>
            <a:off x="152400" y="3729038"/>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a:sym typeface="Webdings" panose="05030102010509060703" pitchFamily="18" charset="2"/>
              </a:rPr>
              <a:t>Đảm bảo mật độ</a:t>
            </a:r>
          </a:p>
        </p:txBody>
      </p:sp>
      <p:sp>
        <p:nvSpPr>
          <p:cNvPr id="18" name="Rectangle 17"/>
          <p:cNvSpPr/>
          <p:nvPr/>
        </p:nvSpPr>
        <p:spPr>
          <a:xfrm>
            <a:off x="96630" y="4648200"/>
            <a:ext cx="3977309" cy="1569660"/>
          </a:xfrm>
          <a:prstGeom prst="rect">
            <a:avLst/>
          </a:prstGeom>
          <a:ln>
            <a:solidFill>
              <a:srgbClr val="FF0000"/>
            </a:solidFill>
          </a:ln>
        </p:spPr>
        <p:txBody>
          <a:bodyPr wrap="square">
            <a:spAutoFit/>
          </a:bodyPr>
          <a:lstStyle/>
          <a:p>
            <a:r>
              <a:rPr lang="en-US" sz="2400" dirty="0" err="1"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Kết</a:t>
            </a:r>
            <a:r>
              <a:rPr lang="en-US" sz="2400"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luận</a:t>
            </a:r>
            <a:r>
              <a:rPr lang="en-US" sz="2400"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vi-VN" sz="2400"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Tỉa</a:t>
            </a:r>
            <a:r>
              <a:rPr lang="vi-VN"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dặm cây nhằm đảm </a:t>
            </a:r>
            <a:r>
              <a:rPr lang="vi-VN" sz="2400"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b</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ả</a:t>
            </a:r>
            <a:r>
              <a:rPr lang="vi-VN" sz="2400"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o </a:t>
            </a:r>
            <a:r>
              <a:rPr lang="vi-VN"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khoảng cách, mật độ cây trên ruộng giúp cây sinh </a:t>
            </a:r>
            <a:r>
              <a:rPr lang="en-US" sz="2400" dirty="0" err="1"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trưởng</a:t>
            </a:r>
            <a:r>
              <a:rPr lang="vi-VN" sz="2400"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vi-VN"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tốt, đảm</a:t>
            </a:r>
            <a:r>
              <a:rPr lang="vi-VN" sz="2400"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vi-VN"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bảo nang suất.</a:t>
            </a:r>
            <a:endParaRPr lang="en-US" sz="2400" dirty="0">
              <a:solidFill>
                <a:srgbClr val="0070C0"/>
              </a:solidFill>
              <a:latin typeface="Times New Roman" panose="02020603050405020304" pitchFamily="18" charset="0"/>
              <a:cs typeface="Times New Roman" panose="02020603050405020304" pitchFamily="18" charset="0"/>
            </a:endParaRPr>
          </a:p>
        </p:txBody>
      </p:sp>
      <p:pic>
        <p:nvPicPr>
          <p:cNvPr id="114" name="Shape 113"/>
          <p:cNvPicPr/>
          <p:nvPr/>
        </p:nvPicPr>
        <p:blipFill>
          <a:blip r:embed="rId3"/>
          <a:stretch/>
        </p:blipFill>
        <p:spPr>
          <a:xfrm>
            <a:off x="4914900" y="3267974"/>
            <a:ext cx="3784600" cy="2026340"/>
          </a:xfrm>
          <a:prstGeom prst="rect">
            <a:avLst/>
          </a:prstGeom>
        </p:spPr>
      </p:pic>
      <p:sp>
        <p:nvSpPr>
          <p:cNvPr id="115" name="Line 112"/>
          <p:cNvSpPr>
            <a:spLocks noChangeShapeType="1"/>
          </p:cNvSpPr>
          <p:nvPr/>
        </p:nvSpPr>
        <p:spPr bwMode="auto">
          <a:xfrm>
            <a:off x="4728817" y="4009654"/>
            <a:ext cx="1447800" cy="143774"/>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506902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linds(horizontal)">
                                      <p:cBhvr>
                                        <p:cTn id="34" dur="500"/>
                                        <p:tgtEl>
                                          <p:spTgt spid="15"/>
                                        </p:tgtEl>
                                      </p:cBhvr>
                                    </p:animEffect>
                                  </p:childTnLst>
                                </p:cTn>
                              </p:par>
                              <p:par>
                                <p:cTn id="35" presetID="3"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par>
                                <p:cTn id="38" presetID="3" presetClass="entr" presetSubtype="1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par>
                                <p:cTn id="41" presetID="64" presetClass="path" presetSubtype="0" accel="50000" decel="50000" fill="hold" nodeType="withEffect">
                                  <p:stCondLst>
                                    <p:cond delay="0"/>
                                  </p:stCondLst>
                                  <p:childTnLst>
                                    <p:animMotion origin="layout" path="M 3.33333E-6 0.0111 L 3.33333E-6 -0.16655 " pathEditMode="relative" rAng="0" ptsTypes="AA">
                                      <p:cBhvr>
                                        <p:cTn id="42" dur="2000" fill="hold"/>
                                        <p:tgtEl>
                                          <p:spTgt spid="16"/>
                                        </p:tgtEl>
                                        <p:attrNameLst>
                                          <p:attrName>ppt_x</p:attrName>
                                          <p:attrName>ppt_y</p:attrName>
                                        </p:attrNameLst>
                                      </p:cBhvr>
                                      <p:rCtr x="0" y="-8883"/>
                                    </p:animMotion>
                                  </p:childTnLst>
                                </p:cTn>
                              </p:par>
                              <p:par>
                                <p:cTn id="43" presetID="64" presetClass="path" presetSubtype="0" accel="50000" decel="50000" fill="hold" nodeType="withEffect">
                                  <p:stCondLst>
                                    <p:cond delay="0"/>
                                  </p:stCondLst>
                                  <p:childTnLst>
                                    <p:animMotion origin="layout" path="M 0 0.0111 L 0 -0.16655 " pathEditMode="relative" rAng="0" ptsTypes="AA">
                                      <p:cBhvr>
                                        <p:cTn id="44" dur="2000" fill="hold"/>
                                        <p:tgtEl>
                                          <p:spTgt spid="17"/>
                                        </p:tgtEl>
                                        <p:attrNameLst>
                                          <p:attrName>ppt_x</p:attrName>
                                          <p:attrName>ppt_y</p:attrName>
                                        </p:attrNameLst>
                                      </p:cBhvr>
                                      <p:rCtr x="0" y="-8883"/>
                                    </p:animMotion>
                                  </p:childTnLst>
                                </p:cTn>
                              </p:par>
                            </p:childTnLst>
                          </p:cTn>
                        </p:par>
                        <p:par>
                          <p:cTn id="45" fill="hold" nodeType="afterGroup">
                            <p:stCondLst>
                              <p:cond delay="2000"/>
                            </p:stCondLst>
                            <p:childTnLst>
                              <p:par>
                                <p:cTn id="46" presetID="3" presetClass="entr" presetSubtype="10" fill="hold" grpId="0" nodeType="afterEffect">
                                  <p:stCondLst>
                                    <p:cond delay="0"/>
                                  </p:stCondLst>
                                  <p:childTnLst>
                                    <p:set>
                                      <p:cBhvr>
                                        <p:cTn id="47" dur="1" fill="hold">
                                          <p:stCondLst>
                                            <p:cond delay="0"/>
                                          </p:stCondLst>
                                        </p:cTn>
                                        <p:tgtEl>
                                          <p:spTgt spid="5230"/>
                                        </p:tgtEl>
                                        <p:attrNameLst>
                                          <p:attrName>style.visibility</p:attrName>
                                        </p:attrNameLst>
                                      </p:cBhvr>
                                      <p:to>
                                        <p:strVal val="visible"/>
                                      </p:to>
                                    </p:set>
                                    <p:animEffect transition="in" filter="blinds(horizontal)">
                                      <p:cBhvr>
                                        <p:cTn id="48" dur="500"/>
                                        <p:tgtEl>
                                          <p:spTgt spid="523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linds(horizontal)">
                                      <p:cBhvr>
                                        <p:cTn id="53" dur="500"/>
                                        <p:tgtEl>
                                          <p:spTgt spid="10"/>
                                        </p:tgtEl>
                                      </p:cBhvr>
                                    </p:animEffect>
                                  </p:childTnLst>
                                </p:cTn>
                              </p:par>
                            </p:childTnLst>
                          </p:cTn>
                        </p:par>
                        <p:par>
                          <p:cTn id="54" fill="hold" nodeType="afterGroup">
                            <p:stCondLst>
                              <p:cond delay="500"/>
                            </p:stCondLst>
                            <p:childTnLst>
                              <p:par>
                                <p:cTn id="55" presetID="3" presetClass="entr" presetSubtype="10" fill="hold" nodeType="afterEffect">
                                  <p:stCondLst>
                                    <p:cond delay="1000"/>
                                  </p:stCondLst>
                                  <p:childTnLst>
                                    <p:set>
                                      <p:cBhvr>
                                        <p:cTn id="56" dur="1" fill="hold">
                                          <p:stCondLst>
                                            <p:cond delay="0"/>
                                          </p:stCondLst>
                                        </p:cTn>
                                        <p:tgtEl>
                                          <p:spTgt spid="6"/>
                                        </p:tgtEl>
                                        <p:attrNameLst>
                                          <p:attrName>style.visibility</p:attrName>
                                        </p:attrNameLst>
                                      </p:cBhvr>
                                      <p:to>
                                        <p:strVal val="visible"/>
                                      </p:to>
                                    </p:set>
                                    <p:animEffect transition="in" filter="blinds(horizontal)">
                                      <p:cBhvr>
                                        <p:cTn id="57" dur="500"/>
                                        <p:tgtEl>
                                          <p:spTgt spid="6"/>
                                        </p:tgtEl>
                                      </p:cBhvr>
                                    </p:animEffect>
                                  </p:childTnLst>
                                </p:cTn>
                              </p:par>
                            </p:childTnLst>
                          </p:cTn>
                        </p:par>
                        <p:par>
                          <p:cTn id="58" fill="hold" nodeType="afterGroup">
                            <p:stCondLst>
                              <p:cond delay="2000"/>
                            </p:stCondLst>
                            <p:childTnLst>
                              <p:par>
                                <p:cTn id="59" presetID="3" presetClass="entr" presetSubtype="10" fill="hold" nodeType="afterEffect">
                                  <p:stCondLst>
                                    <p:cond delay="1000"/>
                                  </p:stCondLst>
                                  <p:childTnLst>
                                    <p:set>
                                      <p:cBhvr>
                                        <p:cTn id="60" dur="1" fill="hold">
                                          <p:stCondLst>
                                            <p:cond delay="0"/>
                                          </p:stCondLst>
                                        </p:cTn>
                                        <p:tgtEl>
                                          <p:spTgt spid="2"/>
                                        </p:tgtEl>
                                        <p:attrNameLst>
                                          <p:attrName>style.visibility</p:attrName>
                                        </p:attrNameLst>
                                      </p:cBhvr>
                                      <p:to>
                                        <p:strVal val="visible"/>
                                      </p:to>
                                    </p:set>
                                    <p:animEffect transition="in" filter="blinds(horizontal)">
                                      <p:cBhvr>
                                        <p:cTn id="61" dur="500"/>
                                        <p:tgtEl>
                                          <p:spTgt spid="2"/>
                                        </p:tgtEl>
                                      </p:cBhvr>
                                    </p:animEffect>
                                  </p:childTnLst>
                                </p:cTn>
                              </p:par>
                            </p:childTnLst>
                          </p:cTn>
                        </p:par>
                        <p:par>
                          <p:cTn id="62" fill="hold" nodeType="afterGroup">
                            <p:stCondLst>
                              <p:cond delay="3500"/>
                            </p:stCondLst>
                            <p:childTnLst>
                              <p:par>
                                <p:cTn id="63" presetID="3" presetClass="entr" presetSubtype="10" fill="hold" nodeType="afterEffect">
                                  <p:stCondLst>
                                    <p:cond delay="1000"/>
                                  </p:stCondLst>
                                  <p:childTnLst>
                                    <p:set>
                                      <p:cBhvr>
                                        <p:cTn id="64" dur="1" fill="hold">
                                          <p:stCondLst>
                                            <p:cond delay="0"/>
                                          </p:stCondLst>
                                        </p:cTn>
                                        <p:tgtEl>
                                          <p:spTgt spid="14"/>
                                        </p:tgtEl>
                                        <p:attrNameLst>
                                          <p:attrName>style.visibility</p:attrName>
                                        </p:attrNameLst>
                                      </p:cBhvr>
                                      <p:to>
                                        <p:strVal val="visible"/>
                                      </p:to>
                                    </p:set>
                                    <p:animEffect transition="in" filter="blinds(horizontal)">
                                      <p:cBhvr>
                                        <p:cTn id="65" dur="500"/>
                                        <p:tgtEl>
                                          <p:spTgt spid="14"/>
                                        </p:tgtEl>
                                      </p:cBhvr>
                                    </p:animEffect>
                                  </p:childTnLst>
                                </p:cTn>
                              </p:par>
                            </p:childTnLst>
                          </p:cTn>
                        </p:par>
                        <p:par>
                          <p:cTn id="66" fill="hold" nodeType="afterGroup">
                            <p:stCondLst>
                              <p:cond delay="5000"/>
                            </p:stCondLst>
                            <p:childTnLst>
                              <p:par>
                                <p:cTn id="67" presetID="3" presetClass="entr" presetSubtype="10" fill="hold" grpId="0" nodeType="afterEffect">
                                  <p:stCondLst>
                                    <p:cond delay="0"/>
                                  </p:stCondLst>
                                  <p:childTnLst>
                                    <p:set>
                                      <p:cBhvr>
                                        <p:cTn id="68" dur="1" fill="hold">
                                          <p:stCondLst>
                                            <p:cond delay="0"/>
                                          </p:stCondLst>
                                        </p:cTn>
                                        <p:tgtEl>
                                          <p:spTgt spid="5232"/>
                                        </p:tgtEl>
                                        <p:attrNameLst>
                                          <p:attrName>style.visibility</p:attrName>
                                        </p:attrNameLst>
                                      </p:cBhvr>
                                      <p:to>
                                        <p:strVal val="visible"/>
                                      </p:to>
                                    </p:set>
                                    <p:animEffect transition="in" filter="blinds(horizontal)">
                                      <p:cBhvr>
                                        <p:cTn id="69" dur="500"/>
                                        <p:tgtEl>
                                          <p:spTgt spid="5232"/>
                                        </p:tgtEl>
                                      </p:cBhvr>
                                    </p:animEffect>
                                  </p:childTnLst>
                                </p:cTn>
                              </p:par>
                            </p:childTnLst>
                          </p:cTn>
                        </p:par>
                        <p:par>
                          <p:cTn id="70" fill="hold" nodeType="afterGroup">
                            <p:stCondLst>
                              <p:cond delay="5500"/>
                            </p:stCondLst>
                            <p:childTnLst>
                              <p:par>
                                <p:cTn id="71" presetID="3" presetClass="entr" presetSubtype="10" fill="hold" grpId="0" nodeType="afterEffect">
                                  <p:stCondLst>
                                    <p:cond delay="0"/>
                                  </p:stCondLst>
                                  <p:childTnLst>
                                    <p:set>
                                      <p:cBhvr>
                                        <p:cTn id="72" dur="1" fill="hold">
                                          <p:stCondLst>
                                            <p:cond delay="0"/>
                                          </p:stCondLst>
                                        </p:cTn>
                                        <p:tgtEl>
                                          <p:spTgt spid="5231"/>
                                        </p:tgtEl>
                                        <p:attrNameLst>
                                          <p:attrName>style.visibility</p:attrName>
                                        </p:attrNameLst>
                                      </p:cBhvr>
                                      <p:to>
                                        <p:strVal val="visible"/>
                                      </p:to>
                                    </p:set>
                                    <p:animEffect transition="in" filter="blinds(horizontal)">
                                      <p:cBhvr>
                                        <p:cTn id="73" dur="500"/>
                                        <p:tgtEl>
                                          <p:spTgt spid="5231"/>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5225"/>
                                        </p:tgtEl>
                                        <p:attrNameLst>
                                          <p:attrName>style.visibility</p:attrName>
                                        </p:attrNameLst>
                                      </p:cBhvr>
                                      <p:to>
                                        <p:strVal val="visible"/>
                                      </p:to>
                                    </p:set>
                                    <p:animEffect transition="in" filter="box(in)">
                                      <p:cBhvr>
                                        <p:cTn id="78" dur="500"/>
                                        <p:tgtEl>
                                          <p:spTgt spid="5225"/>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112">
                                            <p:txEl>
                                              <p:pRg st="0" end="0"/>
                                            </p:txEl>
                                          </p:spTgt>
                                        </p:tgtEl>
                                        <p:attrNameLst>
                                          <p:attrName>style.visibility</p:attrName>
                                        </p:attrNameLst>
                                      </p:cBhvr>
                                      <p:to>
                                        <p:strVal val="visible"/>
                                      </p:to>
                                    </p:set>
                                    <p:animEffect transition="in" filter="checkerboard(across)">
                                      <p:cBhvr>
                                        <p:cTn id="83" dur="500"/>
                                        <p:tgtEl>
                                          <p:spTgt spid="112">
                                            <p:txEl>
                                              <p:pRg st="0" end="0"/>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xit" presetSubtype="16" fill="hold" grpId="1" nodeType="clickEffect">
                                  <p:stCondLst>
                                    <p:cond delay="0"/>
                                  </p:stCondLst>
                                  <p:childTnLst>
                                    <p:animEffect transition="out" filter="box(in)">
                                      <p:cBhvr>
                                        <p:cTn id="87" dur="500"/>
                                        <p:tgtEl>
                                          <p:spTgt spid="5225"/>
                                        </p:tgtEl>
                                      </p:cBhvr>
                                    </p:animEffect>
                                    <p:set>
                                      <p:cBhvr>
                                        <p:cTn id="88" dur="1" fill="hold">
                                          <p:stCondLst>
                                            <p:cond delay="499"/>
                                          </p:stCondLst>
                                        </p:cTn>
                                        <p:tgtEl>
                                          <p:spTgt spid="5225"/>
                                        </p:tgtEl>
                                        <p:attrNameLst>
                                          <p:attrName>style.visibility</p:attrName>
                                        </p:attrNameLst>
                                      </p:cBhvr>
                                      <p:to>
                                        <p:strVal val="hidden"/>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11"/>
                                        </p:tgtEl>
                                        <p:attrNameLst>
                                          <p:attrName>style.visibility</p:attrName>
                                        </p:attrNameLst>
                                      </p:cBhvr>
                                      <p:to>
                                        <p:strVal val="visible"/>
                                      </p:to>
                                    </p:set>
                                    <p:animEffect transition="in" filter="blinds(horizontal)">
                                      <p:cBhvr>
                                        <p:cTn id="93" dur="500"/>
                                        <p:tgtEl>
                                          <p:spTgt spid="111"/>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113"/>
                                        </p:tgtEl>
                                        <p:attrNameLst>
                                          <p:attrName>style.visibility</p:attrName>
                                        </p:attrNameLst>
                                      </p:cBhvr>
                                      <p:to>
                                        <p:strVal val="visible"/>
                                      </p:to>
                                    </p:set>
                                    <p:animEffect transition="in" filter="checkerboard(across)">
                                      <p:cBhvr>
                                        <p:cTn id="98" dur="500"/>
                                        <p:tgtEl>
                                          <p:spTgt spid="113"/>
                                        </p:tgtEl>
                                      </p:cBhvr>
                                    </p:animEffect>
                                  </p:childTnLst>
                                </p:cTn>
                              </p:par>
                            </p:childTnLst>
                          </p:cTn>
                        </p:par>
                        <p:par>
                          <p:cTn id="99" fill="hold">
                            <p:stCondLst>
                              <p:cond delay="500"/>
                            </p:stCondLst>
                            <p:childTnLst>
                              <p:par>
                                <p:cTn id="100" presetID="3" presetClass="entr" presetSubtype="10" fill="hold" grpId="0" nodeType="afterEffect">
                                  <p:stCondLst>
                                    <p:cond delay="0"/>
                                  </p:stCondLst>
                                  <p:childTnLst>
                                    <p:set>
                                      <p:cBhvr>
                                        <p:cTn id="101" dur="1" fill="hold">
                                          <p:stCondLst>
                                            <p:cond delay="0"/>
                                          </p:stCondLst>
                                        </p:cTn>
                                        <p:tgtEl>
                                          <p:spTgt spid="115"/>
                                        </p:tgtEl>
                                        <p:attrNameLst>
                                          <p:attrName>style.visibility</p:attrName>
                                        </p:attrNameLst>
                                      </p:cBhvr>
                                      <p:to>
                                        <p:strVal val="visible"/>
                                      </p:to>
                                    </p:set>
                                    <p:animEffect transition="in" filter="blinds(horizontal)">
                                      <p:cBhvr>
                                        <p:cTn id="10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 grpId="0"/>
      <p:bldP spid="5225" grpId="1"/>
      <p:bldP spid="5230" grpId="0"/>
      <p:bldP spid="5231" grpId="0"/>
      <p:bldP spid="5232" grpId="0" animBg="1"/>
      <p:bldP spid="111" grpId="0"/>
      <p:bldP spid="112" grpId="0" build="allAtOnce"/>
      <p:bldP spid="113" grpId="0"/>
      <p:bldP spid="1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0" y="1066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smtClean="0">
                <a:solidFill>
                  <a:srgbClr val="0000FF"/>
                </a:solidFill>
                <a:latin typeface="Arial" panose="020B0604020202020204" pitchFamily="34" charset="0"/>
              </a:rPr>
              <a:t>1 </a:t>
            </a:r>
            <a:r>
              <a:rPr lang="en-US" altLang="en-US" sz="2400" b="1" u="none" dirty="0">
                <a:solidFill>
                  <a:srgbClr val="0000FF"/>
                </a:solidFill>
                <a:latin typeface="Arial" panose="020B0604020202020204" pitchFamily="34" charset="0"/>
              </a:rPr>
              <a:t>. TỈA, DẶM CÂY</a:t>
            </a:r>
          </a:p>
        </p:txBody>
      </p:sp>
      <p:sp>
        <p:nvSpPr>
          <p:cNvPr id="10244" name="Line 95"/>
          <p:cNvSpPr>
            <a:spLocks noChangeShapeType="1"/>
          </p:cNvSpPr>
          <p:nvPr/>
        </p:nvSpPr>
        <p:spPr bwMode="auto">
          <a:xfrm>
            <a:off x="3733800" y="0"/>
            <a:ext cx="76200" cy="685800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305" name="Text Box 97"/>
          <p:cNvSpPr txBox="1">
            <a:spLocks noChangeArrowheads="1"/>
          </p:cNvSpPr>
          <p:nvPr/>
        </p:nvSpPr>
        <p:spPr bwMode="auto">
          <a:xfrm>
            <a:off x="0" y="1524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smtClean="0">
                <a:solidFill>
                  <a:srgbClr val="0000FF"/>
                </a:solidFill>
                <a:latin typeface="Arial" panose="020B0604020202020204" pitchFamily="34" charset="0"/>
              </a:rPr>
              <a:t>2. </a:t>
            </a:r>
            <a:r>
              <a:rPr lang="en-US" altLang="en-US" sz="2400" b="1" u="none" dirty="0">
                <a:solidFill>
                  <a:srgbClr val="0000FF"/>
                </a:solidFill>
                <a:latin typeface="Arial" panose="020B0604020202020204" pitchFamily="34" charset="0"/>
              </a:rPr>
              <a:t>LÀM CỎ, VUN XỚI</a:t>
            </a:r>
          </a:p>
        </p:txBody>
      </p:sp>
      <p:sp>
        <p:nvSpPr>
          <p:cNvPr id="94306" name="Text Box 98"/>
          <p:cNvSpPr txBox="1">
            <a:spLocks noChangeArrowheads="1"/>
          </p:cNvSpPr>
          <p:nvPr/>
        </p:nvSpPr>
        <p:spPr bwMode="auto">
          <a:xfrm>
            <a:off x="4267200" y="609600"/>
            <a:ext cx="4419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u="none" dirty="0" err="1"/>
              <a:t>Nhân</a:t>
            </a:r>
            <a:r>
              <a:rPr lang="en-US" altLang="en-US" sz="2800" b="1" u="none" dirty="0"/>
              <a:t> </a:t>
            </a:r>
            <a:r>
              <a:rPr lang="en-US" altLang="en-US" sz="2800" b="1" u="none" dirty="0" err="1"/>
              <a:t>dân</a:t>
            </a:r>
            <a:r>
              <a:rPr lang="en-US" altLang="en-US" sz="2800" b="1" u="none" dirty="0"/>
              <a:t> ta </a:t>
            </a:r>
            <a:r>
              <a:rPr lang="en-US" altLang="en-US" sz="2800" b="1" u="none" dirty="0" err="1"/>
              <a:t>có</a:t>
            </a:r>
            <a:r>
              <a:rPr lang="en-US" altLang="en-US" sz="2800" b="1" u="none" dirty="0"/>
              <a:t> </a:t>
            </a:r>
            <a:r>
              <a:rPr lang="en-US" altLang="en-US" sz="2800" b="1" u="none" dirty="0" err="1"/>
              <a:t>câu</a:t>
            </a:r>
            <a:r>
              <a:rPr lang="en-US" altLang="en-US" sz="2800" b="1" u="none" dirty="0"/>
              <a:t>: “</a:t>
            </a:r>
            <a:r>
              <a:rPr lang="en-US" altLang="en-US" sz="2800" b="1" u="none" dirty="0" err="1"/>
              <a:t>Công</a:t>
            </a:r>
            <a:r>
              <a:rPr lang="en-US" altLang="en-US" sz="2800" b="1" u="none" dirty="0"/>
              <a:t> </a:t>
            </a:r>
            <a:r>
              <a:rPr lang="en-US" altLang="en-US" sz="2800" b="1" u="none" dirty="0" err="1"/>
              <a:t>cấy</a:t>
            </a:r>
            <a:r>
              <a:rPr lang="en-US" altLang="en-US" sz="2800" b="1" u="none" dirty="0"/>
              <a:t> </a:t>
            </a:r>
            <a:r>
              <a:rPr lang="en-US" altLang="en-US" sz="2800" b="1" u="none" dirty="0" err="1"/>
              <a:t>là</a:t>
            </a:r>
            <a:r>
              <a:rPr lang="en-US" altLang="en-US" sz="2800" b="1" u="none" dirty="0"/>
              <a:t> </a:t>
            </a:r>
            <a:r>
              <a:rPr lang="en-US" altLang="en-US" sz="2800" b="1" u="none" dirty="0" err="1"/>
              <a:t>công</a:t>
            </a:r>
            <a:r>
              <a:rPr lang="en-US" altLang="en-US" sz="2800" b="1" u="none" dirty="0"/>
              <a:t> </a:t>
            </a:r>
            <a:r>
              <a:rPr lang="en-US" altLang="en-US" sz="2800" b="1" u="none" dirty="0" err="1"/>
              <a:t>bỏ</a:t>
            </a:r>
            <a:r>
              <a:rPr lang="en-US" altLang="en-US" sz="2800" b="1" u="none" dirty="0"/>
              <a:t>, </a:t>
            </a:r>
            <a:r>
              <a:rPr lang="en-US" altLang="en-US" sz="2800" b="1" u="none" dirty="0" err="1"/>
              <a:t>công</a:t>
            </a:r>
            <a:r>
              <a:rPr lang="en-US" altLang="en-US" sz="2800" b="1" u="none" dirty="0"/>
              <a:t> </a:t>
            </a:r>
            <a:r>
              <a:rPr lang="en-US" altLang="en-US" sz="2800" b="1" u="none" dirty="0" err="1"/>
              <a:t>làm</a:t>
            </a:r>
            <a:r>
              <a:rPr lang="en-US" altLang="en-US" sz="2800" b="1" u="none" dirty="0"/>
              <a:t> </a:t>
            </a:r>
            <a:r>
              <a:rPr lang="en-US" altLang="en-US" sz="2800" b="1" u="none" dirty="0" err="1"/>
              <a:t>cỏ</a:t>
            </a:r>
            <a:r>
              <a:rPr lang="en-US" altLang="en-US" sz="2800" b="1" u="none" dirty="0"/>
              <a:t> </a:t>
            </a:r>
            <a:r>
              <a:rPr lang="en-US" altLang="en-US" sz="2800" b="1" u="none" dirty="0" err="1"/>
              <a:t>là</a:t>
            </a:r>
            <a:r>
              <a:rPr lang="en-US" altLang="en-US" sz="2800" b="1" u="none" dirty="0"/>
              <a:t> </a:t>
            </a:r>
            <a:r>
              <a:rPr lang="en-US" altLang="en-US" sz="2800" b="1" u="none" dirty="0" err="1"/>
              <a:t>công</a:t>
            </a:r>
            <a:r>
              <a:rPr lang="en-US" altLang="en-US" sz="2800" b="1" u="none" dirty="0"/>
              <a:t> </a:t>
            </a:r>
            <a:r>
              <a:rPr lang="en-US" altLang="en-US" sz="2800" b="1" u="none" dirty="0" err="1"/>
              <a:t>ăn</a:t>
            </a:r>
            <a:r>
              <a:rPr lang="en-US" altLang="en-US" sz="2800" b="1" u="none" dirty="0"/>
              <a:t>”</a:t>
            </a:r>
          </a:p>
        </p:txBody>
      </p:sp>
      <p:sp>
        <p:nvSpPr>
          <p:cNvPr id="94307" name="Text Box 99"/>
          <p:cNvSpPr txBox="1">
            <a:spLocks noChangeArrowheads="1"/>
          </p:cNvSpPr>
          <p:nvPr/>
        </p:nvSpPr>
        <p:spPr bwMode="auto">
          <a:xfrm>
            <a:off x="4267200" y="2362200"/>
            <a:ext cx="4343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u="none" dirty="0" err="1"/>
              <a:t>Em</a:t>
            </a:r>
            <a:r>
              <a:rPr lang="en-US" altLang="en-US" sz="2800" b="1" u="none" dirty="0"/>
              <a:t> </a:t>
            </a:r>
            <a:r>
              <a:rPr lang="en-US" altLang="en-US" sz="2800" b="1" u="none" dirty="0" err="1"/>
              <a:t>hiểu</a:t>
            </a:r>
            <a:r>
              <a:rPr lang="en-US" altLang="en-US" sz="2800" b="1" u="none" dirty="0"/>
              <a:t> </a:t>
            </a:r>
            <a:r>
              <a:rPr lang="en-US" altLang="en-US" sz="2800" b="1" u="none" dirty="0" err="1"/>
              <a:t>câu</a:t>
            </a:r>
            <a:r>
              <a:rPr lang="en-US" altLang="en-US" sz="2800" b="1" u="none" dirty="0"/>
              <a:t> </a:t>
            </a:r>
            <a:r>
              <a:rPr lang="en-US" altLang="en-US" sz="2800" b="1" u="none" dirty="0" err="1"/>
              <a:t>nói</a:t>
            </a:r>
            <a:r>
              <a:rPr lang="en-US" altLang="en-US" sz="2800" b="1" u="none" dirty="0"/>
              <a:t> </a:t>
            </a:r>
            <a:r>
              <a:rPr lang="en-US" altLang="en-US" sz="2800" b="1" u="none" dirty="0" err="1"/>
              <a:t>đó</a:t>
            </a:r>
            <a:r>
              <a:rPr lang="en-US" altLang="en-US" sz="2800" b="1" u="none" dirty="0"/>
              <a:t> </a:t>
            </a:r>
            <a:r>
              <a:rPr lang="en-US" altLang="en-US" sz="2800" b="1" u="none" dirty="0" err="1"/>
              <a:t>như</a:t>
            </a:r>
            <a:r>
              <a:rPr lang="en-US" altLang="en-US" sz="2800" b="1" u="none" dirty="0"/>
              <a:t> </a:t>
            </a:r>
            <a:r>
              <a:rPr lang="en-US" altLang="en-US" sz="2800" b="1" u="none" dirty="0" err="1"/>
              <a:t>thế</a:t>
            </a:r>
            <a:r>
              <a:rPr lang="en-US" altLang="en-US" sz="2800" b="1" u="none" dirty="0"/>
              <a:t> </a:t>
            </a:r>
            <a:r>
              <a:rPr lang="en-US" altLang="en-US" sz="2800" b="1" u="none" dirty="0" err="1"/>
              <a:t>nào</a:t>
            </a:r>
            <a:r>
              <a:rPr lang="en-US" altLang="en-US" sz="2800" b="1" u="none" dirty="0"/>
              <a:t>?</a:t>
            </a:r>
          </a:p>
        </p:txBody>
      </p:sp>
      <p:sp>
        <p:nvSpPr>
          <p:cNvPr id="10248" name="Text Box 100"/>
          <p:cNvSpPr txBox="1">
            <a:spLocks noChangeArrowheads="1"/>
          </p:cNvSpPr>
          <p:nvPr/>
        </p:nvSpPr>
        <p:spPr bwMode="auto">
          <a:xfrm>
            <a:off x="0" y="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smtClean="0">
                <a:solidFill>
                  <a:srgbClr val="FF3300"/>
                </a:solidFill>
                <a:latin typeface="Arial" panose="020B0604020202020204" pitchFamily="34" charset="0"/>
              </a:rPr>
              <a:t>II. CHĂM </a:t>
            </a:r>
            <a:r>
              <a:rPr lang="en-US" altLang="en-US" sz="2400" b="1" u="none" dirty="0">
                <a:solidFill>
                  <a:srgbClr val="FF3300"/>
                </a:solidFill>
                <a:latin typeface="Arial" panose="020B0604020202020204" pitchFamily="34" charset="0"/>
              </a:rPr>
              <a:t>SÓC CÂY TRỒNG</a:t>
            </a:r>
          </a:p>
        </p:txBody>
      </p:sp>
    </p:spTree>
    <p:extLst>
      <p:ext uri="{BB962C8B-B14F-4D97-AF65-F5344CB8AC3E}">
        <p14:creationId xmlns:p14="http://schemas.microsoft.com/office/powerpoint/2010/main" val="3335252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306"/>
                                        </p:tgtEl>
                                        <p:attrNameLst>
                                          <p:attrName>style.visibility</p:attrName>
                                        </p:attrNameLst>
                                      </p:cBhvr>
                                      <p:to>
                                        <p:strVal val="visible"/>
                                      </p:to>
                                    </p:set>
                                    <p:anim calcmode="lin" valueType="num">
                                      <p:cBhvr additive="base">
                                        <p:cTn id="7" dur="500" fill="hold"/>
                                        <p:tgtEl>
                                          <p:spTgt spid="94306"/>
                                        </p:tgtEl>
                                        <p:attrNameLst>
                                          <p:attrName>ppt_x</p:attrName>
                                        </p:attrNameLst>
                                      </p:cBhvr>
                                      <p:tavLst>
                                        <p:tav tm="0">
                                          <p:val>
                                            <p:strVal val="#ppt_x"/>
                                          </p:val>
                                        </p:tav>
                                        <p:tav tm="100000">
                                          <p:val>
                                            <p:strVal val="#ppt_x"/>
                                          </p:val>
                                        </p:tav>
                                      </p:tavLst>
                                    </p:anim>
                                    <p:anim calcmode="lin" valueType="num">
                                      <p:cBhvr additive="base">
                                        <p:cTn id="8" dur="500" fill="hold"/>
                                        <p:tgtEl>
                                          <p:spTgt spid="9430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4307"/>
                                        </p:tgtEl>
                                        <p:attrNameLst>
                                          <p:attrName>style.visibility</p:attrName>
                                        </p:attrNameLst>
                                      </p:cBhvr>
                                      <p:to>
                                        <p:strVal val="visible"/>
                                      </p:to>
                                    </p:set>
                                    <p:anim calcmode="lin" valueType="num">
                                      <p:cBhvr additive="base">
                                        <p:cTn id="13" dur="500" fill="hold"/>
                                        <p:tgtEl>
                                          <p:spTgt spid="94307"/>
                                        </p:tgtEl>
                                        <p:attrNameLst>
                                          <p:attrName>ppt_x</p:attrName>
                                        </p:attrNameLst>
                                      </p:cBhvr>
                                      <p:tavLst>
                                        <p:tav tm="0">
                                          <p:val>
                                            <p:strVal val="#ppt_x"/>
                                          </p:val>
                                        </p:tav>
                                        <p:tav tm="100000">
                                          <p:val>
                                            <p:strVal val="#ppt_x"/>
                                          </p:val>
                                        </p:tav>
                                      </p:tavLst>
                                    </p:anim>
                                    <p:anim calcmode="lin" valueType="num">
                                      <p:cBhvr additive="base">
                                        <p:cTn id="14" dur="500" fill="hold"/>
                                        <p:tgtEl>
                                          <p:spTgt spid="9430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94305"/>
                                        </p:tgtEl>
                                        <p:attrNameLst>
                                          <p:attrName>style.visibility</p:attrName>
                                        </p:attrNameLst>
                                      </p:cBhvr>
                                      <p:to>
                                        <p:strVal val="visible"/>
                                      </p:to>
                                    </p:set>
                                    <p:animEffect transition="in" filter="checkerboard(across)">
                                      <p:cBhvr>
                                        <p:cTn id="19" dur="500"/>
                                        <p:tgtEl>
                                          <p:spTgt spid="94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05" grpId="0"/>
      <p:bldP spid="94306" grpId="0"/>
      <p:bldP spid="9430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hape 117"/>
          <p:cNvPicPr/>
          <p:nvPr/>
        </p:nvPicPr>
        <p:blipFill>
          <a:blip r:embed="rId3"/>
          <a:stretch/>
        </p:blipFill>
        <p:spPr>
          <a:xfrm>
            <a:off x="5029200" y="2986742"/>
            <a:ext cx="3757613" cy="2481745"/>
          </a:xfrm>
          <a:prstGeom prst="rect">
            <a:avLst/>
          </a:prstGeom>
        </p:spPr>
      </p:pic>
      <p:sp>
        <p:nvSpPr>
          <p:cNvPr id="11268" name="Line 5"/>
          <p:cNvSpPr>
            <a:spLocks noChangeShapeType="1"/>
          </p:cNvSpPr>
          <p:nvPr/>
        </p:nvSpPr>
        <p:spPr bwMode="auto">
          <a:xfrm>
            <a:off x="4191000" y="0"/>
            <a:ext cx="76200" cy="685800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9" name="Text Box 6"/>
          <p:cNvSpPr txBox="1">
            <a:spLocks noChangeArrowheads="1"/>
          </p:cNvSpPr>
          <p:nvPr/>
        </p:nvSpPr>
        <p:spPr bwMode="auto">
          <a:xfrm>
            <a:off x="0" y="15240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smtClean="0">
                <a:solidFill>
                  <a:srgbClr val="0000FF"/>
                </a:solidFill>
              </a:rPr>
              <a:t>2. </a:t>
            </a:r>
            <a:r>
              <a:rPr lang="en-US" altLang="en-US" sz="2400" b="1" u="none" dirty="0">
                <a:solidFill>
                  <a:srgbClr val="0000FF"/>
                </a:solidFill>
              </a:rPr>
              <a:t>LÀM CỎ, VUN XỚI</a:t>
            </a:r>
          </a:p>
        </p:txBody>
      </p:sp>
      <p:sp>
        <p:nvSpPr>
          <p:cNvPr id="100365" name="Text Box 13"/>
          <p:cNvSpPr txBox="1">
            <a:spLocks noChangeArrowheads="1"/>
          </p:cNvSpPr>
          <p:nvPr/>
        </p:nvSpPr>
        <p:spPr bwMode="auto">
          <a:xfrm>
            <a:off x="4114800" y="5548313"/>
            <a:ext cx="472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400" b="1" u="none" dirty="0">
                <a:solidFill>
                  <a:srgbClr val="FFFF00"/>
                </a:solidFill>
                <a:latin typeface="Arial" panose="020B0604020202020204" pitchFamily="34" charset="0"/>
              </a:rPr>
              <a:t>   </a:t>
            </a:r>
            <a:r>
              <a:rPr lang="en-US" altLang="en-US" sz="2400" b="1" u="none" dirty="0">
                <a:latin typeface="Arial" panose="020B0604020202020204" pitchFamily="34" charset="0"/>
              </a:rPr>
              <a:t>Cho </a:t>
            </a:r>
            <a:r>
              <a:rPr lang="en-US" altLang="en-US" sz="2400" b="1" u="none" dirty="0" err="1">
                <a:latin typeface="Arial" panose="020B0604020202020204" pitchFamily="34" charset="0"/>
              </a:rPr>
              <a:t>biết</a:t>
            </a:r>
            <a:r>
              <a:rPr lang="en-US" altLang="en-US" sz="2400" b="1" u="none" dirty="0">
                <a:latin typeface="Arial" panose="020B0604020202020204" pitchFamily="34" charset="0"/>
              </a:rPr>
              <a:t> </a:t>
            </a:r>
            <a:r>
              <a:rPr lang="en-US" altLang="en-US" sz="2400" b="1" u="none" dirty="0" err="1">
                <a:latin typeface="Arial" panose="020B0604020202020204" pitchFamily="34" charset="0"/>
              </a:rPr>
              <a:t>hình</a:t>
            </a:r>
            <a:r>
              <a:rPr lang="en-US" altLang="en-US" sz="2400" b="1" u="none" dirty="0">
                <a:latin typeface="Arial" panose="020B0604020202020204" pitchFamily="34" charset="0"/>
              </a:rPr>
              <a:t> </a:t>
            </a:r>
            <a:r>
              <a:rPr lang="en-US" altLang="en-US" sz="2400" b="1" u="none" dirty="0" smtClean="0">
                <a:latin typeface="Arial" panose="020B0604020202020204" pitchFamily="34" charset="0"/>
              </a:rPr>
              <a:t>(</a:t>
            </a:r>
            <a:r>
              <a:rPr lang="en-US" altLang="en-US" sz="2400" b="1" u="none" dirty="0">
                <a:latin typeface="Arial" panose="020B0604020202020204" pitchFamily="34" charset="0"/>
              </a:rPr>
              <a:t>a) </a:t>
            </a:r>
            <a:r>
              <a:rPr lang="en-US" altLang="en-US" sz="2400" b="1" u="none" dirty="0" err="1">
                <a:latin typeface="Arial" panose="020B0604020202020204" pitchFamily="34" charset="0"/>
              </a:rPr>
              <a:t>và</a:t>
            </a:r>
            <a:r>
              <a:rPr lang="en-US" altLang="en-US" sz="2400" b="1" u="none" dirty="0">
                <a:latin typeface="Arial" panose="020B0604020202020204" pitchFamily="34" charset="0"/>
              </a:rPr>
              <a:t> (b) </a:t>
            </a:r>
          </a:p>
          <a:p>
            <a:pPr algn="ctr" eaLnBrk="1" hangingPunct="1">
              <a:spcBef>
                <a:spcPct val="50000"/>
              </a:spcBef>
            </a:pPr>
            <a:r>
              <a:rPr lang="en-US" altLang="en-US" sz="2400" b="1" u="none" dirty="0">
                <a:latin typeface="Arial" panose="020B0604020202020204" pitchFamily="34" charset="0"/>
              </a:rPr>
              <a:t> </a:t>
            </a:r>
            <a:r>
              <a:rPr lang="en-US" altLang="en-US" sz="2400" b="1" u="none" dirty="0" err="1">
                <a:latin typeface="Arial" panose="020B0604020202020204" pitchFamily="34" charset="0"/>
              </a:rPr>
              <a:t>người</a:t>
            </a:r>
            <a:r>
              <a:rPr lang="en-US" altLang="en-US" sz="2400" b="1" u="none" dirty="0">
                <a:latin typeface="Arial" panose="020B0604020202020204" pitchFamily="34" charset="0"/>
              </a:rPr>
              <a:t> </a:t>
            </a:r>
            <a:r>
              <a:rPr lang="en-US" altLang="en-US" sz="2400" b="1" u="none" dirty="0" err="1">
                <a:latin typeface="Arial" panose="020B0604020202020204" pitchFamily="34" charset="0"/>
              </a:rPr>
              <a:t>nông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dân</a:t>
            </a:r>
            <a:r>
              <a:rPr lang="en-US" altLang="en-US" sz="2400" b="1" u="none" dirty="0">
                <a:latin typeface="Arial" panose="020B0604020202020204" pitchFamily="34" charset="0"/>
              </a:rPr>
              <a:t> </a:t>
            </a:r>
            <a:r>
              <a:rPr lang="en-US" altLang="en-US" sz="2400" b="1" u="none" dirty="0" err="1">
                <a:latin typeface="Arial" panose="020B0604020202020204" pitchFamily="34" charset="0"/>
              </a:rPr>
              <a:t>đang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làm</a:t>
            </a:r>
            <a:r>
              <a:rPr lang="en-US" altLang="en-US" sz="2400" b="1" u="none" dirty="0">
                <a:latin typeface="Arial" panose="020B0604020202020204" pitchFamily="34" charset="0"/>
              </a:rPr>
              <a:t> </a:t>
            </a:r>
            <a:r>
              <a:rPr lang="en-US" altLang="en-US" sz="2400" b="1" u="none" dirty="0" err="1">
                <a:latin typeface="Arial" panose="020B0604020202020204" pitchFamily="34" charset="0"/>
              </a:rPr>
              <a:t>gì</a:t>
            </a:r>
            <a:r>
              <a:rPr lang="en-US" altLang="en-US" sz="2400" b="1" u="none" dirty="0">
                <a:latin typeface="Arial" panose="020B0604020202020204" pitchFamily="34" charset="0"/>
              </a:rPr>
              <a:t> ?</a:t>
            </a:r>
          </a:p>
        </p:txBody>
      </p:sp>
      <p:sp>
        <p:nvSpPr>
          <p:cNvPr id="100368" name="Text Box 16"/>
          <p:cNvSpPr txBox="1">
            <a:spLocks noChangeArrowheads="1"/>
          </p:cNvSpPr>
          <p:nvPr/>
        </p:nvSpPr>
        <p:spPr bwMode="auto">
          <a:xfrm>
            <a:off x="4191000" y="5640973"/>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400" b="1" u="none" dirty="0" err="1">
                <a:latin typeface="Arial" panose="020B0604020202020204" pitchFamily="34" charset="0"/>
              </a:rPr>
              <a:t>Vậy</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làm</a:t>
            </a:r>
            <a:r>
              <a:rPr lang="en-US" altLang="en-US" sz="2400" b="1" u="none" dirty="0">
                <a:latin typeface="Arial" panose="020B0604020202020204" pitchFamily="34" charset="0"/>
              </a:rPr>
              <a:t> </a:t>
            </a:r>
            <a:r>
              <a:rPr lang="en-US" altLang="en-US" sz="2400" b="1" u="none" dirty="0" err="1">
                <a:latin typeface="Arial" panose="020B0604020202020204" pitchFamily="34" charset="0"/>
              </a:rPr>
              <a:t>cỏ</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a:t>
            </a:r>
            <a:r>
              <a:rPr lang="en-US" altLang="en-US" sz="2400" b="1" u="none" dirty="0">
                <a:latin typeface="Arial" panose="020B0604020202020204" pitchFamily="34" charset="0"/>
              </a:rPr>
              <a:t> </a:t>
            </a:r>
            <a:r>
              <a:rPr lang="en-US" altLang="en-US" sz="2400" b="1" u="none" dirty="0" err="1">
                <a:latin typeface="Arial" panose="020B0604020202020204" pitchFamily="34" charset="0"/>
              </a:rPr>
              <a:t>gì</a:t>
            </a:r>
            <a:r>
              <a:rPr lang="en-US" altLang="en-US" sz="2400" b="1" u="none" dirty="0">
                <a:latin typeface="Arial" panose="020B0604020202020204" pitchFamily="34" charset="0"/>
              </a:rPr>
              <a:t>?</a:t>
            </a:r>
          </a:p>
        </p:txBody>
      </p:sp>
      <p:pic>
        <p:nvPicPr>
          <p:cNvPr id="100369" name="Picture 17" descr="Vun x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86658"/>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20"/>
          <p:cNvSpPr txBox="1">
            <a:spLocks noChangeArrowheads="1"/>
          </p:cNvSpPr>
          <p:nvPr/>
        </p:nvSpPr>
        <p:spPr bwMode="auto">
          <a:xfrm>
            <a:off x="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endParaRPr lang="en-US" altLang="en-US" sz="2400" b="1">
              <a:solidFill>
                <a:srgbClr val="FFCCFF"/>
              </a:solidFill>
              <a:latin typeface="Arial" panose="020B0604020202020204" pitchFamily="34" charset="0"/>
            </a:endParaRPr>
          </a:p>
        </p:txBody>
      </p:sp>
      <p:sp>
        <p:nvSpPr>
          <p:cNvPr id="100376" name="Text Box 24"/>
          <p:cNvSpPr txBox="1">
            <a:spLocks noChangeArrowheads="1"/>
          </p:cNvSpPr>
          <p:nvPr/>
        </p:nvSpPr>
        <p:spPr bwMode="auto">
          <a:xfrm>
            <a:off x="0" y="1981200"/>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a:t>-Diệt hết cỏ mọc xen vào cây trồng</a:t>
            </a:r>
          </a:p>
          <a:p>
            <a:pPr eaLnBrk="1" hangingPunct="1">
              <a:spcBef>
                <a:spcPct val="50000"/>
              </a:spcBef>
            </a:pPr>
            <a:r>
              <a:rPr lang="en-US" altLang="en-US" sz="2400" u="none">
                <a:sym typeface="Webdings" panose="05030102010509060703" pitchFamily="18" charset="2"/>
              </a:rPr>
              <a:t>Loại bỏ cây dại vào tranh chất dinh dưỡng và ánh sáng của cây trồng.</a:t>
            </a:r>
          </a:p>
        </p:txBody>
      </p:sp>
      <p:sp>
        <p:nvSpPr>
          <p:cNvPr id="14" name="Rectangle 13"/>
          <p:cNvSpPr>
            <a:spLocks noChangeArrowheads="1"/>
          </p:cNvSpPr>
          <p:nvPr/>
        </p:nvSpPr>
        <p:spPr bwMode="auto">
          <a:xfrm>
            <a:off x="4564063" y="5859116"/>
            <a:ext cx="4275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u="none" dirty="0" err="1">
                <a:cs typeface="Times New Roman" panose="02020603050405020304" pitchFamily="18" charset="0"/>
              </a:rPr>
              <a:t>Mục</a:t>
            </a:r>
            <a:r>
              <a:rPr lang="en-US" altLang="en-US" sz="2400" b="1" u="none" dirty="0">
                <a:cs typeface="Times New Roman" panose="02020603050405020304" pitchFamily="18" charset="0"/>
              </a:rPr>
              <a:t> </a:t>
            </a:r>
            <a:r>
              <a:rPr lang="en-US" altLang="en-US" sz="2400" b="1" u="none" dirty="0" err="1">
                <a:cs typeface="Times New Roman" panose="02020603050405020304" pitchFamily="18" charset="0"/>
              </a:rPr>
              <a:t>đích</a:t>
            </a:r>
            <a:r>
              <a:rPr lang="en-US" altLang="en-US" sz="2400" b="1" u="none" dirty="0">
                <a:cs typeface="Times New Roman" panose="02020603050405020304" pitchFamily="18" charset="0"/>
              </a:rPr>
              <a:t> </a:t>
            </a:r>
            <a:r>
              <a:rPr lang="en-US" altLang="en-US" sz="2400" b="1" u="none" dirty="0" err="1">
                <a:cs typeface="Times New Roman" panose="02020603050405020304" pitchFamily="18" charset="0"/>
              </a:rPr>
              <a:t>của</a:t>
            </a:r>
            <a:r>
              <a:rPr lang="en-US" altLang="en-US" sz="2400" b="1" u="none" dirty="0">
                <a:cs typeface="Times New Roman" panose="02020603050405020304" pitchFamily="18" charset="0"/>
              </a:rPr>
              <a:t> </a:t>
            </a:r>
            <a:r>
              <a:rPr lang="en-US" altLang="en-US" sz="2400" b="1" u="none" dirty="0" err="1">
                <a:cs typeface="Times New Roman" panose="02020603050405020304" pitchFamily="18" charset="0"/>
              </a:rPr>
              <a:t>việc</a:t>
            </a:r>
            <a:r>
              <a:rPr lang="en-US" altLang="en-US" sz="2400" b="1" u="none" dirty="0">
                <a:cs typeface="Times New Roman" panose="02020603050405020304" pitchFamily="18" charset="0"/>
              </a:rPr>
              <a:t> </a:t>
            </a:r>
            <a:r>
              <a:rPr lang="en-US" altLang="en-US" sz="2400" b="1" u="none" dirty="0" err="1">
                <a:cs typeface="Times New Roman" panose="02020603050405020304" pitchFamily="18" charset="0"/>
              </a:rPr>
              <a:t>làm</a:t>
            </a:r>
            <a:r>
              <a:rPr lang="en-US" altLang="en-US" sz="2400" b="1" u="none" dirty="0">
                <a:cs typeface="Times New Roman" panose="02020603050405020304" pitchFamily="18" charset="0"/>
              </a:rPr>
              <a:t> </a:t>
            </a:r>
            <a:r>
              <a:rPr lang="en-US" altLang="en-US" sz="2400" b="1" u="none" dirty="0" err="1">
                <a:cs typeface="Times New Roman" panose="02020603050405020304" pitchFamily="18" charset="0"/>
              </a:rPr>
              <a:t>cỏ</a:t>
            </a:r>
            <a:r>
              <a:rPr lang="en-US" altLang="en-US" sz="2400" b="1" u="none" dirty="0">
                <a:cs typeface="Times New Roman" panose="02020603050405020304" pitchFamily="18" charset="0"/>
              </a:rPr>
              <a:t> </a:t>
            </a:r>
            <a:r>
              <a:rPr lang="en-US" altLang="en-US" sz="2400" b="1" u="none" dirty="0" err="1">
                <a:cs typeface="Times New Roman" panose="02020603050405020304" pitchFamily="18" charset="0"/>
              </a:rPr>
              <a:t>là</a:t>
            </a:r>
            <a:r>
              <a:rPr lang="en-US" altLang="en-US" sz="2400" b="1" u="none" dirty="0">
                <a:cs typeface="Times New Roman" panose="02020603050405020304" pitchFamily="18" charset="0"/>
              </a:rPr>
              <a:t> </a:t>
            </a:r>
            <a:r>
              <a:rPr lang="en-US" altLang="en-US" sz="2400" b="1" u="none" dirty="0" err="1">
                <a:cs typeface="Times New Roman" panose="02020603050405020304" pitchFamily="18" charset="0"/>
              </a:rPr>
              <a:t>gì</a:t>
            </a:r>
            <a:r>
              <a:rPr lang="en-US" altLang="en-US" sz="2400" b="1" u="none" dirty="0">
                <a:cs typeface="Times New Roman" panose="02020603050405020304" pitchFamily="18" charset="0"/>
              </a:rPr>
              <a:t>?</a:t>
            </a:r>
            <a:endParaRPr lang="en-US" altLang="en-US" sz="2400" dirty="0">
              <a:cs typeface="Times New Roman" panose="02020603050405020304" pitchFamily="18" charset="0"/>
            </a:endParaRPr>
          </a:p>
        </p:txBody>
      </p:sp>
      <p:sp>
        <p:nvSpPr>
          <p:cNvPr id="15" name="Rectangle 14"/>
          <p:cNvSpPr>
            <a:spLocks noChangeArrowheads="1"/>
          </p:cNvSpPr>
          <p:nvPr/>
        </p:nvSpPr>
        <p:spPr bwMode="auto">
          <a:xfrm>
            <a:off x="7662863" y="2895600"/>
            <a:ext cx="1208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u="none">
                <a:solidFill>
                  <a:srgbClr val="FF0000"/>
                </a:solidFill>
                <a:cs typeface="Times New Roman" panose="02020603050405020304" pitchFamily="18" charset="0"/>
              </a:rPr>
              <a:t>Vun xới</a:t>
            </a:r>
          </a:p>
        </p:txBody>
      </p:sp>
      <p:sp>
        <p:nvSpPr>
          <p:cNvPr id="16" name="Rectangle 15"/>
          <p:cNvSpPr>
            <a:spLocks noChangeArrowheads="1"/>
          </p:cNvSpPr>
          <p:nvPr/>
        </p:nvSpPr>
        <p:spPr bwMode="auto">
          <a:xfrm>
            <a:off x="7620000" y="152400"/>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u="none">
                <a:solidFill>
                  <a:srgbClr val="FF0000"/>
                </a:solidFill>
                <a:cs typeface="Times New Roman" panose="02020603050405020304" pitchFamily="18" charset="0"/>
              </a:rPr>
              <a:t>Làm cỏ</a:t>
            </a:r>
            <a:endParaRPr lang="en-US" altLang="en-US" sz="2400">
              <a:solidFill>
                <a:srgbClr val="FF0000"/>
              </a:solidFill>
              <a:cs typeface="Times New Roman" panose="02020603050405020304" pitchFamily="18" charset="0"/>
            </a:endParaRPr>
          </a:p>
        </p:txBody>
      </p:sp>
      <p:sp>
        <p:nvSpPr>
          <p:cNvPr id="2" name="TextBox 1"/>
          <p:cNvSpPr txBox="1"/>
          <p:nvPr/>
        </p:nvSpPr>
        <p:spPr>
          <a:xfrm>
            <a:off x="5105400" y="3043237"/>
            <a:ext cx="338554" cy="461665"/>
          </a:xfrm>
          <a:prstGeom prst="rect">
            <a:avLst/>
          </a:prstGeom>
          <a:noFill/>
        </p:spPr>
        <p:txBody>
          <a:bodyPr wrap="none" rtlCol="0">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a</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2401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00369"/>
                                        </p:tgtEl>
                                        <p:attrNameLst>
                                          <p:attrName>style.visibility</p:attrName>
                                        </p:attrNameLst>
                                      </p:cBhvr>
                                      <p:to>
                                        <p:strVal val="visible"/>
                                      </p:to>
                                    </p:set>
                                    <p:animEffect transition="in" filter="checkerboard(across)">
                                      <p:cBhvr>
                                        <p:cTn id="7" dur="500"/>
                                        <p:tgtEl>
                                          <p:spTgt spid="10036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0365"/>
                                        </p:tgtEl>
                                        <p:attrNameLst>
                                          <p:attrName>style.visibility</p:attrName>
                                        </p:attrNameLst>
                                      </p:cBhvr>
                                      <p:to>
                                        <p:strVal val="visible"/>
                                      </p:to>
                                    </p:set>
                                    <p:animEffect transition="in" filter="checkerboard(across)">
                                      <p:cBhvr>
                                        <p:cTn id="10" dur="500"/>
                                        <p:tgtEl>
                                          <p:spTgt spid="1003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100365"/>
                                        </p:tgtEl>
                                      </p:cBhvr>
                                    </p:animEffect>
                                    <p:set>
                                      <p:cBhvr>
                                        <p:cTn id="15" dur="1" fill="hold">
                                          <p:stCondLst>
                                            <p:cond delay="499"/>
                                          </p:stCondLst>
                                        </p:cTn>
                                        <p:tgtEl>
                                          <p:spTgt spid="100365"/>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heckerboard(across)">
                                      <p:cBhvr>
                                        <p:cTn id="20" dur="500"/>
                                        <p:tgtEl>
                                          <p:spTgt spid="1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in)">
                                      <p:cBhvr>
                                        <p:cTn id="25" dur="500"/>
                                        <p:tgtEl>
                                          <p:spTgt spid="1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0368"/>
                                        </p:tgtEl>
                                        <p:attrNameLst>
                                          <p:attrName>style.visibility</p:attrName>
                                        </p:attrNameLst>
                                      </p:cBhvr>
                                      <p:to>
                                        <p:strVal val="visible"/>
                                      </p:to>
                                    </p:set>
                                    <p:anim calcmode="lin" valueType="num">
                                      <p:cBhvr additive="base">
                                        <p:cTn id="30" dur="500" fill="hold"/>
                                        <p:tgtEl>
                                          <p:spTgt spid="100368"/>
                                        </p:tgtEl>
                                        <p:attrNameLst>
                                          <p:attrName>ppt_x</p:attrName>
                                        </p:attrNameLst>
                                      </p:cBhvr>
                                      <p:tavLst>
                                        <p:tav tm="0">
                                          <p:val>
                                            <p:strVal val="#ppt_x"/>
                                          </p:val>
                                        </p:tav>
                                        <p:tav tm="100000">
                                          <p:val>
                                            <p:strVal val="#ppt_x"/>
                                          </p:val>
                                        </p:tav>
                                      </p:tavLst>
                                    </p:anim>
                                    <p:anim calcmode="lin" valueType="num">
                                      <p:cBhvr additive="base">
                                        <p:cTn id="31" dur="500" fill="hold"/>
                                        <p:tgtEl>
                                          <p:spTgt spid="100368"/>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xit" presetSubtype="10" fill="hold" grpId="1" nodeType="clickEffect">
                                  <p:stCondLst>
                                    <p:cond delay="0"/>
                                  </p:stCondLst>
                                  <p:childTnLst>
                                    <p:animEffect transition="out" filter="checkerboard(across)">
                                      <p:cBhvr>
                                        <p:cTn id="35" dur="500"/>
                                        <p:tgtEl>
                                          <p:spTgt spid="100368"/>
                                        </p:tgtEl>
                                      </p:cBhvr>
                                    </p:animEffect>
                                    <p:set>
                                      <p:cBhvr>
                                        <p:cTn id="36" dur="1" fill="hold">
                                          <p:stCondLst>
                                            <p:cond delay="499"/>
                                          </p:stCondLst>
                                        </p:cTn>
                                        <p:tgtEl>
                                          <p:spTgt spid="100368"/>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100376">
                                            <p:txEl>
                                              <p:pRg st="0" end="0"/>
                                            </p:txEl>
                                          </p:spTgt>
                                        </p:tgtEl>
                                        <p:attrNameLst>
                                          <p:attrName>style.visibility</p:attrName>
                                        </p:attrNameLst>
                                      </p:cBhvr>
                                      <p:to>
                                        <p:strVal val="visible"/>
                                      </p:to>
                                    </p:set>
                                    <p:animEffect transition="in" filter="blinds(horizontal)">
                                      <p:cBhvr>
                                        <p:cTn id="41" dur="500"/>
                                        <p:tgtEl>
                                          <p:spTgt spid="100376">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xit" presetSubtype="16" fill="hold" grpId="1" nodeType="clickEffect">
                                  <p:stCondLst>
                                    <p:cond delay="0"/>
                                  </p:stCondLst>
                                  <p:childTnLst>
                                    <p:animEffect transition="out" filter="box(in)">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nodeType="clickEffect">
                                  <p:stCondLst>
                                    <p:cond delay="0"/>
                                  </p:stCondLst>
                                  <p:childTnLst>
                                    <p:set>
                                      <p:cBhvr>
                                        <p:cTn id="55" dur="1" fill="hold">
                                          <p:stCondLst>
                                            <p:cond delay="0"/>
                                          </p:stCondLst>
                                        </p:cTn>
                                        <p:tgtEl>
                                          <p:spTgt spid="100376">
                                            <p:txEl>
                                              <p:pRg st="1" end="1"/>
                                            </p:txEl>
                                          </p:spTgt>
                                        </p:tgtEl>
                                        <p:attrNameLst>
                                          <p:attrName>style.visibility</p:attrName>
                                        </p:attrNameLst>
                                      </p:cBhvr>
                                      <p:to>
                                        <p:strVal val="visible"/>
                                      </p:to>
                                    </p:set>
                                    <p:animEffect transition="in" filter="box(in)">
                                      <p:cBhvr>
                                        <p:cTn id="56" dur="500"/>
                                        <p:tgtEl>
                                          <p:spTgt spid="1003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5" grpId="0"/>
      <p:bldP spid="100365" grpId="1"/>
      <p:bldP spid="100368" grpId="0"/>
      <p:bldP spid="100368" grpId="1"/>
      <p:bldP spid="14" grpId="0"/>
      <p:bldP spid="14" grpId="1"/>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Line 5"/>
          <p:cNvSpPr>
            <a:spLocks noChangeShapeType="1"/>
          </p:cNvSpPr>
          <p:nvPr/>
        </p:nvSpPr>
        <p:spPr bwMode="auto">
          <a:xfrm>
            <a:off x="4191000" y="0"/>
            <a:ext cx="76200" cy="685800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3" name="Text Box 6"/>
          <p:cNvSpPr txBox="1">
            <a:spLocks noChangeArrowheads="1"/>
          </p:cNvSpPr>
          <p:nvPr/>
        </p:nvSpPr>
        <p:spPr bwMode="auto">
          <a:xfrm>
            <a:off x="87313" y="546894"/>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a:solidFill>
                  <a:srgbClr val="0000FF"/>
                </a:solidFill>
              </a:rPr>
              <a:t>2</a:t>
            </a:r>
            <a:r>
              <a:rPr lang="en-US" altLang="en-US" sz="2400" b="1" u="none" dirty="0" smtClean="0">
                <a:solidFill>
                  <a:srgbClr val="0000FF"/>
                </a:solidFill>
              </a:rPr>
              <a:t>. </a:t>
            </a:r>
            <a:r>
              <a:rPr lang="en-US" altLang="en-US" sz="2400" b="1" u="none" dirty="0">
                <a:solidFill>
                  <a:srgbClr val="0000FF"/>
                </a:solidFill>
              </a:rPr>
              <a:t>LÀM CỎ, VUN XỚI</a:t>
            </a:r>
          </a:p>
        </p:txBody>
      </p:sp>
      <p:sp>
        <p:nvSpPr>
          <p:cNvPr id="100368" name="Text Box 16"/>
          <p:cNvSpPr txBox="1">
            <a:spLocks noChangeArrowheads="1"/>
          </p:cNvSpPr>
          <p:nvPr/>
        </p:nvSpPr>
        <p:spPr bwMode="auto">
          <a:xfrm>
            <a:off x="4419600" y="5867400"/>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400" b="1" u="none">
                <a:latin typeface="Arial" panose="020B0604020202020204" pitchFamily="34" charset="0"/>
              </a:rPr>
              <a:t>Vậy vun xới là gì?</a:t>
            </a:r>
          </a:p>
        </p:txBody>
      </p:sp>
      <p:pic>
        <p:nvPicPr>
          <p:cNvPr id="12295" name="Picture 17" descr="Vun x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895600"/>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8" descr="Lam 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0"/>
            <a:ext cx="38227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20"/>
          <p:cNvSpPr txBox="1">
            <a:spLocks noChangeArrowheads="1"/>
          </p:cNvSpPr>
          <p:nvPr/>
        </p:nvSpPr>
        <p:spPr bwMode="auto">
          <a:xfrm>
            <a:off x="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endParaRPr lang="en-US" altLang="en-US" sz="2400" b="1">
              <a:solidFill>
                <a:srgbClr val="FFCCFF"/>
              </a:solidFill>
              <a:latin typeface="Arial" panose="020B0604020202020204" pitchFamily="34" charset="0"/>
            </a:endParaRPr>
          </a:p>
        </p:txBody>
      </p:sp>
      <p:sp>
        <p:nvSpPr>
          <p:cNvPr id="12299" name="Text Box 24"/>
          <p:cNvSpPr txBox="1">
            <a:spLocks noChangeArrowheads="1"/>
          </p:cNvSpPr>
          <p:nvPr/>
        </p:nvSpPr>
        <p:spPr bwMode="auto">
          <a:xfrm>
            <a:off x="62845" y="1223962"/>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dirty="0" smtClean="0"/>
              <a:t>- </a:t>
            </a:r>
            <a:r>
              <a:rPr lang="en-US" altLang="en-US" sz="2400" u="none" dirty="0" err="1" smtClean="0"/>
              <a:t>Làm</a:t>
            </a:r>
            <a:r>
              <a:rPr lang="en-US" altLang="en-US" sz="2400" u="none" dirty="0" smtClean="0"/>
              <a:t> </a:t>
            </a:r>
            <a:r>
              <a:rPr lang="en-US" altLang="en-US" sz="2400" u="none" dirty="0" err="1" smtClean="0"/>
              <a:t>cỏ</a:t>
            </a:r>
            <a:r>
              <a:rPr lang="en-US" altLang="en-US" sz="2400" u="none" dirty="0" smtClean="0"/>
              <a:t> : </a:t>
            </a:r>
            <a:r>
              <a:rPr lang="en-US" altLang="en-US" sz="2400" u="none" dirty="0" err="1" smtClean="0"/>
              <a:t>Diệt</a:t>
            </a:r>
            <a:r>
              <a:rPr lang="en-US" altLang="en-US" sz="2400" u="none" dirty="0" smtClean="0"/>
              <a:t> </a:t>
            </a:r>
            <a:r>
              <a:rPr lang="en-US" altLang="en-US" sz="2400" u="none" dirty="0" err="1"/>
              <a:t>hết</a:t>
            </a:r>
            <a:r>
              <a:rPr lang="en-US" altLang="en-US" sz="2400" u="none" dirty="0"/>
              <a:t> </a:t>
            </a:r>
            <a:r>
              <a:rPr lang="en-US" altLang="en-US" sz="2400" u="none" dirty="0" err="1"/>
              <a:t>cỏ</a:t>
            </a:r>
            <a:r>
              <a:rPr lang="en-US" altLang="en-US" sz="2400" u="none" dirty="0"/>
              <a:t> </a:t>
            </a:r>
            <a:r>
              <a:rPr lang="en-US" altLang="en-US" sz="2400" u="none" dirty="0" err="1"/>
              <a:t>mọc</a:t>
            </a:r>
            <a:r>
              <a:rPr lang="en-US" altLang="en-US" sz="2400" u="none" dirty="0"/>
              <a:t> </a:t>
            </a:r>
            <a:r>
              <a:rPr lang="en-US" altLang="en-US" sz="2400" u="none" dirty="0" err="1"/>
              <a:t>xen</a:t>
            </a:r>
            <a:r>
              <a:rPr lang="en-US" altLang="en-US" sz="2400" u="none" dirty="0"/>
              <a:t>  </a:t>
            </a:r>
            <a:r>
              <a:rPr lang="en-US" altLang="en-US" sz="2400" u="none" dirty="0" err="1"/>
              <a:t>vào</a:t>
            </a:r>
            <a:r>
              <a:rPr lang="en-US" altLang="en-US" sz="2400" u="none" dirty="0"/>
              <a:t> </a:t>
            </a:r>
            <a:r>
              <a:rPr lang="en-US" altLang="en-US" sz="2400" u="none" dirty="0" err="1"/>
              <a:t>cây</a:t>
            </a:r>
            <a:r>
              <a:rPr lang="en-US" altLang="en-US" sz="2400" u="none" dirty="0"/>
              <a:t> </a:t>
            </a:r>
            <a:r>
              <a:rPr lang="en-US" altLang="en-US" sz="2400" u="none" dirty="0" err="1"/>
              <a:t>trồng</a:t>
            </a:r>
            <a:endParaRPr lang="en-US" altLang="en-US" sz="2400" u="none" dirty="0"/>
          </a:p>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Loại</a:t>
            </a:r>
            <a:r>
              <a:rPr lang="en-US" altLang="en-US" sz="2400" u="none" dirty="0">
                <a:sym typeface="Webdings" panose="05030102010509060703" pitchFamily="18" charset="2"/>
              </a:rPr>
              <a:t> </a:t>
            </a:r>
            <a:r>
              <a:rPr lang="en-US" altLang="en-US" sz="2400" u="none" dirty="0" err="1">
                <a:sym typeface="Webdings" panose="05030102010509060703" pitchFamily="18" charset="2"/>
              </a:rPr>
              <a:t>bỏ</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dại</a:t>
            </a:r>
            <a:r>
              <a:rPr lang="en-US" altLang="en-US" sz="2400" u="none" dirty="0">
                <a:sym typeface="Webdings" panose="05030102010509060703" pitchFamily="18" charset="2"/>
              </a:rPr>
              <a:t> </a:t>
            </a:r>
            <a:r>
              <a:rPr lang="en-US" altLang="en-US" sz="2400" u="none" dirty="0" err="1">
                <a:sym typeface="Webdings" panose="05030102010509060703" pitchFamily="18" charset="2"/>
              </a:rPr>
              <a:t>vào</a:t>
            </a:r>
            <a:r>
              <a:rPr lang="en-US" altLang="en-US" sz="2400" u="none" dirty="0">
                <a:sym typeface="Webdings" panose="05030102010509060703" pitchFamily="18" charset="2"/>
              </a:rPr>
              <a:t> </a:t>
            </a:r>
            <a:r>
              <a:rPr lang="en-US" altLang="en-US" sz="2400" u="none" dirty="0" err="1">
                <a:sym typeface="Webdings" panose="05030102010509060703" pitchFamily="18" charset="2"/>
              </a:rPr>
              <a:t>tranh</a:t>
            </a:r>
            <a:r>
              <a:rPr lang="en-US" altLang="en-US" sz="2400" u="none" dirty="0">
                <a:sym typeface="Webdings" panose="05030102010509060703" pitchFamily="18" charset="2"/>
              </a:rPr>
              <a:t> </a:t>
            </a:r>
            <a:r>
              <a:rPr lang="en-US" altLang="en-US" sz="2400" u="none" dirty="0" err="1">
                <a:sym typeface="Webdings" panose="05030102010509060703" pitchFamily="18" charset="2"/>
              </a:rPr>
              <a:t>chất</a:t>
            </a:r>
            <a:r>
              <a:rPr lang="en-US" altLang="en-US" sz="2400" u="none" dirty="0">
                <a:sym typeface="Webdings" panose="05030102010509060703" pitchFamily="18" charset="2"/>
              </a:rPr>
              <a:t> </a:t>
            </a:r>
            <a:r>
              <a:rPr lang="en-US" altLang="en-US" sz="2400" u="none" dirty="0" err="1">
                <a:sym typeface="Webdings" panose="05030102010509060703" pitchFamily="18" charset="2"/>
              </a:rPr>
              <a:t>dinh</a:t>
            </a:r>
            <a:r>
              <a:rPr lang="en-US" altLang="en-US" sz="2400" u="none" dirty="0">
                <a:sym typeface="Webdings" panose="05030102010509060703" pitchFamily="18" charset="2"/>
              </a:rPr>
              <a:t> </a:t>
            </a:r>
            <a:r>
              <a:rPr lang="en-US" altLang="en-US" sz="2400" u="none" dirty="0" err="1">
                <a:sym typeface="Webdings" panose="05030102010509060703" pitchFamily="18" charset="2"/>
              </a:rPr>
              <a:t>dưỡng</a:t>
            </a:r>
            <a:r>
              <a:rPr lang="en-US" altLang="en-US" sz="2400" u="none" dirty="0">
                <a:sym typeface="Webdings" panose="05030102010509060703" pitchFamily="18" charset="2"/>
              </a:rPr>
              <a:t> </a:t>
            </a:r>
            <a:r>
              <a:rPr lang="en-US" altLang="en-US" sz="2400" u="none" dirty="0" err="1">
                <a:sym typeface="Webdings" panose="05030102010509060703" pitchFamily="18" charset="2"/>
              </a:rPr>
              <a:t>và</a:t>
            </a:r>
            <a:r>
              <a:rPr lang="en-US" altLang="en-US" sz="2400" u="none" dirty="0">
                <a:sym typeface="Webdings" panose="05030102010509060703" pitchFamily="18" charset="2"/>
              </a:rPr>
              <a:t> </a:t>
            </a:r>
            <a:r>
              <a:rPr lang="en-US" altLang="en-US" sz="2400" u="none" dirty="0" err="1">
                <a:sym typeface="Webdings" panose="05030102010509060703" pitchFamily="18" charset="2"/>
              </a:rPr>
              <a:t>ánh</a:t>
            </a:r>
            <a:r>
              <a:rPr lang="en-US" altLang="en-US" sz="2400" u="none" dirty="0">
                <a:sym typeface="Webdings" panose="05030102010509060703" pitchFamily="18" charset="2"/>
              </a:rPr>
              <a:t> </a:t>
            </a:r>
            <a:r>
              <a:rPr lang="en-US" altLang="en-US" sz="2400" u="none" dirty="0" err="1">
                <a:sym typeface="Webdings" panose="05030102010509060703" pitchFamily="18" charset="2"/>
              </a:rPr>
              <a:t>sáng</a:t>
            </a:r>
            <a:r>
              <a:rPr lang="en-US" altLang="en-US" sz="2400" u="none" dirty="0">
                <a:sym typeface="Webdings" panose="05030102010509060703" pitchFamily="18" charset="2"/>
              </a:rPr>
              <a:t> </a:t>
            </a:r>
            <a:r>
              <a:rPr lang="en-US" altLang="en-US" sz="2400" u="none" dirty="0" err="1">
                <a:sym typeface="Webdings" panose="05030102010509060703" pitchFamily="18" charset="2"/>
              </a:rPr>
              <a:t>của</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trồng</a:t>
            </a:r>
            <a:r>
              <a:rPr lang="en-US" altLang="en-US" sz="2400" u="none" dirty="0">
                <a:sym typeface="Webdings" panose="05030102010509060703" pitchFamily="18" charset="2"/>
              </a:rPr>
              <a:t>.</a:t>
            </a:r>
          </a:p>
        </p:txBody>
      </p:sp>
      <p:sp>
        <p:nvSpPr>
          <p:cNvPr id="14" name="Rectangle 13"/>
          <p:cNvSpPr>
            <a:spLocks noChangeArrowheads="1"/>
          </p:cNvSpPr>
          <p:nvPr/>
        </p:nvSpPr>
        <p:spPr bwMode="auto">
          <a:xfrm>
            <a:off x="4748213" y="5943600"/>
            <a:ext cx="4395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u="none">
                <a:cs typeface="Times New Roman" panose="02020603050405020304" pitchFamily="18" charset="0"/>
              </a:rPr>
              <a:t>Mục đích của việc vun xới là gì?</a:t>
            </a:r>
            <a:endParaRPr lang="en-US" altLang="en-US" sz="2400">
              <a:cs typeface="Times New Roman" panose="02020603050405020304" pitchFamily="18" charset="0"/>
            </a:endParaRPr>
          </a:p>
        </p:txBody>
      </p:sp>
      <p:sp>
        <p:nvSpPr>
          <p:cNvPr id="12301" name="Rectangle 14"/>
          <p:cNvSpPr>
            <a:spLocks noChangeArrowheads="1"/>
          </p:cNvSpPr>
          <p:nvPr/>
        </p:nvSpPr>
        <p:spPr bwMode="auto">
          <a:xfrm>
            <a:off x="7662863" y="2895600"/>
            <a:ext cx="1208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u="none">
                <a:solidFill>
                  <a:srgbClr val="FF0000"/>
                </a:solidFill>
                <a:cs typeface="Times New Roman" panose="02020603050405020304" pitchFamily="18" charset="0"/>
              </a:rPr>
              <a:t>Vun xới</a:t>
            </a:r>
          </a:p>
        </p:txBody>
      </p:sp>
      <p:sp>
        <p:nvSpPr>
          <p:cNvPr id="12302" name="Rectangle 15"/>
          <p:cNvSpPr>
            <a:spLocks noChangeArrowheads="1"/>
          </p:cNvSpPr>
          <p:nvPr/>
        </p:nvSpPr>
        <p:spPr bwMode="auto">
          <a:xfrm>
            <a:off x="7620000" y="152400"/>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u="none">
                <a:solidFill>
                  <a:srgbClr val="FF0000"/>
                </a:solidFill>
                <a:cs typeface="Times New Roman" panose="02020603050405020304" pitchFamily="18" charset="0"/>
              </a:rPr>
              <a:t>Làm cỏ</a:t>
            </a:r>
            <a:endParaRPr lang="en-US" altLang="en-US" sz="2400">
              <a:solidFill>
                <a:srgbClr val="FF0000"/>
              </a:solidFill>
              <a:cs typeface="Times New Roman" panose="02020603050405020304" pitchFamily="18" charset="0"/>
            </a:endParaRPr>
          </a:p>
        </p:txBody>
      </p:sp>
      <p:sp>
        <p:nvSpPr>
          <p:cNvPr id="17" name="Text Box 25"/>
          <p:cNvSpPr txBox="1">
            <a:spLocks noChangeArrowheads="1"/>
          </p:cNvSpPr>
          <p:nvPr/>
        </p:nvSpPr>
        <p:spPr bwMode="auto">
          <a:xfrm>
            <a:off x="36443" y="3576638"/>
            <a:ext cx="4191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dirty="0" smtClean="0"/>
              <a:t>-</a:t>
            </a:r>
            <a:r>
              <a:rPr lang="en-US" altLang="en-US" sz="2400" u="none" dirty="0" err="1" smtClean="0"/>
              <a:t>Vun</a:t>
            </a:r>
            <a:r>
              <a:rPr lang="en-US" altLang="en-US" sz="2400" u="none" dirty="0" smtClean="0"/>
              <a:t> </a:t>
            </a:r>
            <a:r>
              <a:rPr lang="en-US" altLang="en-US" sz="2400" u="none" dirty="0" err="1" smtClean="0"/>
              <a:t>xới</a:t>
            </a:r>
            <a:r>
              <a:rPr lang="en-US" altLang="en-US" sz="2400" u="none" dirty="0" smtClean="0"/>
              <a:t>: </a:t>
            </a:r>
            <a:r>
              <a:rPr lang="en-US" altLang="en-US" sz="2400" u="none" dirty="0" err="1" smtClean="0"/>
              <a:t>Thêm</a:t>
            </a:r>
            <a:r>
              <a:rPr lang="en-US" altLang="en-US" sz="2400" u="none" dirty="0" smtClean="0"/>
              <a:t> </a:t>
            </a:r>
            <a:r>
              <a:rPr lang="en-US" altLang="en-US" sz="2400" u="none" dirty="0" err="1"/>
              <a:t>đất</a:t>
            </a:r>
            <a:r>
              <a:rPr lang="en-US" altLang="en-US" sz="2400" u="none" dirty="0"/>
              <a:t> </a:t>
            </a:r>
            <a:r>
              <a:rPr lang="en-US" altLang="en-US" sz="2400" u="none" dirty="0" err="1"/>
              <a:t>màu</a:t>
            </a:r>
            <a:r>
              <a:rPr lang="en-US" altLang="en-US" sz="2400" u="none" dirty="0"/>
              <a:t> </a:t>
            </a:r>
            <a:r>
              <a:rPr lang="en-US" altLang="en-US" sz="2400" u="none" dirty="0" err="1"/>
              <a:t>vào</a:t>
            </a:r>
            <a:r>
              <a:rPr lang="en-US" altLang="en-US" sz="2400" u="none" dirty="0"/>
              <a:t> </a:t>
            </a:r>
            <a:r>
              <a:rPr lang="en-US" altLang="en-US" sz="2400" u="none" dirty="0" err="1"/>
              <a:t>gốc</a:t>
            </a:r>
            <a:r>
              <a:rPr lang="en-US" altLang="en-US" sz="2400" u="none" dirty="0"/>
              <a:t> </a:t>
            </a:r>
            <a:r>
              <a:rPr lang="en-US" altLang="en-US" sz="2400" u="none" dirty="0" err="1"/>
              <a:t>cây</a:t>
            </a:r>
            <a:r>
              <a:rPr lang="en-US" altLang="en-US" sz="2400" u="none" dirty="0"/>
              <a:t>, </a:t>
            </a:r>
            <a:r>
              <a:rPr lang="en-US" altLang="en-US" sz="2400" u="none" dirty="0" err="1"/>
              <a:t>làm</a:t>
            </a:r>
            <a:r>
              <a:rPr lang="en-US" altLang="en-US" sz="2400" u="none" dirty="0"/>
              <a:t> </a:t>
            </a:r>
            <a:r>
              <a:rPr lang="en-US" altLang="en-US" sz="2400" u="none" dirty="0" err="1"/>
              <a:t>đất</a:t>
            </a:r>
            <a:r>
              <a:rPr lang="en-US" altLang="en-US" sz="2400" u="none" dirty="0"/>
              <a:t> </a:t>
            </a:r>
            <a:r>
              <a:rPr lang="en-US" altLang="en-US" sz="2400" u="none" dirty="0" err="1"/>
              <a:t>tăng</a:t>
            </a:r>
            <a:r>
              <a:rPr lang="en-US" altLang="en-US" sz="2400" u="none" dirty="0"/>
              <a:t> </a:t>
            </a:r>
            <a:r>
              <a:rPr lang="en-US" altLang="en-US" sz="2400" u="none" dirty="0" err="1"/>
              <a:t>thêm</a:t>
            </a:r>
            <a:r>
              <a:rPr lang="en-US" altLang="en-US" sz="2400" u="none" dirty="0"/>
              <a:t> </a:t>
            </a:r>
            <a:r>
              <a:rPr lang="en-US" altLang="en-US" sz="2400" u="none" dirty="0" err="1"/>
              <a:t>độ</a:t>
            </a:r>
            <a:r>
              <a:rPr lang="en-US" altLang="en-US" sz="2400" u="none" dirty="0"/>
              <a:t> </a:t>
            </a:r>
            <a:r>
              <a:rPr lang="en-US" altLang="en-US" sz="2400" u="none" dirty="0" err="1"/>
              <a:t>thoáng</a:t>
            </a:r>
            <a:r>
              <a:rPr lang="en-US" altLang="en-US" sz="2400" u="none" dirty="0"/>
              <a:t>.</a:t>
            </a:r>
          </a:p>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Giữ</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đứng</a:t>
            </a:r>
            <a:r>
              <a:rPr lang="en-US" altLang="en-US" sz="2400" u="none" dirty="0">
                <a:sym typeface="Webdings" panose="05030102010509060703" pitchFamily="18" charset="2"/>
              </a:rPr>
              <a:t> </a:t>
            </a:r>
            <a:r>
              <a:rPr lang="en-US" altLang="en-US" sz="2400" u="none" dirty="0" err="1">
                <a:sym typeface="Webdings" panose="05030102010509060703" pitchFamily="18" charset="2"/>
              </a:rPr>
              <a:t>vững</a:t>
            </a:r>
            <a:r>
              <a:rPr lang="en-US" altLang="en-US" sz="2400" u="none" dirty="0">
                <a:sym typeface="Webdings" panose="05030102010509060703" pitchFamily="18" charset="2"/>
              </a:rPr>
              <a:t>, </a:t>
            </a:r>
            <a:r>
              <a:rPr lang="en-US" altLang="en-US" sz="2400" u="none" dirty="0" err="1">
                <a:sym typeface="Webdings" panose="05030102010509060703" pitchFamily="18" charset="2"/>
              </a:rPr>
              <a:t>cung</a:t>
            </a:r>
            <a:r>
              <a:rPr lang="en-US" altLang="en-US" sz="2400" u="none" dirty="0">
                <a:sym typeface="Webdings" panose="05030102010509060703" pitchFamily="18" charset="2"/>
              </a:rPr>
              <a:t> </a:t>
            </a:r>
            <a:r>
              <a:rPr lang="en-US" altLang="en-US" sz="2400" u="none" dirty="0" err="1">
                <a:sym typeface="Webdings" panose="05030102010509060703" pitchFamily="18" charset="2"/>
              </a:rPr>
              <a:t>cấp</a:t>
            </a:r>
            <a:r>
              <a:rPr lang="en-US" altLang="en-US" sz="2400" u="none" dirty="0">
                <a:sym typeface="Webdings" panose="05030102010509060703" pitchFamily="18" charset="2"/>
              </a:rPr>
              <a:t> </a:t>
            </a:r>
            <a:r>
              <a:rPr lang="en-US" altLang="en-US" sz="2400" u="none" dirty="0" err="1">
                <a:sym typeface="Webdings" panose="05030102010509060703" pitchFamily="18" charset="2"/>
              </a:rPr>
              <a:t>chất</a:t>
            </a:r>
            <a:r>
              <a:rPr lang="en-US" altLang="en-US" sz="2400" u="none" dirty="0">
                <a:sym typeface="Webdings" panose="05030102010509060703" pitchFamily="18" charset="2"/>
              </a:rPr>
              <a:t> </a:t>
            </a:r>
            <a:r>
              <a:rPr lang="en-US" altLang="en-US" sz="2400" u="none" dirty="0" err="1">
                <a:sym typeface="Webdings" panose="05030102010509060703" pitchFamily="18" charset="2"/>
              </a:rPr>
              <a:t>dinh</a:t>
            </a:r>
            <a:r>
              <a:rPr lang="en-US" altLang="en-US" sz="2400" u="none" dirty="0">
                <a:sym typeface="Webdings" panose="05030102010509060703" pitchFamily="18" charset="2"/>
              </a:rPr>
              <a:t> </a:t>
            </a:r>
            <a:r>
              <a:rPr lang="en-US" altLang="en-US" sz="2400" u="none" dirty="0" err="1">
                <a:sym typeface="Webdings" panose="05030102010509060703" pitchFamily="18" charset="2"/>
              </a:rPr>
              <a:t>dưỡng</a:t>
            </a:r>
            <a:r>
              <a:rPr lang="en-US" altLang="en-US" sz="2400" u="none" dirty="0">
                <a:sym typeface="Webdings" panose="05030102010509060703" pitchFamily="18" charset="2"/>
              </a:rPr>
              <a:t> </a:t>
            </a:r>
            <a:r>
              <a:rPr lang="en-US" altLang="en-US" sz="2400" u="none" dirty="0" err="1">
                <a:sym typeface="Webdings" panose="05030102010509060703" pitchFamily="18" charset="2"/>
              </a:rPr>
              <a:t>cho</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cung</a:t>
            </a:r>
            <a:r>
              <a:rPr lang="en-US" altLang="en-US" sz="2400" u="none" dirty="0">
                <a:sym typeface="Webdings" panose="05030102010509060703" pitchFamily="18" charset="2"/>
              </a:rPr>
              <a:t> </a:t>
            </a:r>
            <a:r>
              <a:rPr lang="en-US" altLang="en-US" sz="2400" u="none" dirty="0" err="1">
                <a:sym typeface="Webdings" panose="05030102010509060703" pitchFamily="18" charset="2"/>
              </a:rPr>
              <a:t>cấp</a:t>
            </a:r>
            <a:r>
              <a:rPr lang="en-US" altLang="en-US" sz="2400" u="none" dirty="0">
                <a:sym typeface="Webdings" panose="05030102010509060703" pitchFamily="18" charset="2"/>
              </a:rPr>
              <a:t> oxy </a:t>
            </a:r>
            <a:r>
              <a:rPr lang="en-US" altLang="en-US" sz="2400" u="none" dirty="0" err="1">
                <a:sym typeface="Webdings" panose="05030102010509060703" pitchFamily="18" charset="2"/>
              </a:rPr>
              <a:t>cho</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hạn</a:t>
            </a:r>
            <a:r>
              <a:rPr lang="en-US" altLang="en-US" sz="2400" u="none" dirty="0">
                <a:sym typeface="Webdings" panose="05030102010509060703" pitchFamily="18" charset="2"/>
              </a:rPr>
              <a:t> </a:t>
            </a:r>
            <a:r>
              <a:rPr lang="en-US" altLang="en-US" sz="2400" u="none" dirty="0" err="1">
                <a:sym typeface="Webdings" panose="05030102010509060703" pitchFamily="18" charset="2"/>
              </a:rPr>
              <a:t>chế</a:t>
            </a:r>
            <a:r>
              <a:rPr lang="en-US" altLang="en-US" sz="2400" u="none" dirty="0">
                <a:sym typeface="Webdings" panose="05030102010509060703" pitchFamily="18" charset="2"/>
              </a:rPr>
              <a:t> </a:t>
            </a:r>
            <a:r>
              <a:rPr lang="en-US" altLang="en-US" sz="2400" u="none" dirty="0" err="1">
                <a:sym typeface="Webdings" panose="05030102010509060703" pitchFamily="18" charset="2"/>
              </a:rPr>
              <a:t>bốc</a:t>
            </a:r>
            <a:r>
              <a:rPr lang="en-US" altLang="en-US" sz="2400" u="none" dirty="0">
                <a:sym typeface="Webdings" panose="05030102010509060703" pitchFamily="18" charset="2"/>
              </a:rPr>
              <a:t> </a:t>
            </a:r>
            <a:r>
              <a:rPr lang="en-US" altLang="en-US" sz="2400" u="none" dirty="0" err="1">
                <a:sym typeface="Webdings" panose="05030102010509060703" pitchFamily="18" charset="2"/>
              </a:rPr>
              <a:t>hơi</a:t>
            </a:r>
            <a:r>
              <a:rPr lang="en-US" altLang="en-US" sz="2400" u="none" dirty="0">
                <a:sym typeface="Webdings" panose="05030102010509060703" pitchFamily="18" charset="2"/>
              </a:rPr>
              <a:t> </a:t>
            </a:r>
            <a:r>
              <a:rPr lang="en-US" altLang="en-US" sz="2400" u="none" dirty="0" err="1">
                <a:sym typeface="Webdings" panose="05030102010509060703" pitchFamily="18" charset="2"/>
              </a:rPr>
              <a:t>nước</a:t>
            </a:r>
            <a:r>
              <a:rPr lang="en-US" altLang="en-US" sz="2400" u="none" dirty="0">
                <a:sym typeface="Webdings" panose="05030102010509060703" pitchFamily="18" charset="2"/>
              </a:rPr>
              <a:t>.</a:t>
            </a:r>
          </a:p>
        </p:txBody>
      </p:sp>
    </p:spTree>
    <p:extLst>
      <p:ext uri="{BB962C8B-B14F-4D97-AF65-F5344CB8AC3E}">
        <p14:creationId xmlns:p14="http://schemas.microsoft.com/office/powerpoint/2010/main" val="3149328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368"/>
                                        </p:tgtEl>
                                        <p:attrNameLst>
                                          <p:attrName>style.visibility</p:attrName>
                                        </p:attrNameLst>
                                      </p:cBhvr>
                                      <p:to>
                                        <p:strVal val="visible"/>
                                      </p:to>
                                    </p:set>
                                    <p:anim calcmode="lin" valueType="num">
                                      <p:cBhvr additive="base">
                                        <p:cTn id="7" dur="500" fill="hold"/>
                                        <p:tgtEl>
                                          <p:spTgt spid="100368"/>
                                        </p:tgtEl>
                                        <p:attrNameLst>
                                          <p:attrName>ppt_x</p:attrName>
                                        </p:attrNameLst>
                                      </p:cBhvr>
                                      <p:tavLst>
                                        <p:tav tm="0">
                                          <p:val>
                                            <p:strVal val="#ppt_x"/>
                                          </p:val>
                                        </p:tav>
                                        <p:tav tm="100000">
                                          <p:val>
                                            <p:strVal val="#ppt_x"/>
                                          </p:val>
                                        </p:tav>
                                      </p:tavLst>
                                    </p:anim>
                                    <p:anim calcmode="lin" valueType="num">
                                      <p:cBhvr additive="base">
                                        <p:cTn id="8" dur="500" fill="hold"/>
                                        <p:tgtEl>
                                          <p:spTgt spid="10036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xit" presetSubtype="10" fill="hold" grpId="1" nodeType="clickEffect">
                                  <p:stCondLst>
                                    <p:cond delay="0"/>
                                  </p:stCondLst>
                                  <p:childTnLst>
                                    <p:animEffect transition="out" filter="checkerboard(across)">
                                      <p:cBhvr>
                                        <p:cTn id="12" dur="500"/>
                                        <p:tgtEl>
                                          <p:spTgt spid="100368"/>
                                        </p:tgtEl>
                                      </p:cBhvr>
                                    </p:animEffect>
                                    <p:set>
                                      <p:cBhvr>
                                        <p:cTn id="13" dur="1" fill="hold">
                                          <p:stCondLst>
                                            <p:cond delay="499"/>
                                          </p:stCondLst>
                                        </p:cTn>
                                        <p:tgtEl>
                                          <p:spTgt spid="100368"/>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blinds(horizontal)">
                                      <p:cBhvr>
                                        <p:cTn id="18" dur="500"/>
                                        <p:tgtEl>
                                          <p:spTgt spid="1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xit" presetSubtype="16" fill="hold" grpId="1" nodeType="clickEffect">
                                  <p:stCondLst>
                                    <p:cond delay="0"/>
                                  </p:stCondLst>
                                  <p:childTnLst>
                                    <p:animEffect transition="out" filter="box(in)">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box(in)">
                                      <p:cBhvr>
                                        <p:cTn id="33"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8" grpId="0"/>
      <p:bldP spid="100368" grpId="1"/>
      <p:bldP spid="14" grpId="0"/>
      <p:bldP spid="1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304800"/>
            <a:ext cx="4247253" cy="584775"/>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HOẠT ĐỘNG NHÓM </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0" y="375225"/>
            <a:ext cx="914400" cy="514350"/>
          </a:xfrm>
          <a:prstGeom prst="rect">
            <a:avLst/>
          </a:prstGeom>
        </p:spPr>
      </p:pic>
      <p:sp>
        <p:nvSpPr>
          <p:cNvPr id="4" name="Text Box 7"/>
          <p:cNvSpPr txBox="1">
            <a:spLocks noChangeArrowheads="1"/>
          </p:cNvSpPr>
          <p:nvPr/>
        </p:nvSpPr>
        <p:spPr bwMode="auto">
          <a:xfrm>
            <a:off x="833907" y="2606378"/>
            <a:ext cx="69613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u="none" dirty="0" err="1">
                <a:solidFill>
                  <a:srgbClr val="0000FF"/>
                </a:solidFill>
              </a:rPr>
              <a:t>Cần</a:t>
            </a:r>
            <a:r>
              <a:rPr lang="en-US" altLang="en-US" sz="2800" b="1" u="none" dirty="0">
                <a:solidFill>
                  <a:srgbClr val="0000FF"/>
                </a:solidFill>
              </a:rPr>
              <a:t> </a:t>
            </a:r>
            <a:r>
              <a:rPr lang="en-US" altLang="en-US" sz="2800" b="1" u="none" dirty="0" err="1">
                <a:solidFill>
                  <a:srgbClr val="0000FF"/>
                </a:solidFill>
              </a:rPr>
              <a:t>lưu</a:t>
            </a:r>
            <a:r>
              <a:rPr lang="en-US" altLang="en-US" sz="2800" b="1" u="none" dirty="0">
                <a:solidFill>
                  <a:srgbClr val="0000FF"/>
                </a:solidFill>
              </a:rPr>
              <a:t> ý </a:t>
            </a:r>
            <a:r>
              <a:rPr lang="en-US" altLang="en-US" sz="2800" b="1" u="none" dirty="0" err="1">
                <a:solidFill>
                  <a:srgbClr val="0000FF"/>
                </a:solidFill>
              </a:rPr>
              <a:t>gì</a:t>
            </a:r>
            <a:r>
              <a:rPr lang="en-US" altLang="en-US" sz="2800" b="1" u="none" dirty="0">
                <a:solidFill>
                  <a:srgbClr val="0000FF"/>
                </a:solidFill>
              </a:rPr>
              <a:t> </a:t>
            </a:r>
            <a:r>
              <a:rPr lang="en-US" altLang="en-US" sz="2800" b="1" u="none" dirty="0" err="1">
                <a:solidFill>
                  <a:srgbClr val="0000FF"/>
                </a:solidFill>
              </a:rPr>
              <a:t>khi</a:t>
            </a:r>
            <a:r>
              <a:rPr lang="en-US" altLang="en-US" sz="2800" b="1" u="none" dirty="0">
                <a:solidFill>
                  <a:srgbClr val="0000FF"/>
                </a:solidFill>
              </a:rPr>
              <a:t> </a:t>
            </a:r>
            <a:r>
              <a:rPr lang="en-US" altLang="en-US" sz="2800" b="1" u="none" dirty="0" err="1">
                <a:solidFill>
                  <a:srgbClr val="0000FF"/>
                </a:solidFill>
              </a:rPr>
              <a:t>làm</a:t>
            </a:r>
            <a:r>
              <a:rPr lang="en-US" altLang="en-US" sz="2800" b="1" u="none" dirty="0">
                <a:solidFill>
                  <a:srgbClr val="0000FF"/>
                </a:solidFill>
              </a:rPr>
              <a:t> </a:t>
            </a:r>
            <a:r>
              <a:rPr lang="en-US" altLang="en-US" sz="2800" b="1" u="none" dirty="0" err="1">
                <a:solidFill>
                  <a:srgbClr val="0000FF"/>
                </a:solidFill>
              </a:rPr>
              <a:t>cỏ</a:t>
            </a:r>
            <a:r>
              <a:rPr lang="en-US" altLang="en-US" sz="2800" b="1" u="none" dirty="0">
                <a:solidFill>
                  <a:srgbClr val="0000FF"/>
                </a:solidFill>
              </a:rPr>
              <a:t> </a:t>
            </a:r>
            <a:r>
              <a:rPr lang="en-US" altLang="en-US" sz="2800" b="1" u="none" dirty="0" err="1">
                <a:solidFill>
                  <a:srgbClr val="0000FF"/>
                </a:solidFill>
              </a:rPr>
              <a:t>và</a:t>
            </a:r>
            <a:r>
              <a:rPr lang="en-US" altLang="en-US" sz="2800" b="1" u="none" dirty="0">
                <a:solidFill>
                  <a:srgbClr val="0000FF"/>
                </a:solidFill>
              </a:rPr>
              <a:t> </a:t>
            </a:r>
            <a:r>
              <a:rPr lang="en-US" altLang="en-US" sz="2800" b="1" u="none" dirty="0" err="1">
                <a:solidFill>
                  <a:srgbClr val="0000FF"/>
                </a:solidFill>
              </a:rPr>
              <a:t>vun</a:t>
            </a:r>
            <a:r>
              <a:rPr lang="en-US" altLang="en-US" sz="2800" b="1" u="none" dirty="0">
                <a:solidFill>
                  <a:srgbClr val="0000FF"/>
                </a:solidFill>
              </a:rPr>
              <a:t> </a:t>
            </a:r>
            <a:r>
              <a:rPr lang="en-US" altLang="en-US" sz="2800" b="1" u="none" dirty="0" err="1">
                <a:solidFill>
                  <a:srgbClr val="0000FF"/>
                </a:solidFill>
              </a:rPr>
              <a:t>xới</a:t>
            </a:r>
            <a:r>
              <a:rPr lang="en-US" altLang="en-US" sz="2800" b="1" u="none" dirty="0">
                <a:solidFill>
                  <a:srgbClr val="0000FF"/>
                </a:solidFill>
              </a:rPr>
              <a:t>?</a:t>
            </a:r>
          </a:p>
        </p:txBody>
      </p:sp>
      <p:sp>
        <p:nvSpPr>
          <p:cNvPr id="5" name="Rectangle 4"/>
          <p:cNvSpPr/>
          <p:nvPr/>
        </p:nvSpPr>
        <p:spPr>
          <a:xfrm>
            <a:off x="838200" y="2057400"/>
            <a:ext cx="7924800" cy="523220"/>
          </a:xfrm>
          <a:prstGeom prst="rect">
            <a:avLst/>
          </a:prstGeom>
        </p:spPr>
        <p:txBody>
          <a:bodyPr wrap="square">
            <a:spAutoFit/>
          </a:bodyPr>
          <a:lstStyle/>
          <a:p>
            <a:pPr>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Vậy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mục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đích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chung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việc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cỏ,vun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xới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gì</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42550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9" name="Text Box 7"/>
          <p:cNvSpPr txBox="1">
            <a:spLocks noChangeArrowheads="1"/>
          </p:cNvSpPr>
          <p:nvPr/>
        </p:nvSpPr>
        <p:spPr bwMode="auto">
          <a:xfrm>
            <a:off x="609600" y="3799268"/>
            <a:ext cx="57804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u="none" dirty="0" err="1">
                <a:solidFill>
                  <a:srgbClr val="0000FF"/>
                </a:solidFill>
              </a:rPr>
              <a:t>Cần</a:t>
            </a:r>
            <a:r>
              <a:rPr lang="en-US" altLang="en-US" sz="2800" b="1" u="none" dirty="0">
                <a:solidFill>
                  <a:srgbClr val="0000FF"/>
                </a:solidFill>
              </a:rPr>
              <a:t> </a:t>
            </a:r>
            <a:r>
              <a:rPr lang="en-US" altLang="en-US" sz="2800" b="1" u="none" dirty="0" err="1">
                <a:solidFill>
                  <a:srgbClr val="0000FF"/>
                </a:solidFill>
              </a:rPr>
              <a:t>lưu</a:t>
            </a:r>
            <a:r>
              <a:rPr lang="en-US" altLang="en-US" sz="2800" b="1" u="none" dirty="0">
                <a:solidFill>
                  <a:srgbClr val="0000FF"/>
                </a:solidFill>
              </a:rPr>
              <a:t> ý </a:t>
            </a:r>
            <a:r>
              <a:rPr lang="en-US" altLang="en-US" sz="2800" b="1" u="none" dirty="0" err="1" smtClean="0">
                <a:solidFill>
                  <a:srgbClr val="0000FF"/>
                </a:solidFill>
              </a:rPr>
              <a:t>khi</a:t>
            </a:r>
            <a:r>
              <a:rPr lang="en-US" altLang="en-US" sz="2800" b="1" u="none" dirty="0" smtClean="0">
                <a:solidFill>
                  <a:srgbClr val="0000FF"/>
                </a:solidFill>
              </a:rPr>
              <a:t> </a:t>
            </a:r>
            <a:r>
              <a:rPr lang="en-US" altLang="en-US" sz="2800" b="1" u="none" dirty="0" err="1">
                <a:solidFill>
                  <a:srgbClr val="0000FF"/>
                </a:solidFill>
              </a:rPr>
              <a:t>làm</a:t>
            </a:r>
            <a:r>
              <a:rPr lang="en-US" altLang="en-US" sz="2800" b="1" u="none" dirty="0">
                <a:solidFill>
                  <a:srgbClr val="0000FF"/>
                </a:solidFill>
              </a:rPr>
              <a:t> </a:t>
            </a:r>
            <a:r>
              <a:rPr lang="en-US" altLang="en-US" sz="2800" b="1" u="none" dirty="0" err="1">
                <a:solidFill>
                  <a:srgbClr val="0000FF"/>
                </a:solidFill>
              </a:rPr>
              <a:t>cỏ</a:t>
            </a:r>
            <a:r>
              <a:rPr lang="en-US" altLang="en-US" sz="2800" b="1" u="none" dirty="0">
                <a:solidFill>
                  <a:srgbClr val="0000FF"/>
                </a:solidFill>
              </a:rPr>
              <a:t> </a:t>
            </a:r>
            <a:r>
              <a:rPr lang="en-US" altLang="en-US" sz="2800" b="1" u="none" dirty="0" err="1">
                <a:solidFill>
                  <a:srgbClr val="0000FF"/>
                </a:solidFill>
              </a:rPr>
              <a:t>và</a:t>
            </a:r>
            <a:r>
              <a:rPr lang="en-US" altLang="en-US" sz="2800" b="1" u="none" dirty="0">
                <a:solidFill>
                  <a:srgbClr val="0000FF"/>
                </a:solidFill>
              </a:rPr>
              <a:t> </a:t>
            </a:r>
            <a:r>
              <a:rPr lang="en-US" altLang="en-US" sz="2800" b="1" u="none" dirty="0" err="1">
                <a:solidFill>
                  <a:srgbClr val="0000FF"/>
                </a:solidFill>
              </a:rPr>
              <a:t>vun</a:t>
            </a:r>
            <a:r>
              <a:rPr lang="en-US" altLang="en-US" sz="2800" b="1" u="none" dirty="0">
                <a:solidFill>
                  <a:srgbClr val="0000FF"/>
                </a:solidFill>
              </a:rPr>
              <a:t> </a:t>
            </a:r>
            <a:r>
              <a:rPr lang="en-US" altLang="en-US" sz="2800" b="1" u="none" dirty="0" err="1" smtClean="0">
                <a:solidFill>
                  <a:srgbClr val="0000FF"/>
                </a:solidFill>
              </a:rPr>
              <a:t>xới</a:t>
            </a:r>
            <a:endParaRPr lang="en-US" altLang="en-US" sz="2800" b="1" u="none" dirty="0">
              <a:solidFill>
                <a:srgbClr val="0000FF"/>
              </a:solidFill>
            </a:endParaRPr>
          </a:p>
        </p:txBody>
      </p:sp>
      <p:sp>
        <p:nvSpPr>
          <p:cNvPr id="115725" name="Rectangle 13"/>
          <p:cNvSpPr>
            <a:spLocks noChangeArrowheads="1"/>
          </p:cNvSpPr>
          <p:nvPr/>
        </p:nvSpPr>
        <p:spPr bwMode="auto">
          <a:xfrm>
            <a:off x="228600" y="3810000"/>
            <a:ext cx="8763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20000"/>
              </a:spcBef>
            </a:pPr>
            <a:endParaRPr lang="en-US" altLang="en-US" sz="2800" b="1" u="none" dirty="0">
              <a:latin typeface="VNI-Times" pitchFamily="2" charset="0"/>
            </a:endParaRPr>
          </a:p>
          <a:p>
            <a:pPr eaLnBrk="1" hangingPunct="1">
              <a:spcBef>
                <a:spcPct val="20000"/>
              </a:spcBef>
            </a:pPr>
            <a:r>
              <a:rPr lang="en-US" altLang="en-US" sz="2800" b="1" u="none" dirty="0">
                <a:latin typeface="VNI-Times" pitchFamily="2" charset="0"/>
              </a:rPr>
              <a:t>	- </a:t>
            </a:r>
            <a:r>
              <a:rPr lang="en-US" altLang="en-US" sz="2800" b="1" u="none" dirty="0" err="1">
                <a:latin typeface="VNI-Times" pitchFamily="2" charset="0"/>
              </a:rPr>
              <a:t>Laøm</a:t>
            </a:r>
            <a:r>
              <a:rPr lang="en-US" altLang="en-US" sz="2800" b="1" u="none" dirty="0">
                <a:latin typeface="VNI-Times" pitchFamily="2" charset="0"/>
              </a:rPr>
              <a:t> </a:t>
            </a:r>
            <a:r>
              <a:rPr lang="en-US" altLang="en-US" sz="2800" b="1" u="none" dirty="0" err="1">
                <a:latin typeface="VNI-Times" pitchFamily="2" charset="0"/>
              </a:rPr>
              <a:t>coû</a:t>
            </a:r>
            <a:r>
              <a:rPr lang="en-US" altLang="en-US" sz="2800" b="1" u="none" dirty="0">
                <a:latin typeface="VNI-Times" pitchFamily="2" charset="0"/>
              </a:rPr>
              <a:t>, </a:t>
            </a:r>
            <a:r>
              <a:rPr lang="en-US" altLang="en-US" sz="2800" b="1" u="none" dirty="0" err="1">
                <a:latin typeface="VNI-Times" pitchFamily="2" charset="0"/>
              </a:rPr>
              <a:t>vun</a:t>
            </a:r>
            <a:r>
              <a:rPr lang="en-US" altLang="en-US" sz="2800" b="1" u="none" dirty="0">
                <a:latin typeface="VNI-Times" pitchFamily="2" charset="0"/>
              </a:rPr>
              <a:t> </a:t>
            </a:r>
            <a:r>
              <a:rPr lang="en-US" altLang="en-US" sz="2800" b="1" u="none" dirty="0" err="1">
                <a:latin typeface="VNI-Times" pitchFamily="2" charset="0"/>
              </a:rPr>
              <a:t>xôùi</a:t>
            </a:r>
            <a:r>
              <a:rPr lang="en-US" altLang="en-US" sz="2800" b="1" u="none" dirty="0">
                <a:latin typeface="VNI-Times" pitchFamily="2" charset="0"/>
              </a:rPr>
              <a:t> </a:t>
            </a:r>
            <a:r>
              <a:rPr lang="en-US" altLang="en-US" sz="2800" b="1" u="none" dirty="0" err="1">
                <a:latin typeface="VNI-Times" pitchFamily="2" charset="0"/>
              </a:rPr>
              <a:t>phaûi</a:t>
            </a:r>
            <a:r>
              <a:rPr lang="en-US" altLang="en-US" sz="2800" b="1" u="none" dirty="0">
                <a:latin typeface="VNI-Times" pitchFamily="2" charset="0"/>
              </a:rPr>
              <a:t> </a:t>
            </a:r>
            <a:r>
              <a:rPr lang="en-US" altLang="en-US" sz="2800" b="1" u="none" dirty="0" err="1">
                <a:latin typeface="VNI-Times" pitchFamily="2" charset="0"/>
              </a:rPr>
              <a:t>kòp</a:t>
            </a:r>
            <a:r>
              <a:rPr lang="en-US" altLang="en-US" sz="2800" b="1" u="none" dirty="0">
                <a:latin typeface="VNI-Times" pitchFamily="2" charset="0"/>
              </a:rPr>
              <a:t> </a:t>
            </a:r>
            <a:r>
              <a:rPr lang="en-US" altLang="en-US" sz="2800" b="1" u="none" dirty="0" err="1">
                <a:latin typeface="VNI-Times" pitchFamily="2" charset="0"/>
              </a:rPr>
              <a:t>thôøi</a:t>
            </a:r>
            <a:r>
              <a:rPr lang="en-US" altLang="en-US" sz="2800" b="1" u="none" dirty="0">
                <a:latin typeface="VNI-Times" pitchFamily="2" charset="0"/>
              </a:rPr>
              <a:t>.</a:t>
            </a:r>
          </a:p>
          <a:p>
            <a:pPr eaLnBrk="1" hangingPunct="1">
              <a:spcBef>
                <a:spcPct val="20000"/>
              </a:spcBef>
            </a:pPr>
            <a:r>
              <a:rPr lang="en-US" altLang="en-US" sz="2800" b="1" u="none" dirty="0">
                <a:latin typeface="VNI-Times" pitchFamily="2" charset="0"/>
              </a:rPr>
              <a:t>	- </a:t>
            </a:r>
            <a:r>
              <a:rPr lang="en-US" altLang="en-US" sz="2800" b="1" u="none" dirty="0" err="1">
                <a:latin typeface="VNI-Times" pitchFamily="2" charset="0"/>
              </a:rPr>
              <a:t>Khoâng</a:t>
            </a:r>
            <a:r>
              <a:rPr lang="en-US" altLang="en-US" sz="2800" b="1" u="none" dirty="0">
                <a:latin typeface="VNI-Times" pitchFamily="2" charset="0"/>
              </a:rPr>
              <a:t> </a:t>
            </a:r>
            <a:r>
              <a:rPr lang="en-US" altLang="en-US" sz="2800" b="1" u="none" dirty="0" err="1">
                <a:latin typeface="VNI-Times" pitchFamily="2" charset="0"/>
              </a:rPr>
              <a:t>laøm</a:t>
            </a:r>
            <a:r>
              <a:rPr lang="en-US" altLang="en-US" sz="2800" b="1" u="none" dirty="0">
                <a:latin typeface="VNI-Times" pitchFamily="2" charset="0"/>
              </a:rPr>
              <a:t> </a:t>
            </a:r>
            <a:r>
              <a:rPr lang="en-US" altLang="en-US" sz="2800" b="1" u="none" dirty="0" err="1">
                <a:latin typeface="VNI-Times" pitchFamily="2" charset="0"/>
              </a:rPr>
              <a:t>toån</a:t>
            </a:r>
            <a:r>
              <a:rPr lang="en-US" altLang="en-US" sz="2800" b="1" u="none" dirty="0">
                <a:latin typeface="VNI-Times" pitchFamily="2" charset="0"/>
              </a:rPr>
              <a:t> </a:t>
            </a:r>
            <a:r>
              <a:rPr lang="en-US" altLang="en-US" sz="2800" b="1" u="none" dirty="0" err="1">
                <a:latin typeface="VNI-Times" pitchFamily="2" charset="0"/>
              </a:rPr>
              <a:t>thöông</a:t>
            </a:r>
            <a:r>
              <a:rPr lang="en-US" altLang="en-US" sz="2800" b="1" u="none" dirty="0">
                <a:latin typeface="VNI-Times" pitchFamily="2" charset="0"/>
              </a:rPr>
              <a:t> </a:t>
            </a:r>
            <a:r>
              <a:rPr lang="en-US" altLang="en-US" sz="2800" b="1" u="none" dirty="0" err="1">
                <a:latin typeface="VNI-Times" pitchFamily="2" charset="0"/>
              </a:rPr>
              <a:t>cho</a:t>
            </a:r>
            <a:r>
              <a:rPr lang="en-US" altLang="en-US" sz="2800" b="1" u="none" dirty="0">
                <a:latin typeface="VNI-Times" pitchFamily="2" charset="0"/>
              </a:rPr>
              <a:t> </a:t>
            </a:r>
            <a:r>
              <a:rPr lang="en-US" altLang="en-US" sz="2800" b="1" u="none" dirty="0" err="1">
                <a:latin typeface="VNI-Times" pitchFamily="2" charset="0"/>
              </a:rPr>
              <a:t>caây</a:t>
            </a:r>
            <a:r>
              <a:rPr lang="en-US" altLang="en-US" sz="2800" b="1" u="none" dirty="0">
                <a:latin typeface="VNI-Times" pitchFamily="2" charset="0"/>
              </a:rPr>
              <a:t> </a:t>
            </a:r>
            <a:r>
              <a:rPr lang="en-US" altLang="en-US" sz="2800" b="1" u="none" dirty="0" err="1">
                <a:latin typeface="VNI-Times" pitchFamily="2" charset="0"/>
              </a:rPr>
              <a:t>vaø</a:t>
            </a:r>
            <a:r>
              <a:rPr lang="en-US" altLang="en-US" sz="2800" b="1" u="none" dirty="0">
                <a:latin typeface="VNI-Times" pitchFamily="2" charset="0"/>
              </a:rPr>
              <a:t> </a:t>
            </a:r>
            <a:r>
              <a:rPr lang="en-US" altLang="en-US" sz="2800" b="1" u="none" dirty="0" err="1">
                <a:latin typeface="VNI-Times" pitchFamily="2" charset="0"/>
              </a:rPr>
              <a:t>boä</a:t>
            </a:r>
            <a:r>
              <a:rPr lang="en-US" altLang="en-US" sz="2800" b="1" u="none" dirty="0">
                <a:latin typeface="VNI-Times" pitchFamily="2" charset="0"/>
              </a:rPr>
              <a:t> </a:t>
            </a:r>
            <a:r>
              <a:rPr lang="en-US" altLang="en-US" sz="2800" b="1" u="none" dirty="0" err="1">
                <a:latin typeface="VNI-Times" pitchFamily="2" charset="0"/>
              </a:rPr>
              <a:t>reã</a:t>
            </a:r>
            <a:r>
              <a:rPr lang="en-US" altLang="en-US" sz="2800" b="1" u="none" dirty="0">
                <a:latin typeface="VNI-Times" pitchFamily="2" charset="0"/>
              </a:rPr>
              <a:t>.</a:t>
            </a:r>
          </a:p>
          <a:p>
            <a:pPr eaLnBrk="1" hangingPunct="1">
              <a:spcBef>
                <a:spcPct val="20000"/>
              </a:spcBef>
            </a:pPr>
            <a:r>
              <a:rPr lang="en-US" altLang="en-US" sz="2800" b="1" u="none" dirty="0">
                <a:latin typeface="VNI-Times" pitchFamily="2" charset="0"/>
              </a:rPr>
              <a:t>	- </a:t>
            </a:r>
            <a:r>
              <a:rPr lang="en-US" altLang="en-US" sz="2800" b="1" u="none" dirty="0" err="1">
                <a:latin typeface="VNI-Times" pitchFamily="2" charset="0"/>
              </a:rPr>
              <a:t>Caàn</a:t>
            </a:r>
            <a:r>
              <a:rPr lang="en-US" altLang="en-US" sz="2800" b="1" u="none" dirty="0">
                <a:latin typeface="VNI-Times" pitchFamily="2" charset="0"/>
              </a:rPr>
              <a:t> </a:t>
            </a:r>
            <a:r>
              <a:rPr lang="en-US" altLang="en-US" sz="2800" b="1" u="none" dirty="0" err="1">
                <a:latin typeface="VNI-Times" pitchFamily="2" charset="0"/>
              </a:rPr>
              <a:t>keát</a:t>
            </a:r>
            <a:r>
              <a:rPr lang="en-US" altLang="en-US" sz="2800" b="1" u="none" dirty="0">
                <a:latin typeface="VNI-Times" pitchFamily="2" charset="0"/>
              </a:rPr>
              <a:t> </a:t>
            </a:r>
            <a:r>
              <a:rPr lang="en-US" altLang="en-US" sz="2800" b="1" u="none" dirty="0" err="1">
                <a:latin typeface="VNI-Times" pitchFamily="2" charset="0"/>
              </a:rPr>
              <a:t>hôïp</a:t>
            </a:r>
            <a:r>
              <a:rPr lang="en-US" altLang="en-US" sz="2800" b="1" u="none" dirty="0">
                <a:latin typeface="VNI-Times" pitchFamily="2" charset="0"/>
              </a:rPr>
              <a:t> </a:t>
            </a:r>
            <a:r>
              <a:rPr lang="en-US" altLang="en-US" sz="2800" b="1" u="none" dirty="0" err="1">
                <a:latin typeface="VNI-Times" pitchFamily="2" charset="0"/>
              </a:rPr>
              <a:t>caùc</a:t>
            </a:r>
            <a:r>
              <a:rPr lang="en-US" altLang="en-US" sz="2800" b="1" u="none" dirty="0">
                <a:latin typeface="VNI-Times" pitchFamily="2" charset="0"/>
              </a:rPr>
              <a:t> </a:t>
            </a:r>
            <a:r>
              <a:rPr lang="en-US" altLang="en-US" sz="2800" b="1" u="none" dirty="0" err="1">
                <a:latin typeface="VNI-Times" pitchFamily="2" charset="0"/>
              </a:rPr>
              <a:t>bieän</a:t>
            </a:r>
            <a:r>
              <a:rPr lang="en-US" altLang="en-US" sz="2800" b="1" u="none" dirty="0">
                <a:latin typeface="VNI-Times" pitchFamily="2" charset="0"/>
              </a:rPr>
              <a:t> </a:t>
            </a:r>
            <a:r>
              <a:rPr lang="en-US" altLang="en-US" sz="2800" b="1" u="none" dirty="0" err="1">
                <a:latin typeface="VNI-Times" pitchFamily="2" charset="0"/>
              </a:rPr>
              <a:t>phaùp</a:t>
            </a:r>
            <a:r>
              <a:rPr lang="en-US" altLang="en-US" sz="2800" b="1" u="none" dirty="0">
                <a:latin typeface="VNI-Times" pitchFamily="2" charset="0"/>
              </a:rPr>
              <a:t> </a:t>
            </a:r>
            <a:r>
              <a:rPr lang="en-US" altLang="en-US" sz="2800" b="1" u="none" dirty="0" err="1">
                <a:latin typeface="VNI-Times" pitchFamily="2" charset="0"/>
              </a:rPr>
              <a:t>boùn</a:t>
            </a:r>
            <a:r>
              <a:rPr lang="en-US" altLang="en-US" sz="2800" b="1" u="none" dirty="0">
                <a:latin typeface="VNI-Times" pitchFamily="2" charset="0"/>
              </a:rPr>
              <a:t> </a:t>
            </a:r>
            <a:r>
              <a:rPr lang="en-US" altLang="en-US" sz="2800" b="1" u="none" dirty="0" err="1">
                <a:latin typeface="VNI-Times" pitchFamily="2" charset="0"/>
              </a:rPr>
              <a:t>phaân</a:t>
            </a:r>
            <a:r>
              <a:rPr lang="en-US" altLang="en-US" sz="2800" b="1" u="none" dirty="0">
                <a:latin typeface="VNI-Times" pitchFamily="2" charset="0"/>
              </a:rPr>
              <a:t>, </a:t>
            </a:r>
            <a:r>
              <a:rPr lang="en-US" altLang="en-US" sz="2800" b="1" u="none" dirty="0" err="1">
                <a:latin typeface="VNI-Times" pitchFamily="2" charset="0"/>
              </a:rPr>
              <a:t>baám</a:t>
            </a:r>
            <a:r>
              <a:rPr lang="en-US" altLang="en-US" sz="2800" b="1" u="none" dirty="0">
                <a:latin typeface="VNI-Times" pitchFamily="2" charset="0"/>
              </a:rPr>
              <a:t> </a:t>
            </a:r>
            <a:r>
              <a:rPr lang="en-US" altLang="en-US" sz="2800" b="1" u="none" dirty="0" err="1">
                <a:latin typeface="VNI-Times" pitchFamily="2" charset="0"/>
              </a:rPr>
              <a:t>ngoïn</a:t>
            </a:r>
            <a:r>
              <a:rPr lang="en-US" altLang="en-US" sz="2800" b="1" u="none" dirty="0">
                <a:latin typeface="VNI-Times" pitchFamily="2" charset="0"/>
              </a:rPr>
              <a:t>, </a:t>
            </a:r>
            <a:r>
              <a:rPr lang="en-US" altLang="en-US" sz="2800" b="1" u="none" dirty="0" err="1">
                <a:latin typeface="VNI-Times" pitchFamily="2" charset="0"/>
              </a:rPr>
              <a:t>tæa</a:t>
            </a:r>
            <a:r>
              <a:rPr lang="en-US" altLang="en-US" sz="2800" b="1" u="none" dirty="0">
                <a:latin typeface="VNI-Times" pitchFamily="2" charset="0"/>
              </a:rPr>
              <a:t> </a:t>
            </a:r>
            <a:r>
              <a:rPr lang="en-US" altLang="en-US" sz="2800" b="1" u="none" dirty="0" err="1">
                <a:latin typeface="VNI-Times" pitchFamily="2" charset="0"/>
              </a:rPr>
              <a:t>caønh</a:t>
            </a:r>
            <a:r>
              <a:rPr lang="en-US" altLang="en-US" sz="2800" b="1" u="none" dirty="0">
                <a:latin typeface="VNI-Times" pitchFamily="2" charset="0"/>
              </a:rPr>
              <a:t>, </a:t>
            </a:r>
            <a:r>
              <a:rPr lang="en-US" altLang="en-US" sz="2800" b="1" u="none" dirty="0" err="1">
                <a:latin typeface="VNI-Times" pitchFamily="2" charset="0"/>
              </a:rPr>
              <a:t>tröø</a:t>
            </a:r>
            <a:r>
              <a:rPr lang="en-US" altLang="en-US" sz="2800" b="1" u="none" dirty="0">
                <a:latin typeface="VNI-Times" pitchFamily="2" charset="0"/>
              </a:rPr>
              <a:t> </a:t>
            </a:r>
            <a:r>
              <a:rPr lang="en-US" altLang="en-US" sz="2800" b="1" u="none" dirty="0" err="1">
                <a:latin typeface="VNI-Times" pitchFamily="2" charset="0"/>
              </a:rPr>
              <a:t>saâu</a:t>
            </a:r>
            <a:r>
              <a:rPr lang="en-US" altLang="en-US" sz="2800" b="1" u="none" dirty="0">
                <a:latin typeface="VNI-Times" pitchFamily="2" charset="0"/>
              </a:rPr>
              <a:t> </a:t>
            </a:r>
            <a:r>
              <a:rPr lang="en-US" altLang="en-US" sz="2800" b="1" u="none" dirty="0" err="1">
                <a:latin typeface="VNI-Times" pitchFamily="2" charset="0"/>
              </a:rPr>
              <a:t>beänh</a:t>
            </a:r>
            <a:r>
              <a:rPr lang="en-US" altLang="en-US" sz="2800" b="1" u="none" dirty="0">
                <a:latin typeface="VNI-Times" pitchFamily="2" charset="0"/>
              </a:rPr>
              <a:t>.</a:t>
            </a:r>
          </a:p>
        </p:txBody>
      </p:sp>
      <p:sp>
        <p:nvSpPr>
          <p:cNvPr id="11" name="Text Box 14"/>
          <p:cNvSpPr txBox="1">
            <a:spLocks noChangeArrowheads="1"/>
          </p:cNvSpPr>
          <p:nvPr/>
        </p:nvSpPr>
        <p:spPr bwMode="auto">
          <a:xfrm>
            <a:off x="478665" y="914400"/>
            <a:ext cx="8534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err="1">
                <a:solidFill>
                  <a:srgbClr val="0000FF"/>
                </a:solidFill>
              </a:rPr>
              <a:t>Vậy</a:t>
            </a:r>
            <a:r>
              <a:rPr lang="en-US" altLang="en-US" sz="2400" b="1" u="none" dirty="0">
                <a:solidFill>
                  <a:srgbClr val="0000FF"/>
                </a:solidFill>
              </a:rPr>
              <a:t> </a:t>
            </a:r>
            <a:r>
              <a:rPr lang="en-US" altLang="en-US" sz="2400" b="1" u="none" dirty="0" err="1">
                <a:solidFill>
                  <a:srgbClr val="0000FF"/>
                </a:solidFill>
              </a:rPr>
              <a:t>mục</a:t>
            </a:r>
            <a:r>
              <a:rPr lang="en-US" altLang="en-US" sz="2400" b="1" u="none" dirty="0">
                <a:solidFill>
                  <a:srgbClr val="0000FF"/>
                </a:solidFill>
              </a:rPr>
              <a:t> </a:t>
            </a:r>
            <a:r>
              <a:rPr lang="en-US" altLang="en-US" sz="2400" b="1" u="none" dirty="0" err="1">
                <a:solidFill>
                  <a:srgbClr val="0000FF"/>
                </a:solidFill>
              </a:rPr>
              <a:t>đích</a:t>
            </a:r>
            <a:r>
              <a:rPr lang="en-US" altLang="en-US" sz="2400" b="1" u="none" dirty="0">
                <a:solidFill>
                  <a:srgbClr val="0000FF"/>
                </a:solidFill>
              </a:rPr>
              <a:t> </a:t>
            </a:r>
            <a:r>
              <a:rPr lang="en-US" altLang="en-US" sz="2400" b="1" u="none" dirty="0" err="1">
                <a:solidFill>
                  <a:srgbClr val="0000FF"/>
                </a:solidFill>
              </a:rPr>
              <a:t>chung</a:t>
            </a:r>
            <a:r>
              <a:rPr lang="en-US" altLang="en-US" sz="2400" b="1" u="none" dirty="0">
                <a:solidFill>
                  <a:srgbClr val="0000FF"/>
                </a:solidFill>
              </a:rPr>
              <a:t> </a:t>
            </a:r>
            <a:r>
              <a:rPr lang="en-US" altLang="en-US" sz="2400" b="1" u="none" dirty="0" err="1">
                <a:solidFill>
                  <a:srgbClr val="0000FF"/>
                </a:solidFill>
              </a:rPr>
              <a:t>của</a:t>
            </a:r>
            <a:r>
              <a:rPr lang="en-US" altLang="en-US" sz="2400" b="1" u="none" dirty="0">
                <a:solidFill>
                  <a:srgbClr val="0000FF"/>
                </a:solidFill>
              </a:rPr>
              <a:t> </a:t>
            </a:r>
            <a:r>
              <a:rPr lang="en-US" altLang="en-US" sz="2400" b="1" u="none" dirty="0" err="1">
                <a:solidFill>
                  <a:srgbClr val="0000FF"/>
                </a:solidFill>
              </a:rPr>
              <a:t>việc</a:t>
            </a:r>
            <a:r>
              <a:rPr lang="en-US" altLang="en-US" sz="2400" b="1" u="none" dirty="0">
                <a:solidFill>
                  <a:srgbClr val="0000FF"/>
                </a:solidFill>
              </a:rPr>
              <a:t> </a:t>
            </a:r>
            <a:r>
              <a:rPr lang="en-US" altLang="en-US" sz="2400" b="1" u="none" dirty="0" err="1">
                <a:solidFill>
                  <a:srgbClr val="0000FF"/>
                </a:solidFill>
              </a:rPr>
              <a:t>làm</a:t>
            </a:r>
            <a:r>
              <a:rPr lang="en-US" altLang="en-US" sz="2400" b="1" u="none" dirty="0">
                <a:solidFill>
                  <a:srgbClr val="0000FF"/>
                </a:solidFill>
              </a:rPr>
              <a:t> </a:t>
            </a:r>
            <a:r>
              <a:rPr lang="en-US" altLang="en-US" sz="2400" b="1" u="none" dirty="0" err="1">
                <a:solidFill>
                  <a:srgbClr val="0000FF"/>
                </a:solidFill>
              </a:rPr>
              <a:t>cỏ,vun</a:t>
            </a:r>
            <a:r>
              <a:rPr lang="en-US" altLang="en-US" sz="2400" b="1" u="none" dirty="0">
                <a:solidFill>
                  <a:srgbClr val="0000FF"/>
                </a:solidFill>
              </a:rPr>
              <a:t> </a:t>
            </a:r>
            <a:r>
              <a:rPr lang="en-US" altLang="en-US" sz="2400" b="1" u="none" dirty="0" err="1">
                <a:solidFill>
                  <a:srgbClr val="0000FF"/>
                </a:solidFill>
              </a:rPr>
              <a:t>xới</a:t>
            </a:r>
            <a:r>
              <a:rPr lang="en-US" altLang="en-US" sz="2400" b="1" u="none" dirty="0">
                <a:solidFill>
                  <a:srgbClr val="0000FF"/>
                </a:solidFill>
              </a:rPr>
              <a:t> </a:t>
            </a:r>
            <a:r>
              <a:rPr lang="en-US" altLang="en-US" sz="2400" b="1" u="none" dirty="0" err="1" smtClean="0">
                <a:solidFill>
                  <a:srgbClr val="0000FF"/>
                </a:solidFill>
              </a:rPr>
              <a:t>là</a:t>
            </a:r>
            <a:endParaRPr lang="en-US" altLang="en-US" sz="2400" b="1" u="none" dirty="0">
              <a:solidFill>
                <a:srgbClr val="0000FF"/>
              </a:solidFill>
            </a:endParaRPr>
          </a:p>
          <a:p>
            <a:pPr eaLnBrk="1" hangingPunct="1">
              <a:spcBef>
                <a:spcPct val="50000"/>
              </a:spcBef>
            </a:pPr>
            <a:r>
              <a:rPr lang="en-US" altLang="en-US" sz="2400" b="1" u="none" dirty="0" smtClean="0"/>
              <a:t>- </a:t>
            </a:r>
            <a:r>
              <a:rPr lang="en-US" altLang="en-US" sz="2400" b="1" u="none" dirty="0" err="1" smtClean="0"/>
              <a:t>Diệt</a:t>
            </a:r>
            <a:r>
              <a:rPr lang="en-US" altLang="en-US" sz="2400" b="1" u="none" dirty="0" smtClean="0"/>
              <a:t> </a:t>
            </a:r>
            <a:r>
              <a:rPr lang="en-US" altLang="en-US" sz="2400" b="1" u="none" dirty="0" err="1"/>
              <a:t>cỏ</a:t>
            </a:r>
            <a:r>
              <a:rPr lang="en-US" altLang="en-US" sz="2400" b="1" u="none" dirty="0"/>
              <a:t> </a:t>
            </a:r>
            <a:r>
              <a:rPr lang="en-US" altLang="en-US" sz="2400" b="1" u="none" dirty="0" err="1"/>
              <a:t>dại</a:t>
            </a:r>
            <a:endParaRPr lang="en-US" altLang="en-US" sz="2400" b="1" u="none" dirty="0"/>
          </a:p>
          <a:p>
            <a:pPr eaLnBrk="1" hangingPunct="1">
              <a:spcBef>
                <a:spcPct val="50000"/>
              </a:spcBef>
            </a:pPr>
            <a:r>
              <a:rPr lang="en-US" altLang="en-US" sz="2400" b="1" u="none" dirty="0" smtClean="0"/>
              <a:t>- </a:t>
            </a:r>
            <a:r>
              <a:rPr lang="en-US" altLang="en-US" sz="2400" b="1" u="none" dirty="0" err="1" smtClean="0"/>
              <a:t>Làm</a:t>
            </a:r>
            <a:r>
              <a:rPr lang="en-US" altLang="en-US" sz="2400" b="1" u="none" dirty="0" smtClean="0"/>
              <a:t> </a:t>
            </a:r>
            <a:r>
              <a:rPr lang="en-US" altLang="en-US" sz="2400" b="1" u="none" dirty="0" err="1"/>
              <a:t>cho</a:t>
            </a:r>
            <a:r>
              <a:rPr lang="en-US" altLang="en-US" sz="2400" b="1" u="none" dirty="0"/>
              <a:t> </a:t>
            </a:r>
            <a:r>
              <a:rPr lang="en-US" altLang="en-US" sz="2400" b="1" u="none" dirty="0" err="1"/>
              <a:t>đất</a:t>
            </a:r>
            <a:r>
              <a:rPr lang="en-US" altLang="en-US" sz="2400" b="1" u="none" dirty="0"/>
              <a:t> </a:t>
            </a:r>
            <a:r>
              <a:rPr lang="en-US" altLang="en-US" sz="2400" b="1" u="none" dirty="0" err="1"/>
              <a:t>tơi</a:t>
            </a:r>
            <a:r>
              <a:rPr lang="en-US" altLang="en-US" sz="2400" b="1" u="none" dirty="0"/>
              <a:t> </a:t>
            </a:r>
            <a:r>
              <a:rPr lang="en-US" altLang="en-US" sz="2400" b="1" u="none" dirty="0" err="1"/>
              <a:t>xốp</a:t>
            </a:r>
            <a:endParaRPr lang="en-US" altLang="en-US" sz="2400" b="1" u="none" dirty="0"/>
          </a:p>
          <a:p>
            <a:pPr eaLnBrk="1" hangingPunct="1">
              <a:spcBef>
                <a:spcPct val="50000"/>
              </a:spcBef>
            </a:pPr>
            <a:r>
              <a:rPr lang="en-US" altLang="en-US" sz="2400" b="1" u="none" dirty="0" smtClean="0"/>
              <a:t>- </a:t>
            </a:r>
            <a:r>
              <a:rPr lang="en-US" altLang="en-US" sz="2400" b="1" u="none" dirty="0" err="1" smtClean="0"/>
              <a:t>Diệt</a:t>
            </a:r>
            <a:r>
              <a:rPr lang="en-US" altLang="en-US" sz="2400" b="1" u="none" dirty="0" smtClean="0"/>
              <a:t> </a:t>
            </a:r>
            <a:r>
              <a:rPr lang="en-US" altLang="en-US" sz="2400" b="1" u="none" dirty="0" err="1"/>
              <a:t>sâu</a:t>
            </a:r>
            <a:r>
              <a:rPr lang="en-US" altLang="en-US" sz="2400" b="1" u="none" dirty="0"/>
              <a:t>, </a:t>
            </a:r>
            <a:r>
              <a:rPr lang="en-US" altLang="en-US" sz="2400" b="1" u="none" dirty="0" err="1"/>
              <a:t>bệnh</a:t>
            </a:r>
            <a:r>
              <a:rPr lang="en-US" altLang="en-US" sz="2400" b="1" u="none" dirty="0"/>
              <a:t> </a:t>
            </a:r>
            <a:r>
              <a:rPr lang="en-US" altLang="en-US" sz="2400" b="1" u="none" dirty="0" err="1"/>
              <a:t>hại</a:t>
            </a:r>
            <a:r>
              <a:rPr lang="en-US" altLang="en-US" sz="2400" b="1" u="none" dirty="0"/>
              <a:t>.</a:t>
            </a:r>
          </a:p>
          <a:p>
            <a:pPr eaLnBrk="1" hangingPunct="1">
              <a:spcBef>
                <a:spcPct val="50000"/>
              </a:spcBef>
            </a:pPr>
            <a:r>
              <a:rPr lang="en-US" altLang="en-US" sz="2400" b="1" u="none" dirty="0" smtClean="0"/>
              <a:t>- </a:t>
            </a:r>
            <a:r>
              <a:rPr lang="en-US" altLang="en-US" sz="2400" b="1" u="none" dirty="0" err="1" smtClean="0"/>
              <a:t>Chống</a:t>
            </a:r>
            <a:r>
              <a:rPr lang="en-US" altLang="en-US" sz="2400" b="1" u="none" dirty="0" smtClean="0"/>
              <a:t> </a:t>
            </a:r>
            <a:r>
              <a:rPr lang="en-US" altLang="en-US" sz="2400" b="1" u="none" dirty="0" err="1"/>
              <a:t>đổ</a:t>
            </a:r>
            <a:endParaRPr lang="en-US" altLang="en-US" sz="2400" b="1" u="none" dirty="0"/>
          </a:p>
        </p:txBody>
      </p:sp>
    </p:spTree>
    <p:extLst>
      <p:ext uri="{BB962C8B-B14F-4D97-AF65-F5344CB8AC3E}">
        <p14:creationId xmlns:p14="http://schemas.microsoft.com/office/powerpoint/2010/main" val="3218005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5719"/>
                                        </p:tgtEl>
                                        <p:attrNameLst>
                                          <p:attrName>style.visibility</p:attrName>
                                        </p:attrNameLst>
                                      </p:cBhvr>
                                      <p:to>
                                        <p:strVal val="visible"/>
                                      </p:to>
                                    </p:set>
                                    <p:animEffect transition="in" filter="box(in)">
                                      <p:cBhvr>
                                        <p:cTn id="12" dur="500"/>
                                        <p:tgtEl>
                                          <p:spTgt spid="11571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5725"/>
                                        </p:tgtEl>
                                        <p:attrNameLst>
                                          <p:attrName>style.visibility</p:attrName>
                                        </p:attrNameLst>
                                      </p:cBhvr>
                                      <p:to>
                                        <p:strVal val="visible"/>
                                      </p:to>
                                    </p:set>
                                    <p:animEffect transition="in" filter="checkerboard(across)">
                                      <p:cBhvr>
                                        <p:cTn id="17" dur="500"/>
                                        <p:tgtEl>
                                          <p:spTgt spid="115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9" grpId="0"/>
      <p:bldP spid="115725"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24000"/>
            <a:ext cx="7772400" cy="1578894"/>
          </a:xfrm>
          <a:prstGeom prst="rect">
            <a:avLst/>
          </a:prstGeom>
        </p:spPr>
        <p:txBody>
          <a:bodyPr wrap="square">
            <a:spAutoFit/>
          </a:bodyPr>
          <a:lstStyle/>
          <a:p>
            <a:pPr marL="88900">
              <a:lnSpc>
                <a:spcPct val="115000"/>
              </a:lnSpc>
              <a:spcAft>
                <a:spcPts val="2200"/>
              </a:spcAft>
            </a:pPr>
            <a:r>
              <a:rPr lang="vi-VN" sz="2800" dirty="0">
                <a:solidFill>
                  <a:srgbClr val="000000"/>
                </a:solidFill>
                <a:latin typeface="Times New Roman (Headings)"/>
                <a:ea typeface="Arial" panose="020B0604020202020204" pitchFamily="34" charset="0"/>
              </a:rPr>
              <a:t>Khi gieo hạt trồng cây con cần phải chú ý đến nhũng vấn </a:t>
            </a:r>
            <a:r>
              <a:rPr lang="vi-VN" sz="2800" dirty="0" smtClean="0">
                <a:solidFill>
                  <a:srgbClr val="000000"/>
                </a:solidFill>
                <a:latin typeface="Times New Roman (Headings)"/>
                <a:ea typeface="Arial" panose="020B0604020202020204" pitchFamily="34" charset="0"/>
              </a:rPr>
              <a:t>đ</a:t>
            </a:r>
            <a:r>
              <a:rPr lang="en-US" sz="2800" dirty="0" smtClean="0">
                <a:solidFill>
                  <a:srgbClr val="000000"/>
                </a:solidFill>
                <a:latin typeface="Times New Roman (Headings)"/>
                <a:ea typeface="Arial" panose="020B0604020202020204" pitchFamily="34" charset="0"/>
              </a:rPr>
              <a:t>ề</a:t>
            </a:r>
            <a:r>
              <a:rPr lang="vi-VN" sz="2800" dirty="0" smtClean="0">
                <a:solidFill>
                  <a:srgbClr val="000000"/>
                </a:solidFill>
                <a:latin typeface="Times New Roman (Headings)"/>
                <a:ea typeface="Arial" panose="020B0604020202020204" pitchFamily="34" charset="0"/>
              </a:rPr>
              <a:t> g</a:t>
            </a:r>
            <a:r>
              <a:rPr lang="en-US" sz="2800" dirty="0">
                <a:solidFill>
                  <a:srgbClr val="000000"/>
                </a:solidFill>
                <a:latin typeface="Times New Roman (Headings)"/>
                <a:ea typeface="Arial" panose="020B0604020202020204" pitchFamily="34" charset="0"/>
              </a:rPr>
              <a:t>ì</a:t>
            </a:r>
            <a:r>
              <a:rPr lang="vi-VN" sz="2800" dirty="0" smtClean="0">
                <a:solidFill>
                  <a:srgbClr val="000000"/>
                </a:solidFill>
                <a:latin typeface="Times New Roman (Headings)"/>
                <a:ea typeface="Arial" panose="020B0604020202020204" pitchFamily="34" charset="0"/>
              </a:rPr>
              <a:t>? Ch</a:t>
            </a:r>
            <a:r>
              <a:rPr lang="en-US" sz="2800" dirty="0">
                <a:solidFill>
                  <a:srgbClr val="000000"/>
                </a:solidFill>
                <a:latin typeface="Times New Roman (Headings)"/>
                <a:ea typeface="Arial" panose="020B0604020202020204" pitchFamily="34" charset="0"/>
              </a:rPr>
              <a:t>ă</a:t>
            </a:r>
            <a:r>
              <a:rPr lang="vi-VN" sz="2800" dirty="0" smtClean="0">
                <a:solidFill>
                  <a:srgbClr val="000000"/>
                </a:solidFill>
                <a:latin typeface="Times New Roman (Headings)"/>
                <a:ea typeface="Arial" panose="020B0604020202020204" pitchFamily="34" charset="0"/>
              </a:rPr>
              <a:t>m </a:t>
            </a:r>
            <a:r>
              <a:rPr lang="vi-VN" sz="2800" dirty="0">
                <a:solidFill>
                  <a:srgbClr val="000000"/>
                </a:solidFill>
                <a:latin typeface="Times New Roman (Headings)"/>
                <a:ea typeface="Arial" panose="020B0604020202020204" pitchFamily="34" charset="0"/>
              </a:rPr>
              <a:t>sóc và phòng trừ sâu, bệnh có ý nghĩa như thế nào đồi với cây trồng?</a:t>
            </a:r>
            <a:endParaRPr lang="en-US" sz="2800" dirty="0">
              <a:effectLst/>
              <a:latin typeface="Times New Roman (Headings)"/>
              <a:ea typeface="Arial" panose="020B0604020202020204" pitchFamily="34" charset="0"/>
            </a:endParaRPr>
          </a:p>
        </p:txBody>
      </p:sp>
    </p:spTree>
    <p:extLst>
      <p:ext uri="{BB962C8B-B14F-4D97-AF65-F5344CB8AC3E}">
        <p14:creationId xmlns:p14="http://schemas.microsoft.com/office/powerpoint/2010/main" val="39203839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0" y="10668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smtClean="0">
                <a:solidFill>
                  <a:srgbClr val="0000FF"/>
                </a:solidFill>
              </a:rPr>
              <a:t>1 </a:t>
            </a:r>
            <a:r>
              <a:rPr lang="en-US" altLang="en-US" sz="2400" b="1" u="none" dirty="0">
                <a:solidFill>
                  <a:srgbClr val="0000FF"/>
                </a:solidFill>
              </a:rPr>
              <a:t>. TỈA, DẶM CÂY</a:t>
            </a:r>
          </a:p>
        </p:txBody>
      </p:sp>
      <p:sp>
        <p:nvSpPr>
          <p:cNvPr id="15364" name="Line 5"/>
          <p:cNvSpPr>
            <a:spLocks noChangeShapeType="1"/>
          </p:cNvSpPr>
          <p:nvPr/>
        </p:nvSpPr>
        <p:spPr bwMode="auto">
          <a:xfrm>
            <a:off x="4267200" y="609600"/>
            <a:ext cx="0" cy="624840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5" name="Text Box 6"/>
          <p:cNvSpPr txBox="1">
            <a:spLocks noChangeArrowheads="1"/>
          </p:cNvSpPr>
          <p:nvPr/>
        </p:nvSpPr>
        <p:spPr bwMode="auto">
          <a:xfrm>
            <a:off x="0" y="15240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smtClean="0">
                <a:solidFill>
                  <a:srgbClr val="0000FF"/>
                </a:solidFill>
              </a:rPr>
              <a:t>2. </a:t>
            </a:r>
            <a:r>
              <a:rPr lang="en-US" altLang="en-US" sz="2400" b="1" u="none" dirty="0">
                <a:solidFill>
                  <a:srgbClr val="0000FF"/>
                </a:solidFill>
              </a:rPr>
              <a:t>LÀM CỎ, VUN XỚI</a:t>
            </a:r>
          </a:p>
        </p:txBody>
      </p:sp>
      <p:sp>
        <p:nvSpPr>
          <p:cNvPr id="15366" name="Text Box 9"/>
          <p:cNvSpPr txBox="1">
            <a:spLocks noChangeArrowheads="1"/>
          </p:cNvSpPr>
          <p:nvPr/>
        </p:nvSpPr>
        <p:spPr bwMode="auto">
          <a:xfrm>
            <a:off x="0" y="4038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110602" name="Text Box 10"/>
          <p:cNvSpPr txBox="1">
            <a:spLocks noChangeArrowheads="1"/>
          </p:cNvSpPr>
          <p:nvPr/>
        </p:nvSpPr>
        <p:spPr bwMode="auto">
          <a:xfrm>
            <a:off x="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smtClean="0">
                <a:solidFill>
                  <a:srgbClr val="0000FF"/>
                </a:solidFill>
              </a:rPr>
              <a:t>3.TƯỚI NƯỚC</a:t>
            </a:r>
            <a:endParaRPr lang="en-US" altLang="en-US" sz="2400" b="1" u="none" dirty="0">
              <a:solidFill>
                <a:srgbClr val="0000FF"/>
              </a:solidFill>
            </a:endParaRPr>
          </a:p>
        </p:txBody>
      </p:sp>
      <p:sp>
        <p:nvSpPr>
          <p:cNvPr id="110604" name="Text Box 12"/>
          <p:cNvSpPr txBox="1">
            <a:spLocks noChangeArrowheads="1"/>
          </p:cNvSpPr>
          <p:nvPr/>
        </p:nvSpPr>
        <p:spPr bwMode="auto">
          <a:xfrm>
            <a:off x="4343400" y="1600200"/>
            <a:ext cx="4800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u="none"/>
              <a:t>“Nhất nước, nhì phân, tam cần, tứ giống”</a:t>
            </a:r>
          </a:p>
          <a:p>
            <a:pPr eaLnBrk="1" hangingPunct="1">
              <a:spcBef>
                <a:spcPct val="50000"/>
              </a:spcBef>
            </a:pPr>
            <a:r>
              <a:rPr lang="en-US" altLang="en-US" sz="2800" b="1" u="none"/>
              <a:t>Nghĩa của câu nói đó là gì?</a:t>
            </a:r>
          </a:p>
        </p:txBody>
      </p:sp>
      <p:sp>
        <p:nvSpPr>
          <p:cNvPr id="15370" name="Rectangle 15"/>
          <p:cNvSpPr>
            <a:spLocks noChangeArrowheads="1"/>
          </p:cNvSpPr>
          <p:nvPr/>
        </p:nvSpPr>
        <p:spPr bwMode="auto">
          <a:xfrm>
            <a:off x="0" y="0"/>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u="none" dirty="0" smtClean="0">
                <a:solidFill>
                  <a:srgbClr val="FF0000"/>
                </a:solidFill>
              </a:rPr>
              <a:t>II. CHĂM </a:t>
            </a:r>
            <a:r>
              <a:rPr lang="en-US" altLang="en-US" sz="2800" b="1" u="none" dirty="0">
                <a:solidFill>
                  <a:srgbClr val="FF0000"/>
                </a:solidFill>
              </a:rPr>
              <a:t>SÓCCÂYTRỒNG</a:t>
            </a:r>
          </a:p>
        </p:txBody>
      </p:sp>
    </p:spTree>
    <p:extLst>
      <p:ext uri="{BB962C8B-B14F-4D97-AF65-F5344CB8AC3E}">
        <p14:creationId xmlns:p14="http://schemas.microsoft.com/office/powerpoint/2010/main" val="3393164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0604">
                                            <p:txEl>
                                              <p:pRg st="0" end="0"/>
                                            </p:txEl>
                                          </p:spTgt>
                                        </p:tgtEl>
                                        <p:attrNameLst>
                                          <p:attrName>style.visibility</p:attrName>
                                        </p:attrNameLst>
                                      </p:cBhvr>
                                      <p:to>
                                        <p:strVal val="visible"/>
                                      </p:to>
                                    </p:set>
                                    <p:anim calcmode="lin" valueType="num">
                                      <p:cBhvr additive="base">
                                        <p:cTn id="7" dur="500" fill="hold"/>
                                        <p:tgtEl>
                                          <p:spTgt spid="1106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060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0604">
                                            <p:txEl>
                                              <p:pRg st="1" end="1"/>
                                            </p:txEl>
                                          </p:spTgt>
                                        </p:tgtEl>
                                        <p:attrNameLst>
                                          <p:attrName>style.visibility</p:attrName>
                                        </p:attrNameLst>
                                      </p:cBhvr>
                                      <p:to>
                                        <p:strVal val="visible"/>
                                      </p:to>
                                    </p:set>
                                    <p:anim calcmode="lin" valueType="num">
                                      <p:cBhvr additive="base">
                                        <p:cTn id="11" dur="500" fill="hold"/>
                                        <p:tgtEl>
                                          <p:spTgt spid="1106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06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0602"/>
                                        </p:tgtEl>
                                        <p:attrNameLst>
                                          <p:attrName>style.visibility</p:attrName>
                                        </p:attrNameLst>
                                      </p:cBhvr>
                                      <p:to>
                                        <p:strVal val="visible"/>
                                      </p:to>
                                    </p:set>
                                    <p:animEffect transition="in" filter="checkerboard(across)">
                                      <p:cBhvr>
                                        <p:cTn id="17" dur="500"/>
                                        <p:tgtEl>
                                          <p:spTgt spid="110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Text Box 6"/>
          <p:cNvSpPr txBox="1">
            <a:spLocks noChangeArrowheads="1"/>
          </p:cNvSpPr>
          <p:nvPr/>
        </p:nvSpPr>
        <p:spPr bwMode="auto">
          <a:xfrm>
            <a:off x="152400" y="3276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16391" name="Text Box 7"/>
          <p:cNvSpPr txBox="1">
            <a:spLocks noChangeArrowheads="1"/>
          </p:cNvSpPr>
          <p:nvPr/>
        </p:nvSpPr>
        <p:spPr bwMode="auto">
          <a:xfrm>
            <a:off x="152400" y="533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smtClean="0">
                <a:solidFill>
                  <a:srgbClr val="0000FF"/>
                </a:solidFill>
              </a:rPr>
              <a:t>3 . TƯỚI </a:t>
            </a:r>
            <a:r>
              <a:rPr lang="en-US" altLang="en-US" sz="2400" b="1" u="none" dirty="0">
                <a:solidFill>
                  <a:srgbClr val="0000FF"/>
                </a:solidFill>
              </a:rPr>
              <a:t>NƯỚC</a:t>
            </a:r>
          </a:p>
        </p:txBody>
      </p:sp>
      <p:pic>
        <p:nvPicPr>
          <p:cNvPr id="232476" name="Picture 28" descr="Là vùng tiểu khí hậu á nhiệt đới gió mùa và phải chờ nước mưa đổ xuống nên vùng núi Lào Cai dịp tháng 6, 7 hàng năm mới vào vụ gieo cấy. Đây là thời gian xuất hiện phong cảnh đẹp nhất trên những cánh đồng ruộng bậc thang ở Trung Chải, Sa Pả, Tả Phìn, Lao Chải, Tả Van, Hầu Thào, Bản Hồ, Tả Giàng Phình…(Sa Pa); Lầu Thí Ngài, Lùng Phình… (Bắc Hà ); Mường Hum, Mường Vi, Sảng Ma Sáo, Dền Sáng, Ý Tý, Ngải Thầu, A Lù… ( Bát Xát); Sín Chéng, Cán Cấu… (Si Ma Cai); Tung Chung Phố, Tả Ngải Chồ, Pha Long, Lùng Khấu Nhin…(Mường Khương).  (Ảnh: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045" y="3760630"/>
            <a:ext cx="5770272"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77" name="Text Box 29"/>
          <p:cNvSpPr txBox="1">
            <a:spLocks noChangeArrowheads="1"/>
          </p:cNvSpPr>
          <p:nvPr/>
        </p:nvSpPr>
        <p:spPr bwMode="auto">
          <a:xfrm>
            <a:off x="2990045" y="3045767"/>
            <a:ext cx="5753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dirty="0" err="1"/>
              <a:t>Dưa</a:t>
            </a:r>
            <a:r>
              <a:rPr lang="en-US" altLang="en-US" sz="2400" u="none" dirty="0"/>
              <a:t> </a:t>
            </a:r>
            <a:r>
              <a:rPr lang="en-US" altLang="en-US" sz="2400" u="none" dirty="0" err="1"/>
              <a:t>hấu</a:t>
            </a:r>
            <a:r>
              <a:rPr lang="en-US" altLang="en-US" sz="2400" u="none" dirty="0"/>
              <a:t> </a:t>
            </a:r>
            <a:r>
              <a:rPr lang="en-US" altLang="en-US" sz="2400" u="none" dirty="0" err="1"/>
              <a:t>và</a:t>
            </a:r>
            <a:r>
              <a:rPr lang="en-US" altLang="en-US" sz="2400" u="none" dirty="0"/>
              <a:t> </a:t>
            </a:r>
            <a:r>
              <a:rPr lang="en-US" altLang="en-US" sz="2400" u="none" dirty="0" err="1"/>
              <a:t>lúa</a:t>
            </a:r>
            <a:r>
              <a:rPr lang="en-US" altLang="en-US" sz="2400" u="none" dirty="0"/>
              <a:t> </a:t>
            </a:r>
            <a:r>
              <a:rPr lang="en-US" altLang="en-US" sz="2400" u="none" dirty="0" err="1"/>
              <a:t>cây</a:t>
            </a:r>
            <a:r>
              <a:rPr lang="en-US" altLang="en-US" sz="2400" u="none" dirty="0"/>
              <a:t> </a:t>
            </a:r>
            <a:r>
              <a:rPr lang="en-US" altLang="en-US" sz="2400" u="none" dirty="0" err="1"/>
              <a:t>nào</a:t>
            </a:r>
            <a:r>
              <a:rPr lang="en-US" altLang="en-US" sz="2400" u="none" dirty="0"/>
              <a:t> </a:t>
            </a:r>
            <a:r>
              <a:rPr lang="en-US" altLang="en-US" sz="2400" u="none" dirty="0" err="1"/>
              <a:t>cần</a:t>
            </a:r>
            <a:r>
              <a:rPr lang="en-US" altLang="en-US" sz="2400" u="none" dirty="0"/>
              <a:t> </a:t>
            </a:r>
            <a:r>
              <a:rPr lang="en-US" altLang="en-US" sz="2400" u="none" dirty="0" err="1"/>
              <a:t>nhiều</a:t>
            </a:r>
            <a:r>
              <a:rPr lang="en-US" altLang="en-US" sz="2400" u="none" dirty="0"/>
              <a:t> </a:t>
            </a:r>
            <a:r>
              <a:rPr lang="en-US" altLang="en-US" sz="2400" u="none" dirty="0" err="1"/>
              <a:t>nước</a:t>
            </a:r>
            <a:r>
              <a:rPr lang="en-US" altLang="en-US" sz="2400" u="none" dirty="0"/>
              <a:t> </a:t>
            </a:r>
            <a:r>
              <a:rPr lang="en-US" altLang="en-US" sz="2400" u="none" dirty="0" err="1"/>
              <a:t>hơn</a:t>
            </a:r>
            <a:r>
              <a:rPr lang="en-US" altLang="en-US" sz="2400" u="none" dirty="0"/>
              <a:t>?</a:t>
            </a:r>
          </a:p>
        </p:txBody>
      </p:sp>
      <p:pic>
        <p:nvPicPr>
          <p:cNvPr id="232482" name="Picture 34" descr="12311043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76200"/>
            <a:ext cx="5715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32476"/>
                                        </p:tgtEl>
                                        <p:attrNameLst>
                                          <p:attrName>style.visibility</p:attrName>
                                        </p:attrNameLst>
                                      </p:cBhvr>
                                      <p:to>
                                        <p:strVal val="visible"/>
                                      </p:to>
                                    </p:set>
                                    <p:animEffect transition="in" filter="wedge">
                                      <p:cBhvr>
                                        <p:cTn id="7" dur="2000"/>
                                        <p:tgtEl>
                                          <p:spTgt spid="2324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32482"/>
                                        </p:tgtEl>
                                        <p:attrNameLst>
                                          <p:attrName>style.visibility</p:attrName>
                                        </p:attrNameLst>
                                      </p:cBhvr>
                                      <p:to>
                                        <p:strVal val="visible"/>
                                      </p:to>
                                    </p:set>
                                    <p:animEffect transition="in" filter="checkerboard(across)">
                                      <p:cBhvr>
                                        <p:cTn id="12" dur="500"/>
                                        <p:tgtEl>
                                          <p:spTgt spid="2324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2477"/>
                                        </p:tgtEl>
                                        <p:attrNameLst>
                                          <p:attrName>style.visibility</p:attrName>
                                        </p:attrNameLst>
                                      </p:cBhvr>
                                      <p:to>
                                        <p:strVal val="visible"/>
                                      </p:to>
                                    </p:set>
                                    <p:animEffect transition="in" filter="checkerboard(across)">
                                      <p:cBhvr>
                                        <p:cTn id="17" dur="500"/>
                                        <p:tgtEl>
                                          <p:spTgt spid="23247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grpId="1" nodeType="clickEffect">
                                  <p:stCondLst>
                                    <p:cond delay="0"/>
                                  </p:stCondLst>
                                  <p:childTnLst>
                                    <p:animEffect transition="out" filter="box(in)">
                                      <p:cBhvr>
                                        <p:cTn id="21" dur="500"/>
                                        <p:tgtEl>
                                          <p:spTgt spid="232477"/>
                                        </p:tgtEl>
                                      </p:cBhvr>
                                    </p:animEffect>
                                    <p:set>
                                      <p:cBhvr>
                                        <p:cTn id="22" dur="1" fill="hold">
                                          <p:stCondLst>
                                            <p:cond delay="499"/>
                                          </p:stCondLst>
                                        </p:cTn>
                                        <p:tgtEl>
                                          <p:spTgt spid="2324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77" grpId="0"/>
      <p:bldP spid="23247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121"/>
          <p:cNvPicPr/>
          <p:nvPr/>
        </p:nvPicPr>
        <p:blipFill rotWithShape="1">
          <a:blip r:embed="rId2"/>
          <a:srcRect r="-4688" b="47719"/>
          <a:stretch/>
        </p:blipFill>
        <p:spPr>
          <a:xfrm>
            <a:off x="914400" y="762000"/>
            <a:ext cx="7391400" cy="4946967"/>
          </a:xfrm>
          <a:prstGeom prst="rect">
            <a:avLst/>
          </a:prstGeom>
        </p:spPr>
      </p:pic>
    </p:spTree>
    <p:extLst>
      <p:ext uri="{BB962C8B-B14F-4D97-AF65-F5344CB8AC3E}">
        <p14:creationId xmlns:p14="http://schemas.microsoft.com/office/powerpoint/2010/main" val="7850323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Line 4"/>
          <p:cNvSpPr>
            <a:spLocks noChangeShapeType="1"/>
          </p:cNvSpPr>
          <p:nvPr/>
        </p:nvSpPr>
        <p:spPr bwMode="auto">
          <a:xfrm>
            <a:off x="4191000" y="0"/>
            <a:ext cx="76200" cy="685800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6"/>
          <p:cNvSpPr txBox="1">
            <a:spLocks noChangeArrowheads="1"/>
          </p:cNvSpPr>
          <p:nvPr/>
        </p:nvSpPr>
        <p:spPr bwMode="auto">
          <a:xfrm>
            <a:off x="152400" y="3276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17416" name="Text Box 8"/>
          <p:cNvSpPr txBox="1">
            <a:spLocks noChangeArrowheads="1"/>
          </p:cNvSpPr>
          <p:nvPr/>
        </p:nvSpPr>
        <p:spPr bwMode="auto">
          <a:xfrm>
            <a:off x="457200" y="700087"/>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u="none" dirty="0" smtClean="0">
                <a:solidFill>
                  <a:schemeClr val="accent2"/>
                </a:solidFill>
              </a:rPr>
              <a:t>3. </a:t>
            </a:r>
            <a:r>
              <a:rPr lang="en-US" altLang="en-US" sz="2800" b="1" u="none" dirty="0" err="1">
                <a:solidFill>
                  <a:schemeClr val="accent2"/>
                </a:solidFill>
              </a:rPr>
              <a:t>Tưới</a:t>
            </a:r>
            <a:r>
              <a:rPr lang="en-US" altLang="en-US" sz="2800" b="1" u="none" dirty="0">
                <a:solidFill>
                  <a:schemeClr val="accent2"/>
                </a:solidFill>
              </a:rPr>
              <a:t> </a:t>
            </a:r>
            <a:r>
              <a:rPr lang="en-US" altLang="en-US" sz="2800" b="1" u="none" dirty="0" err="1">
                <a:solidFill>
                  <a:schemeClr val="accent2"/>
                </a:solidFill>
              </a:rPr>
              <a:t>nước</a:t>
            </a:r>
            <a:endParaRPr lang="en-US" altLang="en-US" sz="2800" b="1" u="none" dirty="0">
              <a:solidFill>
                <a:schemeClr val="accent2"/>
              </a:solidFill>
            </a:endParaRPr>
          </a:p>
        </p:txBody>
      </p:sp>
      <p:pic>
        <p:nvPicPr>
          <p:cNvPr id="236559" name="Picture 15" descr="Là vùng tiểu khí hậu á nhiệt đới gió mùa và phải chờ nước mưa đổ xuống nên vùng núi Lào Cai dịp tháng 6, 7 hàng năm mới vào vụ gieo cấy. Đây là thời gian xuất hiện phong cảnh đẹp nhất trên những cánh đồng ruộng bậc thang ở Trung Chải, Sa Pả, Tả Phìn, Lao Chải, Tả Van, Hầu Thào, Bản Hồ, Tả Giàng Phình…(Sa Pa); Lầu Thí Ngài, Lùng Phình… (Bắc Hà ); Mường Hum, Mường Vi, Sảng Ma Sáo, Dền Sáng, Ý Tý, Ngải Thầu, A Lù… ( Bát Xát); Sín Chéng, Cán Cấu… (Si Ma Cai); Tung Chung Phố, Tả Ngải Chồ, Pha Long, Lùng Khấu Nhin…(Mường Khương).  (Ảnh: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657600"/>
            <a:ext cx="4800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62" name="Picture 18" descr="khao_sat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52400"/>
            <a:ext cx="4800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66" name="Text Box 22"/>
          <p:cNvSpPr txBox="1">
            <a:spLocks noChangeArrowheads="1"/>
          </p:cNvSpPr>
          <p:nvPr/>
        </p:nvSpPr>
        <p:spPr bwMode="auto">
          <a:xfrm>
            <a:off x="4419600" y="2895600"/>
            <a:ext cx="4724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a:t>Vậy vai trò của việc tưới nước cho cây trồng là gì?</a:t>
            </a:r>
          </a:p>
        </p:txBody>
      </p:sp>
      <p:sp>
        <p:nvSpPr>
          <p:cNvPr id="236567" name="Text Box 23"/>
          <p:cNvSpPr txBox="1">
            <a:spLocks noChangeArrowheads="1"/>
          </p:cNvSpPr>
          <p:nvPr/>
        </p:nvSpPr>
        <p:spPr bwMode="auto">
          <a:xfrm>
            <a:off x="152400" y="1534805"/>
            <a:ext cx="419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dirty="0" smtClean="0"/>
              <a:t>- </a:t>
            </a:r>
            <a:r>
              <a:rPr lang="en-US" altLang="en-US" sz="2400" u="none" dirty="0" err="1" smtClean="0"/>
              <a:t>Đảm</a:t>
            </a:r>
            <a:r>
              <a:rPr lang="en-US" altLang="en-US" sz="2400" u="none" dirty="0" smtClean="0"/>
              <a:t> </a:t>
            </a:r>
            <a:r>
              <a:rPr lang="en-US" altLang="en-US" sz="2400" u="none" dirty="0" err="1"/>
              <a:t>bảo</a:t>
            </a:r>
            <a:r>
              <a:rPr lang="en-US" altLang="en-US" sz="2400" u="none" dirty="0"/>
              <a:t> </a:t>
            </a:r>
            <a:r>
              <a:rPr lang="en-US" altLang="en-US" sz="2400" u="none" dirty="0" err="1"/>
              <a:t>đủ</a:t>
            </a:r>
            <a:r>
              <a:rPr lang="en-US" altLang="en-US" sz="2400" u="none" dirty="0"/>
              <a:t> </a:t>
            </a:r>
            <a:r>
              <a:rPr lang="en-US" altLang="en-US" sz="2400" u="none" dirty="0" err="1"/>
              <a:t>nước</a:t>
            </a:r>
            <a:r>
              <a:rPr lang="en-US" altLang="en-US" sz="2400" u="none" dirty="0"/>
              <a:t>, </a:t>
            </a:r>
            <a:r>
              <a:rPr lang="en-US" altLang="en-US" sz="2400" u="none" dirty="0" err="1"/>
              <a:t>cây</a:t>
            </a:r>
            <a:r>
              <a:rPr lang="en-US" altLang="en-US" sz="2400" u="none" dirty="0"/>
              <a:t> </a:t>
            </a:r>
            <a:r>
              <a:rPr lang="en-US" altLang="en-US" sz="2400" u="none" dirty="0" err="1"/>
              <a:t>trồng</a:t>
            </a:r>
            <a:r>
              <a:rPr lang="en-US" altLang="en-US" sz="2400" u="none" dirty="0"/>
              <a:t> </a:t>
            </a:r>
            <a:r>
              <a:rPr lang="en-US" altLang="en-US" sz="2400" u="none" dirty="0" err="1"/>
              <a:t>sinh</a:t>
            </a:r>
            <a:r>
              <a:rPr lang="en-US" altLang="en-US" sz="2400" u="none" dirty="0"/>
              <a:t> </a:t>
            </a:r>
            <a:r>
              <a:rPr lang="en-US" altLang="en-US" sz="2400" u="none" dirty="0" err="1"/>
              <a:t>trưởng</a:t>
            </a:r>
            <a:r>
              <a:rPr lang="en-US" altLang="en-US" sz="2400" u="none" dirty="0"/>
              <a:t>, </a:t>
            </a:r>
            <a:r>
              <a:rPr lang="en-US" altLang="en-US" sz="2400" u="none" dirty="0" err="1"/>
              <a:t>phát</a:t>
            </a:r>
            <a:r>
              <a:rPr lang="en-US" altLang="en-US" sz="2400" u="none" dirty="0"/>
              <a:t> </a:t>
            </a:r>
            <a:r>
              <a:rPr lang="en-US" altLang="en-US" sz="2400" u="none" dirty="0" err="1"/>
              <a:t>triển</a:t>
            </a:r>
            <a:r>
              <a:rPr lang="en-US" altLang="en-US" sz="2400" u="none" dirty="0"/>
              <a:t> </a:t>
            </a:r>
            <a:r>
              <a:rPr lang="en-US" altLang="en-US" sz="2400" u="none" dirty="0" err="1"/>
              <a:t>tốt</a:t>
            </a:r>
            <a:endParaRPr lang="en-US" altLang="en-US" sz="2400" u="none" dirty="0"/>
          </a:p>
        </p:txBody>
      </p:sp>
      <p:sp>
        <p:nvSpPr>
          <p:cNvPr id="236569" name="Oval 25"/>
          <p:cNvSpPr>
            <a:spLocks noChangeArrowheads="1"/>
          </p:cNvSpPr>
          <p:nvPr/>
        </p:nvSpPr>
        <p:spPr bwMode="auto">
          <a:xfrm>
            <a:off x="4191000" y="4267200"/>
            <a:ext cx="609600" cy="609600"/>
          </a:xfrm>
          <a:prstGeom prst="ellipse">
            <a:avLst/>
          </a:prstGeom>
          <a:solidFill>
            <a:schemeClr val="accent1"/>
          </a:solidFill>
          <a:ln w="38100">
            <a:solidFill>
              <a:srgbClr val="FF0000"/>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solidFill>
                <a:srgbClr val="FF0000"/>
              </a:solidFill>
            </a:endParaRPr>
          </a:p>
        </p:txBody>
      </p:sp>
      <p:sp>
        <p:nvSpPr>
          <p:cNvPr id="236568" name="Text Box 24"/>
          <p:cNvSpPr txBox="1">
            <a:spLocks noChangeArrowheads="1"/>
          </p:cNvSpPr>
          <p:nvPr/>
        </p:nvSpPr>
        <p:spPr bwMode="auto">
          <a:xfrm>
            <a:off x="4343400" y="1143000"/>
            <a:ext cx="4800600"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spcBef>
                <a:spcPct val="50000"/>
              </a:spcBef>
            </a:pPr>
            <a:endParaRPr lang="en-US" altLang="en-US" sz="2400" u="none">
              <a:solidFill>
                <a:srgbClr val="FF0000"/>
              </a:solidFill>
            </a:endParaRPr>
          </a:p>
          <a:p>
            <a:pPr>
              <a:spcBef>
                <a:spcPct val="50000"/>
              </a:spcBef>
            </a:pPr>
            <a:r>
              <a:rPr lang="en-US" altLang="en-US" sz="2400" i="1" u="none"/>
              <a:t>Em hãy khoanh tròn chữ cái đúng nhất</a:t>
            </a:r>
            <a:r>
              <a:rPr lang="en-US" altLang="en-US" sz="2400" u="none"/>
              <a:t>:</a:t>
            </a:r>
          </a:p>
          <a:p>
            <a:pPr>
              <a:spcBef>
                <a:spcPct val="50000"/>
              </a:spcBef>
            </a:pPr>
            <a:r>
              <a:rPr lang="en-US" altLang="en-US" sz="2400" u="none"/>
              <a:t>+ Nhóm cây nào cần nhiều nước:</a:t>
            </a:r>
          </a:p>
          <a:p>
            <a:pPr>
              <a:spcBef>
                <a:spcPct val="50000"/>
              </a:spcBef>
            </a:pPr>
            <a:r>
              <a:rPr lang="en-US" altLang="en-US" sz="2400" u="none"/>
              <a:t>A.Lạc, khoai, cà, ớt, chè</a:t>
            </a:r>
          </a:p>
          <a:p>
            <a:pPr>
              <a:spcBef>
                <a:spcPct val="50000"/>
              </a:spcBef>
            </a:pPr>
            <a:r>
              <a:rPr lang="en-US" altLang="en-US" sz="2400" u="none"/>
              <a:t>B.Sắn ,cà phê, cao su, ngô</a:t>
            </a:r>
          </a:p>
          <a:p>
            <a:pPr>
              <a:spcBef>
                <a:spcPct val="50000"/>
              </a:spcBef>
            </a:pPr>
            <a:r>
              <a:rPr lang="en-US" altLang="en-US" sz="2400" u="none"/>
              <a:t>C. Rau muống, cải,  lúa, xà lách</a:t>
            </a:r>
          </a:p>
          <a:p>
            <a:pPr>
              <a:spcBef>
                <a:spcPct val="50000"/>
              </a:spcBef>
            </a:pPr>
            <a:r>
              <a:rPr lang="en-US" altLang="en-US" sz="2400" u="none"/>
              <a:t>D.Tràm,nhãn, khoai, sắn, lạc</a:t>
            </a:r>
          </a:p>
          <a:p>
            <a:pPr>
              <a:spcBef>
                <a:spcPct val="50000"/>
              </a:spcBef>
            </a:pPr>
            <a:endParaRPr lang="en-US" altLang="en-US" sz="2400" u="none"/>
          </a:p>
        </p:txBody>
      </p:sp>
    </p:spTree>
    <p:extLst>
      <p:ext uri="{BB962C8B-B14F-4D97-AF65-F5344CB8AC3E}">
        <p14:creationId xmlns:p14="http://schemas.microsoft.com/office/powerpoint/2010/main" val="2561236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36562"/>
                                        </p:tgtEl>
                                        <p:attrNameLst>
                                          <p:attrName>style.visibility</p:attrName>
                                        </p:attrNameLst>
                                      </p:cBhvr>
                                      <p:to>
                                        <p:strVal val="visible"/>
                                      </p:to>
                                    </p:set>
                                    <p:animEffect transition="in" filter="box(in)">
                                      <p:cBhvr>
                                        <p:cTn id="7" dur="500"/>
                                        <p:tgtEl>
                                          <p:spTgt spid="236562"/>
                                        </p:tgtEl>
                                      </p:cBhvr>
                                    </p:animEffect>
                                  </p:childTnLst>
                                </p:cTn>
                              </p:par>
                              <p:par>
                                <p:cTn id="8" presetID="4" presetClass="entr" presetSubtype="16" fill="hold" nodeType="withEffect">
                                  <p:stCondLst>
                                    <p:cond delay="0"/>
                                  </p:stCondLst>
                                  <p:childTnLst>
                                    <p:set>
                                      <p:cBhvr>
                                        <p:cTn id="9" dur="1" fill="hold">
                                          <p:stCondLst>
                                            <p:cond delay="0"/>
                                          </p:stCondLst>
                                        </p:cTn>
                                        <p:tgtEl>
                                          <p:spTgt spid="236559"/>
                                        </p:tgtEl>
                                        <p:attrNameLst>
                                          <p:attrName>style.visibility</p:attrName>
                                        </p:attrNameLst>
                                      </p:cBhvr>
                                      <p:to>
                                        <p:strVal val="visible"/>
                                      </p:to>
                                    </p:set>
                                    <p:animEffect transition="in" filter="box(in)">
                                      <p:cBhvr>
                                        <p:cTn id="10" dur="500"/>
                                        <p:tgtEl>
                                          <p:spTgt spid="23655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236566">
                                            <p:txEl>
                                              <p:pRg st="0" end="0"/>
                                            </p:txEl>
                                          </p:spTgt>
                                        </p:tgtEl>
                                        <p:attrNameLst>
                                          <p:attrName>style.visibility</p:attrName>
                                        </p:attrNameLst>
                                      </p:cBhvr>
                                      <p:to>
                                        <p:strVal val="visible"/>
                                      </p:to>
                                    </p:set>
                                    <p:animEffect transition="in" filter="checkerboard(across)">
                                      <p:cBhvr>
                                        <p:cTn id="15" dur="500"/>
                                        <p:tgtEl>
                                          <p:spTgt spid="23656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6567"/>
                                        </p:tgtEl>
                                        <p:attrNameLst>
                                          <p:attrName>style.visibility</p:attrName>
                                        </p:attrNameLst>
                                      </p:cBhvr>
                                      <p:to>
                                        <p:strVal val="visible"/>
                                      </p:to>
                                    </p:set>
                                    <p:anim calcmode="lin" valueType="num">
                                      <p:cBhvr additive="base">
                                        <p:cTn id="20" dur="500" fill="hold"/>
                                        <p:tgtEl>
                                          <p:spTgt spid="236567"/>
                                        </p:tgtEl>
                                        <p:attrNameLst>
                                          <p:attrName>ppt_x</p:attrName>
                                        </p:attrNameLst>
                                      </p:cBhvr>
                                      <p:tavLst>
                                        <p:tav tm="0">
                                          <p:val>
                                            <p:strVal val="#ppt_x"/>
                                          </p:val>
                                        </p:tav>
                                        <p:tav tm="100000">
                                          <p:val>
                                            <p:strVal val="#ppt_x"/>
                                          </p:val>
                                        </p:tav>
                                      </p:tavLst>
                                    </p:anim>
                                    <p:anim calcmode="lin" valueType="num">
                                      <p:cBhvr additive="base">
                                        <p:cTn id="21" dur="500" fill="hold"/>
                                        <p:tgtEl>
                                          <p:spTgt spid="236567"/>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xit" presetSubtype="16" fill="hold" nodeType="clickEffect">
                                  <p:stCondLst>
                                    <p:cond delay="0"/>
                                  </p:stCondLst>
                                  <p:childTnLst>
                                    <p:animEffect transition="out" filter="box(in)">
                                      <p:cBhvr>
                                        <p:cTn id="25" dur="500"/>
                                        <p:tgtEl>
                                          <p:spTgt spid="236562"/>
                                        </p:tgtEl>
                                      </p:cBhvr>
                                    </p:animEffect>
                                    <p:set>
                                      <p:cBhvr>
                                        <p:cTn id="26" dur="1" fill="hold">
                                          <p:stCondLst>
                                            <p:cond delay="499"/>
                                          </p:stCondLst>
                                        </p:cTn>
                                        <p:tgtEl>
                                          <p:spTgt spid="236562"/>
                                        </p:tgtEl>
                                        <p:attrNameLst>
                                          <p:attrName>style.visibility</p:attrName>
                                        </p:attrNameLst>
                                      </p:cBhvr>
                                      <p:to>
                                        <p:strVal val="hidden"/>
                                      </p:to>
                                    </p:set>
                                  </p:childTnLst>
                                </p:cTn>
                              </p:par>
                              <p:par>
                                <p:cTn id="27" presetID="4" presetClass="exit" presetSubtype="16" fill="hold" grpId="0" nodeType="withEffect">
                                  <p:stCondLst>
                                    <p:cond delay="0"/>
                                  </p:stCondLst>
                                  <p:childTnLst>
                                    <p:animEffect transition="out" filter="box(in)">
                                      <p:cBhvr>
                                        <p:cTn id="28" dur="500"/>
                                        <p:tgtEl>
                                          <p:spTgt spid="236566">
                                            <p:txEl>
                                              <p:pRg st="0" end="0"/>
                                            </p:txEl>
                                          </p:spTgt>
                                        </p:tgtEl>
                                      </p:cBhvr>
                                    </p:animEffect>
                                    <p:set>
                                      <p:cBhvr>
                                        <p:cTn id="29" dur="1" fill="hold">
                                          <p:stCondLst>
                                            <p:cond delay="499"/>
                                          </p:stCondLst>
                                        </p:cTn>
                                        <p:tgtEl>
                                          <p:spTgt spid="236566">
                                            <p:txEl>
                                              <p:pRg st="0" end="0"/>
                                            </p:txEl>
                                          </p:spTgt>
                                        </p:tgtEl>
                                        <p:attrNameLst>
                                          <p:attrName>style.visibility</p:attrName>
                                        </p:attrNameLst>
                                      </p:cBhvr>
                                      <p:to>
                                        <p:strVal val="hidden"/>
                                      </p:to>
                                    </p:set>
                                  </p:childTnLst>
                                </p:cTn>
                              </p:par>
                              <p:par>
                                <p:cTn id="30" presetID="4" presetClass="exit" presetSubtype="16" fill="hold" nodeType="withEffect">
                                  <p:stCondLst>
                                    <p:cond delay="0"/>
                                  </p:stCondLst>
                                  <p:childTnLst>
                                    <p:animEffect transition="out" filter="box(in)">
                                      <p:cBhvr>
                                        <p:cTn id="31" dur="500"/>
                                        <p:tgtEl>
                                          <p:spTgt spid="236559"/>
                                        </p:tgtEl>
                                      </p:cBhvr>
                                    </p:animEffect>
                                    <p:set>
                                      <p:cBhvr>
                                        <p:cTn id="32" dur="1" fill="hold">
                                          <p:stCondLst>
                                            <p:cond delay="499"/>
                                          </p:stCondLst>
                                        </p:cTn>
                                        <p:tgtEl>
                                          <p:spTgt spid="236559"/>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36568"/>
                                        </p:tgtEl>
                                        <p:attrNameLst>
                                          <p:attrName>style.visibility</p:attrName>
                                        </p:attrNameLst>
                                      </p:cBhvr>
                                      <p:to>
                                        <p:strVal val="visible"/>
                                      </p:to>
                                    </p:set>
                                    <p:animEffect transition="in" filter="diamond(in)">
                                      <p:cBhvr>
                                        <p:cTn id="37" dur="1000"/>
                                        <p:tgtEl>
                                          <p:spTgt spid="23656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6569"/>
                                        </p:tgtEl>
                                        <p:attrNameLst>
                                          <p:attrName>style.visibility</p:attrName>
                                        </p:attrNameLst>
                                      </p:cBhvr>
                                      <p:to>
                                        <p:strVal val="visible"/>
                                      </p:to>
                                    </p:set>
                                    <p:anim calcmode="lin" valueType="num">
                                      <p:cBhvr additive="base">
                                        <p:cTn id="42" dur="500" fill="hold"/>
                                        <p:tgtEl>
                                          <p:spTgt spid="236569"/>
                                        </p:tgtEl>
                                        <p:attrNameLst>
                                          <p:attrName>ppt_x</p:attrName>
                                        </p:attrNameLst>
                                      </p:cBhvr>
                                      <p:tavLst>
                                        <p:tav tm="0">
                                          <p:val>
                                            <p:strVal val="#ppt_x"/>
                                          </p:val>
                                        </p:tav>
                                        <p:tav tm="100000">
                                          <p:val>
                                            <p:strVal val="#ppt_x"/>
                                          </p:val>
                                        </p:tav>
                                      </p:tavLst>
                                    </p:anim>
                                    <p:anim calcmode="lin" valueType="num">
                                      <p:cBhvr additive="base">
                                        <p:cTn id="43" dur="500" fill="hold"/>
                                        <p:tgtEl>
                                          <p:spTgt spid="2365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66" grpId="0" build="allAtOnce"/>
      <p:bldP spid="236567" grpId="0"/>
      <p:bldP spid="236569" grpId="0" animBg="1"/>
      <p:bldP spid="23656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6" descr="Kết quả hình ảnh cho tát nươ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44037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Oval 16"/>
          <p:cNvSpPr>
            <a:spLocks noChangeArrowheads="1"/>
          </p:cNvSpPr>
          <p:nvPr/>
        </p:nvSpPr>
        <p:spPr bwMode="auto">
          <a:xfrm>
            <a:off x="0" y="2590800"/>
            <a:ext cx="6858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b="1">
                <a:solidFill>
                  <a:srgbClr val="FF3300"/>
                </a:solidFill>
              </a:rPr>
              <a:t>1</a:t>
            </a:r>
          </a:p>
        </p:txBody>
      </p:sp>
      <p:sp>
        <p:nvSpPr>
          <p:cNvPr id="10249" name="Text Box 9"/>
          <p:cNvSpPr txBox="1">
            <a:spLocks noChangeArrowheads="1"/>
          </p:cNvSpPr>
          <p:nvPr/>
        </p:nvSpPr>
        <p:spPr bwMode="auto">
          <a:xfrm>
            <a:off x="2590800" y="2662238"/>
            <a:ext cx="167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t>Tưới ngập</a:t>
            </a:r>
          </a:p>
        </p:txBody>
      </p:sp>
      <p:pic>
        <p:nvPicPr>
          <p:cNvPr id="20485" name="Picture 34" descr="rainbird4_4tj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429000"/>
            <a:ext cx="4419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1"/>
          <p:cNvSpPr txBox="1">
            <a:spLocks noChangeArrowheads="1"/>
          </p:cNvSpPr>
          <p:nvPr/>
        </p:nvSpPr>
        <p:spPr bwMode="auto">
          <a:xfrm>
            <a:off x="2209800" y="6373813"/>
            <a:ext cx="232568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chemeClr val="bg1"/>
                </a:solidFill>
              </a:rPr>
              <a:t>Tưới phun mưa</a:t>
            </a:r>
            <a:r>
              <a:rPr lang="en-US" altLang="en-US" sz="2800" b="1" u="none">
                <a:solidFill>
                  <a:srgbClr val="FF0000"/>
                </a:solidFill>
                <a:latin typeface="Arial" panose="020B0604020202020204" pitchFamily="34" charset="0"/>
              </a:rPr>
              <a:t>                                                      </a:t>
            </a:r>
          </a:p>
        </p:txBody>
      </p:sp>
      <p:sp>
        <p:nvSpPr>
          <p:cNvPr id="20487" name="Oval 18"/>
          <p:cNvSpPr>
            <a:spLocks noChangeArrowheads="1"/>
          </p:cNvSpPr>
          <p:nvPr/>
        </p:nvSpPr>
        <p:spPr bwMode="auto">
          <a:xfrm>
            <a:off x="152400" y="6324600"/>
            <a:ext cx="6858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b="1">
                <a:solidFill>
                  <a:srgbClr val="FF3300"/>
                </a:solidFill>
              </a:rPr>
              <a:t>3</a:t>
            </a:r>
          </a:p>
        </p:txBody>
      </p:sp>
      <p:pic>
        <p:nvPicPr>
          <p:cNvPr id="20488" name="Picture 7" descr="lin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429000"/>
            <a:ext cx="4267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Oval 19"/>
          <p:cNvSpPr>
            <a:spLocks noChangeArrowheads="1"/>
          </p:cNvSpPr>
          <p:nvPr/>
        </p:nvSpPr>
        <p:spPr bwMode="auto">
          <a:xfrm>
            <a:off x="4724400" y="6096000"/>
            <a:ext cx="6858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b="1">
                <a:solidFill>
                  <a:srgbClr val="FF3300"/>
                </a:solidFill>
              </a:rPr>
              <a:t>4</a:t>
            </a:r>
          </a:p>
        </p:txBody>
      </p:sp>
      <p:sp>
        <p:nvSpPr>
          <p:cNvPr id="10252" name="Text Box 12"/>
          <p:cNvSpPr txBox="1">
            <a:spLocks noChangeArrowheads="1"/>
          </p:cNvSpPr>
          <p:nvPr/>
        </p:nvSpPr>
        <p:spPr bwMode="auto">
          <a:xfrm>
            <a:off x="7162800" y="3505200"/>
            <a:ext cx="2057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3300"/>
                </a:solidFill>
              </a:rPr>
              <a:t>Tưới vào gốc</a:t>
            </a:r>
          </a:p>
        </p:txBody>
      </p:sp>
      <p:pic>
        <p:nvPicPr>
          <p:cNvPr id="20491" name="Picture 5" descr="Cac phuong phap tuoi nuo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76200"/>
            <a:ext cx="4953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11"/>
          <p:cNvSpPr txBox="1">
            <a:spLocks noChangeArrowheads="1"/>
          </p:cNvSpPr>
          <p:nvPr/>
        </p:nvSpPr>
        <p:spPr bwMode="auto">
          <a:xfrm>
            <a:off x="7467600" y="0"/>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t>Tưới thấm</a:t>
            </a:r>
          </a:p>
        </p:txBody>
      </p:sp>
      <p:sp>
        <p:nvSpPr>
          <p:cNvPr id="20493" name="Oval 17"/>
          <p:cNvSpPr>
            <a:spLocks noChangeArrowheads="1"/>
          </p:cNvSpPr>
          <p:nvPr/>
        </p:nvSpPr>
        <p:spPr bwMode="auto">
          <a:xfrm>
            <a:off x="8382000" y="2819400"/>
            <a:ext cx="6858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b="1">
                <a:solidFill>
                  <a:srgbClr val="FF3300"/>
                </a:solidFill>
              </a:rPr>
              <a:t>2</a:t>
            </a:r>
          </a:p>
        </p:txBody>
      </p:sp>
    </p:spTree>
    <p:extLst>
      <p:ext uri="{BB962C8B-B14F-4D97-AF65-F5344CB8AC3E}">
        <p14:creationId xmlns:p14="http://schemas.microsoft.com/office/powerpoint/2010/main" val="1527609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blinds(horizontal)">
                                      <p:cBhvr>
                                        <p:cTn id="7" dur="500"/>
                                        <p:tgtEl>
                                          <p:spTgt spid="102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transition="in" filter="blinds(horizontal)">
                                      <p:cBhvr>
                                        <p:cTn id="12" dur="500"/>
                                        <p:tgtEl>
                                          <p:spTgt spid="102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252"/>
                                        </p:tgtEl>
                                        <p:attrNameLst>
                                          <p:attrName>style.visibility</p:attrName>
                                        </p:attrNameLst>
                                      </p:cBhvr>
                                      <p:to>
                                        <p:strVal val="visible"/>
                                      </p:to>
                                    </p:set>
                                    <p:animEffect transition="in" filter="blinds(horizontal)">
                                      <p:cBhvr>
                                        <p:cTn id="22" dur="500"/>
                                        <p:tgtEl>
                                          <p:spTgt spid="1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p:bldP spid="19" grpId="0"/>
      <p:bldP spid="10252" grpId="0" animBg="1"/>
      <p:bldP spid="1025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Line 5"/>
          <p:cNvSpPr>
            <a:spLocks noChangeShapeType="1"/>
          </p:cNvSpPr>
          <p:nvPr/>
        </p:nvSpPr>
        <p:spPr bwMode="auto">
          <a:xfrm>
            <a:off x="3733800" y="0"/>
            <a:ext cx="76200" cy="685800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2" name="Text Box 7"/>
          <p:cNvSpPr txBox="1">
            <a:spLocks noChangeArrowheads="1"/>
          </p:cNvSpPr>
          <p:nvPr/>
        </p:nvSpPr>
        <p:spPr bwMode="auto">
          <a:xfrm>
            <a:off x="3886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4587" name="Text Box 12"/>
          <p:cNvSpPr txBox="1">
            <a:spLocks noChangeArrowheads="1"/>
          </p:cNvSpPr>
          <p:nvPr/>
        </p:nvSpPr>
        <p:spPr bwMode="auto">
          <a:xfrm>
            <a:off x="4572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sp>
        <p:nvSpPr>
          <p:cNvPr id="149521" name="Text Box 17"/>
          <p:cNvSpPr txBox="1">
            <a:spLocks noChangeArrowheads="1"/>
          </p:cNvSpPr>
          <p:nvPr/>
        </p:nvSpPr>
        <p:spPr bwMode="auto">
          <a:xfrm>
            <a:off x="311284" y="312738"/>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smtClean="0">
                <a:solidFill>
                  <a:srgbClr val="0000FF"/>
                </a:solidFill>
                <a:latin typeface="Arial" panose="020B0604020202020204" pitchFamily="34" charset="0"/>
              </a:rPr>
              <a:t>4.Tiêu </a:t>
            </a:r>
            <a:r>
              <a:rPr lang="en-US" altLang="en-US" sz="2400" b="1" u="none" dirty="0" err="1">
                <a:solidFill>
                  <a:srgbClr val="0000FF"/>
                </a:solidFill>
                <a:latin typeface="Arial" panose="020B0604020202020204" pitchFamily="34" charset="0"/>
              </a:rPr>
              <a:t>nước</a:t>
            </a:r>
            <a:endParaRPr lang="en-US" altLang="en-US" sz="2400" b="1" u="none" dirty="0">
              <a:solidFill>
                <a:srgbClr val="0000FF"/>
              </a:solidFill>
              <a:latin typeface="Arial" panose="020B0604020202020204" pitchFamily="34" charset="0"/>
            </a:endParaRPr>
          </a:p>
        </p:txBody>
      </p:sp>
      <p:sp>
        <p:nvSpPr>
          <p:cNvPr id="149530" name="Text Box 26"/>
          <p:cNvSpPr txBox="1">
            <a:spLocks noChangeArrowheads="1"/>
          </p:cNvSpPr>
          <p:nvPr/>
        </p:nvSpPr>
        <p:spPr bwMode="auto">
          <a:xfrm>
            <a:off x="4191000" y="5181600"/>
            <a:ext cx="4953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Cho biết vai trò của việc tiêu nước?</a:t>
            </a:r>
          </a:p>
        </p:txBody>
      </p:sp>
      <p:sp>
        <p:nvSpPr>
          <p:cNvPr id="149532" name="Text Box 28"/>
          <p:cNvSpPr txBox="1">
            <a:spLocks noChangeArrowheads="1"/>
          </p:cNvSpPr>
          <p:nvPr/>
        </p:nvSpPr>
        <p:spPr bwMode="auto">
          <a:xfrm>
            <a:off x="265135" y="993451"/>
            <a:ext cx="381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smtClean="0">
                <a:latin typeface="Arial" panose="020B0604020202020204" pitchFamily="34" charset="0"/>
              </a:rPr>
              <a:t>- </a:t>
            </a:r>
            <a:r>
              <a:rPr lang="en-US" altLang="en-US" sz="2400" b="1" u="none" dirty="0" err="1" smtClean="0">
                <a:latin typeface="Arial" panose="020B0604020202020204" pitchFamily="34" charset="0"/>
              </a:rPr>
              <a:t>Giúp</a:t>
            </a:r>
            <a:r>
              <a:rPr lang="en-US" altLang="en-US" sz="2400" b="1" u="none" dirty="0" smtClean="0">
                <a:latin typeface="Arial" panose="020B0604020202020204" pitchFamily="34" charset="0"/>
              </a:rPr>
              <a:t> </a:t>
            </a:r>
            <a:r>
              <a:rPr lang="en-US" altLang="en-US" sz="2400" b="1" u="none" dirty="0" err="1">
                <a:latin typeface="Arial" panose="020B0604020202020204" pitchFamily="34" charset="0"/>
              </a:rPr>
              <a:t>cây</a:t>
            </a:r>
            <a:r>
              <a:rPr lang="en-US" altLang="en-US" sz="2400" b="1" u="none" dirty="0">
                <a:latin typeface="Arial" panose="020B0604020202020204" pitchFamily="34" charset="0"/>
              </a:rPr>
              <a:t> </a:t>
            </a:r>
            <a:r>
              <a:rPr lang="en-US" altLang="en-US" sz="2400" b="1" u="none" dirty="0" err="1">
                <a:latin typeface="Arial" panose="020B0604020202020204" pitchFamily="34" charset="0"/>
              </a:rPr>
              <a:t>không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bị</a:t>
            </a:r>
            <a:r>
              <a:rPr lang="en-US" altLang="en-US" sz="2400" b="1" u="none" dirty="0">
                <a:latin typeface="Arial" panose="020B0604020202020204" pitchFamily="34" charset="0"/>
              </a:rPr>
              <a:t> </a:t>
            </a:r>
            <a:r>
              <a:rPr lang="en-US" altLang="en-US" sz="2400" b="1" u="none" dirty="0" err="1">
                <a:latin typeface="Arial" panose="020B0604020202020204" pitchFamily="34" charset="0"/>
              </a:rPr>
              <a:t>thiếu</a:t>
            </a:r>
            <a:r>
              <a:rPr lang="en-US" altLang="en-US" sz="2400" b="1" u="none" dirty="0">
                <a:latin typeface="Arial" panose="020B0604020202020204" pitchFamily="34" charset="0"/>
              </a:rPr>
              <a:t> oxy</a:t>
            </a:r>
          </a:p>
        </p:txBody>
      </p:sp>
      <p:sp>
        <p:nvSpPr>
          <p:cNvPr id="24592" name="AutoShape 20" descr="Kết quả hình ảnh cho ruong lua bi ng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4593" name="AutoShape 22" descr="Kết quả hình ảnh cho ruong lua bi ng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pic>
        <p:nvPicPr>
          <p:cNvPr id="24594" name="Picture 24" descr="Kết quả hình ảnh cho ruong lua bi ng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447800"/>
            <a:ext cx="518160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29" name="AutoShape 25"/>
          <p:cNvSpPr>
            <a:spLocks noChangeArrowheads="1"/>
          </p:cNvSpPr>
          <p:nvPr/>
        </p:nvSpPr>
        <p:spPr bwMode="auto">
          <a:xfrm>
            <a:off x="5638800" y="0"/>
            <a:ext cx="3505200" cy="1295400"/>
          </a:xfrm>
          <a:prstGeom prst="wedgeEllipseCallout">
            <a:avLst>
              <a:gd name="adj1" fmla="val -33833"/>
              <a:gd name="adj2" fmla="val 85662"/>
            </a:avLst>
          </a:prstGeom>
          <a:solidFill>
            <a:schemeClr val="accent1"/>
          </a:solidFill>
          <a:ln w="9525">
            <a:solidFill>
              <a:schemeClr val="tx1"/>
            </a:solidFill>
            <a:miter lim="800000"/>
            <a:headEnd/>
            <a:tailEnd/>
          </a:ln>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u="none">
                <a:latin typeface="Arial" panose="020B0604020202020204" pitchFamily="34" charset="0"/>
              </a:rPr>
              <a:t>Cây bị ngập ta phải làm gì đây</a:t>
            </a:r>
          </a:p>
        </p:txBody>
      </p:sp>
      <p:sp>
        <p:nvSpPr>
          <p:cNvPr id="22" name="Text Box 28"/>
          <p:cNvSpPr txBox="1">
            <a:spLocks noChangeArrowheads="1"/>
          </p:cNvSpPr>
          <p:nvPr/>
        </p:nvSpPr>
        <p:spPr bwMode="auto">
          <a:xfrm>
            <a:off x="161031" y="2077244"/>
            <a:ext cx="381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smtClean="0">
                <a:latin typeface="Arial" panose="020B0604020202020204" pitchFamily="34" charset="0"/>
              </a:rPr>
              <a:t>- </a:t>
            </a:r>
            <a:r>
              <a:rPr lang="en-US" altLang="en-US" sz="2400" b="1" u="none" dirty="0" err="1" smtClean="0">
                <a:latin typeface="Arial" panose="020B0604020202020204" pitchFamily="34" charset="0"/>
              </a:rPr>
              <a:t>Tiến</a:t>
            </a:r>
            <a:r>
              <a:rPr lang="en-US" altLang="en-US" sz="2400" b="1" u="none" dirty="0" smtClean="0">
                <a:latin typeface="Arial" panose="020B0604020202020204" pitchFamily="34" charset="0"/>
              </a:rPr>
              <a:t> </a:t>
            </a:r>
            <a:r>
              <a:rPr lang="en-US" altLang="en-US" sz="2400" b="1" u="none" dirty="0" err="1">
                <a:latin typeface="Arial" panose="020B0604020202020204" pitchFamily="34" charset="0"/>
              </a:rPr>
              <a:t>hành</a:t>
            </a:r>
            <a:r>
              <a:rPr lang="en-US" altLang="en-US" sz="2400" b="1" u="none" dirty="0">
                <a:latin typeface="Arial" panose="020B0604020202020204" pitchFamily="34" charset="0"/>
              </a:rPr>
              <a:t> </a:t>
            </a:r>
            <a:r>
              <a:rPr lang="en-US" altLang="en-US" sz="2400" b="1" u="none" dirty="0" err="1">
                <a:latin typeface="Arial" panose="020B0604020202020204" pitchFamily="34" charset="0"/>
              </a:rPr>
              <a:t>kịp</a:t>
            </a:r>
            <a:r>
              <a:rPr lang="en-US" altLang="en-US" sz="2400" b="1" u="none" dirty="0">
                <a:latin typeface="Arial" panose="020B0604020202020204" pitchFamily="34" charset="0"/>
              </a:rPr>
              <a:t> </a:t>
            </a:r>
            <a:r>
              <a:rPr lang="en-US" altLang="en-US" sz="2400" b="1" u="none" dirty="0" err="1">
                <a:latin typeface="Arial" panose="020B0604020202020204" pitchFamily="34" charset="0"/>
              </a:rPr>
              <a:t>thời</a:t>
            </a:r>
            <a:r>
              <a:rPr lang="en-US" altLang="en-US" sz="2400" b="1" u="none" dirty="0">
                <a:latin typeface="Arial" panose="020B0604020202020204" pitchFamily="34" charset="0"/>
              </a:rPr>
              <a:t> </a:t>
            </a:r>
            <a:r>
              <a:rPr lang="en-US" altLang="en-US" sz="2400" b="1" u="none" dirty="0" err="1">
                <a:latin typeface="Arial" panose="020B0604020202020204" pitchFamily="34" charset="0"/>
              </a:rPr>
              <a:t>và</a:t>
            </a:r>
            <a:r>
              <a:rPr lang="en-US" altLang="en-US" sz="2400" b="1" u="none" dirty="0">
                <a:latin typeface="Arial" panose="020B0604020202020204" pitchFamily="34" charset="0"/>
              </a:rPr>
              <a:t> </a:t>
            </a:r>
            <a:r>
              <a:rPr lang="en-US" altLang="en-US" sz="2400" b="1" u="none" dirty="0" err="1">
                <a:latin typeface="Arial" panose="020B0604020202020204" pitchFamily="34" charset="0"/>
              </a:rPr>
              <a:t>nhanh</a:t>
            </a:r>
            <a:r>
              <a:rPr lang="en-US" altLang="en-US" sz="2400" b="1" u="none" dirty="0">
                <a:latin typeface="Arial" panose="020B0604020202020204" pitchFamily="34" charset="0"/>
              </a:rPr>
              <a:t> </a:t>
            </a:r>
            <a:r>
              <a:rPr lang="en-US" altLang="en-US" sz="2400" b="1" u="none" dirty="0" err="1">
                <a:latin typeface="Arial" panose="020B0604020202020204" pitchFamily="34" charset="0"/>
              </a:rPr>
              <a:t>chóng</a:t>
            </a:r>
            <a:endParaRPr lang="en-US" altLang="en-US" sz="2400" b="1" u="none" dirty="0">
              <a:latin typeface="Arial" panose="020B0604020202020204" pitchFamily="34" charset="0"/>
            </a:endParaRPr>
          </a:p>
        </p:txBody>
      </p:sp>
    </p:spTree>
    <p:extLst>
      <p:ext uri="{BB962C8B-B14F-4D97-AF65-F5344CB8AC3E}">
        <p14:creationId xmlns:p14="http://schemas.microsoft.com/office/powerpoint/2010/main" val="4166921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9529"/>
                                        </p:tgtEl>
                                        <p:attrNameLst>
                                          <p:attrName>style.visibility</p:attrName>
                                        </p:attrNameLst>
                                      </p:cBhvr>
                                      <p:to>
                                        <p:strVal val="visible"/>
                                      </p:to>
                                    </p:set>
                                    <p:animEffect transition="in" filter="box(in)">
                                      <p:cBhvr>
                                        <p:cTn id="7" dur="500"/>
                                        <p:tgtEl>
                                          <p:spTgt spid="1495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9521"/>
                                        </p:tgtEl>
                                        <p:attrNameLst>
                                          <p:attrName>style.visibility</p:attrName>
                                        </p:attrNameLst>
                                      </p:cBhvr>
                                      <p:to>
                                        <p:strVal val="visible"/>
                                      </p:to>
                                    </p:set>
                                    <p:animEffect transition="in" filter="checkerboard(across)">
                                      <p:cBhvr>
                                        <p:cTn id="12" dur="500"/>
                                        <p:tgtEl>
                                          <p:spTgt spid="1495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9530"/>
                                        </p:tgtEl>
                                        <p:attrNameLst>
                                          <p:attrName>style.visibility</p:attrName>
                                        </p:attrNameLst>
                                      </p:cBhvr>
                                      <p:to>
                                        <p:strVal val="visible"/>
                                      </p:to>
                                    </p:set>
                                    <p:anim calcmode="lin" valueType="num">
                                      <p:cBhvr additive="base">
                                        <p:cTn id="17" dur="500" fill="hold"/>
                                        <p:tgtEl>
                                          <p:spTgt spid="149530"/>
                                        </p:tgtEl>
                                        <p:attrNameLst>
                                          <p:attrName>ppt_x</p:attrName>
                                        </p:attrNameLst>
                                      </p:cBhvr>
                                      <p:tavLst>
                                        <p:tav tm="0">
                                          <p:val>
                                            <p:strVal val="#ppt_x"/>
                                          </p:val>
                                        </p:tav>
                                        <p:tav tm="100000">
                                          <p:val>
                                            <p:strVal val="#ppt_x"/>
                                          </p:val>
                                        </p:tav>
                                      </p:tavLst>
                                    </p:anim>
                                    <p:anim calcmode="lin" valueType="num">
                                      <p:cBhvr additive="base">
                                        <p:cTn id="18" dur="500" fill="hold"/>
                                        <p:tgtEl>
                                          <p:spTgt spid="14953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9532"/>
                                        </p:tgtEl>
                                        <p:attrNameLst>
                                          <p:attrName>style.visibility</p:attrName>
                                        </p:attrNameLst>
                                      </p:cBhvr>
                                      <p:to>
                                        <p:strVal val="visible"/>
                                      </p:to>
                                    </p:set>
                                    <p:animEffect transition="in" filter="checkerboard(across)">
                                      <p:cBhvr>
                                        <p:cTn id="23" dur="500"/>
                                        <p:tgtEl>
                                          <p:spTgt spid="14953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heckerboard(across)">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21" grpId="0" autoUpdateAnimBg="0"/>
      <p:bldP spid="149530" grpId="0" autoUpdateAnimBg="0"/>
      <p:bldP spid="149532" grpId="0" autoUpdateAnimBg="0"/>
      <p:bldP spid="149529" grpId="0" animBg="1" autoUpdateAnimBg="0"/>
      <p:bldP spid="22"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Text Box 7"/>
          <p:cNvSpPr txBox="1">
            <a:spLocks noChangeArrowheads="1"/>
          </p:cNvSpPr>
          <p:nvPr/>
        </p:nvSpPr>
        <p:spPr bwMode="auto">
          <a:xfrm>
            <a:off x="3886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6635" name="Text Box 12"/>
          <p:cNvSpPr txBox="1">
            <a:spLocks noChangeArrowheads="1"/>
          </p:cNvSpPr>
          <p:nvPr/>
        </p:nvSpPr>
        <p:spPr bwMode="auto">
          <a:xfrm>
            <a:off x="4572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pic>
        <p:nvPicPr>
          <p:cNvPr id="23567" name="Picture 21" descr="tatnu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267200"/>
            <a:ext cx="472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20" descr="Kết quả hình ảnh cho mương thoat nước cây lú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09550"/>
            <a:ext cx="44958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Oval 20"/>
          <p:cNvSpPr>
            <a:spLocks noChangeArrowheads="1"/>
          </p:cNvSpPr>
          <p:nvPr/>
        </p:nvSpPr>
        <p:spPr bwMode="auto">
          <a:xfrm>
            <a:off x="4495800" y="3200400"/>
            <a:ext cx="4495800" cy="10668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rPr>
              <a:t>Em hãy cho ví dụ hệ </a:t>
            </a:r>
          </a:p>
          <a:p>
            <a:pPr algn="ctr" eaLnBrk="1" hangingPunct="1"/>
            <a:r>
              <a:rPr lang="en-US" altLang="en-US" sz="2800" b="1" u="none">
                <a:solidFill>
                  <a:srgbClr val="FF0000"/>
                </a:solidFill>
              </a:rPr>
              <a:t>thống tiêu nước?</a:t>
            </a:r>
          </a:p>
        </p:txBody>
      </p:sp>
      <p:pic>
        <p:nvPicPr>
          <p:cNvPr id="23574" name="Picture 22" descr="Hình ảnh có li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05581"/>
            <a:ext cx="40386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24"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1" y="4318000"/>
            <a:ext cx="3962400" cy="24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919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1" nodeType="clickEffect">
                                  <p:stCondLst>
                                    <p:cond delay="0"/>
                                  </p:stCondLst>
                                  <p:childTnLst>
                                    <p:set>
                                      <p:cBhvr>
                                        <p:cTn id="6" dur="1" fill="hold">
                                          <p:stCondLst>
                                            <p:cond delay="0"/>
                                          </p:stCondLst>
                                        </p:cTn>
                                        <p:tgtEl>
                                          <p:spTgt spid="23566"/>
                                        </p:tgtEl>
                                        <p:attrNameLst>
                                          <p:attrName>style.visibility</p:attrName>
                                        </p:attrNameLst>
                                      </p:cBhvr>
                                      <p:to>
                                        <p:strVal val="visible"/>
                                      </p:to>
                                    </p:set>
                                    <p:animEffect transition="in" filter="box(in)">
                                      <p:cBhvr>
                                        <p:cTn id="7" dur="500"/>
                                        <p:tgtEl>
                                          <p:spTgt spid="23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0" nodeType="clickEffect">
                                  <p:stCondLst>
                                    <p:cond delay="0"/>
                                  </p:stCondLst>
                                  <p:childTnLst>
                                    <p:animEffect transition="out" filter="box(in)">
                                      <p:cBhvr>
                                        <p:cTn id="11" dur="500"/>
                                        <p:tgtEl>
                                          <p:spTgt spid="23566"/>
                                        </p:tgtEl>
                                      </p:cBhvr>
                                    </p:animEffect>
                                    <p:set>
                                      <p:cBhvr>
                                        <p:cTn id="12" dur="1" fill="hold">
                                          <p:stCondLst>
                                            <p:cond delay="499"/>
                                          </p:stCondLst>
                                        </p:cTn>
                                        <p:tgtEl>
                                          <p:spTgt spid="2356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572"/>
                                        </p:tgtEl>
                                        <p:attrNameLst>
                                          <p:attrName>style.visibility</p:attrName>
                                        </p:attrNameLst>
                                      </p:cBhvr>
                                      <p:to>
                                        <p:strVal val="visible"/>
                                      </p:to>
                                    </p:set>
                                    <p:animEffect transition="in" filter="blinds(horizontal)">
                                      <p:cBhvr>
                                        <p:cTn id="17" dur="500"/>
                                        <p:tgtEl>
                                          <p:spTgt spid="235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3567"/>
                                        </p:tgtEl>
                                        <p:attrNameLst>
                                          <p:attrName>style.visibility</p:attrName>
                                        </p:attrNameLst>
                                      </p:cBhvr>
                                      <p:to>
                                        <p:strVal val="visible"/>
                                      </p:to>
                                    </p:set>
                                    <p:animEffect transition="in" filter="box(in)">
                                      <p:cBhvr>
                                        <p:cTn id="22" dur="500"/>
                                        <p:tgtEl>
                                          <p:spTgt spid="235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3574"/>
                                        </p:tgtEl>
                                        <p:attrNameLst>
                                          <p:attrName>style.visibility</p:attrName>
                                        </p:attrNameLst>
                                      </p:cBhvr>
                                      <p:to>
                                        <p:strVal val="visible"/>
                                      </p:to>
                                    </p:set>
                                    <p:animEffect transition="in" filter="box(in)">
                                      <p:cBhvr>
                                        <p:cTn id="27" dur="500"/>
                                        <p:tgtEl>
                                          <p:spTgt spid="235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23576"/>
                                        </p:tgtEl>
                                        <p:attrNameLst>
                                          <p:attrName>style.visibility</p:attrName>
                                        </p:attrNameLst>
                                      </p:cBhvr>
                                      <p:to>
                                        <p:strVal val="visible"/>
                                      </p:to>
                                    </p:set>
                                    <p:animEffect transition="in" filter="box(in)">
                                      <p:cBhvr>
                                        <p:cTn id="32" dur="500"/>
                                        <p:tgtEl>
                                          <p:spTgt spid="23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animBg="1"/>
      <p:bldP spid="2356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Line 5"/>
          <p:cNvSpPr>
            <a:spLocks noChangeShapeType="1"/>
          </p:cNvSpPr>
          <p:nvPr/>
        </p:nvSpPr>
        <p:spPr bwMode="auto">
          <a:xfrm>
            <a:off x="3733800" y="0"/>
            <a:ext cx="76200" cy="6858000"/>
          </a:xfrm>
          <a:prstGeom prst="line">
            <a:avLst/>
          </a:prstGeom>
          <a:noFill/>
          <a:ln w="38100" cmpd="dbl">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4" name="Text Box 7"/>
          <p:cNvSpPr txBox="1">
            <a:spLocks noChangeArrowheads="1"/>
          </p:cNvSpPr>
          <p:nvPr/>
        </p:nvSpPr>
        <p:spPr bwMode="auto">
          <a:xfrm>
            <a:off x="3886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7659" name="Text Box 12"/>
          <p:cNvSpPr txBox="1">
            <a:spLocks noChangeArrowheads="1"/>
          </p:cNvSpPr>
          <p:nvPr/>
        </p:nvSpPr>
        <p:spPr bwMode="auto">
          <a:xfrm>
            <a:off x="4572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pic>
        <p:nvPicPr>
          <p:cNvPr id="27662" name="Picture 19" descr="New_Picture_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48768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20"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52400"/>
            <a:ext cx="373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21" descr="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627438"/>
            <a:ext cx="47244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22" descr="11829996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627438"/>
            <a:ext cx="37338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6" name="Text Box 23"/>
          <p:cNvSpPr txBox="1">
            <a:spLocks noChangeArrowheads="1"/>
          </p:cNvSpPr>
          <p:nvPr/>
        </p:nvSpPr>
        <p:spPr bwMode="auto">
          <a:xfrm>
            <a:off x="1143000" y="2743200"/>
            <a:ext cx="8001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err="1">
                <a:solidFill>
                  <a:srgbClr val="FF3300"/>
                </a:solidFill>
                <a:latin typeface="Arial" panose="020B0604020202020204" pitchFamily="34" charset="0"/>
              </a:rPr>
              <a:t>Hệ</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thống</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thuỷ</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lợi</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kiên</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cố</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hoá</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và</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trị</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thuỷ</a:t>
            </a:r>
            <a:endParaRPr lang="en-US" altLang="en-US" sz="2400" b="1" u="none" dirty="0">
              <a:solidFill>
                <a:srgbClr val="FF3300"/>
              </a:solidFill>
              <a:latin typeface="Arial" panose="020B0604020202020204" pitchFamily="34" charset="0"/>
            </a:endParaRPr>
          </a:p>
        </p:txBody>
      </p:sp>
    </p:spTree>
    <p:extLst>
      <p:ext uri="{BB962C8B-B14F-4D97-AF65-F5344CB8AC3E}">
        <p14:creationId xmlns:p14="http://schemas.microsoft.com/office/powerpoint/2010/main" val="34668720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Line 5"/>
          <p:cNvSpPr>
            <a:spLocks noChangeShapeType="1"/>
          </p:cNvSpPr>
          <p:nvPr/>
        </p:nvSpPr>
        <p:spPr bwMode="auto">
          <a:xfrm>
            <a:off x="3961327" y="-4293"/>
            <a:ext cx="76200" cy="6858000"/>
          </a:xfrm>
          <a:prstGeom prst="line">
            <a:avLst/>
          </a:prstGeom>
          <a:noFill/>
          <a:ln w="38100" cmpd="dbl">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8" name="Text Box 7"/>
          <p:cNvSpPr txBox="1">
            <a:spLocks noChangeArrowheads="1"/>
          </p:cNvSpPr>
          <p:nvPr/>
        </p:nvSpPr>
        <p:spPr bwMode="auto">
          <a:xfrm>
            <a:off x="3886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8681" name="Text Box 12"/>
          <p:cNvSpPr txBox="1">
            <a:spLocks noChangeArrowheads="1"/>
          </p:cNvSpPr>
          <p:nvPr/>
        </p:nvSpPr>
        <p:spPr bwMode="auto">
          <a:xfrm>
            <a:off x="4572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sp>
        <p:nvSpPr>
          <p:cNvPr id="20" name="Text Box 18"/>
          <p:cNvSpPr txBox="1">
            <a:spLocks noChangeArrowheads="1"/>
          </p:cNvSpPr>
          <p:nvPr/>
        </p:nvSpPr>
        <p:spPr bwMode="auto">
          <a:xfrm>
            <a:off x="4025462" y="3225109"/>
            <a:ext cx="5181600" cy="523875"/>
          </a:xfrm>
          <a:prstGeom prst="rect">
            <a:avLst/>
          </a:prstGeom>
          <a:noFill/>
          <a:ln w="9525">
            <a:noFill/>
            <a:miter lim="800000"/>
            <a:headEnd/>
            <a:tailEnd/>
          </a:ln>
          <a:effectLst/>
        </p:spPr>
        <p:txBody>
          <a:bodyPr>
            <a:spAutoFit/>
          </a:bodyPr>
          <a:lstStyle/>
          <a:p>
            <a:pPr>
              <a:spcBef>
                <a:spcPct val="50000"/>
              </a:spcBef>
              <a:defRPr/>
            </a:pPr>
            <a:r>
              <a:rPr lang="en-US" sz="2800" b="1" u="none" dirty="0" err="1">
                <a:solidFill>
                  <a:schemeClr val="accent2">
                    <a:lumMod val="50000"/>
                  </a:schemeClr>
                </a:solidFill>
                <a:cs typeface="Arial" charset="0"/>
              </a:rPr>
              <a:t>Bón</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thúc</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bằng</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loại</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phân</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gì</a:t>
            </a:r>
            <a:r>
              <a:rPr lang="en-US" sz="2800" b="1" u="none" dirty="0">
                <a:solidFill>
                  <a:schemeClr val="accent2">
                    <a:lumMod val="50000"/>
                  </a:schemeClr>
                </a:solidFill>
                <a:cs typeface="Arial" charset="0"/>
              </a:rPr>
              <a:t> ?</a:t>
            </a:r>
          </a:p>
        </p:txBody>
      </p:sp>
      <p:sp>
        <p:nvSpPr>
          <p:cNvPr id="21" name="Text Box 14"/>
          <p:cNvSpPr txBox="1">
            <a:spLocks noChangeArrowheads="1"/>
          </p:cNvSpPr>
          <p:nvPr/>
        </p:nvSpPr>
        <p:spPr bwMode="auto">
          <a:xfrm>
            <a:off x="304800" y="164094"/>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smtClean="0">
                <a:solidFill>
                  <a:srgbClr val="0000FF"/>
                </a:solidFill>
                <a:latin typeface="Arial" panose="020B0604020202020204" pitchFamily="34" charset="0"/>
              </a:rPr>
              <a:t>5. </a:t>
            </a:r>
            <a:r>
              <a:rPr lang="en-US" altLang="en-US" sz="2400" b="1" u="none" dirty="0">
                <a:solidFill>
                  <a:srgbClr val="0000FF"/>
                </a:solidFill>
                <a:latin typeface="Arial" panose="020B0604020202020204" pitchFamily="34" charset="0"/>
              </a:rPr>
              <a:t>BÓN PHÂN THÚC</a:t>
            </a:r>
          </a:p>
        </p:txBody>
      </p:sp>
      <p:sp>
        <p:nvSpPr>
          <p:cNvPr id="22" name="Text Box 19"/>
          <p:cNvSpPr txBox="1">
            <a:spLocks noChangeArrowheads="1"/>
          </p:cNvSpPr>
          <p:nvPr/>
        </p:nvSpPr>
        <p:spPr bwMode="auto">
          <a:xfrm>
            <a:off x="304800" y="728797"/>
            <a:ext cx="3581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Char char="-"/>
            </a:pPr>
            <a:r>
              <a:rPr lang="en-US" altLang="en-US" sz="2400" u="none" dirty="0" smtClean="0"/>
              <a:t> </a:t>
            </a:r>
            <a:r>
              <a:rPr lang="en-US" altLang="en-US" sz="2400" u="none" dirty="0" err="1" smtClean="0"/>
              <a:t>Bón</a:t>
            </a:r>
            <a:r>
              <a:rPr lang="en-US" altLang="en-US" sz="2400" u="none" dirty="0" smtClean="0"/>
              <a:t> </a:t>
            </a:r>
            <a:r>
              <a:rPr lang="en-US" altLang="en-US" sz="2400" u="none" dirty="0" err="1"/>
              <a:t>bằng</a:t>
            </a:r>
            <a:r>
              <a:rPr lang="en-US" altLang="en-US" sz="2400" u="none" dirty="0"/>
              <a:t> </a:t>
            </a:r>
            <a:r>
              <a:rPr lang="en-US" altLang="en-US" sz="2400" u="none" dirty="0" err="1"/>
              <a:t>phân</a:t>
            </a:r>
            <a:r>
              <a:rPr lang="en-US" altLang="en-US" sz="2400" u="none" dirty="0"/>
              <a:t> </a:t>
            </a:r>
            <a:r>
              <a:rPr lang="en-US" altLang="en-US" sz="2400" u="none" dirty="0" err="1"/>
              <a:t>hữu</a:t>
            </a:r>
            <a:r>
              <a:rPr lang="en-US" altLang="en-US" sz="2400" u="none" dirty="0"/>
              <a:t> </a:t>
            </a:r>
            <a:r>
              <a:rPr lang="en-US" altLang="en-US" sz="2400" u="none" dirty="0" err="1"/>
              <a:t>cơ</a:t>
            </a:r>
            <a:r>
              <a:rPr lang="en-US" altLang="en-US" sz="2400" u="none" dirty="0"/>
              <a:t> (</a:t>
            </a:r>
            <a:r>
              <a:rPr lang="en-US" altLang="en-US" sz="2400" u="none" dirty="0" err="1"/>
              <a:t>hoai</a:t>
            </a:r>
            <a:r>
              <a:rPr lang="en-US" altLang="en-US" sz="2400" u="none" dirty="0"/>
              <a:t> , </a:t>
            </a:r>
            <a:r>
              <a:rPr lang="en-US" altLang="en-US" sz="2400" u="none" dirty="0" err="1"/>
              <a:t>mục</a:t>
            </a:r>
            <a:r>
              <a:rPr lang="en-US" altLang="en-US" sz="2400" u="none" dirty="0"/>
              <a:t>)</a:t>
            </a:r>
          </a:p>
          <a:p>
            <a:pPr eaLnBrk="1" hangingPunct="1">
              <a:spcBef>
                <a:spcPct val="50000"/>
              </a:spcBef>
              <a:buFontTx/>
              <a:buChar char="-"/>
            </a:pPr>
            <a:endParaRPr lang="en-US" altLang="en-US" sz="2400" u="none" dirty="0"/>
          </a:p>
        </p:txBody>
      </p:sp>
      <p:sp>
        <p:nvSpPr>
          <p:cNvPr id="23" name="Text Box 20"/>
          <p:cNvSpPr txBox="1">
            <a:spLocks noChangeArrowheads="1"/>
          </p:cNvSpPr>
          <p:nvPr/>
        </p:nvSpPr>
        <p:spPr bwMode="auto">
          <a:xfrm>
            <a:off x="226454" y="16002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dirty="0"/>
              <a:t>- </a:t>
            </a:r>
            <a:r>
              <a:rPr lang="en-US" altLang="en-US" sz="2400" u="none" dirty="0" err="1"/>
              <a:t>Bón</a:t>
            </a:r>
            <a:r>
              <a:rPr lang="en-US" altLang="en-US" sz="2400" u="none" dirty="0"/>
              <a:t> </a:t>
            </a:r>
            <a:r>
              <a:rPr lang="en-US" altLang="en-US" sz="2400" u="none" dirty="0" err="1"/>
              <a:t>phân</a:t>
            </a:r>
            <a:r>
              <a:rPr lang="en-US" altLang="en-US" sz="2400" u="none" dirty="0"/>
              <a:t> </a:t>
            </a:r>
            <a:r>
              <a:rPr lang="en-US" altLang="en-US" sz="2400" u="none" dirty="0" err="1"/>
              <a:t>hoá</a:t>
            </a:r>
            <a:r>
              <a:rPr lang="en-US" altLang="en-US" sz="2400" u="none" dirty="0"/>
              <a:t> </a:t>
            </a:r>
            <a:r>
              <a:rPr lang="en-US" altLang="en-US" sz="2400" u="none" dirty="0" err="1"/>
              <a:t>học</a:t>
            </a:r>
            <a:endParaRPr lang="en-US" altLang="en-US" sz="2400" u="none" dirty="0"/>
          </a:p>
        </p:txBody>
      </p:sp>
      <p:sp>
        <p:nvSpPr>
          <p:cNvPr id="26" name="Text Box 21"/>
          <p:cNvSpPr txBox="1">
            <a:spLocks noChangeArrowheads="1"/>
          </p:cNvSpPr>
          <p:nvPr/>
        </p:nvSpPr>
        <p:spPr bwMode="auto">
          <a:xfrm>
            <a:off x="4150754" y="3690449"/>
            <a:ext cx="5105400" cy="954088"/>
          </a:xfrm>
          <a:prstGeom prst="rect">
            <a:avLst/>
          </a:prstGeom>
          <a:noFill/>
          <a:ln w="9525">
            <a:noFill/>
            <a:miter lim="800000"/>
            <a:headEnd/>
            <a:tailEnd/>
          </a:ln>
          <a:effectLst/>
        </p:spPr>
        <p:txBody>
          <a:bodyPr>
            <a:spAutoFit/>
          </a:bodyPr>
          <a:lstStyle/>
          <a:p>
            <a:pPr>
              <a:spcBef>
                <a:spcPct val="50000"/>
              </a:spcBef>
              <a:defRPr/>
            </a:pPr>
            <a:r>
              <a:rPr lang="en-US" sz="2800" b="1" u="none" dirty="0" err="1">
                <a:solidFill>
                  <a:schemeClr val="accent2">
                    <a:lumMod val="50000"/>
                  </a:schemeClr>
                </a:solidFill>
                <a:cs typeface="Arial" charset="0"/>
              </a:rPr>
              <a:t>Vì</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sao</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phải</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bón</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phân</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hữu</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cơ</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hoại</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mục</a:t>
            </a:r>
            <a:r>
              <a:rPr lang="en-US" sz="2800" b="1" u="none" dirty="0">
                <a:solidFill>
                  <a:schemeClr val="accent2">
                    <a:lumMod val="50000"/>
                  </a:schemeClr>
                </a:solidFill>
                <a:cs typeface="Arial" charset="0"/>
              </a:rPr>
              <a:t> ? </a:t>
            </a:r>
          </a:p>
        </p:txBody>
      </p:sp>
      <p:sp>
        <p:nvSpPr>
          <p:cNvPr id="27" name="Text Box 36"/>
          <p:cNvSpPr txBox="1">
            <a:spLocks noChangeArrowheads="1"/>
          </p:cNvSpPr>
          <p:nvPr/>
        </p:nvSpPr>
        <p:spPr bwMode="auto">
          <a:xfrm>
            <a:off x="226454" y="2143148"/>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dirty="0">
                <a:sym typeface="Wingdings" panose="05000000000000000000" pitchFamily="2" charset="2"/>
              </a:rPr>
              <a:t></a:t>
            </a:r>
            <a:r>
              <a:rPr lang="en-US" altLang="en-US" sz="2400" u="none" dirty="0" err="1"/>
              <a:t>Bổ</a:t>
            </a:r>
            <a:r>
              <a:rPr lang="en-US" altLang="en-US" sz="2400" u="none" dirty="0"/>
              <a:t> sung </a:t>
            </a:r>
            <a:r>
              <a:rPr lang="en-US" altLang="en-US" sz="2400" u="none" dirty="0" err="1"/>
              <a:t>kịp</a:t>
            </a:r>
            <a:r>
              <a:rPr lang="en-US" altLang="en-US" sz="2400" u="none" dirty="0"/>
              <a:t> </a:t>
            </a:r>
            <a:r>
              <a:rPr lang="en-US" altLang="en-US" sz="2400" u="none" dirty="0" err="1"/>
              <a:t>thời</a:t>
            </a:r>
            <a:r>
              <a:rPr lang="en-US" altLang="en-US" sz="2400" u="none" dirty="0"/>
              <a:t> </a:t>
            </a:r>
            <a:r>
              <a:rPr lang="en-US" altLang="en-US" sz="2400" u="none" dirty="0" err="1"/>
              <a:t>chất</a:t>
            </a:r>
            <a:r>
              <a:rPr lang="en-US" altLang="en-US" sz="2400" u="none" dirty="0"/>
              <a:t> </a:t>
            </a:r>
            <a:r>
              <a:rPr lang="en-US" altLang="en-US" sz="2400" u="none" dirty="0" err="1"/>
              <a:t>dinh</a:t>
            </a:r>
            <a:r>
              <a:rPr lang="en-US" altLang="en-US" sz="2400" u="none" dirty="0"/>
              <a:t> </a:t>
            </a:r>
            <a:r>
              <a:rPr lang="en-US" altLang="en-US" sz="2400" u="none" dirty="0" err="1"/>
              <a:t>dưỡng</a:t>
            </a:r>
            <a:r>
              <a:rPr lang="en-US" altLang="en-US" sz="2400" u="none" dirty="0"/>
              <a:t> </a:t>
            </a:r>
            <a:r>
              <a:rPr lang="en-US" altLang="en-US" sz="2400" u="none" dirty="0" err="1"/>
              <a:t>cho</a:t>
            </a:r>
            <a:r>
              <a:rPr lang="en-US" altLang="en-US" sz="2400" u="none" dirty="0"/>
              <a:t> </a:t>
            </a:r>
            <a:r>
              <a:rPr lang="en-US" altLang="en-US" sz="2400" u="none" dirty="0" err="1"/>
              <a:t>cây</a:t>
            </a:r>
            <a:endParaRPr lang="en-US" altLang="en-US" sz="2400" u="none" dirty="0"/>
          </a:p>
        </p:txBody>
      </p:sp>
      <p:sp>
        <p:nvSpPr>
          <p:cNvPr id="28" name="Text Box 18"/>
          <p:cNvSpPr txBox="1">
            <a:spLocks noChangeArrowheads="1"/>
          </p:cNvSpPr>
          <p:nvPr/>
        </p:nvSpPr>
        <p:spPr bwMode="auto">
          <a:xfrm>
            <a:off x="4112654" y="4762841"/>
            <a:ext cx="5181600" cy="523875"/>
          </a:xfrm>
          <a:prstGeom prst="rect">
            <a:avLst/>
          </a:prstGeom>
          <a:noFill/>
          <a:ln w="9525">
            <a:noFill/>
            <a:miter lim="800000"/>
            <a:headEnd/>
            <a:tailEnd/>
          </a:ln>
          <a:effectLst/>
        </p:spPr>
        <p:txBody>
          <a:bodyPr>
            <a:spAutoFit/>
          </a:bodyPr>
          <a:lstStyle/>
          <a:p>
            <a:pPr>
              <a:spcBef>
                <a:spcPct val="50000"/>
              </a:spcBef>
              <a:defRPr/>
            </a:pPr>
            <a:r>
              <a:rPr lang="en-US" sz="2800" b="1" u="none" dirty="0" err="1">
                <a:solidFill>
                  <a:schemeClr val="accent2">
                    <a:lumMod val="50000"/>
                  </a:schemeClr>
                </a:solidFill>
                <a:cs typeface="Arial" charset="0"/>
              </a:rPr>
              <a:t>Bón</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thúc</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nhằm</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mục</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đích</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gì</a:t>
            </a:r>
            <a:r>
              <a:rPr lang="en-US" sz="2800" b="1" u="none" dirty="0">
                <a:solidFill>
                  <a:schemeClr val="accent2">
                    <a:lumMod val="50000"/>
                  </a:schemeClr>
                </a:solidFill>
                <a:cs typeface="Arial" charset="0"/>
              </a:rPr>
              <a:t> ?</a:t>
            </a:r>
          </a:p>
        </p:txBody>
      </p:sp>
      <p:pic>
        <p:nvPicPr>
          <p:cNvPr id="18" name="Shape 125"/>
          <p:cNvPicPr/>
          <p:nvPr/>
        </p:nvPicPr>
        <p:blipFill>
          <a:blip r:embed="rId3"/>
          <a:stretch/>
        </p:blipFill>
        <p:spPr>
          <a:xfrm>
            <a:off x="4343400" y="573403"/>
            <a:ext cx="4114800" cy="2533402"/>
          </a:xfrm>
          <a:prstGeom prst="rect">
            <a:avLst/>
          </a:prstGeom>
        </p:spPr>
      </p:pic>
    </p:spTree>
    <p:extLst>
      <p:ext uri="{BB962C8B-B14F-4D97-AF65-F5344CB8AC3E}">
        <p14:creationId xmlns:p14="http://schemas.microsoft.com/office/powerpoint/2010/main" val="3037452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3" presetClass="entr" presetSubtype="1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linds(horizontal)">
                                      <p:cBhvr>
                                        <p:cTn id="25" dur="500"/>
                                        <p:tgtEl>
                                          <p:spTgt spid="2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linds(horizontal)">
                                      <p:cBhvr>
                                        <p:cTn id="30" dur="500"/>
                                        <p:tgtEl>
                                          <p:spTgt spid="2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linds(horizontal)">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xit" presetSubtype="10" fill="hold" grpId="1" nodeType="clickEffect">
                                  <p:stCondLst>
                                    <p:cond delay="0"/>
                                  </p:stCondLst>
                                  <p:childTnLst>
                                    <p:animEffect transition="out" filter="blinds(horizontal)">
                                      <p:cBhvr>
                                        <p:cTn id="44" dur="500"/>
                                        <p:tgtEl>
                                          <p:spTgt spid="28"/>
                                        </p:tgtEl>
                                      </p:cBhvr>
                                    </p:animEffect>
                                    <p:set>
                                      <p:cBhvr>
                                        <p:cTn id="45" dur="1" fill="hold">
                                          <p:stCondLst>
                                            <p:cond delay="499"/>
                                          </p:stCondLst>
                                        </p:cTn>
                                        <p:tgtEl>
                                          <p:spTgt spid="28"/>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checkerboard(across)">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2" grpId="0"/>
      <p:bldP spid="23" grpId="0"/>
      <p:bldP spid="26" grpId="0"/>
      <p:bldP spid="26" grpId="1"/>
      <p:bldP spid="27" grpId="0"/>
      <p:bldP spid="28" grpId="0"/>
      <p:bldP spid="28"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ham b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67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cham b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2800"/>
            <a:ext cx="4267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Cac kieu bon pha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276600"/>
            <a:ext cx="4876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Cac kieu bon phan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0"/>
            <a:ext cx="487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5" name="Text Box 7"/>
          <p:cNvSpPr txBox="1">
            <a:spLocks noChangeArrowheads="1"/>
          </p:cNvSpPr>
          <p:nvPr/>
        </p:nvSpPr>
        <p:spPr bwMode="auto">
          <a:xfrm>
            <a:off x="1905000" y="152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hốc</a:t>
            </a:r>
          </a:p>
        </p:txBody>
      </p:sp>
      <p:sp>
        <p:nvSpPr>
          <p:cNvPr id="165896" name="Text Box 8"/>
          <p:cNvSpPr txBox="1">
            <a:spLocks noChangeArrowheads="1"/>
          </p:cNvSpPr>
          <p:nvPr/>
        </p:nvSpPr>
        <p:spPr bwMode="auto">
          <a:xfrm>
            <a:off x="6324600" y="2743200"/>
            <a:ext cx="2819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phun trên lá</a:t>
            </a:r>
          </a:p>
        </p:txBody>
      </p:sp>
      <p:sp>
        <p:nvSpPr>
          <p:cNvPr id="165897" name="Text Box 9"/>
          <p:cNvSpPr txBox="1">
            <a:spLocks noChangeArrowheads="1"/>
          </p:cNvSpPr>
          <p:nvPr/>
        </p:nvSpPr>
        <p:spPr bwMode="auto">
          <a:xfrm>
            <a:off x="1752600" y="64008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gốc</a:t>
            </a:r>
          </a:p>
        </p:txBody>
      </p:sp>
      <p:sp>
        <p:nvSpPr>
          <p:cNvPr id="165898" name="Text Box 10"/>
          <p:cNvSpPr txBox="1">
            <a:spLocks noChangeArrowheads="1"/>
          </p:cNvSpPr>
          <p:nvPr/>
        </p:nvSpPr>
        <p:spPr bwMode="auto">
          <a:xfrm>
            <a:off x="4343400" y="6324600"/>
            <a:ext cx="1371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vãi</a:t>
            </a:r>
          </a:p>
        </p:txBody>
      </p:sp>
      <p:sp>
        <p:nvSpPr>
          <p:cNvPr id="29707" name="Oval 11"/>
          <p:cNvSpPr>
            <a:spLocks noChangeArrowheads="1"/>
          </p:cNvSpPr>
          <p:nvPr/>
        </p:nvSpPr>
        <p:spPr bwMode="auto">
          <a:xfrm>
            <a:off x="0" y="0"/>
            <a:ext cx="6096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u="none">
                <a:solidFill>
                  <a:srgbClr val="0000FF"/>
                </a:solidFill>
              </a:rPr>
              <a:t>1</a:t>
            </a:r>
          </a:p>
        </p:txBody>
      </p:sp>
      <p:sp>
        <p:nvSpPr>
          <p:cNvPr id="29708" name="Oval 12"/>
          <p:cNvSpPr>
            <a:spLocks noChangeArrowheads="1"/>
          </p:cNvSpPr>
          <p:nvPr/>
        </p:nvSpPr>
        <p:spPr bwMode="auto">
          <a:xfrm>
            <a:off x="0" y="3429000"/>
            <a:ext cx="6096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u="none">
                <a:solidFill>
                  <a:srgbClr val="0000FF"/>
                </a:solidFill>
              </a:rPr>
              <a:t>3</a:t>
            </a:r>
          </a:p>
        </p:txBody>
      </p:sp>
      <p:sp>
        <p:nvSpPr>
          <p:cNvPr id="29709" name="Oval 13"/>
          <p:cNvSpPr>
            <a:spLocks noChangeArrowheads="1"/>
          </p:cNvSpPr>
          <p:nvPr/>
        </p:nvSpPr>
        <p:spPr bwMode="auto">
          <a:xfrm>
            <a:off x="4343400" y="0"/>
            <a:ext cx="6096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u="none">
                <a:solidFill>
                  <a:srgbClr val="0000FF"/>
                </a:solidFill>
              </a:rPr>
              <a:t>2</a:t>
            </a:r>
          </a:p>
        </p:txBody>
      </p:sp>
      <p:sp>
        <p:nvSpPr>
          <p:cNvPr id="29710" name="Oval 14"/>
          <p:cNvSpPr>
            <a:spLocks noChangeArrowheads="1"/>
          </p:cNvSpPr>
          <p:nvPr/>
        </p:nvSpPr>
        <p:spPr bwMode="auto">
          <a:xfrm>
            <a:off x="8305800" y="3352800"/>
            <a:ext cx="6096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u="none">
                <a:solidFill>
                  <a:srgbClr val="0000FF"/>
                </a:solidFill>
              </a:rPr>
              <a:t>4</a:t>
            </a:r>
          </a:p>
        </p:txBody>
      </p:sp>
    </p:spTree>
    <p:extLst>
      <p:ext uri="{BB962C8B-B14F-4D97-AF65-F5344CB8AC3E}">
        <p14:creationId xmlns:p14="http://schemas.microsoft.com/office/powerpoint/2010/main" val="3953825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5895"/>
                                        </p:tgtEl>
                                        <p:attrNameLst>
                                          <p:attrName>style.visibility</p:attrName>
                                        </p:attrNameLst>
                                      </p:cBhvr>
                                      <p:to>
                                        <p:strVal val="visible"/>
                                      </p:to>
                                    </p:set>
                                    <p:animEffect transition="in" filter="blinds(horizontal)">
                                      <p:cBhvr>
                                        <p:cTn id="7" dur="500"/>
                                        <p:tgtEl>
                                          <p:spTgt spid="1658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5896"/>
                                        </p:tgtEl>
                                        <p:attrNameLst>
                                          <p:attrName>style.visibility</p:attrName>
                                        </p:attrNameLst>
                                      </p:cBhvr>
                                      <p:to>
                                        <p:strVal val="visible"/>
                                      </p:to>
                                    </p:set>
                                    <p:animEffect transition="in" filter="blinds(horizontal)">
                                      <p:cBhvr>
                                        <p:cTn id="12" dur="500"/>
                                        <p:tgtEl>
                                          <p:spTgt spid="1658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5897"/>
                                        </p:tgtEl>
                                        <p:attrNameLst>
                                          <p:attrName>style.visibility</p:attrName>
                                        </p:attrNameLst>
                                      </p:cBhvr>
                                      <p:to>
                                        <p:strVal val="visible"/>
                                      </p:to>
                                    </p:set>
                                    <p:animEffect transition="in" filter="box(in)">
                                      <p:cBhvr>
                                        <p:cTn id="17" dur="500"/>
                                        <p:tgtEl>
                                          <p:spTgt spid="1658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5898"/>
                                        </p:tgtEl>
                                        <p:attrNameLst>
                                          <p:attrName>style.visibility</p:attrName>
                                        </p:attrNameLst>
                                      </p:cBhvr>
                                      <p:to>
                                        <p:strVal val="visible"/>
                                      </p:to>
                                    </p:set>
                                    <p:animEffect transition="in" filter="checkerboard(across)">
                                      <p:cBhvr>
                                        <p:cTn id="22" dur="500"/>
                                        <p:tgtEl>
                                          <p:spTgt spid="165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p:bldP spid="165896" grpId="0" animBg="1"/>
      <p:bldP spid="165897" grpId="0"/>
      <p:bldP spid="16589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hlinkClick r:id="" action="ppaction://hlinkshowjump?jump=nextslide"/>
          </p:cNvPr>
          <p:cNvSpPr/>
          <p:nvPr/>
        </p:nvSpPr>
        <p:spPr>
          <a:xfrm>
            <a:off x="304800" y="1905000"/>
            <a:ext cx="8001000" cy="32004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4800" dirty="0" err="1" smtClean="0">
                <a:solidFill>
                  <a:srgbClr val="FF0000"/>
                </a:solidFill>
                <a:latin typeface="Times New Roman" pitchFamily="18" charset="0"/>
                <a:cs typeface="Times New Roman" pitchFamily="18" charset="0"/>
              </a:rPr>
              <a:t>Bài</a:t>
            </a:r>
            <a:r>
              <a:rPr lang="en-US" sz="4800" dirty="0" smtClean="0">
                <a:solidFill>
                  <a:srgbClr val="FF0000"/>
                </a:solidFill>
                <a:latin typeface="Times New Roman" pitchFamily="18" charset="0"/>
                <a:cs typeface="Times New Roman" pitchFamily="18" charset="0"/>
              </a:rPr>
              <a:t> 3: GIEO TRỒNG, CHĂM SÓC VÀ PHÒNG TRỪ SÂU, BỆNH CHO CÂY TRỒNG</a:t>
            </a:r>
            <a:endParaRPr lang="en-US" sz="4800" dirty="0">
              <a:solidFill>
                <a:srgbClr val="FF0000"/>
              </a:solidFill>
              <a:latin typeface="Times New Roman" pitchFamily="18" charset="0"/>
              <a:cs typeface="Times New Roman" pitchFamily="18" charset="0"/>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Shape 93"/>
          <p:cNvSpPr txBox="1"/>
          <p:nvPr/>
        </p:nvSpPr>
        <p:spPr>
          <a:xfrm>
            <a:off x="562610" y="748030"/>
            <a:ext cx="290195" cy="633095"/>
          </a:xfrm>
          <a:prstGeom prst="rect">
            <a:avLst/>
          </a:prstGeom>
          <a:noFill/>
        </p:spPr>
        <p:txBody>
          <a:bodyPr lIns="0" tIns="0" rIns="0" bIns="0"/>
          <a:lstStyle/>
          <a:p>
            <a:pPr marL="101600">
              <a:lnSpc>
                <a:spcPct val="115000"/>
              </a:lnSpc>
              <a:spcAft>
                <a:spcPts val="0"/>
              </a:spcAft>
            </a:pPr>
            <a:r>
              <a:rPr lang="vi-VN" sz="1200">
                <a:solidFill>
                  <a:srgbClr val="FFFFFF"/>
                </a:solidFill>
                <a:effectLst/>
                <a:latin typeface="Arial" panose="020B0604020202020204" pitchFamily="34" charset="0"/>
                <a:ea typeface="Arial" panose="020B0604020202020204" pitchFamily="34" charset="0"/>
              </a:rPr>
              <a:t>Bài</a:t>
            </a:r>
            <a:endParaRPr lang="en-US" sz="1000">
              <a:effectLst/>
              <a:latin typeface="Arial" panose="020B0604020202020204" pitchFamily="34" charset="0"/>
              <a:ea typeface="Arial" panose="020B0604020202020204" pitchFamily="34" charset="0"/>
            </a:endParaRPr>
          </a:p>
          <a:p>
            <a:pPr marL="101600" algn="just">
              <a:lnSpc>
                <a:spcPct val="75000"/>
              </a:lnSpc>
              <a:spcAft>
                <a:spcPts val="0"/>
              </a:spcAft>
            </a:pPr>
            <a:r>
              <a:rPr lang="vi-VN" sz="3500">
                <a:solidFill>
                  <a:srgbClr val="FFFFFF"/>
                </a:solidFill>
                <a:effectLst/>
                <a:latin typeface="Palatino Linotype" panose="02040502050505030304" pitchFamily="18" charset="0"/>
                <a:ea typeface="Palatino Linotype" panose="02040502050505030304" pitchFamily="18" charset="0"/>
                <a:cs typeface="Palatino Linotype" panose="02040502050505030304" pitchFamily="18" charset="0"/>
              </a:rPr>
              <a:t>3</a:t>
            </a:r>
            <a:endParaRPr lang="en-US" sz="100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1579937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304800" y="990600"/>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Điền từ , cụm từ thích hợp vào chỗ “:….” để hoàn thành kết luận sau:</a:t>
            </a:r>
          </a:p>
        </p:txBody>
      </p:sp>
      <p:sp>
        <p:nvSpPr>
          <p:cNvPr id="31747" name="Text Box 5"/>
          <p:cNvSpPr txBox="1">
            <a:spLocks noChangeArrowheads="1"/>
          </p:cNvSpPr>
          <p:nvPr/>
        </p:nvSpPr>
        <p:spPr bwMode="auto">
          <a:xfrm>
            <a:off x="0" y="3733800"/>
            <a:ext cx="914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a,</a:t>
            </a:r>
            <a:r>
              <a:rPr lang="en-US" altLang="en-US" sz="2400" u="none">
                <a:latin typeface="Arial" panose="020B0604020202020204" pitchFamily="34" charset="0"/>
              </a:rPr>
              <a:t> Chăm sóc cây trồng phải tiến hành ……      , đúng kĩ thuật, phù hợp với………</a:t>
            </a:r>
          </a:p>
          <a:p>
            <a:pPr eaLnBrk="1" hangingPunct="1">
              <a:spcBef>
                <a:spcPct val="50000"/>
              </a:spcBef>
            </a:pPr>
            <a:r>
              <a:rPr lang="en-US" altLang="en-US" sz="2400" b="1" u="none">
                <a:latin typeface="Arial" panose="020B0604020202020204" pitchFamily="34" charset="0"/>
              </a:rPr>
              <a:t>b,</a:t>
            </a:r>
            <a:r>
              <a:rPr lang="en-US" altLang="en-US" sz="2400" u="none">
                <a:latin typeface="Arial" panose="020B0604020202020204" pitchFamily="34" charset="0"/>
              </a:rPr>
              <a:t> Tuỳ theo mỗi loại cây mà áp dụng các biện pháp…………., vun xới, …………….., bón phân phù hợp để tạo………………..cho cây trồng …………….  và phát triển tốt</a:t>
            </a:r>
          </a:p>
        </p:txBody>
      </p:sp>
      <p:sp>
        <p:nvSpPr>
          <p:cNvPr id="202758" name="Text Box 6"/>
          <p:cNvSpPr txBox="1">
            <a:spLocks noChangeArrowheads="1"/>
          </p:cNvSpPr>
          <p:nvPr/>
        </p:nvSpPr>
        <p:spPr bwMode="auto">
          <a:xfrm>
            <a:off x="6096000" y="1752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kịp thời</a:t>
            </a:r>
          </a:p>
        </p:txBody>
      </p:sp>
      <p:sp>
        <p:nvSpPr>
          <p:cNvPr id="202759" name="Text Box 7"/>
          <p:cNvSpPr txBox="1">
            <a:spLocks noChangeArrowheads="1"/>
          </p:cNvSpPr>
          <p:nvPr/>
        </p:nvSpPr>
        <p:spPr bwMode="auto">
          <a:xfrm>
            <a:off x="2971800" y="2743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yêu cầu của cây</a:t>
            </a:r>
          </a:p>
        </p:txBody>
      </p:sp>
      <p:sp>
        <p:nvSpPr>
          <p:cNvPr id="202760" name="Text Box 8"/>
          <p:cNvSpPr txBox="1">
            <a:spLocks noChangeArrowheads="1"/>
          </p:cNvSpPr>
          <p:nvPr/>
        </p:nvSpPr>
        <p:spPr bwMode="auto">
          <a:xfrm>
            <a:off x="2971800" y="1839913"/>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làm cỏ</a:t>
            </a:r>
          </a:p>
        </p:txBody>
      </p:sp>
      <p:sp>
        <p:nvSpPr>
          <p:cNvPr id="202761" name="Text Box 9"/>
          <p:cNvSpPr txBox="1">
            <a:spLocks noChangeArrowheads="1"/>
          </p:cNvSpPr>
          <p:nvPr/>
        </p:nvSpPr>
        <p:spPr bwMode="auto">
          <a:xfrm>
            <a:off x="6172200" y="2286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tưới nước</a:t>
            </a:r>
          </a:p>
        </p:txBody>
      </p:sp>
      <p:sp>
        <p:nvSpPr>
          <p:cNvPr id="202762" name="Text Box 10"/>
          <p:cNvSpPr txBox="1">
            <a:spLocks noChangeArrowheads="1"/>
          </p:cNvSpPr>
          <p:nvPr/>
        </p:nvSpPr>
        <p:spPr bwMode="auto">
          <a:xfrm>
            <a:off x="6172200" y="2819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điều kiện</a:t>
            </a:r>
          </a:p>
        </p:txBody>
      </p:sp>
      <p:sp>
        <p:nvSpPr>
          <p:cNvPr id="202763" name="Text Box 11"/>
          <p:cNvSpPr txBox="1">
            <a:spLocks noChangeArrowheads="1"/>
          </p:cNvSpPr>
          <p:nvPr/>
        </p:nvSpPr>
        <p:spPr bwMode="auto">
          <a:xfrm>
            <a:off x="2971800" y="22860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sinh trưởng</a:t>
            </a:r>
          </a:p>
        </p:txBody>
      </p:sp>
      <p:sp>
        <p:nvSpPr>
          <p:cNvPr id="202764" name="Text Box 12"/>
          <p:cNvSpPr txBox="1">
            <a:spLocks noChangeArrowheads="1"/>
          </p:cNvSpPr>
          <p:nvPr/>
        </p:nvSpPr>
        <p:spPr bwMode="auto">
          <a:xfrm>
            <a:off x="3048000" y="32004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Phân hữu cơ</a:t>
            </a:r>
          </a:p>
        </p:txBody>
      </p:sp>
      <p:sp>
        <p:nvSpPr>
          <p:cNvPr id="202765" name="Text Box 13"/>
          <p:cNvSpPr txBox="1">
            <a:spLocks noChangeArrowheads="1"/>
          </p:cNvSpPr>
          <p:nvPr/>
        </p:nvSpPr>
        <p:spPr bwMode="auto">
          <a:xfrm>
            <a:off x="6172200" y="3276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Tiêu nước</a:t>
            </a:r>
          </a:p>
        </p:txBody>
      </p:sp>
      <p:sp>
        <p:nvSpPr>
          <p:cNvPr id="202766" name="Text Box 14"/>
          <p:cNvSpPr txBox="1">
            <a:spLocks noChangeArrowheads="1"/>
          </p:cNvSpPr>
          <p:nvPr/>
        </p:nvSpPr>
        <p:spPr bwMode="auto">
          <a:xfrm>
            <a:off x="5410200" y="3581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(1)</a:t>
            </a:r>
          </a:p>
        </p:txBody>
      </p:sp>
      <p:sp>
        <p:nvSpPr>
          <p:cNvPr id="202767" name="Text Box 15"/>
          <p:cNvSpPr txBox="1">
            <a:spLocks noChangeArrowheads="1"/>
          </p:cNvSpPr>
          <p:nvPr/>
        </p:nvSpPr>
        <p:spPr bwMode="auto">
          <a:xfrm>
            <a:off x="1524000" y="3962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(2)</a:t>
            </a:r>
          </a:p>
        </p:txBody>
      </p:sp>
      <p:sp>
        <p:nvSpPr>
          <p:cNvPr id="202768" name="Text Box 16"/>
          <p:cNvSpPr txBox="1">
            <a:spLocks noChangeArrowheads="1"/>
          </p:cNvSpPr>
          <p:nvPr/>
        </p:nvSpPr>
        <p:spPr bwMode="auto">
          <a:xfrm>
            <a:off x="7315200" y="4572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(3)</a:t>
            </a:r>
          </a:p>
        </p:txBody>
      </p:sp>
      <p:sp>
        <p:nvSpPr>
          <p:cNvPr id="202769" name="Text Box 17"/>
          <p:cNvSpPr txBox="1">
            <a:spLocks noChangeArrowheads="1"/>
          </p:cNvSpPr>
          <p:nvPr/>
        </p:nvSpPr>
        <p:spPr bwMode="auto">
          <a:xfrm>
            <a:off x="1295400" y="4953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(4)</a:t>
            </a:r>
          </a:p>
        </p:txBody>
      </p:sp>
      <p:sp>
        <p:nvSpPr>
          <p:cNvPr id="202770" name="Text Box 18"/>
          <p:cNvSpPr txBox="1">
            <a:spLocks noChangeArrowheads="1"/>
          </p:cNvSpPr>
          <p:nvPr/>
        </p:nvSpPr>
        <p:spPr bwMode="auto">
          <a:xfrm>
            <a:off x="6629400" y="48768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(5)</a:t>
            </a:r>
          </a:p>
        </p:txBody>
      </p:sp>
      <p:sp>
        <p:nvSpPr>
          <p:cNvPr id="202771" name="Text Box 19"/>
          <p:cNvSpPr txBox="1">
            <a:spLocks noChangeArrowheads="1"/>
          </p:cNvSpPr>
          <p:nvPr/>
        </p:nvSpPr>
        <p:spPr bwMode="auto">
          <a:xfrm>
            <a:off x="1295400" y="5334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(6)</a:t>
            </a:r>
          </a:p>
        </p:txBody>
      </p:sp>
      <p:sp>
        <p:nvSpPr>
          <p:cNvPr id="31762" name="Text Box 20"/>
          <p:cNvSpPr txBox="1">
            <a:spLocks noChangeArrowheads="1"/>
          </p:cNvSpPr>
          <p:nvPr/>
        </p:nvSpPr>
        <p:spPr bwMode="auto">
          <a:xfrm>
            <a:off x="381000" y="381000"/>
            <a:ext cx="906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                                               BÀI TẬP</a:t>
            </a:r>
          </a:p>
        </p:txBody>
      </p:sp>
    </p:spTree>
    <p:extLst>
      <p:ext uri="{BB962C8B-B14F-4D97-AF65-F5344CB8AC3E}">
        <p14:creationId xmlns:p14="http://schemas.microsoft.com/office/powerpoint/2010/main" val="1435216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0.00833 -0.0111 L -0.10833 0.27758 " pathEditMode="relative" rAng="0" ptsTypes="AA">
                                      <p:cBhvr>
                                        <p:cTn id="6" dur="2000" fill="hold"/>
                                        <p:tgtEl>
                                          <p:spTgt spid="202758"/>
                                        </p:tgtEl>
                                        <p:attrNameLst>
                                          <p:attrName>ppt_x</p:attrName>
                                          <p:attrName>ppt_y</p:attrName>
                                        </p:attrNameLst>
                                      </p:cBhvr>
                                      <p:rCtr x="-5833" y="14434"/>
                                    </p:animMotion>
                                  </p:childTnLst>
                                </p:cTn>
                              </p:par>
                              <p:par>
                                <p:cTn id="7" presetID="3" presetClass="exit" presetSubtype="10" fill="hold" grpId="0" nodeType="withEffect">
                                  <p:stCondLst>
                                    <p:cond delay="0"/>
                                  </p:stCondLst>
                                  <p:childTnLst>
                                    <p:animEffect transition="out" filter="blinds(horizontal)">
                                      <p:cBhvr>
                                        <p:cTn id="8" dur="500"/>
                                        <p:tgtEl>
                                          <p:spTgt spid="202766"/>
                                        </p:tgtEl>
                                      </p:cBhvr>
                                    </p:animEffect>
                                    <p:set>
                                      <p:cBhvr>
                                        <p:cTn id="9" dur="1" fill="hold">
                                          <p:stCondLst>
                                            <p:cond delay="499"/>
                                          </p:stCondLst>
                                        </p:cTn>
                                        <p:tgtEl>
                                          <p:spTgt spid="202766"/>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path" presetSubtype="0" accel="50000" decel="50000" fill="hold" grpId="0" nodeType="clickEffect">
                                  <p:stCondLst>
                                    <p:cond delay="0"/>
                                  </p:stCondLst>
                                  <p:childTnLst>
                                    <p:animMotion origin="layout" path="M -0.14167 -0.00162 L -0.19167 0.18714 " pathEditMode="relative" rAng="0" ptsTypes="AA">
                                      <p:cBhvr>
                                        <p:cTn id="13" dur="2000" fill="hold"/>
                                        <p:tgtEl>
                                          <p:spTgt spid="202759"/>
                                        </p:tgtEl>
                                        <p:attrNameLst>
                                          <p:attrName>ppt_x</p:attrName>
                                          <p:attrName>ppt_y</p:attrName>
                                        </p:attrNameLst>
                                      </p:cBhvr>
                                      <p:rCtr x="-2500" y="9438"/>
                                    </p:animMotion>
                                  </p:childTnLst>
                                </p:cTn>
                              </p:par>
                              <p:par>
                                <p:cTn id="14" presetID="3" presetClass="exit" presetSubtype="10" fill="hold" grpId="0" nodeType="withEffect">
                                  <p:stCondLst>
                                    <p:cond delay="0"/>
                                  </p:stCondLst>
                                  <p:childTnLst>
                                    <p:animEffect transition="out" filter="blinds(horizontal)">
                                      <p:cBhvr>
                                        <p:cTn id="15" dur="500"/>
                                        <p:tgtEl>
                                          <p:spTgt spid="202767"/>
                                        </p:tgtEl>
                                      </p:cBhvr>
                                    </p:animEffect>
                                    <p:set>
                                      <p:cBhvr>
                                        <p:cTn id="16" dur="1" fill="hold">
                                          <p:stCondLst>
                                            <p:cond delay="499"/>
                                          </p:stCondLst>
                                        </p:cTn>
                                        <p:tgtEl>
                                          <p:spTgt spid="202767"/>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path" presetSubtype="0" accel="50000" decel="50000" fill="hold" grpId="0" nodeType="clickEffect">
                                  <p:stCondLst>
                                    <p:cond delay="0"/>
                                  </p:stCondLst>
                                  <p:childTnLst>
                                    <p:animMotion origin="layout" path="M 0.44583 0.065 L 0.44583 0.3981 " pathEditMode="relative" rAng="0" ptsTypes="AA">
                                      <p:cBhvr>
                                        <p:cTn id="20" dur="2000" fill="hold"/>
                                        <p:tgtEl>
                                          <p:spTgt spid="202760"/>
                                        </p:tgtEl>
                                        <p:attrNameLst>
                                          <p:attrName>ppt_x</p:attrName>
                                          <p:attrName>ppt_y</p:attrName>
                                        </p:attrNameLst>
                                      </p:cBhvr>
                                      <p:rCtr x="0" y="16655"/>
                                    </p:animMotion>
                                  </p:childTnLst>
                                </p:cTn>
                              </p:par>
                              <p:par>
                                <p:cTn id="21" presetID="3" presetClass="exit" presetSubtype="10" fill="hold" grpId="0" nodeType="withEffect">
                                  <p:stCondLst>
                                    <p:cond delay="0"/>
                                  </p:stCondLst>
                                  <p:childTnLst>
                                    <p:animEffect transition="out" filter="blinds(horizontal)">
                                      <p:cBhvr>
                                        <p:cTn id="22" dur="500"/>
                                        <p:tgtEl>
                                          <p:spTgt spid="202768"/>
                                        </p:tgtEl>
                                      </p:cBhvr>
                                    </p:animEffect>
                                    <p:set>
                                      <p:cBhvr>
                                        <p:cTn id="23" dur="1" fill="hold">
                                          <p:stCondLst>
                                            <p:cond delay="499"/>
                                          </p:stCondLst>
                                        </p:cTn>
                                        <p:tgtEl>
                                          <p:spTgt spid="202768"/>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path" presetSubtype="0" accel="50000" decel="50000" fill="hold" grpId="0" nodeType="clickEffect">
                                  <p:stCondLst>
                                    <p:cond delay="0"/>
                                  </p:stCondLst>
                                  <p:childTnLst>
                                    <p:animMotion origin="layout" path="M -0.61007 0.05552 L -0.61007 0.38862 " pathEditMode="relative" rAng="0" ptsTypes="AA">
                                      <p:cBhvr>
                                        <p:cTn id="27" dur="2000" fill="hold"/>
                                        <p:tgtEl>
                                          <p:spTgt spid="202761"/>
                                        </p:tgtEl>
                                        <p:attrNameLst>
                                          <p:attrName>ppt_x</p:attrName>
                                          <p:attrName>ppt_y</p:attrName>
                                        </p:attrNameLst>
                                      </p:cBhvr>
                                      <p:rCtr x="0" y="16655"/>
                                    </p:animMotion>
                                  </p:childTnLst>
                                </p:cTn>
                              </p:par>
                              <p:par>
                                <p:cTn id="28" presetID="3" presetClass="exit" presetSubtype="10" fill="hold" grpId="0" nodeType="withEffect">
                                  <p:stCondLst>
                                    <p:cond delay="0"/>
                                  </p:stCondLst>
                                  <p:childTnLst>
                                    <p:animEffect transition="out" filter="blinds(horizontal)">
                                      <p:cBhvr>
                                        <p:cTn id="29" dur="500"/>
                                        <p:tgtEl>
                                          <p:spTgt spid="202769"/>
                                        </p:tgtEl>
                                      </p:cBhvr>
                                    </p:animEffect>
                                    <p:set>
                                      <p:cBhvr>
                                        <p:cTn id="30" dur="1" fill="hold">
                                          <p:stCondLst>
                                            <p:cond delay="499"/>
                                          </p:stCondLst>
                                        </p:cTn>
                                        <p:tgtEl>
                                          <p:spTgt spid="202769"/>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path" presetSubtype="0" accel="50000" decel="50000" fill="hold" grpId="0" nodeType="clickEffect">
                                  <p:stCondLst>
                                    <p:cond delay="0"/>
                                  </p:stCondLst>
                                  <p:childTnLst>
                                    <p:animMotion origin="layout" path="M 3.33333E-6 -0.02221 L 3.33333E-6 0.31089 " pathEditMode="relative" rAng="0" ptsTypes="AA">
                                      <p:cBhvr>
                                        <p:cTn id="34" dur="2000" fill="hold"/>
                                        <p:tgtEl>
                                          <p:spTgt spid="202762"/>
                                        </p:tgtEl>
                                        <p:attrNameLst>
                                          <p:attrName>ppt_x</p:attrName>
                                          <p:attrName>ppt_y</p:attrName>
                                        </p:attrNameLst>
                                      </p:cBhvr>
                                      <p:rCtr x="0" y="16655"/>
                                    </p:animMotion>
                                  </p:childTnLst>
                                </p:cTn>
                              </p:par>
                              <p:par>
                                <p:cTn id="35" presetID="3" presetClass="exit" presetSubtype="10" fill="hold" grpId="0" nodeType="withEffect">
                                  <p:stCondLst>
                                    <p:cond delay="0"/>
                                  </p:stCondLst>
                                  <p:childTnLst>
                                    <p:animEffect transition="out" filter="blinds(horizontal)">
                                      <p:cBhvr>
                                        <p:cTn id="36" dur="500"/>
                                        <p:tgtEl>
                                          <p:spTgt spid="202770"/>
                                        </p:tgtEl>
                                      </p:cBhvr>
                                    </p:animEffect>
                                    <p:set>
                                      <p:cBhvr>
                                        <p:cTn id="37" dur="1" fill="hold">
                                          <p:stCondLst>
                                            <p:cond delay="499"/>
                                          </p:stCondLst>
                                        </p:cTn>
                                        <p:tgtEl>
                                          <p:spTgt spid="202770"/>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path" presetSubtype="0" accel="50000" decel="50000" fill="hold" grpId="0" nodeType="clickEffect">
                                  <p:stCondLst>
                                    <p:cond delay="0"/>
                                  </p:stCondLst>
                                  <p:childTnLst>
                                    <p:animMotion origin="layout" path="M -0.24167 0.10803 L -0.24167 0.44113 " pathEditMode="relative" rAng="0" ptsTypes="AA">
                                      <p:cBhvr>
                                        <p:cTn id="41" dur="2000" fill="hold"/>
                                        <p:tgtEl>
                                          <p:spTgt spid="202763"/>
                                        </p:tgtEl>
                                        <p:attrNameLst>
                                          <p:attrName>ppt_x</p:attrName>
                                          <p:attrName>ppt_y</p:attrName>
                                        </p:attrNameLst>
                                      </p:cBhvr>
                                      <p:rCtr x="0" y="16655"/>
                                    </p:animMotion>
                                  </p:childTnLst>
                                </p:cTn>
                              </p:par>
                              <p:par>
                                <p:cTn id="42" presetID="3" presetClass="exit" presetSubtype="10" fill="hold" grpId="0" nodeType="withEffect">
                                  <p:stCondLst>
                                    <p:cond delay="0"/>
                                  </p:stCondLst>
                                  <p:childTnLst>
                                    <p:animEffect transition="out" filter="blinds(horizontal)">
                                      <p:cBhvr>
                                        <p:cTn id="43" dur="500"/>
                                        <p:tgtEl>
                                          <p:spTgt spid="202771"/>
                                        </p:tgtEl>
                                      </p:cBhvr>
                                    </p:animEffect>
                                    <p:set>
                                      <p:cBhvr>
                                        <p:cTn id="44" dur="1" fill="hold">
                                          <p:stCondLst>
                                            <p:cond delay="499"/>
                                          </p:stCondLst>
                                        </p:cTn>
                                        <p:tgtEl>
                                          <p:spTgt spid="202771"/>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64" presetClass="path" presetSubtype="0" accel="50000" decel="50000" fill="hold" grpId="0" nodeType="clickEffect">
                                  <p:stCondLst>
                                    <p:cond delay="0"/>
                                  </p:stCondLst>
                                  <p:childTnLst>
                                    <p:animMotion origin="layout" path="M -3.33333E-6 -3.01874E-6 L -3.33333E-6 -0.13324 " pathEditMode="relative" rAng="0" ptsTypes="AA">
                                      <p:cBhvr>
                                        <p:cTn id="48" dur="2000" fill="hold"/>
                                        <p:tgtEl>
                                          <p:spTgt spid="202764"/>
                                        </p:tgtEl>
                                        <p:attrNameLst>
                                          <p:attrName>ppt_x</p:attrName>
                                          <p:attrName>ppt_y</p:attrName>
                                        </p:attrNameLst>
                                      </p:cBhvr>
                                      <p:rCtr x="0" y="-6662"/>
                                    </p:animMotion>
                                  </p:childTnLst>
                                </p:cTn>
                              </p:par>
                              <p:par>
                                <p:cTn id="49" presetID="64" presetClass="path" presetSubtype="0" accel="50000" decel="50000" fill="hold" grpId="0" nodeType="withEffect">
                                  <p:stCondLst>
                                    <p:cond delay="0"/>
                                  </p:stCondLst>
                                  <p:childTnLst>
                                    <p:animMotion origin="layout" path="M -0.02084 3.58085E-6 L -0.02084 -0.13324 " pathEditMode="relative" rAng="0" ptsTypes="AA">
                                      <p:cBhvr>
                                        <p:cTn id="50" dur="2000" fill="hold"/>
                                        <p:tgtEl>
                                          <p:spTgt spid="202765"/>
                                        </p:tgtEl>
                                        <p:attrNameLst>
                                          <p:attrName>ppt_x</p:attrName>
                                          <p:attrName>ppt_y</p:attrName>
                                        </p:attrNameLst>
                                      </p:cBhvr>
                                      <p:rCtr x="0" y="-6662"/>
                                    </p:animMotion>
                                  </p:childTnLst>
                                </p:cTn>
                              </p:par>
                            </p:childTnLst>
                          </p:cTn>
                        </p:par>
                        <p:par>
                          <p:cTn id="51" fill="hold" nodeType="afterGroup">
                            <p:stCondLst>
                              <p:cond delay="2000"/>
                            </p:stCondLst>
                            <p:childTnLst>
                              <p:par>
                                <p:cTn id="52" presetID="3" presetClass="exit" presetSubtype="10" fill="hold" grpId="1" nodeType="afterEffect">
                                  <p:stCondLst>
                                    <p:cond delay="0"/>
                                  </p:stCondLst>
                                  <p:childTnLst>
                                    <p:animEffect transition="out" filter="blinds(horizontal)">
                                      <p:cBhvr>
                                        <p:cTn id="53" dur="500"/>
                                        <p:tgtEl>
                                          <p:spTgt spid="202764"/>
                                        </p:tgtEl>
                                      </p:cBhvr>
                                    </p:animEffect>
                                    <p:set>
                                      <p:cBhvr>
                                        <p:cTn id="54" dur="1" fill="hold">
                                          <p:stCondLst>
                                            <p:cond delay="499"/>
                                          </p:stCondLst>
                                        </p:cTn>
                                        <p:tgtEl>
                                          <p:spTgt spid="202764"/>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202765"/>
                                        </p:tgtEl>
                                      </p:cBhvr>
                                    </p:animEffect>
                                    <p:set>
                                      <p:cBhvr>
                                        <p:cTn id="57" dur="1" fill="hold">
                                          <p:stCondLst>
                                            <p:cond delay="499"/>
                                          </p:stCondLst>
                                        </p:cTn>
                                        <p:tgtEl>
                                          <p:spTgt spid="2027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p:bldP spid="202759" grpId="0"/>
      <p:bldP spid="202760" grpId="0"/>
      <p:bldP spid="202761" grpId="0"/>
      <p:bldP spid="202762" grpId="0"/>
      <p:bldP spid="202763" grpId="0"/>
      <p:bldP spid="202764" grpId="0"/>
      <p:bldP spid="202764" grpId="1"/>
      <p:bldP spid="202765" grpId="0"/>
      <p:bldP spid="202765" grpId="1"/>
      <p:bldP spid="202766" grpId="0"/>
      <p:bldP spid="202767" grpId="0"/>
      <p:bldP spid="202768" grpId="0"/>
      <p:bldP spid="202769" grpId="0"/>
      <p:bldP spid="202770" grpId="0"/>
      <p:bldP spid="20277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828800" y="3505200"/>
            <a:ext cx="2743200" cy="2438400"/>
          </a:xfrm>
          <a:prstGeom prst="rect">
            <a:avLst/>
          </a:prstGeom>
          <a:gradFill rotWithShape="1">
            <a:gsLst>
              <a:gs pos="0">
                <a:srgbClr val="5E762F"/>
              </a:gs>
              <a:gs pos="50000">
                <a:srgbClr val="CCFF66"/>
              </a:gs>
              <a:gs pos="100000">
                <a:srgbClr val="5E762F"/>
              </a:gs>
            </a:gsLst>
            <a:lin ang="5400000" scaled="1"/>
          </a:gradFill>
          <a:ln w="9525">
            <a:solidFill>
              <a:schemeClr val="tx1"/>
            </a:solidFill>
            <a:miter lim="800000"/>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3300"/>
                </a:solidFill>
                <a:latin typeface="Arial" panose="020B0604020202020204" pitchFamily="34" charset="0"/>
              </a:rPr>
              <a:t>Tưới thấm</a:t>
            </a:r>
          </a:p>
        </p:txBody>
      </p:sp>
      <p:sp>
        <p:nvSpPr>
          <p:cNvPr id="32771" name="Rectangle 4"/>
          <p:cNvSpPr>
            <a:spLocks noChangeArrowheads="1"/>
          </p:cNvSpPr>
          <p:nvPr/>
        </p:nvSpPr>
        <p:spPr bwMode="auto">
          <a:xfrm>
            <a:off x="4572000" y="1066800"/>
            <a:ext cx="2743200" cy="2438400"/>
          </a:xfrm>
          <a:prstGeom prst="rect">
            <a:avLst/>
          </a:prstGeom>
          <a:gradFill rotWithShape="1">
            <a:gsLst>
              <a:gs pos="0">
                <a:srgbClr val="5E762F"/>
              </a:gs>
              <a:gs pos="50000">
                <a:srgbClr val="CCFF66"/>
              </a:gs>
              <a:gs pos="100000">
                <a:srgbClr val="5E762F"/>
              </a:gs>
            </a:gsLst>
            <a:lin ang="5400000" scaled="1"/>
          </a:gradFill>
          <a:ln w="9525">
            <a:solidFill>
              <a:schemeClr val="tx1"/>
            </a:solidFill>
            <a:miter lim="800000"/>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u="none">
                <a:solidFill>
                  <a:srgbClr val="FF3300"/>
                </a:solidFill>
                <a:latin typeface="Arial" panose="020B0604020202020204" pitchFamily="34" charset="0"/>
              </a:rPr>
              <a:t>Phân hoá học và </a:t>
            </a:r>
          </a:p>
          <a:p>
            <a:pPr algn="ctr" eaLnBrk="1" hangingPunct="1"/>
            <a:r>
              <a:rPr lang="en-US" altLang="en-US" sz="2400" u="none">
                <a:solidFill>
                  <a:srgbClr val="FF3300"/>
                </a:solidFill>
                <a:latin typeface="Arial" panose="020B0604020202020204" pitchFamily="34" charset="0"/>
              </a:rPr>
              <a:t>phân hoai , mục</a:t>
            </a:r>
          </a:p>
        </p:txBody>
      </p:sp>
      <p:sp>
        <p:nvSpPr>
          <p:cNvPr id="200710" name="WordArt 6"/>
          <p:cNvSpPr>
            <a:spLocks noChangeArrowheads="1" noChangeShapeType="1" noTextEdit="1"/>
          </p:cNvSpPr>
          <p:nvPr/>
        </p:nvSpPr>
        <p:spPr bwMode="auto">
          <a:xfrm>
            <a:off x="2971800" y="76200"/>
            <a:ext cx="3124200" cy="533400"/>
          </a:xfrm>
          <a:prstGeom prst="rect">
            <a:avLst/>
          </a:prstGeom>
        </p:spPr>
        <p:txBody>
          <a:bodyPr wrap="none" fromWordArt="1">
            <a:prstTxWarp prst="textPlain">
              <a:avLst>
                <a:gd name="adj" fmla="val 50000"/>
              </a:avLst>
            </a:prstTxWarp>
          </a:bodyPr>
          <a:lstStyle/>
          <a:p>
            <a:pPr algn="ctr">
              <a:defRPr/>
            </a:pPr>
            <a:r>
              <a:rPr lang="en-US" sz="3600" b="1" kern="10">
                <a:ln w="28575">
                  <a:solidFill>
                    <a:schemeClr val="bg1"/>
                  </a:solidFill>
                  <a:round/>
                  <a:headEnd/>
                  <a:tailEnd/>
                </a:ln>
                <a:solidFill>
                  <a:srgbClr val="008000">
                    <a:alpha val="50000"/>
                  </a:srgbClr>
                </a:solidFill>
                <a:effectLst>
                  <a:outerShdw dist="45791" dir="2021404" algn="ctr" rotWithShape="0">
                    <a:srgbClr val="9999FF"/>
                  </a:outerShdw>
                </a:effectLst>
                <a:latin typeface="Arial"/>
                <a:cs typeface="Arial"/>
              </a:rPr>
              <a:t>Ô SỐ :</a:t>
            </a:r>
          </a:p>
        </p:txBody>
      </p:sp>
      <p:grpSp>
        <p:nvGrpSpPr>
          <p:cNvPr id="2" name="Group 10"/>
          <p:cNvGrpSpPr>
            <a:grpSpLocks/>
          </p:cNvGrpSpPr>
          <p:nvPr/>
        </p:nvGrpSpPr>
        <p:grpSpPr bwMode="auto">
          <a:xfrm>
            <a:off x="4572000" y="1066800"/>
            <a:ext cx="2743200" cy="2438400"/>
            <a:chOff x="2736" y="816"/>
            <a:chExt cx="1728" cy="1536"/>
          </a:xfrm>
        </p:grpSpPr>
        <p:sp>
          <p:nvSpPr>
            <p:cNvPr id="32795" name="Rectangle 11"/>
            <p:cNvSpPr>
              <a:spLocks noChangeArrowheads="1"/>
            </p:cNvSpPr>
            <p:nvPr/>
          </p:nvSpPr>
          <p:spPr bwMode="auto">
            <a:xfrm>
              <a:off x="2736" y="816"/>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0716" name="WordArt 12"/>
            <p:cNvSpPr>
              <a:spLocks noChangeArrowheads="1" noChangeShapeType="1" noTextEdit="1"/>
            </p:cNvSpPr>
            <p:nvPr/>
          </p:nvSpPr>
          <p:spPr bwMode="auto">
            <a:xfrm>
              <a:off x="3264" y="1224"/>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headEnd/>
                    <a:tailEnd/>
                  </a:ln>
                  <a:solidFill>
                    <a:srgbClr val="FFFFFF"/>
                  </a:solidFill>
                  <a:latin typeface="Arial Black"/>
                  <a:cs typeface="Arial" charset="0"/>
                </a:rPr>
                <a:t>2</a:t>
              </a:r>
            </a:p>
          </p:txBody>
        </p:sp>
      </p:grpSp>
      <p:grpSp>
        <p:nvGrpSpPr>
          <p:cNvPr id="3" name="Group 13"/>
          <p:cNvGrpSpPr>
            <a:grpSpLocks/>
          </p:cNvGrpSpPr>
          <p:nvPr/>
        </p:nvGrpSpPr>
        <p:grpSpPr bwMode="auto">
          <a:xfrm>
            <a:off x="1828800" y="3505200"/>
            <a:ext cx="2743200" cy="2438400"/>
            <a:chOff x="1008" y="2352"/>
            <a:chExt cx="1728" cy="1536"/>
          </a:xfrm>
        </p:grpSpPr>
        <p:sp>
          <p:nvSpPr>
            <p:cNvPr id="32793" name="Rectangle 14"/>
            <p:cNvSpPr>
              <a:spLocks noChangeArrowheads="1"/>
            </p:cNvSpPr>
            <p:nvPr/>
          </p:nvSpPr>
          <p:spPr bwMode="auto">
            <a:xfrm>
              <a:off x="1008" y="2352"/>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0719" name="WordArt 15"/>
            <p:cNvSpPr>
              <a:spLocks noChangeArrowheads="1" noChangeShapeType="1" noTextEdit="1"/>
            </p:cNvSpPr>
            <p:nvPr/>
          </p:nvSpPr>
          <p:spPr bwMode="auto">
            <a:xfrm>
              <a:off x="1536" y="2712"/>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headEnd/>
                    <a:tailEnd/>
                  </a:ln>
                  <a:solidFill>
                    <a:srgbClr val="FFFFFF"/>
                  </a:solidFill>
                  <a:latin typeface="Arial Black"/>
                  <a:cs typeface="Arial" charset="0"/>
                </a:rPr>
                <a:t>3</a:t>
              </a:r>
            </a:p>
          </p:txBody>
        </p:sp>
      </p:grpSp>
      <p:sp>
        <p:nvSpPr>
          <p:cNvPr id="200723" name="Text Box 19"/>
          <p:cNvSpPr txBox="1">
            <a:spLocks noChangeArrowheads="1"/>
          </p:cNvSpPr>
          <p:nvPr/>
        </p:nvSpPr>
        <p:spPr bwMode="auto">
          <a:xfrm>
            <a:off x="685800" y="6019800"/>
            <a:ext cx="746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u="none">
                <a:latin typeface="Arial" panose="020B0604020202020204" pitchFamily="34" charset="0"/>
              </a:rPr>
              <a:t>1. Mục đích của tỉa, dặm cây là gì ?</a:t>
            </a:r>
          </a:p>
        </p:txBody>
      </p:sp>
      <p:sp>
        <p:nvSpPr>
          <p:cNvPr id="200724" name="Text Box 20"/>
          <p:cNvSpPr txBox="1">
            <a:spLocks noChangeArrowheads="1"/>
          </p:cNvSpPr>
          <p:nvPr/>
        </p:nvSpPr>
        <p:spPr bwMode="auto">
          <a:xfrm>
            <a:off x="381000" y="6019800"/>
            <a:ext cx="967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2. Các loại phân nào thường được sử dụng bón thúc ?</a:t>
            </a:r>
          </a:p>
        </p:txBody>
      </p:sp>
      <p:sp>
        <p:nvSpPr>
          <p:cNvPr id="200726" name="Text Box 22"/>
          <p:cNvSpPr txBox="1">
            <a:spLocks noChangeArrowheads="1"/>
          </p:cNvSpPr>
          <p:nvPr/>
        </p:nvSpPr>
        <p:spPr bwMode="auto">
          <a:xfrm>
            <a:off x="838200" y="6019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3. Đây là cách tưới nào?</a:t>
            </a:r>
          </a:p>
        </p:txBody>
      </p:sp>
      <p:sp>
        <p:nvSpPr>
          <p:cNvPr id="32778" name="Text Box 23"/>
          <p:cNvSpPr txBox="1">
            <a:spLocks noChangeArrowheads="1"/>
          </p:cNvSpPr>
          <p:nvPr/>
        </p:nvSpPr>
        <p:spPr bwMode="auto">
          <a:xfrm>
            <a:off x="152400" y="60198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endParaRPr lang="en-US" altLang="en-US" sz="2400" u="none">
              <a:latin typeface="Arial" panose="020B0604020202020204" pitchFamily="34" charset="0"/>
            </a:endParaRPr>
          </a:p>
        </p:txBody>
      </p:sp>
      <p:sp>
        <p:nvSpPr>
          <p:cNvPr id="200728" name="Text Box 24"/>
          <p:cNvSpPr txBox="1">
            <a:spLocks noChangeArrowheads="1"/>
          </p:cNvSpPr>
          <p:nvPr/>
        </p:nvSpPr>
        <p:spPr bwMode="auto">
          <a:xfrm>
            <a:off x="762000" y="60198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4. Mục đích của làm cỏ là gì?</a:t>
            </a:r>
          </a:p>
        </p:txBody>
      </p:sp>
      <p:grpSp>
        <p:nvGrpSpPr>
          <p:cNvPr id="32780" name="Group 24"/>
          <p:cNvGrpSpPr>
            <a:grpSpLocks/>
          </p:cNvGrpSpPr>
          <p:nvPr/>
        </p:nvGrpSpPr>
        <p:grpSpPr bwMode="auto">
          <a:xfrm>
            <a:off x="1828800" y="1066800"/>
            <a:ext cx="2743200" cy="2438400"/>
            <a:chOff x="0" y="838200"/>
            <a:chExt cx="2743200" cy="2438400"/>
          </a:xfrm>
        </p:grpSpPr>
        <p:sp>
          <p:nvSpPr>
            <p:cNvPr id="32791" name="Rectangle 8"/>
            <p:cNvSpPr>
              <a:spLocks noChangeArrowheads="1"/>
            </p:cNvSpPr>
            <p:nvPr/>
          </p:nvSpPr>
          <p:spPr bwMode="auto">
            <a:xfrm>
              <a:off x="0" y="838200"/>
              <a:ext cx="2743200" cy="2438400"/>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32792" name="Text Box 7"/>
            <p:cNvSpPr txBox="1">
              <a:spLocks noChangeArrowheads="1"/>
            </p:cNvSpPr>
            <p:nvPr/>
          </p:nvSpPr>
          <p:spPr bwMode="auto">
            <a:xfrm>
              <a:off x="457200" y="1447800"/>
              <a:ext cx="1905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400" u="none">
                  <a:cs typeface="Times New Roman" panose="02020603050405020304" pitchFamily="18" charset="0"/>
                </a:rPr>
                <a:t>Diệt sâu bệnh, đảm bảo mật độ</a:t>
              </a:r>
            </a:p>
          </p:txBody>
        </p:sp>
      </p:grpSp>
      <p:grpSp>
        <p:nvGrpSpPr>
          <p:cNvPr id="5" name="Group 7"/>
          <p:cNvGrpSpPr>
            <a:grpSpLocks/>
          </p:cNvGrpSpPr>
          <p:nvPr/>
        </p:nvGrpSpPr>
        <p:grpSpPr bwMode="auto">
          <a:xfrm>
            <a:off x="1828800" y="1066800"/>
            <a:ext cx="2743200" cy="2438400"/>
            <a:chOff x="1008" y="816"/>
            <a:chExt cx="1728" cy="1536"/>
          </a:xfrm>
        </p:grpSpPr>
        <p:sp>
          <p:nvSpPr>
            <p:cNvPr id="32789" name="Rectangle 8"/>
            <p:cNvSpPr>
              <a:spLocks noChangeArrowheads="1"/>
            </p:cNvSpPr>
            <p:nvPr/>
          </p:nvSpPr>
          <p:spPr bwMode="auto">
            <a:xfrm>
              <a:off x="1008" y="816"/>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0713" name="WordArt 9"/>
            <p:cNvSpPr>
              <a:spLocks noChangeArrowheads="1" noChangeShapeType="1" noTextEdit="1"/>
            </p:cNvSpPr>
            <p:nvPr/>
          </p:nvSpPr>
          <p:spPr bwMode="auto">
            <a:xfrm>
              <a:off x="1632" y="1272"/>
              <a:ext cx="384"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headEnd/>
                    <a:tailEnd/>
                  </a:ln>
                  <a:solidFill>
                    <a:srgbClr val="FFFFFF"/>
                  </a:solidFill>
                  <a:latin typeface="Arial Black"/>
                  <a:cs typeface="Arial" charset="0"/>
                </a:rPr>
                <a:t>1</a:t>
              </a:r>
            </a:p>
          </p:txBody>
        </p:sp>
      </p:grpSp>
      <p:grpSp>
        <p:nvGrpSpPr>
          <p:cNvPr id="32782" name="Group 27"/>
          <p:cNvGrpSpPr>
            <a:grpSpLocks/>
          </p:cNvGrpSpPr>
          <p:nvPr/>
        </p:nvGrpSpPr>
        <p:grpSpPr bwMode="auto">
          <a:xfrm>
            <a:off x="4572000" y="3505200"/>
            <a:ext cx="2743200" cy="2438400"/>
            <a:chOff x="0" y="838200"/>
            <a:chExt cx="2743200" cy="2438400"/>
          </a:xfrm>
        </p:grpSpPr>
        <p:sp>
          <p:nvSpPr>
            <p:cNvPr id="32787" name="Rectangle 8"/>
            <p:cNvSpPr>
              <a:spLocks noChangeArrowheads="1"/>
            </p:cNvSpPr>
            <p:nvPr/>
          </p:nvSpPr>
          <p:spPr bwMode="auto">
            <a:xfrm>
              <a:off x="0" y="838200"/>
              <a:ext cx="2743200" cy="2438400"/>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32788" name="Text Box 7"/>
            <p:cNvSpPr txBox="1">
              <a:spLocks noChangeArrowheads="1"/>
            </p:cNvSpPr>
            <p:nvPr/>
          </p:nvSpPr>
          <p:spPr bwMode="auto">
            <a:xfrm>
              <a:off x="152400" y="990600"/>
              <a:ext cx="243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400" u="none">
                  <a:sym typeface="Webdings" panose="05030102010509060703" pitchFamily="18" charset="2"/>
                </a:rPr>
                <a:t>Loại bỏ cây dại vào tranh chất dinh dưỡng và ánh sáng của cây trồng.</a:t>
              </a:r>
              <a:endParaRPr lang="en-US" altLang="en-US" sz="2400" u="none">
                <a:cs typeface="Times New Roman" panose="02020603050405020304" pitchFamily="18" charset="0"/>
              </a:endParaRPr>
            </a:p>
          </p:txBody>
        </p:sp>
      </p:grpSp>
      <p:grpSp>
        <p:nvGrpSpPr>
          <p:cNvPr id="7" name="Group 16"/>
          <p:cNvGrpSpPr>
            <a:grpSpLocks/>
          </p:cNvGrpSpPr>
          <p:nvPr/>
        </p:nvGrpSpPr>
        <p:grpSpPr bwMode="auto">
          <a:xfrm>
            <a:off x="4572000" y="3505200"/>
            <a:ext cx="2743200" cy="2438400"/>
            <a:chOff x="2736" y="2352"/>
            <a:chExt cx="1728" cy="1536"/>
          </a:xfrm>
        </p:grpSpPr>
        <p:sp>
          <p:nvSpPr>
            <p:cNvPr id="32785" name="Rectangle 17"/>
            <p:cNvSpPr>
              <a:spLocks noChangeArrowheads="1"/>
            </p:cNvSpPr>
            <p:nvPr/>
          </p:nvSpPr>
          <p:spPr bwMode="auto">
            <a:xfrm>
              <a:off x="2736" y="2352"/>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0722" name="WordArt 18"/>
            <p:cNvSpPr>
              <a:spLocks noChangeArrowheads="1" noChangeShapeType="1" noTextEdit="1"/>
            </p:cNvSpPr>
            <p:nvPr/>
          </p:nvSpPr>
          <p:spPr bwMode="auto">
            <a:xfrm>
              <a:off x="3312" y="2760"/>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headEnd/>
                    <a:tailEnd/>
                  </a:ln>
                  <a:solidFill>
                    <a:srgbClr val="FFFFFF"/>
                  </a:solidFill>
                  <a:latin typeface="Arial Black"/>
                  <a:cs typeface="Arial" charset="0"/>
                </a:rPr>
                <a:t>4</a:t>
              </a:r>
            </a:p>
          </p:txBody>
        </p:sp>
      </p:grpSp>
      <p:pic>
        <p:nvPicPr>
          <p:cNvPr id="200725" name="Picture 21" descr="Cac phuong phap tuoi nuo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838200"/>
            <a:ext cx="3657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012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0723"/>
                                        </p:tgtEl>
                                        <p:attrNameLst>
                                          <p:attrName>style.visibility</p:attrName>
                                        </p:attrNameLst>
                                      </p:cBhvr>
                                      <p:to>
                                        <p:strVal val="visible"/>
                                      </p:to>
                                    </p:set>
                                    <p:animEffect transition="in" filter="blinds(horizontal)">
                                      <p:cBhvr>
                                        <p:cTn id="7" dur="500"/>
                                        <p:tgtEl>
                                          <p:spTgt spid="2007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3" presetClass="exit" presetSubtype="10" fill="hold" grpId="1" nodeType="withEffect">
                                  <p:stCondLst>
                                    <p:cond delay="0"/>
                                  </p:stCondLst>
                                  <p:childTnLst>
                                    <p:animEffect transition="out" filter="blinds(horizontal)">
                                      <p:cBhvr>
                                        <p:cTn id="14" dur="500"/>
                                        <p:tgtEl>
                                          <p:spTgt spid="200723"/>
                                        </p:tgtEl>
                                      </p:cBhvr>
                                    </p:animEffect>
                                    <p:set>
                                      <p:cBhvr>
                                        <p:cTn id="15" dur="1" fill="hold">
                                          <p:stCondLst>
                                            <p:cond delay="499"/>
                                          </p:stCondLst>
                                        </p:cTn>
                                        <p:tgtEl>
                                          <p:spTgt spid="20072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00724"/>
                                        </p:tgtEl>
                                        <p:attrNameLst>
                                          <p:attrName>style.visibility</p:attrName>
                                        </p:attrNameLst>
                                      </p:cBhvr>
                                      <p:to>
                                        <p:strVal val="visible"/>
                                      </p:to>
                                    </p:set>
                                    <p:animEffect transition="in" filter="blinds(horizontal)">
                                      <p:cBhvr>
                                        <p:cTn id="21" dur="500"/>
                                        <p:tgtEl>
                                          <p:spTgt spid="2007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xit" presetSubtype="10" fill="hold" nodeType="clickEffect">
                                  <p:stCondLst>
                                    <p:cond delay="0"/>
                                  </p:stCondLst>
                                  <p:childTnLst>
                                    <p:animEffect transition="out" filter="blinds(horizontal)">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3" presetClass="exit" presetSubtype="10" fill="hold" grpId="1" nodeType="withEffect">
                                  <p:stCondLst>
                                    <p:cond delay="0"/>
                                  </p:stCondLst>
                                  <p:childTnLst>
                                    <p:animEffect transition="out" filter="blinds(horizontal)">
                                      <p:cBhvr>
                                        <p:cTn id="28" dur="500"/>
                                        <p:tgtEl>
                                          <p:spTgt spid="200724"/>
                                        </p:tgtEl>
                                      </p:cBhvr>
                                    </p:animEffect>
                                    <p:set>
                                      <p:cBhvr>
                                        <p:cTn id="29" dur="1" fill="hold">
                                          <p:stCondLst>
                                            <p:cond delay="499"/>
                                          </p:stCondLst>
                                        </p:cTn>
                                        <p:tgtEl>
                                          <p:spTgt spid="200724"/>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0726"/>
                                        </p:tgtEl>
                                        <p:attrNameLst>
                                          <p:attrName>style.visibility</p:attrName>
                                        </p:attrNameLst>
                                      </p:cBhvr>
                                      <p:to>
                                        <p:strVal val="visible"/>
                                      </p:to>
                                    </p:set>
                                    <p:animEffect transition="in" filter="blinds(horizontal)">
                                      <p:cBhvr>
                                        <p:cTn id="35" dur="500"/>
                                        <p:tgtEl>
                                          <p:spTgt spid="200726"/>
                                        </p:tgtEl>
                                      </p:cBhvr>
                                    </p:animEffect>
                                  </p:childTnLst>
                                </p:cTn>
                              </p:par>
                              <p:par>
                                <p:cTn id="36" presetID="3" presetClass="entr" presetSubtype="10" fill="hold" nodeType="withEffect">
                                  <p:stCondLst>
                                    <p:cond delay="0"/>
                                  </p:stCondLst>
                                  <p:childTnLst>
                                    <p:set>
                                      <p:cBhvr>
                                        <p:cTn id="37" dur="1" fill="hold">
                                          <p:stCondLst>
                                            <p:cond delay="0"/>
                                          </p:stCondLst>
                                        </p:cTn>
                                        <p:tgtEl>
                                          <p:spTgt spid="200725"/>
                                        </p:tgtEl>
                                        <p:attrNameLst>
                                          <p:attrName>style.visibility</p:attrName>
                                        </p:attrNameLst>
                                      </p:cBhvr>
                                      <p:to>
                                        <p:strVal val="visible"/>
                                      </p:to>
                                    </p:set>
                                    <p:animEffect transition="in" filter="blinds(horizontal)">
                                      <p:cBhvr>
                                        <p:cTn id="38" dur="500"/>
                                        <p:tgtEl>
                                          <p:spTgt spid="20072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200726"/>
                                        </p:tgtEl>
                                      </p:cBhvr>
                                    </p:animEffect>
                                    <p:set>
                                      <p:cBhvr>
                                        <p:cTn id="43" dur="1" fill="hold">
                                          <p:stCondLst>
                                            <p:cond delay="499"/>
                                          </p:stCondLst>
                                        </p:cTn>
                                        <p:tgtEl>
                                          <p:spTgt spid="200726"/>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200725"/>
                                        </p:tgtEl>
                                      </p:cBhvr>
                                    </p:animEffect>
                                    <p:set>
                                      <p:cBhvr>
                                        <p:cTn id="46" dur="1" fill="hold">
                                          <p:stCondLst>
                                            <p:cond delay="499"/>
                                          </p:stCondLst>
                                        </p:cTn>
                                        <p:tgtEl>
                                          <p:spTgt spid="200725"/>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0728"/>
                                        </p:tgtEl>
                                        <p:attrNameLst>
                                          <p:attrName>style.visibility</p:attrName>
                                        </p:attrNameLst>
                                      </p:cBhvr>
                                      <p:to>
                                        <p:strVal val="visible"/>
                                      </p:to>
                                    </p:set>
                                    <p:animEffect transition="in" filter="blinds(horizontal)">
                                      <p:cBhvr>
                                        <p:cTn id="55" dur="500"/>
                                        <p:tgtEl>
                                          <p:spTgt spid="2007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xit" presetSubtype="10" fill="hold" nodeType="clickEffect">
                                  <p:stCondLst>
                                    <p:cond delay="0"/>
                                  </p:stCondLst>
                                  <p:childTnLst>
                                    <p:animEffect transition="out" filter="blinds(horizontal)">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3" presetClass="exit" presetSubtype="10" fill="hold" grpId="1" nodeType="withEffect">
                                  <p:stCondLst>
                                    <p:cond delay="0"/>
                                  </p:stCondLst>
                                  <p:childTnLst>
                                    <p:animEffect transition="out" filter="blinds(horizontal)">
                                      <p:cBhvr>
                                        <p:cTn id="62" dur="500"/>
                                        <p:tgtEl>
                                          <p:spTgt spid="200728"/>
                                        </p:tgtEl>
                                      </p:cBhvr>
                                    </p:animEffect>
                                    <p:set>
                                      <p:cBhvr>
                                        <p:cTn id="63" dur="1" fill="hold">
                                          <p:stCondLst>
                                            <p:cond delay="499"/>
                                          </p:stCondLst>
                                        </p:cTn>
                                        <p:tgtEl>
                                          <p:spTgt spid="2007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00723" grpId="0"/>
      <p:bldP spid="200723" grpId="1"/>
      <p:bldP spid="200724" grpId="0"/>
      <p:bldP spid="200724" grpId="1"/>
      <p:bldP spid="200726" grpId="0"/>
      <p:bldP spid="200726" grpId="1"/>
      <p:bldP spid="200728" grpId="0"/>
      <p:bldP spid="200728"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905000"/>
            <a:ext cx="8382000" cy="954107"/>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TIẾT 3</a:t>
            </a:r>
          </a:p>
          <a:p>
            <a:pPr algn="ctr"/>
            <a:r>
              <a:rPr lang="en-US" sz="2800" b="1" dirty="0" smtClean="0">
                <a:solidFill>
                  <a:srgbClr val="FF0000"/>
                </a:solidFill>
                <a:latin typeface="Times New Roman" panose="02020603050405020304" pitchFamily="18" charset="0"/>
                <a:cs typeface="Times New Roman" panose="02020603050405020304" pitchFamily="18" charset="0"/>
              </a:rPr>
              <a:t>III. PHÒNG TRỪ SÂU, BỆNH HẠI CÂY TRỒNG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53469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tac hai sau benh voi cay tr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1143000"/>
            <a:ext cx="8134350" cy="4572000"/>
          </a:xfrm>
          <a:prstGeom prst="rect">
            <a:avLst/>
          </a:prstGeom>
        </p:spPr>
      </p:pic>
    </p:spTree>
    <p:extLst>
      <p:ext uri="{BB962C8B-B14F-4D97-AF65-F5344CB8AC3E}">
        <p14:creationId xmlns:p14="http://schemas.microsoft.com/office/powerpoint/2010/main" val="3140725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311150"/>
            <a:ext cx="8001000" cy="609600"/>
          </a:xfrm>
        </p:spPr>
        <p:txBody>
          <a:bodyPr>
            <a:noAutofit/>
          </a:bodyPr>
          <a:lstStyle/>
          <a:p>
            <a:pPr algn="l" eaLnBrk="1" hangingPunct="1"/>
            <a:r>
              <a:rPr lang="en-US" altLang="en-US" sz="2800" b="1" dirty="0" smtClean="0">
                <a:solidFill>
                  <a:schemeClr val="tx1"/>
                </a:solidFill>
                <a:latin typeface="Times New Roman" panose="02020603050405020304" pitchFamily="18" charset="0"/>
              </a:rPr>
              <a:t>1. NGUYÊN TẮC PHÒNG TRỪ</a:t>
            </a:r>
          </a:p>
        </p:txBody>
      </p:sp>
      <p:sp>
        <p:nvSpPr>
          <p:cNvPr id="5123" name="Rectangle 3"/>
          <p:cNvSpPr>
            <a:spLocks noGrp="1" noChangeArrowheads="1"/>
          </p:cNvSpPr>
          <p:nvPr>
            <p:ph type="body" idx="1"/>
          </p:nvPr>
        </p:nvSpPr>
        <p:spPr>
          <a:xfrm>
            <a:off x="457200" y="1301750"/>
            <a:ext cx="8229600" cy="2133600"/>
          </a:xfrm>
          <a:solidFill>
            <a:srgbClr val="CCFFCC"/>
          </a:solidFill>
          <a:ln>
            <a:solidFill>
              <a:srgbClr val="FF0000"/>
            </a:solidFill>
            <a:miter lim="800000"/>
            <a:headEnd/>
            <a:tailEnd/>
          </a:ln>
        </p:spPr>
        <p:txBody>
          <a:bodyPr/>
          <a:lstStyle/>
          <a:p>
            <a:pPr eaLnBrk="1" hangingPunct="1">
              <a:lnSpc>
                <a:spcPct val="90000"/>
              </a:lnSpc>
              <a:buFontTx/>
              <a:buNone/>
            </a:pPr>
            <a:r>
              <a:rPr lang="en-US" altLang="en-US" smtClean="0">
                <a:latin typeface="Times New Roman" panose="02020603050405020304" pitchFamily="18" charset="0"/>
              </a:rPr>
              <a:t>	+ Phòng là chính.</a:t>
            </a:r>
          </a:p>
          <a:p>
            <a:pPr eaLnBrk="1" hangingPunct="1">
              <a:lnSpc>
                <a:spcPct val="90000"/>
              </a:lnSpc>
              <a:buFontTx/>
              <a:buNone/>
            </a:pPr>
            <a:r>
              <a:rPr lang="en-US" altLang="en-US" smtClean="0">
                <a:latin typeface="Times New Roman" panose="02020603050405020304" pitchFamily="18" charset="0"/>
              </a:rPr>
              <a:t>	+ Trừ sớm, trừ kịp thời, nhanh chóng và triệt để.</a:t>
            </a:r>
          </a:p>
          <a:p>
            <a:pPr eaLnBrk="1" hangingPunct="1">
              <a:lnSpc>
                <a:spcPct val="90000"/>
              </a:lnSpc>
              <a:buFontTx/>
              <a:buNone/>
            </a:pPr>
            <a:r>
              <a:rPr lang="en-US" altLang="en-US" smtClean="0">
                <a:latin typeface="Times New Roman" panose="02020603050405020304" pitchFamily="18" charset="0"/>
              </a:rPr>
              <a:t>	+ Sử dụng tổng hợp các biện pháp phòng trừ.</a:t>
            </a:r>
          </a:p>
        </p:txBody>
      </p:sp>
    </p:spTree>
    <p:extLst>
      <p:ext uri="{BB962C8B-B14F-4D97-AF65-F5344CB8AC3E}">
        <p14:creationId xmlns:p14="http://schemas.microsoft.com/office/powerpoint/2010/main" val="539926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3">
                                            <p:bg/>
                                          </p:spTgt>
                                        </p:tgtEl>
                                        <p:attrNameLst>
                                          <p:attrName>style.visibility</p:attrName>
                                        </p:attrNameLst>
                                      </p:cBhvr>
                                      <p:to>
                                        <p:strVal val="visible"/>
                                      </p:to>
                                    </p:set>
                                    <p:animEffect transition="in" filter="blinds(horizontal)">
                                      <p:cBhvr>
                                        <p:cTn id="7" dur="500"/>
                                        <p:tgtEl>
                                          <p:spTgt spid="512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2" dur="500"/>
                                        <p:tgtEl>
                                          <p:spTgt spid="512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7" dur="500"/>
                                        <p:tgtEl>
                                          <p:spTgt spid="512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2"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9144000" cy="1143000"/>
          </a:xfrm>
        </p:spPr>
        <p:txBody>
          <a:bodyPr/>
          <a:lstStyle/>
          <a:p>
            <a:pPr algn="l" eaLnBrk="1" hangingPunct="1"/>
            <a:r>
              <a:rPr lang="en-US" altLang="en-US" sz="3200" b="1" dirty="0" smtClean="0">
                <a:solidFill>
                  <a:schemeClr val="tx1"/>
                </a:solidFill>
                <a:latin typeface="Times New Roman" panose="02020603050405020304" pitchFamily="18" charset="0"/>
              </a:rPr>
              <a:t>2. CÁC BIỆN PHÁP PHÒNG TRỪ</a:t>
            </a:r>
          </a:p>
        </p:txBody>
      </p:sp>
      <p:sp>
        <p:nvSpPr>
          <p:cNvPr id="6148" name="Text Box 4"/>
          <p:cNvSpPr txBox="1">
            <a:spLocks noChangeArrowheads="1"/>
          </p:cNvSpPr>
          <p:nvPr/>
        </p:nvSpPr>
        <p:spPr bwMode="auto">
          <a:xfrm>
            <a:off x="228600" y="3581400"/>
            <a:ext cx="3886200" cy="528638"/>
          </a:xfrm>
          <a:prstGeom prst="rect">
            <a:avLst/>
          </a:prstGeom>
          <a:solidFill>
            <a:srgbClr val="CCFFCC"/>
          </a:solidFill>
          <a:ln w="9525">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latin typeface="Times New Roman" panose="02020603050405020304" pitchFamily="18" charset="0"/>
              </a:rPr>
              <a:t>Có</a:t>
            </a:r>
            <a:r>
              <a:rPr lang="en-US" altLang="en-US" sz="2800" b="1" dirty="0">
                <a:latin typeface="Times New Roman" panose="02020603050405020304" pitchFamily="18" charset="0"/>
              </a:rPr>
              <a:t> </a:t>
            </a:r>
            <a:r>
              <a:rPr lang="en-US" altLang="en-US" sz="2800" b="1" dirty="0" smtClean="0">
                <a:latin typeface="Times New Roman" panose="02020603050405020304" pitchFamily="18" charset="0"/>
              </a:rPr>
              <a:t>3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chính</a:t>
            </a:r>
            <a:endParaRPr lang="en-US" altLang="en-US" sz="2800" b="1" dirty="0">
              <a:latin typeface="Times New Roman" panose="02020603050405020304" pitchFamily="18" charset="0"/>
            </a:endParaRPr>
          </a:p>
        </p:txBody>
      </p:sp>
      <p:sp>
        <p:nvSpPr>
          <p:cNvPr id="6149" name="Text Box 5"/>
          <p:cNvSpPr txBox="1">
            <a:spLocks noChangeArrowheads="1"/>
          </p:cNvSpPr>
          <p:nvPr/>
        </p:nvSpPr>
        <p:spPr bwMode="auto">
          <a:xfrm>
            <a:off x="5562600" y="1371600"/>
            <a:ext cx="2819400" cy="1196975"/>
          </a:xfrm>
          <a:prstGeom prst="rect">
            <a:avLst/>
          </a:prstGeom>
          <a:solidFill>
            <a:srgbClr val="CCFFFF"/>
          </a:solidFill>
          <a:ln w="9525">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Biện pháp canh tác và sử dụng giống chống sâu,bệnh hại.</a:t>
            </a:r>
          </a:p>
        </p:txBody>
      </p:sp>
      <p:sp>
        <p:nvSpPr>
          <p:cNvPr id="6150" name="Text Box 6"/>
          <p:cNvSpPr txBox="1">
            <a:spLocks noChangeArrowheads="1"/>
          </p:cNvSpPr>
          <p:nvPr/>
        </p:nvSpPr>
        <p:spPr bwMode="auto">
          <a:xfrm>
            <a:off x="5581918" y="3540975"/>
            <a:ext cx="2819400" cy="466725"/>
          </a:xfrm>
          <a:prstGeom prst="rect">
            <a:avLst/>
          </a:prstGeom>
          <a:solidFill>
            <a:srgbClr val="CCFFFF"/>
          </a:solidFill>
          <a:ln w="9525">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dirty="0" err="1">
                <a:latin typeface="Times New Roman" panose="02020603050405020304" pitchFamily="18" charset="0"/>
              </a:rPr>
              <a:t>Biện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thủ</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công</a:t>
            </a:r>
            <a:r>
              <a:rPr lang="en-US" altLang="en-US" sz="2400" dirty="0">
                <a:latin typeface="Times New Roman" panose="02020603050405020304" pitchFamily="18" charset="0"/>
              </a:rPr>
              <a:t>.</a:t>
            </a:r>
          </a:p>
        </p:txBody>
      </p:sp>
      <p:sp>
        <p:nvSpPr>
          <p:cNvPr id="6151" name="Text Box 7"/>
          <p:cNvSpPr txBox="1">
            <a:spLocks noChangeArrowheads="1"/>
          </p:cNvSpPr>
          <p:nvPr/>
        </p:nvSpPr>
        <p:spPr bwMode="auto">
          <a:xfrm>
            <a:off x="5549721" y="4648200"/>
            <a:ext cx="2819400" cy="466725"/>
          </a:xfrm>
          <a:prstGeom prst="rect">
            <a:avLst/>
          </a:prstGeom>
          <a:solidFill>
            <a:srgbClr val="CCFFFF"/>
          </a:solidFill>
          <a:ln w="9525">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Biện pháp hóa học.</a:t>
            </a:r>
          </a:p>
        </p:txBody>
      </p:sp>
      <p:cxnSp>
        <p:nvCxnSpPr>
          <p:cNvPr id="6154" name="AutoShape 10"/>
          <p:cNvCxnSpPr>
            <a:cxnSpLocks noChangeShapeType="1"/>
          </p:cNvCxnSpPr>
          <p:nvPr/>
        </p:nvCxnSpPr>
        <p:spPr bwMode="auto">
          <a:xfrm flipV="1">
            <a:off x="4114800" y="1905000"/>
            <a:ext cx="1447800" cy="19367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55" name="AutoShape 11"/>
          <p:cNvCxnSpPr>
            <a:cxnSpLocks noChangeShapeType="1"/>
            <a:endCxn id="6151" idx="1"/>
          </p:cNvCxnSpPr>
          <p:nvPr/>
        </p:nvCxnSpPr>
        <p:spPr bwMode="auto">
          <a:xfrm>
            <a:off x="4114800" y="3861829"/>
            <a:ext cx="1434921" cy="1019734"/>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56" name="AutoShape 12"/>
          <p:cNvCxnSpPr>
            <a:cxnSpLocks noChangeShapeType="1"/>
          </p:cNvCxnSpPr>
          <p:nvPr/>
        </p:nvCxnSpPr>
        <p:spPr bwMode="auto">
          <a:xfrm flipV="1">
            <a:off x="4114800" y="3733800"/>
            <a:ext cx="1447800" cy="1079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367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edg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615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6149"/>
                                        </p:tgtEl>
                                        <p:attrNameLst>
                                          <p:attrName>style.visibility</p:attrName>
                                        </p:attrNameLst>
                                      </p:cBhvr>
                                      <p:to>
                                        <p:strVal val="visible"/>
                                      </p:to>
                                    </p:set>
                                    <p:animEffect transition="in" filter="checkerboard(across)">
                                      <p:cBhvr>
                                        <p:cTn id="16" dur="500"/>
                                        <p:tgtEl>
                                          <p:spTgt spid="61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61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6150"/>
                                        </p:tgtEl>
                                        <p:attrNameLst>
                                          <p:attrName>style.visibility</p:attrName>
                                        </p:attrNameLst>
                                      </p:cBhvr>
                                      <p:to>
                                        <p:strVal val="visible"/>
                                      </p:to>
                                    </p:set>
                                    <p:anim to="" calcmode="lin" valueType="num">
                                      <p:cBhvr>
                                        <p:cTn id="25" dur="1" fill="hold"/>
                                        <p:tgtEl>
                                          <p:spTgt spid="6150"/>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6156"/>
                                        </p:tgtEl>
                                        <p:attrNameLst>
                                          <p:attrName>style.visibility</p:attrName>
                                        </p:attrNameLst>
                                      </p:cBhvr>
                                      <p:to>
                                        <p:strVal val="visible"/>
                                      </p:to>
                                    </p:set>
                                    <p:anim calcmode="lin" valueType="num">
                                      <p:cBhvr>
                                        <p:cTn id="30" dur="500" fill="hold"/>
                                        <p:tgtEl>
                                          <p:spTgt spid="6156"/>
                                        </p:tgtEl>
                                        <p:attrNameLst>
                                          <p:attrName>ppt_w</p:attrName>
                                        </p:attrNameLst>
                                      </p:cBhvr>
                                      <p:tavLst>
                                        <p:tav tm="0">
                                          <p:val>
                                            <p:fltVal val="0"/>
                                          </p:val>
                                        </p:tav>
                                        <p:tav tm="100000">
                                          <p:val>
                                            <p:strVal val="#ppt_w"/>
                                          </p:val>
                                        </p:tav>
                                      </p:tavLst>
                                    </p:anim>
                                    <p:anim calcmode="lin" valueType="num">
                                      <p:cBhvr>
                                        <p:cTn id="31" dur="500" fill="hold"/>
                                        <p:tgtEl>
                                          <p:spTgt spid="615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6151"/>
                                        </p:tgtEl>
                                        <p:attrNameLst>
                                          <p:attrName>style.visibility</p:attrName>
                                        </p:attrNameLst>
                                      </p:cBhvr>
                                      <p:to>
                                        <p:strVal val="visible"/>
                                      </p:to>
                                    </p:set>
                                    <p:animEffect transition="in" filter="wedge">
                                      <p:cBhvr>
                                        <p:cTn id="36"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autoUpdateAnimBg="0"/>
      <p:bldP spid="6149" grpId="0" animBg="1" autoUpdateAnimBg="0"/>
      <p:bldP spid="6150" grpId="0" animBg="1" autoUpdateAnimBg="0"/>
      <p:bldP spid="6151"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609600" y="152400"/>
            <a:ext cx="7924800" cy="838200"/>
          </a:xfrm>
          <a:solidFill>
            <a:srgbClr val="CCFFCC"/>
          </a:solidFill>
          <a:ln>
            <a:solidFill>
              <a:srgbClr val="FFCC00"/>
            </a:solidFill>
            <a:miter lim="800000"/>
            <a:headEnd/>
            <a:tailEnd/>
          </a:ln>
        </p:spPr>
        <p:txBody>
          <a:bodyPr/>
          <a:lstStyle/>
          <a:p>
            <a:pPr marL="0" indent="0">
              <a:buNone/>
            </a:pPr>
            <a:r>
              <a:rPr lang="vi-VN" sz="2400" dirty="0">
                <a:latin typeface="+mj-lt"/>
              </a:rPr>
              <a:t>Từ nội dung mục 2a em hăy nêu mục đích </a:t>
            </a:r>
            <a:r>
              <a:rPr lang="vi-VN" sz="2400" dirty="0" smtClean="0">
                <a:latin typeface="+mj-lt"/>
              </a:rPr>
              <a:t>c</a:t>
            </a:r>
            <a:r>
              <a:rPr lang="en-US" sz="2400" dirty="0" err="1" smtClean="0">
                <a:latin typeface="+mj-lt"/>
              </a:rPr>
              <a:t>ủa</a:t>
            </a:r>
            <a:r>
              <a:rPr lang="vi-VN" sz="2400" dirty="0" smtClean="0">
                <a:latin typeface="+mj-lt"/>
              </a:rPr>
              <a:t> </a:t>
            </a:r>
            <a:r>
              <a:rPr lang="vi-VN" sz="2400" dirty="0">
                <a:latin typeface="+mj-lt"/>
              </a:rPr>
              <a:t>các biện pháp phòng </a:t>
            </a:r>
            <a:r>
              <a:rPr lang="vi-VN" sz="2400" dirty="0" smtClean="0">
                <a:latin typeface="+mj-lt"/>
              </a:rPr>
              <a:t>tr</a:t>
            </a:r>
            <a:r>
              <a:rPr lang="en-US" sz="2400" dirty="0" smtClean="0">
                <a:latin typeface="+mj-lt"/>
              </a:rPr>
              <a:t>ừ</a:t>
            </a:r>
            <a:r>
              <a:rPr lang="vi-VN" sz="2400" dirty="0" smtClean="0">
                <a:latin typeface="+mj-lt"/>
              </a:rPr>
              <a:t>- </a:t>
            </a:r>
            <a:r>
              <a:rPr lang="vi-VN" sz="2400" dirty="0">
                <a:latin typeface="+mj-lt"/>
              </a:rPr>
              <a:t>sâu. bệnh theo mẫu bảng dưói </a:t>
            </a:r>
            <a:r>
              <a:rPr lang="vi-VN" sz="2400" dirty="0" smtClean="0">
                <a:latin typeface="+mj-lt"/>
              </a:rPr>
              <a:t>đ</a:t>
            </a:r>
            <a:r>
              <a:rPr lang="en-US" sz="2400" dirty="0">
                <a:latin typeface="+mj-lt"/>
              </a:rPr>
              <a:t>â</a:t>
            </a:r>
            <a:r>
              <a:rPr lang="vi-VN" sz="2400" dirty="0" smtClean="0">
                <a:latin typeface="+mj-lt"/>
              </a:rPr>
              <a:t>y</a:t>
            </a:r>
            <a:r>
              <a:rPr lang="vi-VN" sz="2400" dirty="0">
                <a:latin typeface="+mj-lt"/>
              </a:rPr>
              <a:t>.</a:t>
            </a:r>
            <a:endParaRPr lang="en-US" sz="2400" dirty="0">
              <a:latin typeface="+mj-lt"/>
            </a:endParaRPr>
          </a:p>
        </p:txBody>
      </p:sp>
      <p:graphicFrame>
        <p:nvGraphicFramePr>
          <p:cNvPr id="7370" name="Group 202"/>
          <p:cNvGraphicFramePr>
            <a:graphicFrameLocks noGrp="1"/>
          </p:cNvGraphicFramePr>
          <p:nvPr>
            <p:ph sz="half" idx="2"/>
            <p:extLst>
              <p:ext uri="{D42A27DB-BD31-4B8C-83A1-F6EECF244321}">
                <p14:modId xmlns:p14="http://schemas.microsoft.com/office/powerpoint/2010/main" val="2745684452"/>
              </p:ext>
            </p:extLst>
          </p:nvPr>
        </p:nvGraphicFramePr>
        <p:xfrm>
          <a:off x="152400" y="1447801"/>
          <a:ext cx="8991600" cy="5257799"/>
        </p:xfrm>
        <a:graphic>
          <a:graphicData uri="http://schemas.openxmlformats.org/drawingml/2006/table">
            <a:tbl>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6857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rPr>
                        <a:t>Biện</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pháp</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phòng</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trừ</a:t>
                      </a:r>
                      <a:endParaRPr kumimoji="0" lang="en-US" sz="24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rPr>
                        <a:t>Mục</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đích</a:t>
                      </a:r>
                      <a:endParaRPr kumimoji="0" lang="en-US" sz="2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572000">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Vệ</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sinh</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đồng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ruộng</a:t>
                      </a: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Gieo</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trồng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đúng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thời</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vụ</a:t>
                      </a: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err="1" smtClean="0">
                          <a:ln>
                            <a:noFill/>
                          </a:ln>
                          <a:solidFill>
                            <a:schemeClr val="tx1"/>
                          </a:solidFill>
                          <a:effectLst/>
                          <a:latin typeface="Times New Roman" pitchFamily="18" charset="0"/>
                        </a:rPr>
                        <a:t>Chăm</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sóc</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kịp</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thời</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bón</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phân</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hợp</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lí</a:t>
                      </a: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Luân</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canh</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cây</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trồng</a:t>
                      </a: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Sử</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dụng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giống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chống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sâu</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bệnh</a:t>
                      </a:r>
                      <a:endParaRPr kumimoji="0" lang="en-US" sz="2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369" name="Rectangle 201"/>
          <p:cNvSpPr>
            <a:spLocks noChangeArrowheads="1"/>
          </p:cNvSpPr>
          <p:nvPr/>
        </p:nvSpPr>
        <p:spPr bwMode="auto">
          <a:xfrm>
            <a:off x="4648200" y="2209800"/>
            <a:ext cx="4267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Trừ</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mầm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móng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ẩn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náu</a:t>
            </a:r>
            <a:r>
              <a:rPr lang="en-US" altLang="en-US" sz="2400" dirty="0">
                <a:latin typeface="Times New Roman" panose="02020603050405020304" pitchFamily="18" charset="0"/>
              </a:rPr>
              <a:t>.</a:t>
            </a:r>
          </a:p>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tránh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thời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kỳ</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triển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mạnh</a:t>
            </a:r>
            <a:r>
              <a:rPr lang="en-US" altLang="en-US" sz="2400" dirty="0">
                <a:latin typeface="Times New Roman" panose="02020603050405020304" pitchFamily="18" charset="0"/>
              </a:rPr>
              <a:t> </a:t>
            </a:r>
          </a:p>
          <a:p>
            <a:pPr eaLnBrk="1" hangingPunct="1">
              <a:spcBef>
                <a:spcPct val="20000"/>
              </a:spcBef>
            </a:pPr>
            <a:r>
              <a:rPr lang="en-US" altLang="en-US" sz="2400" dirty="0" smtClean="0">
                <a:latin typeface="Times New Roman" panose="02020603050405020304" pitchFamily="18" charset="0"/>
              </a:rPr>
              <a:t>-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tăng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sức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chịu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cây</a:t>
            </a:r>
            <a:r>
              <a:rPr lang="en-US" altLang="en-US" sz="2400" dirty="0">
                <a:latin typeface="Times New Roman" panose="02020603050405020304" pitchFamily="18" charset="0"/>
              </a:rPr>
              <a:t> </a:t>
            </a:r>
          </a:p>
          <a:p>
            <a:pPr eaLnBrk="1" hangingPunct="1">
              <a:spcBef>
                <a:spcPct val="20000"/>
              </a:spcBef>
            </a:pPr>
            <a:r>
              <a:rPr lang="en-US" altLang="en-US" sz="2400" dirty="0" smtClean="0">
                <a:latin typeface="Times New Roman" panose="02020603050405020304" pitchFamily="18" charset="0"/>
              </a:rPr>
              <a:t>-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thay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đổi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điều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kiện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nguồn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thức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ăn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a:t>
            </a:r>
          </a:p>
          <a:p>
            <a:pPr eaLnBrk="1" hangingPunct="1">
              <a:spcBef>
                <a:spcPct val="20000"/>
              </a:spcBef>
            </a:pPr>
            <a:r>
              <a:rPr lang="en-US" altLang="en-US" sz="2400" dirty="0" smtClean="0">
                <a:latin typeface="Times New Roman" panose="02020603050405020304" pitchFamily="18" charset="0"/>
              </a:rPr>
              <a:t>- </a:t>
            </a:r>
            <a:r>
              <a:rPr lang="en-US" altLang="en-US" sz="2400" dirty="0" err="1">
                <a:latin typeface="Times New Roman" panose="02020603050405020304" pitchFamily="18" charset="0"/>
              </a:rPr>
              <a:t>Hạn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chế</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được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xâm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nhập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gây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hại</a:t>
            </a:r>
            <a:r>
              <a:rPr lang="en-US" altLang="en-US" sz="2400" dirty="0">
                <a:latin typeface="Times New Roman" panose="02020603050405020304" pitchFamily="18" charset="0"/>
              </a:rPr>
              <a:t>.</a:t>
            </a:r>
          </a:p>
        </p:txBody>
      </p:sp>
    </p:spTree>
    <p:extLst>
      <p:ext uri="{BB962C8B-B14F-4D97-AF65-F5344CB8AC3E}">
        <p14:creationId xmlns:p14="http://schemas.microsoft.com/office/powerpoint/2010/main" val="268572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Effect transition="in" filter="blinds(horizontal)">
                                      <p:cBhvr>
                                        <p:cTn id="7" dur="500"/>
                                        <p:tgtEl>
                                          <p:spTgt spid="7171">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blinds(horizontal)">
                                      <p:cBhvr>
                                        <p:cTn id="12" dur="500"/>
                                        <p:tgtEl>
                                          <p:spTgt spid="71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370"/>
                                        </p:tgtEl>
                                        <p:attrNameLst>
                                          <p:attrName>style.visibility</p:attrName>
                                        </p:attrNameLst>
                                      </p:cBhvr>
                                      <p:to>
                                        <p:strVal val="visible"/>
                                      </p:to>
                                    </p:set>
                                    <p:animEffect transition="in" filter="blinds(horizontal)">
                                      <p:cBhvr>
                                        <p:cTn id="17" dur="500"/>
                                        <p:tgtEl>
                                          <p:spTgt spid="73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7369">
                                            <p:txEl>
                                              <p:pRg st="0" end="0"/>
                                            </p:txEl>
                                          </p:spTgt>
                                        </p:tgtEl>
                                        <p:attrNameLst>
                                          <p:attrName>style.visibility</p:attrName>
                                        </p:attrNameLst>
                                      </p:cBhvr>
                                      <p:to>
                                        <p:strVal val="visible"/>
                                      </p:to>
                                    </p:set>
                                    <p:animEffect transition="in" filter="checkerboard(across)">
                                      <p:cBhvr>
                                        <p:cTn id="22" dur="500"/>
                                        <p:tgtEl>
                                          <p:spTgt spid="736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7369">
                                            <p:txEl>
                                              <p:pRg st="1" end="1"/>
                                            </p:txEl>
                                          </p:spTgt>
                                        </p:tgtEl>
                                        <p:attrNameLst>
                                          <p:attrName>style.visibility</p:attrName>
                                        </p:attrNameLst>
                                      </p:cBhvr>
                                      <p:to>
                                        <p:strVal val="visible"/>
                                      </p:to>
                                    </p:set>
                                    <p:animEffect transition="in" filter="checkerboard(across)">
                                      <p:cBhvr>
                                        <p:cTn id="27" dur="500"/>
                                        <p:tgtEl>
                                          <p:spTgt spid="7369">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7369">
                                            <p:txEl>
                                              <p:pRg st="2" end="2"/>
                                            </p:txEl>
                                          </p:spTgt>
                                        </p:tgtEl>
                                        <p:attrNameLst>
                                          <p:attrName>style.visibility</p:attrName>
                                        </p:attrNameLst>
                                      </p:cBhvr>
                                      <p:to>
                                        <p:strVal val="visible"/>
                                      </p:to>
                                    </p:set>
                                    <p:animEffect transition="in" filter="checkerboard(across)">
                                      <p:cBhvr>
                                        <p:cTn id="32" dur="500"/>
                                        <p:tgtEl>
                                          <p:spTgt spid="7369">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7369">
                                            <p:txEl>
                                              <p:pRg st="3" end="3"/>
                                            </p:txEl>
                                          </p:spTgt>
                                        </p:tgtEl>
                                        <p:attrNameLst>
                                          <p:attrName>style.visibility</p:attrName>
                                        </p:attrNameLst>
                                      </p:cBhvr>
                                      <p:to>
                                        <p:strVal val="visible"/>
                                      </p:to>
                                    </p:set>
                                    <p:animEffect transition="in" filter="checkerboard(across)">
                                      <p:cBhvr>
                                        <p:cTn id="37" dur="500"/>
                                        <p:tgtEl>
                                          <p:spTgt spid="7369">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7369">
                                            <p:txEl>
                                              <p:pRg st="4" end="4"/>
                                            </p:txEl>
                                          </p:spTgt>
                                        </p:tgtEl>
                                        <p:attrNameLst>
                                          <p:attrName>style.visibility</p:attrName>
                                        </p:attrNameLst>
                                      </p:cBhvr>
                                      <p:to>
                                        <p:strVal val="visible"/>
                                      </p:to>
                                    </p:set>
                                    <p:animEffect transition="in" filter="checkerboard(across)">
                                      <p:cBhvr>
                                        <p:cTn id="42" dur="500"/>
                                        <p:tgtEl>
                                          <p:spTgt spid="73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57200" y="1752600"/>
            <a:ext cx="8229600" cy="2895600"/>
          </a:xfrm>
          <a:solidFill>
            <a:srgbClr val="CCFFCC"/>
          </a:solidFill>
          <a:ln>
            <a:solidFill>
              <a:srgbClr val="008000"/>
            </a:solidFill>
            <a:miter lim="800000"/>
            <a:headEnd/>
            <a:tailEnd/>
          </a:ln>
        </p:spPr>
        <p:txBody>
          <a:bodyPr/>
          <a:lstStyle/>
          <a:p>
            <a:pPr eaLnBrk="1" hangingPunct="1">
              <a:buFontTx/>
              <a:buNone/>
            </a:pPr>
            <a:endParaRPr lang="en-US" altLang="en-US" sz="2800" smtClean="0">
              <a:latin typeface="Times New Roman" panose="02020603050405020304" pitchFamily="18" charset="0"/>
            </a:endParaRPr>
          </a:p>
          <a:p>
            <a:pPr eaLnBrk="1" hangingPunct="1">
              <a:buFontTx/>
              <a:buNone/>
            </a:pPr>
            <a:r>
              <a:rPr lang="en-US" altLang="en-US" sz="2800" smtClean="0">
                <a:latin typeface="Times New Roman" panose="02020603050405020304" pitchFamily="18" charset="0"/>
              </a:rPr>
              <a:t>	- </a:t>
            </a:r>
            <a:r>
              <a:rPr lang="en-US" altLang="en-US" sz="2800" u="sng" smtClean="0">
                <a:latin typeface="Times New Roman" panose="02020603050405020304" pitchFamily="18" charset="0"/>
              </a:rPr>
              <a:t>Ưu điểm:</a:t>
            </a:r>
            <a:r>
              <a:rPr lang="en-US" altLang="en-US" sz="2800" smtClean="0">
                <a:latin typeface="Times New Roman" panose="02020603050405020304" pitchFamily="18" charset="0"/>
              </a:rPr>
              <a:t>  Dễ thực hiện, hiệu quả lâu dài.</a:t>
            </a:r>
          </a:p>
          <a:p>
            <a:pPr eaLnBrk="1" hangingPunct="1">
              <a:buFontTx/>
              <a:buNone/>
            </a:pPr>
            <a:r>
              <a:rPr lang="en-US" altLang="en-US" sz="2800" smtClean="0">
                <a:latin typeface="Times New Roman" panose="02020603050405020304" pitchFamily="18" charset="0"/>
              </a:rPr>
              <a:t>	- </a:t>
            </a:r>
            <a:r>
              <a:rPr lang="en-US" altLang="en-US" sz="2800" u="sng" smtClean="0">
                <a:latin typeface="Times New Roman" panose="02020603050405020304" pitchFamily="18" charset="0"/>
              </a:rPr>
              <a:t>Nhược điểm:</a:t>
            </a:r>
            <a:r>
              <a:rPr lang="en-US" altLang="en-US" sz="2800" smtClean="0">
                <a:latin typeface="Times New Roman" panose="02020603050405020304" pitchFamily="18" charset="0"/>
              </a:rPr>
              <a:t>  Hiệu quả thấp khi sâu ,bệnh phát triển mạnh.</a:t>
            </a:r>
          </a:p>
        </p:txBody>
      </p:sp>
      <p:sp>
        <p:nvSpPr>
          <p:cNvPr id="7171" name="Rectangle 3"/>
          <p:cNvSpPr>
            <a:spLocks noChangeArrowheads="1"/>
          </p:cNvSpPr>
          <p:nvPr/>
        </p:nvSpPr>
        <p:spPr bwMode="auto">
          <a:xfrm>
            <a:off x="609600" y="152400"/>
            <a:ext cx="7924800" cy="1143000"/>
          </a:xfrm>
          <a:prstGeom prst="rect">
            <a:avLst/>
          </a:prstGeom>
          <a:solidFill>
            <a:srgbClr val="CCFFCC"/>
          </a:solidFill>
          <a:ln w="9525">
            <a:solidFill>
              <a:srgbClr val="FFCC00"/>
            </a:solidFill>
            <a:miter lim="800000"/>
            <a:headEnd/>
            <a:tailEnd/>
          </a:ln>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b="1" dirty="0" smtClean="0">
                <a:latin typeface="Times New Roman" panose="02020603050405020304" pitchFamily="18" charset="0"/>
              </a:rPr>
              <a:t>a.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canh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tác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và</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sử</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dụng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giống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chống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bệnh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hại</a:t>
            </a:r>
            <a:r>
              <a:rPr lang="en-US" altLang="en-US" sz="2800" b="1" dirty="0">
                <a:latin typeface="Times New Roman" panose="02020603050405020304" pitchFamily="18" charset="0"/>
              </a:rPr>
              <a:t>:</a:t>
            </a:r>
          </a:p>
        </p:txBody>
      </p:sp>
    </p:spTree>
    <p:extLst>
      <p:ext uri="{BB962C8B-B14F-4D97-AF65-F5344CB8AC3E}">
        <p14:creationId xmlns:p14="http://schemas.microsoft.com/office/powerpoint/2010/main" val="1997487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anim calcmode="lin" valueType="num">
                                      <p:cBhvr>
                                        <p:cTn id="7" dur="1000" fill="hold"/>
                                        <p:tgtEl>
                                          <p:spTgt spid="9219">
                                            <p:bg/>
                                          </p:spTgt>
                                        </p:tgtEl>
                                        <p:attrNameLst>
                                          <p:attrName>ppt_x</p:attrName>
                                        </p:attrNameLst>
                                      </p:cBhvr>
                                      <p:tavLst>
                                        <p:tav tm="0">
                                          <p:val>
                                            <p:strVal val="#ppt_x-.2"/>
                                          </p:val>
                                        </p:tav>
                                        <p:tav tm="100000">
                                          <p:val>
                                            <p:strVal val="#ppt_x"/>
                                          </p:val>
                                        </p:tav>
                                      </p:tavLst>
                                    </p:anim>
                                    <p:anim calcmode="lin" valueType="num">
                                      <p:cBhvr>
                                        <p:cTn id="8" dur="1000" fill="hold"/>
                                        <p:tgtEl>
                                          <p:spTgt spid="9219">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19">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219">
                                            <p:txEl>
                                              <p:pRg st="1" end="1"/>
                                            </p:txEl>
                                          </p:spTgt>
                                        </p:tgtEl>
                                        <p:attrNameLst>
                                          <p:attrName>style.visibility</p:attrName>
                                        </p:attrNameLst>
                                      </p:cBhvr>
                                      <p:to>
                                        <p:strVal val="visible"/>
                                      </p:to>
                                    </p:set>
                                    <p:anim calcmode="lin" valueType="num">
                                      <p:cBhvr>
                                        <p:cTn id="14" dur="1000" fill="hold"/>
                                        <p:tgtEl>
                                          <p:spTgt spid="921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921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21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9219">
                                            <p:txEl>
                                              <p:pRg st="2" end="2"/>
                                            </p:txEl>
                                          </p:spTgt>
                                        </p:tgtEl>
                                        <p:attrNameLst>
                                          <p:attrName>style.visibility</p:attrName>
                                        </p:attrNameLst>
                                      </p:cBhvr>
                                      <p:to>
                                        <p:strVal val="visible"/>
                                      </p:to>
                                    </p:set>
                                    <p:anim calcmode="lin" valueType="num">
                                      <p:cBhvr>
                                        <p:cTn id="21" dur="1000" fill="hold"/>
                                        <p:tgtEl>
                                          <p:spTgt spid="9219">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921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21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7171">
                                            <p:bg/>
                                          </p:spTgt>
                                        </p:tgtEl>
                                        <p:attrNameLst>
                                          <p:attrName>style.visibility</p:attrName>
                                        </p:attrNameLst>
                                      </p:cBhvr>
                                      <p:to>
                                        <p:strVal val="visible"/>
                                      </p:to>
                                    </p:set>
                                    <p:animEffect transition="in" filter="box(in)">
                                      <p:cBhvr>
                                        <p:cTn id="28" dur="500"/>
                                        <p:tgtEl>
                                          <p:spTgt spid="7171">
                                            <p:bg/>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7171">
                                            <p:txEl>
                                              <p:pRg st="0" end="0"/>
                                            </p:txEl>
                                          </p:spTgt>
                                        </p:tgtEl>
                                        <p:attrNameLst>
                                          <p:attrName>style.visibility</p:attrName>
                                        </p:attrNameLst>
                                      </p:cBhvr>
                                      <p:to>
                                        <p:strVal val="visible"/>
                                      </p:to>
                                    </p:set>
                                    <p:animEffect transition="in" filter="box(in)">
                                      <p:cBhvr>
                                        <p:cTn id="33"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P spid="7171"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28600"/>
            <a:ext cx="4038600" cy="533400"/>
          </a:xfrm>
          <a:solidFill>
            <a:srgbClr val="CCFFCC"/>
          </a:solidFill>
          <a:ln>
            <a:solidFill>
              <a:srgbClr val="FF0000"/>
            </a:solidFill>
            <a:miter lim="800000"/>
            <a:headEnd/>
            <a:tailEnd/>
          </a:ln>
        </p:spPr>
        <p:txBody>
          <a:bodyPr/>
          <a:lstStyle/>
          <a:p>
            <a:pPr eaLnBrk="1" hangingPunct="1"/>
            <a:r>
              <a:rPr lang="en-US" altLang="en-US" sz="2800" b="1" dirty="0" smtClean="0">
                <a:latin typeface="Times New Roman" panose="02020603050405020304" pitchFamily="18" charset="0"/>
              </a:rPr>
              <a:t>b. </a:t>
            </a:r>
            <a:r>
              <a:rPr lang="en-US" altLang="en-US" sz="2800" b="1" dirty="0" err="1" smtClean="0">
                <a:latin typeface="Times New Roman" panose="02020603050405020304" pitchFamily="18" charset="0"/>
              </a:rPr>
              <a:t>Biện</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pháp</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thủ</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công</a:t>
            </a:r>
            <a:endParaRPr lang="en-US" altLang="en-US" sz="2800" b="1" dirty="0" smtClean="0">
              <a:latin typeface="Times New Roman" panose="02020603050405020304" pitchFamily="18" charset="0"/>
            </a:endParaRPr>
          </a:p>
        </p:txBody>
      </p:sp>
      <p:sp>
        <p:nvSpPr>
          <p:cNvPr id="10246" name="Text Box 6"/>
          <p:cNvSpPr txBox="1">
            <a:spLocks noChangeArrowheads="1"/>
          </p:cNvSpPr>
          <p:nvPr/>
        </p:nvSpPr>
        <p:spPr bwMode="auto">
          <a:xfrm>
            <a:off x="1066800" y="5678488"/>
            <a:ext cx="2332038" cy="646112"/>
          </a:xfrm>
          <a:prstGeom prst="rect">
            <a:avLst/>
          </a:prstGeom>
          <a:solidFill>
            <a:srgbClr val="CCFFFF"/>
          </a:solidFill>
          <a:ln w="9525">
            <a:solidFill>
              <a:srgbClr val="FFCC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a:latin typeface="Times New Roman" panose="02020603050405020304" pitchFamily="18" charset="0"/>
              </a:rPr>
              <a:t>Bắt sâu hại</a:t>
            </a:r>
          </a:p>
        </p:txBody>
      </p:sp>
      <p:sp>
        <p:nvSpPr>
          <p:cNvPr id="10247" name="Text Box 7"/>
          <p:cNvSpPr txBox="1">
            <a:spLocks noChangeArrowheads="1"/>
          </p:cNvSpPr>
          <p:nvPr/>
        </p:nvSpPr>
        <p:spPr bwMode="auto">
          <a:xfrm>
            <a:off x="5486400" y="5678488"/>
            <a:ext cx="2209800" cy="646112"/>
          </a:xfrm>
          <a:prstGeom prst="rect">
            <a:avLst/>
          </a:prstGeom>
          <a:solidFill>
            <a:srgbClr val="CCFFFF"/>
          </a:solidFill>
          <a:ln w="9525">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a:latin typeface="Times New Roman" panose="02020603050405020304" pitchFamily="18" charset="0"/>
              </a:rPr>
              <a:t>Bẫy đèn</a:t>
            </a:r>
          </a:p>
        </p:txBody>
      </p:sp>
      <p:pic>
        <p:nvPicPr>
          <p:cNvPr id="102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3713163"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371600"/>
            <a:ext cx="46688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81000" y="1041400"/>
            <a:ext cx="6096000" cy="1200329"/>
          </a:xfrm>
          <a:prstGeom prst="rect">
            <a:avLst/>
          </a:prstGeom>
        </p:spPr>
        <p:txBody>
          <a:bodyPr wrap="square">
            <a:spAutoFit/>
          </a:bodyPr>
          <a:lstStyle/>
          <a:p>
            <a:r>
              <a:rPr lang="vi-VN" sz="2400" dirty="0">
                <a:solidFill>
                  <a:srgbClr val="000000"/>
                </a:solidFill>
                <a:latin typeface="+mj-lt"/>
                <a:ea typeface="Tahoma" panose="020B0604030504040204" pitchFamily="34" charset="0"/>
              </a:rPr>
              <a:t>Biện pháp thủ công lã dùng tay đề bắt sâu hay ngát bò nhũ ng cành, lá bi bệnh hoặc dùng vợt, bẫy đèn, bà độc đề diệt sâu. </a:t>
            </a:r>
            <a:endParaRPr lang="en-US" sz="2400" dirty="0">
              <a:latin typeface="+mj-lt"/>
            </a:endParaRPr>
          </a:p>
        </p:txBody>
      </p:sp>
    </p:spTree>
    <p:extLst>
      <p:ext uri="{BB962C8B-B14F-4D97-AF65-F5344CB8AC3E}">
        <p14:creationId xmlns:p14="http://schemas.microsoft.com/office/powerpoint/2010/main" val="3763042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248"/>
                                        </p:tgtEl>
                                        <p:attrNameLst>
                                          <p:attrName>style.visibility</p:attrName>
                                        </p:attrNameLst>
                                      </p:cBhvr>
                                      <p:to>
                                        <p:strVal val="visible"/>
                                      </p:to>
                                    </p:set>
                                    <p:animEffect transition="in" filter="box(in)">
                                      <p:cBhvr>
                                        <p:cTn id="12" dur="500"/>
                                        <p:tgtEl>
                                          <p:spTgt spid="1024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246"/>
                                        </p:tgtEl>
                                        <p:attrNameLst>
                                          <p:attrName>style.visibility</p:attrName>
                                        </p:attrNameLst>
                                      </p:cBhvr>
                                      <p:to>
                                        <p:strVal val="visible"/>
                                      </p:to>
                                    </p:set>
                                    <p:animEffect transition="in" filter="blinds(horizontal)">
                                      <p:cBhvr>
                                        <p:cTn id="15" dur="500"/>
                                        <p:tgtEl>
                                          <p:spTgt spid="1024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0249"/>
                                        </p:tgtEl>
                                        <p:attrNameLst>
                                          <p:attrName>style.visibility</p:attrName>
                                        </p:attrNameLst>
                                      </p:cBhvr>
                                      <p:to>
                                        <p:strVal val="visible"/>
                                      </p:to>
                                    </p:set>
                                    <p:animEffect transition="in" filter="blinds(horizontal)">
                                      <p:cBhvr>
                                        <p:cTn id="20" dur="500"/>
                                        <p:tgtEl>
                                          <p:spTgt spid="10249"/>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0247"/>
                                        </p:tgtEl>
                                        <p:attrNameLst>
                                          <p:attrName>style.visibility</p:attrName>
                                        </p:attrNameLst>
                                      </p:cBhvr>
                                      <p:to>
                                        <p:strVal val="visible"/>
                                      </p:to>
                                    </p:set>
                                    <p:animEffect transition="in" filter="box(in)">
                                      <p:cBhvr>
                                        <p:cTn id="23" dur="500"/>
                                        <p:tgtEl>
                                          <p:spTgt spid="1024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10248"/>
                                        </p:tgtEl>
                                      </p:cBhvr>
                                    </p:animEffect>
                                    <p:set>
                                      <p:cBhvr>
                                        <p:cTn id="28" dur="1" fill="hold">
                                          <p:stCondLst>
                                            <p:cond delay="1999"/>
                                          </p:stCondLst>
                                        </p:cTn>
                                        <p:tgtEl>
                                          <p:spTgt spid="10248"/>
                                        </p:tgtEl>
                                        <p:attrNameLst>
                                          <p:attrName>style.visibility</p:attrName>
                                        </p:attrNameLst>
                                      </p:cBhvr>
                                      <p:to>
                                        <p:strVal val="hidden"/>
                                      </p:to>
                                    </p:set>
                                  </p:childTnLst>
                                </p:cTn>
                              </p:par>
                              <p:par>
                                <p:cTn id="29" presetID="8" presetClass="exit" presetSubtype="32" fill="hold" grpId="1" nodeType="withEffect">
                                  <p:stCondLst>
                                    <p:cond delay="0"/>
                                  </p:stCondLst>
                                  <p:childTnLst>
                                    <p:animEffect transition="out" filter="diamond(out)">
                                      <p:cBhvr>
                                        <p:cTn id="30" dur="2000"/>
                                        <p:tgtEl>
                                          <p:spTgt spid="10246"/>
                                        </p:tgtEl>
                                      </p:cBhvr>
                                    </p:animEffect>
                                    <p:set>
                                      <p:cBhvr>
                                        <p:cTn id="31" dur="1" fill="hold">
                                          <p:stCondLst>
                                            <p:cond delay="1999"/>
                                          </p:stCondLst>
                                        </p:cTn>
                                        <p:tgtEl>
                                          <p:spTgt spid="10246"/>
                                        </p:tgtEl>
                                        <p:attrNameLst>
                                          <p:attrName>style.visibility</p:attrName>
                                        </p:attrNameLst>
                                      </p:cBhvr>
                                      <p:to>
                                        <p:strVal val="hidden"/>
                                      </p:to>
                                    </p:set>
                                  </p:childTnLst>
                                </p:cTn>
                              </p:par>
                              <p:par>
                                <p:cTn id="32" presetID="8" presetClass="exit" presetSubtype="32" fill="hold" nodeType="withEffect">
                                  <p:stCondLst>
                                    <p:cond delay="0"/>
                                  </p:stCondLst>
                                  <p:childTnLst>
                                    <p:animEffect transition="out" filter="diamond(out)">
                                      <p:cBhvr>
                                        <p:cTn id="33" dur="2000"/>
                                        <p:tgtEl>
                                          <p:spTgt spid="10249"/>
                                        </p:tgtEl>
                                      </p:cBhvr>
                                    </p:animEffect>
                                    <p:set>
                                      <p:cBhvr>
                                        <p:cTn id="34" dur="1" fill="hold">
                                          <p:stCondLst>
                                            <p:cond delay="1999"/>
                                          </p:stCondLst>
                                        </p:cTn>
                                        <p:tgtEl>
                                          <p:spTgt spid="10249"/>
                                        </p:tgtEl>
                                        <p:attrNameLst>
                                          <p:attrName>style.visibility</p:attrName>
                                        </p:attrNameLst>
                                      </p:cBhvr>
                                      <p:to>
                                        <p:strVal val="hidden"/>
                                      </p:to>
                                    </p:set>
                                  </p:childTnLst>
                                </p:cTn>
                              </p:par>
                              <p:par>
                                <p:cTn id="35" presetID="8" presetClass="exit" presetSubtype="32" fill="hold" grpId="1" nodeType="withEffect">
                                  <p:stCondLst>
                                    <p:cond delay="0"/>
                                  </p:stCondLst>
                                  <p:childTnLst>
                                    <p:animEffect transition="out" filter="diamond(out)">
                                      <p:cBhvr>
                                        <p:cTn id="36" dur="2000"/>
                                        <p:tgtEl>
                                          <p:spTgt spid="10247"/>
                                        </p:tgtEl>
                                      </p:cBhvr>
                                    </p:animEffect>
                                    <p:set>
                                      <p:cBhvr>
                                        <p:cTn id="37" dur="1" fill="hold">
                                          <p:stCondLst>
                                            <p:cond delay="1999"/>
                                          </p:stCondLst>
                                        </p:cTn>
                                        <p:tgtEl>
                                          <p:spTgt spid="10247"/>
                                        </p:tgtEl>
                                        <p:attrNameLst>
                                          <p:attrName>style.visibility</p:attrName>
                                        </p:attrNameLst>
                                      </p:cBhvr>
                                      <p:to>
                                        <p:strVal val="hidden"/>
                                      </p:to>
                                    </p:set>
                                  </p:childTnLst>
                                </p:cTn>
                              </p:par>
                              <p:par>
                                <p:cTn id="38" presetID="6" presetClass="entr" presetSubtype="16"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in)">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10246" grpId="0" animBg="1"/>
      <p:bldP spid="10246" grpId="1" animBg="1"/>
      <p:bldP spid="10247" grpId="0" animBg="1"/>
      <p:bldP spid="10247" grpId="1"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144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990600"/>
            <a:ext cx="3733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0"/>
            <a:ext cx="8763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p:cNvSpPr>
            <a:spLocks noChangeArrowheads="1"/>
          </p:cNvSpPr>
          <p:nvPr/>
        </p:nvSpPr>
        <p:spPr bwMode="auto">
          <a:xfrm>
            <a:off x="381000" y="228600"/>
            <a:ext cx="3505200" cy="533400"/>
          </a:xfrm>
          <a:prstGeom prst="rect">
            <a:avLst/>
          </a:prstGeom>
          <a:solidFill>
            <a:srgbClr val="CCFFCC"/>
          </a:solidFill>
          <a:ln w="9525">
            <a:solidFill>
              <a:srgbClr val="FF00FF"/>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smtClean="0">
                <a:solidFill>
                  <a:schemeClr val="tx2"/>
                </a:solidFill>
                <a:latin typeface="Times New Roman" panose="02020603050405020304" pitchFamily="18" charset="0"/>
              </a:rPr>
              <a:t>c. </a:t>
            </a:r>
            <a:r>
              <a:rPr lang="en-US" altLang="en-US" sz="2800" b="1" dirty="0" err="1">
                <a:solidFill>
                  <a:schemeClr val="tx2"/>
                </a:solidFill>
                <a:latin typeface="Times New Roman" panose="02020603050405020304" pitchFamily="18" charset="0"/>
              </a:rPr>
              <a:t>Biện</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pháp</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hóa</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học</a:t>
            </a:r>
            <a:endParaRPr lang="en-US" altLang="en-US" sz="2800" b="1" dirty="0">
              <a:solidFill>
                <a:schemeClr val="tx2"/>
              </a:solidFill>
              <a:latin typeface="Times New Roman" panose="02020603050405020304" pitchFamily="18" charset="0"/>
            </a:endParaRPr>
          </a:p>
        </p:txBody>
      </p:sp>
      <p:sp>
        <p:nvSpPr>
          <p:cNvPr id="2" name="Rectangle 1"/>
          <p:cNvSpPr/>
          <p:nvPr/>
        </p:nvSpPr>
        <p:spPr>
          <a:xfrm>
            <a:off x="381000" y="1185620"/>
            <a:ext cx="6629400" cy="830997"/>
          </a:xfrm>
          <a:prstGeom prst="rect">
            <a:avLst/>
          </a:prstGeom>
        </p:spPr>
        <p:txBody>
          <a:bodyPr wrap="square">
            <a:spAutoFit/>
          </a:bodyPr>
          <a:lstStyle/>
          <a:p>
            <a:r>
              <a:rPr lang="vi-VN" sz="2400" dirty="0">
                <a:solidFill>
                  <a:srgbClr val="000000"/>
                </a:solidFill>
                <a:latin typeface="+mj-lt"/>
                <a:ea typeface="Tahoma" panose="020B0604030504040204" pitchFamily="34" charset="0"/>
              </a:rPr>
              <a:t>Biện pháp hoá học là sử dụng thuốc bào vệ thực vật hoá học đẻ phòng trừ sâu, bệnh cho cày trồng.</a:t>
            </a:r>
            <a:endParaRPr lang="en-US" sz="2400" dirty="0">
              <a:latin typeface="+mj-lt"/>
            </a:endParaRPr>
          </a:p>
        </p:txBody>
      </p:sp>
    </p:spTree>
    <p:extLst>
      <p:ext uri="{BB962C8B-B14F-4D97-AF65-F5344CB8AC3E}">
        <p14:creationId xmlns:p14="http://schemas.microsoft.com/office/powerpoint/2010/main" val="161423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2297"/>
                                        </p:tgtEl>
                                        <p:attrNameLst>
                                          <p:attrName>style.visibility</p:attrName>
                                        </p:attrNameLst>
                                      </p:cBhvr>
                                      <p:to>
                                        <p:strVal val="visible"/>
                                      </p:to>
                                    </p:set>
                                    <p:anim calcmode="lin" valueType="num">
                                      <p:cBhvr>
                                        <p:cTn id="7" dur="500" decel="50000" fill="hold">
                                          <p:stCondLst>
                                            <p:cond delay="0"/>
                                          </p:stCondLst>
                                        </p:cTn>
                                        <p:tgtEl>
                                          <p:spTgt spid="122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2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297"/>
                                        </p:tgtEl>
                                        <p:attrNameLst>
                                          <p:attrName>ppt_w</p:attrName>
                                        </p:attrNameLst>
                                      </p:cBhvr>
                                      <p:tavLst>
                                        <p:tav tm="0">
                                          <p:val>
                                            <p:strVal val="#ppt_w*.05"/>
                                          </p:val>
                                        </p:tav>
                                        <p:tav tm="100000">
                                          <p:val>
                                            <p:strVal val="#ppt_w"/>
                                          </p:val>
                                        </p:tav>
                                      </p:tavLst>
                                    </p:anim>
                                    <p:anim calcmode="lin" valueType="num">
                                      <p:cBhvr>
                                        <p:cTn id="10" dur="1000" fill="hold"/>
                                        <p:tgtEl>
                                          <p:spTgt spid="122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2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2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2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2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2298"/>
                                        </p:tgtEl>
                                        <p:attrNameLst>
                                          <p:attrName>style.visibility</p:attrName>
                                        </p:attrNameLst>
                                      </p:cBhvr>
                                      <p:to>
                                        <p:strVal val="visible"/>
                                      </p:to>
                                    </p:set>
                                    <p:animEffect transition="in" filter="checkerboard(across)">
                                      <p:cBhvr>
                                        <p:cTn id="19" dur="500"/>
                                        <p:tgtEl>
                                          <p:spTgt spid="1229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12293"/>
                                        </p:tgtEl>
                                        <p:attrNameLst>
                                          <p:attrName>style.visibility</p:attrName>
                                        </p:attrNameLst>
                                      </p:cBhvr>
                                      <p:to>
                                        <p:strVal val="visible"/>
                                      </p:to>
                                    </p:set>
                                    <p:anim calcmode="lin" valueType="num">
                                      <p:cBhvr>
                                        <p:cTn id="29"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2" dur="1000" fill="hold"/>
                                        <p:tgtEl>
                                          <p:spTgt spid="1229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2293"/>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12297"/>
                                        </p:tgtEl>
                                      </p:cBhvr>
                                    </p:animEffect>
                                    <p:set>
                                      <p:cBhvr>
                                        <p:cTn id="41" dur="1" fill="hold">
                                          <p:stCondLst>
                                            <p:cond delay="1999"/>
                                          </p:stCondLst>
                                        </p:cTn>
                                        <p:tgtEl>
                                          <p:spTgt spid="12297"/>
                                        </p:tgtEl>
                                        <p:attrNameLst>
                                          <p:attrName>style.visibility</p:attrName>
                                        </p:attrNameLst>
                                      </p:cBhvr>
                                      <p:to>
                                        <p:strVal val="hidden"/>
                                      </p:to>
                                    </p:set>
                                  </p:childTnLst>
                                </p:cTn>
                              </p:par>
                              <p:par>
                                <p:cTn id="42" presetID="21" presetClass="exit" presetSubtype="1" fill="hold" nodeType="withEffect">
                                  <p:stCondLst>
                                    <p:cond delay="0"/>
                                  </p:stCondLst>
                                  <p:childTnLst>
                                    <p:animEffect transition="out" filter="wheel(1)">
                                      <p:cBhvr>
                                        <p:cTn id="43" dur="2000"/>
                                        <p:tgtEl>
                                          <p:spTgt spid="12298"/>
                                        </p:tgtEl>
                                      </p:cBhvr>
                                    </p:animEffect>
                                    <p:set>
                                      <p:cBhvr>
                                        <p:cTn id="44" dur="1" fill="hold">
                                          <p:stCondLst>
                                            <p:cond delay="1999"/>
                                          </p:stCondLst>
                                        </p:cTn>
                                        <p:tgtEl>
                                          <p:spTgt spid="12298"/>
                                        </p:tgtEl>
                                        <p:attrNameLst>
                                          <p:attrName>style.visibility</p:attrName>
                                        </p:attrNameLst>
                                      </p:cBhvr>
                                      <p:to>
                                        <p:strVal val="hidden"/>
                                      </p:to>
                                    </p:set>
                                  </p:childTnLst>
                                </p:cTn>
                              </p:par>
                              <p:par>
                                <p:cTn id="45" presetID="21" presetClass="exit" presetSubtype="1" fill="hold" nodeType="withEffect">
                                  <p:stCondLst>
                                    <p:cond delay="0"/>
                                  </p:stCondLst>
                                  <p:childTnLst>
                                    <p:animEffect transition="out" filter="wheel(1)">
                                      <p:cBhvr>
                                        <p:cTn id="46" dur="2000"/>
                                        <p:tgtEl>
                                          <p:spTgt spid="10"/>
                                        </p:tgtEl>
                                      </p:cBhvr>
                                    </p:animEffect>
                                    <p:set>
                                      <p:cBhvr>
                                        <p:cTn id="47" dur="1" fill="hold">
                                          <p:stCondLst>
                                            <p:cond delay="1999"/>
                                          </p:stCondLst>
                                        </p:cTn>
                                        <p:tgtEl>
                                          <p:spTgt spid="10"/>
                                        </p:tgtEl>
                                        <p:attrNameLst>
                                          <p:attrName>style.visibility</p:attrName>
                                        </p:attrNameLst>
                                      </p:cBhvr>
                                      <p:to>
                                        <p:strVal val="hidden"/>
                                      </p:to>
                                    </p:set>
                                  </p:childTnLst>
                                </p:cTn>
                              </p:par>
                              <p:par>
                                <p:cTn id="48" presetID="6" presetClass="entr" presetSubtype="16"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circle(in)">
                                      <p:cBhvr>
                                        <p:cTn id="5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C87606-D9E6-4C3D-B734-B3F33820A569}"/>
              </a:ext>
            </a:extLst>
          </p:cNvPr>
          <p:cNvSpPr txBox="1"/>
          <p:nvPr/>
        </p:nvSpPr>
        <p:spPr>
          <a:xfrm>
            <a:off x="650005" y="2757487"/>
            <a:ext cx="2573852" cy="1061829"/>
          </a:xfrm>
          <a:prstGeom prst="rect">
            <a:avLst/>
          </a:prstGeom>
          <a:solidFill>
            <a:schemeClr val="accent4">
              <a:lumMod val="40000"/>
              <a:lumOff val="60000"/>
            </a:schemeClr>
          </a:solidFill>
          <a:ln>
            <a:solidFill>
              <a:schemeClr val="accent4">
                <a:lumMod val="60000"/>
                <a:lumOff val="40000"/>
              </a:schemeClr>
            </a:solidFill>
          </a:ln>
        </p:spPr>
        <p:txBody>
          <a:bodyPr wrap="square" rtlCol="0">
            <a:spAutoFit/>
          </a:bodyPr>
          <a:lstStyle/>
          <a:p>
            <a:endParaRPr lang="en-GB" sz="2100" b="1" dirty="0" smtClean="0">
              <a:latin typeface="Times New Roman" panose="02020603050405020304" pitchFamily="18" charset="0"/>
              <a:cs typeface="Times New Roman" panose="02020603050405020304" pitchFamily="18" charset="0"/>
            </a:endParaRPr>
          </a:p>
          <a:p>
            <a:r>
              <a:rPr lang="en-GB" sz="2100" b="1" dirty="0" smtClean="0">
                <a:latin typeface="Times New Roman" panose="02020603050405020304" pitchFamily="18" charset="0"/>
                <a:cs typeface="Times New Roman" panose="02020603050405020304" pitchFamily="18" charset="0"/>
              </a:rPr>
              <a:t>NỘI </a:t>
            </a:r>
            <a:r>
              <a:rPr lang="en-GB" sz="2100" b="1" dirty="0">
                <a:latin typeface="Times New Roman" panose="02020603050405020304" pitchFamily="18" charset="0"/>
                <a:cs typeface="Times New Roman" panose="02020603050405020304" pitchFamily="18" charset="0"/>
              </a:rPr>
              <a:t>DUNG </a:t>
            </a:r>
            <a:r>
              <a:rPr lang="en-GB" sz="2100" b="1" dirty="0" smtClean="0">
                <a:latin typeface="Times New Roman" panose="02020603050405020304" pitchFamily="18" charset="0"/>
                <a:cs typeface="Times New Roman" panose="02020603050405020304" pitchFamily="18" charset="0"/>
              </a:rPr>
              <a:t>CHÍNH</a:t>
            </a:r>
          </a:p>
          <a:p>
            <a:endParaRPr lang="en-GB" sz="2100" b="1" dirty="0">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6D8DD6C0-8252-404F-911D-19E28F570551}"/>
              </a:ext>
            </a:extLst>
          </p:cNvPr>
          <p:cNvCxnSpPr>
            <a:cxnSpLocks/>
          </p:cNvCxnSpPr>
          <p:nvPr/>
        </p:nvCxnSpPr>
        <p:spPr>
          <a:xfrm flipV="1">
            <a:off x="3203197" y="2757487"/>
            <a:ext cx="403194" cy="21122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16:creationId xmlns:a16="http://schemas.microsoft.com/office/drawing/2014/main" id="{081E1462-E515-47BF-97A9-78184AC82B00}"/>
              </a:ext>
            </a:extLst>
          </p:cNvPr>
          <p:cNvCxnSpPr>
            <a:cxnSpLocks/>
          </p:cNvCxnSpPr>
          <p:nvPr/>
        </p:nvCxnSpPr>
        <p:spPr>
          <a:xfrm>
            <a:off x="3214256" y="3265829"/>
            <a:ext cx="453526" cy="2031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D56111D3-09D4-4D22-B193-F1F8E1AC1C85}"/>
              </a:ext>
            </a:extLst>
          </p:cNvPr>
          <p:cNvSpPr txBox="1"/>
          <p:nvPr/>
        </p:nvSpPr>
        <p:spPr>
          <a:xfrm>
            <a:off x="3662395" y="2583743"/>
            <a:ext cx="3203906" cy="346249"/>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1650" b="1" dirty="0" smtClean="0">
                <a:latin typeface="Times New Roman" panose="02020603050405020304" pitchFamily="18" charset="0"/>
                <a:cs typeface="Times New Roman" panose="02020603050405020304" pitchFamily="18" charset="0"/>
              </a:rPr>
              <a:t>KỸ THUẬT GIEO TRỒNG</a:t>
            </a:r>
            <a:endParaRPr lang="en-GB" sz="165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93B0C27-45FF-466F-9522-F59128589974}"/>
              </a:ext>
            </a:extLst>
          </p:cNvPr>
          <p:cNvSpPr txBox="1"/>
          <p:nvPr/>
        </p:nvSpPr>
        <p:spPr>
          <a:xfrm>
            <a:off x="3662395" y="3113014"/>
            <a:ext cx="3204625" cy="346249"/>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1650" b="1" dirty="0" smtClean="0">
                <a:latin typeface="Times New Roman" panose="02020603050405020304" pitchFamily="18" charset="0"/>
                <a:cs typeface="Times New Roman" panose="02020603050405020304" pitchFamily="18" charset="0"/>
              </a:rPr>
              <a:t>CHĂM SÓC CÂY TRỒNG</a:t>
            </a:r>
            <a:endParaRPr lang="en-GB" sz="1650" b="1" dirty="0">
              <a:latin typeface="Times New Roman" panose="02020603050405020304" pitchFamily="18" charset="0"/>
              <a:cs typeface="Times New Roman" panose="02020603050405020304" pitchFamily="18" charset="0"/>
            </a:endParaRPr>
          </a:p>
        </p:txBody>
      </p:sp>
      <p:pic>
        <p:nvPicPr>
          <p:cNvPr id="12" name="Picture 11" descr="878031oq6iuoirb6.gif">
            <a:extLst>
              <a:ext uri="{FF2B5EF4-FFF2-40B4-BE49-F238E27FC236}">
                <a16:creationId xmlns:a16="http://schemas.microsoft.com/office/drawing/2014/main" id="{11BCC6F0-A74F-408A-B693-58D0CB282E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7957" y="857250"/>
            <a:ext cx="564356"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chuong_gio_90">
            <a:extLst>
              <a:ext uri="{FF2B5EF4-FFF2-40B4-BE49-F238E27FC236}">
                <a16:creationId xmlns:a16="http://schemas.microsoft.com/office/drawing/2014/main" id="{F446C9BD-36FC-4433-A628-975DBFC0FB4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831" y="3258031"/>
            <a:ext cx="576263" cy="282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a:extLst>
              <a:ext uri="{FF2B5EF4-FFF2-40B4-BE49-F238E27FC236}">
                <a16:creationId xmlns:a16="http://schemas.microsoft.com/office/drawing/2014/main" id="{081E1462-E515-47BF-97A9-78184AC82B00}"/>
              </a:ext>
            </a:extLst>
          </p:cNvPr>
          <p:cNvCxnSpPr>
            <a:cxnSpLocks/>
          </p:cNvCxnSpPr>
          <p:nvPr/>
        </p:nvCxnSpPr>
        <p:spPr>
          <a:xfrm>
            <a:off x="3223857" y="3711589"/>
            <a:ext cx="378042" cy="1834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F93B0C27-45FF-466F-9522-F59128589974}"/>
              </a:ext>
            </a:extLst>
          </p:cNvPr>
          <p:cNvSpPr txBox="1"/>
          <p:nvPr/>
        </p:nvSpPr>
        <p:spPr>
          <a:xfrm>
            <a:off x="3662395" y="3815409"/>
            <a:ext cx="3204625" cy="600164"/>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1650" b="1" dirty="0" smtClean="0">
                <a:latin typeface="Times New Roman" panose="02020603050405020304" pitchFamily="18" charset="0"/>
                <a:cs typeface="Times New Roman" panose="02020603050405020304" pitchFamily="18" charset="0"/>
              </a:rPr>
              <a:t>PHÒNG TRỪ SÂU BỆNH HỊ CÂY TRỒNG</a:t>
            </a:r>
            <a:endParaRPr lang="en-GB" sz="1650" b="1" dirty="0">
              <a:latin typeface="Times New Roman" panose="02020603050405020304" pitchFamily="18" charset="0"/>
              <a:cs typeface="Times New Roman" panose="02020603050405020304" pitchFamily="18" charset="0"/>
            </a:endParaRPr>
          </a:p>
        </p:txBody>
      </p:sp>
      <p:sp>
        <p:nvSpPr>
          <p:cNvPr id="3" name="Rectangle 2"/>
          <p:cNvSpPr/>
          <p:nvPr/>
        </p:nvSpPr>
        <p:spPr>
          <a:xfrm>
            <a:off x="948066" y="213417"/>
            <a:ext cx="6443334" cy="1569660"/>
          </a:xfrm>
          <a:prstGeom prst="rect">
            <a:avLst/>
          </a:prstGeom>
        </p:spPr>
        <p:txBody>
          <a:bodyPr wrap="square">
            <a:spAutoFit/>
          </a:bodyPr>
          <a:lstStyle/>
          <a:p>
            <a:pPr algn="ctr"/>
            <a:r>
              <a:rPr lang="en-US" sz="3200" dirty="0" err="1">
                <a:solidFill>
                  <a:srgbClr val="FF0000"/>
                </a:solidFill>
                <a:latin typeface="Times New Roman" pitchFamily="18" charset="0"/>
                <a:cs typeface="Times New Roman" pitchFamily="18" charset="0"/>
              </a:rPr>
              <a:t>Bài</a:t>
            </a:r>
            <a:r>
              <a:rPr lang="en-US" sz="3200" dirty="0">
                <a:solidFill>
                  <a:srgbClr val="FF0000"/>
                </a:solidFill>
                <a:latin typeface="Times New Roman" pitchFamily="18" charset="0"/>
                <a:cs typeface="Times New Roman" pitchFamily="18" charset="0"/>
              </a:rPr>
              <a:t> 3: GIEO TRỒNG, CHĂM SÓC VÀ PHÒNG TRỪ SÂU, BỆNH CHO CÂY TRỒNG</a:t>
            </a:r>
          </a:p>
        </p:txBody>
      </p:sp>
    </p:spTree>
    <p:custDataLst>
      <p:tags r:id="rId1"/>
    </p:custDataLst>
    <p:extLst>
      <p:ext uri="{BB962C8B-B14F-4D97-AF65-F5344CB8AC3E}">
        <p14:creationId xmlns:p14="http://schemas.microsoft.com/office/powerpoint/2010/main" val="121732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304800"/>
            <a:ext cx="4247253" cy="584775"/>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HOẠT ĐỘNG NHÓM </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0" y="375225"/>
            <a:ext cx="914400" cy="514350"/>
          </a:xfrm>
          <a:prstGeom prst="rect">
            <a:avLst/>
          </a:prstGeom>
        </p:spPr>
      </p:pic>
      <p:sp>
        <p:nvSpPr>
          <p:cNvPr id="5" name="Rectangle 4"/>
          <p:cNvSpPr/>
          <p:nvPr/>
        </p:nvSpPr>
        <p:spPr>
          <a:xfrm>
            <a:off x="609600" y="2057400"/>
            <a:ext cx="7924800" cy="954107"/>
          </a:xfrm>
          <a:prstGeom prst="rect">
            <a:avLst/>
          </a:prstGeom>
        </p:spPr>
        <p:txBody>
          <a:bodyPr wrap="square">
            <a:spAutoFit/>
          </a:bodyPr>
          <a:lstStyle/>
          <a:p>
            <a:pPr>
              <a:spcBef>
                <a:spcPct val="50000"/>
              </a:spcBef>
            </a:pP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N</a:t>
            </a:r>
            <a:r>
              <a:rPr lang="vi-VN" sz="2800" dirty="0" smtClean="0">
                <a:latin typeface="Times New Roman" panose="02020603050405020304" pitchFamily="18" charset="0"/>
                <a:cs typeface="Times New Roman" panose="02020603050405020304" pitchFamily="18" charset="0"/>
              </a:rPr>
              <a:t>êu </a:t>
            </a:r>
            <a:r>
              <a:rPr lang="vi-VN" sz="2800" dirty="0">
                <a:latin typeface="Times New Roman" panose="02020603050405020304" pitchFamily="18" charset="0"/>
                <a:cs typeface="Times New Roman" panose="02020603050405020304" pitchFamily="18" charset="0"/>
              </a:rPr>
              <a:t>ưu. nhược điểm cùa biện pháp </a:t>
            </a:r>
            <a:r>
              <a:rPr lang="vi-VN" sz="2800" dirty="0" smtClean="0">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ủ</a:t>
            </a:r>
            <a:r>
              <a:rPr lang="vi-VN" sz="2800" dirty="0" smtClean="0">
                <a:latin typeface="Times New Roman" panose="02020603050405020304" pitchFamily="18" charset="0"/>
                <a:cs typeface="Times New Roman" panose="02020603050405020304" pitchFamily="18" charset="0"/>
              </a:rPr>
              <a:t> c</a:t>
            </a:r>
            <a:r>
              <a:rPr lang="en-US" sz="2800" dirty="0">
                <a:latin typeface="Times New Roman" panose="02020603050405020304" pitchFamily="18" charset="0"/>
                <a:cs typeface="Times New Roman" panose="02020603050405020304" pitchFamily="18" charset="0"/>
              </a:rPr>
              <a:t>ô</a:t>
            </a:r>
            <a:r>
              <a:rPr lang="vi-VN" sz="2800" dirty="0" smtClean="0">
                <a:latin typeface="Times New Roman" panose="02020603050405020304" pitchFamily="18" charset="0"/>
                <a:cs typeface="Times New Roman" panose="02020603050405020304" pitchFamily="18" charset="0"/>
              </a:rPr>
              <a:t>ng </a:t>
            </a:r>
            <a:r>
              <a:rPr lang="vi-VN" sz="2800" dirty="0">
                <a:latin typeface="Times New Roman" panose="02020603050405020304" pitchFamily="18" charset="0"/>
                <a:cs typeface="Times New Roman" panose="02020603050405020304" pitchFamily="18" charset="0"/>
              </a:rPr>
              <a:t>và biên pháp </a:t>
            </a:r>
            <a:r>
              <a:rPr lang="vi-VN" sz="2800" dirty="0" smtClean="0">
                <a:latin typeface="Times New Roman" panose="02020603050405020304" pitchFamily="18" charset="0"/>
                <a:cs typeface="Times New Roman" panose="02020603050405020304" pitchFamily="18" charset="0"/>
              </a:rPr>
              <a:t>h</a:t>
            </a:r>
            <a:r>
              <a:rPr lang="en-US" sz="2800" dirty="0" err="1" smtClean="0">
                <a:latin typeface="Times New Roman" panose="02020603050405020304" pitchFamily="18" charset="0"/>
                <a:cs typeface="Times New Roman" panose="02020603050405020304" pitchFamily="18" charset="0"/>
              </a:rPr>
              <a:t>óa</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học trong phòng </a:t>
            </a:r>
            <a:r>
              <a:rPr lang="vi-VN" sz="2800" dirty="0" smtClean="0">
                <a:latin typeface="Times New Roman" panose="02020603050405020304" pitchFamily="18" charset="0"/>
                <a:cs typeface="Times New Roman" panose="02020603050405020304" pitchFamily="18" charset="0"/>
              </a:rPr>
              <a:t>tr</a:t>
            </a:r>
            <a:r>
              <a:rPr lang="en-US" sz="2800" dirty="0" smtClean="0">
                <a:latin typeface="Times New Roman" panose="02020603050405020304" pitchFamily="18" charset="0"/>
                <a:cs typeface="Times New Roman" panose="02020603050405020304" pitchFamily="18" charset="0"/>
              </a:rPr>
              <a:t>ừ </a:t>
            </a:r>
            <a:r>
              <a:rPr lang="vi-VN" sz="2800" dirty="0" smtClean="0">
                <a:latin typeface="Times New Roman" panose="02020603050405020304" pitchFamily="18" charset="0"/>
                <a:cs typeface="Times New Roman" panose="02020603050405020304" pitchFamily="18" charset="0"/>
              </a:rPr>
              <a:t>s</a:t>
            </a:r>
            <a:r>
              <a:rPr lang="en-US" sz="2800" dirty="0">
                <a:latin typeface="Times New Roman" panose="02020603050405020304" pitchFamily="18" charset="0"/>
                <a:cs typeface="Times New Roman" panose="02020603050405020304" pitchFamily="18" charset="0"/>
              </a:rPr>
              <a:t>â</a:t>
            </a:r>
            <a:r>
              <a:rPr lang="vi-VN" sz="2800" dirty="0" smtClean="0">
                <a:latin typeface="Times New Roman" panose="02020603050405020304" pitchFamily="18" charset="0"/>
                <a:cs typeface="Times New Roman" panose="02020603050405020304" pitchFamily="18" charset="0"/>
              </a:rPr>
              <a:t>u</a:t>
            </a:r>
            <a:r>
              <a:rPr lang="vi-VN" sz="2800" dirty="0">
                <a:latin typeface="Times New Roman" panose="02020603050405020304" pitchFamily="18" charset="0"/>
                <a:cs typeface="Times New Roman" panose="02020603050405020304" pitchFamily="18" charset="0"/>
              </a:rPr>
              <a:t>, bệnh</a:t>
            </a:r>
            <a:r>
              <a:rPr lang="vi-VN" sz="2800" dirty="0" smtClean="0">
                <a:latin typeface="Times New Roman" panose="02020603050405020304" pitchFamily="18" charset="0"/>
                <a:cs typeface="Times New Roman" panose="02020603050405020304" pitchFamily="18" charset="0"/>
              </a:rPr>
              <a:t>.</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2022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57200" y="238259"/>
            <a:ext cx="8458200" cy="3733800"/>
          </a:xfrm>
          <a:solidFill>
            <a:srgbClr val="CCFFFF"/>
          </a:solidFill>
          <a:ln>
            <a:solidFill>
              <a:srgbClr val="FF00FF"/>
            </a:solidFill>
            <a:miter lim="800000"/>
            <a:headEnd/>
            <a:tailEnd/>
          </a:ln>
        </p:spPr>
        <p:txBody>
          <a:bodyPr/>
          <a:lstStyle/>
          <a:p>
            <a:pPr algn="just" eaLnBrk="1" hangingPunct="1">
              <a:lnSpc>
                <a:spcPct val="80000"/>
              </a:lnSpc>
              <a:buFontTx/>
              <a:buNone/>
            </a:pPr>
            <a:endParaRPr lang="en-US" altLang="en-US" sz="3000" dirty="0" smtClean="0">
              <a:latin typeface="Times New Roman" panose="02020603050405020304" pitchFamily="18" charset="0"/>
            </a:endParaRPr>
          </a:p>
          <a:p>
            <a:pPr algn="just" eaLnBrk="1" hangingPunct="1">
              <a:buFontTx/>
              <a:buNone/>
            </a:pPr>
            <a:r>
              <a:rPr lang="en-US" altLang="en-US" sz="3000" dirty="0" smtClean="0">
                <a:latin typeface="Times New Roman" panose="02020603050405020304" pitchFamily="18" charset="0"/>
              </a:rPr>
              <a:t>	</a:t>
            </a:r>
          </a:p>
          <a:p>
            <a:pPr algn="just" eaLnBrk="1" hangingPunct="1">
              <a:buFontTx/>
              <a:buNone/>
            </a:pPr>
            <a:r>
              <a:rPr lang="en-US" altLang="en-US" sz="3000" dirty="0" smtClean="0">
                <a:latin typeface="Times New Roman" panose="02020603050405020304" pitchFamily="18" charset="0"/>
              </a:rPr>
              <a:t>    + </a:t>
            </a:r>
            <a:r>
              <a:rPr lang="en-US" altLang="en-US" sz="3000" b="1" dirty="0" err="1" smtClean="0">
                <a:latin typeface="Times New Roman" panose="02020603050405020304" pitchFamily="18" charset="0"/>
              </a:rPr>
              <a:t>Ưu</a:t>
            </a:r>
            <a:r>
              <a:rPr lang="en-US" altLang="en-US" sz="3000" b="1" dirty="0" smtClean="0">
                <a:latin typeface="Times New Roman" panose="02020603050405020304" pitchFamily="18" charset="0"/>
              </a:rPr>
              <a:t> </a:t>
            </a:r>
            <a:r>
              <a:rPr lang="en-US" altLang="en-US" sz="3000" b="1" dirty="0" err="1" smtClean="0">
                <a:latin typeface="Times New Roman" panose="02020603050405020304" pitchFamily="18" charset="0"/>
              </a:rPr>
              <a:t>điểm</a:t>
            </a:r>
            <a:r>
              <a:rPr lang="en-US" altLang="en-US" sz="3000" b="1" dirty="0" smtClean="0">
                <a:latin typeface="Times New Roman" panose="02020603050405020304" pitchFamily="18" charset="0"/>
              </a:rPr>
              <a:t>: </a:t>
            </a:r>
            <a:r>
              <a:rPr lang="en-US" altLang="en-US" sz="3000" dirty="0" err="1" smtClean="0">
                <a:latin typeface="Times New Roman" panose="02020603050405020304" pitchFamily="18" charset="0"/>
              </a:rPr>
              <a:t>Đơn</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giản</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dễ</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thực</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hiện</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có</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hiệu</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quả</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khi</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sâu</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bệnh</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mới</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phát</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sinh</a:t>
            </a:r>
            <a:r>
              <a:rPr lang="en-US" altLang="en-US" sz="3000" dirty="0" smtClean="0">
                <a:latin typeface="Times New Roman" panose="02020603050405020304" pitchFamily="18" charset="0"/>
              </a:rPr>
              <a:t>.</a:t>
            </a:r>
          </a:p>
          <a:p>
            <a:pPr algn="just" eaLnBrk="1" hangingPunct="1">
              <a:buFontTx/>
              <a:buNone/>
            </a:pPr>
            <a:r>
              <a:rPr lang="en-US" altLang="en-US" sz="3000" dirty="0" smtClean="0">
                <a:latin typeface="Times New Roman" panose="02020603050405020304" pitchFamily="18" charset="0"/>
              </a:rPr>
              <a:t>	+ </a:t>
            </a:r>
            <a:r>
              <a:rPr lang="en-US" altLang="en-US" sz="3000" b="1" dirty="0" err="1" smtClean="0">
                <a:latin typeface="Times New Roman" panose="02020603050405020304" pitchFamily="18" charset="0"/>
              </a:rPr>
              <a:t>Nhược</a:t>
            </a:r>
            <a:r>
              <a:rPr lang="en-US" altLang="en-US" sz="3000" b="1" dirty="0" smtClean="0">
                <a:latin typeface="Times New Roman" panose="02020603050405020304" pitchFamily="18" charset="0"/>
              </a:rPr>
              <a:t> </a:t>
            </a:r>
            <a:r>
              <a:rPr lang="en-US" altLang="en-US" sz="3000" b="1" dirty="0" err="1" smtClean="0">
                <a:latin typeface="Times New Roman" panose="02020603050405020304" pitchFamily="18" charset="0"/>
              </a:rPr>
              <a:t>điểm</a:t>
            </a:r>
            <a:r>
              <a:rPr lang="en-US" altLang="en-US" sz="3000" b="1" dirty="0" smtClean="0">
                <a:latin typeface="Times New Roman" panose="02020603050405020304" pitchFamily="18" charset="0"/>
              </a:rPr>
              <a:t>: </a:t>
            </a:r>
            <a:r>
              <a:rPr lang="en-US" altLang="en-US" sz="3000" dirty="0" err="1" smtClean="0">
                <a:latin typeface="Times New Roman" panose="02020603050405020304" pitchFamily="18" charset="0"/>
              </a:rPr>
              <a:t>Hiệu</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quả</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thấp</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khi</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sâu,bệnh</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phát</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triển</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mạnh</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tốn</a:t>
            </a:r>
            <a:r>
              <a:rPr lang="en-US" altLang="en-US" sz="3000" dirty="0" smtClean="0">
                <a:latin typeface="Times New Roman" panose="02020603050405020304" pitchFamily="18" charset="0"/>
              </a:rPr>
              <a:t> </a:t>
            </a:r>
            <a:r>
              <a:rPr lang="en-US" altLang="en-US" sz="3000" dirty="0" err="1" smtClean="0">
                <a:latin typeface="Times New Roman" panose="02020603050405020304" pitchFamily="18" charset="0"/>
              </a:rPr>
              <a:t>công</a:t>
            </a:r>
            <a:r>
              <a:rPr lang="en-US" altLang="en-US" sz="3000" dirty="0" smtClean="0">
                <a:latin typeface="Times New Roman" panose="02020603050405020304" pitchFamily="18" charset="0"/>
              </a:rPr>
              <a:t>.</a:t>
            </a:r>
          </a:p>
        </p:txBody>
      </p:sp>
      <p:sp>
        <p:nvSpPr>
          <p:cNvPr id="10242" name="Rectangle 2"/>
          <p:cNvSpPr>
            <a:spLocks noGrp="1" noChangeArrowheads="1"/>
          </p:cNvSpPr>
          <p:nvPr>
            <p:ph type="title"/>
          </p:nvPr>
        </p:nvSpPr>
        <p:spPr>
          <a:xfrm>
            <a:off x="457200" y="228600"/>
            <a:ext cx="4038600" cy="533400"/>
          </a:xfrm>
          <a:solidFill>
            <a:srgbClr val="CCFFCC"/>
          </a:solidFill>
          <a:ln>
            <a:solidFill>
              <a:srgbClr val="FF0000"/>
            </a:solidFill>
            <a:miter lim="800000"/>
            <a:headEnd/>
            <a:tailEnd/>
          </a:ln>
        </p:spPr>
        <p:txBody>
          <a:bodyPr/>
          <a:lstStyle/>
          <a:p>
            <a:pPr eaLnBrk="1" hangingPunct="1"/>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Biện</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pháp</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thủ</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công</a:t>
            </a:r>
            <a:endParaRPr lang="en-US" altLang="en-US" sz="2800" b="1" dirty="0" smtClean="0">
              <a:latin typeface="Times New Roman" panose="02020603050405020304" pitchFamily="18" charset="0"/>
            </a:endParaRPr>
          </a:p>
        </p:txBody>
      </p:sp>
    </p:spTree>
    <p:extLst>
      <p:ext uri="{BB962C8B-B14F-4D97-AF65-F5344CB8AC3E}">
        <p14:creationId xmlns:p14="http://schemas.microsoft.com/office/powerpoint/2010/main" val="720244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43">
                                            <p:bg/>
                                          </p:spTgt>
                                        </p:tgtEl>
                                        <p:attrNameLst>
                                          <p:attrName>style.visibility</p:attrName>
                                        </p:attrNameLst>
                                      </p:cBhvr>
                                      <p:to>
                                        <p:strVal val="visible"/>
                                      </p:to>
                                    </p:set>
                                    <p:animEffect transition="in" filter="box(in)">
                                      <p:cBhvr>
                                        <p:cTn id="12" dur="500"/>
                                        <p:tgtEl>
                                          <p:spTgt spid="10243">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box(in)">
                                      <p:cBhvr>
                                        <p:cTn id="17" dur="500"/>
                                        <p:tgtEl>
                                          <p:spTgt spid="1024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box(in)">
                                      <p:cBhvr>
                                        <p:cTn id="22" dur="500"/>
                                        <p:tgtEl>
                                          <p:spTgt spid="1024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Effect transition="in" filter="box(in)">
                                      <p:cBhvr>
                                        <p:cTn id="27" dur="500"/>
                                        <p:tgtEl>
                                          <p:spTgt spid="10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nimBg="1"/>
      <p:bldP spid="1024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457200" y="1219200"/>
            <a:ext cx="8229600" cy="2895600"/>
          </a:xfrm>
          <a:solidFill>
            <a:srgbClr val="CCFFFF"/>
          </a:solidFill>
          <a:ln>
            <a:solidFill>
              <a:srgbClr val="FF0000"/>
            </a:solidFill>
            <a:miter lim="800000"/>
            <a:headEnd/>
            <a:tailEnd/>
          </a:ln>
        </p:spPr>
        <p:txBody>
          <a:bodyPr/>
          <a:lstStyle/>
          <a:p>
            <a:pPr eaLnBrk="1" hangingPunct="1">
              <a:lnSpc>
                <a:spcPct val="90000"/>
              </a:lnSpc>
              <a:buFontTx/>
              <a:buNone/>
            </a:pPr>
            <a:endParaRPr lang="en-US" altLang="en-US" sz="2600" smtClean="0">
              <a:latin typeface="Times New Roman" panose="02020603050405020304" pitchFamily="18" charset="0"/>
            </a:endParaRPr>
          </a:p>
          <a:p>
            <a:pPr eaLnBrk="1" hangingPunct="1">
              <a:lnSpc>
                <a:spcPct val="90000"/>
              </a:lnSpc>
              <a:buFontTx/>
              <a:buNone/>
            </a:pPr>
            <a:r>
              <a:rPr lang="en-US" altLang="en-US" sz="2400" smtClean="0">
                <a:latin typeface="Times New Roman" panose="02020603050405020304" pitchFamily="18" charset="0"/>
              </a:rPr>
              <a:t>	- Ưu điểm: Có hiệu quả cao, ít tốn công, diệt nhanh.</a:t>
            </a:r>
          </a:p>
          <a:p>
            <a:pPr eaLnBrk="1" hangingPunct="1">
              <a:lnSpc>
                <a:spcPct val="90000"/>
              </a:lnSpc>
              <a:buFontTx/>
              <a:buNone/>
            </a:pPr>
            <a:r>
              <a:rPr lang="en-US" altLang="en-US" sz="2400" smtClean="0">
                <a:latin typeface="Times New Roman" panose="02020603050405020304" pitchFamily="18" charset="0"/>
              </a:rPr>
              <a:t>	- Nhược điểm: </a:t>
            </a:r>
          </a:p>
          <a:p>
            <a:pPr eaLnBrk="1" hangingPunct="1">
              <a:lnSpc>
                <a:spcPct val="90000"/>
              </a:lnSpc>
              <a:buFontTx/>
              <a:buNone/>
            </a:pPr>
            <a:r>
              <a:rPr lang="en-US" altLang="en-US" sz="2400" smtClean="0">
                <a:latin typeface="Times New Roman" panose="02020603050405020304" pitchFamily="18" charset="0"/>
              </a:rPr>
              <a:t>		+ Gây ngộ độc cho người , cây trồng và gia súc.</a:t>
            </a:r>
          </a:p>
          <a:p>
            <a:pPr eaLnBrk="1" hangingPunct="1">
              <a:lnSpc>
                <a:spcPct val="90000"/>
              </a:lnSpc>
              <a:buFontTx/>
              <a:buNone/>
            </a:pPr>
            <a:r>
              <a:rPr lang="en-US" altLang="en-US" sz="2400" smtClean="0">
                <a:latin typeface="Times New Roman" panose="02020603050405020304" pitchFamily="18" charset="0"/>
              </a:rPr>
              <a:t>		+ Ô nhiễm môi trường(đất, nước, không khí), giết chết </a:t>
            </a:r>
          </a:p>
          <a:p>
            <a:pPr eaLnBrk="1" hangingPunct="1">
              <a:lnSpc>
                <a:spcPct val="90000"/>
              </a:lnSpc>
              <a:buFontTx/>
              <a:buNone/>
            </a:pPr>
            <a:r>
              <a:rPr lang="en-US" altLang="en-US" sz="2400" smtClean="0">
                <a:latin typeface="Times New Roman" panose="02020603050405020304" pitchFamily="18" charset="0"/>
              </a:rPr>
              <a:t>các sinh vật khác ở ruộng.</a:t>
            </a:r>
          </a:p>
          <a:p>
            <a:pPr eaLnBrk="1" hangingPunct="1">
              <a:lnSpc>
                <a:spcPct val="90000"/>
              </a:lnSpc>
              <a:buFontTx/>
              <a:buNone/>
            </a:pPr>
            <a:endParaRPr lang="en-US" altLang="en-US" sz="2400" smtClean="0">
              <a:latin typeface="Times New Roman" panose="02020603050405020304" pitchFamily="18" charset="0"/>
            </a:endParaRPr>
          </a:p>
          <a:p>
            <a:pPr eaLnBrk="1" hangingPunct="1">
              <a:lnSpc>
                <a:spcPct val="90000"/>
              </a:lnSpc>
              <a:buFontTx/>
              <a:buNone/>
            </a:pPr>
            <a:endParaRPr lang="en-US" altLang="en-US" sz="2400" smtClean="0">
              <a:latin typeface="Times New Roman" panose="02020603050405020304" pitchFamily="18" charset="0"/>
            </a:endParaRPr>
          </a:p>
        </p:txBody>
      </p:sp>
      <p:sp>
        <p:nvSpPr>
          <p:cNvPr id="12293" name="Rectangle 5"/>
          <p:cNvSpPr>
            <a:spLocks noChangeArrowheads="1"/>
          </p:cNvSpPr>
          <p:nvPr/>
        </p:nvSpPr>
        <p:spPr bwMode="auto">
          <a:xfrm>
            <a:off x="457200" y="304800"/>
            <a:ext cx="3505200" cy="533400"/>
          </a:xfrm>
          <a:prstGeom prst="rect">
            <a:avLst/>
          </a:prstGeom>
          <a:solidFill>
            <a:srgbClr val="CCFFCC"/>
          </a:solidFill>
          <a:ln w="9525">
            <a:solidFill>
              <a:srgbClr val="FF00FF"/>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smtClean="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Biện</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pháp</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hóa</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học</a:t>
            </a:r>
            <a:endParaRPr lang="en-US" altLang="en-US" sz="2800" b="1"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818312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22" dur="500"/>
                                        <p:tgtEl>
                                          <p:spTgt spid="112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blinds(horizontal)">
                                      <p:cBhvr>
                                        <p:cTn id="27" dur="500"/>
                                        <p:tgtEl>
                                          <p:spTgt spid="112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267">
                                            <p:txEl>
                                              <p:pRg st="5" end="5"/>
                                            </p:txEl>
                                          </p:spTgt>
                                        </p:tgtEl>
                                        <p:attrNameLst>
                                          <p:attrName>style.visibility</p:attrName>
                                        </p:attrNameLst>
                                      </p:cBhvr>
                                      <p:to>
                                        <p:strVal val="visible"/>
                                      </p:to>
                                    </p:set>
                                    <p:animEffect transition="in" filter="blinds(horizontal)">
                                      <p:cBhvr>
                                        <p:cTn id="32" dur="500"/>
                                        <p:tgtEl>
                                          <p:spTgt spid="1126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12293"/>
                                        </p:tgtEl>
                                        <p:attrNameLst>
                                          <p:attrName>style.visibility</p:attrName>
                                        </p:attrNameLst>
                                      </p:cBhvr>
                                      <p:to>
                                        <p:strVal val="visible"/>
                                      </p:to>
                                    </p:set>
                                    <p:anim calcmode="lin" valueType="num">
                                      <p:cBhvr>
                                        <p:cTn id="37"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40" dur="1000" fill="hold"/>
                                        <p:tgtEl>
                                          <p:spTgt spid="12293"/>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229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381000" y="990600"/>
            <a:ext cx="8229600" cy="5105400"/>
          </a:xfrm>
          <a:solidFill>
            <a:srgbClr val="CCFFFF"/>
          </a:solidFill>
          <a:ln>
            <a:solidFill>
              <a:srgbClr val="FF0000"/>
            </a:solidFill>
            <a:miter lim="800000"/>
            <a:headEnd/>
            <a:tailEnd/>
          </a:ln>
        </p:spPr>
        <p:txBody>
          <a:bodyPr/>
          <a:lstStyle/>
          <a:p>
            <a:pPr eaLnBrk="1" hangingPunct="1">
              <a:lnSpc>
                <a:spcPct val="90000"/>
              </a:lnSpc>
              <a:buFontTx/>
              <a:buNone/>
            </a:pPr>
            <a:r>
              <a:rPr lang="en-US" altLang="en-US" sz="2600" smtClean="0">
                <a:latin typeface="Times New Roman" panose="02020603050405020304" pitchFamily="18" charset="0"/>
              </a:rPr>
              <a:t>* Cần đảm bảo: + Sử dụng đúng loại thuốc,nồng độ và liều lượng.</a:t>
            </a:r>
          </a:p>
          <a:p>
            <a:pPr eaLnBrk="1" hangingPunct="1">
              <a:lnSpc>
                <a:spcPct val="90000"/>
              </a:lnSpc>
              <a:buFontTx/>
              <a:buNone/>
            </a:pPr>
            <a:r>
              <a:rPr lang="en-US" altLang="en-US" sz="2600" smtClean="0">
                <a:latin typeface="Times New Roman" panose="02020603050405020304" pitchFamily="18" charset="0"/>
              </a:rPr>
              <a:t>                          + Phun đúng kĩ thuật (đảm bảo thời gian cách li đúng qui định, phun đều, không phun ngược chiều gió, lúc mưa….)</a:t>
            </a:r>
          </a:p>
          <a:p>
            <a:pPr eaLnBrk="1" hangingPunct="1">
              <a:lnSpc>
                <a:spcPct val="90000"/>
              </a:lnSpc>
              <a:buFontTx/>
              <a:buNone/>
            </a:pPr>
            <a:r>
              <a:rPr lang="en-US" altLang="en-US" sz="2400" smtClean="0">
                <a:latin typeface="Times New Roman" panose="02020603050405020304" pitchFamily="18" charset="0"/>
              </a:rPr>
              <a:t>	</a:t>
            </a:r>
          </a:p>
          <a:p>
            <a:pPr eaLnBrk="1" hangingPunct="1">
              <a:lnSpc>
                <a:spcPct val="90000"/>
              </a:lnSpc>
              <a:buFontTx/>
              <a:buNone/>
            </a:pPr>
            <a:endParaRPr lang="en-US" altLang="en-US" sz="2400" smtClean="0">
              <a:latin typeface="Times New Roman" panose="02020603050405020304" pitchFamily="18" charset="0"/>
            </a:endParaRPr>
          </a:p>
          <a:p>
            <a:pPr eaLnBrk="1" hangingPunct="1">
              <a:lnSpc>
                <a:spcPct val="90000"/>
              </a:lnSpc>
              <a:buFontTx/>
              <a:buNone/>
            </a:pPr>
            <a:endParaRPr lang="en-US" altLang="en-US" sz="2400" smtClean="0">
              <a:latin typeface="Times New Roman" panose="02020603050405020304" pitchFamily="18" charset="0"/>
            </a:endParaRPr>
          </a:p>
        </p:txBody>
      </p:sp>
      <p:sp>
        <p:nvSpPr>
          <p:cNvPr id="12293" name="Rectangle 5"/>
          <p:cNvSpPr>
            <a:spLocks noChangeArrowheads="1"/>
          </p:cNvSpPr>
          <p:nvPr/>
        </p:nvSpPr>
        <p:spPr bwMode="auto">
          <a:xfrm>
            <a:off x="381000" y="228600"/>
            <a:ext cx="3505200" cy="533400"/>
          </a:xfrm>
          <a:prstGeom prst="rect">
            <a:avLst/>
          </a:prstGeom>
          <a:solidFill>
            <a:srgbClr val="CCFFCC"/>
          </a:solidFill>
          <a:ln w="9525">
            <a:solidFill>
              <a:srgbClr val="FF00FF"/>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smtClean="0">
                <a:solidFill>
                  <a:schemeClr val="tx2"/>
                </a:solidFill>
                <a:latin typeface="Times New Roman" panose="02020603050405020304" pitchFamily="18" charset="0"/>
              </a:rPr>
              <a:t>c. </a:t>
            </a:r>
            <a:r>
              <a:rPr lang="en-US" altLang="en-US" sz="2800" b="1" dirty="0" err="1">
                <a:solidFill>
                  <a:schemeClr val="tx2"/>
                </a:solidFill>
                <a:latin typeface="Times New Roman" panose="02020603050405020304" pitchFamily="18" charset="0"/>
              </a:rPr>
              <a:t>Biện</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pháp</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hóa</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học</a:t>
            </a:r>
            <a:endParaRPr lang="en-US" altLang="en-US" sz="2800" b="1"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4219195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12" dur="500"/>
                                        <p:tgtEl>
                                          <p:spTgt spid="112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7" dur="500"/>
                                        <p:tgtEl>
                                          <p:spTgt spid="1126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22" dur="500"/>
                                        <p:tgtEl>
                                          <p:spTgt spid="112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12293"/>
                                        </p:tgtEl>
                                        <p:attrNameLst>
                                          <p:attrName>style.visibility</p:attrName>
                                        </p:attrNameLst>
                                      </p:cBhvr>
                                      <p:to>
                                        <p:strVal val="visible"/>
                                      </p:to>
                                    </p:set>
                                    <p:anim calcmode="lin" valueType="num">
                                      <p:cBhvr>
                                        <p:cTn id="27"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0" dur="1000" fill="hold"/>
                                        <p:tgtEl>
                                          <p:spTgt spid="1229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229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2971800" y="228600"/>
            <a:ext cx="3581400" cy="163121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5000" b="1" smtClean="0">
                <a:latin typeface="Times New Roman" pitchFamily="18" charset="0"/>
                <a:cs typeface="Times New Roman" pitchFamily="18" charset="0"/>
              </a:rPr>
              <a:t>HỘP QUÀ BÍ ẨN</a:t>
            </a:r>
            <a:endParaRPr lang="en-US" sz="5000" b="1">
              <a:latin typeface="Times New Roman" pitchFamily="18" charset="0"/>
              <a:cs typeface="Times New Roman" pitchFamily="18" charset="0"/>
            </a:endParaRPr>
          </a:p>
        </p:txBody>
      </p:sp>
      <p:sp>
        <p:nvSpPr>
          <p:cNvPr id="4" name="Oval 3"/>
          <p:cNvSpPr/>
          <p:nvPr/>
        </p:nvSpPr>
        <p:spPr>
          <a:xfrm>
            <a:off x="1676400" y="2209800"/>
            <a:ext cx="6477000" cy="3657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2476500" y="2895600"/>
            <a:ext cx="4876800" cy="2554545"/>
          </a:xfrm>
          <a:prstGeom prst="rect">
            <a:avLst/>
          </a:prstGeom>
          <a:noFill/>
        </p:spPr>
        <p:txBody>
          <a:bodyPr wrap="square" rtlCol="0">
            <a:spAutoFit/>
          </a:bodyPr>
          <a:lstStyle/>
          <a:p>
            <a:r>
              <a:rPr lang="en-US" sz="3200" smtClean="0">
                <a:latin typeface="Times New Roman" pitchFamily="18" charset="0"/>
                <a:cs typeface="Times New Roman" pitchFamily="18" charset="0"/>
              </a:rPr>
              <a:t>Trong mỗi hộp quà ẩn chứng một số điểm bí ấn. Các em hãy trả lời đúng các câu hỏi để nhận về phần quà cho mình nhé.</a:t>
            </a:r>
            <a:endParaRPr lang="en-US" sz="3200">
              <a:latin typeface="Times New Roman" pitchFamily="18" charset="0"/>
              <a:cs typeface="Times New Roman" pitchFamily="18" charset="0"/>
            </a:endParaRP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1059" y="141787"/>
            <a:ext cx="304800" cy="304800"/>
          </a:xfrm>
          <a:prstGeom prst="rect">
            <a:avLst/>
          </a:prstGeom>
        </p:spPr>
      </p:pic>
    </p:spTree>
    <p:extLst>
      <p:ext uri="{BB962C8B-B14F-4D97-AF65-F5344CB8AC3E}">
        <p14:creationId xmlns:p14="http://schemas.microsoft.com/office/powerpoint/2010/main" val="28682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4" name="q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55978" y="810491"/>
            <a:ext cx="1984549" cy="1828800"/>
          </a:xfrm>
          <a:prstGeom prst="rect">
            <a:avLst/>
          </a:prstGeom>
        </p:spPr>
      </p:pic>
      <p:pic>
        <p:nvPicPr>
          <p:cNvPr id="5" name="q2">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3322866" y="792951"/>
            <a:ext cx="2001780" cy="1884218"/>
          </a:xfrm>
          <a:prstGeom prst="rect">
            <a:avLst/>
          </a:prstGeom>
        </p:spPr>
      </p:pic>
      <p:pic>
        <p:nvPicPr>
          <p:cNvPr id="6" name="q3">
            <a:hlinkClick r:id="rId9" action="ppaction://hlinksldjump"/>
          </p:cNvPr>
          <p:cNvPicPr>
            <a:picLocks noChangeAspect="1"/>
          </p:cNvPicPr>
          <p:nvPr/>
        </p:nvPicPr>
        <p:blipFill rotWithShape="1">
          <a:blip r:embed="rId10">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6522028" y="817418"/>
            <a:ext cx="1905000" cy="1947008"/>
          </a:xfrm>
          <a:prstGeom prst="rect">
            <a:avLst/>
          </a:prstGeom>
        </p:spPr>
      </p:pic>
      <p:pic>
        <p:nvPicPr>
          <p:cNvPr id="7" name="q4">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223461" y="3626430"/>
            <a:ext cx="1849582" cy="1832377"/>
          </a:xfrm>
          <a:prstGeom prst="rect">
            <a:avLst/>
          </a:prstGeom>
        </p:spPr>
      </p:pic>
      <p:pic>
        <p:nvPicPr>
          <p:cNvPr id="8" name="q5">
            <a:hlinkClick r:id="rId14" action="ppaction://hlinksldjump"/>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2909" y="3513918"/>
            <a:ext cx="2057400" cy="2057400"/>
          </a:xfrm>
          <a:prstGeom prst="rect">
            <a:avLst/>
          </a:prstGeom>
        </p:spPr>
      </p:pic>
      <p:sp>
        <p:nvSpPr>
          <p:cNvPr id="10" name="Oval 9"/>
          <p:cNvSpPr/>
          <p:nvPr/>
        </p:nvSpPr>
        <p:spPr>
          <a:xfrm>
            <a:off x="223461" y="1229590"/>
            <a:ext cx="1694611" cy="1132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Oval 11"/>
          <p:cNvSpPr/>
          <p:nvPr/>
        </p:nvSpPr>
        <p:spPr>
          <a:xfrm>
            <a:off x="3716623" y="4117485"/>
            <a:ext cx="1608022" cy="11342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Oval 12"/>
          <p:cNvSpPr/>
          <p:nvPr/>
        </p:nvSpPr>
        <p:spPr>
          <a:xfrm>
            <a:off x="378430" y="4047318"/>
            <a:ext cx="1694613" cy="12104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Oval 13"/>
          <p:cNvSpPr/>
          <p:nvPr/>
        </p:nvSpPr>
        <p:spPr>
          <a:xfrm>
            <a:off x="6622205" y="1207075"/>
            <a:ext cx="1722322" cy="126422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Oval 14"/>
          <p:cNvSpPr/>
          <p:nvPr/>
        </p:nvSpPr>
        <p:spPr>
          <a:xfrm>
            <a:off x="3322864" y="1207074"/>
            <a:ext cx="1877785" cy="108411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TextBox 15"/>
          <p:cNvSpPr txBox="1"/>
          <p:nvPr/>
        </p:nvSpPr>
        <p:spPr>
          <a:xfrm>
            <a:off x="465523" y="1536853"/>
            <a:ext cx="1232274" cy="461665"/>
          </a:xfrm>
          <a:prstGeom prst="rect">
            <a:avLst/>
          </a:prstGeom>
          <a:noFill/>
        </p:spPr>
        <p:txBody>
          <a:bodyPr wrap="square" rtlCol="0">
            <a:spAutoFit/>
          </a:bodyPr>
          <a:lstStyle/>
          <a:p>
            <a:r>
              <a:rPr lang="en-US" sz="2400" dirty="0"/>
              <a:t>9</a:t>
            </a:r>
            <a:r>
              <a:rPr lang="en-US" sz="2400" dirty="0" smtClean="0"/>
              <a:t> </a:t>
            </a:r>
            <a:r>
              <a:rPr lang="en-US" sz="2400" dirty="0" err="1" smtClean="0"/>
              <a:t>điểm</a:t>
            </a:r>
            <a:endParaRPr lang="en-US" sz="2400" dirty="0"/>
          </a:p>
        </p:txBody>
      </p:sp>
      <p:sp>
        <p:nvSpPr>
          <p:cNvPr id="18" name="TextBox 17"/>
          <p:cNvSpPr txBox="1"/>
          <p:nvPr/>
        </p:nvSpPr>
        <p:spPr>
          <a:xfrm>
            <a:off x="3867149" y="4455467"/>
            <a:ext cx="1333501" cy="461665"/>
          </a:xfrm>
          <a:prstGeom prst="rect">
            <a:avLst/>
          </a:prstGeom>
          <a:noFill/>
        </p:spPr>
        <p:txBody>
          <a:bodyPr wrap="square" rtlCol="0">
            <a:spAutoFit/>
          </a:bodyPr>
          <a:lstStyle/>
          <a:p>
            <a:r>
              <a:rPr lang="en-US" sz="2400" dirty="0" smtClean="0"/>
              <a:t>9 </a:t>
            </a:r>
            <a:r>
              <a:rPr lang="en-US" sz="2400" dirty="0" err="1" smtClean="0"/>
              <a:t>điểm</a:t>
            </a:r>
            <a:endParaRPr lang="en-US" sz="2400" dirty="0"/>
          </a:p>
        </p:txBody>
      </p:sp>
      <p:sp>
        <p:nvSpPr>
          <p:cNvPr id="20" name="TextBox 19"/>
          <p:cNvSpPr txBox="1"/>
          <p:nvPr/>
        </p:nvSpPr>
        <p:spPr>
          <a:xfrm>
            <a:off x="6922837" y="1630871"/>
            <a:ext cx="1421690" cy="461665"/>
          </a:xfrm>
          <a:prstGeom prst="rect">
            <a:avLst/>
          </a:prstGeom>
          <a:noFill/>
        </p:spPr>
        <p:txBody>
          <a:bodyPr wrap="square" rtlCol="0">
            <a:spAutoFit/>
          </a:bodyPr>
          <a:lstStyle/>
          <a:p>
            <a:r>
              <a:rPr lang="en-US" sz="2400" dirty="0" smtClean="0"/>
              <a:t>9 </a:t>
            </a:r>
            <a:r>
              <a:rPr lang="en-US" sz="2400" dirty="0" err="1" smtClean="0"/>
              <a:t>điểm</a:t>
            </a:r>
            <a:endParaRPr lang="en-US" sz="2400" dirty="0"/>
          </a:p>
        </p:txBody>
      </p:sp>
      <p:sp>
        <p:nvSpPr>
          <p:cNvPr id="21" name="TextBox 20"/>
          <p:cNvSpPr txBox="1"/>
          <p:nvPr/>
        </p:nvSpPr>
        <p:spPr>
          <a:xfrm>
            <a:off x="3656067" y="1448164"/>
            <a:ext cx="1211378" cy="461665"/>
          </a:xfrm>
          <a:prstGeom prst="rect">
            <a:avLst/>
          </a:prstGeom>
          <a:noFill/>
        </p:spPr>
        <p:txBody>
          <a:bodyPr wrap="square" rtlCol="0">
            <a:spAutoFit/>
          </a:bodyPr>
          <a:lstStyle/>
          <a:p>
            <a:r>
              <a:rPr lang="en-US" sz="2400" dirty="0" smtClean="0"/>
              <a:t>10 </a:t>
            </a:r>
            <a:r>
              <a:rPr lang="en-US" sz="2400" dirty="0" err="1" smtClean="0"/>
              <a:t>điểm</a:t>
            </a:r>
            <a:endParaRPr lang="en-US" sz="2400" dirty="0"/>
          </a:p>
        </p:txBody>
      </p:sp>
    </p:spTree>
    <p:extLst>
      <p:ext uri="{BB962C8B-B14F-4D97-AF65-F5344CB8AC3E}">
        <p14:creationId xmlns:p14="http://schemas.microsoft.com/office/powerpoint/2010/main" val="228837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childTnLst>
        </p:cTn>
      </p:par>
    </p:tnLst>
    <p:bldLst>
      <p:bldP spid="10" grpId="0" animBg="1"/>
      <p:bldP spid="12" grpId="0" animBg="1"/>
      <p:bldP spid="13" grpId="0" animBg="1"/>
      <p:bldP spid="14" grpId="0" animBg="1"/>
      <p:bldP spid="15" grpId="0" animBg="1"/>
      <p:bldP spid="16" grpId="0"/>
      <p:bldP spid="18" grpId="0"/>
      <p:bldP spid="20" grpId="0"/>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43000" y="304800"/>
            <a:ext cx="5181600"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650283" y="5973637"/>
            <a:ext cx="56388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20000"/>
              </a:spcBef>
            </a:pPr>
            <a:r>
              <a:rPr lang="en-US" sz="3200" dirty="0" smtClean="0">
                <a:solidFill>
                  <a:srgbClr val="0000CC"/>
                </a:solidFill>
                <a:latin typeface="Times New Roman" pitchFamily="18" charset="0"/>
                <a:cs typeface="Times New Roman" pitchFamily="18" charset="0"/>
              </a:rPr>
              <a:t>D: </a:t>
            </a:r>
            <a:r>
              <a:rPr lang="en-US" altLang="en-US" sz="2400" dirty="0" err="1" smtClean="0">
                <a:solidFill>
                  <a:srgbClr val="0000CC"/>
                </a:solidFill>
                <a:latin typeface="Times New Roman" panose="02020603050405020304" pitchFamily="18" charset="0"/>
                <a:cs typeface="Times New Roman" panose="02020603050405020304" pitchFamily="18" charset="0"/>
              </a:rPr>
              <a:t>Diệt</a:t>
            </a:r>
            <a:r>
              <a:rPr lang="en-US" altLang="en-US" sz="2400" dirty="0" smtClean="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hết</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cỏ</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mọc</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xen</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vào</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cây</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smtClean="0">
                <a:solidFill>
                  <a:srgbClr val="0000CC"/>
                </a:solidFill>
                <a:latin typeface="Times New Roman" panose="02020603050405020304" pitchFamily="18" charset="0"/>
                <a:cs typeface="Times New Roman" panose="02020603050405020304" pitchFamily="18" charset="0"/>
              </a:rPr>
              <a:t>trồng</a:t>
            </a:r>
            <a:endParaRPr lang="en-US" altLang="en-US" sz="2400"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34901" y="1946604"/>
            <a:ext cx="503582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20000"/>
              </a:spcBef>
              <a:buFont typeface="Times New Roman" panose="02020603050405020304" pitchFamily="18" charset="0"/>
              <a:buNone/>
            </a:pPr>
            <a:r>
              <a:rPr lang="en-US" sz="3200" dirty="0" smtClean="0">
                <a:latin typeface="Times New Roman" pitchFamily="18" charset="0"/>
                <a:cs typeface="Times New Roman" pitchFamily="18" charset="0"/>
              </a:rPr>
              <a:t>A: </a:t>
            </a:r>
            <a:r>
              <a:rPr lang="en-US" altLang="en-US" sz="2400" dirty="0" err="1">
                <a:solidFill>
                  <a:srgbClr val="0000FF"/>
                </a:solidFill>
                <a:latin typeface="Times New Roman" panose="02020603050405020304" pitchFamily="18" charset="0"/>
              </a:rPr>
              <a:t>Làm</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tơi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xốp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tăng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khả</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năng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giữ</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nước</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dinh</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dưỡng</a:t>
            </a:r>
            <a:r>
              <a:rPr lang="en-US" altLang="en-US" sz="2400" dirty="0">
                <a:solidFill>
                  <a:srgbClr val="0000FF"/>
                </a:solidFill>
                <a:latin typeface="Times New Roman" panose="02020603050405020304" pitchFamily="18" charset="0"/>
              </a:rPr>
              <a:t>.</a:t>
            </a:r>
          </a:p>
        </p:txBody>
      </p:sp>
      <p:sp>
        <p:nvSpPr>
          <p:cNvPr id="7" name="TextBox 6"/>
          <p:cNvSpPr txBox="1"/>
          <p:nvPr/>
        </p:nvSpPr>
        <p:spPr>
          <a:xfrm>
            <a:off x="654688" y="4306162"/>
            <a:ext cx="5904112"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C: </a:t>
            </a:r>
            <a:r>
              <a:rPr lang="en-US" altLang="en-US" sz="2400" dirty="0" err="1">
                <a:solidFill>
                  <a:srgbClr val="0000FF"/>
                </a:solidFill>
                <a:latin typeface="Times New Roman" panose="02020603050405020304" pitchFamily="18" charset="0"/>
              </a:rPr>
              <a:t>Làm</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tơi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xốp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bằng</a:t>
            </a:r>
            <a:r>
              <a:rPr lang="en-US" altLang="en-US" sz="2400" dirty="0">
                <a:solidFill>
                  <a:srgbClr val="0000FF"/>
                </a:solidFill>
                <a:latin typeface="Times New Roman" panose="02020603050405020304" pitchFamily="18" charset="0"/>
              </a:rPr>
              <a:t> </a:t>
            </a:r>
            <a:r>
              <a:rPr lang="en-US" altLang="en-US" sz="2400" dirty="0" err="1" smtClean="0">
                <a:solidFill>
                  <a:srgbClr val="0000FF"/>
                </a:solidFill>
                <a:latin typeface="Times New Roman" panose="02020603050405020304" pitchFamily="18" charset="0"/>
              </a:rPr>
              <a:t>phẳng</a:t>
            </a:r>
            <a:r>
              <a:rPr lang="en-US" altLang="en-US" sz="2400" dirty="0">
                <a:solidFill>
                  <a:srgbClr val="0000FF"/>
                </a:solidFill>
                <a:latin typeface="Times New Roman" panose="02020603050405020304" pitchFamily="18" charset="0"/>
              </a:rPr>
              <a:t>.</a:t>
            </a:r>
          </a:p>
          <a:p>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8" name="TextBox 7"/>
          <p:cNvSpPr txBox="1"/>
          <p:nvPr/>
        </p:nvSpPr>
        <p:spPr>
          <a:xfrm>
            <a:off x="606501" y="3500462"/>
            <a:ext cx="594688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B: </a:t>
            </a:r>
            <a:r>
              <a:rPr lang="en-US" altLang="en-US" sz="2400" dirty="0" smtClean="0">
                <a:solidFill>
                  <a:srgbClr val="0000FF"/>
                </a:solidFill>
                <a:latin typeface="Times New Roman" panose="02020603050405020304" pitchFamily="18" charset="0"/>
              </a:rPr>
              <a:t> </a:t>
            </a:r>
            <a:r>
              <a:rPr lang="en-US" altLang="en-US" sz="2400" dirty="0" err="1" smtClean="0">
                <a:solidFill>
                  <a:srgbClr val="0000FF"/>
                </a:solidFill>
                <a:latin typeface="Times New Roman" panose="02020603050405020304" pitchFamily="18" charset="0"/>
              </a:rPr>
              <a:t>Cải</a:t>
            </a:r>
            <a:r>
              <a:rPr lang="en-US" altLang="en-US" sz="2400" dirty="0" smtClean="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tạo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smtClean="0">
                <a:solidFill>
                  <a:srgbClr val="0000FF"/>
                </a:solidFill>
                <a:latin typeface="Times New Roman" panose="02020603050405020304" pitchFamily="18" charset="0"/>
              </a:rPr>
              <a:t>.</a:t>
            </a:r>
            <a:endParaRPr lang="en-US" altLang="en-US" sz="2400" dirty="0">
              <a:solidFill>
                <a:srgbClr val="0000FF"/>
              </a:solidFill>
              <a:latin typeface="Times New Roman" panose="02020603050405020304" pitchFamily="18" charset="0"/>
            </a:endParaRPr>
          </a:p>
        </p:txBody>
      </p:sp>
      <p:pic>
        <p:nvPicPr>
          <p:cNvPr id="9" name="q1">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8077200" y="5630373"/>
            <a:ext cx="1222549" cy="1126602"/>
          </a:xfrm>
          <a:prstGeom prst="rect">
            <a:avLst/>
          </a:prstGeom>
        </p:spPr>
      </p:pic>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44330" y="2345801"/>
            <a:ext cx="609600" cy="609600"/>
          </a:xfrm>
          <a:prstGeom prst="rect">
            <a:avLst/>
          </a:prstGeom>
        </p:spPr>
      </p:pic>
      <p:sp>
        <p:nvSpPr>
          <p:cNvPr id="16" name="Cloud 15"/>
          <p:cNvSpPr/>
          <p:nvPr/>
        </p:nvSpPr>
        <p:spPr>
          <a:xfrm>
            <a:off x="2728734" y="5003749"/>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3687800" y="5612439"/>
            <a:ext cx="1752600" cy="1077218"/>
          </a:xfrm>
          <a:prstGeom prst="rect">
            <a:avLst/>
          </a:prstGeom>
          <a:noFill/>
        </p:spPr>
        <p:txBody>
          <a:bodyPr wrap="square" rtlCol="0">
            <a:spAutoFit/>
          </a:bodyPr>
          <a:lstStyle/>
          <a:p>
            <a:r>
              <a:rPr lang="en-US" sz="3200" dirty="0" smtClean="0">
                <a:latin typeface="Times New Roman" pitchFamily="18" charset="0"/>
                <a:cs typeface="Times New Roman" pitchFamily="18" charset="0"/>
              </a:rPr>
              <a:t>CHÚC MỪNG</a:t>
            </a:r>
            <a:endParaRPr lang="en-US" sz="3200" dirty="0">
              <a:latin typeface="Times New Roman" pitchFamily="18" charset="0"/>
              <a:cs typeface="Times New Roman" pitchFamily="18" charset="0"/>
            </a:endParaRPr>
          </a:p>
        </p:txBody>
      </p:sp>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05346" y="4306162"/>
            <a:ext cx="1233055" cy="1256068"/>
          </a:xfrm>
          <a:prstGeom prst="rect">
            <a:avLst/>
          </a:prstGeom>
        </p:spPr>
      </p:pic>
      <p:pic>
        <p:nvPicPr>
          <p:cNvPr id="19" name="Picture 18"/>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33756" y="1637626"/>
            <a:ext cx="1233055" cy="1256068"/>
          </a:xfrm>
          <a:prstGeom prst="rect">
            <a:avLst/>
          </a:prstGeom>
        </p:spPr>
      </p:pic>
      <p:pic>
        <p:nvPicPr>
          <p:cNvPr id="20" name="Picture 1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0742" y="3057657"/>
            <a:ext cx="1233055" cy="1256068"/>
          </a:xfrm>
          <a:prstGeom prst="rect">
            <a:avLst/>
          </a:prstGeom>
        </p:spPr>
      </p:pic>
      <p:grpSp>
        <p:nvGrpSpPr>
          <p:cNvPr id="21" name="times up"/>
          <p:cNvGrpSpPr/>
          <p:nvPr/>
        </p:nvGrpSpPr>
        <p:grpSpPr>
          <a:xfrm>
            <a:off x="7950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265854" y="24353"/>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65587" y="328734"/>
            <a:ext cx="1370670" cy="1366322"/>
          </a:xfrm>
          <a:prstGeom prst="rect">
            <a:avLst/>
          </a:prstGeom>
        </p:spPr>
      </p:pic>
      <p:grpSp>
        <p:nvGrpSpPr>
          <p:cNvPr id="26" name="Clock hand spin">
            <a:extLst>
              <a:ext uri="{FF2B5EF4-FFF2-40B4-BE49-F238E27FC236}">
                <a16:creationId xmlns:a16="http://schemas.microsoft.com/office/drawing/2014/main" id="{BB0445D5-A6E5-40E7-BBDD-5E3EFA13BDED}"/>
              </a:ext>
            </a:extLst>
          </p:cNvPr>
          <p:cNvGrpSpPr/>
          <p:nvPr/>
        </p:nvGrpSpPr>
        <p:grpSpPr>
          <a:xfrm rot="1786145">
            <a:off x="8288072" y="906104"/>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8"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29" name="TextBox 28"/>
          <p:cNvSpPr txBox="1"/>
          <p:nvPr/>
        </p:nvSpPr>
        <p:spPr>
          <a:xfrm>
            <a:off x="8708357" y="951467"/>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0" name="TextBox 29"/>
          <p:cNvSpPr txBox="1"/>
          <p:nvPr/>
        </p:nvSpPr>
        <p:spPr>
          <a:xfrm>
            <a:off x="8455770" y="1205114"/>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110045" y="989037"/>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393943" y="705246"/>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1228814" y="473286"/>
            <a:ext cx="5410200" cy="584775"/>
          </a:xfrm>
          <a:prstGeom prst="rect">
            <a:avLst/>
          </a:prstGeom>
          <a:noFill/>
        </p:spPr>
        <p:txBody>
          <a:bodyPr wrap="square" rtlCol="0">
            <a:spAutoFit/>
          </a:bodyPr>
          <a:lstStyle/>
          <a:p>
            <a:r>
              <a:rPr lang="en-US" altLang="en-US" sz="2800" b="1" u="sng" dirty="0" err="1" smtClean="0">
                <a:solidFill>
                  <a:srgbClr val="FF0000"/>
                </a:solidFill>
                <a:latin typeface="Times New Roman" panose="02020603050405020304" pitchFamily="18" charset="0"/>
                <a:sym typeface="Times New Roman" panose="02020603050405020304" pitchFamily="18" charset="0"/>
              </a:rPr>
              <a:t>Câu</a:t>
            </a:r>
            <a:r>
              <a:rPr lang="en-US" altLang="en-US" sz="2800" b="1" u="sng" dirty="0" smtClean="0">
                <a:solidFill>
                  <a:srgbClr val="FF0000"/>
                </a:solidFill>
                <a:latin typeface="Times New Roman" panose="02020603050405020304" pitchFamily="18" charset="0"/>
                <a:sym typeface="Times New Roman" panose="02020603050405020304" pitchFamily="18" charset="0"/>
              </a:rPr>
              <a:t> 1:</a:t>
            </a:r>
            <a:r>
              <a:rPr lang="en-US" altLang="en-US" sz="2000" dirty="0" smtClean="0">
                <a:solidFill>
                  <a:srgbClr val="FF0000"/>
                </a:solidFill>
                <a:latin typeface="Times New Roman" panose="02020603050405020304" pitchFamily="18" charset="0"/>
                <a:sym typeface="Times New Roman" panose="02020603050405020304" pitchFamily="18" charset="0"/>
              </a:rPr>
              <a:t> </a:t>
            </a:r>
            <a:r>
              <a:rPr lang="en-US" altLang="en-US" sz="3200" dirty="0" err="1" smtClean="0">
                <a:solidFill>
                  <a:srgbClr val="FF0000"/>
                </a:solidFill>
                <a:latin typeface="Times New Roman" panose="02020603050405020304" pitchFamily="18" charset="0"/>
                <a:sym typeface="Times New Roman" panose="02020603050405020304" pitchFamily="18" charset="0"/>
              </a:rPr>
              <a:t>Làm</a:t>
            </a:r>
            <a:r>
              <a:rPr lang="en-US" altLang="en-US" sz="3200" dirty="0" smtClean="0">
                <a:solidFill>
                  <a:srgbClr val="FF0000"/>
                </a:solidFill>
                <a:latin typeface="Times New Roman" panose="02020603050405020304" pitchFamily="18" charset="0"/>
                <a:sym typeface="Times New Roman" panose="02020603050405020304" pitchFamily="18" charset="0"/>
              </a:rPr>
              <a:t> </a:t>
            </a:r>
            <a:r>
              <a:rPr lang="en-US" altLang="en-US" sz="3200" dirty="0" err="1" smtClean="0">
                <a:solidFill>
                  <a:srgbClr val="FF0000"/>
                </a:solidFill>
                <a:latin typeface="Times New Roman" panose="02020603050405020304" pitchFamily="18" charset="0"/>
                <a:sym typeface="Times New Roman" panose="02020603050405020304" pitchFamily="18" charset="0"/>
              </a:rPr>
              <a:t>cỏ</a:t>
            </a:r>
            <a:r>
              <a:rPr lang="en-US" altLang="en-US" sz="3200" dirty="0" smtClean="0">
                <a:solidFill>
                  <a:srgbClr val="FF0000"/>
                </a:solidFill>
                <a:latin typeface="Times New Roman" panose="02020603050405020304" pitchFamily="18" charset="0"/>
                <a:sym typeface="Times New Roman" panose="02020603050405020304" pitchFamily="18" charset="0"/>
              </a:rPr>
              <a:t> </a:t>
            </a:r>
            <a:r>
              <a:rPr lang="en-US" altLang="en-US" sz="3200" dirty="0" err="1" smtClean="0">
                <a:solidFill>
                  <a:srgbClr val="FF0000"/>
                </a:solidFill>
                <a:latin typeface="Times New Roman" panose="02020603050405020304" pitchFamily="18" charset="0"/>
                <a:sym typeface="Times New Roman" panose="02020603050405020304" pitchFamily="18" charset="0"/>
              </a:rPr>
              <a:t>có</a:t>
            </a:r>
            <a:r>
              <a:rPr lang="en-US" altLang="en-US" sz="3200" dirty="0" smtClean="0">
                <a:solidFill>
                  <a:srgbClr val="FF0000"/>
                </a:solidFill>
                <a:latin typeface="Times New Roman" panose="02020603050405020304" pitchFamily="18" charset="0"/>
                <a:sym typeface="Times New Roman" panose="02020603050405020304" pitchFamily="18" charset="0"/>
              </a:rPr>
              <a:t> </a:t>
            </a:r>
            <a:r>
              <a:rPr lang="en-US" altLang="en-US" sz="3200" dirty="0" err="1" smtClean="0">
                <a:solidFill>
                  <a:srgbClr val="FF0000"/>
                </a:solidFill>
                <a:latin typeface="Times New Roman" panose="02020603050405020304" pitchFamily="18" charset="0"/>
                <a:sym typeface="Times New Roman" panose="02020603050405020304" pitchFamily="18" charset="0"/>
              </a:rPr>
              <a:t>tác</a:t>
            </a:r>
            <a:r>
              <a:rPr lang="en-US" altLang="en-US" sz="3200" dirty="0" smtClean="0">
                <a:solidFill>
                  <a:srgbClr val="FF0000"/>
                </a:solidFill>
                <a:latin typeface="Times New Roman" panose="02020603050405020304" pitchFamily="18" charset="0"/>
                <a:sym typeface="Times New Roman" panose="02020603050405020304" pitchFamily="18" charset="0"/>
              </a:rPr>
              <a:t> </a:t>
            </a:r>
            <a:r>
              <a:rPr lang="en-US" altLang="en-US" sz="3200" dirty="0" err="1" smtClean="0">
                <a:solidFill>
                  <a:srgbClr val="FF0000"/>
                </a:solidFill>
                <a:latin typeface="Times New Roman" panose="02020603050405020304" pitchFamily="18" charset="0"/>
                <a:sym typeface="Times New Roman" panose="02020603050405020304" pitchFamily="18" charset="0"/>
              </a:rPr>
              <a:t>dụng</a:t>
            </a:r>
            <a:r>
              <a:rPr lang="en-US" altLang="en-US" sz="3200" dirty="0" smtClean="0">
                <a:solidFill>
                  <a:srgbClr val="FF0000"/>
                </a:solidFill>
                <a:latin typeface="Times New Roman" panose="02020603050405020304" pitchFamily="18" charset="0"/>
                <a:sym typeface="Times New Roman" panose="02020603050405020304"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28026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91" fill="hold"/>
                                        <p:tgtEl>
                                          <p:spTgt spid="10"/>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mediacall" presetSubtype="0" fill="hold" nodeType="withEffect">
                                  <p:stCondLst>
                                    <p:cond delay="0"/>
                                  </p:stCondLst>
                                  <p:childTnLst>
                                    <p:cmd type="call" cmd="playFrom(0.0)">
                                      <p:cBhvr>
                                        <p:cTn id="57" dur="8150" fill="hold"/>
                                        <p:tgtEl>
                                          <p:spTgt spid="13"/>
                                        </p:tgtEl>
                                      </p:cBhvr>
                                    </p:cmd>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8158" fill="hold"/>
                                        <p:tgtEl>
                                          <p:spTgt spid="12"/>
                                        </p:tgtEl>
                                      </p:cBhvr>
                                    </p:cmd>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 presetClass="mediacall" presetSubtype="0" fill="hold" nodeType="withEffect">
                                  <p:stCondLst>
                                    <p:cond delay="0"/>
                                  </p:stCondLst>
                                  <p:childTnLst>
                                    <p:cmd type="call" cmd="playFrom(0.0)">
                                      <p:cBhvr>
                                        <p:cTn id="73" dur="8150" fill="hold"/>
                                        <p:tgtEl>
                                          <p:spTgt spid="11"/>
                                        </p:tgtEl>
                                      </p:cBhvr>
                                    </p:cmd>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6"/>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3000" fill="hold"/>
                                        <p:tgtEl>
                                          <p:spTgt spid="21"/>
                                        </p:tgtEl>
                                        <p:attrNameLst>
                                          <p:attrName>ppt_w</p:attrName>
                                        </p:attrNameLst>
                                      </p:cBhvr>
                                      <p:tavLst>
                                        <p:tav tm="0">
                                          <p:val>
                                            <p:fltVal val="0"/>
                                          </p:val>
                                        </p:tav>
                                        <p:tav tm="100000">
                                          <p:val>
                                            <p:strVal val="#ppt_w"/>
                                          </p:val>
                                        </p:tav>
                                      </p:tavLst>
                                    </p:anim>
                                    <p:anim calcmode="lin" valueType="num">
                                      <p:cBhvr>
                                        <p:cTn id="83" dur="3000" fill="hold"/>
                                        <p:tgtEl>
                                          <p:spTgt spid="21"/>
                                        </p:tgtEl>
                                        <p:attrNameLst>
                                          <p:attrName>ppt_h</p:attrName>
                                        </p:attrNameLst>
                                      </p:cBhvr>
                                      <p:tavLst>
                                        <p:tav tm="0">
                                          <p:val>
                                            <p:fltVal val="0"/>
                                          </p:val>
                                        </p:tav>
                                        <p:tav tm="100000">
                                          <p:val>
                                            <p:strVal val="#ppt_h"/>
                                          </p:val>
                                        </p:tav>
                                      </p:tavLst>
                                    </p:anim>
                                    <p:animEffect transition="in" filter="fade">
                                      <p:cBhvr>
                                        <p:cTn id="84" dur="3000"/>
                                        <p:tgtEl>
                                          <p:spTgt spid="21"/>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16445" y="550523"/>
            <a:ext cx="5181600" cy="1447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679183" y="3331913"/>
            <a:ext cx="813703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ct val="20000"/>
              </a:spcBef>
            </a:pPr>
            <a:r>
              <a:rPr lang="en-US" sz="2400" b="1" dirty="0" smtClean="0">
                <a:solidFill>
                  <a:prstClr val="black"/>
                </a:solidFill>
                <a:latin typeface="Times New Roman" pitchFamily="18" charset="0"/>
                <a:cs typeface="Times New Roman" pitchFamily="18" charset="0"/>
              </a:rPr>
              <a:t>B</a:t>
            </a:r>
            <a:r>
              <a:rPr lang="en-US" sz="2400" dirty="0" smtClean="0">
                <a:solidFill>
                  <a:prstClr val="black"/>
                </a:solidFill>
                <a:latin typeface="Times New Roman" pitchFamily="18" charset="0"/>
                <a:cs typeface="Times New Roman" pitchFamily="18" charset="0"/>
              </a:rPr>
              <a:t>. </a:t>
            </a:r>
            <a:r>
              <a:rPr lang="en-US" altLang="en-US" sz="2400" b="1" dirty="0" err="1">
                <a:latin typeface="Times New Roman" panose="02020603050405020304" pitchFamily="18" charset="0"/>
              </a:rPr>
              <a:t>Trừ</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mầm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móng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sâu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bệnh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ẩn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náu</a:t>
            </a:r>
            <a:r>
              <a:rPr lang="en-US" altLang="en-US" sz="2400" dirty="0">
                <a:latin typeface="Times New Roman" panose="02020603050405020304" pitchFamily="18" charset="0"/>
              </a:rPr>
              <a:t>.</a:t>
            </a:r>
          </a:p>
        </p:txBody>
      </p:sp>
      <p:sp>
        <p:nvSpPr>
          <p:cNvPr id="7" name="TextBox 6"/>
          <p:cNvSpPr txBox="1"/>
          <p:nvPr/>
        </p:nvSpPr>
        <p:spPr>
          <a:xfrm>
            <a:off x="772995" y="4206080"/>
            <a:ext cx="792877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smtClean="0">
                <a:solidFill>
                  <a:prstClr val="black"/>
                </a:solidFill>
                <a:latin typeface="Times New Roman" pitchFamily="18" charset="0"/>
                <a:cs typeface="Times New Roman" pitchFamily="18" charset="0"/>
              </a:rPr>
              <a:t>C. </a:t>
            </a:r>
            <a:r>
              <a:rPr lang="en-US" sz="2400" b="1" dirty="0" err="1" smtClean="0">
                <a:solidFill>
                  <a:schemeClr val="tx1"/>
                </a:solidFill>
                <a:latin typeface="Times New Roman" pitchFamily="18" charset="0"/>
              </a:rPr>
              <a:t>Đất</a:t>
            </a:r>
            <a:r>
              <a:rPr lang="en-US" sz="2400" b="1" dirty="0" smtClean="0">
                <a:solidFill>
                  <a:schemeClr val="tx1"/>
                </a:solidFill>
                <a:latin typeface="Times New Roman" pitchFamily="18" charset="0"/>
              </a:rPr>
              <a:t> </a:t>
            </a:r>
            <a:r>
              <a:rPr lang="en-US" sz="2400" b="1" dirty="0" err="1" smtClean="0">
                <a:solidFill>
                  <a:schemeClr val="tx1"/>
                </a:solidFill>
                <a:latin typeface="Times New Roman" pitchFamily="18" charset="0"/>
              </a:rPr>
              <a:t>tơi</a:t>
            </a:r>
            <a:r>
              <a:rPr lang="en-US" sz="2400" b="1" dirty="0" smtClean="0">
                <a:solidFill>
                  <a:schemeClr val="tx1"/>
                </a:solidFill>
                <a:latin typeface="Times New Roman" pitchFamily="18" charset="0"/>
              </a:rPr>
              <a:t> </a:t>
            </a:r>
            <a:r>
              <a:rPr lang="en-US" sz="2400" b="1" dirty="0" err="1" smtClean="0">
                <a:solidFill>
                  <a:schemeClr val="tx1"/>
                </a:solidFill>
                <a:latin typeface="Times New Roman" pitchFamily="18" charset="0"/>
              </a:rPr>
              <a:t>xốp</a:t>
            </a:r>
            <a:endParaRPr lang="en-US" sz="2400" dirty="0">
              <a:solidFill>
                <a:prstClr val="black"/>
              </a:solidFill>
              <a:latin typeface="Times New Roman" pitchFamily="18" charset="0"/>
              <a:cs typeface="Times New Roman" pitchFamily="18" charset="0"/>
            </a:endParaRPr>
          </a:p>
        </p:txBody>
      </p:sp>
      <p:sp>
        <p:nvSpPr>
          <p:cNvPr id="8" name="TextBox 7"/>
          <p:cNvSpPr txBox="1"/>
          <p:nvPr/>
        </p:nvSpPr>
        <p:spPr>
          <a:xfrm>
            <a:off x="679183" y="2558324"/>
            <a:ext cx="8318133"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FontTx/>
              <a:buAutoNum type="alphaUcPeriod"/>
              <a:defRPr/>
            </a:pPr>
            <a:r>
              <a:rPr lang="en-US" sz="3200" dirty="0">
                <a:solidFill>
                  <a:prstClr val="black"/>
                </a:solidFill>
                <a:latin typeface="Times New Roman" pitchFamily="18" charset="0"/>
                <a:cs typeface="Times New Roman" pitchFamily="18" charset="0"/>
              </a:rPr>
              <a:t> </a:t>
            </a:r>
            <a:r>
              <a:rPr lang="en-US" sz="2400" b="1" dirty="0" err="1" smtClean="0">
                <a:solidFill>
                  <a:schemeClr val="tx1"/>
                </a:solidFill>
                <a:latin typeface="Times New Roman" pitchFamily="18" charset="0"/>
              </a:rPr>
              <a:t>Xáo</a:t>
            </a:r>
            <a:r>
              <a:rPr lang="en-US" sz="2400" b="1" dirty="0" smtClean="0">
                <a:solidFill>
                  <a:schemeClr val="tx1"/>
                </a:solidFill>
                <a:latin typeface="Times New Roman" pitchFamily="18" charset="0"/>
              </a:rPr>
              <a:t> </a:t>
            </a:r>
            <a:r>
              <a:rPr lang="en-US" sz="2400" b="1" dirty="0" err="1">
                <a:solidFill>
                  <a:schemeClr val="tx1"/>
                </a:solidFill>
                <a:latin typeface="Times New Roman" pitchFamily="18" charset="0"/>
              </a:rPr>
              <a:t>trộn</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lớp</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đất</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mặt</a:t>
            </a:r>
            <a:r>
              <a:rPr lang="en-US" sz="2400" b="1" dirty="0">
                <a:solidFill>
                  <a:schemeClr val="tx1"/>
                </a:solidFill>
                <a:latin typeface="Times New Roman" pitchFamily="18" charset="0"/>
              </a:rPr>
              <a:t> ở </a:t>
            </a:r>
            <a:r>
              <a:rPr lang="en-US" sz="2400" b="1" dirty="0" err="1">
                <a:solidFill>
                  <a:schemeClr val="tx1"/>
                </a:solidFill>
                <a:latin typeface="Times New Roman" pitchFamily="18" charset="0"/>
              </a:rPr>
              <a:t>độ</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sâu</a:t>
            </a:r>
            <a:r>
              <a:rPr lang="en-US" sz="2400" b="1" dirty="0">
                <a:solidFill>
                  <a:schemeClr val="tx1"/>
                </a:solidFill>
                <a:latin typeface="Times New Roman" pitchFamily="18" charset="0"/>
              </a:rPr>
              <a:t> 30 – 40 cm</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330" y="2345801"/>
            <a:ext cx="609600" cy="609600"/>
          </a:xfrm>
          <a:prstGeom prst="rect">
            <a:avLst/>
          </a:prstGeom>
        </p:spPr>
      </p:pic>
      <p:sp>
        <p:nvSpPr>
          <p:cNvPr id="16" name="Cloud 15"/>
          <p:cNvSpPr/>
          <p:nvPr/>
        </p:nvSpPr>
        <p:spPr>
          <a:xfrm>
            <a:off x="4289938" y="2255941"/>
            <a:ext cx="3505200" cy="2197387"/>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5166238" y="2754750"/>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0" y="3890431"/>
            <a:ext cx="1233055" cy="1256068"/>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6572" y="2027048"/>
            <a:ext cx="1233055" cy="1256068"/>
          </a:xfrm>
          <a:prstGeom prst="rect">
            <a:avLst/>
          </a:prstGeom>
        </p:spPr>
      </p:pic>
      <p:pic>
        <p:nvPicPr>
          <p:cNvPr id="21" name="q2">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7885515" y="5596866"/>
            <a:ext cx="1293121" cy="1217178"/>
          </a:xfrm>
          <a:prstGeom prst="rect">
            <a:avLst/>
          </a:prstGeom>
        </p:spPr>
      </p:pic>
      <p:grpSp>
        <p:nvGrpSpPr>
          <p:cNvPr id="22" name="times up"/>
          <p:cNvGrpSpPr/>
          <p:nvPr/>
        </p:nvGrpSpPr>
        <p:grpSpPr>
          <a:xfrm>
            <a:off x="7861406" y="1805905"/>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6520" y="54295"/>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76253" y="358676"/>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98738" y="936046"/>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9023" y="981409"/>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66436" y="1235056"/>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020711" y="1018979"/>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304609" y="735188"/>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184564" y="736312"/>
            <a:ext cx="5978236" cy="584775"/>
          </a:xfrm>
          <a:prstGeom prst="rect">
            <a:avLst/>
          </a:prstGeom>
          <a:noFill/>
        </p:spPr>
        <p:txBody>
          <a:bodyPr wrap="square" rtlCol="0">
            <a:spAutoFit/>
          </a:bodyPr>
          <a:lstStyle/>
          <a:p>
            <a:pPr lvl="0" fontAlgn="base">
              <a:spcBef>
                <a:spcPct val="20000"/>
              </a:spcBef>
              <a:spcAft>
                <a:spcPct val="0"/>
              </a:spcAft>
            </a:pPr>
            <a:r>
              <a:rPr lang="en-US" altLang="en-US" sz="3200" b="1" u="sng" dirty="0" err="1">
                <a:solidFill>
                  <a:srgbClr val="FF0000"/>
                </a:solidFill>
                <a:latin typeface="Times New Roman" panose="02020603050405020304" pitchFamily="18" charset="0"/>
              </a:rPr>
              <a:t>Câu</a:t>
            </a:r>
            <a:r>
              <a:rPr lang="en-US" altLang="en-US" sz="3200" b="1" u="sng" dirty="0">
                <a:solidFill>
                  <a:srgbClr val="FF0000"/>
                </a:solidFill>
                <a:latin typeface="Times New Roman" panose="02020603050405020304" pitchFamily="18" charset="0"/>
              </a:rPr>
              <a:t> 2:</a:t>
            </a:r>
            <a:r>
              <a:rPr lang="en-US" altLang="en-US" sz="3200" b="1" dirty="0">
                <a:solidFill>
                  <a:srgbClr val="FF0000"/>
                </a:solidFill>
                <a:latin typeface="Times New Roman" panose="02020603050405020304" pitchFamily="18" charset="0"/>
              </a:rPr>
              <a:t> </a:t>
            </a:r>
            <a:r>
              <a:rPr lang="en-US" sz="3200" dirty="0" err="1">
                <a:latin typeface="Times New Roman" pitchFamily="18" charset="0"/>
              </a:rPr>
              <a:t>Vệ</a:t>
            </a:r>
            <a:r>
              <a:rPr lang="en-US" sz="3200" dirty="0">
                <a:latin typeface="Times New Roman" pitchFamily="18" charset="0"/>
              </a:rPr>
              <a:t> </a:t>
            </a:r>
            <a:r>
              <a:rPr lang="en-US" sz="3200" dirty="0" err="1">
                <a:latin typeface="Times New Roman" pitchFamily="18" charset="0"/>
              </a:rPr>
              <a:t>sinh</a:t>
            </a:r>
            <a:r>
              <a:rPr lang="en-US" sz="3200" dirty="0">
                <a:latin typeface="Times New Roman" pitchFamily="18" charset="0"/>
              </a:rPr>
              <a:t> </a:t>
            </a:r>
            <a:r>
              <a:rPr lang="en-US" sz="3200" dirty="0" err="1">
                <a:latin typeface="Times New Roman" pitchFamily="18" charset="0"/>
              </a:rPr>
              <a:t>đồng</a:t>
            </a:r>
            <a:r>
              <a:rPr lang="en-US" sz="3200" dirty="0">
                <a:latin typeface="Times New Roman" pitchFamily="18" charset="0"/>
              </a:rPr>
              <a:t> </a:t>
            </a:r>
            <a:r>
              <a:rPr lang="en-US" sz="3200" dirty="0" err="1">
                <a:latin typeface="Times New Roman" pitchFamily="18" charset="0"/>
              </a:rPr>
              <a:t>ruộng</a:t>
            </a:r>
            <a:endParaRPr lang="en-US" sz="3200" dirty="0">
              <a:latin typeface="Times New Roman" pitchFamily="18" charset="0"/>
            </a:endParaRP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 presetClass="mediacall" presetSubtype="0" fill="hold" nodeType="withEffect">
                                  <p:stCondLst>
                                    <p:cond delay="0"/>
                                  </p:stCondLst>
                                  <p:childTnLst>
                                    <p:cmd type="call" cmd="playFrom(0.0)">
                                      <p:cBhvr>
                                        <p:cTn id="19"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audio>
              <p:cMediaNode vol="80000">
                <p:cTn id="23" fill="hold" display="0">
                  <p:stCondLst>
                    <p:cond delay="indefinite"/>
                  </p:stCondLst>
                  <p:endCondLst>
                    <p:cond evt="onStopAudio" delay="0">
                      <p:tgtEl>
                        <p:sldTgt/>
                      </p:tgtEl>
                    </p:cond>
                  </p:endCondLst>
                </p:cTn>
                <p:tgtEl>
                  <p:spTgt spid="13"/>
                </p:tgtEl>
              </p:cMediaNode>
            </p:audi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 presetClass="mediacall" presetSubtype="0" fill="hold" nodeType="withEffect">
                                  <p:stCondLst>
                                    <p:cond delay="0"/>
                                  </p:stCondLst>
                                  <p:childTnLst>
                                    <p:cmd type="call" cmd="playFrom(0.0)">
                                      <p:cBhvr>
                                        <p:cTn id="34" dur="8091" fill="hold"/>
                                        <p:tgtEl>
                                          <p:spTgt spid="10"/>
                                        </p:tgtEl>
                                      </p:cBhvr>
                                    </p:cmd>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 presetClass="mediacall" presetSubtype="0" fill="hold" nodeType="withEffect">
                                  <p:stCondLst>
                                    <p:cond delay="0"/>
                                  </p:stCondLst>
                                  <p:childTnLst>
                                    <p:cmd type="call" cmd="playFrom(0.0)">
                                      <p:cBhvr>
                                        <p:cTn id="48" dur="8158" fill="hold"/>
                                        <p:tgtEl>
                                          <p:spTgt spid="13"/>
                                        </p:tgtEl>
                                      </p:cBhvr>
                                    </p:cmd>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withEffect">
                                  <p:stCondLst>
                                    <p:cond delay="0"/>
                                  </p:stCondLst>
                                  <p:childTnLst>
                                    <p:cmd type="call" cmd="playFrom(0.0)">
                                      <p:cBhvr>
                                        <p:cTn id="53" dur="8158" fill="hold"/>
                                        <p:tgtEl>
                                          <p:spTgt spid="12"/>
                                        </p:tgtEl>
                                      </p:cBhvr>
                                    </p:cmd>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8" presetClass="emph" presetSubtype="0" fill="hold" nodeType="clickEffect">
                                  <p:stCondLst>
                                    <p:cond delay="0"/>
                                  </p:stCondLst>
                                  <p:childTnLst>
                                    <p:animRot by="21600000">
                                      <p:cBhvr>
                                        <p:cTn id="67" dur="10000" fill="hold"/>
                                        <p:tgtEl>
                                          <p:spTgt spid="27"/>
                                        </p:tgtEl>
                                        <p:attrNameLst>
                                          <p:attrName>r</p:attrName>
                                        </p:attrNameLst>
                                      </p:cBhvr>
                                    </p:animRot>
                                  </p:childTnLst>
                                </p:cTn>
                              </p:par>
                            </p:childTnLst>
                          </p:cTn>
                        </p:par>
                        <p:par>
                          <p:cTn id="68" fill="hold">
                            <p:stCondLst>
                              <p:cond delay="10000"/>
                            </p:stCondLst>
                            <p:childTnLst>
                              <p:par>
                                <p:cTn id="69" presetID="53" presetClass="entr" presetSubtype="16"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3000" fill="hold"/>
                                        <p:tgtEl>
                                          <p:spTgt spid="22"/>
                                        </p:tgtEl>
                                        <p:attrNameLst>
                                          <p:attrName>ppt_w</p:attrName>
                                        </p:attrNameLst>
                                      </p:cBhvr>
                                      <p:tavLst>
                                        <p:tav tm="0">
                                          <p:val>
                                            <p:fltVal val="0"/>
                                          </p:val>
                                        </p:tav>
                                        <p:tav tm="100000">
                                          <p:val>
                                            <p:strVal val="#ppt_w"/>
                                          </p:val>
                                        </p:tav>
                                      </p:tavLst>
                                    </p:anim>
                                    <p:anim calcmode="lin" valueType="num">
                                      <p:cBhvr>
                                        <p:cTn id="72" dur="3000" fill="hold"/>
                                        <p:tgtEl>
                                          <p:spTgt spid="22"/>
                                        </p:tgtEl>
                                        <p:attrNameLst>
                                          <p:attrName>ppt_h</p:attrName>
                                        </p:attrNameLst>
                                      </p:cBhvr>
                                      <p:tavLst>
                                        <p:tav tm="0">
                                          <p:val>
                                            <p:fltVal val="0"/>
                                          </p:val>
                                        </p:tav>
                                        <p:tav tm="100000">
                                          <p:val>
                                            <p:strVal val="#ppt_h"/>
                                          </p:val>
                                        </p:tav>
                                      </p:tavLst>
                                    </p:anim>
                                    <p:animEffect transition="in" filter="fade">
                                      <p:cBhvr>
                                        <p:cTn id="73" dur="3000"/>
                                        <p:tgtEl>
                                          <p:spTgt spid="22"/>
                                        </p:tgtEl>
                                      </p:cBhvr>
                                    </p:animEffect>
                                  </p:childTnLst>
                                  <p:subTnLst>
                                    <p:audio>
                                      <p:cMediaNode>
                                        <p:cTn display="0" masterRel="sameClick">
                                          <p:stCondLst>
                                            <p:cond evt="begin" delay="0">
                                              <p:tn val="6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7" grpId="0" animBg="1"/>
      <p:bldP spid="8" grpId="0" animBg="1"/>
      <p:bldP spid="16" grpId="0" animBg="1"/>
      <p:bldP spid="16" grpId="1" animBg="1"/>
      <p:bldP spid="17" grpId="0"/>
      <p:bldP spid="17" grpId="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6000" r="-16000"/>
          </a:stretch>
        </a:blipFill>
        <a:effectLst/>
      </p:bgPr>
    </p:bg>
    <p:spTree>
      <p:nvGrpSpPr>
        <p:cNvPr id="1" name=""/>
        <p:cNvGrpSpPr/>
        <p:nvPr/>
      </p:nvGrpSpPr>
      <p:grpSpPr>
        <a:xfrm>
          <a:off x="0" y="0"/>
          <a:ext cx="0" cy="0"/>
          <a:chOff x="0" y="0"/>
          <a:chExt cx="0" cy="0"/>
        </a:xfrm>
      </p:grpSpPr>
      <p:sp>
        <p:nvSpPr>
          <p:cNvPr id="35" name="TextBox 34"/>
          <p:cNvSpPr txBox="1"/>
          <p:nvPr/>
        </p:nvSpPr>
        <p:spPr>
          <a:xfrm>
            <a:off x="611331" y="2175370"/>
            <a:ext cx="800476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a:t>
            </a:r>
            <a:r>
              <a:rPr lang="en-US" sz="3200" dirty="0" smtClean="0">
                <a:solidFill>
                  <a:prstClr val="black"/>
                </a:solidFill>
                <a:latin typeface="Times New Roman" pitchFamily="18" charset="0"/>
                <a:cs typeface="Times New Roman" pitchFamily="18" charset="0"/>
              </a:rPr>
              <a:t>: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tơi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xốp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thoáng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khí</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vùi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lấp</a:t>
            </a:r>
            <a:r>
              <a:rPr lang="en-US" altLang="en-US" sz="2400" dirty="0">
                <a:latin typeface="Times New Roman" panose="02020603050405020304" pitchFamily="18" charset="0"/>
              </a:rPr>
              <a:t> </a:t>
            </a:r>
            <a:r>
              <a:rPr lang="en-US" altLang="en-US" sz="2400" dirty="0" err="1" smtClean="0">
                <a:latin typeface="Times New Roman" panose="02020603050405020304" pitchFamily="18" charset="0"/>
              </a:rPr>
              <a:t>cỏ</a:t>
            </a:r>
            <a:r>
              <a:rPr lang="en-US" altLang="en-US" sz="2400" dirty="0" smtClean="0">
                <a:latin typeface="Times New Roman" panose="02020603050405020304" pitchFamily="18" charset="0"/>
              </a:rPr>
              <a:t> </a:t>
            </a:r>
            <a:r>
              <a:rPr lang="en-US" altLang="en-US" sz="2400" dirty="0" err="1">
                <a:latin typeface="Times New Roman" panose="02020603050405020304" pitchFamily="18" charset="0"/>
              </a:rPr>
              <a:t>dại</a:t>
            </a:r>
            <a:r>
              <a:rPr lang="en-US" altLang="en-US" sz="2400" dirty="0">
                <a:latin typeface="Times New Roman" panose="02020603050405020304" pitchFamily="18" charset="0"/>
              </a:rPr>
              <a:t>.</a:t>
            </a:r>
          </a:p>
        </p:txBody>
      </p:sp>
      <p:sp>
        <p:nvSpPr>
          <p:cNvPr id="2" name="Rounded Rectangle 1"/>
          <p:cNvSpPr/>
          <p:nvPr/>
        </p:nvSpPr>
        <p:spPr>
          <a:xfrm>
            <a:off x="1143000" y="304800"/>
            <a:ext cx="5562600" cy="14478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457200" y="4380502"/>
            <a:ext cx="81589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a:t>
            </a:r>
            <a:r>
              <a:rPr lang="en-US" sz="3200" dirty="0" smtClean="0">
                <a:solidFill>
                  <a:prstClr val="black"/>
                </a:solidFill>
                <a:latin typeface="Times New Roman" pitchFamily="18" charset="0"/>
                <a:cs typeface="Times New Roman" pitchFamily="18" charset="0"/>
              </a:rPr>
              <a:t>: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tăng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độ</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phì</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nhiêu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a:latin typeface="Times New Roman" panose="02020603050405020304" pitchFamily="18" charset="0"/>
                <a:sym typeface="Wingdings" panose="05000000000000000000" pitchFamily="2" charset="2"/>
              </a:rPr>
              <a:t></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tăng</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năng</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suất</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cây</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trồng</a:t>
            </a:r>
            <a:r>
              <a:rPr lang="en-US" altLang="en-US" sz="2400" dirty="0">
                <a:latin typeface="Times New Roman" panose="02020603050405020304" pitchFamily="18" charset="0"/>
                <a:sym typeface="Times New Roman" panose="02020603050405020304" pitchFamily="18" charset="0"/>
              </a:rPr>
              <a:t>.</a:t>
            </a:r>
            <a:endParaRPr lang="en-US" altLang="en-US" sz="2400" dirty="0">
              <a:latin typeface="Times New Roman" panose="02020603050405020304" pitchFamily="18" charset="0"/>
            </a:endParaRPr>
          </a:p>
        </p:txBody>
      </p:sp>
      <p:sp>
        <p:nvSpPr>
          <p:cNvPr id="6" name="TextBox 5"/>
          <p:cNvSpPr txBox="1"/>
          <p:nvPr/>
        </p:nvSpPr>
        <p:spPr>
          <a:xfrm>
            <a:off x="543282" y="5321217"/>
            <a:ext cx="8072818"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a:t>
            </a:r>
            <a:r>
              <a:rPr lang="en-US" altLang="en-US" sz="2400" dirty="0" err="1">
                <a:latin typeface="Times New Roman" panose="02020603050405020304" pitchFamily="18" charset="0"/>
              </a:rPr>
              <a:t>Dễ</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chăm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sóc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ngập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úng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tạo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tầng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dày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cây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sinh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trưởng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triển</a:t>
            </a:r>
            <a:r>
              <a:rPr lang="en-US" altLang="en-US" sz="2400" dirty="0">
                <a:latin typeface="Times New Roman" panose="02020603050405020304" pitchFamily="18" charset="0"/>
              </a:rPr>
              <a:t>.</a:t>
            </a:r>
          </a:p>
        </p:txBody>
      </p:sp>
      <p:sp>
        <p:nvSpPr>
          <p:cNvPr id="8" name="TextBox 7"/>
          <p:cNvSpPr txBox="1"/>
          <p:nvPr/>
        </p:nvSpPr>
        <p:spPr>
          <a:xfrm>
            <a:off x="801629" y="3404174"/>
            <a:ext cx="7814471"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gom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dại</a:t>
            </a:r>
            <a:r>
              <a:rPr lang="en-US" altLang="en-US" sz="2400" dirty="0" smtClean="0">
                <a:latin typeface="Times New Roman" panose="02020603050405020304" pitchFamily="18" charset="0"/>
              </a:rPr>
              <a:t>.</a:t>
            </a:r>
            <a:endParaRPr lang="en-US" altLang="en-US" sz="2400" dirty="0">
              <a:latin typeface="Times New Roman" panose="02020603050405020304"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330" y="2345801"/>
            <a:ext cx="609600" cy="609600"/>
          </a:xfrm>
          <a:prstGeom prst="rect">
            <a:avLst/>
          </a:prstGeom>
        </p:spPr>
      </p:pic>
      <p:sp>
        <p:nvSpPr>
          <p:cNvPr id="16" name="Cloud 15"/>
          <p:cNvSpPr/>
          <p:nvPr/>
        </p:nvSpPr>
        <p:spPr>
          <a:xfrm>
            <a:off x="4941927" y="2417200"/>
            <a:ext cx="3505200" cy="2197387"/>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038927" y="2865565"/>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48491" y="1768595"/>
            <a:ext cx="1233055" cy="1256068"/>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927" y="4928175"/>
            <a:ext cx="1233055" cy="1256068"/>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2513" y="3011132"/>
            <a:ext cx="1233055" cy="1256068"/>
          </a:xfrm>
          <a:prstGeom prst="rect">
            <a:avLst/>
          </a:prstGeom>
        </p:spPr>
      </p:pic>
      <p:pic>
        <p:nvPicPr>
          <p:cNvPr id="21" name="q3">
            <a:hlinkClick r:id="rId12" action="ppaction://hlinksldjump"/>
          </p:cNvPr>
          <p:cNvPicPr>
            <a:picLocks noChangeAspect="1"/>
          </p:cNvPicPr>
          <p:nvPr/>
        </p:nvPicPr>
        <p:blipFill rotWithShape="1">
          <a:blip r:embed="rId13"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7905420" y="5550187"/>
            <a:ext cx="1238580" cy="1265892"/>
          </a:xfrm>
          <a:prstGeom prst="rect">
            <a:avLst/>
          </a:prstGeom>
        </p:spPr>
      </p:pic>
      <p:grpSp>
        <p:nvGrpSpPr>
          <p:cNvPr id="22" name="times up"/>
          <p:cNvGrpSpPr/>
          <p:nvPr/>
        </p:nvGrpSpPr>
        <p:grpSpPr>
          <a:xfrm>
            <a:off x="7858483" y="1783021"/>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3597" y="314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73330" y="335792"/>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95815" y="913162"/>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6100" y="958525"/>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63513" y="1212172"/>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017788" y="996095"/>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301686" y="712304"/>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184564" y="736312"/>
            <a:ext cx="5410200" cy="1077218"/>
          </a:xfrm>
          <a:prstGeom prst="rect">
            <a:avLst/>
          </a:prstGeom>
          <a:noFill/>
        </p:spPr>
        <p:txBody>
          <a:bodyPr wrap="square" rtlCol="0">
            <a:spAutoFit/>
          </a:bodyPr>
          <a:lstStyle/>
          <a:p>
            <a:r>
              <a:rPr lang="en-US" altLang="en-US" sz="3200" b="1" u="sng" dirty="0" err="1">
                <a:solidFill>
                  <a:srgbClr val="0000FF"/>
                </a:solidFill>
                <a:latin typeface="Times New Roman" panose="02020603050405020304" pitchFamily="18" charset="0"/>
              </a:rPr>
              <a:t>Câu</a:t>
            </a:r>
            <a:r>
              <a:rPr lang="en-US" altLang="en-US" sz="3200" b="1" u="sng" dirty="0">
                <a:solidFill>
                  <a:srgbClr val="0000FF"/>
                </a:solidFill>
                <a:latin typeface="Times New Roman" panose="02020603050405020304" pitchFamily="18" charset="0"/>
              </a:rPr>
              <a:t> </a:t>
            </a:r>
            <a:r>
              <a:rPr lang="en-US" altLang="en-US" sz="3200" b="1" u="sng" dirty="0" smtClean="0">
                <a:solidFill>
                  <a:srgbClr val="0000FF"/>
                </a:solidFill>
                <a:latin typeface="Times New Roman" panose="02020603050405020304" pitchFamily="18" charset="0"/>
              </a:rPr>
              <a:t>3:</a:t>
            </a:r>
            <a:r>
              <a:rPr lang="en-US" altLang="en-US" sz="3200" b="1" dirty="0" smtClean="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Mục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đích</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của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việc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bón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phân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lót</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158" fill="hold"/>
                                        <p:tgtEl>
                                          <p:spTgt spid="12"/>
                                        </p:tgtEl>
                                      </p:cBhvr>
                                    </p:cmd>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1"/>
                </p:tgtEl>
              </p:cMediaNode>
            </p:audio>
            <p:audio>
              <p:cMediaNode vol="80000">
                <p:cTn id="32" fill="hold" display="0">
                  <p:stCondLst>
                    <p:cond delay="indefinite"/>
                  </p:stCondLst>
                  <p:endCondLst>
                    <p:cond evt="onStopAudio" delay="0">
                      <p:tgtEl>
                        <p:sldTgt/>
                      </p:tgtEl>
                    </p:cond>
                  </p:endCondLst>
                </p:cTn>
                <p:tgtEl>
                  <p:spTgt spid="12"/>
                </p:tgtEl>
              </p:cMediaNode>
            </p:audio>
            <p:audio>
              <p:cMediaNode vol="80000">
                <p:cTn id="33" fill="hold" display="0">
                  <p:stCondLst>
                    <p:cond delay="indefinite"/>
                  </p:stCondLst>
                  <p:endCondLst>
                    <p:cond evt="onStopAudio" delay="0">
                      <p:tgtEl>
                        <p:sldTgt/>
                      </p:tgtEl>
                    </p:cond>
                  </p:endCondLst>
                </p:cTn>
                <p:tgtEl>
                  <p:spTgt spid="13"/>
                </p:tgtEl>
              </p:cMediaNode>
            </p:audio>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 presetClass="mediacall" presetSubtype="0" fill="hold" nodeType="withEffect">
                                  <p:stCondLst>
                                    <p:cond delay="0"/>
                                  </p:stCondLst>
                                  <p:childTnLst>
                                    <p:cmd type="call" cmd="playFrom(0.0)">
                                      <p:cBhvr>
                                        <p:cTn id="44" dur="8091" fill="hold"/>
                                        <p:tgtEl>
                                          <p:spTgt spid="10"/>
                                        </p:tgtEl>
                                      </p:cBhvr>
                                    </p:cmd>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 presetClass="mediacall" presetSubtype="0" fill="hold" nodeType="withEffect">
                                  <p:stCondLst>
                                    <p:cond delay="0"/>
                                  </p:stCondLst>
                                  <p:childTnLst>
                                    <p:cmd type="call" cmd="playFrom(0.0)">
                                      <p:cBhvr>
                                        <p:cTn id="58" dur="8158" fill="hold"/>
                                        <p:tgtEl>
                                          <p:spTgt spid="13"/>
                                        </p:tgtEl>
                                      </p:cBhvr>
                                    </p:cmd>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 presetClass="mediacall" presetSubtype="0" fill="hold" nodeType="withEffect">
                                  <p:stCondLst>
                                    <p:cond delay="0"/>
                                  </p:stCondLst>
                                  <p:childTnLst>
                                    <p:cmd type="call" cmd="playFrom(0.0)">
                                      <p:cBhvr>
                                        <p:cTn id="66" dur="8158" fill="hold"/>
                                        <p:tgtEl>
                                          <p:spTgt spid="11"/>
                                        </p:tgtEl>
                                      </p:cBhvr>
                                    </p:cmd>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8" presetClass="emph" presetSubtype="0" fill="hold" nodeType="clickEffect">
                                  <p:stCondLst>
                                    <p:cond delay="0"/>
                                  </p:stCondLst>
                                  <p:childTnLst>
                                    <p:animRot by="21600000">
                                      <p:cBhvr>
                                        <p:cTn id="77" dur="10000" fill="hold"/>
                                        <p:tgtEl>
                                          <p:spTgt spid="27"/>
                                        </p:tgtEl>
                                        <p:attrNameLst>
                                          <p:attrName>r</p:attrName>
                                        </p:attrNameLst>
                                      </p:cBhvr>
                                    </p:animRot>
                                  </p:childTnLst>
                                </p:cTn>
                              </p:par>
                            </p:childTnLst>
                          </p:cTn>
                        </p:par>
                        <p:par>
                          <p:cTn id="78" fill="hold">
                            <p:stCondLst>
                              <p:cond delay="10000"/>
                            </p:stCondLst>
                            <p:childTnLst>
                              <p:par>
                                <p:cTn id="79" presetID="53" presetClass="entr" presetSubtype="16" fill="hold" nodeType="after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3000" fill="hold"/>
                                        <p:tgtEl>
                                          <p:spTgt spid="22"/>
                                        </p:tgtEl>
                                        <p:attrNameLst>
                                          <p:attrName>ppt_w</p:attrName>
                                        </p:attrNameLst>
                                      </p:cBhvr>
                                      <p:tavLst>
                                        <p:tav tm="0">
                                          <p:val>
                                            <p:fltVal val="0"/>
                                          </p:val>
                                        </p:tav>
                                        <p:tav tm="100000">
                                          <p:val>
                                            <p:strVal val="#ppt_w"/>
                                          </p:val>
                                        </p:tav>
                                      </p:tavLst>
                                    </p:anim>
                                    <p:anim calcmode="lin" valueType="num">
                                      <p:cBhvr>
                                        <p:cTn id="82" dur="3000" fill="hold"/>
                                        <p:tgtEl>
                                          <p:spTgt spid="22"/>
                                        </p:tgtEl>
                                        <p:attrNameLst>
                                          <p:attrName>ppt_h</p:attrName>
                                        </p:attrNameLst>
                                      </p:cBhvr>
                                      <p:tavLst>
                                        <p:tav tm="0">
                                          <p:val>
                                            <p:fltVal val="0"/>
                                          </p:val>
                                        </p:tav>
                                        <p:tav tm="100000">
                                          <p:val>
                                            <p:strVal val="#ppt_h"/>
                                          </p:val>
                                        </p:tav>
                                      </p:tavLst>
                                    </p:anim>
                                    <p:animEffect transition="in" filter="fade">
                                      <p:cBhvr>
                                        <p:cTn id="83" dur="3000"/>
                                        <p:tgtEl>
                                          <p:spTgt spid="22"/>
                                        </p:tgtEl>
                                      </p:cBhvr>
                                    </p:animEffect>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35" grpId="0" animBg="1"/>
      <p:bldP spid="4" grpId="0" animBg="1"/>
      <p:bldP spid="6" grpId="0" animBg="1"/>
      <p:bldP spid="8" grpId="0" animBg="1"/>
      <p:bldP spid="16" grpId="0" animBg="1"/>
      <p:bldP spid="16" grpId="1" animBg="1"/>
      <p:bldP spid="17" grpId="0"/>
      <p:bldP spid="17" grpId="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 r="-2000"/>
          </a:stretch>
        </a:blipFill>
        <a:effectLst/>
      </p:bgPr>
    </p:bg>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330" y="2345801"/>
            <a:ext cx="609600" cy="609600"/>
          </a:xfrm>
          <a:prstGeom prst="rect">
            <a:avLst/>
          </a:prstGeom>
        </p:spPr>
      </p:pic>
      <p:sp>
        <p:nvSpPr>
          <p:cNvPr id="16" name="Cloud 15"/>
          <p:cNvSpPr/>
          <p:nvPr/>
        </p:nvSpPr>
        <p:spPr>
          <a:xfrm>
            <a:off x="1459518" y="1570366"/>
            <a:ext cx="4876800" cy="272214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057400" y="2146610"/>
            <a:ext cx="3962400" cy="1569660"/>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a:t>
            </a:r>
            <a:r>
              <a:rPr lang="en-US" sz="3200" dirty="0" smtClean="0">
                <a:solidFill>
                  <a:prstClr val="black"/>
                </a:solidFill>
                <a:latin typeface="Times New Roman" pitchFamily="18" charset="0"/>
                <a:cs typeface="Times New Roman" pitchFamily="18" charset="0"/>
              </a:rPr>
              <a:t>MỪNG EM NHẬN ĐƯỢC MỘT TRÀNG PHÁO TAY</a:t>
            </a:r>
            <a:endParaRPr lang="en-US" sz="3200" dirty="0">
              <a:solidFill>
                <a:prstClr val="black"/>
              </a:solidFill>
              <a:latin typeface="Times New Roman" pitchFamily="18" charset="0"/>
              <a:cs typeface="Times New Roman" pitchFamily="18" charset="0"/>
            </a:endParaRPr>
          </a:p>
        </p:txBody>
      </p:sp>
      <p:pic>
        <p:nvPicPr>
          <p:cNvPr id="21" name="q4">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7780968" y="5410200"/>
            <a:ext cx="1363031" cy="1350352"/>
          </a:xfrm>
          <a:prstGeom prst="rect">
            <a:avLst/>
          </a:prstGeom>
        </p:spPr>
      </p:pic>
      <p:grpSp>
        <p:nvGrpSpPr>
          <p:cNvPr id="22" name="times up"/>
          <p:cNvGrpSpPr/>
          <p:nvPr/>
        </p:nvGrpSpPr>
        <p:grpSpPr>
          <a:xfrm>
            <a:off x="7781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096467" y="41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96200" y="304800"/>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18685" y="882170"/>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38970" y="927533"/>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286383" y="1181180"/>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40658" y="965103"/>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24556" y="681312"/>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8158" fill="hold"/>
                                        <p:tgtEl>
                                          <p:spTgt spid="13"/>
                                        </p:tgtEl>
                                      </p:cBhvr>
                                    </p:cmd>
                                  </p:childTnLst>
                                </p:cTn>
                              </p:par>
                              <p:par>
                                <p:cTn id="21" presetID="1" presetClass="mediacall" presetSubtype="0" fill="hold" nodeType="withEffect">
                                  <p:stCondLst>
                                    <p:cond delay="0"/>
                                  </p:stCondLst>
                                  <p:childTnLst>
                                    <p:cmd type="call" cmd="playFrom(0.0)">
                                      <p:cBhvr>
                                        <p:cTn id="22" dur="8158" fill="hold"/>
                                        <p:tgtEl>
                                          <p:spTgt spid="12"/>
                                        </p:tgtEl>
                                      </p:cBhvr>
                                    </p:cmd>
                                  </p:childTnLst>
                                </p:cTn>
                              </p:par>
                              <p:par>
                                <p:cTn id="23" presetID="1" presetClass="mediacall" presetSubtype="0" fill="hold" nodeType="withEffect">
                                  <p:stCondLst>
                                    <p:cond delay="0"/>
                                  </p:stCondLst>
                                  <p:childTnLst>
                                    <p:cmd type="call" cmd="playFrom(0.0)">
                                      <p:cBhvr>
                                        <p:cTn id="24"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7"/>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0" fill="hold"/>
                                        <p:tgtEl>
                                          <p:spTgt spid="22"/>
                                        </p:tgtEl>
                                        <p:attrNameLst>
                                          <p:attrName>ppt_w</p:attrName>
                                        </p:attrNameLst>
                                      </p:cBhvr>
                                      <p:tavLst>
                                        <p:tav tm="0">
                                          <p:val>
                                            <p:fltVal val="0"/>
                                          </p:val>
                                        </p:tav>
                                        <p:tav tm="100000">
                                          <p:val>
                                            <p:strVal val="#ppt_w"/>
                                          </p:val>
                                        </p:tav>
                                      </p:tavLst>
                                    </p:anim>
                                    <p:anim calcmode="lin" valueType="num">
                                      <p:cBhvr>
                                        <p:cTn id="44" dur="3000" fill="hold"/>
                                        <p:tgtEl>
                                          <p:spTgt spid="22"/>
                                        </p:tgtEl>
                                        <p:attrNameLst>
                                          <p:attrName>ppt_h</p:attrName>
                                        </p:attrNameLst>
                                      </p:cBhvr>
                                      <p:tavLst>
                                        <p:tav tm="0">
                                          <p:val>
                                            <p:fltVal val="0"/>
                                          </p:val>
                                        </p:tav>
                                        <p:tav tm="100000">
                                          <p:val>
                                            <p:strVal val="#ppt_h"/>
                                          </p:val>
                                        </p:tav>
                                      </p:tavLst>
                                    </p:anim>
                                    <p:animEffect transition="in" filter="fade">
                                      <p:cBhvr>
                                        <p:cTn id="45" dur="3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04059"/>
            <a:ext cx="4820359" cy="523220"/>
          </a:xfrm>
          <a:prstGeom prst="rect">
            <a:avLst/>
          </a:prstGeom>
        </p:spPr>
        <p:txBody>
          <a:bodyPr wrap="none">
            <a:spAutoFit/>
          </a:bodyPr>
          <a:lstStyle/>
          <a:p>
            <a:r>
              <a:rPr lang="en-GB" sz="2800" b="1" dirty="0" smtClean="0">
                <a:solidFill>
                  <a:srgbClr val="0070C0"/>
                </a:solidFill>
                <a:latin typeface="Times New Roman" panose="02020603050405020304" pitchFamily="18" charset="0"/>
                <a:cs typeface="Times New Roman" panose="02020603050405020304" pitchFamily="18" charset="0"/>
              </a:rPr>
              <a:t>I. KỸ </a:t>
            </a:r>
            <a:r>
              <a:rPr lang="en-GB" sz="2800" b="1" dirty="0">
                <a:solidFill>
                  <a:srgbClr val="0070C0"/>
                </a:solidFill>
                <a:latin typeface="Times New Roman" panose="02020603050405020304" pitchFamily="18" charset="0"/>
                <a:cs typeface="Times New Roman" panose="02020603050405020304" pitchFamily="18" charset="0"/>
              </a:rPr>
              <a:t>THUẬT GIEO TRỒNG</a:t>
            </a:r>
          </a:p>
        </p:txBody>
      </p:sp>
      <p:sp>
        <p:nvSpPr>
          <p:cNvPr id="4" name="Cloud 3"/>
          <p:cNvSpPr/>
          <p:nvPr/>
        </p:nvSpPr>
        <p:spPr>
          <a:xfrm>
            <a:off x="3886200" y="914400"/>
            <a:ext cx="4876800" cy="3352800"/>
          </a:xfrm>
          <a:prstGeom prst="cloud">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682859"/>
            <a:ext cx="3505200" cy="1815882"/>
          </a:xfrm>
          <a:prstGeom prst="rect">
            <a:avLst/>
          </a:prstGeom>
        </p:spPr>
        <p:txBody>
          <a:bodyPr wrap="square">
            <a:spAutoFit/>
          </a:bodyPr>
          <a:lstStyle/>
          <a:p>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Đọc nội dung mục I </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SGK </a:t>
            </a:r>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và </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nêu các yêu c</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ầ</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u của kĩ thuật gieo trồng</a:t>
            </a:r>
            <a:endParaRPr lang="en-US" sz="2800" dirty="0"/>
          </a:p>
        </p:txBody>
      </p:sp>
      <p:sp>
        <p:nvSpPr>
          <p:cNvPr id="6" name="TextBox 5">
            <a:extLst>
              <a:ext uri="{FF2B5EF4-FFF2-40B4-BE49-F238E27FC236}">
                <a16:creationId xmlns:a16="http://schemas.microsoft.com/office/drawing/2014/main" id="{D93CD09D-4993-40A8-95E7-957CB5DD84AE}"/>
              </a:ext>
            </a:extLst>
          </p:cNvPr>
          <p:cNvSpPr txBox="1"/>
          <p:nvPr/>
        </p:nvSpPr>
        <p:spPr>
          <a:xfrm>
            <a:off x="990600" y="4666327"/>
            <a:ext cx="6683494" cy="1384995"/>
          </a:xfrm>
          <a:prstGeom prst="rect">
            <a:avLst/>
          </a:prstGeom>
          <a:noFill/>
        </p:spPr>
        <p:txBody>
          <a:bodyPr wrap="square" rtlCol="0">
            <a:spAutoFit/>
          </a:bodyPr>
          <a:lstStyle/>
          <a:p>
            <a:r>
              <a:rPr lang="en-GB" sz="2800" dirty="0">
                <a:solidFill>
                  <a:srgbClr val="0070C0"/>
                </a:solidFill>
                <a:latin typeface="Times New Roman" panose="02020603050405020304" pitchFamily="18" charset="0"/>
                <a:cs typeface="Times New Roman" panose="02020603050405020304" pitchFamily="18" charset="0"/>
              </a:rPr>
              <a:t>- </a:t>
            </a:r>
            <a:r>
              <a:rPr lang="en-US" sz="2800" dirty="0" smtClean="0">
                <a:solidFill>
                  <a:srgbClr val="0070C0"/>
                </a:solidFill>
                <a:latin typeface="+mj-lt"/>
              </a:rPr>
              <a:t>Y</a:t>
            </a:r>
            <a:r>
              <a:rPr lang="vi-VN" sz="2800" dirty="0" smtClean="0">
                <a:solidFill>
                  <a:srgbClr val="0070C0"/>
                </a:solidFill>
                <a:latin typeface="+mj-lt"/>
              </a:rPr>
              <a:t>êu c</a:t>
            </a:r>
            <a:r>
              <a:rPr lang="en-US" sz="2800" dirty="0" smtClean="0">
                <a:solidFill>
                  <a:srgbClr val="0070C0"/>
                </a:solidFill>
                <a:latin typeface="+mj-lt"/>
              </a:rPr>
              <a:t>ầ</a:t>
            </a:r>
            <a:r>
              <a:rPr lang="vi-VN" sz="2800" dirty="0" smtClean="0">
                <a:solidFill>
                  <a:srgbClr val="0070C0"/>
                </a:solidFill>
                <a:latin typeface="+mj-lt"/>
              </a:rPr>
              <a:t>u </a:t>
            </a:r>
            <a:r>
              <a:rPr lang="vi-VN" sz="2800" dirty="0">
                <a:solidFill>
                  <a:srgbClr val="0070C0"/>
                </a:solidFill>
                <a:latin typeface="+mj-lt"/>
              </a:rPr>
              <a:t>cơ bản khi thực hiện gieo </a:t>
            </a:r>
            <a:r>
              <a:rPr lang="vi-VN" sz="2800" dirty="0" smtClean="0">
                <a:solidFill>
                  <a:srgbClr val="0070C0"/>
                </a:solidFill>
                <a:latin typeface="+mj-lt"/>
              </a:rPr>
              <a:t>tr</a:t>
            </a:r>
            <a:r>
              <a:rPr lang="en-US" sz="2800" dirty="0" smtClean="0">
                <a:solidFill>
                  <a:srgbClr val="0070C0"/>
                </a:solidFill>
                <a:latin typeface="+mj-lt"/>
              </a:rPr>
              <a:t>ồ</a:t>
            </a:r>
            <a:r>
              <a:rPr lang="vi-VN" sz="2800" dirty="0" smtClean="0">
                <a:solidFill>
                  <a:srgbClr val="0070C0"/>
                </a:solidFill>
                <a:latin typeface="+mj-lt"/>
              </a:rPr>
              <a:t>ng</a:t>
            </a:r>
            <a:r>
              <a:rPr lang="en-US" sz="2800" dirty="0" smtClean="0">
                <a:solidFill>
                  <a:srgbClr val="0070C0"/>
                </a:solidFill>
                <a:latin typeface="+mj-lt"/>
              </a:rPr>
              <a:t>: </a:t>
            </a:r>
            <a:r>
              <a:rPr lang="en-GB" sz="2800" dirty="0" err="1" smtClean="0">
                <a:solidFill>
                  <a:srgbClr val="0070C0"/>
                </a:solidFill>
                <a:latin typeface="+mj-lt"/>
                <a:cs typeface="Times New Roman" panose="02020603050405020304" pitchFamily="18" charset="0"/>
              </a:rPr>
              <a:t>Đảm</a:t>
            </a:r>
            <a:r>
              <a:rPr lang="en-GB" sz="2800" dirty="0" smtClean="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bảo</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yêu</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cầu</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về</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thời</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vụ</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mật</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độ</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khoảng</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mj-lt"/>
                <a:cs typeface="Times New Roman" panose="02020603050405020304" pitchFamily="18" charset="0"/>
              </a:rPr>
              <a:t>cách</a:t>
            </a:r>
            <a:r>
              <a:rPr lang="en-GB" sz="2800" dirty="0">
                <a:solidFill>
                  <a:srgbClr val="0070C0"/>
                </a:solidFill>
                <a:latin typeface="+mj-lt"/>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và</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độ</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nông</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sâu</a:t>
            </a:r>
            <a:r>
              <a:rPr lang="en-GB"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9984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42998" y="304800"/>
            <a:ext cx="6556953" cy="16472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457200" y="5319775"/>
            <a:ext cx="36576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a:t>
            </a:r>
            <a:r>
              <a:rPr lang="en-US" sz="3200" dirty="0" smtClean="0">
                <a:solidFill>
                  <a:prstClr val="black"/>
                </a:solidFill>
                <a:latin typeface="Times New Roman" pitchFamily="18" charset="0"/>
                <a:cs typeface="Times New Roman" pitchFamily="18" charset="0"/>
              </a:rPr>
              <a:t>: </a:t>
            </a:r>
            <a:r>
              <a:rPr lang="en-US" altLang="en-US" sz="2400" b="1" dirty="0" smtClean="0">
                <a:latin typeface="Times New Roman" panose="02020603050405020304" pitchFamily="18" charset="0"/>
              </a:rPr>
              <a:t>3</a:t>
            </a:r>
            <a:endParaRPr lang="en-US" altLang="en-US" sz="2400" b="1" dirty="0">
              <a:latin typeface="Times New Roman" panose="02020603050405020304" pitchFamily="18" charset="0"/>
            </a:endParaRPr>
          </a:p>
          <a:p>
            <a:endParaRPr lang="en-US" sz="3200" dirty="0">
              <a:solidFill>
                <a:prstClr val="black"/>
              </a:solidFill>
              <a:latin typeface="Times New Roman" pitchFamily="18" charset="0"/>
              <a:cs typeface="Times New Roman" pitchFamily="18" charset="0"/>
            </a:endParaRPr>
          </a:p>
        </p:txBody>
      </p:sp>
      <p:sp>
        <p:nvSpPr>
          <p:cNvPr id="6" name="TextBox 5"/>
          <p:cNvSpPr txBox="1"/>
          <p:nvPr/>
        </p:nvSpPr>
        <p:spPr>
          <a:xfrm>
            <a:off x="457199" y="2597458"/>
            <a:ext cx="473283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a:t>
            </a:r>
            <a:r>
              <a:rPr lang="en-US" sz="3200" dirty="0" smtClean="0">
                <a:solidFill>
                  <a:prstClr val="black"/>
                </a:solidFill>
                <a:latin typeface="Times New Roman" pitchFamily="18" charset="0"/>
                <a:cs typeface="Times New Roman" pitchFamily="18" charset="0"/>
              </a:rPr>
              <a:t>: </a:t>
            </a:r>
            <a:r>
              <a:rPr lang="en-US" altLang="en-US" sz="2400" b="1" dirty="0" smtClean="0">
                <a:latin typeface="Times New Roman" panose="02020603050405020304" pitchFamily="18" charset="0"/>
              </a:rPr>
              <a:t>1</a:t>
            </a:r>
            <a:endParaRPr lang="en-US" sz="2400" b="1" dirty="0">
              <a:solidFill>
                <a:prstClr val="black"/>
              </a:solidFill>
              <a:latin typeface="Times New Roman" pitchFamily="18" charset="0"/>
              <a:cs typeface="Times New Roman" pitchFamily="18" charset="0"/>
            </a:endParaRPr>
          </a:p>
        </p:txBody>
      </p:sp>
      <p:sp>
        <p:nvSpPr>
          <p:cNvPr id="7" name="TextBox 6"/>
          <p:cNvSpPr txBox="1"/>
          <p:nvPr/>
        </p:nvSpPr>
        <p:spPr>
          <a:xfrm>
            <a:off x="546300" y="4362485"/>
            <a:ext cx="60831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altLang="en-US" sz="2400" b="1" dirty="0" smtClean="0">
                <a:latin typeface="Times New Roman" panose="02020603050405020304" pitchFamily="18" charset="0"/>
              </a:rPr>
              <a:t>4</a:t>
            </a:r>
            <a:endParaRPr lang="en-US" altLang="en-US" sz="2400" b="1" dirty="0">
              <a:latin typeface="Times New Roman" panose="02020603050405020304" pitchFamily="18" charset="0"/>
            </a:endParaRPr>
          </a:p>
        </p:txBody>
      </p:sp>
      <p:sp>
        <p:nvSpPr>
          <p:cNvPr id="8" name="TextBox 7"/>
          <p:cNvSpPr txBox="1"/>
          <p:nvPr/>
        </p:nvSpPr>
        <p:spPr>
          <a:xfrm>
            <a:off x="457199" y="3416587"/>
            <a:ext cx="470487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50000"/>
              </a:spcBef>
            </a:pPr>
            <a:r>
              <a:rPr lang="en-US" sz="3200" dirty="0">
                <a:solidFill>
                  <a:prstClr val="black"/>
                </a:solidFill>
                <a:latin typeface="Times New Roman" pitchFamily="18" charset="0"/>
                <a:cs typeface="Times New Roman" pitchFamily="18" charset="0"/>
              </a:rPr>
              <a:t>B: </a:t>
            </a:r>
            <a:r>
              <a:rPr lang="en-US" altLang="en-US" sz="2400" b="1" dirty="0" smtClean="0">
                <a:latin typeface="Times New Roman" panose="02020603050405020304" pitchFamily="18" charset="0"/>
              </a:rPr>
              <a:t>2</a:t>
            </a:r>
            <a:endParaRPr lang="en-US" altLang="en-US" sz="2400" b="1" dirty="0">
              <a:latin typeface="Times New Roman" panose="02020603050405020304"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330" y="2345801"/>
            <a:ext cx="609600" cy="609600"/>
          </a:xfrm>
          <a:prstGeom prst="rect">
            <a:avLst/>
          </a:prstGeom>
        </p:spPr>
      </p:pic>
      <p:sp>
        <p:nvSpPr>
          <p:cNvPr id="16" name="Cloud 15"/>
          <p:cNvSpPr/>
          <p:nvPr/>
        </p:nvSpPr>
        <p:spPr>
          <a:xfrm>
            <a:off x="3379861" y="4759690"/>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4445691" y="5291950"/>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345" y="4001362"/>
            <a:ext cx="1233055" cy="1256068"/>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0" y="1989090"/>
            <a:ext cx="1233055" cy="1256068"/>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3128" y="3106417"/>
            <a:ext cx="1233055" cy="1256068"/>
          </a:xfrm>
          <a:prstGeom prst="rect">
            <a:avLst/>
          </a:prstGeom>
        </p:spPr>
      </p:pic>
      <p:pic>
        <p:nvPicPr>
          <p:cNvPr id="21" name="q5">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2863" y="5410199"/>
            <a:ext cx="1499175" cy="1499175"/>
          </a:xfrm>
          <a:prstGeom prst="rect">
            <a:avLst/>
          </a:prstGeom>
        </p:spPr>
      </p:pic>
      <p:grpSp>
        <p:nvGrpSpPr>
          <p:cNvPr id="22" name="times up"/>
          <p:cNvGrpSpPr/>
          <p:nvPr/>
        </p:nvGrpSpPr>
        <p:grpSpPr>
          <a:xfrm>
            <a:off x="7840158" y="1792767"/>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55272" y="4115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55005" y="345538"/>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77490" y="922908"/>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97775" y="968271"/>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45188" y="1221918"/>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99463" y="1005841"/>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83361" y="722050"/>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251683" y="256337"/>
            <a:ext cx="6388016" cy="954107"/>
          </a:xfrm>
          <a:prstGeom prst="rect">
            <a:avLst/>
          </a:prstGeom>
          <a:noFill/>
        </p:spPr>
        <p:txBody>
          <a:bodyPr wrap="square" rtlCol="0">
            <a:spAutoFit/>
          </a:bodyPr>
          <a:lstStyle/>
          <a:p>
            <a:pPr>
              <a:spcBef>
                <a:spcPct val="50000"/>
              </a:spcBef>
            </a:pPr>
            <a:r>
              <a:rPr lang="en-US" altLang="en-US" sz="2800" b="1" u="sng" dirty="0" err="1">
                <a:solidFill>
                  <a:srgbClr val="FF0000"/>
                </a:solidFill>
                <a:latin typeface="Times New Roman" panose="02020603050405020304" pitchFamily="18" charset="0"/>
              </a:rPr>
              <a:t>Câu</a:t>
            </a:r>
            <a:r>
              <a:rPr lang="en-US" altLang="en-US" sz="2800" b="1" u="sng" dirty="0">
                <a:solidFill>
                  <a:srgbClr val="FF0000"/>
                </a:solidFill>
                <a:latin typeface="Times New Roman" panose="02020603050405020304" pitchFamily="18" charset="0"/>
              </a:rPr>
              <a:t> </a:t>
            </a:r>
            <a:r>
              <a:rPr lang="en-US" altLang="en-US" sz="2800" b="1" u="sng" dirty="0" smtClean="0">
                <a:solidFill>
                  <a:srgbClr val="FF0000"/>
                </a:solidFill>
                <a:latin typeface="Times New Roman" panose="02020603050405020304" pitchFamily="18" charset="0"/>
              </a:rPr>
              <a:t>5 :</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Có</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mấy</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biện</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pháp</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phòng</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trừ</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sâu</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bệnh</a:t>
            </a:r>
            <a:endParaRPr lang="en-US" altLang="en-US" sz="28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0"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62000"/>
            <a:ext cx="7696200" cy="1040285"/>
          </a:xfrm>
          <a:prstGeom prst="rect">
            <a:avLst/>
          </a:prstGeom>
        </p:spPr>
        <p:txBody>
          <a:bodyPr wrap="square">
            <a:spAutoFit/>
          </a:bodyPr>
          <a:lstStyle/>
          <a:p>
            <a:pPr marL="381000">
              <a:lnSpc>
                <a:spcPct val="110000"/>
              </a:lnSpc>
              <a:spcAft>
                <a:spcPts val="1300"/>
              </a:spcAft>
            </a:pP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V</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ì</a:t>
            </a: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sao trong công tác phòng </a:t>
            </a: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tr</a:t>
            </a:r>
            <a:r>
              <a:rPr lang="en-US"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ừ </a:t>
            </a: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sâu</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bệnh hại cây trồng cần thực hiện nguyên tắc phòng </a:t>
            </a: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a:t>
            </a: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ch</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í</a:t>
            </a:r>
            <a:r>
              <a:rPr lang="vi-VN" sz="28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nh</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6200" y="2667000"/>
            <a:ext cx="8610600" cy="3276859"/>
          </a:xfrm>
          <a:prstGeom prst="rect">
            <a:avLst/>
          </a:prstGeom>
        </p:spPr>
        <p:txBody>
          <a:bodyPr wrap="square">
            <a:spAutoFit/>
          </a:bodyPr>
          <a:lstStyle/>
          <a:p>
            <a:pPr marL="342900" lvl="0" indent="-342900" algn="just">
              <a:lnSpc>
                <a:spcPct val="120000"/>
              </a:lnSpc>
              <a:spcAft>
                <a:spcPts val="300"/>
              </a:spcAft>
              <a:buClr>
                <a:srgbClr val="5C5C5C"/>
              </a:buClr>
              <a:buSzPts val="600"/>
              <a:buFont typeface="+mj-lt"/>
              <a:buAutoNum type="arabicPeriod"/>
              <a:tabLst>
                <a:tab pos="293370" algn="l"/>
              </a:tabLst>
            </a:pPr>
            <a:r>
              <a:rPr lang="vi-VN" sz="2400" dirty="0" smtClean="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L</a:t>
            </a:r>
            <a:r>
              <a:rPr lang="en-US" sz="2400" dirty="0" smtClean="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ấ</a:t>
            </a:r>
            <a:r>
              <a:rPr lang="vi-VN" sz="2400" dirty="0" smtClean="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y </a:t>
            </a:r>
            <a:r>
              <a:rPr lang="vi-VN"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nguyên tấc phòng là chính </a:t>
            </a:r>
            <a:r>
              <a:rPr lang="vi-VN" sz="2400" dirty="0" smtClean="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đ</a:t>
            </a:r>
            <a:r>
              <a:rPr lang="en-US" sz="2400" dirty="0" smtClean="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ể </a:t>
            </a:r>
            <a:r>
              <a:rPr lang="vi-VN" sz="2400" dirty="0" smtClean="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phòng </a:t>
            </a:r>
            <a:r>
              <a:rPr lang="vi-VN"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trừ sâu, bệnh hại là vì:</a:t>
            </a:r>
            <a:endParaRPr lang="en-US"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20000"/>
              </a:lnSpc>
              <a:spcAft>
                <a:spcPts val="300"/>
              </a:spcAft>
              <a:buClr>
                <a:srgbClr val="5C5C5C"/>
              </a:buClr>
              <a:buSzPts val="600"/>
              <a:buFont typeface="Symbol" panose="05050102010706020507" pitchFamily="18" charset="2"/>
              <a:buChar char="-"/>
              <a:tabLst>
                <a:tab pos="274955" algn="l"/>
              </a:tabLs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Chi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phí</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thấp</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ít</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tốn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20000"/>
              </a:lnSpc>
              <a:spcAft>
                <a:spcPts val="300"/>
              </a:spcAft>
              <a:buClr>
                <a:srgbClr val="5C5C5C"/>
              </a:buClr>
              <a:buSzPts val="600"/>
              <a:buFont typeface="Symbol" panose="05050102010706020507" pitchFamily="18" charset="2"/>
              <a:buChar char="-"/>
              <a:tabLst>
                <a:tab pos="274955" algn="l"/>
              </a:tabLs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Bào vệ cây trỗng tót hơn, đàm bảo năng suẩt và chất lượng nông sản.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7000"/>
              </a:lnSpc>
              <a:spcAft>
                <a:spcPts val="800"/>
              </a:spcAft>
              <a:buClr>
                <a:srgbClr val="5C5C5C"/>
              </a:buClr>
              <a:buSzPts val="600"/>
              <a:buFont typeface="Symbol" panose="05050102010706020507" pitchFamily="18" charset="2"/>
              <a:buChar char="-"/>
              <a:tabLst>
                <a:tab pos="271780" algn="l"/>
              </a:tabLs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Hạn chế việc sử dụng thuốc bào vệ thực vật (có tính độc), do đó bảo vệ cây tróng, sức khoè con người, vật nuôi, bào vệ môi trường sinh thái.</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178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676400"/>
            <a:ext cx="8686800" cy="2401683"/>
          </a:xfrm>
          <a:prstGeom prst="rect">
            <a:avLst/>
          </a:prstGeom>
        </p:spPr>
        <p:txBody>
          <a:bodyPr wrap="square">
            <a:spAutoFit/>
          </a:bodyPr>
          <a:lstStyle/>
          <a:p>
            <a:pPr lvl="0" algn="just">
              <a:lnSpc>
                <a:spcPct val="115000"/>
              </a:lnSpc>
              <a:spcAft>
                <a:spcPts val="200"/>
              </a:spcAft>
              <a:buClr>
                <a:srgbClr val="000000"/>
              </a:buClr>
              <a:buSzPts val="1000"/>
              <a:tabLst>
                <a:tab pos="395605" algn="l"/>
              </a:tabLst>
            </a:pPr>
            <a:r>
              <a:rPr lang="en-US"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1. </a:t>
            </a:r>
            <a:r>
              <a:rPr lang="vi-VN"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Vận </a:t>
            </a:r>
            <a:r>
              <a:rPr lang="vi-VN"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dụng kiến </a:t>
            </a:r>
            <a:r>
              <a:rPr lang="vi-VN"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th</a:t>
            </a:r>
            <a:r>
              <a:rPr lang="en-US" sz="2800"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ức</a:t>
            </a:r>
            <a:r>
              <a:rPr lang="vi-VN"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đã</a:t>
            </a:r>
            <a:r>
              <a:rPr lang="en-US"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em</a:t>
            </a:r>
            <a:r>
              <a:rPr lang="en-US"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hãy</a:t>
            </a:r>
            <a:r>
              <a:rPr lang="en-US"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làm</a:t>
            </a:r>
            <a:r>
              <a:rPr lang="en-US"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1 video</a:t>
            </a:r>
            <a:r>
              <a:rPr lang="vi-VN"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thực hiện việc </a:t>
            </a:r>
            <a:r>
              <a:rPr lang="vi-VN"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ch</a:t>
            </a:r>
            <a:r>
              <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ă</a:t>
            </a:r>
            <a:r>
              <a:rPr lang="vi-VN" sz="2800"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m </a:t>
            </a:r>
            <a:r>
              <a:rPr lang="vi-VN"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sóc cây trồng trong gia đình.</a:t>
            </a:r>
            <a:endPar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a:p>
            <a:r>
              <a:rPr lang="en-US" sz="2800" dirty="0" smtClean="0">
                <a:solidFill>
                  <a:srgbClr val="0000CC"/>
                </a:solidFill>
                <a:latin typeface="Times New Roman" panose="02020603050405020304" pitchFamily="18" charset="0"/>
                <a:ea typeface="Tahoma" panose="020B0604030504040204" pitchFamily="34" charset="0"/>
                <a:cs typeface="Times New Roman" panose="02020603050405020304" pitchFamily="18" charset="0"/>
              </a:rPr>
              <a:t>2. </a:t>
            </a:r>
            <a:r>
              <a:rPr lang="vi-VN" sz="2800" dirty="0" smtClean="0">
                <a:solidFill>
                  <a:srgbClr val="0000CC"/>
                </a:solidFill>
                <a:latin typeface="Times New Roman" panose="02020603050405020304" pitchFamily="18" charset="0"/>
                <a:ea typeface="Tahoma" panose="020B0604030504040204" pitchFamily="34" charset="0"/>
                <a:cs typeface="Times New Roman" panose="02020603050405020304" pitchFamily="18" charset="0"/>
              </a:rPr>
              <a:t>Hãy </a:t>
            </a:r>
            <a:r>
              <a:rPr lang="vi-VN"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giải thích và tuyên truyền cho mọi người áp dụng đúng cách và tuân thù cãc nguyên tắc khi sừ dụng thuốc hoá học đẻ phòng trừ sâu. bệnh.</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28800" y="457200"/>
            <a:ext cx="5006371"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HOẠT ĐỘNG TRẢI NGHIỆM</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16695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HƯỚNG DẪN VỀ NHÀ</a:t>
            </a:r>
            <a:endParaRPr lang="en-US" dirty="0">
              <a:latin typeface="Times New Roman" panose="02020603050405020304" pitchFamily="18" charset="0"/>
              <a:cs typeface="Times New Roman" panose="02020603050405020304" pitchFamily="18" charset="0"/>
            </a:endParaRPr>
          </a:p>
        </p:txBody>
      </p:sp>
      <p:sp>
        <p:nvSpPr>
          <p:cNvPr id="4" name="Rectangle 3"/>
          <p:cNvSpPr/>
          <p:nvPr/>
        </p:nvSpPr>
        <p:spPr>
          <a:xfrm>
            <a:off x="427149" y="2209800"/>
            <a:ext cx="7696200" cy="2828467"/>
          </a:xfrm>
          <a:prstGeom prst="rect">
            <a:avLst/>
          </a:prstGeom>
        </p:spPr>
        <p:txBody>
          <a:bodyPr wrap="square">
            <a:spAutoFit/>
          </a:bodyPr>
          <a:lstStyle/>
          <a:p>
            <a:pPr indent="152400" algn="just">
              <a:lnSpc>
                <a:spcPct val="120000"/>
              </a:lnSpc>
              <a:spcAft>
                <a:spcPts val="300"/>
              </a:spcAft>
            </a:pPr>
            <a:r>
              <a:rPr lang="vi-VN" sz="2400" dirty="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Về</a:t>
            </a:r>
            <a:r>
              <a:rPr lang="en-US" sz="2400" dirty="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nhà</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học</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bài</a:t>
            </a:r>
            <a:r>
              <a:rPr lang="en-US" sz="2400" dirty="0" smtClean="0">
                <a:solidFill>
                  <a:srgbClr val="0000CC"/>
                </a:solidFill>
                <a:latin typeface="+mj-lt"/>
                <a:ea typeface="Times New Roman" panose="02020603050405020304" pitchFamily="18" charset="0"/>
              </a:rPr>
              <a:t> , </a:t>
            </a:r>
            <a:r>
              <a:rPr lang="en-US" sz="2400" dirty="0" err="1" smtClean="0">
                <a:solidFill>
                  <a:srgbClr val="0000CC"/>
                </a:solidFill>
                <a:latin typeface="+mj-lt"/>
                <a:ea typeface="Times New Roman" panose="02020603050405020304" pitchFamily="18" charset="0"/>
              </a:rPr>
              <a:t>sư</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tầm</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tranh</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ảnh</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hoặc</a:t>
            </a:r>
            <a:r>
              <a:rPr lang="en-US" sz="2400" dirty="0" smtClean="0">
                <a:solidFill>
                  <a:srgbClr val="0000CC"/>
                </a:solidFill>
                <a:latin typeface="+mj-lt"/>
                <a:ea typeface="Times New Roman" panose="02020603050405020304" pitchFamily="18" charset="0"/>
              </a:rPr>
              <a:t> video </a:t>
            </a:r>
            <a:r>
              <a:rPr lang="en-US" sz="2400" dirty="0" err="1" smtClean="0">
                <a:solidFill>
                  <a:srgbClr val="0000CC"/>
                </a:solidFill>
                <a:latin typeface="+mj-lt"/>
                <a:ea typeface="Times New Roman" panose="02020603050405020304" pitchFamily="18" charset="0"/>
              </a:rPr>
              <a:t>về</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cách</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chăm</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sóc</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cây</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trồng</a:t>
            </a:r>
            <a:endParaRPr lang="en-US" sz="2400" dirty="0" smtClean="0">
              <a:solidFill>
                <a:srgbClr val="0000CC"/>
              </a:solidFill>
              <a:latin typeface="+mj-lt"/>
              <a:ea typeface="Times New Roman" panose="02020603050405020304" pitchFamily="18" charset="0"/>
            </a:endParaRPr>
          </a:p>
          <a:p>
            <a:pPr indent="152400" algn="just">
              <a:lnSpc>
                <a:spcPct val="120000"/>
              </a:lnSpc>
              <a:spcAft>
                <a:spcPts val="300"/>
              </a:spcAft>
            </a:pP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Quan</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sát</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việc</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sử</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dụng</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thuốc</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bảo</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vệ</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thực</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vật</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hóa</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học</a:t>
            </a:r>
            <a:r>
              <a:rPr lang="en-US" sz="2400" dirty="0" smtClean="0">
                <a:solidFill>
                  <a:srgbClr val="0000CC"/>
                </a:solidFill>
                <a:latin typeface="+mj-lt"/>
                <a:ea typeface="Times New Roman" panose="02020603050405020304" pitchFamily="18" charset="0"/>
              </a:rPr>
              <a:t> ở </a:t>
            </a:r>
            <a:r>
              <a:rPr lang="en-US" sz="2400" dirty="0" err="1" smtClean="0">
                <a:solidFill>
                  <a:srgbClr val="0000CC"/>
                </a:solidFill>
                <a:latin typeface="+mj-lt"/>
                <a:ea typeface="Times New Roman" panose="02020603050405020304" pitchFamily="18" charset="0"/>
              </a:rPr>
              <a:t>gia</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đình</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và</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cách</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bảo</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vệ</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môi</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trường</a:t>
            </a:r>
            <a:endParaRPr lang="en-US" sz="2400" dirty="0" smtClean="0">
              <a:solidFill>
                <a:srgbClr val="0000CC"/>
              </a:solidFill>
              <a:latin typeface="+mj-lt"/>
              <a:ea typeface="Times New Roman" panose="02020603050405020304" pitchFamily="18" charset="0"/>
            </a:endParaRPr>
          </a:p>
          <a:p>
            <a:pPr indent="152400" algn="just">
              <a:lnSpc>
                <a:spcPct val="120000"/>
              </a:lnSpc>
              <a:spcAft>
                <a:spcPts val="300"/>
              </a:spcAft>
            </a:pP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Sưu</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tầm</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hình</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ảnh</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hoặc</a:t>
            </a:r>
            <a:r>
              <a:rPr lang="en-US" sz="2400" dirty="0" smtClean="0">
                <a:solidFill>
                  <a:srgbClr val="0000CC"/>
                </a:solidFill>
                <a:latin typeface="+mj-lt"/>
                <a:ea typeface="Times New Roman" panose="02020603050405020304" pitchFamily="18" charset="0"/>
              </a:rPr>
              <a:t> vi </a:t>
            </a:r>
            <a:r>
              <a:rPr lang="en-US" sz="2400" dirty="0" err="1" smtClean="0">
                <a:solidFill>
                  <a:srgbClr val="0000CC"/>
                </a:solidFill>
                <a:latin typeface="+mj-lt"/>
                <a:ea typeface="Times New Roman" panose="02020603050405020304" pitchFamily="18" charset="0"/>
              </a:rPr>
              <a:t>deo</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về</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thu</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hoạch</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sản</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phẩm</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trồng</a:t>
            </a:r>
            <a:r>
              <a:rPr lang="en-US" sz="2400" dirty="0" smtClean="0">
                <a:solidFill>
                  <a:srgbClr val="0000CC"/>
                </a:solidFill>
                <a:latin typeface="+mj-lt"/>
                <a:ea typeface="Times New Roman" panose="02020603050405020304" pitchFamily="18" charset="0"/>
              </a:rPr>
              <a:t> </a:t>
            </a:r>
            <a:r>
              <a:rPr lang="en-US" sz="2400" dirty="0" err="1" smtClean="0">
                <a:solidFill>
                  <a:srgbClr val="0000CC"/>
                </a:solidFill>
                <a:latin typeface="+mj-lt"/>
                <a:ea typeface="Times New Roman" panose="02020603050405020304" pitchFamily="18" charset="0"/>
              </a:rPr>
              <a:t>trọt</a:t>
            </a:r>
            <a:r>
              <a:rPr lang="en-US" sz="2400" dirty="0">
                <a:solidFill>
                  <a:srgbClr val="0000CC"/>
                </a:solidFill>
                <a:latin typeface="+mj-lt"/>
                <a:ea typeface="Times New Roman" panose="02020603050405020304" pitchFamily="18" charset="0"/>
              </a:rPr>
              <a:t>.</a:t>
            </a:r>
            <a:endParaRPr lang="en-US" sz="2400" dirty="0" smtClean="0">
              <a:solidFill>
                <a:srgbClr val="0000CC"/>
              </a:solidFill>
              <a:latin typeface="+mj-lt"/>
              <a:ea typeface="Times New Roman" panose="02020603050405020304" pitchFamily="18" charset="0"/>
            </a:endParaRPr>
          </a:p>
        </p:txBody>
      </p:sp>
    </p:spTree>
    <p:extLst>
      <p:ext uri="{BB962C8B-B14F-4D97-AF65-F5344CB8AC3E}">
        <p14:creationId xmlns:p14="http://schemas.microsoft.com/office/powerpoint/2010/main" val="21806302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16"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15875"/>
            <a:ext cx="178593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4"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825" y="12700"/>
            <a:ext cx="15652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875" y="4941888"/>
            <a:ext cx="16922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46938" y="4797425"/>
            <a:ext cx="1858962"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27175" y="1538288"/>
            <a:ext cx="6872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r>
              <a:rPr lang="en-US" altLang="en-US" sz="3600" u="none">
                <a:solidFill>
                  <a:srgbClr val="FF0000"/>
                </a:solidFill>
                <a:cs typeface="Times New Roman" panose="02020603050405020304" pitchFamily="18" charset="0"/>
              </a:rPr>
              <a:t>Cô chào tạm biệt các em!</a:t>
            </a:r>
          </a:p>
          <a:p>
            <a:r>
              <a:rPr lang="en-US" altLang="en-US" sz="3600" u="none">
                <a:solidFill>
                  <a:srgbClr val="FF0000"/>
                </a:solidFill>
                <a:cs typeface="Times New Roman" panose="02020603050405020304" pitchFamily="18" charset="0"/>
              </a:rPr>
              <a:t>Cô hẹn gặp lại các em vào tuần sau!</a:t>
            </a:r>
          </a:p>
        </p:txBody>
      </p:sp>
    </p:spTree>
    <p:extLst>
      <p:ext uri="{BB962C8B-B14F-4D97-AF65-F5344CB8AC3E}">
        <p14:creationId xmlns:p14="http://schemas.microsoft.com/office/powerpoint/2010/main" val="21142269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6">
            <a:extLst>
              <a:ext uri="{FF2B5EF4-FFF2-40B4-BE49-F238E27FC236}">
                <a16:creationId xmlns:a16="http://schemas.microsoft.com/office/drawing/2014/main" id="{7D7A6BC5-E725-4EDC-BE31-F85267E5B27B}"/>
              </a:ext>
            </a:extLst>
          </p:cNvPr>
          <p:cNvSpPr txBox="1">
            <a:spLocks noChangeArrowheads="1"/>
          </p:cNvSpPr>
          <p:nvPr/>
        </p:nvSpPr>
        <p:spPr bwMode="auto">
          <a:xfrm>
            <a:off x="-16565" y="1981200"/>
            <a:ext cx="8093765" cy="213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57175" indent="-257175">
              <a:spcBef>
                <a:spcPct val="50000"/>
              </a:spcBef>
              <a:buFontTx/>
              <a:buChar char="-"/>
              <a:defRPr/>
            </a:pPr>
            <a:r>
              <a:rPr lang="en-US" sz="2800" dirty="0" err="1">
                <a:latin typeface="Times New Roman" pitchFamily="18" charset="0"/>
              </a:rPr>
              <a:t>Tập</a:t>
            </a:r>
            <a:r>
              <a:rPr lang="en-US" sz="2800" dirty="0">
                <a:latin typeface="Times New Roman" pitchFamily="18" charset="0"/>
              </a:rPr>
              <a:t> </a:t>
            </a:r>
            <a:r>
              <a:rPr lang="en-US" sz="2800" dirty="0" err="1">
                <a:latin typeface="Times New Roman" pitchFamily="18" charset="0"/>
              </a:rPr>
              <a:t>trung</a:t>
            </a:r>
            <a:r>
              <a:rPr lang="en-US" sz="2800" dirty="0">
                <a:latin typeface="Times New Roman" pitchFamily="18" charset="0"/>
              </a:rPr>
              <a:t> </a:t>
            </a:r>
            <a:r>
              <a:rPr lang="en-US" sz="2800" dirty="0" err="1">
                <a:latin typeface="Times New Roman" pitchFamily="18" charset="0"/>
              </a:rPr>
              <a:t>vào</a:t>
            </a:r>
            <a:r>
              <a:rPr lang="en-US" sz="2800" dirty="0">
                <a:latin typeface="Times New Roman" pitchFamily="18" charset="0"/>
              </a:rPr>
              <a:t> </a:t>
            </a:r>
            <a:r>
              <a:rPr lang="en-US" sz="2800" dirty="0" err="1">
                <a:latin typeface="Times New Roman" pitchFamily="18" charset="0"/>
              </a:rPr>
              <a:t>ba</a:t>
            </a:r>
            <a:r>
              <a:rPr lang="en-US" sz="2800" dirty="0">
                <a:latin typeface="Times New Roman" pitchFamily="18" charset="0"/>
              </a:rPr>
              <a:t> </a:t>
            </a:r>
            <a:r>
              <a:rPr lang="en-US" sz="2800" dirty="0" err="1">
                <a:latin typeface="Times New Roman" pitchFamily="18" charset="0"/>
              </a:rPr>
              <a:t>vụ</a:t>
            </a:r>
            <a:r>
              <a:rPr lang="en-US" sz="2800" dirty="0">
                <a:latin typeface="Times New Roman" pitchFamily="18" charset="0"/>
              </a:rPr>
              <a:t> </a:t>
            </a:r>
            <a:r>
              <a:rPr lang="en-US" sz="2800" dirty="0" err="1">
                <a:latin typeface="Times New Roman" pitchFamily="18" charset="0"/>
              </a:rPr>
              <a:t>trong</a:t>
            </a:r>
            <a:r>
              <a:rPr lang="en-US" sz="2800" dirty="0">
                <a:latin typeface="Times New Roman" pitchFamily="18" charset="0"/>
              </a:rPr>
              <a:t> </a:t>
            </a:r>
            <a:r>
              <a:rPr lang="en-US" sz="2800" dirty="0" err="1">
                <a:latin typeface="Times New Roman" pitchFamily="18" charset="0"/>
              </a:rPr>
              <a:t>năm</a:t>
            </a:r>
            <a:r>
              <a:rPr lang="en-US" sz="2800" dirty="0">
                <a:latin typeface="Times New Roman" pitchFamily="18" charset="0"/>
              </a:rPr>
              <a:t>:</a:t>
            </a:r>
          </a:p>
          <a:p>
            <a:pPr>
              <a:spcBef>
                <a:spcPts val="450"/>
              </a:spcBef>
              <a:spcAft>
                <a:spcPts val="450"/>
              </a:spcAft>
              <a:defRPr/>
            </a:pPr>
            <a:r>
              <a:rPr lang="en-US" sz="2800" dirty="0">
                <a:latin typeface="Times New Roman" pitchFamily="18" charset="0"/>
              </a:rPr>
              <a:t>	</a:t>
            </a:r>
            <a:r>
              <a:rPr lang="en-US" sz="2800" dirty="0">
                <a:solidFill>
                  <a:srgbClr val="0000FF"/>
                </a:solidFill>
                <a:latin typeface="Times New Roman" pitchFamily="18" charset="0"/>
                <a:sym typeface="Wingdings"/>
              </a:rPr>
              <a:t>  </a:t>
            </a:r>
            <a:r>
              <a:rPr lang="en-US" sz="2800" dirty="0">
                <a:latin typeface="Times New Roman" pitchFamily="18" charset="0"/>
              </a:rPr>
              <a:t>+ </a:t>
            </a:r>
            <a:r>
              <a:rPr lang="en-US" sz="2800" dirty="0" err="1">
                <a:latin typeface="Times New Roman" pitchFamily="18" charset="0"/>
              </a:rPr>
              <a:t>Vụ</a:t>
            </a:r>
            <a:r>
              <a:rPr lang="en-US" sz="2800" dirty="0">
                <a:latin typeface="Times New Roman" pitchFamily="18" charset="0"/>
              </a:rPr>
              <a:t> </a:t>
            </a:r>
            <a:r>
              <a:rPr lang="en-US" sz="2800" dirty="0" err="1">
                <a:latin typeface="Times New Roman" pitchFamily="18" charset="0"/>
              </a:rPr>
              <a:t>đông</a:t>
            </a:r>
            <a:r>
              <a:rPr lang="en-US" sz="2800" dirty="0">
                <a:latin typeface="Times New Roman" pitchFamily="18" charset="0"/>
              </a:rPr>
              <a:t> </a:t>
            </a:r>
            <a:r>
              <a:rPr lang="en-US" sz="2800" dirty="0" err="1">
                <a:latin typeface="Times New Roman" pitchFamily="18" charset="0"/>
              </a:rPr>
              <a:t>xuân</a:t>
            </a:r>
            <a:r>
              <a:rPr lang="en-US" sz="2800" dirty="0">
                <a:latin typeface="Times New Roman" pitchFamily="18" charset="0"/>
              </a:rPr>
              <a:t> : </a:t>
            </a:r>
            <a:r>
              <a:rPr lang="en-US" sz="2800" dirty="0" err="1">
                <a:latin typeface="Times New Roman" pitchFamily="18" charset="0"/>
              </a:rPr>
              <a:t>Tháng</a:t>
            </a:r>
            <a:r>
              <a:rPr lang="en-US" sz="2800" dirty="0">
                <a:latin typeface="Times New Roman" pitchFamily="18" charset="0"/>
              </a:rPr>
              <a:t> 11 </a:t>
            </a:r>
            <a:r>
              <a:rPr lang="en-US" sz="2800" dirty="0">
                <a:latin typeface="Times New Roman" pitchFamily="18" charset="0"/>
                <a:sym typeface="Wingdings"/>
              </a:rPr>
              <a:t> </a:t>
            </a:r>
            <a:r>
              <a:rPr lang="en-US" sz="2800" dirty="0" err="1">
                <a:latin typeface="Times New Roman" pitchFamily="18" charset="0"/>
                <a:sym typeface="Wingdings"/>
              </a:rPr>
              <a:t>tháng</a:t>
            </a:r>
            <a:r>
              <a:rPr lang="en-US" sz="2800" dirty="0">
                <a:latin typeface="Times New Roman" pitchFamily="18" charset="0"/>
                <a:sym typeface="Wingdings"/>
              </a:rPr>
              <a:t> 4, 5</a:t>
            </a:r>
          </a:p>
          <a:p>
            <a:pPr>
              <a:spcBef>
                <a:spcPts val="450"/>
              </a:spcBef>
              <a:spcAft>
                <a:spcPts val="450"/>
              </a:spcAft>
              <a:defRPr/>
            </a:pPr>
            <a:r>
              <a:rPr lang="en-US" sz="2800" dirty="0">
                <a:latin typeface="Times New Roman" pitchFamily="18" charset="0"/>
                <a:sym typeface="Wingdings"/>
              </a:rPr>
              <a:t>	  + </a:t>
            </a:r>
            <a:r>
              <a:rPr lang="en-US" sz="2800" dirty="0" err="1">
                <a:latin typeface="Times New Roman" pitchFamily="18" charset="0"/>
                <a:sym typeface="Wingdings"/>
              </a:rPr>
              <a:t>Vụ</a:t>
            </a:r>
            <a:r>
              <a:rPr lang="en-US" sz="2800" dirty="0">
                <a:latin typeface="Times New Roman" pitchFamily="18" charset="0"/>
                <a:sym typeface="Wingdings"/>
              </a:rPr>
              <a:t> </a:t>
            </a:r>
            <a:r>
              <a:rPr lang="en-US" sz="2800" dirty="0" err="1">
                <a:latin typeface="Times New Roman" pitchFamily="18" charset="0"/>
                <a:sym typeface="Wingdings"/>
              </a:rPr>
              <a:t>hè</a:t>
            </a:r>
            <a:r>
              <a:rPr lang="en-US" sz="2800" dirty="0">
                <a:latin typeface="Times New Roman" pitchFamily="18" charset="0"/>
                <a:sym typeface="Wingdings"/>
              </a:rPr>
              <a:t> </a:t>
            </a:r>
            <a:r>
              <a:rPr lang="en-US" sz="2800" dirty="0" err="1">
                <a:latin typeface="Times New Roman" pitchFamily="18" charset="0"/>
                <a:sym typeface="Wingdings"/>
              </a:rPr>
              <a:t>thu</a:t>
            </a:r>
            <a:r>
              <a:rPr lang="en-US" sz="2800" dirty="0">
                <a:latin typeface="Times New Roman" pitchFamily="18" charset="0"/>
                <a:sym typeface="Wingdings"/>
              </a:rPr>
              <a:t>: </a:t>
            </a:r>
            <a:r>
              <a:rPr lang="en-US" sz="2800" dirty="0" err="1">
                <a:latin typeface="Times New Roman" pitchFamily="18" charset="0"/>
                <a:sym typeface="Wingdings"/>
              </a:rPr>
              <a:t>Tháng</a:t>
            </a:r>
            <a:r>
              <a:rPr lang="en-US" sz="2800" dirty="0">
                <a:latin typeface="Times New Roman" pitchFamily="18" charset="0"/>
                <a:sym typeface="Wingdings"/>
              </a:rPr>
              <a:t> 4  </a:t>
            </a:r>
            <a:r>
              <a:rPr lang="en-US" sz="2800" dirty="0" err="1">
                <a:latin typeface="Times New Roman" pitchFamily="18" charset="0"/>
                <a:sym typeface="Wingdings"/>
              </a:rPr>
              <a:t>tháng</a:t>
            </a:r>
            <a:r>
              <a:rPr lang="en-US" sz="2800" dirty="0">
                <a:latin typeface="Times New Roman" pitchFamily="18" charset="0"/>
                <a:sym typeface="Wingdings"/>
              </a:rPr>
              <a:t> 7</a:t>
            </a:r>
          </a:p>
          <a:p>
            <a:pPr>
              <a:spcBef>
                <a:spcPts val="450"/>
              </a:spcBef>
              <a:spcAft>
                <a:spcPts val="450"/>
              </a:spcAft>
              <a:defRPr/>
            </a:pPr>
            <a:r>
              <a:rPr lang="en-US" sz="2800" dirty="0">
                <a:latin typeface="Times New Roman" pitchFamily="18" charset="0"/>
                <a:sym typeface="Wingdings"/>
              </a:rPr>
              <a:t>	</a:t>
            </a:r>
            <a:r>
              <a:rPr lang="en-US" sz="2800" dirty="0">
                <a:solidFill>
                  <a:srgbClr val="0000FF"/>
                </a:solidFill>
                <a:latin typeface="Times New Roman" pitchFamily="18" charset="0"/>
                <a:sym typeface="Wingdings"/>
              </a:rPr>
              <a:t>  </a:t>
            </a:r>
            <a:r>
              <a:rPr lang="en-US" sz="2800" dirty="0">
                <a:latin typeface="Times New Roman" pitchFamily="18" charset="0"/>
                <a:sym typeface="Wingdings"/>
              </a:rPr>
              <a:t>+ </a:t>
            </a:r>
            <a:r>
              <a:rPr lang="en-US" sz="2800" dirty="0" err="1">
                <a:latin typeface="Times New Roman" pitchFamily="18" charset="0"/>
                <a:sym typeface="Wingdings"/>
              </a:rPr>
              <a:t>Vụ</a:t>
            </a:r>
            <a:r>
              <a:rPr lang="en-US" sz="2800" dirty="0">
                <a:latin typeface="Times New Roman" pitchFamily="18" charset="0"/>
                <a:sym typeface="Wingdings"/>
              </a:rPr>
              <a:t> </a:t>
            </a:r>
            <a:r>
              <a:rPr lang="en-US" sz="2800" dirty="0" err="1">
                <a:latin typeface="Times New Roman" pitchFamily="18" charset="0"/>
                <a:sym typeface="Wingdings"/>
              </a:rPr>
              <a:t>mùa</a:t>
            </a:r>
            <a:r>
              <a:rPr lang="en-US" sz="2800" dirty="0">
                <a:latin typeface="Times New Roman" pitchFamily="18" charset="0"/>
                <a:sym typeface="Wingdings"/>
              </a:rPr>
              <a:t>: </a:t>
            </a:r>
            <a:r>
              <a:rPr lang="en-US" sz="2800" dirty="0" err="1">
                <a:latin typeface="Times New Roman" pitchFamily="18" charset="0"/>
                <a:sym typeface="Wingdings"/>
              </a:rPr>
              <a:t>Tháng</a:t>
            </a:r>
            <a:r>
              <a:rPr lang="en-US" sz="2800" dirty="0">
                <a:latin typeface="Times New Roman" pitchFamily="18" charset="0"/>
                <a:sym typeface="Wingdings"/>
              </a:rPr>
              <a:t> 6  </a:t>
            </a:r>
            <a:r>
              <a:rPr lang="en-US" sz="2800" dirty="0" err="1">
                <a:latin typeface="Times New Roman" pitchFamily="18" charset="0"/>
                <a:sym typeface="Wingdings"/>
              </a:rPr>
              <a:t>tháng</a:t>
            </a:r>
            <a:r>
              <a:rPr lang="en-US" sz="2800" dirty="0">
                <a:latin typeface="Times New Roman" pitchFamily="18" charset="0"/>
                <a:sym typeface="Wingdings"/>
              </a:rPr>
              <a:t> 11</a:t>
            </a:r>
            <a:endParaRPr lang="en-US" sz="2800" dirty="0">
              <a:latin typeface="Times New Roman" pitchFamily="18" charset="0"/>
            </a:endParaRPr>
          </a:p>
        </p:txBody>
      </p:sp>
      <p:sp>
        <p:nvSpPr>
          <p:cNvPr id="6" name="Text Box 16">
            <a:extLst>
              <a:ext uri="{FF2B5EF4-FFF2-40B4-BE49-F238E27FC236}">
                <a16:creationId xmlns:a16="http://schemas.microsoft.com/office/drawing/2014/main" id="{C10E6284-2343-479C-8A25-1AECA07DCE5A}"/>
              </a:ext>
            </a:extLst>
          </p:cNvPr>
          <p:cNvSpPr txBox="1">
            <a:spLocks noChangeArrowheads="1"/>
          </p:cNvSpPr>
          <p:nvPr/>
        </p:nvSpPr>
        <p:spPr bwMode="auto">
          <a:xfrm>
            <a:off x="457200" y="4348451"/>
            <a:ext cx="868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dirty="0">
                <a:latin typeface="Times New Roman" pitchFamily="18" charset="0"/>
              </a:rPr>
              <a:t>- </a:t>
            </a:r>
            <a:r>
              <a:rPr lang="en-US" sz="2800" dirty="0">
                <a:solidFill>
                  <a:srgbClr val="0000FF"/>
                </a:solidFill>
                <a:latin typeface="Times New Roman" pitchFamily="18" charset="0"/>
                <a:sym typeface="Wingdings" pitchFamily="2" charset="2"/>
              </a:rPr>
              <a:t> </a:t>
            </a:r>
            <a:r>
              <a:rPr lang="en-US" sz="2800" b="1" dirty="0" err="1">
                <a:latin typeface="Times New Roman" pitchFamily="18" charset="0"/>
              </a:rPr>
              <a:t>Miền</a:t>
            </a:r>
            <a:r>
              <a:rPr lang="en-US" sz="2800" b="1" dirty="0">
                <a:latin typeface="Times New Roman" pitchFamily="18" charset="0"/>
              </a:rPr>
              <a:t> </a:t>
            </a:r>
            <a:r>
              <a:rPr lang="en-US" sz="2800" b="1" dirty="0" err="1">
                <a:latin typeface="Times New Roman" pitchFamily="18" charset="0"/>
              </a:rPr>
              <a:t>Bắc</a:t>
            </a:r>
            <a:r>
              <a:rPr lang="en-US" sz="2800" b="1" dirty="0">
                <a:latin typeface="Times New Roman" pitchFamily="18" charset="0"/>
              </a:rPr>
              <a:t> </a:t>
            </a:r>
            <a:r>
              <a:rPr lang="en-US" sz="2800" b="1" dirty="0" err="1">
                <a:latin typeface="Times New Roman" pitchFamily="18" charset="0"/>
              </a:rPr>
              <a:t>còn</a:t>
            </a:r>
            <a:r>
              <a:rPr lang="en-US" sz="2800" b="1" dirty="0">
                <a:latin typeface="Times New Roman" pitchFamily="18" charset="0"/>
              </a:rPr>
              <a:t> </a:t>
            </a:r>
            <a:r>
              <a:rPr lang="en-US" sz="2800" b="1" dirty="0" err="1">
                <a:latin typeface="Times New Roman" pitchFamily="18" charset="0"/>
              </a:rPr>
              <a:t>có</a:t>
            </a:r>
            <a:r>
              <a:rPr lang="en-US" sz="2800" b="1" dirty="0">
                <a:latin typeface="Times New Roman" pitchFamily="18" charset="0"/>
              </a:rPr>
              <a:t> </a:t>
            </a:r>
            <a:r>
              <a:rPr lang="en-US" sz="2800" b="1" dirty="0" err="1">
                <a:latin typeface="Times New Roman" pitchFamily="18" charset="0"/>
              </a:rPr>
              <a:t>vụ</a:t>
            </a:r>
            <a:r>
              <a:rPr lang="en-US" sz="2800" b="1" dirty="0">
                <a:latin typeface="Times New Roman" pitchFamily="18" charset="0"/>
              </a:rPr>
              <a:t> </a:t>
            </a:r>
            <a:r>
              <a:rPr lang="en-US" sz="2800" b="1" dirty="0" err="1">
                <a:latin typeface="Times New Roman" pitchFamily="18" charset="0"/>
              </a:rPr>
              <a:t>đông</a:t>
            </a:r>
            <a:r>
              <a:rPr lang="en-US" sz="2800" b="1" dirty="0">
                <a:latin typeface="Times New Roman" pitchFamily="18" charset="0"/>
              </a:rPr>
              <a:t>: </a:t>
            </a:r>
            <a:r>
              <a:rPr lang="en-US" sz="2800" b="1" dirty="0" err="1">
                <a:latin typeface="Times New Roman" pitchFamily="18" charset="0"/>
              </a:rPr>
              <a:t>Từ</a:t>
            </a:r>
            <a:r>
              <a:rPr lang="en-US" sz="2800" b="1" dirty="0">
                <a:latin typeface="Times New Roman" pitchFamily="18" charset="0"/>
              </a:rPr>
              <a:t> </a:t>
            </a:r>
            <a:r>
              <a:rPr lang="en-US" sz="2800" b="1" dirty="0" err="1">
                <a:latin typeface="Times New Roman" pitchFamily="18" charset="0"/>
              </a:rPr>
              <a:t>tháng</a:t>
            </a:r>
            <a:r>
              <a:rPr lang="en-US" sz="2800" b="1" dirty="0">
                <a:latin typeface="Times New Roman" pitchFamily="18" charset="0"/>
              </a:rPr>
              <a:t> 10 </a:t>
            </a:r>
            <a:r>
              <a:rPr lang="en-US" sz="2800" b="1" dirty="0">
                <a:latin typeface="Times New Roman" pitchFamily="18" charset="0"/>
                <a:sym typeface="Wingdings" pitchFamily="2" charset="2"/>
              </a:rPr>
              <a:t> </a:t>
            </a:r>
            <a:r>
              <a:rPr lang="en-US" sz="2800" b="1" dirty="0" err="1">
                <a:latin typeface="Times New Roman" pitchFamily="18" charset="0"/>
                <a:sym typeface="Wingdings" pitchFamily="2" charset="2"/>
              </a:rPr>
              <a:t>tháng</a:t>
            </a:r>
            <a:r>
              <a:rPr lang="en-US" sz="2800" b="1" dirty="0">
                <a:latin typeface="Times New Roman" pitchFamily="18" charset="0"/>
                <a:sym typeface="Wingdings" pitchFamily="2" charset="2"/>
              </a:rPr>
              <a:t> 12</a:t>
            </a:r>
            <a:endParaRPr lang="en-US" sz="2800" b="1" dirty="0">
              <a:latin typeface="Times New Roman" pitchFamily="18" charset="0"/>
            </a:endParaRPr>
          </a:p>
        </p:txBody>
      </p:sp>
      <p:sp>
        <p:nvSpPr>
          <p:cNvPr id="7" name="AutoShape 26">
            <a:extLst>
              <a:ext uri="{FF2B5EF4-FFF2-40B4-BE49-F238E27FC236}">
                <a16:creationId xmlns:a16="http://schemas.microsoft.com/office/drawing/2014/main" id="{AE694460-8A3D-40D5-8B92-ABDE498CFBC1}"/>
              </a:ext>
            </a:extLst>
          </p:cNvPr>
          <p:cNvSpPr txBox="1">
            <a:spLocks noChangeArrowheads="1"/>
          </p:cNvSpPr>
          <p:nvPr/>
        </p:nvSpPr>
        <p:spPr bwMode="auto">
          <a:xfrm>
            <a:off x="-90426" y="1007059"/>
            <a:ext cx="4348826" cy="74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vi-VN" sz="3000" b="1" dirty="0" err="1" smtClean="0">
                <a:solidFill>
                  <a:srgbClr val="006600"/>
                </a:solidFill>
                <a:latin typeface="Times New Roman" panose="02020603050405020304" pitchFamily="18" charset="0"/>
                <a:cs typeface="Times New Roman" panose="02020603050405020304" pitchFamily="18" charset="0"/>
              </a:rPr>
              <a:t>Thời</a:t>
            </a:r>
            <a:r>
              <a:rPr lang="en-US" altLang="vi-VN" sz="3000" b="1" dirty="0" smtClean="0">
                <a:solidFill>
                  <a:srgbClr val="006600"/>
                </a:solidFill>
                <a:latin typeface="Times New Roman" panose="02020603050405020304" pitchFamily="18" charset="0"/>
                <a:cs typeface="Times New Roman" panose="02020603050405020304" pitchFamily="18" charset="0"/>
              </a:rPr>
              <a:t> </a:t>
            </a:r>
            <a:r>
              <a:rPr lang="en-US" altLang="vi-VN" sz="3000" b="1" dirty="0" err="1">
                <a:solidFill>
                  <a:srgbClr val="006600"/>
                </a:solidFill>
                <a:latin typeface="Times New Roman" panose="02020603050405020304" pitchFamily="18" charset="0"/>
                <a:cs typeface="Times New Roman" panose="02020603050405020304" pitchFamily="18" charset="0"/>
              </a:rPr>
              <a:t>vụ</a:t>
            </a:r>
            <a:r>
              <a:rPr lang="en-US" altLang="vi-VN" sz="3000" b="1" dirty="0">
                <a:solidFill>
                  <a:srgbClr val="006600"/>
                </a:solidFill>
                <a:latin typeface="Times New Roman" panose="02020603050405020304" pitchFamily="18" charset="0"/>
                <a:cs typeface="Times New Roman" panose="02020603050405020304" pitchFamily="18" charset="0"/>
              </a:rPr>
              <a:t> </a:t>
            </a:r>
            <a:r>
              <a:rPr lang="en-US" altLang="vi-VN" sz="3000" b="1" dirty="0" err="1">
                <a:solidFill>
                  <a:srgbClr val="006600"/>
                </a:solidFill>
                <a:latin typeface="Times New Roman" panose="02020603050405020304" pitchFamily="18" charset="0"/>
                <a:cs typeface="Times New Roman" panose="02020603050405020304" pitchFamily="18" charset="0"/>
              </a:rPr>
              <a:t>gieo</a:t>
            </a:r>
            <a:r>
              <a:rPr lang="en-US" altLang="vi-VN" sz="3000" b="1" dirty="0">
                <a:solidFill>
                  <a:srgbClr val="006600"/>
                </a:solidFill>
                <a:latin typeface="Times New Roman" panose="02020603050405020304" pitchFamily="18" charset="0"/>
                <a:cs typeface="Times New Roman" panose="02020603050405020304" pitchFamily="18" charset="0"/>
              </a:rPr>
              <a:t> </a:t>
            </a:r>
            <a:r>
              <a:rPr lang="en-US" altLang="vi-VN" sz="3000" b="1" dirty="0" err="1">
                <a:solidFill>
                  <a:srgbClr val="006600"/>
                </a:solidFill>
                <a:latin typeface="Times New Roman" panose="02020603050405020304" pitchFamily="18" charset="0"/>
                <a:cs typeface="Times New Roman" panose="02020603050405020304" pitchFamily="18" charset="0"/>
              </a:rPr>
              <a:t>trồng</a:t>
            </a:r>
            <a:r>
              <a:rPr lang="en-US" altLang="vi-VN" sz="3000" b="1" dirty="0">
                <a:solidFill>
                  <a:srgbClr val="009900"/>
                </a:solidFill>
                <a:latin typeface="Times New Roman" panose="02020603050405020304" pitchFamily="18" charset="0"/>
                <a:cs typeface="Times New Roman" panose="02020603050405020304" pitchFamily="18" charset="0"/>
              </a:rPr>
              <a:t>:</a:t>
            </a:r>
          </a:p>
        </p:txBody>
      </p:sp>
      <p:pic>
        <p:nvPicPr>
          <p:cNvPr id="8" name="Picture 13" descr="Picture10">
            <a:extLst>
              <a:ext uri="{FF2B5EF4-FFF2-40B4-BE49-F238E27FC236}">
                <a16:creationId xmlns:a16="http://schemas.microsoft.com/office/drawing/2014/main" id="{96E680A3-4668-4406-8DED-6F0C9FF0206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8504" y="5001712"/>
            <a:ext cx="831056"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2104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grpId="1" nodeType="clickEffect">
                                  <p:stCondLst>
                                    <p:cond delay="0"/>
                                  </p:stCondLst>
                                  <p:childTnLst>
                                    <p:animEffect transition="out" filter="box(in)">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4" presetClass="exit" presetSubtype="16" fill="hold" grpId="1" nodeType="withEffect">
                                  <p:stCondLst>
                                    <p:cond delay="0"/>
                                  </p:stCondLst>
                                  <p:childTnLst>
                                    <p:animEffect transition="out" filter="box(in)">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9" presetClass="exit" presetSubtype="0" fill="hold" grpId="2" nodeType="withEffect">
                                  <p:stCondLst>
                                    <p:cond delay="0"/>
                                  </p:stCondLst>
                                  <p:childTnLst>
                                    <p:animEffect transition="out" filter="dissolv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9F36430-0451-4DFB-8288-CBB8E71ADD4D}"/>
              </a:ext>
            </a:extLst>
          </p:cNvPr>
          <p:cNvSpPr txBox="1">
            <a:spLocks noChangeArrowheads="1"/>
          </p:cNvSpPr>
          <p:nvPr/>
        </p:nvSpPr>
        <p:spPr>
          <a:xfrm>
            <a:off x="817893" y="2376372"/>
            <a:ext cx="5829300" cy="83703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a:solidFill>
                  <a:schemeClr val="tx2">
                    <a:satMod val="130000"/>
                  </a:schemeClr>
                </a:solidFill>
              </a:rPr>
              <a:t>  </a:t>
            </a:r>
          </a:p>
        </p:txBody>
      </p:sp>
      <p:sp>
        <p:nvSpPr>
          <p:cNvPr id="5" name="AutoShape 9">
            <a:extLst>
              <a:ext uri="{FF2B5EF4-FFF2-40B4-BE49-F238E27FC236}">
                <a16:creationId xmlns:a16="http://schemas.microsoft.com/office/drawing/2014/main" id="{CF476895-0C8B-4AB3-9319-4C75D8454B80}"/>
              </a:ext>
            </a:extLst>
          </p:cNvPr>
          <p:cNvSpPr>
            <a:spLocks noChangeArrowheads="1"/>
          </p:cNvSpPr>
          <p:nvPr/>
        </p:nvSpPr>
        <p:spPr bwMode="auto">
          <a:xfrm>
            <a:off x="295794" y="968559"/>
            <a:ext cx="8746760" cy="919401"/>
          </a:xfrm>
          <a:prstGeom prst="roundRect">
            <a:avLst>
              <a:gd name="adj" fmla="val 16667"/>
            </a:avLst>
          </a:prstGeom>
          <a:solidFill>
            <a:srgbClr val="E9FDA1"/>
          </a:solidFill>
          <a:ln w="9525">
            <a:solidFill>
              <a:schemeClr val="tx1"/>
            </a:solidFill>
            <a:round/>
            <a:headEnd/>
            <a:tailEnd/>
          </a:ln>
        </p:spPr>
        <p:txBody>
          <a:bodyPr wrap="square">
            <a:spAutoFit/>
          </a:bodyPr>
          <a:lstStyle/>
          <a:p>
            <a:pPr eaLnBrk="1" hangingPunct="1">
              <a:spcBef>
                <a:spcPct val="50000"/>
              </a:spcBef>
            </a:pPr>
            <a:r>
              <a:rPr lang="en-US" sz="2400" b="1" dirty="0" err="1">
                <a:latin typeface="Times New Roman" pitchFamily="18" charset="0"/>
              </a:rPr>
              <a:t>Điền</a:t>
            </a:r>
            <a:r>
              <a:rPr lang="en-US" sz="2400" b="1" dirty="0">
                <a:latin typeface="Times New Roman" pitchFamily="18" charset="0"/>
              </a:rPr>
              <a:t> </a:t>
            </a:r>
            <a:r>
              <a:rPr lang="en-US" sz="2400" b="1" dirty="0" err="1">
                <a:latin typeface="Times New Roman" pitchFamily="18" charset="0"/>
              </a:rPr>
              <a:t>vào</a:t>
            </a:r>
            <a:r>
              <a:rPr lang="en-US" sz="2400" b="1" dirty="0">
                <a:latin typeface="Times New Roman" pitchFamily="18" charset="0"/>
              </a:rPr>
              <a:t> </a:t>
            </a:r>
            <a:r>
              <a:rPr lang="en-US" sz="2400" b="1" dirty="0" err="1">
                <a:latin typeface="Times New Roman" pitchFamily="18" charset="0"/>
              </a:rPr>
              <a:t>bảng</a:t>
            </a:r>
            <a:r>
              <a:rPr lang="en-US" sz="2400" b="1" dirty="0">
                <a:latin typeface="Times New Roman" pitchFamily="18" charset="0"/>
              </a:rPr>
              <a:t> </a:t>
            </a:r>
            <a:r>
              <a:rPr lang="en-US" sz="2400" b="1" dirty="0" err="1">
                <a:latin typeface="Times New Roman" pitchFamily="18" charset="0"/>
              </a:rPr>
              <a:t>các</a:t>
            </a:r>
            <a:r>
              <a:rPr lang="en-US" sz="2400" b="1" dirty="0">
                <a:latin typeface="Times New Roman" pitchFamily="18" charset="0"/>
              </a:rPr>
              <a:t> </a:t>
            </a:r>
            <a:r>
              <a:rPr lang="en-US" sz="2400" b="1" dirty="0" err="1">
                <a:latin typeface="Times New Roman" pitchFamily="18" charset="0"/>
              </a:rPr>
              <a:t>loại</a:t>
            </a:r>
            <a:r>
              <a:rPr lang="en-US" sz="2400" b="1" dirty="0">
                <a:latin typeface="Times New Roman" pitchFamily="18" charset="0"/>
              </a:rPr>
              <a:t> </a:t>
            </a:r>
            <a:r>
              <a:rPr lang="en-US" sz="2400" b="1" dirty="0" err="1">
                <a:latin typeface="Times New Roman" pitchFamily="18" charset="0"/>
              </a:rPr>
              <a:t>cây</a:t>
            </a:r>
            <a:r>
              <a:rPr lang="en-US" sz="2400" b="1" dirty="0">
                <a:latin typeface="Times New Roman" pitchFamily="18" charset="0"/>
              </a:rPr>
              <a:t> </a:t>
            </a:r>
            <a:r>
              <a:rPr lang="en-US" sz="2400" b="1" dirty="0" err="1">
                <a:latin typeface="Times New Roman" pitchFamily="18" charset="0"/>
              </a:rPr>
              <a:t>trồng</a:t>
            </a:r>
            <a:r>
              <a:rPr lang="en-US" sz="2400" b="1" dirty="0">
                <a:latin typeface="Times New Roman" pitchFamily="18" charset="0"/>
              </a:rPr>
              <a:t> </a:t>
            </a:r>
            <a:r>
              <a:rPr lang="en-US" sz="2400" b="1" dirty="0" err="1">
                <a:latin typeface="Times New Roman" pitchFamily="18" charset="0"/>
              </a:rPr>
              <a:t>ứng</a:t>
            </a:r>
            <a:r>
              <a:rPr lang="en-US" sz="2400" b="1" dirty="0">
                <a:latin typeface="Times New Roman" pitchFamily="18" charset="0"/>
              </a:rPr>
              <a:t> </a:t>
            </a:r>
            <a:r>
              <a:rPr lang="en-US" sz="2400" b="1" dirty="0" err="1">
                <a:latin typeface="Times New Roman" pitchFamily="18" charset="0"/>
              </a:rPr>
              <a:t>với</a:t>
            </a:r>
            <a:r>
              <a:rPr lang="en-US" sz="2400" b="1" dirty="0">
                <a:latin typeface="Times New Roman" pitchFamily="18" charset="0"/>
              </a:rPr>
              <a:t> </a:t>
            </a:r>
            <a:r>
              <a:rPr lang="en-US" sz="2400" b="1" dirty="0" err="1">
                <a:latin typeface="Times New Roman" pitchFamily="18" charset="0"/>
              </a:rPr>
              <a:t>thời</a:t>
            </a:r>
            <a:r>
              <a:rPr lang="en-US" sz="2400" b="1" dirty="0">
                <a:latin typeface="Times New Roman" pitchFamily="18" charset="0"/>
              </a:rPr>
              <a:t> </a:t>
            </a:r>
            <a:r>
              <a:rPr lang="en-US" sz="2400" b="1" dirty="0" err="1">
                <a:latin typeface="Times New Roman" pitchFamily="18" charset="0"/>
              </a:rPr>
              <a:t>gian</a:t>
            </a:r>
            <a:r>
              <a:rPr lang="en-US" sz="2400" b="1" dirty="0">
                <a:latin typeface="Times New Roman" pitchFamily="18" charset="0"/>
              </a:rPr>
              <a:t> </a:t>
            </a:r>
            <a:r>
              <a:rPr lang="en-US" sz="2400" b="1" dirty="0" err="1">
                <a:latin typeface="Times New Roman" pitchFamily="18" charset="0"/>
              </a:rPr>
              <a:t>của</a:t>
            </a:r>
            <a:r>
              <a:rPr lang="en-US" sz="2400" b="1" dirty="0">
                <a:latin typeface="Times New Roman" pitchFamily="18" charset="0"/>
              </a:rPr>
              <a:t> </a:t>
            </a:r>
            <a:r>
              <a:rPr lang="en-US" sz="2400" b="1" dirty="0" err="1">
                <a:latin typeface="Times New Roman" pitchFamily="18" charset="0"/>
              </a:rPr>
              <a:t>các</a:t>
            </a:r>
            <a:r>
              <a:rPr lang="en-US" sz="2400" b="1" dirty="0">
                <a:latin typeface="Times New Roman" pitchFamily="18" charset="0"/>
              </a:rPr>
              <a:t> </a:t>
            </a:r>
            <a:r>
              <a:rPr lang="en-US" sz="2400" b="1" dirty="0" err="1">
                <a:latin typeface="Times New Roman" pitchFamily="18" charset="0"/>
              </a:rPr>
              <a:t>vụ</a:t>
            </a:r>
            <a:r>
              <a:rPr lang="en-US" sz="2400" b="1" dirty="0">
                <a:latin typeface="Times New Roman" pitchFamily="18" charset="0"/>
              </a:rPr>
              <a:t> </a:t>
            </a:r>
            <a:r>
              <a:rPr lang="en-US" sz="2400" b="1" dirty="0" err="1">
                <a:latin typeface="Times New Roman" pitchFamily="18" charset="0"/>
              </a:rPr>
              <a:t>gieo</a:t>
            </a:r>
            <a:r>
              <a:rPr lang="en-US" sz="2400" b="1" dirty="0">
                <a:latin typeface="Times New Roman" pitchFamily="18" charset="0"/>
              </a:rPr>
              <a:t> </a:t>
            </a:r>
            <a:r>
              <a:rPr lang="en-US" sz="2400" b="1" dirty="0" err="1">
                <a:latin typeface="Times New Roman" pitchFamily="18" charset="0"/>
              </a:rPr>
              <a:t>trồng</a:t>
            </a:r>
            <a:r>
              <a:rPr lang="en-US" sz="2400" b="1" dirty="0">
                <a:latin typeface="Times New Roman" pitchFamily="18" charset="0"/>
              </a:rPr>
              <a:t> </a:t>
            </a:r>
            <a:r>
              <a:rPr lang="en-US" sz="2400" b="1" dirty="0" err="1">
                <a:latin typeface="Times New Roman" pitchFamily="18" charset="0"/>
              </a:rPr>
              <a:t>theo</a:t>
            </a:r>
            <a:r>
              <a:rPr lang="en-US" sz="2400" b="1" dirty="0">
                <a:latin typeface="Times New Roman" pitchFamily="18" charset="0"/>
              </a:rPr>
              <a:t> </a:t>
            </a:r>
            <a:r>
              <a:rPr lang="en-US" sz="2400" b="1" dirty="0" err="1">
                <a:latin typeface="Times New Roman" pitchFamily="18" charset="0"/>
              </a:rPr>
              <a:t>mẫu</a:t>
            </a:r>
            <a:r>
              <a:rPr lang="en-US" sz="2400" b="1" dirty="0">
                <a:latin typeface="Times New Roman" pitchFamily="18" charset="0"/>
              </a:rPr>
              <a:t> </a:t>
            </a:r>
            <a:r>
              <a:rPr lang="en-US" sz="2400" b="1" dirty="0" err="1">
                <a:latin typeface="Times New Roman" pitchFamily="18" charset="0"/>
              </a:rPr>
              <a:t>bảng</a:t>
            </a:r>
            <a:r>
              <a:rPr lang="en-US" sz="2400" b="1" dirty="0">
                <a:latin typeface="Times New Roman" pitchFamily="18" charset="0"/>
              </a:rPr>
              <a:t> </a:t>
            </a:r>
            <a:r>
              <a:rPr lang="en-US" sz="2400" b="1" dirty="0" err="1">
                <a:latin typeface="Times New Roman" pitchFamily="18" charset="0"/>
              </a:rPr>
              <a:t>sau</a:t>
            </a:r>
            <a:r>
              <a:rPr lang="en-US" sz="2400" b="1" dirty="0">
                <a:latin typeface="Times New Roman" pitchFamily="18" charset="0"/>
              </a:rPr>
              <a:t> </a:t>
            </a:r>
            <a:r>
              <a:rPr lang="en-US" sz="1350" b="1" dirty="0">
                <a:latin typeface="Times New Roman" pitchFamily="18" charset="0"/>
              </a:rPr>
              <a:t>.</a:t>
            </a:r>
          </a:p>
        </p:txBody>
      </p:sp>
      <p:grpSp>
        <p:nvGrpSpPr>
          <p:cNvPr id="6" name="Group 10">
            <a:extLst>
              <a:ext uri="{FF2B5EF4-FFF2-40B4-BE49-F238E27FC236}">
                <a16:creationId xmlns:a16="http://schemas.microsoft.com/office/drawing/2014/main" id="{0069F106-49A2-4D7C-9CC6-67DD62BEC42B}"/>
              </a:ext>
            </a:extLst>
          </p:cNvPr>
          <p:cNvGrpSpPr>
            <a:grpSpLocks/>
          </p:cNvGrpSpPr>
          <p:nvPr/>
        </p:nvGrpSpPr>
        <p:grpSpPr bwMode="auto">
          <a:xfrm>
            <a:off x="472613" y="2093003"/>
            <a:ext cx="8254233" cy="2800350"/>
            <a:chOff x="-3" y="-3"/>
            <a:chExt cx="3807" cy="1733"/>
          </a:xfrm>
        </p:grpSpPr>
        <p:grpSp>
          <p:nvGrpSpPr>
            <p:cNvPr id="7" name="Group 11">
              <a:extLst>
                <a:ext uri="{FF2B5EF4-FFF2-40B4-BE49-F238E27FC236}">
                  <a16:creationId xmlns:a16="http://schemas.microsoft.com/office/drawing/2014/main" id="{BE631425-8A7B-4086-A456-902EEC4B40A2}"/>
                </a:ext>
              </a:extLst>
            </p:cNvPr>
            <p:cNvGrpSpPr>
              <a:grpSpLocks/>
            </p:cNvGrpSpPr>
            <p:nvPr/>
          </p:nvGrpSpPr>
          <p:grpSpPr bwMode="auto">
            <a:xfrm>
              <a:off x="0" y="0"/>
              <a:ext cx="3801" cy="1727"/>
              <a:chOff x="0" y="0"/>
              <a:chExt cx="3801" cy="1727"/>
            </a:xfrm>
          </p:grpSpPr>
          <p:grpSp>
            <p:nvGrpSpPr>
              <p:cNvPr id="9" name="Group 12">
                <a:extLst>
                  <a:ext uri="{FF2B5EF4-FFF2-40B4-BE49-F238E27FC236}">
                    <a16:creationId xmlns:a16="http://schemas.microsoft.com/office/drawing/2014/main" id="{5ACCD4AF-848B-459F-A277-9D6E50C0DADB}"/>
                  </a:ext>
                </a:extLst>
              </p:cNvPr>
              <p:cNvGrpSpPr>
                <a:grpSpLocks/>
              </p:cNvGrpSpPr>
              <p:nvPr/>
            </p:nvGrpSpPr>
            <p:grpSpPr bwMode="auto">
              <a:xfrm>
                <a:off x="0" y="0"/>
                <a:ext cx="1267" cy="403"/>
                <a:chOff x="0" y="0"/>
                <a:chExt cx="1267" cy="403"/>
              </a:xfrm>
            </p:grpSpPr>
            <p:sp>
              <p:nvSpPr>
                <p:cNvPr id="43" name="Rectangle 13">
                  <a:extLst>
                    <a:ext uri="{FF2B5EF4-FFF2-40B4-BE49-F238E27FC236}">
                      <a16:creationId xmlns:a16="http://schemas.microsoft.com/office/drawing/2014/main" id="{BF7A6401-E40A-4CDE-B56F-AE803EE6EF7A}"/>
                    </a:ext>
                  </a:extLst>
                </p:cNvPr>
                <p:cNvSpPr>
                  <a:spLocks noChangeArrowheads="1"/>
                </p:cNvSpPr>
                <p:nvPr/>
              </p:nvSpPr>
              <p:spPr bwMode="auto">
                <a:xfrm>
                  <a:off x="43"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400" b="1" dirty="0" err="1" smtClean="0">
                      <a:solidFill>
                        <a:srgbClr val="FF0000"/>
                      </a:solidFill>
                      <a:latin typeface="Times New Roman" panose="02020603050405020304" pitchFamily="18" charset="0"/>
                      <a:cs typeface="Times New Roman" panose="02020603050405020304" pitchFamily="18" charset="0"/>
                    </a:rPr>
                    <a:t>Vụ</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gieo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trồng</a:t>
                  </a:r>
                  <a:endParaRPr lang="en-US" sz="2400" b="1" dirty="0">
                    <a:solidFill>
                      <a:srgbClr val="FF0000"/>
                    </a:solidFill>
                    <a:latin typeface="Times New Roman" panose="02020603050405020304" pitchFamily="18" charset="0"/>
                    <a:cs typeface="Times New Roman" panose="02020603050405020304" pitchFamily="18" charset="0"/>
                  </a:endParaRPr>
                </a:p>
                <a:p>
                  <a:pPr algn="ctr"/>
                  <a:endParaRPr lang="en-US" dirty="0">
                    <a:solidFill>
                      <a:srgbClr val="FF0000"/>
                    </a:solidFill>
                    <a:latin typeface="Times New Roman" pitchFamily="18" charset="0"/>
                  </a:endParaRPr>
                </a:p>
              </p:txBody>
            </p:sp>
            <p:sp>
              <p:nvSpPr>
                <p:cNvPr id="44" name="Rectangle 14">
                  <a:extLst>
                    <a:ext uri="{FF2B5EF4-FFF2-40B4-BE49-F238E27FC236}">
                      <a16:creationId xmlns:a16="http://schemas.microsoft.com/office/drawing/2014/main" id="{49FCD432-C78B-4409-9625-EA1A6F6CC5C6}"/>
                    </a:ext>
                  </a:extLst>
                </p:cNvPr>
                <p:cNvSpPr>
                  <a:spLocks noChangeArrowheads="1"/>
                </p:cNvSpPr>
                <p:nvPr/>
              </p:nvSpPr>
              <p:spPr bwMode="auto">
                <a:xfrm>
                  <a:off x="0" y="0"/>
                  <a:ext cx="126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0" name="Group 15">
                <a:extLst>
                  <a:ext uri="{FF2B5EF4-FFF2-40B4-BE49-F238E27FC236}">
                    <a16:creationId xmlns:a16="http://schemas.microsoft.com/office/drawing/2014/main" id="{727BBA50-3B04-45D0-AE59-7432CD119DFF}"/>
                  </a:ext>
                </a:extLst>
              </p:cNvPr>
              <p:cNvGrpSpPr>
                <a:grpSpLocks/>
              </p:cNvGrpSpPr>
              <p:nvPr/>
            </p:nvGrpSpPr>
            <p:grpSpPr bwMode="auto">
              <a:xfrm>
                <a:off x="1267" y="0"/>
                <a:ext cx="1267" cy="403"/>
                <a:chOff x="1267" y="0"/>
                <a:chExt cx="1267" cy="403"/>
              </a:xfrm>
            </p:grpSpPr>
            <p:sp>
              <p:nvSpPr>
                <p:cNvPr id="41" name="Rectangle 16">
                  <a:extLst>
                    <a:ext uri="{FF2B5EF4-FFF2-40B4-BE49-F238E27FC236}">
                      <a16:creationId xmlns:a16="http://schemas.microsoft.com/office/drawing/2014/main" id="{48B940F5-B1B0-4E60-BF13-4BB99C6498EC}"/>
                    </a:ext>
                  </a:extLst>
                </p:cNvPr>
                <p:cNvSpPr>
                  <a:spLocks noChangeArrowheads="1"/>
                </p:cNvSpPr>
                <p:nvPr/>
              </p:nvSpPr>
              <p:spPr bwMode="auto">
                <a:xfrm>
                  <a:off x="1310"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400" b="1" dirty="0" err="1">
                      <a:solidFill>
                        <a:srgbClr val="FF0000"/>
                      </a:solidFill>
                      <a:latin typeface="Times New Roman" panose="02020603050405020304" pitchFamily="18" charset="0"/>
                      <a:cs typeface="Times New Roman" panose="02020603050405020304" pitchFamily="18" charset="0"/>
                    </a:rPr>
                    <a:t>Thời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gian</a:t>
                  </a:r>
                  <a:endParaRPr lang="en-US" sz="2400" b="1" dirty="0">
                    <a:solidFill>
                      <a:srgbClr val="FF0000"/>
                    </a:solidFill>
                    <a:latin typeface="Times New Roman" panose="02020603050405020304" pitchFamily="18" charset="0"/>
                    <a:cs typeface="Times New Roman" panose="02020603050405020304" pitchFamily="18" charset="0"/>
                  </a:endParaRPr>
                </a:p>
                <a:p>
                  <a:pPr algn="ctr"/>
                  <a:endParaRPr lang="en-US" dirty="0">
                    <a:solidFill>
                      <a:srgbClr val="FF0000"/>
                    </a:solidFill>
                    <a:latin typeface="VNI-Times" pitchFamily="2" charset="0"/>
                  </a:endParaRPr>
                </a:p>
              </p:txBody>
            </p:sp>
            <p:sp>
              <p:nvSpPr>
                <p:cNvPr id="42" name="Rectangle 17">
                  <a:extLst>
                    <a:ext uri="{FF2B5EF4-FFF2-40B4-BE49-F238E27FC236}">
                      <a16:creationId xmlns:a16="http://schemas.microsoft.com/office/drawing/2014/main" id="{6DB2E5DC-5A93-4263-8DBF-91C23255F935}"/>
                    </a:ext>
                  </a:extLst>
                </p:cNvPr>
                <p:cNvSpPr>
                  <a:spLocks noChangeArrowheads="1"/>
                </p:cNvSpPr>
                <p:nvPr/>
              </p:nvSpPr>
              <p:spPr bwMode="auto">
                <a:xfrm>
                  <a:off x="1267" y="0"/>
                  <a:ext cx="126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1" name="Group 18">
                <a:extLst>
                  <a:ext uri="{FF2B5EF4-FFF2-40B4-BE49-F238E27FC236}">
                    <a16:creationId xmlns:a16="http://schemas.microsoft.com/office/drawing/2014/main" id="{41490EC8-A8BD-4F1A-842A-606009C89652}"/>
                  </a:ext>
                </a:extLst>
              </p:cNvPr>
              <p:cNvGrpSpPr>
                <a:grpSpLocks/>
              </p:cNvGrpSpPr>
              <p:nvPr/>
            </p:nvGrpSpPr>
            <p:grpSpPr bwMode="auto">
              <a:xfrm>
                <a:off x="2534" y="0"/>
                <a:ext cx="1267" cy="403"/>
                <a:chOff x="2534" y="0"/>
                <a:chExt cx="1267" cy="403"/>
              </a:xfrm>
            </p:grpSpPr>
            <p:sp>
              <p:nvSpPr>
                <p:cNvPr id="39" name="Rectangle 19">
                  <a:extLst>
                    <a:ext uri="{FF2B5EF4-FFF2-40B4-BE49-F238E27FC236}">
                      <a16:creationId xmlns:a16="http://schemas.microsoft.com/office/drawing/2014/main" id="{8DA2116D-C3CD-46F1-BFAF-A2BDA12060F0}"/>
                    </a:ext>
                  </a:extLst>
                </p:cNvPr>
                <p:cNvSpPr>
                  <a:spLocks noChangeArrowheads="1"/>
                </p:cNvSpPr>
                <p:nvPr/>
              </p:nvSpPr>
              <p:spPr bwMode="auto">
                <a:xfrm>
                  <a:off x="2577"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Cây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trồng</a:t>
                  </a:r>
                  <a:endParaRPr lang="en-US" b="1" dirty="0">
                    <a:solidFill>
                      <a:srgbClr val="FF0000"/>
                    </a:solidFill>
                    <a:latin typeface="Times New Roman" pitchFamily="18" charset="0"/>
                    <a:cs typeface="Times New Roman" pitchFamily="18" charset="0"/>
                  </a:endParaRPr>
                </a:p>
                <a:p>
                  <a:pPr algn="ctr"/>
                  <a:endParaRPr lang="en-US" dirty="0">
                    <a:solidFill>
                      <a:srgbClr val="FF0000"/>
                    </a:solidFill>
                    <a:latin typeface="Times New Roman" pitchFamily="18" charset="0"/>
                  </a:endParaRPr>
                </a:p>
              </p:txBody>
            </p:sp>
            <p:sp>
              <p:nvSpPr>
                <p:cNvPr id="40" name="Rectangle 20">
                  <a:extLst>
                    <a:ext uri="{FF2B5EF4-FFF2-40B4-BE49-F238E27FC236}">
                      <a16:creationId xmlns:a16="http://schemas.microsoft.com/office/drawing/2014/main" id="{90F0549D-D57B-451C-A623-EB8D2ED8B49C}"/>
                    </a:ext>
                  </a:extLst>
                </p:cNvPr>
                <p:cNvSpPr>
                  <a:spLocks noChangeArrowheads="1"/>
                </p:cNvSpPr>
                <p:nvPr/>
              </p:nvSpPr>
              <p:spPr bwMode="auto">
                <a:xfrm>
                  <a:off x="2534" y="0"/>
                  <a:ext cx="126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2" name="Group 21">
                <a:extLst>
                  <a:ext uri="{FF2B5EF4-FFF2-40B4-BE49-F238E27FC236}">
                    <a16:creationId xmlns:a16="http://schemas.microsoft.com/office/drawing/2014/main" id="{8FC140FB-518F-4797-86BB-61BA19543625}"/>
                  </a:ext>
                </a:extLst>
              </p:cNvPr>
              <p:cNvGrpSpPr>
                <a:grpSpLocks/>
              </p:cNvGrpSpPr>
              <p:nvPr/>
            </p:nvGrpSpPr>
            <p:grpSpPr bwMode="auto">
              <a:xfrm>
                <a:off x="0" y="403"/>
                <a:ext cx="1267" cy="470"/>
                <a:chOff x="0" y="403"/>
                <a:chExt cx="1267" cy="470"/>
              </a:xfrm>
            </p:grpSpPr>
            <p:sp>
              <p:nvSpPr>
                <p:cNvPr id="37" name="Rectangle 22">
                  <a:extLst>
                    <a:ext uri="{FF2B5EF4-FFF2-40B4-BE49-F238E27FC236}">
                      <a16:creationId xmlns:a16="http://schemas.microsoft.com/office/drawing/2014/main" id="{96E61BCD-1C07-40AC-B4A3-2CE65C2F0BA9}"/>
                    </a:ext>
                  </a:extLst>
                </p:cNvPr>
                <p:cNvSpPr>
                  <a:spLocks noChangeArrowheads="1"/>
                </p:cNvSpPr>
                <p:nvPr/>
              </p:nvSpPr>
              <p:spPr bwMode="auto">
                <a:xfrm>
                  <a:off x="0" y="403"/>
                  <a:ext cx="1264"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Đông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xuân</a:t>
                  </a:r>
                  <a:endParaRPr lang="en-US" sz="2400" b="1" dirty="0">
                    <a:solidFill>
                      <a:srgbClr val="0000FF"/>
                    </a:solidFill>
                    <a:latin typeface="Times New Roman" pitchFamily="18" charset="0"/>
                    <a:cs typeface="Times New Roman" pitchFamily="18" charset="0"/>
                  </a:endParaRPr>
                </a:p>
                <a:p>
                  <a:endParaRPr lang="en-US" b="1" dirty="0">
                    <a:solidFill>
                      <a:srgbClr val="0000FF"/>
                    </a:solidFill>
                    <a:latin typeface="Times New Roman" pitchFamily="18" charset="0"/>
                  </a:endParaRPr>
                </a:p>
              </p:txBody>
            </p:sp>
            <p:sp>
              <p:nvSpPr>
                <p:cNvPr id="38" name="Rectangle 23">
                  <a:extLst>
                    <a:ext uri="{FF2B5EF4-FFF2-40B4-BE49-F238E27FC236}">
                      <a16:creationId xmlns:a16="http://schemas.microsoft.com/office/drawing/2014/main" id="{078719F7-9083-4C44-ADC7-99833179C92A}"/>
                    </a:ext>
                  </a:extLst>
                </p:cNvPr>
                <p:cNvSpPr>
                  <a:spLocks noChangeArrowheads="1"/>
                </p:cNvSpPr>
                <p:nvPr/>
              </p:nvSpPr>
              <p:spPr bwMode="auto">
                <a:xfrm>
                  <a:off x="0" y="403"/>
                  <a:ext cx="1267"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3" name="Group 24">
                <a:extLst>
                  <a:ext uri="{FF2B5EF4-FFF2-40B4-BE49-F238E27FC236}">
                    <a16:creationId xmlns:a16="http://schemas.microsoft.com/office/drawing/2014/main" id="{08FE6CCD-BDD9-434A-AB19-618BDE31C5F4}"/>
                  </a:ext>
                </a:extLst>
              </p:cNvPr>
              <p:cNvGrpSpPr>
                <a:grpSpLocks/>
              </p:cNvGrpSpPr>
              <p:nvPr/>
            </p:nvGrpSpPr>
            <p:grpSpPr bwMode="auto">
              <a:xfrm>
                <a:off x="1267" y="403"/>
                <a:ext cx="1267" cy="518"/>
                <a:chOff x="1267" y="403"/>
                <a:chExt cx="1267" cy="518"/>
              </a:xfrm>
            </p:grpSpPr>
            <p:sp>
              <p:nvSpPr>
                <p:cNvPr id="35" name="Rectangle 25">
                  <a:extLst>
                    <a:ext uri="{FF2B5EF4-FFF2-40B4-BE49-F238E27FC236}">
                      <a16:creationId xmlns:a16="http://schemas.microsoft.com/office/drawing/2014/main" id="{67298DE0-8BF7-40B0-AAD3-FF637A7F4807}"/>
                    </a:ext>
                  </a:extLst>
                </p:cNvPr>
                <p:cNvSpPr>
                  <a:spLocks noChangeArrowheads="1"/>
                </p:cNvSpPr>
                <p:nvPr/>
              </p:nvSpPr>
              <p:spPr bwMode="auto">
                <a:xfrm>
                  <a:off x="1310" y="403"/>
                  <a:ext cx="118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itchFamily="18" charset="0"/>
                    <a:sym typeface="Wingdings" pitchFamily="2" charset="2"/>
                  </a:endParaRPr>
                </a:p>
                <a:p>
                  <a:endParaRPr lang="en-US" sz="900">
                    <a:latin typeface="VNI-Times" pitchFamily="2" charset="0"/>
                    <a:cs typeface="Times New Roman" pitchFamily="18" charset="0"/>
                    <a:sym typeface="Wingdings" pitchFamily="2" charset="2"/>
                  </a:endParaRPr>
                </a:p>
              </p:txBody>
            </p:sp>
            <p:sp>
              <p:nvSpPr>
                <p:cNvPr id="36" name="Rectangle 26">
                  <a:extLst>
                    <a:ext uri="{FF2B5EF4-FFF2-40B4-BE49-F238E27FC236}">
                      <a16:creationId xmlns:a16="http://schemas.microsoft.com/office/drawing/2014/main" id="{F867A821-465B-4DEA-BECD-5C381BA9F2BF}"/>
                    </a:ext>
                  </a:extLst>
                </p:cNvPr>
                <p:cNvSpPr>
                  <a:spLocks noChangeArrowheads="1"/>
                </p:cNvSpPr>
                <p:nvPr/>
              </p:nvSpPr>
              <p:spPr bwMode="auto">
                <a:xfrm>
                  <a:off x="1267" y="403"/>
                  <a:ext cx="1267" cy="469"/>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4" name="Group 27">
                <a:extLst>
                  <a:ext uri="{FF2B5EF4-FFF2-40B4-BE49-F238E27FC236}">
                    <a16:creationId xmlns:a16="http://schemas.microsoft.com/office/drawing/2014/main" id="{F41AA564-8026-4BD7-B364-968C60B137AF}"/>
                  </a:ext>
                </a:extLst>
              </p:cNvPr>
              <p:cNvGrpSpPr>
                <a:grpSpLocks/>
              </p:cNvGrpSpPr>
              <p:nvPr/>
            </p:nvGrpSpPr>
            <p:grpSpPr bwMode="auto">
              <a:xfrm>
                <a:off x="2534" y="403"/>
                <a:ext cx="1267" cy="518"/>
                <a:chOff x="2534" y="403"/>
                <a:chExt cx="1267" cy="518"/>
              </a:xfrm>
            </p:grpSpPr>
            <p:sp>
              <p:nvSpPr>
                <p:cNvPr id="33" name="Rectangle 28">
                  <a:extLst>
                    <a:ext uri="{FF2B5EF4-FFF2-40B4-BE49-F238E27FC236}">
                      <a16:creationId xmlns:a16="http://schemas.microsoft.com/office/drawing/2014/main" id="{D61C51B4-5484-47AC-928B-2C752497E787}"/>
                    </a:ext>
                  </a:extLst>
                </p:cNvPr>
                <p:cNvSpPr>
                  <a:spLocks noChangeArrowheads="1"/>
                </p:cNvSpPr>
                <p:nvPr/>
              </p:nvSpPr>
              <p:spPr bwMode="auto">
                <a:xfrm>
                  <a:off x="2577" y="403"/>
                  <a:ext cx="118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500">
                    <a:solidFill>
                      <a:srgbClr val="FF3300"/>
                    </a:solidFill>
                    <a:latin typeface="VNI-Times" pitchFamily="2" charset="0"/>
                  </a:endParaRPr>
                </a:p>
              </p:txBody>
            </p:sp>
            <p:sp>
              <p:nvSpPr>
                <p:cNvPr id="34" name="Rectangle 29">
                  <a:extLst>
                    <a:ext uri="{FF2B5EF4-FFF2-40B4-BE49-F238E27FC236}">
                      <a16:creationId xmlns:a16="http://schemas.microsoft.com/office/drawing/2014/main" id="{96CBDB67-1A5B-4F7E-BD20-FC9B6411B474}"/>
                    </a:ext>
                  </a:extLst>
                </p:cNvPr>
                <p:cNvSpPr>
                  <a:spLocks noChangeArrowheads="1"/>
                </p:cNvSpPr>
                <p:nvPr/>
              </p:nvSpPr>
              <p:spPr bwMode="auto">
                <a:xfrm>
                  <a:off x="2534" y="403"/>
                  <a:ext cx="1267"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5" name="Group 30">
                <a:extLst>
                  <a:ext uri="{FF2B5EF4-FFF2-40B4-BE49-F238E27FC236}">
                    <a16:creationId xmlns:a16="http://schemas.microsoft.com/office/drawing/2014/main" id="{7B132628-6E5E-40A1-9C29-3F9D440CCC76}"/>
                  </a:ext>
                </a:extLst>
              </p:cNvPr>
              <p:cNvGrpSpPr>
                <a:grpSpLocks/>
              </p:cNvGrpSpPr>
              <p:nvPr/>
            </p:nvGrpSpPr>
            <p:grpSpPr bwMode="auto">
              <a:xfrm>
                <a:off x="0" y="866"/>
                <a:ext cx="1269" cy="458"/>
                <a:chOff x="0" y="866"/>
                <a:chExt cx="1269" cy="458"/>
              </a:xfrm>
            </p:grpSpPr>
            <p:sp>
              <p:nvSpPr>
                <p:cNvPr id="31" name="Rectangle 31">
                  <a:extLst>
                    <a:ext uri="{FF2B5EF4-FFF2-40B4-BE49-F238E27FC236}">
                      <a16:creationId xmlns:a16="http://schemas.microsoft.com/office/drawing/2014/main" id="{E78CAA8C-8280-4ADF-9F49-CF1A733506C6}"/>
                    </a:ext>
                  </a:extLst>
                </p:cNvPr>
                <p:cNvSpPr>
                  <a:spLocks noChangeArrowheads="1"/>
                </p:cNvSpPr>
                <p:nvPr/>
              </p:nvSpPr>
              <p:spPr bwMode="auto">
                <a:xfrm>
                  <a:off x="0" y="866"/>
                  <a:ext cx="1269"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b="1" dirty="0">
                      <a:solidFill>
                        <a:srgbClr val="0000FF"/>
                      </a:solidFill>
                      <a:latin typeface="Times New Roman" pitchFamily="18" charset="0"/>
                    </a:rPr>
                    <a:t> </a:t>
                  </a:r>
                  <a:r>
                    <a:rPr lang="en-US" sz="2400" b="1" dirty="0" err="1">
                      <a:solidFill>
                        <a:srgbClr val="0000FF"/>
                      </a:solidFill>
                      <a:latin typeface="Times New Roman" pitchFamily="18" charset="0"/>
                    </a:rPr>
                    <a:t>Hè</a:t>
                  </a:r>
                  <a:r>
                    <a:rPr lang="en-US" sz="2400" dirty="0">
                      <a:solidFill>
                        <a:srgbClr val="0000FF"/>
                      </a:solidFill>
                      <a:latin typeface="Times New Roman" pitchFamily="18" charset="0"/>
                    </a:rPr>
                    <a:t> </a:t>
                  </a:r>
                  <a:r>
                    <a:rPr lang="en-US" sz="2400" b="1" dirty="0" err="1">
                      <a:solidFill>
                        <a:srgbClr val="0000FF"/>
                      </a:solidFill>
                      <a:latin typeface="Times New Roman" pitchFamily="18" charset="0"/>
                    </a:rPr>
                    <a:t>thu</a:t>
                  </a:r>
                  <a:r>
                    <a:rPr lang="en-US" sz="2400" b="1" dirty="0">
                      <a:solidFill>
                        <a:srgbClr val="0000FF"/>
                      </a:solidFill>
                      <a:latin typeface="Times New Roman" pitchFamily="18" charset="0"/>
                    </a:rPr>
                    <a:t> </a:t>
                  </a:r>
                </a:p>
              </p:txBody>
            </p:sp>
            <p:sp>
              <p:nvSpPr>
                <p:cNvPr id="32" name="Rectangle 32">
                  <a:extLst>
                    <a:ext uri="{FF2B5EF4-FFF2-40B4-BE49-F238E27FC236}">
                      <a16:creationId xmlns:a16="http://schemas.microsoft.com/office/drawing/2014/main" id="{1F7D45E4-59BE-48C3-9A7E-CAD0BA9F589F}"/>
                    </a:ext>
                  </a:extLst>
                </p:cNvPr>
                <p:cNvSpPr>
                  <a:spLocks noChangeArrowheads="1"/>
                </p:cNvSpPr>
                <p:nvPr/>
              </p:nvSpPr>
              <p:spPr bwMode="auto">
                <a:xfrm>
                  <a:off x="0" y="873"/>
                  <a:ext cx="1267" cy="45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6" name="Group 33">
                <a:extLst>
                  <a:ext uri="{FF2B5EF4-FFF2-40B4-BE49-F238E27FC236}">
                    <a16:creationId xmlns:a16="http://schemas.microsoft.com/office/drawing/2014/main" id="{F8D31983-6023-4E0D-B5A2-59BA411EAFEB}"/>
                  </a:ext>
                </a:extLst>
              </p:cNvPr>
              <p:cNvGrpSpPr>
                <a:grpSpLocks/>
              </p:cNvGrpSpPr>
              <p:nvPr/>
            </p:nvGrpSpPr>
            <p:grpSpPr bwMode="auto">
              <a:xfrm>
                <a:off x="1267" y="872"/>
                <a:ext cx="1267" cy="452"/>
                <a:chOff x="1267" y="872"/>
                <a:chExt cx="1267" cy="452"/>
              </a:xfrm>
            </p:grpSpPr>
            <p:sp>
              <p:nvSpPr>
                <p:cNvPr id="29" name="Rectangle 34">
                  <a:extLst>
                    <a:ext uri="{FF2B5EF4-FFF2-40B4-BE49-F238E27FC236}">
                      <a16:creationId xmlns:a16="http://schemas.microsoft.com/office/drawing/2014/main" id="{09CA87B7-5B9C-4C73-B9D6-B29CFAFD371C}"/>
                    </a:ext>
                  </a:extLst>
                </p:cNvPr>
                <p:cNvSpPr>
                  <a:spLocks noChangeArrowheads="1"/>
                </p:cNvSpPr>
                <p:nvPr/>
              </p:nvSpPr>
              <p:spPr bwMode="auto">
                <a:xfrm>
                  <a:off x="1310" y="921"/>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itchFamily="18" charset="0"/>
                    <a:sym typeface="Wingdings" pitchFamily="2" charset="2"/>
                  </a:endParaRPr>
                </a:p>
              </p:txBody>
            </p:sp>
            <p:sp>
              <p:nvSpPr>
                <p:cNvPr id="30" name="Rectangle 35">
                  <a:extLst>
                    <a:ext uri="{FF2B5EF4-FFF2-40B4-BE49-F238E27FC236}">
                      <a16:creationId xmlns:a16="http://schemas.microsoft.com/office/drawing/2014/main" id="{8D312744-5B2E-4DE9-81F4-7598965714CA}"/>
                    </a:ext>
                  </a:extLst>
                </p:cNvPr>
                <p:cNvSpPr>
                  <a:spLocks noChangeArrowheads="1"/>
                </p:cNvSpPr>
                <p:nvPr/>
              </p:nvSpPr>
              <p:spPr bwMode="auto">
                <a:xfrm>
                  <a:off x="1267" y="872"/>
                  <a:ext cx="1267" cy="45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7" name="Group 36">
                <a:extLst>
                  <a:ext uri="{FF2B5EF4-FFF2-40B4-BE49-F238E27FC236}">
                    <a16:creationId xmlns:a16="http://schemas.microsoft.com/office/drawing/2014/main" id="{092B8D92-B9D0-4AD0-AC01-2AC068EEB2E5}"/>
                  </a:ext>
                </a:extLst>
              </p:cNvPr>
              <p:cNvGrpSpPr>
                <a:grpSpLocks/>
              </p:cNvGrpSpPr>
              <p:nvPr/>
            </p:nvGrpSpPr>
            <p:grpSpPr bwMode="auto">
              <a:xfrm>
                <a:off x="2534" y="873"/>
                <a:ext cx="1267" cy="451"/>
                <a:chOff x="2534" y="873"/>
                <a:chExt cx="1267" cy="451"/>
              </a:xfrm>
            </p:grpSpPr>
            <p:sp>
              <p:nvSpPr>
                <p:cNvPr id="27" name="Rectangle 37">
                  <a:extLst>
                    <a:ext uri="{FF2B5EF4-FFF2-40B4-BE49-F238E27FC236}">
                      <a16:creationId xmlns:a16="http://schemas.microsoft.com/office/drawing/2014/main" id="{B6721886-798C-4FC2-8D24-C48BD98F14CC}"/>
                    </a:ext>
                  </a:extLst>
                </p:cNvPr>
                <p:cNvSpPr>
                  <a:spLocks noChangeArrowheads="1"/>
                </p:cNvSpPr>
                <p:nvPr/>
              </p:nvSpPr>
              <p:spPr bwMode="auto">
                <a:xfrm>
                  <a:off x="2577" y="921"/>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itchFamily="18" charset="0"/>
                  </a:endParaRPr>
                </a:p>
                <a:p>
                  <a:endParaRPr lang="en-US" sz="1500">
                    <a:solidFill>
                      <a:srgbClr val="FF3300"/>
                    </a:solidFill>
                    <a:latin typeface="VNI-Times" pitchFamily="2" charset="0"/>
                  </a:endParaRPr>
                </a:p>
              </p:txBody>
            </p:sp>
            <p:sp>
              <p:nvSpPr>
                <p:cNvPr id="28" name="Rectangle 38">
                  <a:extLst>
                    <a:ext uri="{FF2B5EF4-FFF2-40B4-BE49-F238E27FC236}">
                      <a16:creationId xmlns:a16="http://schemas.microsoft.com/office/drawing/2014/main" id="{5D316EFF-38FD-45DD-827D-637211F20692}"/>
                    </a:ext>
                  </a:extLst>
                </p:cNvPr>
                <p:cNvSpPr>
                  <a:spLocks noChangeArrowheads="1"/>
                </p:cNvSpPr>
                <p:nvPr/>
              </p:nvSpPr>
              <p:spPr bwMode="auto">
                <a:xfrm>
                  <a:off x="2534" y="873"/>
                  <a:ext cx="1267" cy="45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8" name="Group 39">
                <a:extLst>
                  <a:ext uri="{FF2B5EF4-FFF2-40B4-BE49-F238E27FC236}">
                    <a16:creationId xmlns:a16="http://schemas.microsoft.com/office/drawing/2014/main" id="{30FFC7A3-D6BF-4C5D-83ED-841E0EF03BA7}"/>
                  </a:ext>
                </a:extLst>
              </p:cNvPr>
              <p:cNvGrpSpPr>
                <a:grpSpLocks/>
              </p:cNvGrpSpPr>
              <p:nvPr/>
            </p:nvGrpSpPr>
            <p:grpSpPr bwMode="auto">
              <a:xfrm>
                <a:off x="0" y="1324"/>
                <a:ext cx="1267" cy="403"/>
                <a:chOff x="0" y="1324"/>
                <a:chExt cx="1267" cy="403"/>
              </a:xfrm>
            </p:grpSpPr>
            <p:sp>
              <p:nvSpPr>
                <p:cNvPr id="25" name="Rectangle 40">
                  <a:extLst>
                    <a:ext uri="{FF2B5EF4-FFF2-40B4-BE49-F238E27FC236}">
                      <a16:creationId xmlns:a16="http://schemas.microsoft.com/office/drawing/2014/main" id="{07F2CFA3-9472-4202-BEAC-E6A2A690DD02}"/>
                    </a:ext>
                  </a:extLst>
                </p:cNvPr>
                <p:cNvSpPr>
                  <a:spLocks noChangeArrowheads="1"/>
                </p:cNvSpPr>
                <p:nvPr/>
              </p:nvSpPr>
              <p:spPr bwMode="auto">
                <a:xfrm>
                  <a:off x="43"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b="1" dirty="0" err="1">
                      <a:solidFill>
                        <a:srgbClr val="0000FF"/>
                      </a:solidFill>
                      <a:latin typeface="Times New Roman" pitchFamily="18" charset="0"/>
                      <a:cs typeface="Times New Roman" pitchFamily="18" charset="0"/>
                    </a:rPr>
                    <a:t>Vụ</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mùa</a:t>
                  </a:r>
                  <a:endParaRPr lang="en-US" sz="2400" b="1" dirty="0">
                    <a:solidFill>
                      <a:srgbClr val="0000FF"/>
                    </a:solidFill>
                    <a:latin typeface="Times New Roman" pitchFamily="18" charset="0"/>
                    <a:cs typeface="Times New Roman" pitchFamily="18" charset="0"/>
                  </a:endParaRPr>
                </a:p>
                <a:p>
                  <a:endParaRPr lang="en-US" b="1" dirty="0">
                    <a:solidFill>
                      <a:srgbClr val="000066"/>
                    </a:solidFill>
                    <a:latin typeface="Times New Roman" pitchFamily="18" charset="0"/>
                  </a:endParaRPr>
                </a:p>
              </p:txBody>
            </p:sp>
            <p:sp>
              <p:nvSpPr>
                <p:cNvPr id="26" name="Rectangle 41">
                  <a:extLst>
                    <a:ext uri="{FF2B5EF4-FFF2-40B4-BE49-F238E27FC236}">
                      <a16:creationId xmlns:a16="http://schemas.microsoft.com/office/drawing/2014/main" id="{FBEB7B60-F432-4603-89FE-55561D41F3B4}"/>
                    </a:ext>
                  </a:extLst>
                </p:cNvPr>
                <p:cNvSpPr>
                  <a:spLocks noChangeArrowheads="1"/>
                </p:cNvSpPr>
                <p:nvPr/>
              </p:nvSpPr>
              <p:spPr bwMode="auto">
                <a:xfrm>
                  <a:off x="0" y="1324"/>
                  <a:ext cx="126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solidFill>
                      <a:srgbClr val="0000FF"/>
                    </a:solidFill>
                  </a:endParaRPr>
                </a:p>
              </p:txBody>
            </p:sp>
          </p:grpSp>
          <p:grpSp>
            <p:nvGrpSpPr>
              <p:cNvPr id="19" name="Group 42">
                <a:extLst>
                  <a:ext uri="{FF2B5EF4-FFF2-40B4-BE49-F238E27FC236}">
                    <a16:creationId xmlns:a16="http://schemas.microsoft.com/office/drawing/2014/main" id="{5830F525-62B4-4319-A1F6-9C556998664D}"/>
                  </a:ext>
                </a:extLst>
              </p:cNvPr>
              <p:cNvGrpSpPr>
                <a:grpSpLocks/>
              </p:cNvGrpSpPr>
              <p:nvPr/>
            </p:nvGrpSpPr>
            <p:grpSpPr bwMode="auto">
              <a:xfrm>
                <a:off x="1267" y="1324"/>
                <a:ext cx="1267" cy="403"/>
                <a:chOff x="1267" y="1324"/>
                <a:chExt cx="1267" cy="403"/>
              </a:xfrm>
            </p:grpSpPr>
            <p:sp>
              <p:nvSpPr>
                <p:cNvPr id="23" name="Rectangle 43">
                  <a:extLst>
                    <a:ext uri="{FF2B5EF4-FFF2-40B4-BE49-F238E27FC236}">
                      <a16:creationId xmlns:a16="http://schemas.microsoft.com/office/drawing/2014/main" id="{EAA15448-07EC-4CEB-B0B1-5E41486F798E}"/>
                    </a:ext>
                  </a:extLst>
                </p:cNvPr>
                <p:cNvSpPr>
                  <a:spLocks noChangeArrowheads="1"/>
                </p:cNvSpPr>
                <p:nvPr/>
              </p:nvSpPr>
              <p:spPr bwMode="auto">
                <a:xfrm>
                  <a:off x="1310"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itchFamily="18" charset="0"/>
                    <a:sym typeface="Wingdings" pitchFamily="2" charset="2"/>
                  </a:endParaRPr>
                </a:p>
                <a:p>
                  <a:endParaRPr lang="en-US" sz="1500">
                    <a:solidFill>
                      <a:srgbClr val="FF3300"/>
                    </a:solidFill>
                    <a:latin typeface="VNI-Times" pitchFamily="2" charset="0"/>
                    <a:cs typeface="Times New Roman" pitchFamily="18" charset="0"/>
                    <a:sym typeface="Wingdings" pitchFamily="2" charset="2"/>
                  </a:endParaRPr>
                </a:p>
              </p:txBody>
            </p:sp>
            <p:sp>
              <p:nvSpPr>
                <p:cNvPr id="24" name="Rectangle 44">
                  <a:extLst>
                    <a:ext uri="{FF2B5EF4-FFF2-40B4-BE49-F238E27FC236}">
                      <a16:creationId xmlns:a16="http://schemas.microsoft.com/office/drawing/2014/main" id="{87F10F79-2487-4E5E-8306-03BEBE059085}"/>
                    </a:ext>
                  </a:extLst>
                </p:cNvPr>
                <p:cNvSpPr>
                  <a:spLocks noChangeArrowheads="1"/>
                </p:cNvSpPr>
                <p:nvPr/>
              </p:nvSpPr>
              <p:spPr bwMode="auto">
                <a:xfrm>
                  <a:off x="1267" y="1324"/>
                  <a:ext cx="126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20" name="Group 45">
                <a:extLst>
                  <a:ext uri="{FF2B5EF4-FFF2-40B4-BE49-F238E27FC236}">
                    <a16:creationId xmlns:a16="http://schemas.microsoft.com/office/drawing/2014/main" id="{2AEF7A4D-C3E9-419C-9168-6774CA98C49D}"/>
                  </a:ext>
                </a:extLst>
              </p:cNvPr>
              <p:cNvGrpSpPr>
                <a:grpSpLocks/>
              </p:cNvGrpSpPr>
              <p:nvPr/>
            </p:nvGrpSpPr>
            <p:grpSpPr bwMode="auto">
              <a:xfrm>
                <a:off x="2534" y="1324"/>
                <a:ext cx="1267" cy="403"/>
                <a:chOff x="2534" y="1324"/>
                <a:chExt cx="1267" cy="403"/>
              </a:xfrm>
            </p:grpSpPr>
            <p:sp>
              <p:nvSpPr>
                <p:cNvPr id="21" name="Rectangle 46">
                  <a:extLst>
                    <a:ext uri="{FF2B5EF4-FFF2-40B4-BE49-F238E27FC236}">
                      <a16:creationId xmlns:a16="http://schemas.microsoft.com/office/drawing/2014/main" id="{A9A2B0C4-5071-40AE-B88A-7648FAFCF15C}"/>
                    </a:ext>
                  </a:extLst>
                </p:cNvPr>
                <p:cNvSpPr>
                  <a:spLocks noChangeArrowheads="1"/>
                </p:cNvSpPr>
                <p:nvPr/>
              </p:nvSpPr>
              <p:spPr bwMode="auto">
                <a:xfrm>
                  <a:off x="2577"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itchFamily="18" charset="0"/>
                  </a:endParaRPr>
                </a:p>
                <a:p>
                  <a:endParaRPr lang="en-US" sz="1500">
                    <a:solidFill>
                      <a:srgbClr val="FF3300"/>
                    </a:solidFill>
                    <a:latin typeface="VNI-Times" pitchFamily="2" charset="0"/>
                  </a:endParaRPr>
                </a:p>
              </p:txBody>
            </p:sp>
            <p:sp>
              <p:nvSpPr>
                <p:cNvPr id="22" name="Rectangle 47">
                  <a:extLst>
                    <a:ext uri="{FF2B5EF4-FFF2-40B4-BE49-F238E27FC236}">
                      <a16:creationId xmlns:a16="http://schemas.microsoft.com/office/drawing/2014/main" id="{2CA141DA-7B02-4B4C-9403-F94F4BE377B7}"/>
                    </a:ext>
                  </a:extLst>
                </p:cNvPr>
                <p:cNvSpPr>
                  <a:spLocks noChangeArrowheads="1"/>
                </p:cNvSpPr>
                <p:nvPr/>
              </p:nvSpPr>
              <p:spPr bwMode="auto">
                <a:xfrm>
                  <a:off x="2534" y="1324"/>
                  <a:ext cx="126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sp>
          <p:nvSpPr>
            <p:cNvPr id="8" name="Rectangle 48">
              <a:extLst>
                <a:ext uri="{FF2B5EF4-FFF2-40B4-BE49-F238E27FC236}">
                  <a16:creationId xmlns:a16="http://schemas.microsoft.com/office/drawing/2014/main" id="{5A9D75CA-8790-44F4-95DC-03E0CDF7CCDB}"/>
                </a:ext>
              </a:extLst>
            </p:cNvPr>
            <p:cNvSpPr>
              <a:spLocks noChangeArrowheads="1"/>
            </p:cNvSpPr>
            <p:nvPr/>
          </p:nvSpPr>
          <p:spPr bwMode="auto">
            <a:xfrm>
              <a:off x="-3" y="-3"/>
              <a:ext cx="3807" cy="1733"/>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solidFill>
                  <a:srgbClr val="000066"/>
                </a:solidFill>
              </a:endParaRPr>
            </a:p>
          </p:txBody>
        </p:sp>
      </p:grpSp>
      <p:sp>
        <p:nvSpPr>
          <p:cNvPr id="45" name="Text Box 49">
            <a:extLst>
              <a:ext uri="{FF2B5EF4-FFF2-40B4-BE49-F238E27FC236}">
                <a16:creationId xmlns:a16="http://schemas.microsoft.com/office/drawing/2014/main" id="{AC2ABB3D-6DD9-4755-9746-B532E2524173}"/>
              </a:ext>
            </a:extLst>
          </p:cNvPr>
          <p:cNvSpPr txBox="1">
            <a:spLocks noChangeArrowheads="1"/>
          </p:cNvSpPr>
          <p:nvPr/>
        </p:nvSpPr>
        <p:spPr bwMode="auto">
          <a:xfrm>
            <a:off x="3232697" y="2734322"/>
            <a:ext cx="27354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err="1">
                <a:latin typeface="Times New Roman" pitchFamily="18" charset="0"/>
                <a:cs typeface="Times New Roman" pitchFamily="18" charset="0"/>
              </a:rPr>
              <a:t>Tháng</a:t>
            </a:r>
            <a:r>
              <a:rPr lang="en-US" sz="2000" b="1" dirty="0">
                <a:latin typeface="Times New Roman" pitchFamily="18" charset="0"/>
                <a:cs typeface="Times New Roman" pitchFamily="18" charset="0"/>
              </a:rPr>
              <a:t> 11 </a:t>
            </a:r>
            <a:r>
              <a:rPr lang="en-US" sz="2000" b="1" dirty="0" err="1">
                <a:latin typeface="Times New Roman" pitchFamily="18" charset="0"/>
                <a:cs typeface="Times New Roman" pitchFamily="18" charset="0"/>
              </a:rPr>
              <a:t>đến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tháng</a:t>
            </a:r>
            <a:r>
              <a:rPr lang="en-US" sz="2000" b="1" dirty="0">
                <a:latin typeface="Times New Roman" pitchFamily="18" charset="0"/>
                <a:cs typeface="Times New Roman" pitchFamily="18" charset="0"/>
              </a:rPr>
              <a:t> 4, </a:t>
            </a:r>
            <a:r>
              <a:rPr lang="en-US" sz="2000" b="1" dirty="0" err="1">
                <a:latin typeface="Times New Roman" pitchFamily="18" charset="0"/>
                <a:cs typeface="Times New Roman" pitchFamily="18" charset="0"/>
              </a:rPr>
              <a:t>tháng</a:t>
            </a:r>
            <a:r>
              <a:rPr lang="en-US" sz="2000" b="1" dirty="0">
                <a:latin typeface="Times New Roman" pitchFamily="18" charset="0"/>
                <a:cs typeface="Times New Roman" pitchFamily="18" charset="0"/>
              </a:rPr>
              <a:t> 5 </a:t>
            </a:r>
            <a:r>
              <a:rPr lang="en-US" sz="2000" b="1" dirty="0" err="1">
                <a:latin typeface="Times New Roman" pitchFamily="18" charset="0"/>
                <a:cs typeface="Times New Roman" pitchFamily="18" charset="0"/>
              </a:rPr>
              <a:t>năm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sau</a:t>
            </a:r>
            <a:r>
              <a:rPr lang="en-US" sz="2000" dirty="0">
                <a:latin typeface="Times New Roman" pitchFamily="18" charset="0"/>
                <a:cs typeface="Times New Roman" pitchFamily="18" charset="0"/>
              </a:rPr>
              <a:t> </a:t>
            </a:r>
          </a:p>
        </p:txBody>
      </p:sp>
      <p:sp>
        <p:nvSpPr>
          <p:cNvPr id="46" name="Text Box 50">
            <a:extLst>
              <a:ext uri="{FF2B5EF4-FFF2-40B4-BE49-F238E27FC236}">
                <a16:creationId xmlns:a16="http://schemas.microsoft.com/office/drawing/2014/main" id="{A1DE59EC-B07B-4184-9CA7-50B85FF7A3B1}"/>
              </a:ext>
            </a:extLst>
          </p:cNvPr>
          <p:cNvSpPr txBox="1">
            <a:spLocks noChangeArrowheads="1"/>
          </p:cNvSpPr>
          <p:nvPr/>
        </p:nvSpPr>
        <p:spPr bwMode="auto">
          <a:xfrm>
            <a:off x="3297783" y="3662220"/>
            <a:ext cx="2582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err="1">
                <a:latin typeface="Times New Roman" pitchFamily="18" charset="0"/>
                <a:cs typeface="Times New Roman" pitchFamily="18" charset="0"/>
              </a:rPr>
              <a:t>Tháng</a:t>
            </a:r>
            <a:r>
              <a:rPr lang="en-US" sz="2000" b="1" dirty="0">
                <a:latin typeface="Times New Roman" pitchFamily="18" charset="0"/>
                <a:cs typeface="Times New Roman" pitchFamily="18" charset="0"/>
              </a:rPr>
              <a:t> 4 </a:t>
            </a:r>
            <a:r>
              <a:rPr lang="en-US" sz="2000" b="1" dirty="0" err="1">
                <a:latin typeface="Times New Roman" pitchFamily="18" charset="0"/>
                <a:cs typeface="Times New Roman" pitchFamily="18" charset="0"/>
              </a:rPr>
              <a:t>đến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tháng</a:t>
            </a:r>
            <a:r>
              <a:rPr lang="en-US" sz="2000" b="1" dirty="0">
                <a:latin typeface="Times New Roman" pitchFamily="18" charset="0"/>
                <a:cs typeface="Times New Roman" pitchFamily="18" charset="0"/>
              </a:rPr>
              <a:t> 7</a:t>
            </a:r>
            <a:endParaRPr lang="en-US" sz="2000" dirty="0">
              <a:latin typeface="Times New Roman" pitchFamily="18" charset="0"/>
              <a:cs typeface="Times New Roman" pitchFamily="18" charset="0"/>
            </a:endParaRPr>
          </a:p>
        </p:txBody>
      </p:sp>
      <p:sp>
        <p:nvSpPr>
          <p:cNvPr id="47" name="Text Box 51">
            <a:extLst>
              <a:ext uri="{FF2B5EF4-FFF2-40B4-BE49-F238E27FC236}">
                <a16:creationId xmlns:a16="http://schemas.microsoft.com/office/drawing/2014/main" id="{D5337DDE-570D-4451-B875-39737DED7C05}"/>
              </a:ext>
            </a:extLst>
          </p:cNvPr>
          <p:cNvSpPr txBox="1">
            <a:spLocks noChangeArrowheads="1"/>
          </p:cNvSpPr>
          <p:nvPr/>
        </p:nvSpPr>
        <p:spPr bwMode="auto">
          <a:xfrm>
            <a:off x="3314632" y="4323788"/>
            <a:ext cx="3060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err="1">
                <a:latin typeface="Times New Roman" pitchFamily="18" charset="0"/>
                <a:cs typeface="Times New Roman" pitchFamily="18" charset="0"/>
              </a:rPr>
              <a:t>Tháng</a:t>
            </a:r>
            <a:r>
              <a:rPr lang="en-US" sz="2000" b="1" dirty="0">
                <a:latin typeface="Times New Roman" pitchFamily="18" charset="0"/>
                <a:cs typeface="Times New Roman" pitchFamily="18" charset="0"/>
              </a:rPr>
              <a:t> 6 </a:t>
            </a:r>
            <a:r>
              <a:rPr lang="en-US" sz="2000" b="1" dirty="0" err="1">
                <a:latin typeface="Times New Roman" pitchFamily="18" charset="0"/>
                <a:cs typeface="Times New Roman" pitchFamily="18" charset="0"/>
              </a:rPr>
              <a:t>đến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tháng</a:t>
            </a:r>
            <a:r>
              <a:rPr lang="en-US" sz="2000" b="1" dirty="0">
                <a:latin typeface="Times New Roman" pitchFamily="18" charset="0"/>
                <a:cs typeface="Times New Roman" pitchFamily="18" charset="0"/>
              </a:rPr>
              <a:t> 11</a:t>
            </a:r>
            <a:endParaRPr lang="en-US" sz="2000" dirty="0">
              <a:latin typeface="Times New Roman" pitchFamily="18" charset="0"/>
              <a:cs typeface="Times New Roman" pitchFamily="18" charset="0"/>
            </a:endParaRPr>
          </a:p>
        </p:txBody>
      </p:sp>
      <p:sp>
        <p:nvSpPr>
          <p:cNvPr id="48" name="Text Box 52">
            <a:extLst>
              <a:ext uri="{FF2B5EF4-FFF2-40B4-BE49-F238E27FC236}">
                <a16:creationId xmlns:a16="http://schemas.microsoft.com/office/drawing/2014/main" id="{4A98C7A4-FAA5-4279-82D8-82A09DB9DA14}"/>
              </a:ext>
            </a:extLst>
          </p:cNvPr>
          <p:cNvSpPr txBox="1">
            <a:spLocks noChangeArrowheads="1"/>
          </p:cNvSpPr>
          <p:nvPr/>
        </p:nvSpPr>
        <p:spPr bwMode="auto">
          <a:xfrm>
            <a:off x="6090250" y="2769018"/>
            <a:ext cx="26365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err="1">
                <a:latin typeface="Times New Roman" pitchFamily="18" charset="0"/>
                <a:cs typeface="Times New Roman" pitchFamily="18" charset="0"/>
              </a:rPr>
              <a:t>Lúa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ngô</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khoai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đỗ</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rau</a:t>
            </a:r>
            <a:r>
              <a:rPr lang="en-US" sz="2000" b="1" dirty="0">
                <a:latin typeface="Times New Roman" pitchFamily="18" charset="0"/>
                <a:cs typeface="Times New Roman" pitchFamily="18" charset="0"/>
              </a:rPr>
              <a:t>,…</a:t>
            </a:r>
            <a:r>
              <a:rPr lang="en-US" sz="2000" dirty="0">
                <a:latin typeface="Times New Roman" pitchFamily="18" charset="0"/>
                <a:cs typeface="Times New Roman" pitchFamily="18" charset="0"/>
              </a:rPr>
              <a:t> </a:t>
            </a:r>
          </a:p>
        </p:txBody>
      </p:sp>
      <p:sp>
        <p:nvSpPr>
          <p:cNvPr id="49" name="Text Box 53">
            <a:extLst>
              <a:ext uri="{FF2B5EF4-FFF2-40B4-BE49-F238E27FC236}">
                <a16:creationId xmlns:a16="http://schemas.microsoft.com/office/drawing/2014/main" id="{20810A1F-3D3A-4E71-94E7-6D275450C080}"/>
              </a:ext>
            </a:extLst>
          </p:cNvPr>
          <p:cNvSpPr txBox="1">
            <a:spLocks noChangeArrowheads="1"/>
          </p:cNvSpPr>
          <p:nvPr/>
        </p:nvSpPr>
        <p:spPr bwMode="auto">
          <a:xfrm>
            <a:off x="6090250" y="3677012"/>
            <a:ext cx="27298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err="1">
                <a:latin typeface="Times New Roman" pitchFamily="18" charset="0"/>
                <a:cs typeface="Times New Roman" pitchFamily="18" charset="0"/>
              </a:rPr>
              <a:t>Lúa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ngô</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khoai</a:t>
            </a:r>
            <a:r>
              <a:rPr lang="en-US" sz="2000" b="1" dirty="0">
                <a:latin typeface="Times New Roman" pitchFamily="18" charset="0"/>
                <a:cs typeface="Times New Roman" pitchFamily="18" charset="0"/>
              </a:rPr>
              <a:t>… </a:t>
            </a:r>
          </a:p>
        </p:txBody>
      </p:sp>
      <p:sp>
        <p:nvSpPr>
          <p:cNvPr id="50" name="Text Box 54">
            <a:extLst>
              <a:ext uri="{FF2B5EF4-FFF2-40B4-BE49-F238E27FC236}">
                <a16:creationId xmlns:a16="http://schemas.microsoft.com/office/drawing/2014/main" id="{2B964A63-2FA3-4626-9457-36FC81867C8C}"/>
              </a:ext>
            </a:extLst>
          </p:cNvPr>
          <p:cNvSpPr txBox="1">
            <a:spLocks noChangeArrowheads="1"/>
          </p:cNvSpPr>
          <p:nvPr/>
        </p:nvSpPr>
        <p:spPr bwMode="auto">
          <a:xfrm>
            <a:off x="6090250" y="4314237"/>
            <a:ext cx="1885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err="1">
                <a:latin typeface="Times New Roman" pitchFamily="18" charset="0"/>
                <a:cs typeface="Times New Roman" pitchFamily="18" charset="0"/>
              </a:rPr>
              <a:t>Lúa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rau</a:t>
            </a:r>
            <a:r>
              <a:rPr lang="en-US" sz="2000" b="1" dirty="0">
                <a:latin typeface="Times New Roman" pitchFamily="18" charset="0"/>
                <a:cs typeface="Times New Roman" pitchFamily="18" charset="0"/>
              </a:rPr>
              <a:t>… </a:t>
            </a:r>
          </a:p>
        </p:txBody>
      </p:sp>
      <p:sp>
        <p:nvSpPr>
          <p:cNvPr id="51" name="Text Box 56">
            <a:extLst>
              <a:ext uri="{FF2B5EF4-FFF2-40B4-BE49-F238E27FC236}">
                <a16:creationId xmlns:a16="http://schemas.microsoft.com/office/drawing/2014/main" id="{180620AA-E4C5-4683-A101-26515CF5088D}"/>
              </a:ext>
            </a:extLst>
          </p:cNvPr>
          <p:cNvSpPr txBox="1">
            <a:spLocks noChangeArrowheads="1"/>
          </p:cNvSpPr>
          <p:nvPr/>
        </p:nvSpPr>
        <p:spPr bwMode="auto">
          <a:xfrm>
            <a:off x="119260" y="4974994"/>
            <a:ext cx="48337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err="1">
                <a:solidFill>
                  <a:srgbClr val="3333FF"/>
                </a:solidFill>
                <a:latin typeface="Times New Roman" pitchFamily="18" charset="0"/>
              </a:rPr>
              <a:t>Miền</a:t>
            </a:r>
            <a:r>
              <a:rPr lang="en-US" sz="2000" b="1" dirty="0">
                <a:solidFill>
                  <a:srgbClr val="3333FF"/>
                </a:solidFill>
                <a:latin typeface="Times New Roman" pitchFamily="18" charset="0"/>
              </a:rPr>
              <a:t> </a:t>
            </a:r>
            <a:r>
              <a:rPr lang="en-US" sz="2000" b="1" dirty="0" err="1">
                <a:solidFill>
                  <a:srgbClr val="3333FF"/>
                </a:solidFill>
                <a:latin typeface="Times New Roman" pitchFamily="18" charset="0"/>
              </a:rPr>
              <a:t>Bắc</a:t>
            </a:r>
            <a:r>
              <a:rPr lang="en-US" sz="2000" b="1" dirty="0">
                <a:solidFill>
                  <a:srgbClr val="3333FF"/>
                </a:solidFill>
                <a:latin typeface="Times New Roman" pitchFamily="18" charset="0"/>
              </a:rPr>
              <a:t> </a:t>
            </a:r>
            <a:r>
              <a:rPr lang="en-US" sz="2000" b="1" dirty="0" err="1">
                <a:solidFill>
                  <a:srgbClr val="3333FF"/>
                </a:solidFill>
                <a:latin typeface="Times New Roman" pitchFamily="18" charset="0"/>
              </a:rPr>
              <a:t>còn</a:t>
            </a:r>
            <a:r>
              <a:rPr lang="en-US" sz="2000" b="1" dirty="0">
                <a:solidFill>
                  <a:srgbClr val="3333FF"/>
                </a:solidFill>
                <a:latin typeface="Times New Roman" pitchFamily="18" charset="0"/>
              </a:rPr>
              <a:t> </a:t>
            </a:r>
            <a:r>
              <a:rPr lang="en-US" sz="2000" b="1" dirty="0" err="1">
                <a:solidFill>
                  <a:srgbClr val="3333FF"/>
                </a:solidFill>
                <a:latin typeface="Times New Roman" pitchFamily="18" charset="0"/>
              </a:rPr>
              <a:t>có</a:t>
            </a:r>
            <a:r>
              <a:rPr lang="en-US" sz="2000" b="1" dirty="0">
                <a:solidFill>
                  <a:srgbClr val="3333FF"/>
                </a:solidFill>
                <a:latin typeface="Times New Roman" pitchFamily="18" charset="0"/>
              </a:rPr>
              <a:t> </a:t>
            </a:r>
            <a:r>
              <a:rPr lang="en-US" sz="2000" b="1" dirty="0" err="1">
                <a:solidFill>
                  <a:srgbClr val="3333FF"/>
                </a:solidFill>
                <a:latin typeface="Times New Roman" pitchFamily="18" charset="0"/>
              </a:rPr>
              <a:t>thêm</a:t>
            </a:r>
            <a:r>
              <a:rPr lang="en-US" sz="2000" b="1" dirty="0">
                <a:solidFill>
                  <a:srgbClr val="3333FF"/>
                </a:solidFill>
                <a:latin typeface="Times New Roman" pitchFamily="18" charset="0"/>
              </a:rPr>
              <a:t> </a:t>
            </a:r>
            <a:r>
              <a:rPr lang="en-US" sz="2000" b="1" dirty="0" err="1">
                <a:solidFill>
                  <a:srgbClr val="3333FF"/>
                </a:solidFill>
                <a:latin typeface="Times New Roman" pitchFamily="18" charset="0"/>
              </a:rPr>
              <a:t>vụ</a:t>
            </a:r>
            <a:r>
              <a:rPr lang="en-US" sz="2000" b="1" dirty="0">
                <a:solidFill>
                  <a:srgbClr val="3333FF"/>
                </a:solidFill>
                <a:latin typeface="Times New Roman" pitchFamily="18" charset="0"/>
              </a:rPr>
              <a:t> </a:t>
            </a:r>
            <a:r>
              <a:rPr lang="en-US" sz="2000" b="1" dirty="0" err="1">
                <a:solidFill>
                  <a:srgbClr val="3333FF"/>
                </a:solidFill>
                <a:latin typeface="Times New Roman" pitchFamily="18" charset="0"/>
              </a:rPr>
              <a:t>Đông</a:t>
            </a:r>
            <a:r>
              <a:rPr lang="en-US" sz="2000" b="1" dirty="0">
                <a:solidFill>
                  <a:srgbClr val="3333FF"/>
                </a:solidFill>
                <a:latin typeface="Times New Roman" pitchFamily="18" charset="0"/>
              </a:rPr>
              <a:t>:</a:t>
            </a:r>
          </a:p>
        </p:txBody>
      </p:sp>
      <p:sp>
        <p:nvSpPr>
          <p:cNvPr id="52" name="TextBox 51">
            <a:extLst>
              <a:ext uri="{FF2B5EF4-FFF2-40B4-BE49-F238E27FC236}">
                <a16:creationId xmlns:a16="http://schemas.microsoft.com/office/drawing/2014/main" id="{60659FA6-C6BA-4594-85FD-997B056DE0A5}"/>
              </a:ext>
            </a:extLst>
          </p:cNvPr>
          <p:cNvSpPr txBox="1"/>
          <p:nvPr/>
        </p:nvSpPr>
        <p:spPr>
          <a:xfrm>
            <a:off x="3701207" y="4986805"/>
            <a:ext cx="3553836" cy="400110"/>
          </a:xfrm>
          <a:prstGeom prst="rect">
            <a:avLst/>
          </a:prstGeom>
          <a:noFill/>
        </p:spPr>
        <p:txBody>
          <a:bodyPr wrap="square" rtlCol="0">
            <a:spAutoFit/>
          </a:bodyPr>
          <a:lstStyle/>
          <a:p>
            <a:r>
              <a:rPr lang="en-US" sz="2000" b="1" dirty="0" err="1">
                <a:latin typeface="Times New Roman" pitchFamily="18" charset="0"/>
              </a:rPr>
              <a:t>Từ</a:t>
            </a:r>
            <a:r>
              <a:rPr lang="en-US" sz="2000" b="1" dirty="0">
                <a:latin typeface="Times New Roman" pitchFamily="18" charset="0"/>
              </a:rPr>
              <a:t> </a:t>
            </a:r>
            <a:r>
              <a:rPr lang="en-US" sz="2000" b="1" dirty="0" err="1">
                <a:latin typeface="Times New Roman" pitchFamily="18" charset="0"/>
              </a:rPr>
              <a:t>tháng</a:t>
            </a:r>
            <a:r>
              <a:rPr lang="en-US" sz="2000" b="1" dirty="0">
                <a:latin typeface="Times New Roman" pitchFamily="18" charset="0"/>
              </a:rPr>
              <a:t> 10 </a:t>
            </a:r>
            <a:r>
              <a:rPr lang="en-US" sz="2000" b="1" dirty="0" err="1">
                <a:latin typeface="Times New Roman" pitchFamily="18" charset="0"/>
              </a:rPr>
              <a:t>đến</a:t>
            </a:r>
            <a:r>
              <a:rPr lang="en-US" sz="2000" b="1" dirty="0">
                <a:latin typeface="Times New Roman" pitchFamily="18" charset="0"/>
              </a:rPr>
              <a:t> </a:t>
            </a:r>
            <a:r>
              <a:rPr lang="en-US" sz="2000" b="1" dirty="0" err="1">
                <a:latin typeface="Times New Roman" pitchFamily="18" charset="0"/>
              </a:rPr>
              <a:t>tháng</a:t>
            </a:r>
            <a:r>
              <a:rPr lang="en-US" sz="2000" b="1" dirty="0">
                <a:latin typeface="Times New Roman" pitchFamily="18" charset="0"/>
              </a:rPr>
              <a:t> 12:</a:t>
            </a:r>
          </a:p>
        </p:txBody>
      </p:sp>
      <p:sp>
        <p:nvSpPr>
          <p:cNvPr id="53" name="TextBox 52">
            <a:extLst>
              <a:ext uri="{FF2B5EF4-FFF2-40B4-BE49-F238E27FC236}">
                <a16:creationId xmlns:a16="http://schemas.microsoft.com/office/drawing/2014/main" id="{48F2355A-71D0-495C-B08D-96C99A6C34DF}"/>
              </a:ext>
            </a:extLst>
          </p:cNvPr>
          <p:cNvSpPr txBox="1"/>
          <p:nvPr/>
        </p:nvSpPr>
        <p:spPr>
          <a:xfrm>
            <a:off x="3661708" y="5421199"/>
            <a:ext cx="4436653" cy="400110"/>
          </a:xfrm>
          <a:prstGeom prst="rect">
            <a:avLst/>
          </a:prstGeom>
          <a:noFill/>
        </p:spPr>
        <p:txBody>
          <a:bodyPr wrap="square" rtlCol="0">
            <a:spAutoFit/>
          </a:bodyPr>
          <a:lstStyle/>
          <a:p>
            <a:r>
              <a:rPr lang="en-US" sz="2000" b="1" dirty="0" err="1">
                <a:latin typeface="Times New Roman" pitchFamily="18" charset="0"/>
              </a:rPr>
              <a:t>Trồng</a:t>
            </a:r>
            <a:r>
              <a:rPr lang="en-US" sz="2000" b="1" dirty="0">
                <a:latin typeface="Times New Roman" pitchFamily="18" charset="0"/>
              </a:rPr>
              <a:t> </a:t>
            </a:r>
            <a:r>
              <a:rPr lang="en-US" sz="2000" b="1" dirty="0" err="1">
                <a:latin typeface="Times New Roman" pitchFamily="18" charset="0"/>
              </a:rPr>
              <a:t>rau</a:t>
            </a:r>
            <a:r>
              <a:rPr lang="en-US" sz="2000" b="1" dirty="0">
                <a:latin typeface="Times New Roman" pitchFamily="18" charset="0"/>
              </a:rPr>
              <a:t>, </a:t>
            </a:r>
            <a:r>
              <a:rPr lang="en-US" sz="2000" b="1" dirty="0" err="1">
                <a:latin typeface="Times New Roman" pitchFamily="18" charset="0"/>
              </a:rPr>
              <a:t>màu</a:t>
            </a:r>
            <a:r>
              <a:rPr lang="en-US" sz="2000" b="1" dirty="0">
                <a:latin typeface="Times New Roman" pitchFamily="18" charset="0"/>
              </a:rPr>
              <a:t>, </a:t>
            </a:r>
            <a:r>
              <a:rPr lang="en-US" sz="2000" b="1" dirty="0" err="1">
                <a:latin typeface="Times New Roman" pitchFamily="18" charset="0"/>
              </a:rPr>
              <a:t>ngô</a:t>
            </a:r>
            <a:r>
              <a:rPr lang="en-US" sz="2000" b="1" dirty="0">
                <a:latin typeface="Times New Roman" pitchFamily="18" charset="0"/>
              </a:rPr>
              <a:t>, </a:t>
            </a:r>
            <a:r>
              <a:rPr lang="en-US" sz="2000" b="1" dirty="0" err="1">
                <a:latin typeface="Times New Roman" pitchFamily="18" charset="0"/>
              </a:rPr>
              <a:t>đậu</a:t>
            </a:r>
            <a:r>
              <a:rPr lang="en-US" sz="2000" b="1" dirty="0">
                <a:latin typeface="Times New Roman" pitchFamily="18" charset="0"/>
              </a:rPr>
              <a:t> </a:t>
            </a:r>
            <a:r>
              <a:rPr lang="en-US" sz="2000" b="1" dirty="0" err="1">
                <a:latin typeface="Times New Roman" pitchFamily="18" charset="0"/>
              </a:rPr>
              <a:t>tương</a:t>
            </a:r>
            <a:r>
              <a:rPr lang="en-US" sz="2000" b="1" dirty="0">
                <a:latin typeface="Times New Roman" pitchFamily="18" charset="0"/>
              </a:rPr>
              <a:t>…</a:t>
            </a:r>
          </a:p>
        </p:txBody>
      </p:sp>
      <p:pic>
        <p:nvPicPr>
          <p:cNvPr id="54" name="GiacMoThanTienBeatInstrumental-_3gc7b">
            <a:hlinkClick r:id="" action="ppaction://media"/>
            <a:extLst>
              <a:ext uri="{FF2B5EF4-FFF2-40B4-BE49-F238E27FC236}">
                <a16:creationId xmlns:a16="http://schemas.microsoft.com/office/drawing/2014/main" id="{904C5A1B-67E4-47BF-B2FF-BF6EFAD24480}"/>
              </a:ext>
            </a:extLst>
          </p:cNvPr>
          <p:cNvPicPr>
            <a:picLocks noChangeAspect="1"/>
          </p:cNvPicPr>
          <p:nvPr>
            <a:audioFile r:link="rId2"/>
            <p:extLst>
              <p:ext uri="{DAA4B4D4-6D71-4841-9C94-3DE7FCFB9230}">
                <p14:media xmlns:p14="http://schemas.microsoft.com/office/powerpoint/2010/main" r:embed="rId3">
                  <p14:trim end="198413.8125"/>
                </p14:media>
              </p:ext>
            </p:extLst>
          </p:nvPr>
        </p:nvPicPr>
        <p:blipFill>
          <a:blip r:embed="rId7"/>
          <a:stretch>
            <a:fillRect/>
          </a:stretch>
        </p:blipFill>
        <p:spPr>
          <a:xfrm>
            <a:off x="244012" y="5493344"/>
            <a:ext cx="457200" cy="457200"/>
          </a:xfrm>
          <a:prstGeom prst="rect">
            <a:avLst/>
          </a:prstGeom>
        </p:spPr>
      </p:pic>
      <p:sp>
        <p:nvSpPr>
          <p:cNvPr id="3" name="TextBox 2"/>
          <p:cNvSpPr txBox="1"/>
          <p:nvPr/>
        </p:nvSpPr>
        <p:spPr>
          <a:xfrm>
            <a:off x="2545548" y="177202"/>
            <a:ext cx="4247253" cy="584775"/>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HOẠT ĐỘNG NHÓM </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5" name="3 phut">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8"/>
          <a:stretch>
            <a:fillRect/>
          </a:stretch>
        </p:blipFill>
        <p:spPr>
          <a:xfrm>
            <a:off x="7778597" y="240651"/>
            <a:ext cx="948248" cy="622872"/>
          </a:xfrm>
          <a:prstGeom prst="rect">
            <a:avLst/>
          </a:prstGeom>
        </p:spPr>
      </p:pic>
    </p:spTree>
    <p:custDataLst>
      <p:tags r:id="rId1"/>
    </p:custDataLst>
    <p:extLst>
      <p:ext uri="{BB962C8B-B14F-4D97-AF65-F5344CB8AC3E}">
        <p14:creationId xmlns:p14="http://schemas.microsoft.com/office/powerpoint/2010/main" val="153914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07" fill="hold"/>
                                        <p:tgtEl>
                                          <p:spTgt spid="5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blinds(horizontal)">
                                      <p:cBhvr>
                                        <p:cTn id="11" dur="500"/>
                                        <p:tgtEl>
                                          <p:spTgt spid="5">
                                            <p:bg/>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linds(horizontal)">
                                      <p:cBhvr>
                                        <p:cTn id="14" dur="500"/>
                                        <p:tgtEl>
                                          <p:spTgt spid="5">
                                            <p:txEl>
                                              <p:pRg st="0" end="0"/>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nodeType="withEffect">
                                  <p:stCondLst>
                                    <p:cond delay="0"/>
                                  </p:stCondLst>
                                  <p:childTnLst>
                                    <p:set>
                                      <p:cBhvr>
                                        <p:cTn id="19" dur="1" fill="hold">
                                          <p:stCondLst>
                                            <p:cond delay="0"/>
                                          </p:stCondLst>
                                        </p:cTn>
                                        <p:tgtEl>
                                          <p:spTgt spid="51">
                                            <p:txEl>
                                              <p:pRg st="0" end="0"/>
                                            </p:txEl>
                                          </p:spTgt>
                                        </p:tgtEl>
                                        <p:attrNameLst>
                                          <p:attrName>style.visibility</p:attrName>
                                        </p:attrNameLst>
                                      </p:cBhvr>
                                      <p:to>
                                        <p:strVal val="visible"/>
                                      </p:to>
                                    </p:set>
                                    <p:animEffect transition="in" filter="blinds(horizontal)">
                                      <p:cBhvr>
                                        <p:cTn id="20" dur="500"/>
                                        <p:tgtEl>
                                          <p:spTgt spid="5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Effect transition="in" filter="blinds(horizontal)">
                                      <p:cBhvr>
                                        <p:cTn id="25" dur="500"/>
                                        <p:tgtEl>
                                          <p:spTgt spid="4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46">
                                            <p:txEl>
                                              <p:pRg st="0" end="0"/>
                                            </p:txEl>
                                          </p:spTgt>
                                        </p:tgtEl>
                                        <p:attrNameLst>
                                          <p:attrName>style.visibility</p:attrName>
                                        </p:attrNameLst>
                                      </p:cBhvr>
                                      <p:to>
                                        <p:strVal val="visible"/>
                                      </p:to>
                                    </p:set>
                                    <p:animEffect transition="in" filter="blinds(horizontal)">
                                      <p:cBhvr>
                                        <p:cTn id="30" dur="500"/>
                                        <p:tgtEl>
                                          <p:spTgt spid="4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7">
                                            <p:txEl>
                                              <p:pRg st="0" end="0"/>
                                            </p:txEl>
                                          </p:spTgt>
                                        </p:tgtEl>
                                        <p:attrNameLst>
                                          <p:attrName>style.visibility</p:attrName>
                                        </p:attrNameLst>
                                      </p:cBhvr>
                                      <p:to>
                                        <p:strVal val="visible"/>
                                      </p:to>
                                    </p:set>
                                    <p:animEffect transition="in" filter="blinds(horizontal)">
                                      <p:cBhvr>
                                        <p:cTn id="35" dur="500"/>
                                        <p:tgtEl>
                                          <p:spTgt spid="4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8">
                                            <p:txEl>
                                              <p:pRg st="0" end="0"/>
                                            </p:txEl>
                                          </p:spTgt>
                                        </p:tgtEl>
                                        <p:attrNameLst>
                                          <p:attrName>style.visibility</p:attrName>
                                        </p:attrNameLst>
                                      </p:cBhvr>
                                      <p:to>
                                        <p:strVal val="visible"/>
                                      </p:to>
                                    </p:set>
                                    <p:animEffect transition="in" filter="blinds(horizontal)">
                                      <p:cBhvr>
                                        <p:cTn id="40" dur="500"/>
                                        <p:tgtEl>
                                          <p:spTgt spid="4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49">
                                            <p:txEl>
                                              <p:pRg st="0" end="0"/>
                                            </p:txEl>
                                          </p:spTgt>
                                        </p:tgtEl>
                                        <p:attrNameLst>
                                          <p:attrName>style.visibility</p:attrName>
                                        </p:attrNameLst>
                                      </p:cBhvr>
                                      <p:to>
                                        <p:strVal val="visible"/>
                                      </p:to>
                                    </p:set>
                                    <p:animEffect transition="in" filter="blinds(horizontal)">
                                      <p:cBhvr>
                                        <p:cTn id="45" dur="500"/>
                                        <p:tgtEl>
                                          <p:spTgt spid="4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50">
                                            <p:txEl>
                                              <p:pRg st="0" end="0"/>
                                            </p:txEl>
                                          </p:spTgt>
                                        </p:tgtEl>
                                        <p:attrNameLst>
                                          <p:attrName>style.visibility</p:attrName>
                                        </p:attrNameLst>
                                      </p:cBhvr>
                                      <p:to>
                                        <p:strVal val="visible"/>
                                      </p:to>
                                    </p:set>
                                    <p:animEffect transition="in" filter="blinds(horizontal)">
                                      <p:cBhvr>
                                        <p:cTn id="50" dur="500"/>
                                        <p:tgtEl>
                                          <p:spTgt spid="5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dissolve">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dissolve">
                                      <p:cBhvr>
                                        <p:cTn id="6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p:cTn id="61" fill="hold" display="0">
                  <p:stCondLst>
                    <p:cond delay="indefinite"/>
                  </p:stCondLst>
                  <p:endCondLst>
                    <p:cond evt="onStopAudio" delay="0">
                      <p:tgtEl>
                        <p:sldTgt/>
                      </p:tgtEl>
                    </p:cond>
                  </p:endCondLst>
                </p:cTn>
                <p:tgtEl>
                  <p:spTgt spid="54"/>
                </p:tgtEl>
              </p:cMediaNode>
            </p:audio>
            <p:seq concurrent="1" nextAc="seek">
              <p:cTn id="62" restart="whenNotActive" fill="hold" evtFilter="cancelBubble" nodeType="interactiveSeq">
                <p:stCondLst>
                  <p:cond evt="onClick" delay="0">
                    <p:tgtEl>
                      <p:spTgt spid="55"/>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55"/>
                                        </p:tgtEl>
                                      </p:cBhvr>
                                    </p:cmd>
                                  </p:childTnLst>
                                </p:cTn>
                              </p:par>
                            </p:childTnLst>
                          </p:cTn>
                        </p:par>
                      </p:childTnLst>
                    </p:cTn>
                  </p:par>
                </p:childTnLst>
              </p:cTn>
              <p:nextCondLst>
                <p:cond evt="onClick" delay="0">
                  <p:tgtEl>
                    <p:spTgt spid="55"/>
                  </p:tgtEl>
                </p:cond>
              </p:nextCondLst>
            </p:seq>
            <p:video>
              <p:cMediaNode vol="80000">
                <p:cTn id="67" fill="hold" display="0">
                  <p:stCondLst>
                    <p:cond delay="indefinite"/>
                  </p:stCondLst>
                </p:cTn>
                <p:tgtEl>
                  <p:spTgt spid="55"/>
                </p:tgtEl>
              </p:cMediaNode>
            </p:video>
          </p:childTnLst>
        </p:cTn>
      </p:par>
    </p:tnLst>
    <p:bldLst>
      <p:bldP spid="5" grpId="0" build="allAtOnce" animBg="1"/>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3CA8C9-7555-42CB-9551-6A2A40C77C08}"/>
              </a:ext>
            </a:extLst>
          </p:cNvPr>
          <p:cNvSpPr>
            <a:spLocks noGrp="1"/>
          </p:cNvSpPr>
          <p:nvPr>
            <p:ph type="title"/>
          </p:nvPr>
        </p:nvSpPr>
        <p:spPr>
          <a:xfrm>
            <a:off x="1028700" y="950802"/>
            <a:ext cx="7031306" cy="857250"/>
          </a:xfrm>
        </p:spPr>
        <p:txBody>
          <a:bodyPr>
            <a:normAutofit fontScale="90000"/>
          </a:bodyPr>
          <a:lstStyle/>
          <a:p>
            <a:pPr algn="ctr" eaLnBrk="1" hangingPunct="1"/>
            <a:r>
              <a:rPr lang="en-US" altLang="vi-VN" sz="3600" b="1" dirty="0">
                <a:solidFill>
                  <a:srgbClr val="FF0000"/>
                </a:solidFill>
                <a:latin typeface="Times New Roman" panose="02020603050405020304" pitchFamily="18" charset="0"/>
                <a:cs typeface="Times New Roman" panose="02020603050405020304" pitchFamily="18" charset="0"/>
              </a:rPr>
              <a:t/>
            </a:r>
            <a:br>
              <a:rPr lang="en-US" altLang="vi-VN" sz="3600" b="1" dirty="0">
                <a:solidFill>
                  <a:srgbClr val="FF0000"/>
                </a:solidFill>
                <a:latin typeface="Times New Roman" panose="02020603050405020304" pitchFamily="18" charset="0"/>
                <a:cs typeface="Times New Roman" panose="02020603050405020304" pitchFamily="18" charset="0"/>
              </a:rPr>
            </a:br>
            <a:r>
              <a:rPr lang="en-US" altLang="vi-VN" sz="3600" b="1" dirty="0">
                <a:solidFill>
                  <a:srgbClr val="FF0000"/>
                </a:solidFill>
                <a:latin typeface="Times New Roman" panose="02020603050405020304" pitchFamily="18" charset="0"/>
                <a:cs typeface="Times New Roman" panose="02020603050405020304" pitchFamily="18" charset="0"/>
              </a:rPr>
              <a:t/>
            </a:r>
            <a:br>
              <a:rPr lang="en-US" altLang="vi-VN" sz="3600" b="1" dirty="0">
                <a:solidFill>
                  <a:srgbClr val="FF0000"/>
                </a:solidFill>
                <a:latin typeface="Times New Roman" panose="02020603050405020304" pitchFamily="18" charset="0"/>
                <a:cs typeface="Times New Roman" panose="02020603050405020304" pitchFamily="18" charset="0"/>
              </a:rPr>
            </a:br>
            <a:r>
              <a:rPr lang="en-US" altLang="vi-VN" sz="3600" b="1" dirty="0" err="1">
                <a:solidFill>
                  <a:srgbClr val="FF0000"/>
                </a:solidFill>
                <a:latin typeface="Times New Roman" panose="02020603050405020304" pitchFamily="18" charset="0"/>
                <a:cs typeface="Times New Roman" panose="02020603050405020304" pitchFamily="18" charset="0"/>
              </a:rPr>
              <a:t>Cây</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cải</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bắp</a:t>
            </a:r>
            <a:r>
              <a:rPr lang="en-US" altLang="vi-VN" sz="3600" b="1" dirty="0">
                <a:solidFill>
                  <a:srgbClr val="FF0000"/>
                </a:solidFill>
                <a:latin typeface="Times New Roman" panose="02020603050405020304" pitchFamily="18" charset="0"/>
                <a:cs typeface="Times New Roman" panose="02020603050405020304" pitchFamily="18" charset="0"/>
              </a:rPr>
              <a:t> </a:t>
            </a:r>
            <a:br>
              <a:rPr lang="en-US" altLang="vi-VN" sz="3600" b="1" dirty="0">
                <a:solidFill>
                  <a:srgbClr val="FF0000"/>
                </a:solidFill>
                <a:latin typeface="Times New Roman" panose="02020603050405020304" pitchFamily="18" charset="0"/>
                <a:cs typeface="Times New Roman" panose="02020603050405020304" pitchFamily="18" charset="0"/>
              </a:rPr>
            </a:br>
            <a:r>
              <a:rPr lang="en-US" altLang="vi-VN" sz="3600" b="1" dirty="0" err="1">
                <a:latin typeface="Times New Roman" panose="02020603050405020304" pitchFamily="18" charset="0"/>
                <a:cs typeface="Times New Roman" panose="02020603050405020304" pitchFamily="18" charset="0"/>
              </a:rPr>
              <a:t>Từ</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tháng</a:t>
            </a:r>
            <a:r>
              <a:rPr lang="en-US" altLang="vi-VN" sz="3600" b="1" dirty="0">
                <a:latin typeface="Times New Roman" panose="02020603050405020304" pitchFamily="18" charset="0"/>
                <a:cs typeface="Times New Roman" panose="02020603050405020304" pitchFamily="18" charset="0"/>
              </a:rPr>
              <a:t> 9 </a:t>
            </a:r>
            <a:r>
              <a:rPr lang="en-US" altLang="vi-VN" sz="3600" b="1" dirty="0" err="1">
                <a:latin typeface="Times New Roman" panose="02020603050405020304" pitchFamily="18" charset="0"/>
                <a:cs typeface="Times New Roman" panose="02020603050405020304" pitchFamily="18" charset="0"/>
              </a:rPr>
              <a:t>đến</a:t>
            </a:r>
            <a:r>
              <a:rPr lang="en-US" altLang="vi-VN" sz="3600" b="1" dirty="0">
                <a:latin typeface="Times New Roman" panose="02020603050405020304" pitchFamily="18" charset="0"/>
                <a:cs typeface="Times New Roman" panose="02020603050405020304" pitchFamily="18" charset="0"/>
              </a:rPr>
              <a:t> </a:t>
            </a:r>
            <a:r>
              <a:rPr lang="en-US" altLang="vi-VN" sz="3600" b="1" dirty="0" err="1">
                <a:latin typeface="Times New Roman" panose="02020603050405020304" pitchFamily="18" charset="0"/>
                <a:cs typeface="Times New Roman" panose="02020603050405020304" pitchFamily="18" charset="0"/>
              </a:rPr>
              <a:t>tháng</a:t>
            </a:r>
            <a:r>
              <a:rPr lang="en-US" altLang="vi-VN" sz="3600" b="1" dirty="0">
                <a:latin typeface="Times New Roman" panose="02020603050405020304" pitchFamily="18" charset="0"/>
                <a:cs typeface="Times New Roman" panose="02020603050405020304" pitchFamily="18" charset="0"/>
              </a:rPr>
              <a:t> 11</a:t>
            </a:r>
            <a:br>
              <a:rPr lang="en-US" altLang="vi-VN" sz="3600" b="1" dirty="0">
                <a:latin typeface="Times New Roman" panose="02020603050405020304" pitchFamily="18" charset="0"/>
                <a:cs typeface="Times New Roman" panose="02020603050405020304" pitchFamily="18" charset="0"/>
              </a:rPr>
            </a:br>
            <a:r>
              <a:rPr lang="en-US" altLang="vi-VN" sz="3600" b="1" dirty="0">
                <a:solidFill>
                  <a:srgbClr val="FF0000"/>
                </a:solidFill>
                <a:latin typeface="Times New Roman" panose="02020603050405020304" pitchFamily="18" charset="0"/>
                <a:cs typeface="Times New Roman" panose="02020603050405020304" pitchFamily="18" charset="0"/>
              </a:rPr>
              <a:t/>
            </a:r>
            <a:br>
              <a:rPr lang="en-US" altLang="vi-VN" sz="3600" b="1" dirty="0">
                <a:solidFill>
                  <a:srgbClr val="FF0000"/>
                </a:solidFill>
                <a:latin typeface="Times New Roman" panose="02020603050405020304" pitchFamily="18" charset="0"/>
                <a:cs typeface="Times New Roman" panose="02020603050405020304" pitchFamily="18" charset="0"/>
              </a:rPr>
            </a:br>
            <a:endParaRPr lang="vi-VN" altLang="vi-VN" sz="3600" b="1" dirty="0">
              <a:solidFill>
                <a:srgbClr val="FF0000"/>
              </a:solidFill>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E2A2456-CD50-42FC-9C41-3E42F5D5F14C}"/>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800101" y="2266881"/>
            <a:ext cx="3450548" cy="2613737"/>
          </a:xfrm>
        </p:spPr>
      </p:pic>
      <p:pic>
        <p:nvPicPr>
          <p:cNvPr id="6" name="Content Placeholder 5">
            <a:extLst>
              <a:ext uri="{FF2B5EF4-FFF2-40B4-BE49-F238E27FC236}">
                <a16:creationId xmlns:a16="http://schemas.microsoft.com/office/drawing/2014/main" id="{6BA67D3A-1D97-40A1-828A-59B058B84A2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4609458" y="2057400"/>
            <a:ext cx="3450548" cy="3394472"/>
          </a:xfrm>
          <a:prstGeom prst="rect">
            <a:avLst/>
          </a:prstGeom>
        </p:spPr>
      </p:pic>
      <p:pic>
        <p:nvPicPr>
          <p:cNvPr id="8" name="bensound-summer">
            <a:hlinkClick r:id="" action="ppaction://media"/>
            <a:extLst>
              <a:ext uri="{FF2B5EF4-FFF2-40B4-BE49-F238E27FC236}">
                <a16:creationId xmlns:a16="http://schemas.microsoft.com/office/drawing/2014/main" id="{EE1C3BC8-279B-4AE8-B981-8DEBB7EA32D8}"/>
              </a:ext>
            </a:extLst>
          </p:cNvPr>
          <p:cNvPicPr>
            <a:picLocks noChangeAspect="1"/>
          </p:cNvPicPr>
          <p:nvPr>
            <a:audioFile r:link="rId2"/>
            <p:extLst>
              <p:ext uri="{DAA4B4D4-6D71-4841-9C94-3DE7FCFB9230}">
                <p14:media xmlns:p14="http://schemas.microsoft.com/office/powerpoint/2010/main" r:embed="rId3">
                  <p14:trim end="191426.25"/>
                </p14:media>
              </p:ext>
            </p:extLst>
          </p:nvPr>
        </p:nvPicPr>
        <p:blipFill>
          <a:blip r:embed="rId7"/>
          <a:stretch>
            <a:fillRect/>
          </a:stretch>
        </p:blipFill>
        <p:spPr>
          <a:xfrm>
            <a:off x="127416" y="5451872"/>
            <a:ext cx="457200" cy="457200"/>
          </a:xfrm>
          <a:prstGeom prst="rect">
            <a:avLst/>
          </a:prstGeom>
        </p:spPr>
      </p:pic>
    </p:spTree>
    <p:custDataLst>
      <p:tags r:id="rId1"/>
    </p:custDataLst>
    <p:extLst>
      <p:ext uri="{BB962C8B-B14F-4D97-AF65-F5344CB8AC3E}">
        <p14:creationId xmlns:p14="http://schemas.microsoft.com/office/powerpoint/2010/main" val="201910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500"/>
                                        <p:tgtEl>
                                          <p:spTgt spid="6"/>
                                        </p:tgtEl>
                                      </p:cBhvr>
                                    </p:animEffect>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606" numSld="6" showWhenStopped="0">
                <p:cTn id="14"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3&quot;/&gt;&lt;/objec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quot;/&gt;&lt;property id=&quot;20307&quot; value=&quot;257&quot;/&gt;&lt;/object&gt;&lt;object type=&quot;3&quot; unique_id=&quot;10006&quot;&gt;&lt;property id=&quot;20148&quot; value=&quot;5&quot;/&gt;&lt;property id=&quot;20300&quot; value=&quot;Slide 4&quot;/&gt;&lt;property id=&quot;20307&quot; value=&quot;258&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59&quot;/&gt;&lt;/object&gt;&lt;object type=&quot;3&quot; unique_id=&quot;10010&quot;&gt;&lt;property id=&quot;20148&quot; value=&quot;5&quot;/&gt;&lt;property id=&quot;20300&quot; value=&quot;Slide 8&quot;/&gt;&lt;property id=&quot;20307&quot; value=&quot;260&quot;/&gt;&lt;/object&gt;&lt;object type=&quot;3&quot; unique_id=&quot;10041&quot;&gt;&lt;property id=&quot;20148&quot; value=&quot;5&quot;/&gt;&lt;property id=&quot;20300&quot; value=&quot;Slide 9&quot;/&gt;&lt;property id=&quot;20307&quot; value=&quot;264&quot;/&gt;&lt;/object&gt;&lt;/object&gt;&lt;object type=&quot;8&quot; unique_id=&quot;1002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18.7|1.4|1.2|1.1|0.8"/>
</p:tagLst>
</file>

<file path=ppt/tags/tag3.xml><?xml version="1.0" encoding="utf-8"?>
<p:tagLst xmlns:a="http://schemas.openxmlformats.org/drawingml/2006/main" xmlns:r="http://schemas.openxmlformats.org/officeDocument/2006/relationships" xmlns:p="http://schemas.openxmlformats.org/presentationml/2006/main">
  <p:tag name="TIMING" val="|3.1|7.8"/>
</p:tagLst>
</file>

<file path=ppt/tags/tag4.xml><?xml version="1.0" encoding="utf-8"?>
<p:tagLst xmlns:a="http://schemas.openxmlformats.org/drawingml/2006/main" xmlns:r="http://schemas.openxmlformats.org/officeDocument/2006/relationships" xmlns:p="http://schemas.openxmlformats.org/presentationml/2006/main">
  <p:tag name="TIMING" val="|1.5|11.9|5|5.1|0.9|0.9|2|12.3|0.7"/>
</p:tagLst>
</file>

<file path=ppt/tags/tag5.xml><?xml version="1.0" encoding="utf-8"?>
<p:tagLst xmlns:a="http://schemas.openxmlformats.org/drawingml/2006/main" xmlns:r="http://schemas.openxmlformats.org/officeDocument/2006/relationships" xmlns:p="http://schemas.openxmlformats.org/presentationml/2006/main">
  <p:tag name="TIMING" val="|3.3"/>
</p:tagLst>
</file>

<file path=ppt/tags/tag6.xml><?xml version="1.0" encoding="utf-8"?>
<p:tagLst xmlns:a="http://schemas.openxmlformats.org/drawingml/2006/main" xmlns:r="http://schemas.openxmlformats.org/officeDocument/2006/relationships" xmlns:p="http://schemas.openxmlformats.org/presentationml/2006/main">
  <p:tag name="TIMING" val="|1.1|8.8|1.8|1.1"/>
</p:tagLst>
</file>

<file path=ppt/tags/tag7.xml><?xml version="1.0" encoding="utf-8"?>
<p:tagLst xmlns:a="http://schemas.openxmlformats.org/drawingml/2006/main" xmlns:r="http://schemas.openxmlformats.org/officeDocument/2006/relationships" xmlns:p="http://schemas.openxmlformats.org/presentationml/2006/main">
  <p:tag name="TIMING" val="|1.1|8.8|1.8|1.1"/>
</p:tagLst>
</file>

<file path=ppt/tags/tag8.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1480</TotalTime>
  <Words>2590</Words>
  <Application>Microsoft Office PowerPoint</Application>
  <PresentationFormat>On-screen Show (4:3)</PresentationFormat>
  <Paragraphs>376</Paragraphs>
  <Slides>64</Slides>
  <Notes>19</Notes>
  <HiddenSlides>0</HiddenSlides>
  <MMClips>28</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64</vt:i4>
      </vt:variant>
    </vt:vector>
  </HeadingPairs>
  <TitlesOfParts>
    <vt:vector size="81" baseType="lpstr">
      <vt:lpstr>.VnTime</vt:lpstr>
      <vt:lpstr>Arial</vt:lpstr>
      <vt:lpstr>Arial Black</vt:lpstr>
      <vt:lpstr>Calibri</vt:lpstr>
      <vt:lpstr>Palatino Linotype</vt:lpstr>
      <vt:lpstr>Symbol</vt:lpstr>
      <vt:lpstr>Tahoma</vt:lpstr>
      <vt:lpstr>Times New Roman</vt:lpstr>
      <vt:lpstr>Times New Roman (Headings)</vt:lpstr>
      <vt:lpstr>VNI-Times</vt:lpstr>
      <vt:lpstr>Webdings</vt:lpstr>
      <vt:lpstr>Wingdings</vt:lpstr>
      <vt:lpstr>Office Theme</vt:lpstr>
      <vt:lpstr>1_Office Theme</vt:lpstr>
      <vt:lpstr>2_Office Theme</vt:lpstr>
      <vt:lpstr>4_Office Theme</vt:lpstr>
      <vt:lpstr>5_Office Theme</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Cây cải bắp  Từ tháng 9 đến tháng 11  </vt:lpstr>
      <vt:lpstr>Từ tháng 2 đến tháng 3 </vt:lpstr>
      <vt:lpstr> Cây cà chua Từ tháng 8 đến tháng 9 hoặc từ tháng 1 đến tháng 2 </vt:lpstr>
      <vt:lpstr>Vụ Đông xuân Tháng 11 → tháng 4, 5 năm sau </vt:lpstr>
      <vt:lpstr>PowerPoint Presentation</vt:lpstr>
      <vt:lpstr>PowerPoint Presentation</vt:lpstr>
      <vt:lpstr>PowerPoint Presentation</vt:lpstr>
      <vt:lpstr>PowerPoint Presentation</vt:lpstr>
      <vt:lpstr>PowerPoint Presentation</vt:lpstr>
      <vt:lpstr>TIẾT 2</vt:lpstr>
      <vt:lpstr>Quan sát và cho biết người trong hình là ai ? Đang làm gì?</vt:lpstr>
      <vt:lpstr>PowerPoint Presentation</vt:lpstr>
      <vt:lpstr>Quan sát và cho biết nội dung tranh?</vt:lpstr>
      <vt:lpstr>Quan sát và cho biết nội dung tranh?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NGUYÊN TẮC PHÒNG TRỪ</vt:lpstr>
      <vt:lpstr>2. CÁC BIỆN PHÁP PHÒNG TRỪ</vt:lpstr>
      <vt:lpstr>PowerPoint Presentation</vt:lpstr>
      <vt:lpstr>PowerPoint Presentation</vt:lpstr>
      <vt:lpstr>b. Biện pháp thủ công</vt:lpstr>
      <vt:lpstr>PowerPoint Presentation</vt:lpstr>
      <vt:lpstr>PowerPoint Presentation</vt:lpstr>
      <vt:lpstr> Biện pháp thủ công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51</cp:revision>
  <dcterms:created xsi:type="dcterms:W3CDTF">2020-08-11T17:24:50Z</dcterms:created>
  <dcterms:modified xsi:type="dcterms:W3CDTF">2022-07-14T12:00:50Z</dcterms:modified>
</cp:coreProperties>
</file>