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64" r:id="rId2"/>
    <p:sldId id="257" r:id="rId3"/>
    <p:sldId id="259" r:id="rId4"/>
    <p:sldId id="256" r:id="rId5"/>
    <p:sldId id="261" r:id="rId6"/>
    <p:sldId id="269" r:id="rId7"/>
    <p:sldId id="270" r:id="rId8"/>
    <p:sldId id="263" r:id="rId9"/>
    <p:sldId id="271" r:id="rId10"/>
    <p:sldId id="265" r:id="rId11"/>
    <p:sldId id="260" r:id="rId12"/>
    <p:sldId id="272" r:id="rId13"/>
    <p:sldId id="273" r:id="rId14"/>
    <p:sldId id="274" r:id="rId15"/>
    <p:sldId id="275" r:id="rId16"/>
    <p:sldId id="266" r:id="rId17"/>
    <p:sldId id="276" r:id="rId18"/>
    <p:sldId id="277" r:id="rId19"/>
    <p:sldId id="278" r:id="rId20"/>
    <p:sldId id="279" r:id="rId21"/>
    <p:sldId id="267" r:id="rId22"/>
    <p:sldId id="268" r:id="rId23"/>
    <p:sldId id="280" r:id="rId24"/>
    <p:sldId id="281" r:id="rId25"/>
    <p:sldId id="282" r:id="rId26"/>
    <p:sldId id="285" r:id="rId27"/>
    <p:sldId id="313" r:id="rId28"/>
    <p:sldId id="311" r:id="rId29"/>
    <p:sldId id="288" r:id="rId30"/>
    <p:sldId id="312" r:id="rId31"/>
    <p:sldId id="290" r:id="rId32"/>
    <p:sldId id="291" r:id="rId33"/>
    <p:sldId id="292" r:id="rId34"/>
    <p:sldId id="293" r:id="rId35"/>
    <p:sldId id="314" r:id="rId36"/>
    <p:sldId id="295" r:id="rId37"/>
    <p:sldId id="296" r:id="rId38"/>
    <p:sldId id="258" r:id="rId39"/>
    <p:sldId id="262"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Lst>
  <p:sldSz cx="18288000" cy="10287000"/>
  <p:notesSz cx="6858000" cy="9144000"/>
  <p:embeddedFontLs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71"/>
    <a:srgbClr val="7DA448"/>
    <a:srgbClr val="C3F1B3"/>
    <a:srgbClr val="DCFFD0"/>
    <a:srgbClr val="54433F"/>
    <a:srgbClr val="B9D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9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8D97B-C7B6-4654-A567-0CCC848386D7}"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A165-7CA7-4DE5-89A9-F0F86EB967BA}" type="slidenum">
              <a:rPr lang="en-US" smtClean="0"/>
              <a:t>‹#›</a:t>
            </a:fld>
            <a:endParaRPr lang="en-US"/>
          </a:p>
        </p:txBody>
      </p:sp>
    </p:spTree>
    <p:extLst>
      <p:ext uri="{BB962C8B-B14F-4D97-AF65-F5344CB8AC3E}">
        <p14:creationId xmlns:p14="http://schemas.microsoft.com/office/powerpoint/2010/main" val="247250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6A165-7CA7-4DE5-89A9-F0F86EB967BA}" type="slidenum">
              <a:rPr lang="en-US" smtClean="0"/>
              <a:t>15</a:t>
            </a:fld>
            <a:endParaRPr lang="en-US"/>
          </a:p>
        </p:txBody>
      </p:sp>
    </p:spTree>
    <p:extLst>
      <p:ext uri="{BB962C8B-B14F-4D97-AF65-F5344CB8AC3E}">
        <p14:creationId xmlns:p14="http://schemas.microsoft.com/office/powerpoint/2010/main" val="219299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2.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5.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0.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55.png"/><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6.png"/><Relationship Id="rId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66.png"/><Relationship Id="rId4" Type="http://schemas.openxmlformats.org/officeDocument/2006/relationships/image" Target="../media/image86.sv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12.sv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113.sv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117.sv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17.sv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3360">
            <a:off x="-560637" y="5640553"/>
            <a:ext cx="4473103" cy="51414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1964" b="28514"/>
          <a:stretch>
            <a:fillRect/>
          </a:stretch>
        </p:blipFill>
        <p:spPr>
          <a:xfrm flipH="1">
            <a:off x="10439841" y="4600694"/>
            <a:ext cx="8379793" cy="7369334"/>
          </a:xfrm>
          <a:prstGeom prst="rect">
            <a:avLst/>
          </a:prstGeom>
        </p:spPr>
      </p:pic>
      <p:pic>
        <p:nvPicPr>
          <p:cNvPr id="14" name="Picture 13">
            <a:extLst>
              <a:ext uri="{FF2B5EF4-FFF2-40B4-BE49-F238E27FC236}">
                <a16:creationId xmlns:a16="http://schemas.microsoft.com/office/drawing/2014/main" id="{5F004DF7-CB12-1FF2-2183-ECD2E3DF7684}"/>
              </a:ext>
            </a:extLst>
          </p:cNvPr>
          <p:cNvPicPr>
            <a:picLocks noChangeAspect="1"/>
          </p:cNvPicPr>
          <p:nvPr/>
        </p:nvPicPr>
        <p:blipFill>
          <a:blip r:embed="rId6"/>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CHÀO MỪNG CÁC EM ĐẾN VỚI BUỔI HỌC NGÀY HÔM NAY</a:t>
            </a:r>
          </a:p>
        </p:txBody>
      </p:sp>
      <p:pic>
        <p:nvPicPr>
          <p:cNvPr id="12" name="Picture 12">
            <a:extLst>
              <a:ext uri="{FF2B5EF4-FFF2-40B4-BE49-F238E27FC236}">
                <a16:creationId xmlns:a16="http://schemas.microsoft.com/office/drawing/2014/main" id="{9AA4A332-0E89-2646-F333-31D09004CA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942266" y="7217317"/>
            <a:ext cx="3546209" cy="2862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39297-8E67-4DE3-D087-48CAD8F1D9E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 Vai trò và triển vọng của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7">
            <a:extLst>
              <a:ext uri="{FF2B5EF4-FFF2-40B4-BE49-F238E27FC236}">
                <a16:creationId xmlns:a16="http://schemas.microsoft.com/office/drawing/2014/main" id="{BE15D262-6C8B-8F76-75C8-65EAEA084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408812" y="5714539"/>
            <a:ext cx="4630022" cy="4768749"/>
          </a:xfrm>
          <a:prstGeom prst="rect">
            <a:avLst/>
          </a:prstGeom>
        </p:spPr>
      </p:pic>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AA23B-1235-305C-7364-E6050FFB70E9}"/>
              </a:ext>
            </a:extLst>
          </p:cNvPr>
          <p:cNvPicPr>
            <a:picLocks noChangeAspect="1"/>
          </p:cNvPicPr>
          <p:nvPr/>
        </p:nvPicPr>
        <p:blipFill>
          <a:blip r:embed="rId2"/>
          <a:stretch>
            <a:fillRect/>
          </a:stretch>
        </p:blipFill>
        <p:spPr>
          <a:xfrm>
            <a:off x="-1226093" y="-2306191"/>
            <a:ext cx="19685113" cy="12849668"/>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8" name="Rectangle 2">
            <a:extLst>
              <a:ext uri="{FF2B5EF4-FFF2-40B4-BE49-F238E27FC236}">
                <a16:creationId xmlns:a16="http://schemas.microsoft.com/office/drawing/2014/main" id="{968EFABE-4151-F352-0591-44FC06109F39}"/>
              </a:ext>
            </a:extLst>
          </p:cNvPr>
          <p:cNvSpPr>
            <a:spLocks noChangeArrowheads="1"/>
          </p:cNvSpPr>
          <p:nvPr/>
        </p:nvSpPr>
        <p:spPr bwMode="auto">
          <a:xfrm>
            <a:off x="9388010" y="4382600"/>
            <a:ext cx="8612458" cy="3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altLang="en-US"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uan sát Hình 1.1 (SGK tr.7) và trả lời câu hỏi: </a:t>
            </a:r>
            <a:r>
              <a:rPr kumimoji="0" lang="fr-FR" altLang="en-US" sz="4200" b="0"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các vai trò của trồng trọt tương ứng với các ảnh trong hình</a:t>
            </a:r>
            <a:r>
              <a:rPr lang="fr-FR" altLang="en-US" sz="42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altLang="en-US" sz="42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5121" name="Picture 15">
            <a:extLst>
              <a:ext uri="{FF2B5EF4-FFF2-40B4-BE49-F238E27FC236}">
                <a16:creationId xmlns:a16="http://schemas.microsoft.com/office/drawing/2014/main" id="{FB50B65B-0A2E-85B6-5BAB-2DE72B22F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32" y="3086100"/>
            <a:ext cx="8883382" cy="6262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358A8AD-ECF9-4E48-A824-3CBACACBB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7281" y="988716"/>
            <a:ext cx="2950040" cy="295595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1"/>
                                        </p:tgtEl>
                                        <p:attrNameLst>
                                          <p:attrName>style.visibility</p:attrName>
                                        </p:attrNameLst>
                                      </p:cBhvr>
                                      <p:to>
                                        <p:strVal val="visible"/>
                                      </p:to>
                                    </p:set>
                                    <p:animEffect transition="in" filter="circle(in)">
                                      <p:cBhvr>
                                        <p:cTn id="12" dur="500"/>
                                        <p:tgtEl>
                                          <p:spTgt spid="51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A76A0-D710-427F-A472-802EE01AA3AC}"/>
              </a:ext>
            </a:extLst>
          </p:cNvPr>
          <p:cNvPicPr>
            <a:picLocks noChangeAspect="1"/>
          </p:cNvPicPr>
          <p:nvPr/>
        </p:nvPicPr>
        <p:blipFill>
          <a:blip r:embed="rId2"/>
          <a:stretch>
            <a:fillRect/>
          </a:stretch>
        </p:blipFill>
        <p:spPr>
          <a:xfrm>
            <a:off x="-2005613" y="-2300841"/>
            <a:ext cx="20580217" cy="12924081"/>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2" name="TextBox 11">
            <a:extLst>
              <a:ext uri="{FF2B5EF4-FFF2-40B4-BE49-F238E27FC236}">
                <a16:creationId xmlns:a16="http://schemas.microsoft.com/office/drawing/2014/main" id="{8C3526B5-F2DF-ED9B-1D66-2C6AC294942C}"/>
              </a:ext>
            </a:extLst>
          </p:cNvPr>
          <p:cNvSpPr txBox="1"/>
          <p:nvPr/>
        </p:nvSpPr>
        <p:spPr>
          <a:xfrm>
            <a:off x="744753" y="2628900"/>
            <a:ext cx="16798494" cy="5465471"/>
          </a:xfrm>
          <a:prstGeom prst="rect">
            <a:avLst/>
          </a:prstGeom>
          <a:noFill/>
        </p:spPr>
        <p:txBody>
          <a:bodyPr wrap="square">
            <a:spAutoFit/>
          </a:bodyPr>
          <a:lstStyle/>
          <a:p>
            <a:pPr algn="just">
              <a:lnSpc>
                <a:spcPct val="150000"/>
              </a:lnSpc>
              <a:spcBef>
                <a:spcPts val="300"/>
              </a:spcBef>
              <a:spcAft>
                <a:spcPts val="300"/>
              </a:spcAft>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thông qua các hình:</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1.1a: Cung cấp lương thực, thực phẩm.</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1.1b: Cung cấp nguyên liệu làm thức ăn cho chăn nuôi.</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1.1c: Cung cấp nguyên liệu cho công nghiệp chế biến.</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1.1d: Cung cấp các sản phẩm xuất khẩu.</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2847C6C3-C115-EE4D-3BE1-7C03155C9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478000" y="7439193"/>
            <a:ext cx="3653975" cy="2431555"/>
          </a:xfrm>
          <a:prstGeom prst="rect">
            <a:avLst/>
          </a:prstGeom>
        </p:spPr>
      </p:pic>
      <p:pic>
        <p:nvPicPr>
          <p:cNvPr id="20" name="Picture 9">
            <a:extLst>
              <a:ext uri="{FF2B5EF4-FFF2-40B4-BE49-F238E27FC236}">
                <a16:creationId xmlns:a16="http://schemas.microsoft.com/office/drawing/2014/main" id="{1ECBCCD0-9E27-A4E8-1AAF-1608EEC486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487399" y="8392261"/>
            <a:ext cx="1649662" cy="1738150"/>
          </a:xfrm>
          <a:prstGeom prst="rect">
            <a:avLst/>
          </a:prstGeom>
        </p:spPr>
      </p:pic>
    </p:spTree>
    <p:extLst>
      <p:ext uri="{BB962C8B-B14F-4D97-AF65-F5344CB8AC3E}">
        <p14:creationId xmlns:p14="http://schemas.microsoft.com/office/powerpoint/2010/main" val="23357067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wipe(down)">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down)">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wipe(down)">
                                      <p:cBhvr>
                                        <p:cTn id="24" dur="5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down)">
                                      <p:cBhvr>
                                        <p:cTn id="2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329D4-2CD0-0639-7CDA-DD318127EB2E}"/>
              </a:ext>
            </a:extLst>
          </p:cNvPr>
          <p:cNvPicPr>
            <a:picLocks noChangeAspect="1"/>
          </p:cNvPicPr>
          <p:nvPr/>
        </p:nvPicPr>
        <p:blipFill>
          <a:blip r:embed="rId2"/>
          <a:stretch>
            <a:fillRect/>
          </a:stretch>
        </p:blipFill>
        <p:spPr>
          <a:xfrm>
            <a:off x="-1752600" y="-2584575"/>
            <a:ext cx="21267681" cy="14858608"/>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rgbClr val="92D050"/>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6" name="Picture 12">
            <a:extLst>
              <a:ext uri="{FF2B5EF4-FFF2-40B4-BE49-F238E27FC236}">
                <a16:creationId xmlns:a16="http://schemas.microsoft.com/office/drawing/2014/main" id="{78F28C62-7BAB-F257-8982-E78F1E3D5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61470" y="4844729"/>
            <a:ext cx="754543" cy="754543"/>
          </a:xfrm>
          <a:prstGeom prst="rect">
            <a:avLst/>
          </a:prstGeom>
        </p:spPr>
      </p:pic>
      <p:sp>
        <p:nvSpPr>
          <p:cNvPr id="18" name="TextBox 17">
            <a:extLst>
              <a:ext uri="{FF2B5EF4-FFF2-40B4-BE49-F238E27FC236}">
                <a16:creationId xmlns:a16="http://schemas.microsoft.com/office/drawing/2014/main" id="{D894B988-086A-1260-DDD0-F8C691188161}"/>
              </a:ext>
            </a:extLst>
          </p:cNvPr>
          <p:cNvSpPr txBox="1"/>
          <p:nvPr/>
        </p:nvSpPr>
        <p:spPr>
          <a:xfrm>
            <a:off x="2514056" y="4326896"/>
            <a:ext cx="1477277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đồ mĩ nghệ, thủ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2"/>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1" name="Picture 13">
            <a:extLst>
              <a:ext uri="{FF2B5EF4-FFF2-40B4-BE49-F238E27FC236}">
                <a16:creationId xmlns:a16="http://schemas.microsoft.com/office/drawing/2014/main" id="{B02EEE8E-C835-DEC3-DAD8-0816F9AE31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2863" y="6904418"/>
            <a:ext cx="754543" cy="754543"/>
          </a:xfrm>
          <a:prstGeom prst="rect">
            <a:avLst/>
          </a:prstGeom>
        </p:spPr>
      </p:pic>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nước giải khát, nhiên liệu sinh học.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3411200" y="7658961"/>
            <a:ext cx="3563346" cy="2602681"/>
          </a:xfrm>
          <a:prstGeom prst="rect">
            <a:avLst/>
          </a:prstGeom>
        </p:spPr>
      </p:pic>
    </p:spTree>
    <p:extLst>
      <p:ext uri="{BB962C8B-B14F-4D97-AF65-F5344CB8AC3E}">
        <p14:creationId xmlns:p14="http://schemas.microsoft.com/office/powerpoint/2010/main" val="37337321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26696-F7AA-2BBB-9813-18C3DD459B1D}"/>
              </a:ext>
            </a:extLst>
          </p:cNvPr>
          <p:cNvPicPr>
            <a:picLocks noChangeAspect="1"/>
          </p:cNvPicPr>
          <p:nvPr/>
        </p:nvPicPr>
        <p:blipFill>
          <a:blip r:embed="rId2"/>
          <a:stretch>
            <a:fillRect/>
          </a:stretch>
        </p:blipFill>
        <p:spPr>
          <a:xfrm>
            <a:off x="-1828800" y="-2476500"/>
            <a:ext cx="21412200" cy="14824199"/>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chemeClr val="accent1">
              <a:lumMod val="60000"/>
              <a:lumOff val="40000"/>
            </a:schemeClr>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7">
            <a:extLst>
              <a:ext uri="{FF2B5EF4-FFF2-40B4-BE49-F238E27FC236}">
                <a16:creationId xmlns:a16="http://schemas.microsoft.com/office/drawing/2014/main" id="{D894B988-086A-1260-DDD0-F8C691188161}"/>
              </a:ext>
            </a:extLst>
          </p:cNvPr>
          <p:cNvSpPr txBox="1"/>
          <p:nvPr/>
        </p:nvSpPr>
        <p:spPr>
          <a:xfrm>
            <a:off x="2447192" y="4603141"/>
            <a:ext cx="14772774" cy="84510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việc làm, tăng thu nhập cho người lao động.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6"/>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cảnh quan, bảo vệ môi trường, phát triển du lịch, giữ gìn bản sắc văn hóa.</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3411200" y="7658961"/>
            <a:ext cx="3563346" cy="2602681"/>
          </a:xfrm>
          <a:prstGeom prst="rect">
            <a:avLst/>
          </a:prstGeom>
        </p:spPr>
      </p:pic>
      <p:pic>
        <p:nvPicPr>
          <p:cNvPr id="4" name="Picture 3">
            <a:extLst>
              <a:ext uri="{FF2B5EF4-FFF2-40B4-BE49-F238E27FC236}">
                <a16:creationId xmlns:a16="http://schemas.microsoft.com/office/drawing/2014/main" id="{06354DFB-94FE-B29A-08C1-32B8BEEAE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841" y="4652640"/>
            <a:ext cx="1153798" cy="1153798"/>
          </a:xfrm>
          <a:prstGeom prst="rect">
            <a:avLst/>
          </a:prstGeom>
        </p:spPr>
      </p:pic>
      <p:pic>
        <p:nvPicPr>
          <p:cNvPr id="9218" name="Picture 2">
            <a:extLst>
              <a:ext uri="{FF2B5EF4-FFF2-40B4-BE49-F238E27FC236}">
                <a16:creationId xmlns:a16="http://schemas.microsoft.com/office/drawing/2014/main" id="{4B119B41-9554-37EE-36CE-FF04020E8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216" y="6719079"/>
            <a:ext cx="1749048" cy="112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06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fade">
                                      <p:cBhvr>
                                        <p:cTn id="34" dur="500"/>
                                        <p:tgtEl>
                                          <p:spTgt spid="9218"/>
                                        </p:tgtEl>
                                      </p:cBhvr>
                                    </p:animEffect>
                                    <p:anim calcmode="lin" valueType="num">
                                      <p:cBhvr>
                                        <p:cTn id="35" dur="500" fill="hold"/>
                                        <p:tgtEl>
                                          <p:spTgt spid="9218"/>
                                        </p:tgtEl>
                                        <p:attrNameLst>
                                          <p:attrName>ppt_x</p:attrName>
                                        </p:attrNameLst>
                                      </p:cBhvr>
                                      <p:tavLst>
                                        <p:tav tm="0">
                                          <p:val>
                                            <p:strVal val="#ppt_x"/>
                                          </p:val>
                                        </p:tav>
                                        <p:tav tm="100000">
                                          <p:val>
                                            <p:strVal val="#ppt_x"/>
                                          </p:val>
                                        </p:tav>
                                      </p:tavLst>
                                    </p:anim>
                                    <p:anim calcmode="lin" valueType="num">
                                      <p:cBhvr>
                                        <p:cTn id="36"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3" name="Line Callout 1 (Border and Accent Bar) 3">
            <a:extLst>
              <a:ext uri="{FF2B5EF4-FFF2-40B4-BE49-F238E27FC236}">
                <a16:creationId xmlns:a16="http://schemas.microsoft.com/office/drawing/2014/main" id="{98F88A36-EF78-D7F0-4CE5-9B22785E0BC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3EFEA26-6651-34C0-B87F-346CC93633B7}"/>
              </a:ext>
            </a:extLst>
          </p:cNvPr>
          <p:cNvSpPr txBox="1"/>
          <p:nvPr/>
        </p:nvSpPr>
        <p:spPr>
          <a:xfrm>
            <a:off x="685800" y="2762588"/>
            <a:ext cx="16916400" cy="3648948"/>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trong mục I.2 (SGK tr 7, 8), thảo luận và trả lời câu hỏi: </a:t>
            </a:r>
          </a:p>
          <a:p>
            <a:pPr marL="1028700" lvl="1" indent="-571500" algn="just">
              <a:lnSpc>
                <a:spcPct val="15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lợi thể để phát triển trồng trọt của Việt Nam.</a:t>
            </a:r>
          </a:p>
          <a:p>
            <a:pPr marL="1028700" lvl="1" indent="-571500" algn="just">
              <a:lnSpc>
                <a:spcPct val="13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thuận lợi để phát triển trồng trọt ở địa phương em sinh sống.</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35" name="Picture 6">
            <a:extLst>
              <a:ext uri="{FF2B5EF4-FFF2-40B4-BE49-F238E27FC236}">
                <a16:creationId xmlns:a16="http://schemas.microsoft.com/office/drawing/2014/main" id="{3B9F15D4-E547-A868-10A6-B4AFFE2255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68145" y="6268011"/>
            <a:ext cx="4910435" cy="4114800"/>
          </a:xfrm>
          <a:prstGeom prst="rect">
            <a:avLst/>
          </a:prstGeom>
        </p:spPr>
      </p:pic>
      <p:pic>
        <p:nvPicPr>
          <p:cNvPr id="37" name="Picture 14">
            <a:extLst>
              <a:ext uri="{FF2B5EF4-FFF2-40B4-BE49-F238E27FC236}">
                <a16:creationId xmlns:a16="http://schemas.microsoft.com/office/drawing/2014/main" id="{18200FEE-8564-15AA-18ED-00C327D082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873669" y="6866007"/>
            <a:ext cx="2371856" cy="3414977"/>
          </a:xfrm>
          <a:prstGeom prst="rect">
            <a:avLst/>
          </a:prstGeom>
        </p:spPr>
      </p:pic>
      <p:pic>
        <p:nvPicPr>
          <p:cNvPr id="38" name="Picture 14">
            <a:extLst>
              <a:ext uri="{FF2B5EF4-FFF2-40B4-BE49-F238E27FC236}">
                <a16:creationId xmlns:a16="http://schemas.microsoft.com/office/drawing/2014/main" id="{F4741DB3-B8E6-F6D9-23FD-0582ED7660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01200" y="7889828"/>
            <a:ext cx="1660767" cy="2391156"/>
          </a:xfrm>
          <a:prstGeom prst="rect">
            <a:avLst/>
          </a:prstGeom>
        </p:spPr>
      </p:pic>
      <p:pic>
        <p:nvPicPr>
          <p:cNvPr id="5" name="Picture 4">
            <a:extLst>
              <a:ext uri="{FF2B5EF4-FFF2-40B4-BE49-F238E27FC236}">
                <a16:creationId xmlns:a16="http://schemas.microsoft.com/office/drawing/2014/main" id="{E78DD6DC-AE0E-967F-E274-B40AF1085E97}"/>
              </a:ext>
            </a:extLst>
          </p:cNvPr>
          <p:cNvPicPr>
            <a:picLocks noChangeAspect="1"/>
          </p:cNvPicPr>
          <p:nvPr/>
        </p:nvPicPr>
        <p:blipFill>
          <a:blip r:embed="rId7"/>
          <a:stretch>
            <a:fillRect/>
          </a:stretch>
        </p:blipFill>
        <p:spPr>
          <a:xfrm>
            <a:off x="-789873" y="-2381700"/>
            <a:ext cx="19867746" cy="13937524"/>
          </a:xfrm>
          <a:prstGeom prst="rect">
            <a:avLst/>
          </a:prstGeom>
        </p:spPr>
      </p:pic>
    </p:spTree>
    <p:extLst>
      <p:ext uri="{BB962C8B-B14F-4D97-AF65-F5344CB8AC3E}">
        <p14:creationId xmlns:p14="http://schemas.microsoft.com/office/powerpoint/2010/main" val="90702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ppt_w/2"/>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ppt_w</p:attrName>
                                        </p:attrNameLst>
                                      </p:cBhvr>
                                      <p:tavLst>
                                        <p:tav tm="0">
                                          <p:val>
                                            <p:fltVal val="0"/>
                                          </p:val>
                                        </p:tav>
                                        <p:tav tm="100000">
                                          <p:val>
                                            <p:strVal val="#ppt_w"/>
                                          </p:val>
                                        </p:tav>
                                      </p:tavLst>
                                    </p:anim>
                                    <p:anim calcmode="lin" valueType="num">
                                      <p:cBhvr>
                                        <p:cTn id="10"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down)">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fade">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fade">
                                      <p:cBhvr>
                                        <p:cTn id="2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331123-61FD-73AE-990E-36A671D26144}"/>
              </a:ext>
            </a:extLst>
          </p:cNvPr>
          <p:cNvGrpSpPr/>
          <p:nvPr/>
        </p:nvGrpSpPr>
        <p:grpSpPr>
          <a:xfrm>
            <a:off x="-7505753" y="-5934808"/>
            <a:ext cx="29062978" cy="20358705"/>
            <a:chOff x="-7505753" y="-5934808"/>
            <a:chExt cx="29062978" cy="2035870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1964" b="28514"/>
            <a:stretch>
              <a:fillRect/>
            </a:stretch>
          </p:blipFill>
          <p:spPr>
            <a:xfrm flipH="1">
              <a:off x="10686240" y="4863766"/>
              <a:ext cx="10870985" cy="95601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28514" r="21964"/>
            <a:stretch>
              <a:fillRect/>
            </a:stretch>
          </p:blipFill>
          <p:spPr>
            <a:xfrm flipH="1">
              <a:off x="-7505753" y="-5934808"/>
              <a:ext cx="10870985" cy="9560131"/>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9915">
              <a:off x="14022191" y="-624733"/>
              <a:ext cx="4007684" cy="5872064"/>
            </a:xfrm>
            <a:prstGeom prst="rect">
              <a:avLst/>
            </a:prstGeom>
          </p:spPr>
        </p:pic>
      </p:grpSp>
      <p:sp>
        <p:nvSpPr>
          <p:cNvPr id="34" name="TextBox 8">
            <a:extLst>
              <a:ext uri="{FF2B5EF4-FFF2-40B4-BE49-F238E27FC236}">
                <a16:creationId xmlns:a16="http://schemas.microsoft.com/office/drawing/2014/main" id="{F51CD126-4BEB-5D5A-6064-007A89D98B1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Triển vọng</a:t>
            </a:r>
          </a:p>
        </p:txBody>
      </p:sp>
      <p:sp>
        <p:nvSpPr>
          <p:cNvPr id="36" name="TextBox 35">
            <a:extLst>
              <a:ext uri="{FF2B5EF4-FFF2-40B4-BE49-F238E27FC236}">
                <a16:creationId xmlns:a16="http://schemas.microsoft.com/office/drawing/2014/main" id="{6D89836E-FF0E-F1E3-7687-E702A34B7A46}"/>
              </a:ext>
            </a:extLst>
          </p:cNvPr>
          <p:cNvSpPr txBox="1"/>
          <p:nvPr/>
        </p:nvSpPr>
        <p:spPr>
          <a:xfrm>
            <a:off x="1001377" y="2583656"/>
            <a:ext cx="14389768" cy="738664"/>
          </a:xfrm>
          <a:prstGeom prst="rect">
            <a:avLst/>
          </a:prstGeom>
          <a:noFill/>
        </p:spPr>
        <p:txBody>
          <a:bodyPr wrap="square">
            <a:spAutoFit/>
          </a:bodyPr>
          <a:lstStyle/>
          <a:p>
            <a:pPr marL="571500" indent="-571500" algn="just">
              <a:spcBef>
                <a:spcPts val="300"/>
              </a:spcBef>
              <a:spcAft>
                <a:spcPts val="300"/>
              </a:spcAft>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Những lợi thế để phát triển trồng trọt ở Việt Nam: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786676" y="4197226"/>
            <a:ext cx="15621000" cy="1578647"/>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Nằm trong vùng khí hậu nhiệt đới, có các mùa rõ rệt quanh năm</a:t>
            </a:r>
            <a:endParaRPr lang="en-US" sz="4200">
              <a:latin typeface="Arial" panose="020B060402020202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806853" y="4558806"/>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786676" y="6452026"/>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Phần lớn diện tích của nước ta là đất trồng với địa hình rất đa dạng: đồng bằng, trung du, miền núi, cao nguyên, ven biển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806852" y="7266578"/>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43" name="Google Shape;2559;p52">
            <a:extLst>
              <a:ext uri="{FF2B5EF4-FFF2-40B4-BE49-F238E27FC236}">
                <a16:creationId xmlns:a16="http://schemas.microsoft.com/office/drawing/2014/main" id="{D5C800AB-48F9-82D1-CF2A-DCF849230D78}"/>
              </a:ext>
            </a:extLst>
          </p:cNvPr>
          <p:cNvGrpSpPr/>
          <p:nvPr/>
        </p:nvGrpSpPr>
        <p:grpSpPr>
          <a:xfrm flipH="1">
            <a:off x="15210488" y="-43904"/>
            <a:ext cx="3173212" cy="2355203"/>
            <a:chOff x="7078086" y="873875"/>
            <a:chExt cx="1582951" cy="1554368"/>
          </a:xfrm>
          <a:solidFill>
            <a:schemeClr val="accent3">
              <a:lumMod val="75000"/>
            </a:schemeClr>
          </a:solidFill>
        </p:grpSpPr>
        <p:sp>
          <p:nvSpPr>
            <p:cNvPr id="44" name="Google Shape;2560;p52">
              <a:extLst>
                <a:ext uri="{FF2B5EF4-FFF2-40B4-BE49-F238E27FC236}">
                  <a16:creationId xmlns:a16="http://schemas.microsoft.com/office/drawing/2014/main" id="{5EBC83A9-26A6-0B67-89EB-14EB10FA3960}"/>
                </a:ext>
              </a:extLst>
            </p:cNvPr>
            <p:cNvSpPr/>
            <p:nvPr/>
          </p:nvSpPr>
          <p:spPr>
            <a:xfrm>
              <a:off x="7109517" y="873875"/>
              <a:ext cx="1318932" cy="1404091"/>
            </a:xfrm>
            <a:custGeom>
              <a:avLst/>
              <a:gdLst/>
              <a:ahLst/>
              <a:cxnLst/>
              <a:rect l="l" t="t" r="r" b="b"/>
              <a:pathLst>
                <a:path w="13428" h="14295" extrusionOk="0">
                  <a:moveTo>
                    <a:pt x="350" y="0"/>
                  </a:moveTo>
                  <a:lnTo>
                    <a:pt x="0" y="469"/>
                  </a:lnTo>
                  <a:cubicBezTo>
                    <a:pt x="2001" y="3762"/>
                    <a:pt x="4040" y="6739"/>
                    <a:pt x="5801" y="8830"/>
                  </a:cubicBezTo>
                  <a:cubicBezTo>
                    <a:pt x="8501" y="12029"/>
                    <a:pt x="10958" y="13867"/>
                    <a:pt x="13108" y="14289"/>
                  </a:cubicBezTo>
                  <a:cubicBezTo>
                    <a:pt x="13124" y="14292"/>
                    <a:pt x="13141" y="14294"/>
                    <a:pt x="13157" y="14294"/>
                  </a:cubicBezTo>
                  <a:cubicBezTo>
                    <a:pt x="13288" y="14294"/>
                    <a:pt x="13404" y="14191"/>
                    <a:pt x="13419" y="14055"/>
                  </a:cubicBezTo>
                  <a:cubicBezTo>
                    <a:pt x="13428" y="13914"/>
                    <a:pt x="13330" y="13794"/>
                    <a:pt x="13193" y="13769"/>
                  </a:cubicBezTo>
                  <a:cubicBezTo>
                    <a:pt x="9704" y="13074"/>
                    <a:pt x="5358" y="8412"/>
                    <a:pt x="3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61;p52">
              <a:extLst>
                <a:ext uri="{FF2B5EF4-FFF2-40B4-BE49-F238E27FC236}">
                  <a16:creationId xmlns:a16="http://schemas.microsoft.com/office/drawing/2014/main" id="{740A807F-B5FD-ED26-BB22-7591E26E71CC}"/>
                </a:ext>
              </a:extLst>
            </p:cNvPr>
            <p:cNvSpPr/>
            <p:nvPr/>
          </p:nvSpPr>
          <p:spPr>
            <a:xfrm>
              <a:off x="7760534" y="2001663"/>
              <a:ext cx="445930" cy="426580"/>
            </a:xfrm>
            <a:custGeom>
              <a:avLst/>
              <a:gdLst/>
              <a:ahLst/>
              <a:cxnLst/>
              <a:rect l="l" t="t" r="r" b="b"/>
              <a:pathLst>
                <a:path w="4540" h="4343" extrusionOk="0">
                  <a:moveTo>
                    <a:pt x="1818" y="1"/>
                  </a:moveTo>
                  <a:cubicBezTo>
                    <a:pt x="1818" y="1"/>
                    <a:pt x="1" y="1229"/>
                    <a:pt x="2291" y="4343"/>
                  </a:cubicBezTo>
                  <a:cubicBezTo>
                    <a:pt x="2291" y="4343"/>
                    <a:pt x="4539" y="1664"/>
                    <a:pt x="1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62;p52">
              <a:extLst>
                <a:ext uri="{FF2B5EF4-FFF2-40B4-BE49-F238E27FC236}">
                  <a16:creationId xmlns:a16="http://schemas.microsoft.com/office/drawing/2014/main" id="{A9340720-DCD7-A755-748C-0A845BEBCD93}"/>
                </a:ext>
              </a:extLst>
            </p:cNvPr>
            <p:cNvSpPr/>
            <p:nvPr/>
          </p:nvSpPr>
          <p:spPr>
            <a:xfrm>
              <a:off x="7815048" y="1729293"/>
              <a:ext cx="428250" cy="196641"/>
            </a:xfrm>
            <a:custGeom>
              <a:avLst/>
              <a:gdLst/>
              <a:ahLst/>
              <a:cxnLst/>
              <a:rect l="l" t="t" r="r" b="b"/>
              <a:pathLst>
                <a:path w="4360" h="2002" extrusionOk="0">
                  <a:moveTo>
                    <a:pt x="2056" y="1"/>
                  </a:moveTo>
                  <a:cubicBezTo>
                    <a:pt x="1376" y="1"/>
                    <a:pt x="642" y="301"/>
                    <a:pt x="0" y="1230"/>
                  </a:cubicBezTo>
                  <a:cubicBezTo>
                    <a:pt x="0" y="1230"/>
                    <a:pt x="462" y="2001"/>
                    <a:pt x="1644" y="2001"/>
                  </a:cubicBezTo>
                  <a:cubicBezTo>
                    <a:pt x="2307" y="2001"/>
                    <a:pt x="3197" y="1758"/>
                    <a:pt x="4360" y="999"/>
                  </a:cubicBezTo>
                  <a:cubicBezTo>
                    <a:pt x="4360" y="999"/>
                    <a:pt x="3297" y="1"/>
                    <a:pt x="2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63;p52">
              <a:extLst>
                <a:ext uri="{FF2B5EF4-FFF2-40B4-BE49-F238E27FC236}">
                  <a16:creationId xmlns:a16="http://schemas.microsoft.com/office/drawing/2014/main" id="{2C1146F3-A248-9D45-7D6E-C2EBFD1B4FAA}"/>
                </a:ext>
              </a:extLst>
            </p:cNvPr>
            <p:cNvSpPr/>
            <p:nvPr/>
          </p:nvSpPr>
          <p:spPr>
            <a:xfrm>
              <a:off x="7803850" y="1822309"/>
              <a:ext cx="307731" cy="35753"/>
            </a:xfrm>
            <a:custGeom>
              <a:avLst/>
              <a:gdLst/>
              <a:ahLst/>
              <a:cxnLst/>
              <a:rect l="l" t="t" r="r" b="b"/>
              <a:pathLst>
                <a:path w="3133" h="364" extrusionOk="0">
                  <a:moveTo>
                    <a:pt x="3023" y="1"/>
                  </a:moveTo>
                  <a:cubicBezTo>
                    <a:pt x="3022" y="1"/>
                    <a:pt x="3020" y="1"/>
                    <a:pt x="3019" y="1"/>
                  </a:cubicBezTo>
                  <a:lnTo>
                    <a:pt x="106" y="201"/>
                  </a:lnTo>
                  <a:cubicBezTo>
                    <a:pt x="1" y="206"/>
                    <a:pt x="7" y="364"/>
                    <a:pt x="110" y="364"/>
                  </a:cubicBezTo>
                  <a:cubicBezTo>
                    <a:pt x="112" y="364"/>
                    <a:pt x="113" y="364"/>
                    <a:pt x="114" y="364"/>
                  </a:cubicBezTo>
                  <a:lnTo>
                    <a:pt x="119" y="364"/>
                  </a:lnTo>
                  <a:lnTo>
                    <a:pt x="3028" y="163"/>
                  </a:lnTo>
                  <a:cubicBezTo>
                    <a:pt x="3133" y="155"/>
                    <a:pt x="3126" y="1"/>
                    <a:pt x="3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64;p52">
              <a:extLst>
                <a:ext uri="{FF2B5EF4-FFF2-40B4-BE49-F238E27FC236}">
                  <a16:creationId xmlns:a16="http://schemas.microsoft.com/office/drawing/2014/main" id="{F8BBD01F-7492-F6E8-FE55-87C11F9730CD}"/>
                </a:ext>
              </a:extLst>
            </p:cNvPr>
            <p:cNvSpPr/>
            <p:nvPr/>
          </p:nvSpPr>
          <p:spPr>
            <a:xfrm>
              <a:off x="8249092" y="2139371"/>
              <a:ext cx="411945" cy="202731"/>
            </a:xfrm>
            <a:custGeom>
              <a:avLst/>
              <a:gdLst/>
              <a:ahLst/>
              <a:cxnLst/>
              <a:rect l="l" t="t" r="r" b="b"/>
              <a:pathLst>
                <a:path w="4194" h="2064" extrusionOk="0">
                  <a:moveTo>
                    <a:pt x="1631" y="1"/>
                  </a:moveTo>
                  <a:cubicBezTo>
                    <a:pt x="1145" y="1"/>
                    <a:pt x="599" y="167"/>
                    <a:pt x="0" y="599"/>
                  </a:cubicBezTo>
                  <a:cubicBezTo>
                    <a:pt x="0" y="599"/>
                    <a:pt x="299" y="2063"/>
                    <a:pt x="2507" y="2063"/>
                  </a:cubicBezTo>
                  <a:cubicBezTo>
                    <a:pt x="2978" y="2063"/>
                    <a:pt x="3534" y="1997"/>
                    <a:pt x="4193" y="1836"/>
                  </a:cubicBezTo>
                  <a:cubicBezTo>
                    <a:pt x="4193" y="1836"/>
                    <a:pt x="3245" y="1"/>
                    <a:pt x="1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65;p52">
              <a:extLst>
                <a:ext uri="{FF2B5EF4-FFF2-40B4-BE49-F238E27FC236}">
                  <a16:creationId xmlns:a16="http://schemas.microsoft.com/office/drawing/2014/main" id="{8E1F3F0D-7434-E3A1-D4F9-B8F6692BC303}"/>
                </a:ext>
              </a:extLst>
            </p:cNvPr>
            <p:cNvSpPr/>
            <p:nvPr/>
          </p:nvSpPr>
          <p:spPr>
            <a:xfrm>
              <a:off x="7346626" y="1552984"/>
              <a:ext cx="405266" cy="417347"/>
            </a:xfrm>
            <a:custGeom>
              <a:avLst/>
              <a:gdLst/>
              <a:ahLst/>
              <a:cxnLst/>
              <a:rect l="l" t="t" r="r" b="b"/>
              <a:pathLst>
                <a:path w="4126" h="4249" extrusionOk="0">
                  <a:moveTo>
                    <a:pt x="2129" y="0"/>
                  </a:moveTo>
                  <a:cubicBezTo>
                    <a:pt x="2129" y="0"/>
                    <a:pt x="1" y="546"/>
                    <a:pt x="1105" y="4249"/>
                  </a:cubicBezTo>
                  <a:cubicBezTo>
                    <a:pt x="1105" y="4249"/>
                    <a:pt x="4125" y="2491"/>
                    <a:pt x="2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66;p52">
              <a:extLst>
                <a:ext uri="{FF2B5EF4-FFF2-40B4-BE49-F238E27FC236}">
                  <a16:creationId xmlns:a16="http://schemas.microsoft.com/office/drawing/2014/main" id="{8986F201-2A8A-6ACA-4FD4-08AE915E2EE6}"/>
                </a:ext>
              </a:extLst>
            </p:cNvPr>
            <p:cNvSpPr/>
            <p:nvPr/>
          </p:nvSpPr>
          <p:spPr>
            <a:xfrm>
              <a:off x="7452607" y="1292302"/>
              <a:ext cx="425795" cy="194186"/>
            </a:xfrm>
            <a:custGeom>
              <a:avLst/>
              <a:gdLst/>
              <a:ahLst/>
              <a:cxnLst/>
              <a:rect l="l" t="t" r="r" b="b"/>
              <a:pathLst>
                <a:path w="4335" h="1977" extrusionOk="0">
                  <a:moveTo>
                    <a:pt x="1860" y="0"/>
                  </a:moveTo>
                  <a:cubicBezTo>
                    <a:pt x="1284" y="0"/>
                    <a:pt x="649" y="233"/>
                    <a:pt x="1" y="889"/>
                  </a:cubicBezTo>
                  <a:cubicBezTo>
                    <a:pt x="1" y="889"/>
                    <a:pt x="418" y="1976"/>
                    <a:pt x="2018" y="1976"/>
                  </a:cubicBezTo>
                  <a:cubicBezTo>
                    <a:pt x="2614" y="1976"/>
                    <a:pt x="3372" y="1826"/>
                    <a:pt x="4334" y="1413"/>
                  </a:cubicBezTo>
                  <a:cubicBezTo>
                    <a:pt x="4334" y="1413"/>
                    <a:pt x="3277" y="0"/>
                    <a:pt x="18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67;p52">
              <a:extLst>
                <a:ext uri="{FF2B5EF4-FFF2-40B4-BE49-F238E27FC236}">
                  <a16:creationId xmlns:a16="http://schemas.microsoft.com/office/drawing/2014/main" id="{9706C9F0-DF74-FCE2-83E7-0868F29FBB36}"/>
                </a:ext>
              </a:extLst>
            </p:cNvPr>
            <p:cNvSpPr/>
            <p:nvPr/>
          </p:nvSpPr>
          <p:spPr>
            <a:xfrm>
              <a:off x="7078086" y="1156264"/>
              <a:ext cx="400846" cy="414794"/>
            </a:xfrm>
            <a:custGeom>
              <a:avLst/>
              <a:gdLst/>
              <a:ahLst/>
              <a:cxnLst/>
              <a:rect l="l" t="t" r="r" b="b"/>
              <a:pathLst>
                <a:path w="4081" h="4223" extrusionOk="0">
                  <a:moveTo>
                    <a:pt x="2137" y="0"/>
                  </a:moveTo>
                  <a:cubicBezTo>
                    <a:pt x="2137" y="0"/>
                    <a:pt x="1" y="504"/>
                    <a:pt x="1037" y="4223"/>
                  </a:cubicBezTo>
                  <a:lnTo>
                    <a:pt x="1037" y="4223"/>
                  </a:lnTo>
                  <a:cubicBezTo>
                    <a:pt x="1040" y="4219"/>
                    <a:pt x="4080" y="2522"/>
                    <a:pt x="2137" y="0"/>
                  </a:cubicBezTo>
                  <a:close/>
                  <a:moveTo>
                    <a:pt x="1037" y="4223"/>
                  </a:moveTo>
                  <a:cubicBezTo>
                    <a:pt x="1037" y="4223"/>
                    <a:pt x="1037" y="4223"/>
                    <a:pt x="1037" y="4223"/>
                  </a:cubicBezTo>
                  <a:cubicBezTo>
                    <a:pt x="1037" y="4223"/>
                    <a:pt x="1037" y="4223"/>
                    <a:pt x="1037" y="422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8;p52">
              <a:extLst>
                <a:ext uri="{FF2B5EF4-FFF2-40B4-BE49-F238E27FC236}">
                  <a16:creationId xmlns:a16="http://schemas.microsoft.com/office/drawing/2014/main" id="{67217B42-4C9A-CB2E-6B57-8BF054A2C008}"/>
                </a:ext>
              </a:extLst>
            </p:cNvPr>
            <p:cNvSpPr/>
            <p:nvPr/>
          </p:nvSpPr>
          <p:spPr>
            <a:xfrm>
              <a:off x="7930360" y="1993805"/>
              <a:ext cx="49406" cy="312544"/>
            </a:xfrm>
            <a:custGeom>
              <a:avLst/>
              <a:gdLst/>
              <a:ahLst/>
              <a:cxnLst/>
              <a:rect l="l" t="t" r="r" b="b"/>
              <a:pathLst>
                <a:path w="503" h="3182" extrusionOk="0">
                  <a:moveTo>
                    <a:pt x="89" y="0"/>
                  </a:moveTo>
                  <a:cubicBezTo>
                    <a:pt x="45" y="0"/>
                    <a:pt x="1" y="32"/>
                    <a:pt x="8" y="89"/>
                  </a:cubicBezTo>
                  <a:lnTo>
                    <a:pt x="341" y="3113"/>
                  </a:lnTo>
                  <a:cubicBezTo>
                    <a:pt x="345" y="3152"/>
                    <a:pt x="379" y="3181"/>
                    <a:pt x="422" y="3181"/>
                  </a:cubicBezTo>
                  <a:lnTo>
                    <a:pt x="430" y="3181"/>
                  </a:lnTo>
                  <a:cubicBezTo>
                    <a:pt x="473" y="3177"/>
                    <a:pt x="503" y="3139"/>
                    <a:pt x="498" y="3092"/>
                  </a:cubicBezTo>
                  <a:lnTo>
                    <a:pt x="170" y="72"/>
                  </a:lnTo>
                  <a:cubicBezTo>
                    <a:pt x="164" y="23"/>
                    <a:pt x="127" y="0"/>
                    <a:pt x="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69;p52">
              <a:extLst>
                <a:ext uri="{FF2B5EF4-FFF2-40B4-BE49-F238E27FC236}">
                  <a16:creationId xmlns:a16="http://schemas.microsoft.com/office/drawing/2014/main" id="{D9AC7573-69D5-BFD4-F245-56141A4AA7B2}"/>
                </a:ext>
              </a:extLst>
            </p:cNvPr>
            <p:cNvSpPr/>
            <p:nvPr/>
          </p:nvSpPr>
          <p:spPr>
            <a:xfrm>
              <a:off x="8238484" y="2190348"/>
              <a:ext cx="279247" cy="86632"/>
            </a:xfrm>
            <a:custGeom>
              <a:avLst/>
              <a:gdLst/>
              <a:ahLst/>
              <a:cxnLst/>
              <a:rect l="l" t="t" r="r" b="b"/>
              <a:pathLst>
                <a:path w="2843" h="882" extrusionOk="0">
                  <a:moveTo>
                    <a:pt x="111" y="0"/>
                  </a:moveTo>
                  <a:cubicBezTo>
                    <a:pt x="26" y="0"/>
                    <a:pt x="1" y="129"/>
                    <a:pt x="91" y="157"/>
                  </a:cubicBezTo>
                  <a:lnTo>
                    <a:pt x="2714" y="878"/>
                  </a:lnTo>
                  <a:cubicBezTo>
                    <a:pt x="2719" y="882"/>
                    <a:pt x="2723" y="882"/>
                    <a:pt x="2731" y="882"/>
                  </a:cubicBezTo>
                  <a:cubicBezTo>
                    <a:pt x="2825" y="882"/>
                    <a:pt x="2842" y="750"/>
                    <a:pt x="2753" y="724"/>
                  </a:cubicBezTo>
                  <a:lnTo>
                    <a:pt x="134" y="3"/>
                  </a:lnTo>
                  <a:cubicBezTo>
                    <a:pt x="126" y="1"/>
                    <a:pt x="118" y="0"/>
                    <a:pt x="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70;p52">
              <a:extLst>
                <a:ext uri="{FF2B5EF4-FFF2-40B4-BE49-F238E27FC236}">
                  <a16:creationId xmlns:a16="http://schemas.microsoft.com/office/drawing/2014/main" id="{9B3DE6DE-D435-6019-6A6C-B3BA26FA541E}"/>
                </a:ext>
              </a:extLst>
            </p:cNvPr>
            <p:cNvSpPr/>
            <p:nvPr/>
          </p:nvSpPr>
          <p:spPr>
            <a:xfrm>
              <a:off x="7495825" y="1544733"/>
              <a:ext cx="69149" cy="280229"/>
            </a:xfrm>
            <a:custGeom>
              <a:avLst/>
              <a:gdLst/>
              <a:ahLst/>
              <a:cxnLst/>
              <a:rect l="l" t="t" r="r" b="b"/>
              <a:pathLst>
                <a:path w="704" h="2853" extrusionOk="0">
                  <a:moveTo>
                    <a:pt x="609" y="0"/>
                  </a:moveTo>
                  <a:cubicBezTo>
                    <a:pt x="574" y="0"/>
                    <a:pt x="539" y="22"/>
                    <a:pt x="533" y="72"/>
                  </a:cubicBezTo>
                  <a:lnTo>
                    <a:pt x="9" y="2759"/>
                  </a:lnTo>
                  <a:cubicBezTo>
                    <a:pt x="0" y="2801"/>
                    <a:pt x="30" y="2844"/>
                    <a:pt x="73" y="2853"/>
                  </a:cubicBezTo>
                  <a:lnTo>
                    <a:pt x="90" y="2853"/>
                  </a:lnTo>
                  <a:cubicBezTo>
                    <a:pt x="124" y="2853"/>
                    <a:pt x="158" y="2827"/>
                    <a:pt x="166" y="2789"/>
                  </a:cubicBezTo>
                  <a:lnTo>
                    <a:pt x="687" y="101"/>
                  </a:lnTo>
                  <a:cubicBezTo>
                    <a:pt x="704" y="38"/>
                    <a:pt x="656" y="0"/>
                    <a:pt x="6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1;p52">
              <a:extLst>
                <a:ext uri="{FF2B5EF4-FFF2-40B4-BE49-F238E27FC236}">
                  <a16:creationId xmlns:a16="http://schemas.microsoft.com/office/drawing/2014/main" id="{92F0CFC8-8367-C49F-A96E-0BE305923DF7}"/>
                </a:ext>
              </a:extLst>
            </p:cNvPr>
            <p:cNvSpPr/>
            <p:nvPr/>
          </p:nvSpPr>
          <p:spPr>
            <a:xfrm>
              <a:off x="7441607" y="1371567"/>
              <a:ext cx="295159" cy="46557"/>
            </a:xfrm>
            <a:custGeom>
              <a:avLst/>
              <a:gdLst/>
              <a:ahLst/>
              <a:cxnLst/>
              <a:rect l="l" t="t" r="r" b="b"/>
              <a:pathLst>
                <a:path w="3005" h="474" extrusionOk="0">
                  <a:moveTo>
                    <a:pt x="113" y="0"/>
                  </a:moveTo>
                  <a:cubicBezTo>
                    <a:pt x="14" y="0"/>
                    <a:pt x="0" y="150"/>
                    <a:pt x="104" y="163"/>
                  </a:cubicBezTo>
                  <a:lnTo>
                    <a:pt x="2911" y="474"/>
                  </a:lnTo>
                  <a:lnTo>
                    <a:pt x="2919" y="474"/>
                  </a:lnTo>
                  <a:cubicBezTo>
                    <a:pt x="2958" y="474"/>
                    <a:pt x="2992" y="444"/>
                    <a:pt x="3000" y="406"/>
                  </a:cubicBezTo>
                  <a:cubicBezTo>
                    <a:pt x="3005" y="359"/>
                    <a:pt x="2971" y="320"/>
                    <a:pt x="2928" y="316"/>
                  </a:cubicBezTo>
                  <a:lnTo>
                    <a:pt x="121" y="0"/>
                  </a:lnTo>
                  <a:cubicBezTo>
                    <a:pt x="118" y="0"/>
                    <a:pt x="116"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72;p52">
              <a:extLst>
                <a:ext uri="{FF2B5EF4-FFF2-40B4-BE49-F238E27FC236}">
                  <a16:creationId xmlns:a16="http://schemas.microsoft.com/office/drawing/2014/main" id="{637E3C5B-ABB1-673C-C921-ACC121E31E56}"/>
                </a:ext>
              </a:extLst>
            </p:cNvPr>
            <p:cNvSpPr/>
            <p:nvPr/>
          </p:nvSpPr>
          <p:spPr>
            <a:xfrm>
              <a:off x="7223848" y="1148603"/>
              <a:ext cx="72488" cy="280916"/>
            </a:xfrm>
            <a:custGeom>
              <a:avLst/>
              <a:gdLst/>
              <a:ahLst/>
              <a:cxnLst/>
              <a:rect l="l" t="t" r="r" b="b"/>
              <a:pathLst>
                <a:path w="738" h="2860" extrusionOk="0">
                  <a:moveTo>
                    <a:pt x="649" y="1"/>
                  </a:moveTo>
                  <a:cubicBezTo>
                    <a:pt x="616" y="1"/>
                    <a:pt x="583" y="19"/>
                    <a:pt x="572" y="61"/>
                  </a:cubicBezTo>
                  <a:lnTo>
                    <a:pt x="9" y="2761"/>
                  </a:lnTo>
                  <a:cubicBezTo>
                    <a:pt x="1" y="2808"/>
                    <a:pt x="26" y="2851"/>
                    <a:pt x="69" y="2859"/>
                  </a:cubicBezTo>
                  <a:lnTo>
                    <a:pt x="86" y="2859"/>
                  </a:lnTo>
                  <a:cubicBezTo>
                    <a:pt x="125" y="2859"/>
                    <a:pt x="159" y="2833"/>
                    <a:pt x="167" y="2795"/>
                  </a:cubicBezTo>
                  <a:lnTo>
                    <a:pt x="730" y="91"/>
                  </a:lnTo>
                  <a:cubicBezTo>
                    <a:pt x="738" y="35"/>
                    <a:pt x="693" y="1"/>
                    <a:pt x="6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39071-8C7B-7DDC-5606-F8717AAA8AD3}"/>
              </a:ext>
            </a:extLst>
          </p:cNvPr>
          <p:cNvPicPr>
            <a:picLocks noChangeAspect="1"/>
          </p:cNvPicPr>
          <p:nvPr/>
        </p:nvPicPr>
        <p:blipFill>
          <a:blip r:embed="rId2"/>
          <a:stretch>
            <a:fillRect/>
          </a:stretch>
        </p:blipFill>
        <p:spPr>
          <a:xfrm>
            <a:off x="-7086600" y="-5600700"/>
            <a:ext cx="28727400" cy="20127860"/>
          </a:xfrm>
          <a:prstGeom prst="rect">
            <a:avLst/>
          </a:prstGeom>
        </p:spPr>
      </p:pic>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901497" y="104521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truyền thống nông nghiệp, nhân dân ta cần cù, thông minh và có nhiều kinh nghiệm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916543" y="185976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896368" y="390453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Nhà nước rất quan tâm và có nhiều chính sách hỗ trợ để phát triển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916544" y="471908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A4CC2269-BAFA-6D8E-5440-5203D38729A4}"/>
              </a:ext>
            </a:extLst>
          </p:cNvPr>
          <p:cNvSpPr/>
          <p:nvPr/>
        </p:nvSpPr>
        <p:spPr>
          <a:xfrm>
            <a:off x="1896368" y="676385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Khoa học công nghệ ngày càng phát triển, nhiều loại thiết bị, công nghệ hiện đại được ứng dụng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6" name="Arrow: Right 25">
            <a:extLst>
              <a:ext uri="{FF2B5EF4-FFF2-40B4-BE49-F238E27FC236}">
                <a16:creationId xmlns:a16="http://schemas.microsoft.com/office/drawing/2014/main" id="{49BC9F2A-3949-1491-7F28-CECE265C5798}"/>
              </a:ext>
            </a:extLst>
          </p:cNvPr>
          <p:cNvSpPr/>
          <p:nvPr/>
        </p:nvSpPr>
        <p:spPr>
          <a:xfrm>
            <a:off x="916544" y="757840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A058D-F881-B5B8-B848-40D1C28D7661}"/>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II. Các nhóm cây trồng phổ biến</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1" name="Picture 2">
            <a:extLst>
              <a:ext uri="{FF2B5EF4-FFF2-40B4-BE49-F238E27FC236}">
                <a16:creationId xmlns:a16="http://schemas.microsoft.com/office/drawing/2014/main" id="{334131DF-194B-C9A5-093A-5F8520C9B0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49200" y="6171231"/>
            <a:ext cx="4648200" cy="4115769"/>
          </a:xfrm>
          <a:prstGeom prst="rect">
            <a:avLst/>
          </a:prstGeom>
        </p:spPr>
      </p:pic>
    </p:spTree>
    <p:extLst>
      <p:ext uri="{BB962C8B-B14F-4D97-AF65-F5344CB8AC3E}">
        <p14:creationId xmlns:p14="http://schemas.microsoft.com/office/powerpoint/2010/main" val="30159315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9E2CE7-3499-6EF9-8C0B-8D9F7047C7AF}"/>
              </a:ext>
            </a:extLst>
          </p:cNvPr>
          <p:cNvPicPr>
            <a:picLocks noChangeAspect="1"/>
          </p:cNvPicPr>
          <p:nvPr/>
        </p:nvPicPr>
        <p:blipFill>
          <a:blip r:embed="rId2"/>
          <a:stretch>
            <a:fillRect/>
          </a:stretch>
        </p:blipFill>
        <p:spPr>
          <a:xfrm>
            <a:off x="-228600" y="-3000430"/>
            <a:ext cx="19961908" cy="13287430"/>
          </a:xfrm>
          <a:prstGeom prst="rect">
            <a:avLst/>
          </a:prstGeom>
        </p:spPr>
      </p:pic>
      <p:pic>
        <p:nvPicPr>
          <p:cNvPr id="19" name="Picture 18">
            <a:extLst>
              <a:ext uri="{FF2B5EF4-FFF2-40B4-BE49-F238E27FC236}">
                <a16:creationId xmlns:a16="http://schemas.microsoft.com/office/drawing/2014/main" id="{AA80AEC1-4810-E171-F0DE-F602062CF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2194" flipH="1">
            <a:off x="509912" y="302593"/>
            <a:ext cx="11465827" cy="6421390"/>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6F245FB5-5DE2-B135-FBBE-033D85C21688}"/>
              </a:ext>
            </a:extLst>
          </p:cNvPr>
          <p:cNvSpPr txBox="1"/>
          <p:nvPr/>
        </p:nvSpPr>
        <p:spPr>
          <a:xfrm>
            <a:off x="1175525" y="1303787"/>
            <a:ext cx="10134600" cy="2525563"/>
          </a:xfrm>
          <a:prstGeom prst="rect">
            <a:avLst/>
          </a:prstGeom>
          <a:noFill/>
        </p:spPr>
        <p:txBody>
          <a:bodyPr wrap="square">
            <a:spAutoFit/>
          </a:bodyPr>
          <a:lstStyle/>
          <a:p>
            <a:pPr algn="just">
              <a:lnSpc>
                <a:spcPct val="130000"/>
              </a:lnSpc>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uan sát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Hình 1.2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SGK tr.8 và trả lời câu hỏi: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tên các nhóm cây trồng theo mục đích sử dụng. </a:t>
            </a:r>
            <a:endParaRPr lang="en-US" sz="4200">
              <a:latin typeface="Arial" panose="020B0604020202020204" pitchFamily="34" charset="0"/>
              <a:cs typeface="Arial" panose="020B0604020202020204" pitchFamily="34" charset="0"/>
            </a:endParaRPr>
          </a:p>
        </p:txBody>
      </p:sp>
      <p:pic>
        <p:nvPicPr>
          <p:cNvPr id="29" name="Google Shape;438;p47">
            <a:extLst>
              <a:ext uri="{FF2B5EF4-FFF2-40B4-BE49-F238E27FC236}">
                <a16:creationId xmlns:a16="http://schemas.microsoft.com/office/drawing/2014/main" id="{617D0BF6-68C5-E676-0E2A-90EAA8BDFEA5}"/>
              </a:ext>
            </a:extLst>
          </p:cNvPr>
          <p:cNvPicPr preferRelativeResize="0"/>
          <p:nvPr/>
        </p:nvPicPr>
        <p:blipFill>
          <a:blip r:embed="rId4">
            <a:alphaModFix/>
          </a:blip>
          <a:stretch>
            <a:fillRect/>
          </a:stretch>
        </p:blipFill>
        <p:spPr>
          <a:xfrm>
            <a:off x="12032" y="7200900"/>
            <a:ext cx="4178968" cy="3603055"/>
          </a:xfrm>
          <a:prstGeom prst="rect">
            <a:avLst/>
          </a:prstGeom>
          <a:noFill/>
          <a:ln>
            <a:noFill/>
          </a:ln>
        </p:spPr>
      </p:pic>
      <p:pic>
        <p:nvPicPr>
          <p:cNvPr id="7" name="Picture 6">
            <a:extLst>
              <a:ext uri="{FF2B5EF4-FFF2-40B4-BE49-F238E27FC236}">
                <a16:creationId xmlns:a16="http://schemas.microsoft.com/office/drawing/2014/main" id="{680A68DE-6D9A-060B-5A93-97E72172CD8B}"/>
              </a:ext>
            </a:extLst>
          </p:cNvPr>
          <p:cNvPicPr>
            <a:picLocks noChangeAspect="1"/>
          </p:cNvPicPr>
          <p:nvPr/>
        </p:nvPicPr>
        <p:blipFill>
          <a:blip r:embed="rId5"/>
          <a:stretch>
            <a:fillRect/>
          </a:stretch>
        </p:blipFill>
        <p:spPr>
          <a:xfrm>
            <a:off x="7129305" y="3770221"/>
            <a:ext cx="10134600" cy="6186055"/>
          </a:xfrm>
          <a:prstGeom prst="rect">
            <a:avLst/>
          </a:prstGeom>
        </p:spPr>
      </p:pic>
    </p:spTree>
    <p:extLst>
      <p:ext uri="{BB962C8B-B14F-4D97-AF65-F5344CB8AC3E}">
        <p14:creationId xmlns:p14="http://schemas.microsoft.com/office/powerpoint/2010/main" val="30888400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029D270-0986-2970-DF44-B7B9C6656F1B}"/>
              </a:ext>
            </a:extLst>
          </p:cNvPr>
          <p:cNvPicPr>
            <a:picLocks noChangeAspect="1"/>
          </p:cNvPicPr>
          <p:nvPr/>
        </p:nvPicPr>
        <p:blipFill>
          <a:blip r:embed="rId2"/>
          <a:stretch>
            <a:fillRect/>
          </a:stretch>
        </p:blipFill>
        <p:spPr>
          <a:xfrm>
            <a:off x="-304800" y="-1630389"/>
            <a:ext cx="19510526" cy="11964116"/>
          </a:xfrm>
          <a:prstGeom prst="rect">
            <a:avLst/>
          </a:prstGeom>
        </p:spPr>
      </p:pic>
      <p:sp>
        <p:nvSpPr>
          <p:cNvPr id="8" name="TextBox 8"/>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KHỞI ĐỘNG</a:t>
            </a:r>
          </a:p>
        </p:txBody>
      </p:sp>
      <p:sp>
        <p:nvSpPr>
          <p:cNvPr id="9" name="TextBox 9"/>
          <p:cNvSpPr txBox="1"/>
          <p:nvPr/>
        </p:nvSpPr>
        <p:spPr>
          <a:xfrm>
            <a:off x="1001555" y="3793472"/>
            <a:ext cx="11649745" cy="1706749"/>
          </a:xfrm>
          <a:prstGeom prst="rect">
            <a:avLst/>
          </a:prstGeom>
        </p:spPr>
        <p:txBody>
          <a:bodyPr wrap="square" lIns="0" tIns="0" rIns="0" bIns="0" rtlCol="0" anchor="t">
            <a:spAutoFit/>
          </a:bodyPr>
          <a:lstStyle/>
          <a:p>
            <a:pPr algn="ctr">
              <a:lnSpc>
                <a:spcPct val="130000"/>
              </a:lnSpc>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quan sát một số hình ảnh liên quan đến trồng trọt sau đây và trả lời câu hỏi</a:t>
            </a:r>
            <a:endParaRPr lang="en-US" sz="4500">
              <a:solidFill>
                <a:srgbClr val="54433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9637253-F77F-85D4-EEEC-A930C29B0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825" y="6094873"/>
            <a:ext cx="6905204" cy="5069344"/>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DB650-0DC1-1C88-08AC-757F7E430422}"/>
              </a:ext>
            </a:extLst>
          </p:cNvPr>
          <p:cNvPicPr>
            <a:picLocks noChangeAspect="1"/>
          </p:cNvPicPr>
          <p:nvPr/>
        </p:nvPicPr>
        <p:blipFill>
          <a:blip r:embed="rId2"/>
          <a:stretch>
            <a:fillRect/>
          </a:stretch>
        </p:blipFill>
        <p:spPr>
          <a:xfrm>
            <a:off x="-291566" y="-2312666"/>
            <a:ext cx="19612188" cy="12812254"/>
          </a:xfrm>
          <a:prstGeom prst="rect">
            <a:avLst/>
          </a:prstGeom>
        </p:spPr>
      </p:pic>
      <p:sp>
        <p:nvSpPr>
          <p:cNvPr id="11" name="TextBox 10">
            <a:extLst>
              <a:ext uri="{FF2B5EF4-FFF2-40B4-BE49-F238E27FC236}">
                <a16:creationId xmlns:a16="http://schemas.microsoft.com/office/drawing/2014/main" id="{952EFBC2-DE79-269C-A953-3E86F93160A9}"/>
              </a:ext>
            </a:extLst>
          </p:cNvPr>
          <p:cNvSpPr txBox="1"/>
          <p:nvPr/>
        </p:nvSpPr>
        <p:spPr>
          <a:xfrm>
            <a:off x="1672068" y="1006426"/>
            <a:ext cx="14433759" cy="7220695"/>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Tên các nhóm cây trồng theo mục đích sử dụng:</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1.2a: Cây lương thực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1.2b: Cây rau</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1.2c: Cây ăn quả</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1.2d: Cây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1.2e: Cây thuốc, cây gia vị</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1.2g: Cây hoa, cây cảnh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C6B1C36-81E0-BF6E-3EBD-8E6C580D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5654" y="4461437"/>
            <a:ext cx="5006341" cy="5825563"/>
          </a:xfrm>
          <a:prstGeom prst="rect">
            <a:avLst/>
          </a:prstGeom>
        </p:spPr>
      </p:pic>
      <p:pic>
        <p:nvPicPr>
          <p:cNvPr id="11266" name="Picture 2">
            <a:extLst>
              <a:ext uri="{FF2B5EF4-FFF2-40B4-BE49-F238E27FC236}">
                <a16:creationId xmlns:a16="http://schemas.microsoft.com/office/drawing/2014/main" id="{CE8004F1-F665-F1DA-8B1E-BBD4ECB8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66" y="5984899"/>
            <a:ext cx="4514689" cy="45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3857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down)">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down)">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A22C3-BB18-ACE3-B303-8EEADB586423}"/>
              </a:ext>
            </a:extLst>
          </p:cNvPr>
          <p:cNvPicPr>
            <a:picLocks noChangeAspect="1"/>
          </p:cNvPicPr>
          <p:nvPr/>
        </p:nvPicPr>
        <p:blipFill>
          <a:blip r:embed="rId2"/>
          <a:stretch>
            <a:fillRect/>
          </a:stretch>
        </p:blipFill>
        <p:spPr>
          <a:xfrm>
            <a:off x="-1143000" y="-1943100"/>
            <a:ext cx="19888200" cy="15318041"/>
          </a:xfrm>
          <a:prstGeom prst="rect">
            <a:avLst/>
          </a:prstGeom>
        </p:spPr>
      </p:pic>
      <p:pic>
        <p:nvPicPr>
          <p:cNvPr id="24" name="Picture 6">
            <a:extLst>
              <a:ext uri="{FF2B5EF4-FFF2-40B4-BE49-F238E27FC236}">
                <a16:creationId xmlns:a16="http://schemas.microsoft.com/office/drawing/2014/main" id="{B070DB4A-97AF-06FE-146B-38AE58412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85412" y="1409700"/>
            <a:ext cx="3592148" cy="8266450"/>
          </a:xfrm>
          <a:prstGeom prst="rect">
            <a:avLst/>
          </a:prstGeom>
        </p:spPr>
      </p:pic>
      <p:sp>
        <p:nvSpPr>
          <p:cNvPr id="25" name="Oval Callout 3">
            <a:extLst>
              <a:ext uri="{FF2B5EF4-FFF2-40B4-BE49-F238E27FC236}">
                <a16:creationId xmlns:a16="http://schemas.microsoft.com/office/drawing/2014/main" id="{A6E95625-3017-2CB8-E899-69F2E7BABC33}"/>
              </a:ext>
            </a:extLst>
          </p:cNvPr>
          <p:cNvSpPr/>
          <p:nvPr/>
        </p:nvSpPr>
        <p:spPr>
          <a:xfrm>
            <a:off x="5365485" y="1536748"/>
            <a:ext cx="11348295" cy="7011695"/>
          </a:xfrm>
          <a:prstGeom prst="wedgeEllipseCallout">
            <a:avLst>
              <a:gd name="adj1" fmla="val -59788"/>
              <a:gd name="adj2" fmla="val 26598"/>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latin typeface="Arial" panose="020B0604020202020204" pitchFamily="34" charset="0"/>
                <a:cs typeface="Arial" panose="020B0604020202020204" pitchFamily="34" charset="0"/>
              </a:rPr>
              <a:t>Liên hệ thực tiễn: </a:t>
            </a:r>
            <a:r>
              <a:rPr lang="fr-FR" sz="4200" i="1">
                <a:latin typeface="Arial" panose="020B0604020202020204" pitchFamily="34" charset="0"/>
                <a:cs typeface="Arial" panose="020B0604020202020204" pitchFamily="34" charset="0"/>
              </a:rPr>
              <a:t>Em hãy kể tên một số nhóm cây trồng có trong hoạt động sản xuất của gia đình và địa phương em.</a:t>
            </a:r>
            <a:endParaRPr lang="en-US" sz="4200">
              <a:latin typeface="Arial" panose="020B0604020202020204" pitchFamily="34" charset="0"/>
              <a:cs typeface="Arial" panose="020B0604020202020204" pitchFamily="34" charset="0"/>
            </a:endParaRPr>
          </a:p>
        </p:txBody>
      </p:sp>
      <p:pic>
        <p:nvPicPr>
          <p:cNvPr id="26" name="Picture 3">
            <a:extLst>
              <a:ext uri="{FF2B5EF4-FFF2-40B4-BE49-F238E27FC236}">
                <a16:creationId xmlns:a16="http://schemas.microsoft.com/office/drawing/2014/main" id="{FDC3CDB8-F1E9-6955-2476-883CC932CE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526968" y="6862547"/>
            <a:ext cx="4476969" cy="318271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9DF307-68FA-4C56-98B5-F9A7B643747D}"/>
              </a:ext>
            </a:extLst>
          </p:cNvPr>
          <p:cNvPicPr>
            <a:picLocks noChangeAspect="1"/>
          </p:cNvPicPr>
          <p:nvPr/>
        </p:nvPicPr>
        <p:blipFill>
          <a:blip r:embed="rId2"/>
          <a:stretch>
            <a:fillRect/>
          </a:stretch>
        </p:blipFill>
        <p:spPr>
          <a:xfrm>
            <a:off x="-814689" y="-2649691"/>
            <a:ext cx="20378830" cy="15412938"/>
          </a:xfrm>
          <a:prstGeom prst="rect">
            <a:avLst/>
          </a:prstGeom>
        </p:spPr>
      </p:pic>
      <p:pic>
        <p:nvPicPr>
          <p:cNvPr id="7" name="Picture 6">
            <a:extLst>
              <a:ext uri="{FF2B5EF4-FFF2-40B4-BE49-F238E27FC236}">
                <a16:creationId xmlns:a16="http://schemas.microsoft.com/office/drawing/2014/main" id="{A4B3C955-BB14-FFEF-D5E4-EF9A39AD5EB4}"/>
              </a:ext>
            </a:extLst>
          </p:cNvPr>
          <p:cNvPicPr>
            <a:picLocks noChangeAspect="1"/>
          </p:cNvPicPr>
          <p:nvPr/>
        </p:nvPicPr>
        <p:blipFill>
          <a:blip r:embed="rId3"/>
          <a:stretch>
            <a:fillRect/>
          </a:stretch>
        </p:blipFill>
        <p:spPr>
          <a:xfrm>
            <a:off x="-16843" y="164871"/>
            <a:ext cx="11339543" cy="2408129"/>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7443594"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HOẠT ĐỘNG NHÓM</a:t>
            </a:r>
          </a:p>
        </p:txBody>
      </p:sp>
      <p:sp>
        <p:nvSpPr>
          <p:cNvPr id="12" name="TextBox 11">
            <a:extLst>
              <a:ext uri="{FF2B5EF4-FFF2-40B4-BE49-F238E27FC236}">
                <a16:creationId xmlns:a16="http://schemas.microsoft.com/office/drawing/2014/main" id="{3FCAE78E-2D40-C8A7-B906-814756821F8F}"/>
              </a:ext>
            </a:extLst>
          </p:cNvPr>
          <p:cNvSpPr txBox="1"/>
          <p:nvPr/>
        </p:nvSpPr>
        <p:spPr>
          <a:xfrm>
            <a:off x="1338553" y="2430335"/>
            <a:ext cx="15610891" cy="1911549"/>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nội dung theo bảng mẫu dưới đây với các loại cây trồng mà em biết.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2EA6703-A4D4-8ABA-CD28-57C129CA0106}"/>
              </a:ext>
            </a:extLst>
          </p:cNvPr>
          <p:cNvPicPr>
            <a:picLocks noChangeAspect="1"/>
          </p:cNvPicPr>
          <p:nvPr/>
        </p:nvPicPr>
        <p:blipFill>
          <a:blip r:embed="rId4"/>
          <a:stretch>
            <a:fillRect/>
          </a:stretch>
        </p:blipFill>
        <p:spPr>
          <a:xfrm>
            <a:off x="3414316" y="5056778"/>
            <a:ext cx="11459367" cy="4125372"/>
          </a:xfrm>
          <a:prstGeom prst="rect">
            <a:avLst/>
          </a:prstGeom>
        </p:spPr>
      </p:pic>
      <p:pic>
        <p:nvPicPr>
          <p:cNvPr id="16" name="Picture 15">
            <a:extLst>
              <a:ext uri="{FF2B5EF4-FFF2-40B4-BE49-F238E27FC236}">
                <a16:creationId xmlns:a16="http://schemas.microsoft.com/office/drawing/2014/main" id="{72511A40-52F9-5F13-0B4D-F497A23DF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7400" y="5867266"/>
            <a:ext cx="4800600" cy="480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58A8D4-94E1-A728-2C48-AFE551393C43}"/>
              </a:ext>
            </a:extLst>
          </p:cNvPr>
          <p:cNvPicPr>
            <a:picLocks noChangeAspect="1"/>
          </p:cNvPicPr>
          <p:nvPr/>
        </p:nvPicPr>
        <p:blipFill>
          <a:blip r:embed="rId2"/>
          <a:stretch>
            <a:fillRect/>
          </a:stretch>
        </p:blipFill>
        <p:spPr>
          <a:xfrm>
            <a:off x="-814689" y="-2649691"/>
            <a:ext cx="20378830" cy="15412938"/>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8203468"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Kết quả phiếu học tập</a:t>
            </a:r>
          </a:p>
        </p:txBody>
      </p:sp>
      <p:pic>
        <p:nvPicPr>
          <p:cNvPr id="7" name="Picture 6">
            <a:extLst>
              <a:ext uri="{FF2B5EF4-FFF2-40B4-BE49-F238E27FC236}">
                <a16:creationId xmlns:a16="http://schemas.microsoft.com/office/drawing/2014/main" id="{5954C732-334F-1E3B-5CAF-2F566A662686}"/>
              </a:ext>
            </a:extLst>
          </p:cNvPr>
          <p:cNvPicPr>
            <a:picLocks noChangeAspect="1"/>
          </p:cNvPicPr>
          <p:nvPr/>
        </p:nvPicPr>
        <p:blipFill>
          <a:blip r:embed="rId3"/>
          <a:stretch>
            <a:fillRect/>
          </a:stretch>
        </p:blipFill>
        <p:spPr>
          <a:xfrm>
            <a:off x="1434739" y="2427608"/>
            <a:ext cx="9575027" cy="7406637"/>
          </a:xfrm>
          <a:prstGeom prst="rect">
            <a:avLst/>
          </a:prstGeom>
        </p:spPr>
      </p:pic>
      <p:pic>
        <p:nvPicPr>
          <p:cNvPr id="13" name="Picture 12">
            <a:extLst>
              <a:ext uri="{FF2B5EF4-FFF2-40B4-BE49-F238E27FC236}">
                <a16:creationId xmlns:a16="http://schemas.microsoft.com/office/drawing/2014/main" id="{27170C3A-D846-DCCF-BD3F-43816DFC0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3408569"/>
            <a:ext cx="6332482" cy="5868100"/>
          </a:xfrm>
          <a:prstGeom prst="rect">
            <a:avLst/>
          </a:prstGeom>
        </p:spPr>
      </p:pic>
      <p:pic>
        <p:nvPicPr>
          <p:cNvPr id="11" name="Picture 10">
            <a:extLst>
              <a:ext uri="{FF2B5EF4-FFF2-40B4-BE49-F238E27FC236}">
                <a16:creationId xmlns:a16="http://schemas.microsoft.com/office/drawing/2014/main" id="{0B61B2ED-09CF-FB7C-A0AB-AD661C6CBDB3}"/>
              </a:ext>
            </a:extLst>
          </p:cNvPr>
          <p:cNvPicPr>
            <a:picLocks noChangeAspect="1"/>
          </p:cNvPicPr>
          <p:nvPr/>
        </p:nvPicPr>
        <p:blipFill>
          <a:blip r:embed="rId5"/>
          <a:stretch>
            <a:fillRect/>
          </a:stretch>
        </p:blipFill>
        <p:spPr>
          <a:xfrm>
            <a:off x="-14562" y="173210"/>
            <a:ext cx="12086452" cy="2408129"/>
          </a:xfrm>
          <a:prstGeom prst="rect">
            <a:avLst/>
          </a:prstGeom>
        </p:spPr>
      </p:pic>
    </p:spTree>
    <p:extLst>
      <p:ext uri="{BB962C8B-B14F-4D97-AF65-F5344CB8AC3E}">
        <p14:creationId xmlns:p14="http://schemas.microsoft.com/office/powerpoint/2010/main" val="406766146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403EFA-C773-398C-D684-A78480A54BE3}"/>
              </a:ext>
            </a:extLst>
          </p:cNvPr>
          <p:cNvPicPr>
            <a:picLocks noChangeAspect="1"/>
          </p:cNvPicPr>
          <p:nvPr/>
        </p:nvPicPr>
        <p:blipFill>
          <a:blip r:embed="rId2"/>
          <a:stretch>
            <a:fillRect/>
          </a:stretch>
        </p:blipFill>
        <p:spPr>
          <a:xfrm>
            <a:off x="-516932" y="-563661"/>
            <a:ext cx="21357831" cy="13805115"/>
          </a:xfrm>
          <a:prstGeom prst="rect">
            <a:avLst/>
          </a:prstGeom>
        </p:spPr>
      </p:pic>
      <p:pic>
        <p:nvPicPr>
          <p:cNvPr id="18" name="Picture 5">
            <a:extLst>
              <a:ext uri="{FF2B5EF4-FFF2-40B4-BE49-F238E27FC236}">
                <a16:creationId xmlns:a16="http://schemas.microsoft.com/office/drawing/2014/main" id="{9B10D72F-1031-0B1C-075E-7C38F1DA8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67601" y="2188086"/>
            <a:ext cx="15352798" cy="5910828"/>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1892128" y="3944202"/>
            <a:ext cx="14503744"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III. Một số phương thức trồng trọt phổ biến ở Việt Nam</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pic>
        <p:nvPicPr>
          <p:cNvPr id="13" name="Picture 14">
            <a:extLst>
              <a:ext uri="{FF2B5EF4-FFF2-40B4-BE49-F238E27FC236}">
                <a16:creationId xmlns:a16="http://schemas.microsoft.com/office/drawing/2014/main" id="{3C0794A9-5BF1-1187-821A-A7B56CE389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2916770" y="7045586"/>
            <a:ext cx="3903629" cy="3861043"/>
          </a:xfrm>
          <a:prstGeom prst="rect">
            <a:avLst/>
          </a:prstGeom>
        </p:spPr>
      </p:pic>
    </p:spTree>
    <p:extLst>
      <p:ext uri="{BB962C8B-B14F-4D97-AF65-F5344CB8AC3E}">
        <p14:creationId xmlns:p14="http://schemas.microsoft.com/office/powerpoint/2010/main" val="6734486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9CA6A-D5F0-6240-4EA6-FB55D88DA04B}"/>
              </a:ext>
            </a:extLst>
          </p:cNvPr>
          <p:cNvPicPr>
            <a:picLocks noChangeAspect="1"/>
          </p:cNvPicPr>
          <p:nvPr/>
        </p:nvPicPr>
        <p:blipFill>
          <a:blip r:embed="rId2"/>
          <a:stretch>
            <a:fillRect/>
          </a:stretch>
        </p:blipFill>
        <p:spPr>
          <a:xfrm>
            <a:off x="-1981200" y="-2111465"/>
            <a:ext cx="20900258" cy="7407095"/>
          </a:xfrm>
          <a:prstGeom prst="rect">
            <a:avLst/>
          </a:prstGeom>
        </p:spPr>
      </p:pic>
      <p:sp>
        <p:nvSpPr>
          <p:cNvPr id="3" name="Frame 2">
            <a:extLst>
              <a:ext uri="{FF2B5EF4-FFF2-40B4-BE49-F238E27FC236}">
                <a16:creationId xmlns:a16="http://schemas.microsoft.com/office/drawing/2014/main" id="{D09DA274-C8C8-4674-BE6C-475599D55202}"/>
              </a:ext>
            </a:extLst>
          </p:cNvPr>
          <p:cNvSpPr/>
          <p:nvPr/>
        </p:nvSpPr>
        <p:spPr>
          <a:xfrm>
            <a:off x="4454748" y="617790"/>
            <a:ext cx="9378504" cy="1524000"/>
          </a:xfrm>
          <a:prstGeom prst="fram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a:solidFill>
                  <a:schemeClr val="accent3">
                    <a:lumMod val="50000"/>
                  </a:schemeClr>
                </a:solidFill>
                <a:latin typeface="Arial" panose="020B0604020202020204" pitchFamily="34" charset="0"/>
                <a:cs typeface="Arial" panose="020B0604020202020204" pitchFamily="34" charset="0"/>
              </a:rPr>
              <a:t>HOẠT ĐỘNG NHÓM</a:t>
            </a:r>
          </a:p>
        </p:txBody>
      </p:sp>
      <p:pic>
        <p:nvPicPr>
          <p:cNvPr id="14" name="Picture 7">
            <a:extLst>
              <a:ext uri="{FF2B5EF4-FFF2-40B4-BE49-F238E27FC236}">
                <a16:creationId xmlns:a16="http://schemas.microsoft.com/office/drawing/2014/main" id="{96203728-0401-A39C-246B-B52B287E59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266007">
            <a:off x="13878259" y="525145"/>
            <a:ext cx="1087729" cy="1709288"/>
          </a:xfrm>
          <a:prstGeom prst="rect">
            <a:avLst/>
          </a:prstGeom>
        </p:spPr>
      </p:pic>
      <p:pic>
        <p:nvPicPr>
          <p:cNvPr id="15" name="Picture 3">
            <a:extLst>
              <a:ext uri="{FF2B5EF4-FFF2-40B4-BE49-F238E27FC236}">
                <a16:creationId xmlns:a16="http://schemas.microsoft.com/office/drawing/2014/main" id="{D884BA89-DAE7-0206-0AE9-847E901EDF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11914" y="2493215"/>
            <a:ext cx="14909563" cy="7407130"/>
          </a:xfrm>
          <a:prstGeom prst="rect">
            <a:avLst/>
          </a:prstGeom>
        </p:spPr>
      </p:pic>
      <p:sp>
        <p:nvSpPr>
          <p:cNvPr id="16" name="TextBox 15">
            <a:extLst>
              <a:ext uri="{FF2B5EF4-FFF2-40B4-BE49-F238E27FC236}">
                <a16:creationId xmlns:a16="http://schemas.microsoft.com/office/drawing/2014/main" id="{55FF8B8C-F869-8DFD-FFD3-3A255840BB9D}"/>
              </a:ext>
            </a:extLst>
          </p:cNvPr>
          <p:cNvSpPr txBox="1"/>
          <p:nvPr/>
        </p:nvSpPr>
        <p:spPr>
          <a:xfrm>
            <a:off x="2608683" y="3301098"/>
            <a:ext cx="13516021" cy="1685333"/>
          </a:xfrm>
          <a:prstGeom prst="rect">
            <a:avLst/>
          </a:prstGeom>
          <a:noFill/>
        </p:spPr>
        <p:txBody>
          <a:bodyPr wrap="square">
            <a:spAutoFit/>
          </a:bodyP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SGK và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cho biết khái niệm, ưu, nhược điểm của một số phương thức trồng trọt phổ biến ở Việt Nam</a:t>
            </a:r>
            <a:endParaRPr lang="en-US" sz="4200">
              <a:solidFill>
                <a:schemeClr val="bg1"/>
              </a:solidFill>
              <a:latin typeface="Arial" panose="020B0604020202020204" pitchFamily="34" charset="0"/>
              <a:cs typeface="Arial" panose="020B0604020202020204" pitchFamily="34" charset="0"/>
            </a:endParaRPr>
          </a:p>
        </p:txBody>
      </p:sp>
      <p:pic>
        <p:nvPicPr>
          <p:cNvPr id="20" name="Picture 16">
            <a:extLst>
              <a:ext uri="{FF2B5EF4-FFF2-40B4-BE49-F238E27FC236}">
                <a16:creationId xmlns:a16="http://schemas.microsoft.com/office/drawing/2014/main" id="{7327411F-54B5-A2B6-E9C2-6744A118AF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6966" y="6681436"/>
            <a:ext cx="3275783" cy="3505215"/>
          </a:xfrm>
          <a:prstGeom prst="rect">
            <a:avLst/>
          </a:prstGeom>
        </p:spPr>
      </p:pic>
      <p:sp>
        <p:nvSpPr>
          <p:cNvPr id="12" name="TextBox 11">
            <a:extLst>
              <a:ext uri="{FF2B5EF4-FFF2-40B4-BE49-F238E27FC236}">
                <a16:creationId xmlns:a16="http://schemas.microsoft.com/office/drawing/2014/main" id="{831EDC62-6282-59A1-557D-362C3A643468}"/>
              </a:ext>
            </a:extLst>
          </p:cNvPr>
          <p:cNvSpPr txBox="1"/>
          <p:nvPr/>
        </p:nvSpPr>
        <p:spPr>
          <a:xfrm>
            <a:off x="2477367" y="5373086"/>
            <a:ext cx="13778652" cy="300082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200" b="1" u="sng"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Nhóm</a:t>
            </a:r>
            <a:r>
              <a:rPr lang="fr-FR" sz="4200" b="1" u="sng"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fr-FR"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hương</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ngoài</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tự</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nhiên</a:t>
            </a:r>
            <a:r>
              <a:rPr lang="fr-FR" sz="4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fr-FR" sz="4200" b="1" u="sng"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fr-FR" sz="4200" b="1" u="sng" dirty="0">
                <a:solidFill>
                  <a:schemeClr val="bg1"/>
                </a:solidFill>
                <a:latin typeface="Arial" panose="020B0604020202020204" pitchFamily="34" charset="0"/>
                <a:ea typeface="Calibri" panose="020F0502020204030204" pitchFamily="34" charset="0"/>
                <a:cs typeface="Arial" panose="020B0604020202020204" pitchFamily="34" charset="0"/>
              </a:rPr>
              <a:t> 2:</a:t>
            </a:r>
            <a:r>
              <a:rPr lang="fr-FR"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mái</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che</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200" b="1" u="sng"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fr-FR" sz="4200" b="1" u="sng" dirty="0">
                <a:solidFill>
                  <a:schemeClr val="bg1"/>
                </a:solidFill>
                <a:latin typeface="Arial" panose="020B0604020202020204" pitchFamily="34" charset="0"/>
                <a:ea typeface="Calibri" panose="020F0502020204030204" pitchFamily="34" charset="0"/>
                <a:cs typeface="Arial" panose="020B0604020202020204" pitchFamily="34" charset="0"/>
              </a:rPr>
              <a:t> 3</a:t>
            </a:r>
            <a:r>
              <a:rPr lang="fr-FR"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trồng</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trọt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kết</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chemeClr val="bg1"/>
                </a:solidFill>
                <a:latin typeface="Arial" panose="020B0604020202020204" pitchFamily="34" charset="0"/>
                <a:ea typeface="Calibri" panose="020F0502020204030204" pitchFamily="34" charset="0"/>
                <a:cs typeface="Arial" panose="020B0604020202020204" pitchFamily="34" charset="0"/>
              </a:rPr>
              <a:t>hợp</a:t>
            </a:r>
            <a:r>
              <a:rPr lang="fr-FR" sz="4200" i="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4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248D90-B945-18C0-3A0D-A1B2615A894D}"/>
              </a:ext>
            </a:extLst>
          </p:cNvPr>
          <p:cNvPicPr>
            <a:picLocks noChangeAspect="1"/>
          </p:cNvPicPr>
          <p:nvPr/>
        </p:nvPicPr>
        <p:blipFill>
          <a:blip r:embed="rId9"/>
          <a:stretch>
            <a:fillRect/>
          </a:stretch>
        </p:blipFill>
        <p:spPr>
          <a:xfrm>
            <a:off x="15277526" y="7793785"/>
            <a:ext cx="1956986" cy="2389839"/>
          </a:xfrm>
          <a:prstGeom prst="rect">
            <a:avLst/>
          </a:prstGeom>
        </p:spPr>
      </p:pic>
    </p:spTree>
    <p:extLst>
      <p:ext uri="{BB962C8B-B14F-4D97-AF65-F5344CB8AC3E}">
        <p14:creationId xmlns:p14="http://schemas.microsoft.com/office/powerpoint/2010/main" val="258116226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down)">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down)">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wipe(down)">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
        <p:nvSpPr>
          <p:cNvPr id="4" name="Scroll: Horizontal 3">
            <a:extLst>
              <a:ext uri="{FF2B5EF4-FFF2-40B4-BE49-F238E27FC236}">
                <a16:creationId xmlns:a16="http://schemas.microsoft.com/office/drawing/2014/main" id="{6C950813-F9AA-2E26-F15C-E8157EE4906C}"/>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phổ biến và được áp dụng cho hầu hết các loại cây trồng. Mọi công việc trong quy trình trồng trọt đều được tiến hành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8">
            <a:extLst>
              <a:ext uri="{FF2B5EF4-FFF2-40B4-BE49-F238E27FC236}">
                <a16:creationId xmlns:a16="http://schemas.microsoft.com/office/drawing/2014/main" id="{4741C718-28E7-B825-3A0E-77D789070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01450">
            <a:off x="14492974" y="6906844"/>
            <a:ext cx="2910302" cy="3150918"/>
          </a:xfrm>
          <a:prstGeom prst="rect">
            <a:avLst/>
          </a:prstGeom>
        </p:spPr>
      </p:pic>
    </p:spTree>
    <p:extLst>
      <p:ext uri="{BB962C8B-B14F-4D97-AF65-F5344CB8AC3E}">
        <p14:creationId xmlns:p14="http://schemas.microsoft.com/office/powerpoint/2010/main" val="24594794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81CFD385-EAE7-1EBA-12B3-24289AEE279B}"/>
              </a:ext>
            </a:extLst>
          </p:cNvPr>
          <p:cNvSpPr txBox="1"/>
          <p:nvPr/>
        </p:nvSpPr>
        <p:spPr>
          <a:xfrm>
            <a:off x="595893" y="3754783"/>
            <a:ext cx="8271263" cy="5041188"/>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Đơn giản, dễ thực hiện.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Có thể thực hiện trên diện tích lớn.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Cây có khả năng thích nghi thời tiết, thân thiện môi trường.</a:t>
            </a:r>
            <a:endParaRPr lang="en-US" sz="4000">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426080" y="3754783"/>
            <a:ext cx="8270846" cy="4240969"/>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Dễ bị tác động bởi sâu, bệnh hại.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Các điều kiện bất lợi của thời tiết (giá rét, hạn hán, bão, lụt..).</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Khả năng trồng trái vụ thấp.</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8" name="TextBox 8">
            <a:extLst>
              <a:ext uri="{FF2B5EF4-FFF2-40B4-BE49-F238E27FC236}">
                <a16:creationId xmlns:a16="http://schemas.microsoft.com/office/drawing/2014/main" id="{4BB534D8-E126-94CD-6A3E-C20DF667B2CA}"/>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Tree>
    <p:extLst>
      <p:ext uri="{BB962C8B-B14F-4D97-AF65-F5344CB8AC3E}">
        <p14:creationId xmlns:p14="http://schemas.microsoft.com/office/powerpoint/2010/main" val="16369478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anim calcmode="lin" valueType="num">
                                      <p:cBhvr>
                                        <p:cTn id="2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fade">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xEl>
                                              <p:pRg st="2" end="2"/>
                                            </p:txEl>
                                          </p:spTgt>
                                        </p:tgtEl>
                                        <p:attrNameLst>
                                          <p:attrName>style.visibility</p:attrName>
                                        </p:attrNameLst>
                                      </p:cBhvr>
                                      <p:to>
                                        <p:strVal val="visible"/>
                                      </p:to>
                                    </p:set>
                                    <p:animEffect transition="in" filter="fade">
                                      <p:cBhvr>
                                        <p:cTn id="49" dur="500"/>
                                        <p:tgtEl>
                                          <p:spTgt spid="1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fade">
                                      <p:cBhvr>
                                        <p:cTn id="5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265846A3-1E17-0D5A-B5DB-3EA93B7B37F3}"/>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7" name="Scroll: Horizontal 6">
            <a:extLst>
              <a:ext uri="{FF2B5EF4-FFF2-40B4-BE49-F238E27FC236}">
                <a16:creationId xmlns:a16="http://schemas.microsoft.com/office/drawing/2014/main" id="{2168E425-26E6-3BCC-17F6-A7017DFFA4B8}"/>
              </a:ext>
            </a:extLst>
          </p:cNvPr>
          <p:cNvSpPr/>
          <p:nvPr/>
        </p:nvSpPr>
        <p:spPr>
          <a:xfrm>
            <a:off x="1307251" y="2378010"/>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thường được tiến hành ở những nơi có điều kiện tự nhiên không thuận lợi, áp dụng đối với những cây trồng khó sinh trưởng, phát triển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EB78D6C-4202-4C45-6A1F-0BE86F3D1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800" y="6209560"/>
            <a:ext cx="5981250" cy="448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251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4325" y="2765489"/>
            <a:ext cx="8534400" cy="6642111"/>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12" name="TextBox 11">
            <a:extLst>
              <a:ext uri="{FF2B5EF4-FFF2-40B4-BE49-F238E27FC236}">
                <a16:creationId xmlns:a16="http://schemas.microsoft.com/office/drawing/2014/main" id="{81CFD385-EAE7-1EBA-12B3-24289AEE279B}"/>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675302" y="3623591"/>
            <a:ext cx="7772401"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Đầu tư lớn.</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Kĩ thuật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Khả năng thích nghi với thời tiết kém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Quy mô sản xuất nhỏ.</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0571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4" end="4"/>
                                            </p:txEl>
                                          </p:spTgt>
                                        </p:tgtEl>
                                        <p:attrNameLst>
                                          <p:attrName>style.visibility</p:attrName>
                                        </p:attrNameLst>
                                      </p:cBhvr>
                                      <p:to>
                                        <p:strVal val="visible"/>
                                      </p:to>
                                    </p:set>
                                    <p:animEffect transition="in" filter="fade">
                                      <p:cBhvr>
                                        <p:cTn id="4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8759B-769E-3716-FF4E-83592C5BDCE5}"/>
              </a:ext>
            </a:extLst>
          </p:cNvPr>
          <p:cNvPicPr>
            <a:picLocks noChangeAspect="1"/>
          </p:cNvPicPr>
          <p:nvPr/>
        </p:nvPicPr>
        <p:blipFill>
          <a:blip r:embed="rId2"/>
          <a:stretch>
            <a:fillRect/>
          </a:stretch>
        </p:blipFill>
        <p:spPr>
          <a:xfrm>
            <a:off x="12084006" y="-382525"/>
            <a:ext cx="8855135" cy="125178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23861"/>
          <a:stretch>
            <a:fillRect/>
          </a:stretch>
        </p:blipFill>
        <p:spPr>
          <a:xfrm>
            <a:off x="3178581" y="4448699"/>
            <a:ext cx="4541970" cy="4958754"/>
          </a:xfrm>
          <a:prstGeom prst="rect">
            <a:avLst/>
          </a:prstGeom>
        </p:spPr>
      </p:pic>
      <p:pic>
        <p:nvPicPr>
          <p:cNvPr id="20" name="Picture 19">
            <a:extLst>
              <a:ext uri="{FF2B5EF4-FFF2-40B4-BE49-F238E27FC236}">
                <a16:creationId xmlns:a16="http://schemas.microsoft.com/office/drawing/2014/main" id="{7EF32376-4F77-FC21-7489-9A5C125E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33" y="620509"/>
            <a:ext cx="4650732" cy="3828190"/>
          </a:xfrm>
          <a:prstGeom prst="rect">
            <a:avLst/>
          </a:prstGeom>
        </p:spPr>
      </p:pic>
      <p:pic>
        <p:nvPicPr>
          <p:cNvPr id="22" name="Picture 21">
            <a:extLst>
              <a:ext uri="{FF2B5EF4-FFF2-40B4-BE49-F238E27FC236}">
                <a16:creationId xmlns:a16="http://schemas.microsoft.com/office/drawing/2014/main" id="{6E315749-5D5E-450E-BD3B-FB3610C83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634" y="614493"/>
            <a:ext cx="4650732" cy="3796106"/>
          </a:xfrm>
          <a:prstGeom prst="rect">
            <a:avLst/>
          </a:prstGeom>
        </p:spPr>
      </p:pic>
      <p:pic>
        <p:nvPicPr>
          <p:cNvPr id="24" name="Picture 23">
            <a:extLst>
              <a:ext uri="{FF2B5EF4-FFF2-40B4-BE49-F238E27FC236}">
                <a16:creationId xmlns:a16="http://schemas.microsoft.com/office/drawing/2014/main" id="{2544E124-1D6F-82F3-4FED-D20CDF77B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7034" y="616498"/>
            <a:ext cx="4650731" cy="3832201"/>
          </a:xfrm>
          <a:prstGeom prst="rect">
            <a:avLst/>
          </a:prstGeom>
        </p:spPr>
      </p:pic>
      <p:pic>
        <p:nvPicPr>
          <p:cNvPr id="2049" name="Picture 8" descr="A pot of colorful flowers&#10;&#10;Description automatically generated with medium confidence">
            <a:extLst>
              <a:ext uri="{FF2B5EF4-FFF2-40B4-BE49-F238E27FC236}">
                <a16:creationId xmlns:a16="http://schemas.microsoft.com/office/drawing/2014/main" id="{94DA105F-BB63-08CD-C27E-A820496B3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254" y="4731699"/>
            <a:ext cx="4650732" cy="37961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descr="A group of purple flowers&#10;&#10;Description automatically generated with low confidence">
            <a:extLst>
              <a:ext uri="{FF2B5EF4-FFF2-40B4-BE49-F238E27FC236}">
                <a16:creationId xmlns:a16="http://schemas.microsoft.com/office/drawing/2014/main" id="{9199EEE5-585B-3C2C-72BD-CF3EB0B1AF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8634" y="4731697"/>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descr="A squirrel in a tree&#10;&#10;Description automatically generated with medium confidence">
            <a:extLst>
              <a:ext uri="{FF2B5EF4-FFF2-40B4-BE49-F238E27FC236}">
                <a16:creationId xmlns:a16="http://schemas.microsoft.com/office/drawing/2014/main" id="{5675371A-F97D-16CE-6E74-920E9C0FCF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37034" y="4731698"/>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a:extLst>
              <a:ext uri="{FF2B5EF4-FFF2-40B4-BE49-F238E27FC236}">
                <a16:creationId xmlns:a16="http://schemas.microsoft.com/office/drawing/2014/main" id="{1CA73E72-564C-2ED8-B9DE-7CA9671FC370}"/>
              </a:ext>
            </a:extLst>
          </p:cNvPr>
          <p:cNvSpPr>
            <a:spLocks noChangeArrowheads="1"/>
          </p:cNvSpPr>
          <p:nvPr/>
        </p:nvSpPr>
        <p:spPr bwMode="auto">
          <a:xfrm>
            <a:off x="10861961" y="76261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5">
            <a:extLst>
              <a:ext uri="{FF2B5EF4-FFF2-40B4-BE49-F238E27FC236}">
                <a16:creationId xmlns:a16="http://schemas.microsoft.com/office/drawing/2014/main" id="{6AD72917-E6B6-1A54-FA9A-649D2D333380}"/>
              </a:ext>
            </a:extLst>
          </p:cNvPr>
          <p:cNvSpPr>
            <a:spLocks noChangeArrowheads="1"/>
          </p:cNvSpPr>
          <p:nvPr/>
        </p:nvSpPr>
        <p:spPr bwMode="auto">
          <a:xfrm>
            <a:off x="10861961" y="81214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TextBox 35">
            <a:extLst>
              <a:ext uri="{FF2B5EF4-FFF2-40B4-BE49-F238E27FC236}">
                <a16:creationId xmlns:a16="http://schemas.microsoft.com/office/drawing/2014/main" id="{6361C95A-3763-BBC6-A7FC-2089595E59BB}"/>
              </a:ext>
            </a:extLst>
          </p:cNvPr>
          <p:cNvSpPr txBox="1"/>
          <p:nvPr/>
        </p:nvSpPr>
        <p:spPr>
          <a:xfrm>
            <a:off x="-342900" y="9091025"/>
            <a:ext cx="18973800" cy="738664"/>
          </a:xfrm>
          <a:prstGeom prst="rect">
            <a:avLst/>
          </a:prstGeom>
          <a:noFill/>
        </p:spPr>
        <p:txBody>
          <a:bodyPr wrap="square">
            <a:spAutoFit/>
          </a:bodyPr>
          <a:lstStyle/>
          <a:p>
            <a:pPr marL="685800" indent="-685800" algn="ctr">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nhóm cây trồng phổ biến ở Việt Nam mà em biết?</a:t>
            </a:r>
            <a:endParaRPr lang="en-US" sz="4200">
              <a:latin typeface="Arial" panose="020B060402020202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49"/>
                                        </p:tgtEl>
                                        <p:attrNameLst>
                                          <p:attrName>style.visibility</p:attrName>
                                        </p:attrNameLst>
                                      </p:cBhvr>
                                      <p:to>
                                        <p:strVal val="visible"/>
                                      </p:to>
                                    </p:set>
                                    <p:animEffect transition="in" filter="fade">
                                      <p:cBhvr>
                                        <p:cTn id="22" dur="500"/>
                                        <p:tgtEl>
                                          <p:spTgt spid="2049"/>
                                        </p:tgtEl>
                                      </p:cBhvr>
                                    </p:animEffect>
                                    <p:anim calcmode="lin" valueType="num">
                                      <p:cBhvr>
                                        <p:cTn id="23" dur="500" fill="hold"/>
                                        <p:tgtEl>
                                          <p:spTgt spid="2049"/>
                                        </p:tgtEl>
                                        <p:attrNameLst>
                                          <p:attrName>ppt_x</p:attrName>
                                        </p:attrNameLst>
                                      </p:cBhvr>
                                      <p:tavLst>
                                        <p:tav tm="0">
                                          <p:val>
                                            <p:strVal val="#ppt_x"/>
                                          </p:val>
                                        </p:tav>
                                        <p:tav tm="100000">
                                          <p:val>
                                            <p:strVal val="#ppt_x"/>
                                          </p:val>
                                        </p:tav>
                                      </p:tavLst>
                                    </p:anim>
                                    <p:anim calcmode="lin" valueType="num">
                                      <p:cBhvr>
                                        <p:cTn id="24" dur="5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heel(1)">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wipe(left)">
                                      <p:cBhvr>
                                        <p:cTn id="3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C2894A99-1FF7-D4CA-28E2-81F3C77564FE}"/>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sp>
        <p:nvSpPr>
          <p:cNvPr id="7" name="Scroll: Horizontal 6">
            <a:extLst>
              <a:ext uri="{FF2B5EF4-FFF2-40B4-BE49-F238E27FC236}">
                <a16:creationId xmlns:a16="http://schemas.microsoft.com/office/drawing/2014/main" id="{47B8833D-0FE2-038A-225A-721C78D95D80}"/>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kết hợp giữa phương thức trồng trọt ngoài tự nhiên với phương thức trồng trọt trong nhà có mái che. </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AB9003CC-28BF-CC43-2C95-9507CAA6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7598" y="5484428"/>
            <a:ext cx="5146586" cy="553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657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26F95-FB33-CAE9-4989-808FC40275B4}"/>
              </a:ext>
            </a:extLst>
          </p:cNvPr>
          <p:cNvPicPr>
            <a:picLocks noChangeAspect="1"/>
          </p:cNvPicPr>
          <p:nvPr/>
        </p:nvPicPr>
        <p:blipFill>
          <a:blip r:embed="rId2"/>
          <a:stretch>
            <a:fillRect/>
          </a:stretch>
        </p:blipFill>
        <p:spPr>
          <a:xfrm>
            <a:off x="-876301" y="-1211544"/>
            <a:ext cx="20040600" cy="6848270"/>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pic>
        <p:nvPicPr>
          <p:cNvPr id="9" name="Picture 5">
            <a:extLst>
              <a:ext uri="{FF2B5EF4-FFF2-40B4-BE49-F238E27FC236}">
                <a16:creationId xmlns:a16="http://schemas.microsoft.com/office/drawing/2014/main" id="{E2345AA2-599C-12B4-6D05-FA1B04289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CC90CF8A-F0FF-093C-FA88-CD6E8A94FEEC}"/>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7B08FDC6-7BB2-6E15-7FAA-B240564BEB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94303" y="2765489"/>
            <a:ext cx="8534400" cy="6642111"/>
          </a:xfrm>
          <a:prstGeom prst="rect">
            <a:avLst/>
          </a:prstGeom>
        </p:spPr>
      </p:pic>
      <p:sp>
        <p:nvSpPr>
          <p:cNvPr id="14" name="TextBox 13">
            <a:extLst>
              <a:ext uri="{FF2B5EF4-FFF2-40B4-BE49-F238E27FC236}">
                <a16:creationId xmlns:a16="http://schemas.microsoft.com/office/drawing/2014/main" id="{6FA98C94-B169-96DA-2EA7-8DFF6B7F4708}"/>
              </a:ext>
            </a:extLst>
          </p:cNvPr>
          <p:cNvSpPr txBox="1"/>
          <p:nvPr/>
        </p:nvSpPr>
        <p:spPr>
          <a:xfrm>
            <a:off x="9584139" y="3623591"/>
            <a:ext cx="7954727" cy="4436856"/>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Phức tạp, đòi hỏi đầu tư lớn.</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Kĩ thuật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Giá thành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884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4DDED5-CB27-963B-0F1A-5E97E0B0852C}"/>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279564" y="3815763"/>
            <a:ext cx="13728872"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IV. Một số đặc điểm cơ bản của trồng trọt công nghệ cao</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7410" name="Picture 2">
            <a:extLst>
              <a:ext uri="{FF2B5EF4-FFF2-40B4-BE49-F238E27FC236}">
                <a16:creationId xmlns:a16="http://schemas.microsoft.com/office/drawing/2014/main" id="{9FCB33F8-715A-BA07-EB5E-5A9E2399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368" y="5216598"/>
            <a:ext cx="7126894" cy="712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3380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0C06A-9DF8-6490-81CF-038DA96E9662}"/>
              </a:ext>
            </a:extLst>
          </p:cNvPr>
          <p:cNvPicPr>
            <a:picLocks noChangeAspect="1"/>
          </p:cNvPicPr>
          <p:nvPr/>
        </p:nvPicPr>
        <p:blipFill>
          <a:blip r:embed="rId2"/>
          <a:stretch>
            <a:fillRect/>
          </a:stretch>
        </p:blipFill>
        <p:spPr>
          <a:xfrm>
            <a:off x="-1295400" y="-2290067"/>
            <a:ext cx="19870004" cy="13176410"/>
          </a:xfrm>
          <a:prstGeom prst="rect">
            <a:avLst/>
          </a:prstGeom>
        </p:spPr>
      </p:pic>
      <p:pic>
        <p:nvPicPr>
          <p:cNvPr id="7" name="Picture 6">
            <a:extLst>
              <a:ext uri="{FF2B5EF4-FFF2-40B4-BE49-F238E27FC236}">
                <a16:creationId xmlns:a16="http://schemas.microsoft.com/office/drawing/2014/main" id="{BBE46442-3A5A-EFA6-AFC0-6DF07533B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5400" y="4298138"/>
            <a:ext cx="9648359" cy="6432239"/>
          </a:xfrm>
          <a:prstGeom prst="rect">
            <a:avLst/>
          </a:prstGeom>
        </p:spPr>
      </p:pic>
      <p:sp>
        <p:nvSpPr>
          <p:cNvPr id="8" name="Thought Bubble: Cloud 7">
            <a:extLst>
              <a:ext uri="{FF2B5EF4-FFF2-40B4-BE49-F238E27FC236}">
                <a16:creationId xmlns:a16="http://schemas.microsoft.com/office/drawing/2014/main" id="{2BC2E507-871D-95F4-75EB-783A671EE6E5}"/>
              </a:ext>
            </a:extLst>
          </p:cNvPr>
          <p:cNvSpPr/>
          <p:nvPr/>
        </p:nvSpPr>
        <p:spPr>
          <a:xfrm>
            <a:off x="5929952" y="647700"/>
            <a:ext cx="11691907" cy="6432239"/>
          </a:xfrm>
          <a:prstGeom prst="cloudCallout">
            <a:avLst>
              <a:gd name="adj1" fmla="val -64525"/>
              <a:gd name="adj2" fmla="val 32197"/>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Đ</a:t>
            </a: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ọc thông tin mục IV SGK tr.10 và trả lời câu hỏi: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Em hãy nêu tóm tắt những đặc điểm cơ bản của trồng trọt công nghệ cao.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5DB243E4-62FE-F13B-15D2-609FBAB91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052333" y="7079939"/>
            <a:ext cx="3999096" cy="2339471"/>
          </a:xfrm>
          <a:prstGeom prst="rect">
            <a:avLst/>
          </a:prstGeom>
        </p:spPr>
      </p:pic>
    </p:spTree>
    <p:extLst>
      <p:ext uri="{BB962C8B-B14F-4D97-AF65-F5344CB8AC3E}">
        <p14:creationId xmlns:p14="http://schemas.microsoft.com/office/powerpoint/2010/main" val="1181661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6FD189B-E4E9-3A43-E43B-4ACCC544FDD2}"/>
              </a:ext>
            </a:extLst>
          </p:cNvPr>
          <p:cNvSpPr/>
          <p:nvPr/>
        </p:nvSpPr>
        <p:spPr>
          <a:xfrm>
            <a:off x="1868056" y="2952554"/>
            <a:ext cx="14551885" cy="2190946"/>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Ưu tiên sử dụng các giống cây trồng mới cho năng suất cao, chất lượng tốt và thời gian sinh trưởng ngắn.</a:t>
            </a:r>
            <a:endParaRPr lang="en-US" sz="42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B7019E2-0CAA-E172-68BB-7FB41CAD1A01}"/>
              </a:ext>
            </a:extLst>
          </p:cNvPr>
          <p:cNvSpPr/>
          <p:nvPr/>
        </p:nvSpPr>
        <p:spPr>
          <a:xfrm>
            <a:off x="1868056" y="5632781"/>
            <a:ext cx="14551885" cy="2844402"/>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Đất trồng dần được thay thế bằng các loại giá thể hoặc dung dịch dinh dưỡng, giúp cây trồng sinh trưởng, phát triển tốt hơn.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802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F80643-16A6-AED8-6333-B5424CBC32F1}"/>
              </a:ext>
            </a:extLst>
          </p:cNvPr>
          <p:cNvSpPr/>
          <p:nvPr/>
        </p:nvSpPr>
        <p:spPr>
          <a:xfrm>
            <a:off x="1657928" y="2929980"/>
            <a:ext cx="14972144" cy="28444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Ứng dụng ngày càng nhiều các thiết bị, công nghệ hiện đại nhằm chủ động và nâng cao hiệu quả sản xuất, giải phóng sức lao động.</a:t>
            </a:r>
            <a:endParaRPr lang="en-US" sz="4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BE70F87-DACB-5333-2223-F09C17B89D68}"/>
              </a:ext>
            </a:extLst>
          </p:cNvPr>
          <p:cNvSpPr/>
          <p:nvPr/>
        </p:nvSpPr>
        <p:spPr>
          <a:xfrm>
            <a:off x="1657928" y="6286499"/>
            <a:ext cx="14972144" cy="22399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Người lao động có trình độ cao, quy trình sản xuất khép kín từ khâu nghiên cứu, ứng dụng sản xuất đến tiêu thụ nông sản.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88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6506F-7F5E-F7E9-7D87-28031AEAA5AF}"/>
              </a:ext>
            </a:extLst>
          </p:cNvPr>
          <p:cNvPicPr>
            <a:picLocks noChangeAspect="1"/>
          </p:cNvPicPr>
          <p:nvPr/>
        </p:nvPicPr>
        <p:blipFill>
          <a:blip r:embed="rId2"/>
          <a:stretch>
            <a:fillRect/>
          </a:stretch>
        </p:blipFill>
        <p:spPr>
          <a:xfrm>
            <a:off x="-1887116" y="-2777628"/>
            <a:ext cx="20764756" cy="13041768"/>
          </a:xfrm>
          <a:prstGeom prst="rect">
            <a:avLst/>
          </a:prstGeom>
        </p:spPr>
      </p:pic>
      <p:pic>
        <p:nvPicPr>
          <p:cNvPr id="14" name="Picture 13">
            <a:extLst>
              <a:ext uri="{FF2B5EF4-FFF2-40B4-BE49-F238E27FC236}">
                <a16:creationId xmlns:a16="http://schemas.microsoft.com/office/drawing/2014/main" id="{7337826E-94C6-27D4-02B4-C6A8332CA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747" y="835366"/>
            <a:ext cx="6686515" cy="3732963"/>
          </a:xfrm>
          <a:prstGeom prst="rect">
            <a:avLst/>
          </a:prstGeom>
        </p:spPr>
      </p:pic>
      <p:pic>
        <p:nvPicPr>
          <p:cNvPr id="18" name="Picture 17">
            <a:extLst>
              <a:ext uri="{FF2B5EF4-FFF2-40B4-BE49-F238E27FC236}">
                <a16:creationId xmlns:a16="http://schemas.microsoft.com/office/drawing/2014/main" id="{7E6A405A-FB9F-4412-D1E0-F0A936F6F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204" y="835366"/>
            <a:ext cx="6706311" cy="3732963"/>
          </a:xfrm>
          <a:prstGeom prst="rect">
            <a:avLst/>
          </a:prstGeom>
        </p:spPr>
      </p:pic>
      <p:pic>
        <p:nvPicPr>
          <p:cNvPr id="21" name="Picture 20">
            <a:extLst>
              <a:ext uri="{FF2B5EF4-FFF2-40B4-BE49-F238E27FC236}">
                <a16:creationId xmlns:a16="http://schemas.microsoft.com/office/drawing/2014/main" id="{8888A89A-F2E1-36DB-FAFD-C1C3423FA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747" y="4838698"/>
            <a:ext cx="6686515" cy="3928525"/>
          </a:xfrm>
          <a:prstGeom prst="rect">
            <a:avLst/>
          </a:prstGeom>
        </p:spPr>
      </p:pic>
      <p:pic>
        <p:nvPicPr>
          <p:cNvPr id="22" name="Picture 21">
            <a:extLst>
              <a:ext uri="{FF2B5EF4-FFF2-40B4-BE49-F238E27FC236}">
                <a16:creationId xmlns:a16="http://schemas.microsoft.com/office/drawing/2014/main" id="{89D63679-31FF-FCCD-BC4C-C916583BD9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5204" y="4838698"/>
            <a:ext cx="6706311" cy="3928525"/>
          </a:xfrm>
          <a:prstGeom prst="rect">
            <a:avLst/>
          </a:prstGeom>
        </p:spPr>
      </p:pic>
      <p:sp>
        <p:nvSpPr>
          <p:cNvPr id="4" name="TextBox 3">
            <a:extLst>
              <a:ext uri="{FF2B5EF4-FFF2-40B4-BE49-F238E27FC236}">
                <a16:creationId xmlns:a16="http://schemas.microsoft.com/office/drawing/2014/main" id="{FD931E75-76AD-1954-6D51-B7310BA5AB3A}"/>
              </a:ext>
            </a:extLst>
          </p:cNvPr>
          <p:cNvSpPr txBox="1"/>
          <p:nvPr/>
        </p:nvSpPr>
        <p:spPr>
          <a:xfrm>
            <a:off x="2552700" y="9302108"/>
            <a:ext cx="13182600" cy="738664"/>
          </a:xfrm>
          <a:prstGeom prst="rect">
            <a:avLst/>
          </a:prstGeom>
          <a:noFill/>
        </p:spPr>
        <p:txBody>
          <a:bodyPr wrap="square" rtlCol="0">
            <a:spAutoFit/>
          </a:bodyPr>
          <a:lstStyle/>
          <a:p>
            <a:pPr marL="742950" indent="-742950" algn="ctr">
              <a:buFont typeface="Wingdings" panose="05000000000000000000" pitchFamily="2" charset="2"/>
              <a:buChar char="Ø"/>
            </a:pPr>
            <a:r>
              <a:rPr lang="en-US" sz="4200">
                <a:latin typeface="Arial" panose="020B0604020202020204" pitchFamily="34" charset="0"/>
                <a:cs typeface="Arial" panose="020B0604020202020204" pitchFamily="34" charset="0"/>
              </a:rPr>
              <a:t>Một số hình ảnh về trồng trọt công nghệ cao</a:t>
            </a:r>
          </a:p>
        </p:txBody>
      </p:sp>
    </p:spTree>
    <p:extLst>
      <p:ext uri="{BB962C8B-B14F-4D97-AF65-F5344CB8AC3E}">
        <p14:creationId xmlns:p14="http://schemas.microsoft.com/office/powerpoint/2010/main" val="11158624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333306-6412-E6D4-DACD-D4ECC731CD7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V. Một số ngành nghề trong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20482" name="Picture 2">
            <a:extLst>
              <a:ext uri="{FF2B5EF4-FFF2-40B4-BE49-F238E27FC236}">
                <a16:creationId xmlns:a16="http://schemas.microsoft.com/office/drawing/2014/main" id="{8A880BE0-6288-8EF9-15F6-23DFEDDA6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4825" y="6168775"/>
            <a:ext cx="7429646" cy="452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85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039F6-62F4-DD15-152C-06F7C355414C}"/>
              </a:ext>
            </a:extLst>
          </p:cNvPr>
          <p:cNvPicPr>
            <a:picLocks noChangeAspect="1"/>
          </p:cNvPicPr>
          <p:nvPr/>
        </p:nvPicPr>
        <p:blipFill>
          <a:blip r:embed="rId2"/>
          <a:stretch>
            <a:fillRect/>
          </a:stretch>
        </p:blipFill>
        <p:spPr>
          <a:xfrm>
            <a:off x="-1195630" y="-2428381"/>
            <a:ext cx="20679260" cy="1407186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70601">
            <a:off x="6343977" y="3559764"/>
            <a:ext cx="1918929" cy="772369"/>
          </a:xfrm>
          <a:prstGeom prst="rect">
            <a:avLst/>
          </a:prstGeom>
        </p:spPr>
      </p:pic>
      <p:sp>
        <p:nvSpPr>
          <p:cNvPr id="34" name="Line Callout 1 (Border and Accent Bar) 3">
            <a:extLst>
              <a:ext uri="{FF2B5EF4-FFF2-40B4-BE49-F238E27FC236}">
                <a16:creationId xmlns:a16="http://schemas.microsoft.com/office/drawing/2014/main" id="{E23D134E-6F9D-0712-0469-5D30ECC29DA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7" name="Flowchart: Terminator 36">
            <a:extLst>
              <a:ext uri="{FF2B5EF4-FFF2-40B4-BE49-F238E27FC236}">
                <a16:creationId xmlns:a16="http://schemas.microsoft.com/office/drawing/2014/main" id="{FF9D48E6-5B81-DCB4-B96B-DD6B79602067}"/>
              </a:ext>
            </a:extLst>
          </p:cNvPr>
          <p:cNvSpPr/>
          <p:nvPr/>
        </p:nvSpPr>
        <p:spPr>
          <a:xfrm>
            <a:off x="590359" y="3191986"/>
            <a:ext cx="5410200" cy="1395076"/>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1</a:t>
            </a:r>
          </a:p>
        </p:txBody>
      </p:sp>
      <p:sp>
        <p:nvSpPr>
          <p:cNvPr id="38" name="Flowchart: Terminator 37">
            <a:extLst>
              <a:ext uri="{FF2B5EF4-FFF2-40B4-BE49-F238E27FC236}">
                <a16:creationId xmlns:a16="http://schemas.microsoft.com/office/drawing/2014/main" id="{6AB70CBD-3B66-8445-D7FC-4E9E6DA2B901}"/>
              </a:ext>
            </a:extLst>
          </p:cNvPr>
          <p:cNvSpPr/>
          <p:nvPr/>
        </p:nvSpPr>
        <p:spPr>
          <a:xfrm>
            <a:off x="586348" y="7439170"/>
            <a:ext cx="5410200" cy="1395076"/>
          </a:xfrm>
          <a:prstGeom prst="flowChartTermina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3</a:t>
            </a:r>
          </a:p>
        </p:txBody>
      </p:sp>
      <p:sp>
        <p:nvSpPr>
          <p:cNvPr id="39" name="Flowchart: Terminator 38">
            <a:extLst>
              <a:ext uri="{FF2B5EF4-FFF2-40B4-BE49-F238E27FC236}">
                <a16:creationId xmlns:a16="http://schemas.microsoft.com/office/drawing/2014/main" id="{38F32ADB-6480-9E2A-5C77-49D0E5774C47}"/>
              </a:ext>
            </a:extLst>
          </p:cNvPr>
          <p:cNvSpPr/>
          <p:nvPr/>
        </p:nvSpPr>
        <p:spPr>
          <a:xfrm>
            <a:off x="586348" y="5315578"/>
            <a:ext cx="5410200" cy="1395076"/>
          </a:xfrm>
          <a:prstGeom prst="flowChartTermina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2</a:t>
            </a:r>
          </a:p>
        </p:txBody>
      </p:sp>
      <p:sp>
        <p:nvSpPr>
          <p:cNvPr id="42" name="TextBox 41">
            <a:extLst>
              <a:ext uri="{FF2B5EF4-FFF2-40B4-BE49-F238E27FC236}">
                <a16:creationId xmlns:a16="http://schemas.microsoft.com/office/drawing/2014/main" id="{9A52E479-A242-41F5-3958-F5059649A73A}"/>
              </a:ext>
            </a:extLst>
          </p:cNvPr>
          <p:cNvSpPr txBox="1"/>
          <p:nvPr/>
        </p:nvSpPr>
        <p:spPr>
          <a:xfrm>
            <a:off x="7973503" y="351733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trồng trọt </a:t>
            </a:r>
            <a:endParaRPr lang="en-US" sz="4200">
              <a:latin typeface="Arial" panose="020B0604020202020204" pitchFamily="34" charset="0"/>
              <a:cs typeface="Arial" panose="020B0604020202020204" pitchFamily="34" charset="0"/>
            </a:endParaRPr>
          </a:p>
        </p:txBody>
      </p:sp>
      <p:pic>
        <p:nvPicPr>
          <p:cNvPr id="43" name="Picture 11">
            <a:extLst>
              <a:ext uri="{FF2B5EF4-FFF2-40B4-BE49-F238E27FC236}">
                <a16:creationId xmlns:a16="http://schemas.microsoft.com/office/drawing/2014/main" id="{5D76B3DB-10FD-9D5D-8D79-99CCF52E9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70601">
            <a:off x="6343978" y="5696184"/>
            <a:ext cx="1918929" cy="772369"/>
          </a:xfrm>
          <a:prstGeom prst="rect">
            <a:avLst/>
          </a:prstGeom>
        </p:spPr>
      </p:pic>
      <p:sp>
        <p:nvSpPr>
          <p:cNvPr id="44" name="TextBox 43">
            <a:extLst>
              <a:ext uri="{FF2B5EF4-FFF2-40B4-BE49-F238E27FC236}">
                <a16:creationId xmlns:a16="http://schemas.microsoft.com/office/drawing/2014/main" id="{AA6F4A49-BDB7-A354-FDBD-E80930BA7012}"/>
              </a:ext>
            </a:extLst>
          </p:cNvPr>
          <p:cNvSpPr txBox="1"/>
          <p:nvPr/>
        </p:nvSpPr>
        <p:spPr>
          <a:xfrm>
            <a:off x="8610337" y="564144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bảo vệ thực vật</a:t>
            </a:r>
            <a:endParaRPr lang="en-US" sz="4200">
              <a:latin typeface="Arial" panose="020B0604020202020204" pitchFamily="34" charset="0"/>
              <a:cs typeface="Arial" panose="020B0604020202020204" pitchFamily="34" charset="0"/>
            </a:endParaRPr>
          </a:p>
        </p:txBody>
      </p:sp>
      <p:pic>
        <p:nvPicPr>
          <p:cNvPr id="45" name="Picture 11">
            <a:extLst>
              <a:ext uri="{FF2B5EF4-FFF2-40B4-BE49-F238E27FC236}">
                <a16:creationId xmlns:a16="http://schemas.microsoft.com/office/drawing/2014/main" id="{A8BE8BAB-859D-1831-003E-B4069FC3E2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70601">
            <a:off x="6313278" y="7832604"/>
            <a:ext cx="1918929" cy="772369"/>
          </a:xfrm>
          <a:prstGeom prst="rect">
            <a:avLst/>
          </a:prstGeom>
        </p:spPr>
      </p:pic>
      <p:sp>
        <p:nvSpPr>
          <p:cNvPr id="46" name="TextBox 45">
            <a:extLst>
              <a:ext uri="{FF2B5EF4-FFF2-40B4-BE49-F238E27FC236}">
                <a16:creationId xmlns:a16="http://schemas.microsoft.com/office/drawing/2014/main" id="{841A0F2C-F756-4EA7-EFF8-66DEEDA2A3F5}"/>
              </a:ext>
            </a:extLst>
          </p:cNvPr>
          <p:cNvSpPr txBox="1"/>
          <p:nvPr/>
        </p:nvSpPr>
        <p:spPr>
          <a:xfrm>
            <a:off x="8335087" y="7781432"/>
            <a:ext cx="9669405"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chọn giống cây trồng</a:t>
            </a:r>
            <a:endParaRPr lang="en-US" sz="4200">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F56577DC-EEFC-055E-DEC4-CCC8A4F42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53612">
            <a:off x="14247335" y="293884"/>
            <a:ext cx="3089963" cy="287784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ppt_w/2"/>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ppt_w</p:attrName>
                                        </p:attrNameLst>
                                      </p:cBhvr>
                                      <p:tavLst>
                                        <p:tav tm="0">
                                          <p:val>
                                            <p:fltVal val="0"/>
                                          </p:val>
                                        </p:tav>
                                        <p:tav tm="100000">
                                          <p:val>
                                            <p:strVal val="#ppt_w"/>
                                          </p:val>
                                        </p:tav>
                                      </p:tavLst>
                                    </p:anim>
                                    <p:anim calcmode="lin" valueType="num">
                                      <p:cBhvr>
                                        <p:cTn id="1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38" grpId="0" animBg="1"/>
      <p:bldP spid="39" grpId="0" animBg="1"/>
      <p:bldP spid="42" grpId="0"/>
      <p:bldP spid="44"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F7A-E8F9-BD4E-C8AF-6C4F18478B70}"/>
              </a:ext>
            </a:extLst>
          </p:cNvPr>
          <p:cNvPicPr>
            <a:picLocks noChangeAspect="1"/>
          </p:cNvPicPr>
          <p:nvPr/>
        </p:nvPicPr>
        <p:blipFill>
          <a:blip r:embed="rId2"/>
          <a:stretch>
            <a:fillRect/>
          </a:stretch>
        </p:blipFill>
        <p:spPr>
          <a:xfrm>
            <a:off x="-324307" y="0"/>
            <a:ext cx="18612307" cy="12070317"/>
          </a:xfrm>
          <a:prstGeom prst="rect">
            <a:avLst/>
          </a:prstGeom>
        </p:spPr>
      </p:pic>
      <p:pic>
        <p:nvPicPr>
          <p:cNvPr id="11" name="Picture 5">
            <a:extLst>
              <a:ext uri="{FF2B5EF4-FFF2-40B4-BE49-F238E27FC236}">
                <a16:creationId xmlns:a16="http://schemas.microsoft.com/office/drawing/2014/main" id="{74135144-6AA7-A89B-4537-10D48C0EC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59165" y="2848249"/>
            <a:ext cx="1562168" cy="1527019"/>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5143500"/>
            <a:ext cx="16650524" cy="336579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giám sát và quản lí toàn bộ quá trình trồng trọt, nghiên cứu cải tiến và ứng dụng các tiến bộ kĩ thuật vào trồng trọt nhằm tăng năng suất, chất lượng nông sản, hướng tới phát triển nền nông nghiệp hiện đại, bền vững, thân thiện với môi trường.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FE971E1E-633A-8796-AD9C-E6D35D95A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F1FD77B0-A80B-9DAE-A01A-A76BCB176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EA3CBF-2B96-2B83-77DB-82C82EC80027}"/>
              </a:ext>
            </a:extLst>
          </p:cNvPr>
          <p:cNvPicPr>
            <a:picLocks noChangeAspect="1"/>
          </p:cNvPicPr>
          <p:nvPr/>
        </p:nvPicPr>
        <p:blipFill>
          <a:blip r:embed="rId2"/>
          <a:stretch>
            <a:fillRect/>
          </a:stretch>
        </p:blipFill>
        <p:spPr>
          <a:xfrm>
            <a:off x="-533400" y="-1028700"/>
            <a:ext cx="20125501" cy="11315700"/>
          </a:xfrm>
          <a:prstGeom prst="rect">
            <a:avLst/>
          </a:prstGeom>
        </p:spPr>
      </p:pic>
      <p:pic>
        <p:nvPicPr>
          <p:cNvPr id="30" name="Picture 29">
            <a:extLst>
              <a:ext uri="{FF2B5EF4-FFF2-40B4-BE49-F238E27FC236}">
                <a16:creationId xmlns:a16="http://schemas.microsoft.com/office/drawing/2014/main" id="{29E2D209-C79C-4FD4-AC25-ADDAAC95E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33" y="529323"/>
            <a:ext cx="4650732" cy="3828190"/>
          </a:xfrm>
          <a:prstGeom prst="rect">
            <a:avLst/>
          </a:prstGeom>
        </p:spPr>
      </p:pic>
      <p:pic>
        <p:nvPicPr>
          <p:cNvPr id="31" name="Picture 30">
            <a:extLst>
              <a:ext uri="{FF2B5EF4-FFF2-40B4-BE49-F238E27FC236}">
                <a16:creationId xmlns:a16="http://schemas.microsoft.com/office/drawing/2014/main" id="{39FF78B7-FF01-D29F-5505-4FAF094A4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634" y="523307"/>
            <a:ext cx="4650732" cy="3796106"/>
          </a:xfrm>
          <a:prstGeom prst="rect">
            <a:avLst/>
          </a:prstGeom>
        </p:spPr>
      </p:pic>
      <p:pic>
        <p:nvPicPr>
          <p:cNvPr id="32" name="Picture 31">
            <a:extLst>
              <a:ext uri="{FF2B5EF4-FFF2-40B4-BE49-F238E27FC236}">
                <a16:creationId xmlns:a16="http://schemas.microsoft.com/office/drawing/2014/main" id="{F7CEDC9B-6210-BD15-3142-8C4B521FD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034" y="525312"/>
            <a:ext cx="4650731" cy="3832201"/>
          </a:xfrm>
          <a:prstGeom prst="rect">
            <a:avLst/>
          </a:prstGeom>
        </p:spPr>
      </p:pic>
      <p:pic>
        <p:nvPicPr>
          <p:cNvPr id="33" name="Picture 8" descr="A pot of colorful flowers&#10;&#10;Description automatically generated with medium confidence">
            <a:extLst>
              <a:ext uri="{FF2B5EF4-FFF2-40B4-BE49-F238E27FC236}">
                <a16:creationId xmlns:a16="http://schemas.microsoft.com/office/drawing/2014/main" id="{063DF762-FE1C-54B0-56DA-61BD43D4D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233" y="5407345"/>
            <a:ext cx="4658753" cy="3796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A group of purple flowers&#10;&#10;Description automatically generated with low confidence">
            <a:extLst>
              <a:ext uri="{FF2B5EF4-FFF2-40B4-BE49-F238E27FC236}">
                <a16:creationId xmlns:a16="http://schemas.microsoft.com/office/drawing/2014/main" id="{BA37C653-6BC8-05E4-7005-2FC7152DD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634" y="5407343"/>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A squirrel in a tree&#10;&#10;Description automatically generated with medium confidence">
            <a:extLst>
              <a:ext uri="{FF2B5EF4-FFF2-40B4-BE49-F238E27FC236}">
                <a16:creationId xmlns:a16="http://schemas.microsoft.com/office/drawing/2014/main" id="{0796469A-D2AB-A358-E6D2-16BCFE0B0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37034" y="5407344"/>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B6E14A-BAE9-59E5-D661-5315A07625DE}"/>
              </a:ext>
            </a:extLst>
          </p:cNvPr>
          <p:cNvSpPr txBox="1"/>
          <p:nvPr/>
        </p:nvSpPr>
        <p:spPr>
          <a:xfrm>
            <a:off x="1034799" y="454828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lương thực</a:t>
            </a:r>
          </a:p>
        </p:txBody>
      </p:sp>
      <p:sp>
        <p:nvSpPr>
          <p:cNvPr id="14" name="TextBox 13">
            <a:extLst>
              <a:ext uri="{FF2B5EF4-FFF2-40B4-BE49-F238E27FC236}">
                <a16:creationId xmlns:a16="http://schemas.microsoft.com/office/drawing/2014/main" id="{320B130A-FD0E-3635-64C6-0DC6B9BE7DAB}"/>
              </a:ext>
            </a:extLst>
          </p:cNvPr>
          <p:cNvSpPr txBox="1"/>
          <p:nvPr/>
        </p:nvSpPr>
        <p:spPr>
          <a:xfrm>
            <a:off x="6466078" y="4524824"/>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ăn quả</a:t>
            </a:r>
          </a:p>
        </p:txBody>
      </p:sp>
      <p:sp>
        <p:nvSpPr>
          <p:cNvPr id="15" name="TextBox 14">
            <a:extLst>
              <a:ext uri="{FF2B5EF4-FFF2-40B4-BE49-F238E27FC236}">
                <a16:creationId xmlns:a16="http://schemas.microsoft.com/office/drawing/2014/main" id="{20E5CD32-A86C-7FC0-2ABC-16AED2725413}"/>
              </a:ext>
            </a:extLst>
          </p:cNvPr>
          <p:cNvSpPr txBox="1"/>
          <p:nvPr/>
        </p:nvSpPr>
        <p:spPr>
          <a:xfrm>
            <a:off x="12071601" y="454110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rau</a:t>
            </a:r>
          </a:p>
        </p:txBody>
      </p:sp>
      <p:sp>
        <p:nvSpPr>
          <p:cNvPr id="16" name="TextBox 15">
            <a:extLst>
              <a:ext uri="{FF2B5EF4-FFF2-40B4-BE49-F238E27FC236}">
                <a16:creationId xmlns:a16="http://schemas.microsoft.com/office/drawing/2014/main" id="{5A0C3637-0453-0364-C785-C4E1667252B1}"/>
              </a:ext>
            </a:extLst>
          </p:cNvPr>
          <p:cNvSpPr txBox="1"/>
          <p:nvPr/>
        </p:nvSpPr>
        <p:spPr>
          <a:xfrm>
            <a:off x="1034799"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hoa</a:t>
            </a:r>
          </a:p>
        </p:txBody>
      </p:sp>
      <p:sp>
        <p:nvSpPr>
          <p:cNvPr id="17" name="TextBox 16">
            <a:extLst>
              <a:ext uri="{FF2B5EF4-FFF2-40B4-BE49-F238E27FC236}">
                <a16:creationId xmlns:a16="http://schemas.microsoft.com/office/drawing/2014/main" id="{009FC494-1516-DC2D-4863-B8E8CE0744DD}"/>
              </a:ext>
            </a:extLst>
          </p:cNvPr>
          <p:cNvSpPr txBox="1"/>
          <p:nvPr/>
        </p:nvSpPr>
        <p:spPr>
          <a:xfrm>
            <a:off x="6466078"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gia vị</a:t>
            </a:r>
          </a:p>
        </p:txBody>
      </p:sp>
      <p:sp>
        <p:nvSpPr>
          <p:cNvPr id="18" name="TextBox 17">
            <a:extLst>
              <a:ext uri="{FF2B5EF4-FFF2-40B4-BE49-F238E27FC236}">
                <a16:creationId xmlns:a16="http://schemas.microsoft.com/office/drawing/2014/main" id="{3FE3B550-DE42-9DB3-9C8E-BC29BF485534}"/>
              </a:ext>
            </a:extLst>
          </p:cNvPr>
          <p:cNvSpPr txBox="1"/>
          <p:nvPr/>
        </p:nvSpPr>
        <p:spPr>
          <a:xfrm>
            <a:off x="12337034"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lấy gỗ</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AB5805-15C5-697F-2100-6AD60E1A21EB}"/>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5334000" y="5143500"/>
            <a:ext cx="11734800" cy="3392724"/>
          </a:xfrm>
          <a:prstGeom prst="rect">
            <a:avLst/>
          </a:prstGeom>
          <a:noFill/>
        </p:spPr>
        <p:txBody>
          <a:bodyPr wrap="square">
            <a:spAutoFit/>
          </a:bodyPr>
          <a:lstStyle/>
          <a:p>
            <a:pPr marL="571500" indent="-571500" algn="just">
              <a:lnSpc>
                <a:spcPct val="12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thích công việc chăm sóc cây trồng.</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Thích khám phá quy luật sinh trưởng và phát triển của cây trồng.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1506" name="Picture 2">
            <a:extLst>
              <a:ext uri="{FF2B5EF4-FFF2-40B4-BE49-F238E27FC236}">
                <a16:creationId xmlns:a16="http://schemas.microsoft.com/office/drawing/2014/main" id="{CC4C0A57-36D1-373B-8365-3E2148F6D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858481"/>
            <a:ext cx="5428519" cy="5428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B8B739B6-3C26-06A8-5A8A-6F1910C29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9165" y="2848249"/>
            <a:ext cx="1562168" cy="1527019"/>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38666CB6-8A52-0E8E-138F-5A1A8E2A3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3E16074-83FF-8283-A923-CD8EC07FC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5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anim calcmode="lin" valueType="num">
                                      <p:cBhvr>
                                        <p:cTn id="13" dur="500" fill="hold"/>
                                        <p:tgtEl>
                                          <p:spTgt spid="21506"/>
                                        </p:tgtEl>
                                        <p:attrNameLst>
                                          <p:attrName>ppt_x</p:attrName>
                                        </p:attrNameLst>
                                      </p:cBhvr>
                                      <p:tavLst>
                                        <p:tav tm="0">
                                          <p:val>
                                            <p:strVal val="#ppt_x"/>
                                          </p:val>
                                        </p:tav>
                                        <p:tav tm="100000">
                                          <p:val>
                                            <p:strVal val="#ppt_x"/>
                                          </p:val>
                                        </p:tav>
                                      </p:tavLst>
                                    </p:anim>
                                    <p:anim calcmode="lin" valueType="num">
                                      <p:cBhvr>
                                        <p:cTn id="14" dur="5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F69740-94CF-9ED7-F006-1DE822B022F3}"/>
              </a:ext>
            </a:extLst>
          </p:cNvPr>
          <p:cNvPicPr>
            <a:picLocks noChangeAspect="1"/>
          </p:cNvPicPr>
          <p:nvPr/>
        </p:nvPicPr>
        <p:blipFill>
          <a:blip r:embed="rId2"/>
          <a:stretch>
            <a:fillRect/>
          </a:stretch>
        </p:blipFill>
        <p:spPr>
          <a:xfrm>
            <a:off x="-324307" y="0"/>
            <a:ext cx="18612307" cy="12070317"/>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latin typeface="Arial" panose="020B060402020202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3383746-D981-E1B6-677A-3E5E090DDD8B}"/>
              </a:ext>
            </a:extLst>
          </p:cNvPr>
          <p:cNvSpPr txBox="1"/>
          <p:nvPr/>
        </p:nvSpPr>
        <p:spPr>
          <a:xfrm>
            <a:off x="1104900" y="5143500"/>
            <a:ext cx="16078200" cy="420602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nghiên cứu và phòng trừ các tác nhân gây hại để bảo vệ cây trồng nhằm giúp trồng trọt đạt hiệu quả cao, bảo đảm vệ sinh an toàn thực phẩm, giữ gìn đa dạng sinh học, bảo vệ môi trường, góp phần phát triển nền nông nghiệp hiện đại, bền vững.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11E8C6A1-A09A-D944-47B8-23AC3EAEB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57F0610-730D-8B02-871E-770C88F71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392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19F930-55D9-3A44-BC7B-74298B8F284A}"/>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6116444" y="5258858"/>
            <a:ext cx="11572232" cy="3519681"/>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nghiên cứu khoa học.</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khám phá quy luật phát sinh, phát triển của côn trùng và các loài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1" name="Line Callout 1 (Border and Accent Bar) 3">
            <a:extLst>
              <a:ext uri="{FF2B5EF4-FFF2-40B4-BE49-F238E27FC236}">
                <a16:creationId xmlns:a16="http://schemas.microsoft.com/office/drawing/2014/main" id="{938E46E7-56CB-7F10-1E2D-80A5809A0C2E}"/>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pic>
        <p:nvPicPr>
          <p:cNvPr id="23554" name="Picture 2">
            <a:extLst>
              <a:ext uri="{FF2B5EF4-FFF2-40B4-BE49-F238E27FC236}">
                <a16:creationId xmlns:a16="http://schemas.microsoft.com/office/drawing/2014/main" id="{EA7CA4EC-2237-5AE0-9BED-35F0F705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2" y="4531770"/>
            <a:ext cx="5344142" cy="57552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F23FF1E-8454-86FC-777B-FF7C1D605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BE10B330-45A4-0B15-2303-4763CAC5B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410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500" fill="hold"/>
                                        <p:tgtEl>
                                          <p:spTgt spid="23554"/>
                                        </p:tgtEl>
                                        <p:attrNameLst>
                                          <p:attrName>ppt_w</p:attrName>
                                        </p:attrNameLst>
                                      </p:cBhvr>
                                      <p:tavLst>
                                        <p:tav tm="0">
                                          <p:val>
                                            <p:fltVal val="0"/>
                                          </p:val>
                                        </p:tav>
                                        <p:tav tm="100000">
                                          <p:val>
                                            <p:strVal val="#ppt_w"/>
                                          </p:val>
                                        </p:tav>
                                      </p:tavLst>
                                    </p:anim>
                                    <p:anim calcmode="lin" valueType="num">
                                      <p:cBhvr>
                                        <p:cTn id="13" dur="500" fill="hold"/>
                                        <p:tgtEl>
                                          <p:spTgt spid="23554"/>
                                        </p:tgtEl>
                                        <p:attrNameLst>
                                          <p:attrName>ppt_h</p:attrName>
                                        </p:attrNameLst>
                                      </p:cBhvr>
                                      <p:tavLst>
                                        <p:tav tm="0">
                                          <p:val>
                                            <p:fltVal val="0"/>
                                          </p:val>
                                        </p:tav>
                                        <p:tav tm="100000">
                                          <p:val>
                                            <p:strVal val="#ppt_h"/>
                                          </p:val>
                                        </p:tav>
                                      </p:tavLst>
                                    </p:anim>
                                    <p:animEffect transition="in" filter="fade">
                                      <p:cBhvr>
                                        <p:cTn id="14" dur="500"/>
                                        <p:tgtEl>
                                          <p:spTgt spid="2355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85C16-209F-A943-E912-8709C155A458}"/>
              </a:ext>
            </a:extLst>
          </p:cNvPr>
          <p:cNvPicPr>
            <a:picLocks noChangeAspect="1"/>
          </p:cNvPicPr>
          <p:nvPr/>
        </p:nvPicPr>
        <p:blipFill>
          <a:blip r:embed="rId2"/>
          <a:stretch>
            <a:fillRect/>
          </a:stretch>
        </p:blipFill>
        <p:spPr>
          <a:xfrm>
            <a:off x="-324307" y="0"/>
            <a:ext cx="18612307" cy="12070317"/>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7860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chọn giống cây trồng</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4454946"/>
            <a:ext cx="16650524"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bảo tồn và phát triển giống cây trồng hiện có.</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ghiên cứu, chọn tạo các giống cây trồng mới phục vụ cho nhu cầu trong nước và xuất khẩu.</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 yêu thích cây trồng, thích nghiên cứu khoa học, cẩn thận, kiên trì, tỉ mỉ.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787317" y="3152046"/>
            <a:ext cx="6128084"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phẩm chất</a:t>
            </a:r>
            <a:endParaRPr lang="en-US" sz="4200" b="1">
              <a:latin typeface="Arial" panose="020B0604020202020204" pitchFamily="34" charset="0"/>
              <a:cs typeface="Arial" panose="020B0604020202020204" pitchFamily="34" charset="0"/>
            </a:endParaRPr>
          </a:p>
        </p:txBody>
      </p:sp>
      <p:pic>
        <p:nvPicPr>
          <p:cNvPr id="24578" name="Picture 2">
            <a:extLst>
              <a:ext uri="{FF2B5EF4-FFF2-40B4-BE49-F238E27FC236}">
                <a16:creationId xmlns:a16="http://schemas.microsoft.com/office/drawing/2014/main" id="{A54F796A-97CD-94EF-2F4E-11C2E3D6A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55" y="2335967"/>
            <a:ext cx="2000662" cy="20006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7322755E-D9B7-62BD-D24A-BED282A3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274741" y="-264104"/>
            <a:ext cx="5210563" cy="520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109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4578"/>
                                        </p:tgtEl>
                                        <p:attrNameLst>
                                          <p:attrName>style.visibility</p:attrName>
                                        </p:attrNameLst>
                                      </p:cBhvr>
                                      <p:to>
                                        <p:strVal val="visible"/>
                                      </p:to>
                                    </p:set>
                                    <p:animEffect transition="in" filter="fade">
                                      <p:cBhvr>
                                        <p:cTn id="18" dur="500"/>
                                        <p:tgtEl>
                                          <p:spTgt spid="2457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0A7F2-20DD-AE3E-F332-1AB4CE4B17C4}"/>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1533625"/>
          </a:xfrm>
          <a:prstGeom prst="rect">
            <a:avLst/>
          </a:prstGeom>
          <a:noFill/>
        </p:spPr>
        <p:txBody>
          <a:bodyPr wrap="square">
            <a:spAutoFit/>
          </a:bodyPr>
          <a:lstStyle/>
          <a:p>
            <a:pPr algn="just">
              <a:lnSpc>
                <a:spcPct val="130000"/>
              </a:lnSpc>
              <a:spcBef>
                <a:spcPts val="300"/>
              </a:spcBef>
              <a:spcAft>
                <a:spcPts val="300"/>
              </a:spcAft>
            </a:pPr>
            <a:r>
              <a:rPr lang="en-US" sz="3800" b="1" i="1" u="sng">
                <a:effectLst/>
                <a:latin typeface="Arial" panose="020B0604020202020204" pitchFamily="34" charset="0"/>
                <a:ea typeface="Calibri" panose="020F0502020204030204" pitchFamily="34" charset="0"/>
                <a:cs typeface="Arial" panose="020B0604020202020204" pitchFamily="34" charset="0"/>
              </a:rPr>
              <a:t>Câu 1.</a:t>
            </a:r>
            <a:r>
              <a:rPr lang="en-US" sz="3800">
                <a:effectLst/>
                <a:latin typeface="Arial" panose="020B0604020202020204" pitchFamily="34" charset="0"/>
                <a:ea typeface="Calibri" panose="020F0502020204030204" pitchFamily="34" charset="0"/>
                <a:cs typeface="Arial" panose="020B0604020202020204" pitchFamily="34" charset="0"/>
              </a:rPr>
              <a:t> Trong các nội dung sau đây, nội dung nào </a:t>
            </a:r>
            <a:r>
              <a:rPr lang="en-US" sz="3800" b="1">
                <a:effectLst/>
                <a:latin typeface="Arial" panose="020B0604020202020204" pitchFamily="34" charset="0"/>
                <a:ea typeface="Calibri" panose="020F0502020204030204" pitchFamily="34" charset="0"/>
                <a:cs typeface="Arial" panose="020B0604020202020204" pitchFamily="34" charset="0"/>
              </a:rPr>
              <a:t>không</a:t>
            </a:r>
            <a:r>
              <a:rPr lang="en-US" sz="3800">
                <a:effectLst/>
                <a:latin typeface="Arial" panose="020B0604020202020204" pitchFamily="34" charset="0"/>
                <a:ea typeface="Calibri" panose="020F0502020204030204" pitchFamily="34" charset="0"/>
                <a:cs typeface="Arial" panose="020B0604020202020204" pitchFamily="34" charset="0"/>
              </a:rPr>
              <a:t> phải là lợi thế để phát triển ngành trồng trọt ở Việt Nam?</a:t>
            </a:r>
          </a:p>
        </p:txBody>
      </p:sp>
      <p:sp>
        <p:nvSpPr>
          <p:cNvPr id="11" name="TextBox 10">
            <a:extLst>
              <a:ext uri="{FF2B5EF4-FFF2-40B4-BE49-F238E27FC236}">
                <a16:creationId xmlns:a16="http://schemas.microsoft.com/office/drawing/2014/main" id="{96FB2DC5-2BBA-85DA-601C-47AF37478342}"/>
              </a:ext>
            </a:extLst>
          </p:cNvPr>
          <p:cNvSpPr txBox="1"/>
          <p:nvPr/>
        </p:nvSpPr>
        <p:spPr>
          <a:xfrm>
            <a:off x="1308408" y="4315675"/>
            <a:ext cx="15671181" cy="5565498"/>
          </a:xfrm>
          <a:prstGeom prst="rect">
            <a:avLst/>
          </a:prstGeom>
          <a:noFill/>
        </p:spPr>
        <p:txBody>
          <a:bodyPr wrap="square">
            <a:spAutoFit/>
          </a:bodyPr>
          <a:lstStyle/>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Điều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tự</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thuận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phát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triển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cây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chủ</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yếu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truyền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thống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nghiệp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cần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cù</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thông</a:t>
            </a:r>
            <a:r>
              <a:rPr lang="en-US" sz="3800" dirty="0">
                <a:effectLst/>
                <a:latin typeface="Arial" panose="020B0604020202020204" pitchFamily="34" charset="0"/>
                <a:ea typeface="Calibri" panose="020F0502020204030204" pitchFamily="34" charset="0"/>
                <a:cs typeface="Arial" panose="020B0604020202020204" pitchFamily="34" charset="0"/>
              </a:rPr>
              <a:t> minh,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kinh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nghiệm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trọt</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300"/>
              </a:spcBef>
              <a:spcAft>
                <a:spcPts val="300"/>
              </a:spcAft>
            </a:pPr>
            <a:r>
              <a:rPr lang="en-US" sz="3800" dirty="0">
                <a:effectLst/>
                <a:latin typeface="Arial" panose="020B0604020202020204" pitchFamily="34" charset="0"/>
                <a:ea typeface="Calibri" panose="020F0502020204030204" pitchFamily="34" charset="0"/>
                <a:cs typeface="Arial" panose="020B0604020202020204" pitchFamily="34" charset="0"/>
              </a:rPr>
              <a:t>D. </a:t>
            </a:r>
            <a:r>
              <a:rPr lang="en-US" sz="3800" dirty="0" err="1">
                <a:effectLst/>
                <a:latin typeface="Arial" panose="020B0604020202020204" pitchFamily="34" charset="0"/>
                <a:ea typeface="Calibri" panose="020F0502020204030204" pitchFamily="34" charset="0"/>
                <a:cs typeface="Arial" panose="020B0604020202020204" pitchFamily="34" charset="0"/>
              </a:rPr>
              <a:t>Nhà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quan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tâm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hỗ</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phát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triển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trồng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trọt</a:t>
            </a: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8" name="Oval 7">
            <a:extLst>
              <a:ext uri="{FF2B5EF4-FFF2-40B4-BE49-F238E27FC236}">
                <a16:creationId xmlns:a16="http://schemas.microsoft.com/office/drawing/2014/main" id="{FD771849-4494-1353-2D34-0D5F724350E7}"/>
              </a:ext>
            </a:extLst>
          </p:cNvPr>
          <p:cNvSpPr/>
          <p:nvPr/>
        </p:nvSpPr>
        <p:spPr>
          <a:xfrm>
            <a:off x="990600" y="5913092"/>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13637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FFA8C39-59C0-4E71-ECD6-4FACAC99F87F}"/>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2.</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lương thực?</a:t>
            </a:r>
          </a:p>
        </p:txBody>
      </p:sp>
      <p:pic>
        <p:nvPicPr>
          <p:cNvPr id="3" name="Picture 2">
            <a:extLst>
              <a:ext uri="{FF2B5EF4-FFF2-40B4-BE49-F238E27FC236}">
                <a16:creationId xmlns:a16="http://schemas.microsoft.com/office/drawing/2014/main" id="{880B0F01-0D5E-F8AC-6BE9-6F7CE0272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3014050"/>
            <a:ext cx="7119825" cy="4213104"/>
          </a:xfrm>
          <a:prstGeom prst="rect">
            <a:avLst/>
          </a:prstGeom>
        </p:spPr>
      </p:pic>
      <p:sp>
        <p:nvSpPr>
          <p:cNvPr id="13" name="TextBox 12">
            <a:extLst>
              <a:ext uri="{FF2B5EF4-FFF2-40B4-BE49-F238E27FC236}">
                <a16:creationId xmlns:a16="http://schemas.microsoft.com/office/drawing/2014/main" id="{C55CBEF7-BA12-310A-B1E6-2D074B1622AB}"/>
              </a:ext>
            </a:extLst>
          </p:cNvPr>
          <p:cNvSpPr txBox="1"/>
          <p:nvPr/>
        </p:nvSpPr>
        <p:spPr>
          <a:xfrm>
            <a:off x="2397189" y="4389223"/>
            <a:ext cx="5293344" cy="942053"/>
          </a:xfrm>
          <a:prstGeom prst="rect">
            <a:avLst/>
          </a:prstGeom>
          <a:noFill/>
        </p:spPr>
        <p:txBody>
          <a:bodyPr wrap="square">
            <a:spAutoFit/>
          </a:bodyPr>
          <a:lstStyle/>
          <a:p>
            <a:pPr algn="ctr">
              <a:lnSpc>
                <a:spcPct val="15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A. Cà phê, lúa, mía.</a:t>
            </a:r>
          </a:p>
        </p:txBody>
      </p:sp>
      <p:pic>
        <p:nvPicPr>
          <p:cNvPr id="15" name="Picture 14">
            <a:extLst>
              <a:ext uri="{FF2B5EF4-FFF2-40B4-BE49-F238E27FC236}">
                <a16:creationId xmlns:a16="http://schemas.microsoft.com/office/drawing/2014/main" id="{778D0B7F-DC14-2D5D-5B2B-63BC4A9C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566" y="3036948"/>
            <a:ext cx="7119825" cy="4213104"/>
          </a:xfrm>
          <a:prstGeom prst="rect">
            <a:avLst/>
          </a:prstGeom>
        </p:spPr>
      </p:pic>
      <p:sp>
        <p:nvSpPr>
          <p:cNvPr id="16" name="TextBox 15">
            <a:extLst>
              <a:ext uri="{FF2B5EF4-FFF2-40B4-BE49-F238E27FC236}">
                <a16:creationId xmlns:a16="http://schemas.microsoft.com/office/drawing/2014/main" id="{1A8A7B62-15B3-5A56-9020-04FAA18D5233}"/>
              </a:ext>
            </a:extLst>
          </p:cNvPr>
          <p:cNvSpPr txBox="1"/>
          <p:nvPr/>
        </p:nvSpPr>
        <p:spPr>
          <a:xfrm>
            <a:off x="10361861" y="4150728"/>
            <a:ext cx="496159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Su hào, bắp cải, cà chua.</a:t>
            </a:r>
          </a:p>
        </p:txBody>
      </p:sp>
      <p:pic>
        <p:nvPicPr>
          <p:cNvPr id="17" name="Picture 16">
            <a:extLst>
              <a:ext uri="{FF2B5EF4-FFF2-40B4-BE49-F238E27FC236}">
                <a16:creationId xmlns:a16="http://schemas.microsoft.com/office/drawing/2014/main" id="{2AAAD434-797F-CD99-342C-E44FCD07D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6292990"/>
            <a:ext cx="7119825" cy="4213104"/>
          </a:xfrm>
          <a:prstGeom prst="rect">
            <a:avLst/>
          </a:prstGeom>
        </p:spPr>
      </p:pic>
      <p:sp>
        <p:nvSpPr>
          <p:cNvPr id="18" name="TextBox 17">
            <a:extLst>
              <a:ext uri="{FF2B5EF4-FFF2-40B4-BE49-F238E27FC236}">
                <a16:creationId xmlns:a16="http://schemas.microsoft.com/office/drawing/2014/main" id="{2D2FC36B-E616-2469-0552-907C242DBAB9}"/>
              </a:ext>
            </a:extLst>
          </p:cNvPr>
          <p:cNvSpPr txBox="1"/>
          <p:nvPr/>
        </p:nvSpPr>
        <p:spPr>
          <a:xfrm>
            <a:off x="2378604" y="7409220"/>
            <a:ext cx="529334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Ngô, khoai lang, khoai tây</a:t>
            </a:r>
          </a:p>
        </p:txBody>
      </p:sp>
      <p:pic>
        <p:nvPicPr>
          <p:cNvPr id="19" name="Picture 18">
            <a:extLst>
              <a:ext uri="{FF2B5EF4-FFF2-40B4-BE49-F238E27FC236}">
                <a16:creationId xmlns:a16="http://schemas.microsoft.com/office/drawing/2014/main" id="{27E6B10A-E907-6A25-7319-C04A588AC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6236247"/>
            <a:ext cx="7119825" cy="4213104"/>
          </a:xfrm>
          <a:prstGeom prst="rect">
            <a:avLst/>
          </a:prstGeom>
        </p:spPr>
      </p:pic>
      <p:sp>
        <p:nvSpPr>
          <p:cNvPr id="20" name="TextBox 19">
            <a:extLst>
              <a:ext uri="{FF2B5EF4-FFF2-40B4-BE49-F238E27FC236}">
                <a16:creationId xmlns:a16="http://schemas.microsoft.com/office/drawing/2014/main" id="{7E3D2631-5AB7-914F-16DD-69769CAF4AB4}"/>
              </a:ext>
            </a:extLst>
          </p:cNvPr>
          <p:cNvSpPr txBox="1"/>
          <p:nvPr/>
        </p:nvSpPr>
        <p:spPr>
          <a:xfrm>
            <a:off x="10594178" y="7302518"/>
            <a:ext cx="4496960"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Bưởi, nhãn, chôm chôm</a:t>
            </a:r>
          </a:p>
        </p:txBody>
      </p:sp>
      <p:sp>
        <p:nvSpPr>
          <p:cNvPr id="21" name="Oval 20">
            <a:extLst>
              <a:ext uri="{FF2B5EF4-FFF2-40B4-BE49-F238E27FC236}">
                <a16:creationId xmlns:a16="http://schemas.microsoft.com/office/drawing/2014/main" id="{0F44330F-6698-72A0-28AD-F3A96984D491}"/>
              </a:ext>
            </a:extLst>
          </p:cNvPr>
          <p:cNvSpPr/>
          <p:nvPr/>
        </p:nvSpPr>
        <p:spPr>
          <a:xfrm>
            <a:off x="2397189" y="7455353"/>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30319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8" grpId="0"/>
      <p:bldP spid="20" grpId="0"/>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EF7F4B-5298-D744-FB03-C0AFF834A46B}"/>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id="{800BD6CE-9001-2DD9-5A3B-AA722B4745B2}"/>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3.</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công nghiệp?</a:t>
            </a:r>
          </a:p>
        </p:txBody>
      </p:sp>
      <p:sp>
        <p:nvSpPr>
          <p:cNvPr id="2" name="Rectangle: Rounded Corners 1">
            <a:extLst>
              <a:ext uri="{FF2B5EF4-FFF2-40B4-BE49-F238E27FC236}">
                <a16:creationId xmlns:a16="http://schemas.microsoft.com/office/drawing/2014/main" id="{F4B09085-A0A9-89E7-A2EB-DE6E4DE2D51A}"/>
              </a:ext>
            </a:extLst>
          </p:cNvPr>
          <p:cNvSpPr/>
          <p:nvPr/>
        </p:nvSpPr>
        <p:spPr>
          <a:xfrm>
            <a:off x="990600" y="4147030"/>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200">
                <a:effectLst/>
                <a:latin typeface="Arial" panose="020B0604020202020204" pitchFamily="34" charset="0"/>
                <a:ea typeface="Calibri" panose="020F0502020204030204" pitchFamily="34" charset="0"/>
                <a:cs typeface="Arial" panose="020B0604020202020204" pitchFamily="34" charset="0"/>
              </a:rPr>
              <a:t>A. Chè, cà phê, cao su.</a:t>
            </a:r>
          </a:p>
        </p:txBody>
      </p:sp>
      <p:sp>
        <p:nvSpPr>
          <p:cNvPr id="13" name="Rectangle: Rounded Corners 12">
            <a:extLst>
              <a:ext uri="{FF2B5EF4-FFF2-40B4-BE49-F238E27FC236}">
                <a16:creationId xmlns:a16="http://schemas.microsoft.com/office/drawing/2014/main" id="{151B645B-0301-31B2-3288-0FC8A8BD0C0E}"/>
              </a:ext>
            </a:extLst>
          </p:cNvPr>
          <p:cNvSpPr/>
          <p:nvPr/>
        </p:nvSpPr>
        <p:spPr>
          <a:xfrm>
            <a:off x="9461810" y="4147030"/>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Bông, hồ tiêu, vải. </a:t>
            </a:r>
          </a:p>
        </p:txBody>
      </p:sp>
      <p:sp>
        <p:nvSpPr>
          <p:cNvPr id="15" name="Rectangle: Rounded Corners 14">
            <a:extLst>
              <a:ext uri="{FF2B5EF4-FFF2-40B4-BE49-F238E27FC236}">
                <a16:creationId xmlns:a16="http://schemas.microsoft.com/office/drawing/2014/main" id="{6ACD2667-6600-C47C-6FD7-C24A453451D1}"/>
              </a:ext>
            </a:extLst>
          </p:cNvPr>
          <p:cNvSpPr/>
          <p:nvPr/>
        </p:nvSpPr>
        <p:spPr>
          <a:xfrm>
            <a:off x="990600" y="6963547"/>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Hoa hồng, hoa lan, hoa cúc. </a:t>
            </a:r>
          </a:p>
        </p:txBody>
      </p:sp>
      <p:sp>
        <p:nvSpPr>
          <p:cNvPr id="16" name="Rectangle: Rounded Corners 15">
            <a:extLst>
              <a:ext uri="{FF2B5EF4-FFF2-40B4-BE49-F238E27FC236}">
                <a16:creationId xmlns:a16="http://schemas.microsoft.com/office/drawing/2014/main" id="{0B7EFFEE-2347-F45F-3264-D1FEDC9A64A8}"/>
              </a:ext>
            </a:extLst>
          </p:cNvPr>
          <p:cNvSpPr/>
          <p:nvPr/>
        </p:nvSpPr>
        <p:spPr>
          <a:xfrm>
            <a:off x="9461810" y="6963547"/>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Bưỡi, nhãn, chôm chôm. </a:t>
            </a:r>
          </a:p>
        </p:txBody>
      </p:sp>
      <p:sp>
        <p:nvSpPr>
          <p:cNvPr id="17" name="Rectangle: Rounded Corners 16">
            <a:extLst>
              <a:ext uri="{FF2B5EF4-FFF2-40B4-BE49-F238E27FC236}">
                <a16:creationId xmlns:a16="http://schemas.microsoft.com/office/drawing/2014/main" id="{EBD0B9A8-BE01-EAF4-81D7-F2BBE35BF830}"/>
              </a:ext>
            </a:extLst>
          </p:cNvPr>
          <p:cNvSpPr/>
          <p:nvPr/>
        </p:nvSpPr>
        <p:spPr>
          <a:xfrm>
            <a:off x="990599" y="4116550"/>
            <a:ext cx="7835591" cy="2127477"/>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rPr>
              <a:t>A. Chè, cà phê, cao su.</a:t>
            </a:r>
          </a:p>
        </p:txBody>
      </p:sp>
    </p:spTree>
    <p:extLst>
      <p:ext uri="{BB962C8B-B14F-4D97-AF65-F5344CB8AC3E}">
        <p14:creationId xmlns:p14="http://schemas.microsoft.com/office/powerpoint/2010/main" val="293453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3"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97726-9FD3-0158-D421-5EB720F5E4B0}"/>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43699" y="710499"/>
            <a:ext cx="6089716"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Trả lời câu hỏi</a:t>
            </a:r>
          </a:p>
        </p:txBody>
      </p:sp>
      <p:sp>
        <p:nvSpPr>
          <p:cNvPr id="19" name="Rounded Rectangle 4">
            <a:extLst>
              <a:ext uri="{FF2B5EF4-FFF2-40B4-BE49-F238E27FC236}">
                <a16:creationId xmlns:a16="http://schemas.microsoft.com/office/drawing/2014/main" id="{6E6716FA-47D4-54BD-A60A-24F482E0BFF6}"/>
              </a:ext>
            </a:extLst>
          </p:cNvPr>
          <p:cNvSpPr/>
          <p:nvPr/>
        </p:nvSpPr>
        <p:spPr>
          <a:xfrm>
            <a:off x="3814248" y="2224229"/>
            <a:ext cx="13616682" cy="7151017"/>
          </a:xfrm>
          <a:prstGeom prst="roundRect">
            <a:avLst/>
          </a:prstGeom>
          <a:solidFill>
            <a:srgbClr val="7DA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30000"/>
              </a:lnSpc>
            </a:pPr>
            <a:r>
              <a:rPr lang="en-US" sz="4200">
                <a:solidFill>
                  <a:schemeClr val="bg1"/>
                </a:solidFill>
                <a:latin typeface="Arial" panose="020B0604020202020204" pitchFamily="34" charset="0"/>
                <a:cs typeface="Arial" panose="020B0604020202020204" pitchFamily="34" charset="0"/>
              </a:rPr>
              <a:t>1. Địa phương em có những lợi thế gì để phát triển trồng trọt?</a:t>
            </a:r>
          </a:p>
          <a:p>
            <a:pPr algn="just">
              <a:lnSpc>
                <a:spcPct val="130000"/>
              </a:lnSpc>
            </a:pPr>
            <a:r>
              <a:rPr lang="en-US" sz="4200">
                <a:solidFill>
                  <a:schemeClr val="bg1"/>
                </a:solidFill>
                <a:latin typeface="Arial" panose="020B0604020202020204" pitchFamily="34" charset="0"/>
                <a:cs typeface="Arial" panose="020B0604020202020204" pitchFamily="34" charset="0"/>
              </a:rPr>
              <a:t>2. Hoàn thành phiếu học tập theo mẫu bảng dưới đây với các loại cây trồng phổ biến ở địa phương em.</a:t>
            </a:r>
            <a:endParaRPr lang="en-US" sz="42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65E5E6F-7B25-4EA1-8353-79EBD5D58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39" y="4945589"/>
            <a:ext cx="5268913" cy="5268913"/>
          </a:xfrm>
          <a:prstGeom prst="rect">
            <a:avLst/>
          </a:prstGeom>
        </p:spPr>
      </p:pic>
      <p:pic>
        <p:nvPicPr>
          <p:cNvPr id="21" name="Picture 20">
            <a:extLst>
              <a:ext uri="{FF2B5EF4-FFF2-40B4-BE49-F238E27FC236}">
                <a16:creationId xmlns:a16="http://schemas.microsoft.com/office/drawing/2014/main" id="{8B9B0EEB-B1F7-7378-32B3-7EAE6A90AF68}"/>
              </a:ext>
            </a:extLst>
          </p:cNvPr>
          <p:cNvPicPr>
            <a:picLocks noChangeAspect="1"/>
          </p:cNvPicPr>
          <p:nvPr/>
        </p:nvPicPr>
        <p:blipFill>
          <a:blip r:embed="rId4"/>
          <a:stretch>
            <a:fillRect/>
          </a:stretch>
        </p:blipFill>
        <p:spPr>
          <a:xfrm>
            <a:off x="4320524" y="6354343"/>
            <a:ext cx="12604130" cy="2457525"/>
          </a:xfrm>
          <a:prstGeom prst="rect">
            <a:avLst/>
          </a:prstGeom>
        </p:spPr>
      </p:pic>
      <p:pic>
        <p:nvPicPr>
          <p:cNvPr id="7" name="Picture 6">
            <a:extLst>
              <a:ext uri="{FF2B5EF4-FFF2-40B4-BE49-F238E27FC236}">
                <a16:creationId xmlns:a16="http://schemas.microsoft.com/office/drawing/2014/main" id="{559137DA-E38E-90E2-C5CF-BAB6679E72C9}"/>
              </a:ext>
            </a:extLst>
          </p:cNvPr>
          <p:cNvPicPr>
            <a:picLocks noChangeAspect="1"/>
          </p:cNvPicPr>
          <p:nvPr/>
        </p:nvPicPr>
        <p:blipFill>
          <a:blip r:embed="rId5"/>
          <a:stretch>
            <a:fillRect/>
          </a:stretch>
        </p:blipFill>
        <p:spPr>
          <a:xfrm>
            <a:off x="609600" y="225751"/>
            <a:ext cx="2054530" cy="1908213"/>
          </a:xfrm>
          <a:prstGeom prst="rect">
            <a:avLst/>
          </a:prstGeom>
        </p:spPr>
      </p:pic>
    </p:spTree>
    <p:extLst>
      <p:ext uri="{BB962C8B-B14F-4D97-AF65-F5344CB8AC3E}">
        <p14:creationId xmlns:p14="http://schemas.microsoft.com/office/powerpoint/2010/main" val="28358719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94B6C-F7D8-D48C-1668-1BF0677EC2E6}"/>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11" name="TextBox 10">
            <a:extLst>
              <a:ext uri="{FF2B5EF4-FFF2-40B4-BE49-F238E27FC236}">
                <a16:creationId xmlns:a16="http://schemas.microsoft.com/office/drawing/2014/main" id="{C5CEBFEB-75C8-847C-9BF6-2F7A043B854C}"/>
              </a:ext>
            </a:extLst>
          </p:cNvPr>
          <p:cNvSpPr txBox="1"/>
          <p:nvPr/>
        </p:nvSpPr>
        <p:spPr>
          <a:xfrm>
            <a:off x="1409700" y="774470"/>
            <a:ext cx="15468600" cy="845103"/>
          </a:xfrm>
          <a:prstGeom prst="rect">
            <a:avLst/>
          </a:prstGeom>
          <a:noFill/>
        </p:spPr>
        <p:txBody>
          <a:bodyPr wrap="square">
            <a:spAutoFit/>
          </a:bodyPr>
          <a:lstStyle/>
          <a:p>
            <a:pPr algn="just">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1. HS liên hệ thực tế địa phương để trả lời câu hỏi.</a:t>
            </a:r>
          </a:p>
        </p:txBody>
      </p:sp>
      <p:sp>
        <p:nvSpPr>
          <p:cNvPr id="6" name="Arrow: Pentagon 5">
            <a:extLst>
              <a:ext uri="{FF2B5EF4-FFF2-40B4-BE49-F238E27FC236}">
                <a16:creationId xmlns:a16="http://schemas.microsoft.com/office/drawing/2014/main" id="{A3CA3A1F-0ADB-EA4D-BD79-8ED964298176}"/>
              </a:ext>
            </a:extLst>
          </p:cNvPr>
          <p:cNvSpPr/>
          <p:nvPr/>
        </p:nvSpPr>
        <p:spPr>
          <a:xfrm>
            <a:off x="1409700" y="2198154"/>
            <a:ext cx="15468600" cy="1977937"/>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en-US" sz="4200" i="1">
                <a:effectLst/>
                <a:latin typeface="Arial" panose="020B0604020202020204" pitchFamily="34" charset="0"/>
                <a:ea typeface="Calibri" panose="020F0502020204030204" pitchFamily="34" charset="0"/>
                <a:cs typeface="Arial" panose="020B0604020202020204" pitchFamily="34" charset="0"/>
              </a:rPr>
              <a:t>Gợi ý: Diện tích đất, kinh nghiệm người dân, áp dụng KHKT, chính sách của nhà nước,…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7BAA70A-0BF3-22BF-EFB7-1259AE2292D4}"/>
              </a:ext>
            </a:extLst>
          </p:cNvPr>
          <p:cNvSpPr txBox="1"/>
          <p:nvPr/>
        </p:nvSpPr>
        <p:spPr>
          <a:xfrm>
            <a:off x="1409700" y="4754672"/>
            <a:ext cx="12283068" cy="1911549"/>
          </a:xfrm>
          <a:prstGeom prst="rect">
            <a:avLst/>
          </a:prstGeom>
          <a:noFill/>
        </p:spPr>
        <p:txBody>
          <a:bodyPr wrap="square">
            <a:spAutoFit/>
          </a:bodyPr>
          <a:lstStyle/>
          <a:p>
            <a:pPr>
              <a:lnSpc>
                <a:spcPct val="150000"/>
              </a:lnSpc>
            </a:pPr>
            <a:r>
              <a:rPr lang="en-US" sz="4200">
                <a:effectLst/>
                <a:latin typeface="Arial" panose="020B0604020202020204" pitchFamily="34" charset="0"/>
                <a:ea typeface="Calibri" panose="020F0502020204030204" pitchFamily="34" charset="0"/>
                <a:cs typeface="Arial" panose="020B0604020202020204" pitchFamily="34" charset="0"/>
              </a:rPr>
              <a:t>2. HS liên hệ thực tế địa phương để trả lời câu hỏi.</a:t>
            </a:r>
          </a:p>
          <a:p>
            <a:pPr>
              <a:lnSpc>
                <a:spcPct val="150000"/>
              </a:lnSpc>
            </a:pPr>
            <a:r>
              <a:rPr lang="en-US" sz="4200">
                <a:latin typeface="Arial" panose="020B0604020202020204" pitchFamily="34" charset="0"/>
                <a:ea typeface="Calibri" panose="020F0502020204030204" pitchFamily="34" charset="0"/>
                <a:cs typeface="Arial" panose="020B0604020202020204" pitchFamily="34" charset="0"/>
              </a:rPr>
              <a:t>Ví dụ:</a:t>
            </a:r>
            <a:r>
              <a:rPr lang="en-US" sz="4200">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2FB834-54EB-43C2-E31D-358E2833B59A}"/>
              </a:ext>
            </a:extLst>
          </p:cNvPr>
          <p:cNvPicPr>
            <a:picLocks noChangeAspect="1"/>
          </p:cNvPicPr>
          <p:nvPr/>
        </p:nvPicPr>
        <p:blipFill>
          <a:blip r:embed="rId3"/>
          <a:stretch>
            <a:fillRect/>
          </a:stretch>
        </p:blipFill>
        <p:spPr>
          <a:xfrm>
            <a:off x="3159268" y="6335680"/>
            <a:ext cx="14197200" cy="3068497"/>
          </a:xfrm>
          <a:prstGeom prst="rect">
            <a:avLst/>
          </a:prstGeom>
        </p:spPr>
      </p:pic>
    </p:spTree>
    <p:extLst>
      <p:ext uri="{BB962C8B-B14F-4D97-AF65-F5344CB8AC3E}">
        <p14:creationId xmlns:p14="http://schemas.microsoft.com/office/powerpoint/2010/main" val="41565935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69AC6-3525-F94E-5092-80DDDD7AA678}"/>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15407" y="3526587"/>
            <a:ext cx="15261988" cy="4206023"/>
          </a:xfrm>
          <a:prstGeom prst="rect">
            <a:avLst/>
          </a:prstGeom>
          <a:noFill/>
        </p:spPr>
        <p:txBody>
          <a:bodyPr wrap="square">
            <a:spAutoFit/>
          </a:bodyPr>
          <a:lstStyle/>
          <a:p>
            <a:pPr algn="just">
              <a:lnSpc>
                <a:spcPct val="130000"/>
              </a:lnSpc>
              <a:spcBef>
                <a:spcPts val="300"/>
              </a:spcBef>
              <a:spcAft>
                <a:spcPts val="300"/>
              </a:spcAft>
            </a:pPr>
            <a:r>
              <a:rPr lang="nl-NL" sz="4200" b="1" i="1" u="sng">
                <a:solidFill>
                  <a:schemeClr val="bg1"/>
                </a:solidFill>
                <a:effectLst/>
                <a:latin typeface="Arial" panose="020B0604020202020204" pitchFamily="34" charset="0"/>
                <a:ea typeface="Calibri" panose="020F0502020204030204" pitchFamily="34" charset="0"/>
                <a:cs typeface="Arial" panose="020B0604020202020204" pitchFamily="34" charset="0"/>
              </a:rPr>
              <a:t>Nhiệm vụ 1:</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Bạn Mai rất yêu thích nghiên cứu khoa học, yêu thích cây trồng. Mai ước mơ sau này sẽ tạo ra những giống cây trồng mới, cho năng suất cao, chất lượng tốt, phục vụ đời sống con người. Theo em, bạn Mai phù hợp với ngành nghề nào trong trồng trọt. Vì sao?</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37011F7-A2A6-B855-936E-E71BD447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688" y="7482742"/>
            <a:ext cx="8549005" cy="3682648"/>
          </a:xfrm>
          <a:prstGeom prst="rect">
            <a:avLst/>
          </a:prstGeom>
        </p:spPr>
      </p:pic>
    </p:spTree>
    <p:extLst>
      <p:ext uri="{BB962C8B-B14F-4D97-AF65-F5344CB8AC3E}">
        <p14:creationId xmlns:p14="http://schemas.microsoft.com/office/powerpoint/2010/main" val="3277124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E4B28-2C2F-611D-251B-00E0A62542B1}"/>
              </a:ext>
            </a:extLst>
          </p:cNvPr>
          <p:cNvPicPr>
            <a:picLocks noChangeAspect="1"/>
          </p:cNvPicPr>
          <p:nvPr/>
        </p:nvPicPr>
        <p:blipFill>
          <a:blip r:embed="rId2"/>
          <a:stretch>
            <a:fillRect/>
          </a:stretch>
        </p:blipFill>
        <p:spPr>
          <a:xfrm>
            <a:off x="-2514600" y="-3820040"/>
            <a:ext cx="23680700" cy="17927080"/>
          </a:xfrm>
          <a:prstGeom prst="rect">
            <a:avLst/>
          </a:prstGeom>
        </p:spPr>
      </p:pic>
      <p:pic>
        <p:nvPicPr>
          <p:cNvPr id="3074" name="Picture 12" descr="A group of people in lab coats&#10;&#10;Description automatically generated with low confidence">
            <a:extLst>
              <a:ext uri="{FF2B5EF4-FFF2-40B4-BE49-F238E27FC236}">
                <a16:creationId xmlns:a16="http://schemas.microsoft.com/office/drawing/2014/main" id="{5AADCDBA-EF4D-7E24-E975-9D2C07F8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783" y="568008"/>
            <a:ext cx="6863756" cy="46805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181AFE0D-D18A-4D7B-7B48-3AE08DB24442}"/>
              </a:ext>
            </a:extLst>
          </p:cNvPr>
          <p:cNvSpPr>
            <a:spLocks noChangeArrowheads="1"/>
          </p:cNvSpPr>
          <p:nvPr/>
        </p:nvSpPr>
        <p:spPr bwMode="auto">
          <a:xfrm>
            <a:off x="2440045" y="368061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5992A99B-FF24-75E8-F698-44BD7BD55F1D}"/>
              </a:ext>
            </a:extLst>
          </p:cNvPr>
          <p:cNvSpPr>
            <a:spLocks noChangeArrowheads="1"/>
          </p:cNvSpPr>
          <p:nvPr/>
        </p:nvSpPr>
        <p:spPr bwMode="auto">
          <a:xfrm>
            <a:off x="2400006" y="9144084"/>
            <a:ext cx="134879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71500" marR="0" lvl="0" indent="-57150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Theo em, trong trồng trọt có những ngành nghề nào?</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073" name="Picture 11" descr="A person holding a plant&#10;&#10;Description automatically generated with low confidence">
            <a:extLst>
              <a:ext uri="{FF2B5EF4-FFF2-40B4-BE49-F238E27FC236}">
                <a16:creationId xmlns:a16="http://schemas.microsoft.com/office/drawing/2014/main" id="{306D5CCD-53F0-B09C-5EFF-BFF033B4E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78" y="568007"/>
            <a:ext cx="6863757" cy="46805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3" descr="A person in a white coat&#10;&#10;Description automatically generated with low confidence">
            <a:extLst>
              <a:ext uri="{FF2B5EF4-FFF2-40B4-BE49-F238E27FC236}">
                <a16:creationId xmlns:a16="http://schemas.microsoft.com/office/drawing/2014/main" id="{6382732E-1AE0-27DF-AEEF-615893D61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831" y="3897565"/>
            <a:ext cx="6863757" cy="4888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heel(1)">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1+#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circle(in)">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516C3C-6F50-6BEF-462E-AA5416268249}"/>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57803" y="3199353"/>
            <a:ext cx="15172393"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Bạn Mai phù hợp với nghề kĩ sự chọn giống vì bạn yêu thích nghiên cứu khoa học, yêu thích cây trồng.</a:t>
            </a:r>
          </a:p>
          <a:p>
            <a:pPr marL="571500" indent="-571500" algn="just">
              <a:lnSpc>
                <a:spcPct val="130000"/>
              </a:lnSpc>
              <a:spcBef>
                <a:spcPts val="300"/>
              </a:spcBef>
              <a:spcAft>
                <a:spcPts val="300"/>
              </a:spcAft>
              <a:buFont typeface="Symbol" panose="05050102010706020507" pitchFamily="18" charset="2"/>
              <a:buChar char="Þ"/>
            </a:pPr>
            <a:r>
              <a:rPr lang="nl-NL" sz="4200">
                <a:solidFill>
                  <a:schemeClr val="bg1"/>
                </a:solidFill>
                <a:latin typeface="Arial" panose="020B0604020202020204" pitchFamily="34" charset="0"/>
                <a:ea typeface="Calibri" panose="020F0502020204030204" pitchFamily="34" charset="0"/>
                <a:cs typeface="Arial" panose="020B0604020202020204" pitchFamily="34" charset="0"/>
              </a:rPr>
              <a:t> Đ</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ây là những phẩm chất cần thiết của một kĩ sư chọn giống cây trồng. </a:t>
            </a:r>
          </a:p>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tạo giống cây trồng mới là công việc của nhà chọn giống cây trồng.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467300-FAA8-F198-CD0A-A03EF6F64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2316" y="7208884"/>
            <a:ext cx="3494583" cy="3494583"/>
          </a:xfrm>
          <a:prstGeom prst="rect">
            <a:avLst/>
          </a:prstGeom>
        </p:spPr>
      </p:pic>
      <p:pic>
        <p:nvPicPr>
          <p:cNvPr id="13" name="Picture 2">
            <a:extLst>
              <a:ext uri="{FF2B5EF4-FFF2-40B4-BE49-F238E27FC236}">
                <a16:creationId xmlns:a16="http://schemas.microsoft.com/office/drawing/2014/main" id="{BE6ABD05-124A-0AA8-3D03-AAA373296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810" y="8553971"/>
            <a:ext cx="1557011" cy="15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42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wipe(left)">
                                      <p:cBhvr>
                                        <p:cTn id="14" dur="500"/>
                                        <p:tgtEl>
                                          <p:spTgt spid="2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anim calcmode="lin" valueType="num">
                                      <p:cBhvr>
                                        <p:cTn id="20"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EE35CE-EB37-EB89-0085-506DE6EBEE39}"/>
              </a:ext>
            </a:extLst>
          </p:cNvPr>
          <p:cNvPicPr>
            <a:picLocks noChangeAspect="1"/>
          </p:cNvPicPr>
          <p:nvPr/>
        </p:nvPicPr>
        <p:blipFill>
          <a:blip r:embed="rId2"/>
          <a:stretch>
            <a:fillRect/>
          </a:stretch>
        </p:blipFill>
        <p:spPr>
          <a:xfrm>
            <a:off x="-1981200" y="-2179070"/>
            <a:ext cx="21416064" cy="7717612"/>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sp>
        <p:nvSpPr>
          <p:cNvPr id="3" name="Speech Bubble: Rectangle with Corners Rounded 2">
            <a:extLst>
              <a:ext uri="{FF2B5EF4-FFF2-40B4-BE49-F238E27FC236}">
                <a16:creationId xmlns:a16="http://schemas.microsoft.com/office/drawing/2014/main" id="{A5183B40-4B14-F97D-D611-D62EA0F8C6E5}"/>
              </a:ext>
            </a:extLst>
          </p:cNvPr>
          <p:cNvSpPr/>
          <p:nvPr/>
        </p:nvSpPr>
        <p:spPr>
          <a:xfrm>
            <a:off x="412491" y="2311043"/>
            <a:ext cx="10715054" cy="3901114"/>
          </a:xfrm>
          <a:prstGeom prst="wedgeRoundRectCallout">
            <a:avLst>
              <a:gd name="adj1" fmla="val -4446"/>
              <a:gd name="adj2" fmla="val 783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just">
              <a:lnSpc>
                <a:spcPct val="130000"/>
              </a:lnSpc>
            </a:pPr>
            <a:r>
              <a:rPr lang="en-US" sz="3800">
                <a:latin typeface="Arial" panose="020B0604020202020204" pitchFamily="34" charset="0"/>
                <a:cs typeface="Arial" panose="020B0604020202020204" pitchFamily="34" charset="0"/>
              </a:rPr>
              <a:t>Tiến hành khảo sát, ghi chép lại tên các loại cây trồng có trong khuôn viên trường học/ gia đình/ nơi em sống… và phân chia chúng thành các nhóm thích hợp theo mục địch sử dụng.</a:t>
            </a:r>
          </a:p>
        </p:txBody>
      </p:sp>
      <p:pic>
        <p:nvPicPr>
          <p:cNvPr id="1026" name="Picture 2">
            <a:extLst>
              <a:ext uri="{FF2B5EF4-FFF2-40B4-BE49-F238E27FC236}">
                <a16:creationId xmlns:a16="http://schemas.microsoft.com/office/drawing/2014/main" id="{9B159614-04EA-BDA9-7B1D-CEC9DF455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840" y="5629599"/>
            <a:ext cx="7721386" cy="433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29EFA9-613B-1A6A-FF3B-72F4CC07A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800" y="6394272"/>
            <a:ext cx="3571361" cy="3571361"/>
          </a:xfrm>
          <a:prstGeom prst="rect">
            <a:avLst/>
          </a:prstGeom>
        </p:spPr>
      </p:pic>
    </p:spTree>
    <p:extLst>
      <p:ext uri="{BB962C8B-B14F-4D97-AF65-F5344CB8AC3E}">
        <p14:creationId xmlns:p14="http://schemas.microsoft.com/office/powerpoint/2010/main" val="28323147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02DAB7-AB8A-2C4E-205A-0B7EB3BCC5D9}"/>
              </a:ext>
            </a:extLst>
          </p:cNvPr>
          <p:cNvPicPr>
            <a:picLocks noChangeAspect="1"/>
          </p:cNvPicPr>
          <p:nvPr/>
        </p:nvPicPr>
        <p:blipFill>
          <a:blip r:embed="rId2"/>
          <a:stretch>
            <a:fillRect/>
          </a:stretch>
        </p:blipFill>
        <p:spPr>
          <a:xfrm>
            <a:off x="0" y="-2411609"/>
            <a:ext cx="19354800" cy="12698609"/>
          </a:xfrm>
          <a:prstGeom prst="rect">
            <a:avLst/>
          </a:prstGeom>
        </p:spPr>
      </p:pic>
      <p:grpSp>
        <p:nvGrpSpPr>
          <p:cNvPr id="22" name="Group 4">
            <a:extLst>
              <a:ext uri="{FF2B5EF4-FFF2-40B4-BE49-F238E27FC236}">
                <a16:creationId xmlns:a16="http://schemas.microsoft.com/office/drawing/2014/main" id="{1C02E8AE-52A4-CD97-6CD6-72204FDF73DF}"/>
              </a:ext>
            </a:extLst>
          </p:cNvPr>
          <p:cNvGrpSpPr/>
          <p:nvPr/>
        </p:nvGrpSpPr>
        <p:grpSpPr>
          <a:xfrm>
            <a:off x="853579" y="7304952"/>
            <a:ext cx="10753079" cy="1916632"/>
            <a:chOff x="0" y="0"/>
            <a:chExt cx="6990895" cy="1169740"/>
          </a:xfrm>
          <a:solidFill>
            <a:schemeClr val="accent5">
              <a:lumMod val="75000"/>
            </a:schemeClr>
          </a:solidFill>
        </p:grpSpPr>
        <p:sp>
          <p:nvSpPr>
            <p:cNvPr id="23" name="Freeform 5">
              <a:extLst>
                <a:ext uri="{FF2B5EF4-FFF2-40B4-BE49-F238E27FC236}">
                  <a16:creationId xmlns:a16="http://schemas.microsoft.com/office/drawing/2014/main" id="{CCD03EB8-E261-40AA-4077-D81ED10BCD5C}"/>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5" name="Freeform 6">
              <a:extLst>
                <a:ext uri="{FF2B5EF4-FFF2-40B4-BE49-F238E27FC236}">
                  <a16:creationId xmlns:a16="http://schemas.microsoft.com/office/drawing/2014/main" id="{A77EB382-B358-783A-0C76-88F77E2774F9}"/>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0" name="TextBox 8">
            <a:extLst>
              <a:ext uri="{FF2B5EF4-FFF2-40B4-BE49-F238E27FC236}">
                <a16:creationId xmlns:a16="http://schemas.microsoft.com/office/drawing/2014/main" id="{0BDB44ED-0DE3-1C16-3C34-1FADA55485CC}"/>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HƯỚNG DẪN VỀ NHÀ</a:t>
            </a:r>
          </a:p>
        </p:txBody>
      </p:sp>
      <p:grpSp>
        <p:nvGrpSpPr>
          <p:cNvPr id="11" name="Group 4">
            <a:extLst>
              <a:ext uri="{FF2B5EF4-FFF2-40B4-BE49-F238E27FC236}">
                <a16:creationId xmlns:a16="http://schemas.microsoft.com/office/drawing/2014/main" id="{6D55466D-461A-F37C-C203-B136BE9663C6}"/>
              </a:ext>
            </a:extLst>
          </p:cNvPr>
          <p:cNvGrpSpPr/>
          <p:nvPr/>
        </p:nvGrpSpPr>
        <p:grpSpPr>
          <a:xfrm>
            <a:off x="857485" y="2647500"/>
            <a:ext cx="10753079" cy="1916632"/>
            <a:chOff x="0" y="0"/>
            <a:chExt cx="6990895" cy="1169740"/>
          </a:xfrm>
          <a:solidFill>
            <a:schemeClr val="accent5">
              <a:lumMod val="75000"/>
            </a:schemeClr>
          </a:solidFill>
        </p:grpSpPr>
        <p:sp>
          <p:nvSpPr>
            <p:cNvPr id="12" name="Freeform 5">
              <a:extLst>
                <a:ext uri="{FF2B5EF4-FFF2-40B4-BE49-F238E27FC236}">
                  <a16:creationId xmlns:a16="http://schemas.microsoft.com/office/drawing/2014/main" id="{A84E3BA0-90CE-B47D-DA35-054C717E21F2}"/>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13" name="Freeform 6">
              <a:extLst>
                <a:ext uri="{FF2B5EF4-FFF2-40B4-BE49-F238E27FC236}">
                  <a16:creationId xmlns:a16="http://schemas.microsoft.com/office/drawing/2014/main" id="{7CD5BC38-8C9C-6B6C-8758-A2EE9BCA22DF}"/>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5" name="TextBox 14">
            <a:extLst>
              <a:ext uri="{FF2B5EF4-FFF2-40B4-BE49-F238E27FC236}">
                <a16:creationId xmlns:a16="http://schemas.microsoft.com/office/drawing/2014/main" id="{36396AC1-5A0D-3A7B-CA89-C5CBCA5BFDD3}"/>
              </a:ext>
            </a:extLst>
          </p:cNvPr>
          <p:cNvSpPr txBox="1"/>
          <p:nvPr/>
        </p:nvSpPr>
        <p:spPr>
          <a:xfrm>
            <a:off x="428827" y="3044041"/>
            <a:ext cx="1119539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Ôn lại các kiến thức đã học.</a:t>
            </a:r>
          </a:p>
        </p:txBody>
      </p:sp>
      <p:pic>
        <p:nvPicPr>
          <p:cNvPr id="17" name="Picture 16">
            <a:extLst>
              <a:ext uri="{FF2B5EF4-FFF2-40B4-BE49-F238E27FC236}">
                <a16:creationId xmlns:a16="http://schemas.microsoft.com/office/drawing/2014/main" id="{FF798C6D-5FB4-EAA3-48F2-EA27B2DC8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6774" y="2368013"/>
            <a:ext cx="4061667" cy="7132158"/>
          </a:xfrm>
          <a:prstGeom prst="rect">
            <a:avLst/>
          </a:prstGeom>
        </p:spPr>
      </p:pic>
      <p:grpSp>
        <p:nvGrpSpPr>
          <p:cNvPr id="18" name="Group 4">
            <a:extLst>
              <a:ext uri="{FF2B5EF4-FFF2-40B4-BE49-F238E27FC236}">
                <a16:creationId xmlns:a16="http://schemas.microsoft.com/office/drawing/2014/main" id="{B1B1B43B-2DC7-945D-C835-F2E82588BEA0}"/>
              </a:ext>
            </a:extLst>
          </p:cNvPr>
          <p:cNvGrpSpPr/>
          <p:nvPr/>
        </p:nvGrpSpPr>
        <p:grpSpPr>
          <a:xfrm>
            <a:off x="873113" y="4958592"/>
            <a:ext cx="10753079" cy="1916632"/>
            <a:chOff x="0" y="0"/>
            <a:chExt cx="6990895" cy="1169740"/>
          </a:xfrm>
          <a:solidFill>
            <a:schemeClr val="accent5">
              <a:lumMod val="75000"/>
            </a:schemeClr>
          </a:solidFill>
        </p:grpSpPr>
        <p:sp>
          <p:nvSpPr>
            <p:cNvPr id="20" name="Freeform 5">
              <a:extLst>
                <a:ext uri="{FF2B5EF4-FFF2-40B4-BE49-F238E27FC236}">
                  <a16:creationId xmlns:a16="http://schemas.microsoft.com/office/drawing/2014/main" id="{907991C6-BF1C-881C-476F-E731C1C4ED55}"/>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1" name="Freeform 6">
              <a:extLst>
                <a:ext uri="{FF2B5EF4-FFF2-40B4-BE49-F238E27FC236}">
                  <a16:creationId xmlns:a16="http://schemas.microsoft.com/office/drawing/2014/main" id="{41DBACA7-73FF-E15C-7C01-628265C95720}"/>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6" name="TextBox 15">
            <a:extLst>
              <a:ext uri="{FF2B5EF4-FFF2-40B4-BE49-F238E27FC236}">
                <a16:creationId xmlns:a16="http://schemas.microsoft.com/office/drawing/2014/main" id="{49F5F635-9B3D-AB9F-5ED3-949BC6CA0578}"/>
              </a:ext>
            </a:extLst>
          </p:cNvPr>
          <p:cNvSpPr txBox="1"/>
          <p:nvPr/>
        </p:nvSpPr>
        <p:spPr>
          <a:xfrm>
            <a:off x="291901" y="5299002"/>
            <a:ext cx="1146924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Hoàn thành các bài tập của </a:t>
            </a:r>
            <a:r>
              <a:rPr lang="en-US" sz="4500" i="1">
                <a:solidFill>
                  <a:schemeClr val="bg1"/>
                </a:solidFill>
                <a:latin typeface="Arial" panose="020B0604020202020204" pitchFamily="34" charset="0"/>
                <a:cs typeface="Arial" panose="020B0604020202020204" pitchFamily="34" charset="0"/>
              </a:rPr>
              <a:t>Bài 1</a:t>
            </a:r>
            <a:r>
              <a:rPr lang="en-US" sz="4500">
                <a:solidFill>
                  <a:schemeClr val="bg1"/>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0A893B3-306C-3C1D-B106-5B38B60566B9}"/>
              </a:ext>
            </a:extLst>
          </p:cNvPr>
          <p:cNvSpPr txBox="1"/>
          <p:nvPr/>
        </p:nvSpPr>
        <p:spPr>
          <a:xfrm>
            <a:off x="1296558" y="7332004"/>
            <a:ext cx="9902282" cy="1685333"/>
          </a:xfrm>
          <a:prstGeom prst="rect">
            <a:avLst/>
          </a:prstGeom>
          <a:noFill/>
        </p:spPr>
        <p:txBody>
          <a:bodyPr wrap="square">
            <a:spAutoFit/>
          </a:bodyPr>
          <a:lstStyle/>
          <a:p>
            <a:pPr>
              <a:lnSpc>
                <a:spcPct val="130000"/>
              </a:lnSpc>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Xem và chuẩn bị trước nội dung </a:t>
            </a:r>
            <a:r>
              <a:rPr lang="nl-NL" sz="4200" i="1">
                <a:solidFill>
                  <a:schemeClr val="bg1"/>
                </a:solidFill>
                <a:effectLst/>
                <a:latin typeface="Arial" panose="020B0604020202020204" pitchFamily="34" charset="0"/>
                <a:ea typeface="Calibri" panose="020F0502020204030204" pitchFamily="34" charset="0"/>
                <a:cs typeface="Arial" panose="020B0604020202020204" pitchFamily="34" charset="0"/>
              </a:rPr>
              <a:t>Bài 2 - Làm đất trồng cây</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2060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925A3E-FA41-EB84-4DE2-5BA4C26CCF9B}"/>
              </a:ext>
            </a:extLst>
          </p:cNvPr>
          <p:cNvPicPr>
            <a:picLocks noChangeAspect="1"/>
          </p:cNvPicPr>
          <p:nvPr/>
        </p:nvPicPr>
        <p:blipFill>
          <a:blip r:embed="rId2"/>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CẢM ƠN CÁC EM ĐÃ CHÚ Ý LẮNG NGHE BÀI GIẢNG!</a:t>
            </a:r>
          </a:p>
        </p:txBody>
      </p:sp>
      <p:pic>
        <p:nvPicPr>
          <p:cNvPr id="15" name="Picture 14">
            <a:extLst>
              <a:ext uri="{FF2B5EF4-FFF2-40B4-BE49-F238E27FC236}">
                <a16:creationId xmlns:a16="http://schemas.microsoft.com/office/drawing/2014/main" id="{EFF73B31-CF62-6127-8635-5CB23ECB5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514" y="5110389"/>
            <a:ext cx="5047881" cy="5403218"/>
          </a:xfrm>
          <a:prstGeom prst="rect">
            <a:avLst/>
          </a:prstGeom>
        </p:spPr>
      </p:pic>
    </p:spTree>
    <p:extLst>
      <p:ext uri="{BB962C8B-B14F-4D97-AF65-F5344CB8AC3E}">
        <p14:creationId xmlns:p14="http://schemas.microsoft.com/office/powerpoint/2010/main" val="11818407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B0B25-1314-5996-FB12-0757368A1D55}"/>
              </a:ext>
            </a:extLst>
          </p:cNvPr>
          <p:cNvPicPr>
            <a:picLocks noChangeAspect="1"/>
          </p:cNvPicPr>
          <p:nvPr/>
        </p:nvPicPr>
        <p:blipFill>
          <a:blip r:embed="rId2"/>
          <a:stretch>
            <a:fillRect/>
          </a:stretch>
        </p:blipFill>
        <p:spPr>
          <a:xfrm>
            <a:off x="0" y="-2423706"/>
            <a:ext cx="22252587" cy="15897263"/>
          </a:xfrm>
          <a:prstGeom prst="rect">
            <a:avLst/>
          </a:prstGeom>
        </p:spPr>
      </p:pic>
      <p:pic>
        <p:nvPicPr>
          <p:cNvPr id="17" name="Picture 11" descr="A person holding a plant&#10;&#10;Description automatically generated with low confidence">
            <a:extLst>
              <a:ext uri="{FF2B5EF4-FFF2-40B4-BE49-F238E27FC236}">
                <a16:creationId xmlns:a16="http://schemas.microsoft.com/office/drawing/2014/main" id="{C7C96483-0AB3-6DD6-5136-7534A99B9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06" y="405878"/>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 group of people in lab coats&#10;&#10;Description automatically generated with low confidence">
            <a:extLst>
              <a:ext uri="{FF2B5EF4-FFF2-40B4-BE49-F238E27FC236}">
                <a16:creationId xmlns:a16="http://schemas.microsoft.com/office/drawing/2014/main" id="{5F74949A-FC95-D8CE-07F0-58DB20451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123" y="3256355"/>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A person in a white coat&#10;&#10;Description automatically generated with low confidence">
            <a:extLst>
              <a:ext uri="{FF2B5EF4-FFF2-40B4-BE49-F238E27FC236}">
                <a16:creationId xmlns:a16="http://schemas.microsoft.com/office/drawing/2014/main" id="{5545EE8A-EBB6-73EA-B298-1B301B4B3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8595" y="5524926"/>
            <a:ext cx="6203874" cy="4230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BE0F15-EECA-9113-8F24-372EDD9211BD}"/>
              </a:ext>
            </a:extLst>
          </p:cNvPr>
          <p:cNvSpPr txBox="1"/>
          <p:nvPr/>
        </p:nvSpPr>
        <p:spPr>
          <a:xfrm>
            <a:off x="6963596" y="2417011"/>
            <a:ext cx="4486293"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trồng trọt</a:t>
            </a:r>
          </a:p>
        </p:txBody>
      </p:sp>
      <p:sp>
        <p:nvSpPr>
          <p:cNvPr id="23" name="TextBox 22">
            <a:extLst>
              <a:ext uri="{FF2B5EF4-FFF2-40B4-BE49-F238E27FC236}">
                <a16:creationId xmlns:a16="http://schemas.microsoft.com/office/drawing/2014/main" id="{1CAAEB01-50AD-F4CB-4616-37504B498714}"/>
              </a:ext>
            </a:extLst>
          </p:cNvPr>
          <p:cNvSpPr txBox="1"/>
          <p:nvPr/>
        </p:nvSpPr>
        <p:spPr>
          <a:xfrm>
            <a:off x="75770" y="6807394"/>
            <a:ext cx="620387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bảo vệ thực vật</a:t>
            </a:r>
          </a:p>
        </p:txBody>
      </p:sp>
      <p:sp>
        <p:nvSpPr>
          <p:cNvPr id="24" name="TextBox 23">
            <a:extLst>
              <a:ext uri="{FF2B5EF4-FFF2-40B4-BE49-F238E27FC236}">
                <a16:creationId xmlns:a16="http://schemas.microsoft.com/office/drawing/2014/main" id="{08C9C3C1-2A0D-C504-AF67-AB34F22F1F9B}"/>
              </a:ext>
            </a:extLst>
          </p:cNvPr>
          <p:cNvSpPr txBox="1"/>
          <p:nvPr/>
        </p:nvSpPr>
        <p:spPr>
          <a:xfrm>
            <a:off x="4416965" y="9142230"/>
            <a:ext cx="703292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chọn giống cây trồng</a:t>
            </a:r>
          </a:p>
        </p:txBody>
      </p:sp>
    </p:spTree>
    <p:extLst>
      <p:ext uri="{BB962C8B-B14F-4D97-AF65-F5344CB8AC3E}">
        <p14:creationId xmlns:p14="http://schemas.microsoft.com/office/powerpoint/2010/main" val="8869810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F26F1A-ADE6-E67D-AF36-3396FBE9DAD5}"/>
              </a:ext>
            </a:extLst>
          </p:cNvPr>
          <p:cNvPicPr>
            <a:picLocks noChangeAspect="1"/>
          </p:cNvPicPr>
          <p:nvPr/>
        </p:nvPicPr>
        <p:blipFill>
          <a:blip r:embed="rId2"/>
          <a:stretch>
            <a:fillRect/>
          </a:stretch>
        </p:blipFill>
        <p:spPr>
          <a:xfrm>
            <a:off x="-2133601" y="-1977854"/>
            <a:ext cx="22555200" cy="14242708"/>
          </a:xfrm>
          <a:prstGeom prst="rect">
            <a:avLst/>
          </a:prstGeom>
        </p:spPr>
      </p:pic>
      <p:sp>
        <p:nvSpPr>
          <p:cNvPr id="8" name="TextBox 8"/>
          <p:cNvSpPr txBox="1"/>
          <p:nvPr/>
        </p:nvSpPr>
        <p:spPr>
          <a:xfrm>
            <a:off x="394239" y="3105868"/>
            <a:ext cx="17499521" cy="3312766"/>
          </a:xfrm>
          <a:prstGeom prst="rect">
            <a:avLst/>
          </a:prstGeom>
        </p:spPr>
        <p:txBody>
          <a:bodyPr wrap="square" lIns="0" tIns="0" rIns="0" bIns="0" rtlCol="0" anchor="t">
            <a:spAutoFit/>
          </a:bodyPr>
          <a:lstStyle/>
          <a:p>
            <a:pPr algn="ctr">
              <a:lnSpc>
                <a:spcPct val="150000"/>
              </a:lnSpc>
              <a:spcBef>
                <a:spcPts val="300"/>
              </a:spcBef>
              <a:spcAft>
                <a:spcPts val="300"/>
              </a:spcAft>
            </a:pPr>
            <a:r>
              <a:rPr lang="en-US" sz="7500" b="1" kern="0">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CHƯƠNG I: TRỒNG TRỌT</a:t>
            </a:r>
          </a:p>
          <a:p>
            <a:pPr algn="ctr">
              <a:lnSpc>
                <a:spcPct val="150000"/>
              </a:lnSpc>
              <a:spcBef>
                <a:spcPts val="200"/>
              </a:spcBef>
            </a:pPr>
            <a:r>
              <a:rPr lang="en-US" sz="7000" b="1">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BÀI 1: GIỚI THIỆU VỀ TRỒNG TRỌT</a:t>
            </a:r>
          </a:p>
        </p:txBody>
      </p:sp>
      <p:pic>
        <p:nvPicPr>
          <p:cNvPr id="12" name="Picture 13">
            <a:extLst>
              <a:ext uri="{FF2B5EF4-FFF2-40B4-BE49-F238E27FC236}">
                <a16:creationId xmlns:a16="http://schemas.microsoft.com/office/drawing/2014/main" id="{9437B3C6-3373-4E83-0C6F-FBEC4253F2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80923" y="6657332"/>
            <a:ext cx="3811692" cy="3875103"/>
          </a:xfrm>
          <a:prstGeom prst="rect">
            <a:avLst/>
          </a:prstGeom>
        </p:spPr>
      </p:pic>
    </p:spTree>
    <p:extLst>
      <p:ext uri="{BB962C8B-B14F-4D97-AF65-F5344CB8AC3E}">
        <p14:creationId xmlns:p14="http://schemas.microsoft.com/office/powerpoint/2010/main" val="313484030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FD5FE7B-999A-C2FB-033B-D70DBD08687A}"/>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6" name="TextBox 25">
            <a:extLst>
              <a:ext uri="{FF2B5EF4-FFF2-40B4-BE49-F238E27FC236}">
                <a16:creationId xmlns:a16="http://schemas.microsoft.com/office/drawing/2014/main" id="{9C90A99A-7C87-DCE9-985B-243D56E38A38}"/>
              </a:ext>
            </a:extLst>
          </p:cNvPr>
          <p:cNvSpPr txBox="1"/>
          <p:nvPr/>
        </p:nvSpPr>
        <p:spPr>
          <a:xfrm>
            <a:off x="4450940" y="3594935"/>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 Vai trò và triển vọng của trồng trọt</a:t>
            </a:r>
          </a:p>
        </p:txBody>
      </p:sp>
      <p:sp>
        <p:nvSpPr>
          <p:cNvPr id="27" name="TextBox 26">
            <a:extLst>
              <a:ext uri="{FF2B5EF4-FFF2-40B4-BE49-F238E27FC236}">
                <a16:creationId xmlns:a16="http://schemas.microsoft.com/office/drawing/2014/main" id="{E752FA24-1E0B-DD8D-DCDC-732C76993CA2}"/>
              </a:ext>
            </a:extLst>
          </p:cNvPr>
          <p:cNvSpPr txBox="1"/>
          <p:nvPr/>
        </p:nvSpPr>
        <p:spPr>
          <a:xfrm>
            <a:off x="4450940" y="5190203"/>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II. Các nhóm cây trồng phổ biến</a:t>
            </a:r>
          </a:p>
        </p:txBody>
      </p:sp>
      <p:sp>
        <p:nvSpPr>
          <p:cNvPr id="28" name="TextBox 27">
            <a:extLst>
              <a:ext uri="{FF2B5EF4-FFF2-40B4-BE49-F238E27FC236}">
                <a16:creationId xmlns:a16="http://schemas.microsoft.com/office/drawing/2014/main" id="{82F6F686-BF8A-D566-6720-73602F88E6B1}"/>
              </a:ext>
            </a:extLst>
          </p:cNvPr>
          <p:cNvSpPr txBox="1"/>
          <p:nvPr/>
        </p:nvSpPr>
        <p:spPr>
          <a:xfrm>
            <a:off x="4450939" y="6760403"/>
            <a:ext cx="127702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III. Một số phương thức trồng trọt phổ biến ở Việt Nam</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8ECB-8628-A134-ADCF-4F7106EAB155}"/>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9" name="TextBox 28">
            <a:extLst>
              <a:ext uri="{FF2B5EF4-FFF2-40B4-BE49-F238E27FC236}">
                <a16:creationId xmlns:a16="http://schemas.microsoft.com/office/drawing/2014/main" id="{C3DBCB2E-DA04-4940-36B4-77221D398980}"/>
              </a:ext>
            </a:extLst>
          </p:cNvPr>
          <p:cNvSpPr txBox="1"/>
          <p:nvPr/>
        </p:nvSpPr>
        <p:spPr>
          <a:xfrm>
            <a:off x="4238796" y="3967305"/>
            <a:ext cx="123999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IV. Một số đặc điểm cơ bản của trồng trọt công nghệ cao</a:t>
            </a:r>
          </a:p>
        </p:txBody>
      </p:sp>
      <p:sp>
        <p:nvSpPr>
          <p:cNvPr id="30" name="TextBox 29">
            <a:extLst>
              <a:ext uri="{FF2B5EF4-FFF2-40B4-BE49-F238E27FC236}">
                <a16:creationId xmlns:a16="http://schemas.microsoft.com/office/drawing/2014/main" id="{E026A360-F8D7-A837-0987-850CAB8183A7}"/>
              </a:ext>
            </a:extLst>
          </p:cNvPr>
          <p:cNvSpPr txBox="1"/>
          <p:nvPr/>
        </p:nvSpPr>
        <p:spPr>
          <a:xfrm>
            <a:off x="4238796" y="7054889"/>
            <a:ext cx="12773870" cy="923330"/>
          </a:xfrm>
          <a:prstGeom prst="rect">
            <a:avLst/>
          </a:prstGeom>
          <a:noFill/>
        </p:spPr>
        <p:txBody>
          <a:bodyPr wrap="square" rtlCol="0">
            <a:spAutoFit/>
          </a:bodyPr>
          <a:lstStyle/>
          <a:p>
            <a:r>
              <a:rPr lang="en-US" sz="5400" b="1">
                <a:solidFill>
                  <a:schemeClr val="accent3">
                    <a:lumMod val="50000"/>
                  </a:schemeClr>
                </a:solidFill>
                <a:latin typeface="Arial" panose="020B0604020202020204" pitchFamily="34" charset="0"/>
                <a:cs typeface="Arial" panose="020B0604020202020204" pitchFamily="34" charset="0"/>
              </a:rPr>
              <a:t>V. Một số ngành nghề trong trồng trọt</a:t>
            </a:r>
          </a:p>
        </p:txBody>
      </p:sp>
    </p:spTree>
    <p:extLst>
      <p:ext uri="{BB962C8B-B14F-4D97-AF65-F5344CB8AC3E}">
        <p14:creationId xmlns:p14="http://schemas.microsoft.com/office/powerpoint/2010/main" val="423411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2193</Words>
  <Application>Microsoft Office PowerPoint</Application>
  <PresentationFormat>Custom</PresentationFormat>
  <Paragraphs>184</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DengXian Light</vt:lpstr>
      <vt:lpstr>Arial</vt:lpstr>
      <vt:lpstr>Symbol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Ashop8888</cp:lastModifiedBy>
  <cp:revision>110</cp:revision>
  <dcterms:created xsi:type="dcterms:W3CDTF">2006-08-16T00:00:00Z</dcterms:created>
  <dcterms:modified xsi:type="dcterms:W3CDTF">2023-09-18T03:17:02Z</dcterms:modified>
  <dc:identifier>DAFBeVtYId4</dc:identifier>
</cp:coreProperties>
</file>