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12" r:id="rId2"/>
    <p:sldId id="314" r:id="rId3"/>
    <p:sldId id="315" r:id="rId4"/>
    <p:sldId id="292" r:id="rId5"/>
    <p:sldId id="308" r:id="rId6"/>
    <p:sldId id="309" r:id="rId7"/>
    <p:sldId id="310" r:id="rId8"/>
    <p:sldId id="316" r:id="rId9"/>
    <p:sldId id="317" r:id="rId10"/>
    <p:sldId id="318" r:id="rId11"/>
    <p:sldId id="311" r:id="rId12"/>
    <p:sldId id="31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F3"/>
    <a:srgbClr val="FF912B"/>
    <a:srgbClr val="FFC011"/>
    <a:srgbClr val="FDC405"/>
    <a:srgbClr val="D2586A"/>
    <a:srgbClr val="2C540B"/>
    <a:srgbClr val="8C103D"/>
    <a:srgbClr val="1E3100"/>
    <a:srgbClr val="487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96F8E-0EC4-4C3B-B0D7-E154F688501F}" type="datetimeFigureOut">
              <a:rPr lang="en-US" smtClean="0"/>
              <a:t>09/02/21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09D1-3E90-4605-8A13-DE7EC4CD3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4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2,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ở </a:t>
            </a:r>
            <a:r>
              <a:rPr lang="en-US" dirty="0" err="1"/>
              <a:t>nhà</a:t>
            </a:r>
            <a:r>
              <a:rPr lang="en-US" dirty="0"/>
              <a:t> 1 </a:t>
            </a:r>
            <a:r>
              <a:rPr lang="en-US" dirty="0" err="1"/>
              <a:t>tuần</a:t>
            </a:r>
            <a:r>
              <a:rPr lang="en-US" dirty="0"/>
              <a:t>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Canva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powerpoint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tiết</a:t>
            </a:r>
            <a:r>
              <a:rPr lang="en-US" dirty="0"/>
              <a:t> 2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09D1-3E90-4605-8A13-DE7EC4CD3E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5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2,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ở </a:t>
            </a:r>
            <a:r>
              <a:rPr lang="en-US" dirty="0" err="1"/>
              <a:t>nhà</a:t>
            </a:r>
            <a:r>
              <a:rPr lang="en-US" dirty="0"/>
              <a:t> 1 </a:t>
            </a:r>
            <a:r>
              <a:rPr lang="en-US" dirty="0" err="1"/>
              <a:t>tuần</a:t>
            </a:r>
            <a:r>
              <a:rPr lang="en-US" dirty="0"/>
              <a:t>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Canva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powerpoint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tiết</a:t>
            </a:r>
            <a:r>
              <a:rPr lang="en-US" dirty="0"/>
              <a:t> 2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09D1-3E90-4605-8A13-DE7EC4CD3E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1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2,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ở </a:t>
            </a:r>
            <a:r>
              <a:rPr lang="en-US" dirty="0" err="1"/>
              <a:t>nhà</a:t>
            </a:r>
            <a:r>
              <a:rPr lang="en-US" dirty="0"/>
              <a:t> 1 </a:t>
            </a:r>
            <a:r>
              <a:rPr lang="en-US" dirty="0" err="1"/>
              <a:t>tuần</a:t>
            </a:r>
            <a:r>
              <a:rPr lang="en-US" dirty="0"/>
              <a:t>.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Canva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powerpoint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tiết</a:t>
            </a:r>
            <a:r>
              <a:rPr lang="en-US" dirty="0"/>
              <a:t> 2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09D1-3E90-4605-8A13-DE7EC4CD3E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canva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powerpoint</a:t>
            </a:r>
            <a:r>
              <a:rPr lang="en-US" dirty="0"/>
              <a:t>  ở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2,3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09D1-3E90-4605-8A13-DE7EC4CD3E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3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09/02/21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ank-you-card-gnome-house-kids-970872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ysadnessday.deviantart.com/art/Empty-Grassland-43818004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0998" y="-1"/>
            <a:ext cx="9144000" cy="3168699"/>
          </a:xfrm>
          <a:prstGeom prst="rect">
            <a:avLst/>
          </a:prstGeom>
          <a:solidFill>
            <a:srgbClr val="2CC6D2"/>
          </a:solidFill>
          <a:ln>
            <a:noFill/>
          </a:ln>
          <a:effectLst>
            <a:innerShdw blurRad="800100" dir="588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37008" y="260211"/>
            <a:ext cx="8839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4000" dirty="0">
                <a:solidFill>
                  <a:srgbClr val="0093DB"/>
                </a:solidFill>
                <a:cs typeface="Times New Roman" panose="02020603050405020304" pitchFamily="18" charset="0"/>
              </a:rPr>
              <a:t>DỰ ÁN:</a:t>
            </a:r>
          </a:p>
          <a:p>
            <a:r>
              <a:rPr lang="en-US" sz="4000" dirty="0">
                <a:solidFill>
                  <a:srgbClr val="0093DB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93DB"/>
                </a:solidFill>
                <a:cs typeface="Times New Roman" panose="02020603050405020304" pitchFamily="18" charset="0"/>
              </a:rPr>
              <a:t>TIẾT KIỆM TRONG </a:t>
            </a:r>
          </a:p>
          <a:p>
            <a:r>
              <a:rPr lang="en-US" sz="4000" b="1" dirty="0">
                <a:solidFill>
                  <a:srgbClr val="0093DB"/>
                </a:solidFill>
                <a:cs typeface="Times New Roman" panose="02020603050405020304" pitchFamily="18" charset="0"/>
              </a:rPr>
              <a:t>    SỬ DỤNG ĐIỆN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23" y="1482773"/>
            <a:ext cx="2714625" cy="16859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9B9A54-49A6-40DC-A850-0CE746C66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8699"/>
            <a:ext cx="45720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315523-DF65-4D7C-A6A6-4BBBC1986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68699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8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47DC55-1780-4F56-90F5-28A08730C9E7}"/>
              </a:ext>
            </a:extLst>
          </p:cNvPr>
          <p:cNvSpPr/>
          <p:nvPr/>
        </p:nvSpPr>
        <p:spPr>
          <a:xfrm>
            <a:off x="190500" y="685800"/>
            <a:ext cx="8763000" cy="5747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41300" algn="just">
              <a:lnSpc>
                <a:spcPct val="120000"/>
              </a:lnSpc>
              <a:tabLst>
                <a:tab pos="243205" algn="l"/>
              </a:tabLst>
            </a:pPr>
            <a:r>
              <a:rPr lang="nl-NL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3. Nguyên nhân gây lãng phí điện năng 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</a:t>
            </a:r>
            <a:endParaRPr lang="en-US" sz="20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</a:t>
            </a:r>
            <a:endParaRPr lang="en-US" sz="20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4. Đề xuất việc làm cụ thể để sử dụng điện năng trong gia đình an toàn, tiết kiệm và hiệu quả. 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</a:t>
            </a:r>
            <a:endParaRPr lang="en-US" sz="20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</a:t>
            </a:r>
            <a:endParaRPr lang="en-US" sz="20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</a:t>
            </a:r>
            <a:endParaRPr lang="en-US" sz="20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5 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chênh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lệch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xuất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0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2000" dirty="0">
              <a:solidFill>
                <a:srgbClr val="2828F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57DB3-15FD-4A97-A202-6E74C82BF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6" y="32226"/>
            <a:ext cx="457240" cy="457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D29542-7FC1-4691-B2C0-DAD509E34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735" y="6360687"/>
            <a:ext cx="457240" cy="457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E8FACA-B748-4A5C-816A-417F9CCAA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4" y="6368534"/>
            <a:ext cx="457240" cy="457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5EA096-38A7-42E6-A1D2-4290066BA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814" y="99823"/>
            <a:ext cx="45724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5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5800" y="1066799"/>
            <a:ext cx="8153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2. Qua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chênh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lệch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52" y="266212"/>
            <a:ext cx="4602948" cy="800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886200"/>
            <a:ext cx="55626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7" y="1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090" y="20783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7290" y="6303817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7817" y="6449291"/>
            <a:ext cx="457200" cy="457200"/>
          </a:xfrm>
          <a:prstGeom prst="rect">
            <a:avLst/>
          </a:prstGeom>
        </p:spPr>
      </p:pic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198438" y="152400"/>
            <a:ext cx="8716962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A2BBE8-C587-4456-AFAF-9164848E3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70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AAEE3C-8485-4371-936B-FA425CC7B891}"/>
              </a:ext>
            </a:extLst>
          </p:cNvPr>
          <p:cNvSpPr/>
          <p:nvPr/>
        </p:nvSpPr>
        <p:spPr>
          <a:xfrm>
            <a:off x="152400" y="1447800"/>
            <a:ext cx="8839200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1.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1. Điện năng được sử dụng ở các đồ dùng điện nào?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2. Điện năng có vai trò như thế nào?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3. Kể tên những hành động sử dụng điện năng không an toàn và không tiết kiệm? 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4. Để khắc phục những hành động sử dụng điện năng không an toàn, tiết kiệm cần thực hiện biện pháp nào?</a:t>
            </a:r>
            <a:endParaRPr lang="en-US" sz="2800" dirty="0">
              <a:solidFill>
                <a:srgbClr val="2828F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E2EDF-0729-41E0-9069-AED560E1B567}"/>
              </a:ext>
            </a:extLst>
          </p:cNvPr>
          <p:cNvSpPr txBox="1"/>
          <p:nvPr/>
        </p:nvSpPr>
        <p:spPr>
          <a:xfrm>
            <a:off x="533400" y="304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HOẠT ĐỘNG NHÓM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D7F50-23A8-4579-9D1A-C8CB8666F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60777"/>
            <a:ext cx="2057400" cy="1364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EB762-2634-4422-9E18-4667B6C28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804" y="6379531"/>
            <a:ext cx="457240" cy="457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B938FA-2E7B-4163-A2B2-7CC8320E2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6" y="32226"/>
            <a:ext cx="457240" cy="457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DFA5FA-2E36-495A-B4F8-91147BDAC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" y="6395281"/>
            <a:ext cx="457240" cy="457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7BA46A-207A-4410-8D7F-9C35A7308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804" y="9445"/>
            <a:ext cx="45724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DAFA53-9CF9-44FB-8218-493A46F99C3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639" y="0"/>
            <a:ext cx="9083042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782109-DCD0-4C36-A3DE-A769A6C481DF}"/>
              </a:ext>
            </a:extLst>
          </p:cNvPr>
          <p:cNvSpPr/>
          <p:nvPr/>
        </p:nvSpPr>
        <p:spPr>
          <a:xfrm>
            <a:off x="228600" y="457201"/>
            <a:ext cx="8534400" cy="4183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2828F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63" y="2608581"/>
            <a:ext cx="7543800" cy="4006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2FB10B-91AA-4548-9961-9C619194B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90" y="249383"/>
            <a:ext cx="1364571" cy="908332"/>
          </a:xfrm>
          <a:prstGeom prst="rect">
            <a:avLst/>
          </a:prstGeom>
        </p:spPr>
      </p:pic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2151912" y="485342"/>
            <a:ext cx="3715487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>
                <a:solidFill>
                  <a:schemeClr val="accent2"/>
                </a:solidFill>
              </a:rPr>
              <a:t>  </a:t>
            </a:r>
            <a:r>
              <a:rPr lang="en-US" altLang="vi-VN" dirty="0">
                <a:solidFill>
                  <a:schemeClr val="accent6"/>
                </a:solidFill>
              </a:rPr>
              <a:t>1.</a:t>
            </a:r>
            <a:r>
              <a:rPr lang="en-US" altLang="vi-VN" dirty="0">
                <a:solidFill>
                  <a:schemeClr val="accent2"/>
                </a:solidFill>
              </a:rPr>
              <a:t> </a:t>
            </a:r>
            <a:r>
              <a:rPr lang="en-US" altLang="vi-VN" sz="3200" b="1" dirty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MỤC TIÊU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22000" y="1135291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ttrong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1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090" y="20783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290" y="6303817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817" y="6449291"/>
            <a:ext cx="457200" cy="457200"/>
          </a:xfrm>
          <a:prstGeom prst="rect">
            <a:avLst/>
          </a:prstGeom>
        </p:spPr>
      </p:pic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198438" y="152400"/>
            <a:ext cx="8716962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latin typeface="VNI-Times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85F85BE-D8D2-474E-96FB-B84E62569D6E}"/>
              </a:ext>
            </a:extLst>
          </p:cNvPr>
          <p:cNvSpPr/>
          <p:nvPr/>
        </p:nvSpPr>
        <p:spPr>
          <a:xfrm>
            <a:off x="431585" y="1240347"/>
            <a:ext cx="304800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57A8B0-CEE3-467D-8937-A77D6DB176C1}"/>
              </a:ext>
            </a:extLst>
          </p:cNvPr>
          <p:cNvSpPr/>
          <p:nvPr/>
        </p:nvSpPr>
        <p:spPr>
          <a:xfrm>
            <a:off x="386361" y="2303781"/>
            <a:ext cx="350024" cy="304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8A519FDE-DBE9-4A9A-9290-661E805B5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311" y="2146040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3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5800" y="1148825"/>
            <a:ext cx="296487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thiểu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;</a:t>
            </a:r>
          </a:p>
          <a:p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Tìm kiếm và đề xuất đồ dùng điện thế hệ mới có công chức năng nhưng tiêu thụ điện ít hơn để thay thế cho các đồ dùng điện trên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289214"/>
            <a:ext cx="6328196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0"/>
            <a:ext cx="3810000" cy="3810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1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090" y="20783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290" y="6303817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817" y="6449291"/>
            <a:ext cx="457200" cy="457200"/>
          </a:xfrm>
          <a:prstGeom prst="rect">
            <a:avLst/>
          </a:prstGeom>
        </p:spPr>
      </p:pic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198438" y="152400"/>
            <a:ext cx="8716962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2727" y="2085305"/>
            <a:ext cx="8153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xách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internet</a:t>
            </a:r>
          </a:p>
          <a:p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Tài liệu hướng dẫn sử dụng thiết bị điện của một số hãng sản xuất thông dụng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716441"/>
            <a:ext cx="7815749" cy="85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" y="1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090" y="20783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290" y="6303817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817" y="6449291"/>
            <a:ext cx="457200" cy="457200"/>
          </a:xfrm>
          <a:prstGeom prst="rect">
            <a:avLst/>
          </a:prstGeom>
        </p:spPr>
      </p:pic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198438" y="152400"/>
            <a:ext cx="8716962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8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4150" y="557026"/>
            <a:ext cx="81534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gia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đình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suất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bao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chức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giống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hoặc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gần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giống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đổ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liệt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kê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suất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  <a:p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chênh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lệch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suất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bao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W?</a:t>
            </a:r>
          </a:p>
          <a:p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Chênh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lệch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suất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(W) =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suất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(W) -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suất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mức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hệ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mới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(W)</a:t>
            </a:r>
          </a:p>
          <a:p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bao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  <a:p>
            <a:r>
              <a:rPr lang="vi-VN" dirty="0">
                <a:solidFill>
                  <a:srgbClr val="0000FF"/>
                </a:solidFill>
                <a:cs typeface="Times New Roman" panose="02020603050405020304" pitchFamily="18" charset="0"/>
              </a:rPr>
              <a:t>- Giả sử gia đình em đang sử dụng điện với đơn giá 1 856 đồng/kWh. Nếu sử dụng đồ dùng điện thế hệ mới thay cho đồ dùng điện đang sử dụng thì gia đình em sẽ tiết kiệm được bao nhiêu tiền 1 tháng? </a:t>
            </a:r>
            <a:endParaRPr lang="en-US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50" y="477983"/>
            <a:ext cx="838200" cy="8948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-111684"/>
            <a:ext cx="6328196" cy="1237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1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090" y="20783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290" y="6303817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817" y="644929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3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EAC55A-AA8E-4957-AB68-AE70FF07E761}"/>
              </a:ext>
            </a:extLst>
          </p:cNvPr>
          <p:cNvSpPr/>
          <p:nvPr/>
        </p:nvSpPr>
        <p:spPr>
          <a:xfrm>
            <a:off x="533400" y="533400"/>
            <a:ext cx="8153400" cy="1337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2800" b="1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41300" algn="just">
              <a:lnSpc>
                <a:spcPts val="1370"/>
              </a:lnSpc>
              <a:spcAft>
                <a:spcPts val="625"/>
              </a:spcAft>
              <a:tabLst>
                <a:tab pos="243205" algn="l"/>
              </a:tabLst>
            </a:pPr>
            <a:r>
              <a:rPr lang="en-US" sz="2800" b="1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 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241300" algn="just">
              <a:lnSpc>
                <a:spcPct val="120000"/>
              </a:lnSpc>
              <a:tabLst>
                <a:tab pos="243205" algn="l"/>
              </a:tabLst>
            </a:pP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endParaRPr lang="en-US" sz="2800" dirty="0">
              <a:solidFill>
                <a:srgbClr val="2828F3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F56B6-EF2B-4E3A-AB2E-2774CF54FF0F}"/>
              </a:ext>
            </a:extLst>
          </p:cNvPr>
          <p:cNvSpPr txBox="1"/>
          <p:nvPr/>
        </p:nvSpPr>
        <p:spPr>
          <a:xfrm>
            <a:off x="990600" y="76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 VÀ THỰC HIỆN DỰ ÁN 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F62F8ACB-0E6B-4EC7-8500-678C25077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544076"/>
              </p:ext>
            </p:extLst>
          </p:nvPr>
        </p:nvGraphicFramePr>
        <p:xfrm>
          <a:off x="647700" y="1959070"/>
          <a:ext cx="7848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3273776155"/>
                    </a:ext>
                  </a:extLst>
                </a:gridCol>
                <a:gridCol w="2567940">
                  <a:extLst>
                    <a:ext uri="{9D8B030D-6E8A-4147-A177-3AD203B41FA5}">
                      <a16:colId xmlns:a16="http://schemas.microsoft.com/office/drawing/2014/main" val="3469820454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4079260911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94448161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048773559"/>
                    </a:ext>
                  </a:extLst>
                </a:gridCol>
              </a:tblGrid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Tên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đồ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dùng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điện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Công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suất</a:t>
                      </a:r>
                      <a:r>
                        <a:rPr lang="en-US" dirty="0"/>
                        <a:t>(W)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Số</a:t>
                      </a:r>
                      <a:r>
                        <a:rPr lang="en-US" dirty="0"/>
                        <a:t> l</a:t>
                      </a:r>
                      <a:r>
                        <a:rPr lang="vi-VN" dirty="0"/>
                        <a:t>ư</a:t>
                      </a:r>
                      <a:r>
                        <a:rPr lang="en-US" dirty="0" err="1"/>
                        <a:t>ợng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Thời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sử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dụng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trong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ngày</a:t>
                      </a:r>
                      <a:r>
                        <a:rPr lang="en-US" dirty="0"/>
                        <a:t> t(h)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591714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791719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37634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278171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402301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650323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E9B2A76F-7727-42F1-9957-C36771220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788" y="28802"/>
            <a:ext cx="835224" cy="896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5F06ED-1D28-4697-A647-99BAB790B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6" y="32226"/>
            <a:ext cx="457240" cy="457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6C3271-97AC-434D-9E7B-28FDD4BB9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999" y="6324600"/>
            <a:ext cx="457240" cy="4572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46D5EF-B7A6-4FE1-9104-94CE148EA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4" y="6361786"/>
            <a:ext cx="457240" cy="4572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84E647-2CE6-49D9-B532-3EBA62E46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437" y="72980"/>
            <a:ext cx="45724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0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AB2154-EEA8-4788-8733-5A34C0977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1" y="38416"/>
            <a:ext cx="457240" cy="457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432666-F39C-46EE-A506-90EAF231D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" y="6368534"/>
            <a:ext cx="457240" cy="4572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EAC55A-AA8E-4957-AB68-AE70FF07E761}"/>
              </a:ext>
            </a:extLst>
          </p:cNvPr>
          <p:cNvSpPr/>
          <p:nvPr/>
        </p:nvSpPr>
        <p:spPr>
          <a:xfrm>
            <a:off x="685800" y="113755"/>
            <a:ext cx="8458200" cy="1573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2800" b="1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41300" algn="just">
              <a:lnSpc>
                <a:spcPts val="1370"/>
              </a:lnSpc>
              <a:spcAft>
                <a:spcPts val="625"/>
              </a:spcAft>
              <a:tabLst>
                <a:tab pos="243205" algn="l"/>
              </a:tabLst>
            </a:pPr>
            <a:r>
              <a:rPr lang="en-US" sz="2800" b="1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2. 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rgbClr val="2828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2.Tính điện năng tiêu thụ của đồ dùng điện trong gia đình</a:t>
            </a:r>
            <a:endParaRPr lang="en-US" sz="2800" dirty="0">
              <a:solidFill>
                <a:srgbClr val="2828F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>
                <a:solidFill>
                  <a:srgbClr val="2828F3"/>
                </a:solidFill>
              </a:rPr>
              <a:t> </a:t>
            </a:r>
            <a:endParaRPr lang="en-US" dirty="0">
              <a:solidFill>
                <a:srgbClr val="2828F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F56B6-EF2B-4E3A-AB2E-2774CF54FF0F}"/>
              </a:ext>
            </a:extLst>
          </p:cNvPr>
          <p:cNvSpPr txBox="1"/>
          <p:nvPr/>
        </p:nvSpPr>
        <p:spPr>
          <a:xfrm>
            <a:off x="454039" y="126324"/>
            <a:ext cx="297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 VÀ THỰC HIỆN DỰ ÁN 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F62F8ACB-0E6B-4EC7-8500-678C25077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50018"/>
              </p:ext>
            </p:extLst>
          </p:nvPr>
        </p:nvGraphicFramePr>
        <p:xfrm>
          <a:off x="352718" y="1524000"/>
          <a:ext cx="871508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717">
                  <a:extLst>
                    <a:ext uri="{9D8B030D-6E8A-4147-A177-3AD203B41FA5}">
                      <a16:colId xmlns:a16="http://schemas.microsoft.com/office/drawing/2014/main" val="3273776155"/>
                    </a:ext>
                  </a:extLst>
                </a:gridCol>
                <a:gridCol w="2134965">
                  <a:extLst>
                    <a:ext uri="{9D8B030D-6E8A-4147-A177-3AD203B41FA5}">
                      <a16:colId xmlns:a16="http://schemas.microsoft.com/office/drawing/2014/main" val="346982045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07926091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048773559"/>
                    </a:ext>
                  </a:extLst>
                </a:gridCol>
              </a:tblGrid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Tên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đồ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dùng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điện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Điện năng tiêu thụ của đồ dùng điện trong ngày A(Wh)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 phí sử dụng điện năng của đồ dùng điện trong ngày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591714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791719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37634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278171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402301"/>
                  </a:ext>
                </a:extLst>
              </a:tr>
              <a:tr h="277162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65032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33760C4-6AD7-4C3E-9F91-9F30D7CA0AB7}"/>
              </a:ext>
            </a:extLst>
          </p:cNvPr>
          <p:cNvSpPr/>
          <p:nvPr/>
        </p:nvSpPr>
        <p:spPr>
          <a:xfrm>
            <a:off x="165755" y="4021705"/>
            <a:ext cx="8915400" cy="272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41300" algn="just">
              <a:lnSpc>
                <a:spcPct val="120000"/>
              </a:lnSpc>
              <a:tabLst>
                <a:tab pos="243205" algn="l"/>
              </a:tabLst>
            </a:pPr>
            <a:r>
              <a:rPr lang="nl-NL" b="1" i="1" u="sng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Ghi chú:</a:t>
            </a:r>
            <a:endParaRPr lang="en-US" sz="1100" dirty="0">
              <a:solidFill>
                <a:srgbClr val="2828F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2700" algn="just">
              <a:lnSpc>
                <a:spcPct val="120000"/>
              </a:lnSpc>
            </a:pP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tiêu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thụ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đồ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dùng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=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suất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b="1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đồ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dùng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100" dirty="0">
              <a:solidFill>
                <a:srgbClr val="2828F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12700" algn="just">
              <a:lnSpc>
                <a:spcPct val="120000"/>
              </a:lnSpc>
            </a:pP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tiêu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thụ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đồ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dùng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=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tổng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tiêu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thụ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từng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đồ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dùng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đình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100" dirty="0">
              <a:solidFill>
                <a:srgbClr val="2828F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241300" algn="just">
              <a:lnSpc>
                <a:spcPct val="120000"/>
              </a:lnSpc>
              <a:tabLst>
                <a:tab pos="243205" algn="l"/>
              </a:tabLst>
            </a:pP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Chi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phí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=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tiêu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thụ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b="1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giá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tiền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sinh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828F3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hành</a:t>
            </a:r>
            <a:endParaRPr lang="en-US" sz="1100" dirty="0">
              <a:solidFill>
                <a:srgbClr val="2828F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nl-NL" b="1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Tiêu thụ điện năng của gia đình trong tháng.</a:t>
            </a:r>
            <a:endParaRPr lang="en-US" sz="1600" dirty="0">
              <a:solidFill>
                <a:srgbClr val="2828F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nl-NL" dirty="0">
                <a:solidFill>
                  <a:srgbClr val="2828F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 điện năng tiêu thụ các ngày trong tháng như nhau thì điện năng tiêu thụ trong tháng (30 ngày)là A=................................</a:t>
            </a:r>
            <a:endParaRPr lang="en-US" sz="1600" dirty="0">
              <a:solidFill>
                <a:srgbClr val="2828F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5E1BB4-F3ED-4702-8F1B-237F8A93E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394" y="6385854"/>
            <a:ext cx="457240" cy="45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A03E00-3704-4B4F-BB6F-D22568E4B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760" y="0"/>
            <a:ext cx="45724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88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607</TotalTime>
  <Words>975</Words>
  <Application>Microsoft Office PowerPoint</Application>
  <PresentationFormat>On-screen Show (4:3)</PresentationFormat>
  <Paragraphs>78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#9Slide05 Garris</vt:lpstr>
      <vt:lpstr>.VnAristote</vt:lpstr>
      <vt:lpstr>Arial</vt:lpstr>
      <vt:lpstr>Calibri</vt:lpstr>
      <vt:lpstr>Tahoma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 THỰC HÀNH</dc:title>
  <dc:creator>mymy</dc:creator>
  <cp:lastModifiedBy>C940</cp:lastModifiedBy>
  <cp:revision>72</cp:revision>
  <dcterms:created xsi:type="dcterms:W3CDTF">2013-08-28T08:21:51Z</dcterms:created>
  <dcterms:modified xsi:type="dcterms:W3CDTF">2021-09-02T03:11:21Z</dcterms:modified>
</cp:coreProperties>
</file>