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tmp" ContentType="image/png"/>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562"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267CAD61-A9D5-4775-8831-C074D9E4FE4E}" type="datetimeFigureOut">
              <a:rPr lang="vi-VN" smtClean="0"/>
              <a:t>05/01/2025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A72DF4F-98F5-46E1-A7A9-95711E0971D9}" type="slidenum">
              <a:rPr lang="vi-VN" smtClean="0"/>
              <a:t>‹#›</a:t>
            </a:fld>
            <a:endParaRPr lang="vi-VN"/>
          </a:p>
        </p:txBody>
      </p:sp>
    </p:spTree>
    <p:extLst>
      <p:ext uri="{BB962C8B-B14F-4D97-AF65-F5344CB8AC3E}">
        <p14:creationId xmlns:p14="http://schemas.microsoft.com/office/powerpoint/2010/main" val="3715894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267CAD61-A9D5-4775-8831-C074D9E4FE4E}" type="datetimeFigureOut">
              <a:rPr lang="vi-VN" smtClean="0"/>
              <a:t>05/01/2025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A72DF4F-98F5-46E1-A7A9-95711E0971D9}" type="slidenum">
              <a:rPr lang="vi-VN" smtClean="0"/>
              <a:t>‹#›</a:t>
            </a:fld>
            <a:endParaRPr lang="vi-VN"/>
          </a:p>
        </p:txBody>
      </p:sp>
    </p:spTree>
    <p:extLst>
      <p:ext uri="{BB962C8B-B14F-4D97-AF65-F5344CB8AC3E}">
        <p14:creationId xmlns:p14="http://schemas.microsoft.com/office/powerpoint/2010/main" val="409789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267CAD61-A9D5-4775-8831-C074D9E4FE4E}" type="datetimeFigureOut">
              <a:rPr lang="vi-VN" smtClean="0"/>
              <a:t>05/01/2025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A72DF4F-98F5-46E1-A7A9-95711E0971D9}" type="slidenum">
              <a:rPr lang="vi-VN" smtClean="0"/>
              <a:t>‹#›</a:t>
            </a:fld>
            <a:endParaRPr lang="vi-VN"/>
          </a:p>
        </p:txBody>
      </p:sp>
    </p:spTree>
    <p:extLst>
      <p:ext uri="{BB962C8B-B14F-4D97-AF65-F5344CB8AC3E}">
        <p14:creationId xmlns:p14="http://schemas.microsoft.com/office/powerpoint/2010/main" val="4192909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267CAD61-A9D5-4775-8831-C074D9E4FE4E}" type="datetimeFigureOut">
              <a:rPr lang="vi-VN" smtClean="0"/>
              <a:t>05/01/2025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A72DF4F-98F5-46E1-A7A9-95711E0971D9}" type="slidenum">
              <a:rPr lang="vi-VN" smtClean="0"/>
              <a:t>‹#›</a:t>
            </a:fld>
            <a:endParaRPr lang="vi-VN"/>
          </a:p>
        </p:txBody>
      </p:sp>
    </p:spTree>
    <p:extLst>
      <p:ext uri="{BB962C8B-B14F-4D97-AF65-F5344CB8AC3E}">
        <p14:creationId xmlns:p14="http://schemas.microsoft.com/office/powerpoint/2010/main" val="318680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7CAD61-A9D5-4775-8831-C074D9E4FE4E}" type="datetimeFigureOut">
              <a:rPr lang="vi-VN" smtClean="0"/>
              <a:t>05/01/2025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A72DF4F-98F5-46E1-A7A9-95711E0971D9}" type="slidenum">
              <a:rPr lang="vi-VN" smtClean="0"/>
              <a:t>‹#›</a:t>
            </a:fld>
            <a:endParaRPr lang="vi-VN"/>
          </a:p>
        </p:txBody>
      </p:sp>
    </p:spTree>
    <p:extLst>
      <p:ext uri="{BB962C8B-B14F-4D97-AF65-F5344CB8AC3E}">
        <p14:creationId xmlns:p14="http://schemas.microsoft.com/office/powerpoint/2010/main" val="1960541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267CAD61-A9D5-4775-8831-C074D9E4FE4E}" type="datetimeFigureOut">
              <a:rPr lang="vi-VN" smtClean="0"/>
              <a:t>05/01/2025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A72DF4F-98F5-46E1-A7A9-95711E0971D9}" type="slidenum">
              <a:rPr lang="vi-VN" smtClean="0"/>
              <a:t>‹#›</a:t>
            </a:fld>
            <a:endParaRPr lang="vi-VN"/>
          </a:p>
        </p:txBody>
      </p:sp>
    </p:spTree>
    <p:extLst>
      <p:ext uri="{BB962C8B-B14F-4D97-AF65-F5344CB8AC3E}">
        <p14:creationId xmlns:p14="http://schemas.microsoft.com/office/powerpoint/2010/main" val="922906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267CAD61-A9D5-4775-8831-C074D9E4FE4E}" type="datetimeFigureOut">
              <a:rPr lang="vi-VN" smtClean="0"/>
              <a:t>05/01/2025</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2A72DF4F-98F5-46E1-A7A9-95711E0971D9}" type="slidenum">
              <a:rPr lang="vi-VN" smtClean="0"/>
              <a:t>‹#›</a:t>
            </a:fld>
            <a:endParaRPr lang="vi-VN"/>
          </a:p>
        </p:txBody>
      </p:sp>
    </p:spTree>
    <p:extLst>
      <p:ext uri="{BB962C8B-B14F-4D97-AF65-F5344CB8AC3E}">
        <p14:creationId xmlns:p14="http://schemas.microsoft.com/office/powerpoint/2010/main" val="1912488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267CAD61-A9D5-4775-8831-C074D9E4FE4E}" type="datetimeFigureOut">
              <a:rPr lang="vi-VN" smtClean="0"/>
              <a:t>05/01/2025</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2A72DF4F-98F5-46E1-A7A9-95711E0971D9}" type="slidenum">
              <a:rPr lang="vi-VN" smtClean="0"/>
              <a:t>‹#›</a:t>
            </a:fld>
            <a:endParaRPr lang="vi-VN"/>
          </a:p>
        </p:txBody>
      </p:sp>
    </p:spTree>
    <p:extLst>
      <p:ext uri="{BB962C8B-B14F-4D97-AF65-F5344CB8AC3E}">
        <p14:creationId xmlns:p14="http://schemas.microsoft.com/office/powerpoint/2010/main" val="2965869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7CAD61-A9D5-4775-8831-C074D9E4FE4E}" type="datetimeFigureOut">
              <a:rPr lang="vi-VN" smtClean="0"/>
              <a:t>05/01/2025</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2A72DF4F-98F5-46E1-A7A9-95711E0971D9}" type="slidenum">
              <a:rPr lang="vi-VN" smtClean="0"/>
              <a:t>‹#›</a:t>
            </a:fld>
            <a:endParaRPr lang="vi-VN"/>
          </a:p>
        </p:txBody>
      </p:sp>
    </p:spTree>
    <p:extLst>
      <p:ext uri="{BB962C8B-B14F-4D97-AF65-F5344CB8AC3E}">
        <p14:creationId xmlns:p14="http://schemas.microsoft.com/office/powerpoint/2010/main" val="644900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7CAD61-A9D5-4775-8831-C074D9E4FE4E}" type="datetimeFigureOut">
              <a:rPr lang="vi-VN" smtClean="0"/>
              <a:t>05/01/2025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A72DF4F-98F5-46E1-A7A9-95711E0971D9}" type="slidenum">
              <a:rPr lang="vi-VN" smtClean="0"/>
              <a:t>‹#›</a:t>
            </a:fld>
            <a:endParaRPr lang="vi-VN"/>
          </a:p>
        </p:txBody>
      </p:sp>
    </p:spTree>
    <p:extLst>
      <p:ext uri="{BB962C8B-B14F-4D97-AF65-F5344CB8AC3E}">
        <p14:creationId xmlns:p14="http://schemas.microsoft.com/office/powerpoint/2010/main" val="2368494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7CAD61-A9D5-4775-8831-C074D9E4FE4E}" type="datetimeFigureOut">
              <a:rPr lang="vi-VN" smtClean="0"/>
              <a:t>05/01/2025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A72DF4F-98F5-46E1-A7A9-95711E0971D9}" type="slidenum">
              <a:rPr lang="vi-VN" smtClean="0"/>
              <a:t>‹#›</a:t>
            </a:fld>
            <a:endParaRPr lang="vi-VN"/>
          </a:p>
        </p:txBody>
      </p:sp>
    </p:spTree>
    <p:extLst>
      <p:ext uri="{BB962C8B-B14F-4D97-AF65-F5344CB8AC3E}">
        <p14:creationId xmlns:p14="http://schemas.microsoft.com/office/powerpoint/2010/main" val="669243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7CAD61-A9D5-4775-8831-C074D9E4FE4E}" type="datetimeFigureOut">
              <a:rPr lang="vi-VN" smtClean="0"/>
              <a:t>05/01/2025</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72DF4F-98F5-46E1-A7A9-95711E0971D9}" type="slidenum">
              <a:rPr lang="vi-VN" smtClean="0"/>
              <a:t>‹#›</a:t>
            </a:fld>
            <a:endParaRPr lang="vi-VN"/>
          </a:p>
        </p:txBody>
      </p:sp>
    </p:spTree>
    <p:extLst>
      <p:ext uri="{BB962C8B-B14F-4D97-AF65-F5344CB8AC3E}">
        <p14:creationId xmlns:p14="http://schemas.microsoft.com/office/powerpoint/2010/main" val="1972911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9.tmp"/></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0.tmp"/></Relationships>
</file>

<file path=ppt/slides/_rels/slide1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gif"/><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6.gif"/><Relationship Id="rId5" Type="http://schemas.openxmlformats.org/officeDocument/2006/relationships/image" Target="../media/image25.gif"/><Relationship Id="rId4" Type="http://schemas.openxmlformats.org/officeDocument/2006/relationships/image" Target="../media/image24.gif"/></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png"/><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oleObject" Target="../embeddings/oleObject1.bin"/><Relationship Id="rId10" Type="http://schemas.openxmlformats.org/officeDocument/2006/relationships/image" Target="../media/image8.jpeg"/><Relationship Id="rId4" Type="http://schemas.openxmlformats.org/officeDocument/2006/relationships/image" Target="../media/image6.png"/><Relationship Id="rId9"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L18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3"/>
          <p:cNvSpPr>
            <a:spLocks noChangeArrowheads="1" noChangeShapeType="1" noTextEdit="1"/>
          </p:cNvSpPr>
          <p:nvPr/>
        </p:nvSpPr>
        <p:spPr bwMode="auto">
          <a:xfrm>
            <a:off x="1905000" y="1773633"/>
            <a:ext cx="8077200" cy="1066800"/>
          </a:xfrm>
          <a:prstGeom prst="rect">
            <a:avLst/>
          </a:prstGeom>
        </p:spPr>
        <p:txBody>
          <a:bodyPr spcFirstLastPara="1" wrap="none" fromWordArt="1">
            <a:prstTxWarp prst="textArchUp">
              <a:avLst>
                <a:gd name="adj" fmla="val 10800000"/>
              </a:avLst>
            </a:prstTxWarp>
          </a:bodyPr>
          <a:lstStyle/>
          <a:p>
            <a:pPr algn="ctr"/>
            <a:r>
              <a:rPr lang="vi-VN" sz="3600" b="1" kern="10" dirty="0">
                <a:ln w="12700">
                  <a:solidFill>
                    <a:srgbClr val="FF00FF"/>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Arial" panose="020B0604020202020204" pitchFamily="34" charset="0"/>
                <a:cs typeface="Arial" panose="020B0604020202020204" pitchFamily="34" charset="0"/>
              </a:rPr>
              <a:t>KÍNH CHÀO QUÝ THẦY CÔ GIÁO</a:t>
            </a:r>
          </a:p>
        </p:txBody>
      </p:sp>
      <p:sp>
        <p:nvSpPr>
          <p:cNvPr id="6" name="WordArt 5"/>
          <p:cNvSpPr>
            <a:spLocks noChangeArrowheads="1" noChangeShapeType="1" noTextEdit="1"/>
          </p:cNvSpPr>
          <p:nvPr/>
        </p:nvSpPr>
        <p:spPr bwMode="auto">
          <a:xfrm>
            <a:off x="1905000" y="2971799"/>
            <a:ext cx="8077200" cy="685800"/>
          </a:xfrm>
          <a:prstGeom prst="rect">
            <a:avLst/>
          </a:prstGeom>
        </p:spPr>
        <p:txBody>
          <a:bodyPr wrap="none" fromWordArt="1">
            <a:prstTxWarp prst="textPlain">
              <a:avLst>
                <a:gd name="adj" fmla="val 50000"/>
              </a:avLst>
            </a:prstTxWarp>
          </a:bodyPr>
          <a:lstStyle/>
          <a:p>
            <a:pPr algn="ctr"/>
            <a:r>
              <a:rPr lang="pt-BR" sz="3600" kern="10" dirty="0">
                <a:ln w="12700">
                  <a:solidFill>
                    <a:srgbClr val="66FF33"/>
                  </a:solidFill>
                  <a:round/>
                  <a:headEnd/>
                  <a:tailEnd/>
                </a:ln>
                <a:solidFill>
                  <a:srgbClr val="0099FF"/>
                </a:solidFill>
                <a:effectLst>
                  <a:outerShdw dist="35921" dir="2700000" sy="50000" rotWithShape="0">
                    <a:srgbClr val="875B0D">
                      <a:alpha val="70000"/>
                    </a:srgbClr>
                  </a:outerShdw>
                </a:effectLst>
                <a:latin typeface="Arial" panose="020B0604020202020204" pitchFamily="34" charset="0"/>
                <a:cs typeface="Arial" panose="020B0604020202020204" pitchFamily="34" charset="0"/>
              </a:rPr>
              <a:t>CHÀO CÁC EM HỌC SINH</a:t>
            </a:r>
            <a:endParaRPr lang="vi-VN" sz="3600" kern="10" dirty="0">
              <a:ln w="12700">
                <a:solidFill>
                  <a:srgbClr val="66FF33"/>
                </a:solidFill>
                <a:round/>
                <a:headEnd/>
                <a:tailEnd/>
              </a:ln>
              <a:solidFill>
                <a:srgbClr val="0099FF"/>
              </a:solidFill>
              <a:effectLst>
                <a:outerShdw dist="35921" dir="2700000" sy="50000" rotWithShape="0">
                  <a:srgbClr val="875B0D">
                    <a:alpha val="70000"/>
                  </a:srgbClr>
                </a:outerShdw>
              </a:effectLst>
              <a:latin typeface="Arial" panose="020B0604020202020204" pitchFamily="34" charset="0"/>
              <a:cs typeface="Arial" panose="020B0604020202020204" pitchFamily="34" charset="0"/>
            </a:endParaRPr>
          </a:p>
        </p:txBody>
      </p:sp>
      <p:sp>
        <p:nvSpPr>
          <p:cNvPr id="7" name="WordArt 6"/>
          <p:cNvSpPr>
            <a:spLocks noChangeArrowheads="1" noChangeShapeType="1" noTextEdit="1"/>
          </p:cNvSpPr>
          <p:nvPr/>
        </p:nvSpPr>
        <p:spPr bwMode="auto">
          <a:xfrm>
            <a:off x="3124200" y="152399"/>
            <a:ext cx="5638800" cy="381000"/>
          </a:xfrm>
          <a:prstGeom prst="rect">
            <a:avLst/>
          </a:prstGeom>
        </p:spPr>
        <p:txBody>
          <a:bodyPr wrap="none" fromWordArt="1">
            <a:prstTxWarp prst="textPlain">
              <a:avLst>
                <a:gd name="adj" fmla="val 50000"/>
              </a:avLst>
            </a:prstTxWarp>
          </a:bodyPr>
          <a:lstStyle/>
          <a:p>
            <a:pPr algn="ctr"/>
            <a:r>
              <a:rPr lang="vi-VN" sz="3600" kern="10">
                <a:ln w="12700">
                  <a:solidFill>
                    <a:srgbClr val="FF0000"/>
                  </a:solidFill>
                  <a:round/>
                  <a:headEnd/>
                  <a:tailEnd/>
                </a:ln>
                <a:solidFill>
                  <a:srgbClr val="0000FF"/>
                </a:solidFill>
                <a:effectLst>
                  <a:outerShdw dist="35921" dir="2700000" sy="50000" rotWithShape="0">
                    <a:srgbClr val="875B0D">
                      <a:alpha val="70000"/>
                    </a:srgbClr>
                  </a:outerShdw>
                </a:effectLst>
                <a:latin typeface="Times New Roman" panose="02020603050405020304" pitchFamily="18" charset="0"/>
                <a:cs typeface="Times New Roman" panose="02020603050405020304" pitchFamily="18" charset="0"/>
              </a:rPr>
              <a:t>TRƯỜNG THCS THANH ĐA</a:t>
            </a:r>
          </a:p>
        </p:txBody>
      </p:sp>
      <p:pic>
        <p:nvPicPr>
          <p:cNvPr id="8" name="Picture 8"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9299"/>
            <a:ext cx="2286000" cy="22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38675" y="4157210"/>
            <a:ext cx="2636837"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9349008" y="4316412"/>
            <a:ext cx="2895600" cy="273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977438" y="-37308"/>
            <a:ext cx="2362200"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156817" y="4116982"/>
            <a:ext cx="7497373" cy="923330"/>
          </a:xfrm>
          <a:prstGeom prst="rect">
            <a:avLst/>
          </a:prstGeom>
          <a:noFill/>
        </p:spPr>
        <p:txBody>
          <a:bodyPr wrap="none" lIns="91440" tIns="45720" rIns="91440" bIns="45720">
            <a:spAutoFit/>
          </a:bodyPr>
          <a:lstStyle/>
          <a:p>
            <a:pPr algn="ctr"/>
            <a:r>
              <a:rPr lang="en-US" sz="5400" dirty="0">
                <a:ln w="0"/>
                <a:solidFill>
                  <a:srgbClr val="002060"/>
                </a:solidFill>
                <a:effectLst>
                  <a:reflection blurRad="6350" stA="53000" endA="300" endPos="35500" dir="5400000" sy="-90000" algn="bl" rotWithShape="0"/>
                </a:effectLst>
              </a:rPr>
              <a:t>Đến với môn công nghệ 6</a:t>
            </a:r>
          </a:p>
        </p:txBody>
      </p:sp>
    </p:spTree>
    <p:extLst>
      <p:ext uri="{BB962C8B-B14F-4D97-AF65-F5344CB8AC3E}">
        <p14:creationId xmlns:p14="http://schemas.microsoft.com/office/powerpoint/2010/main" val="2724670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mph" presetSubtype="0" repeatCount="indefinite" fill="hold" nodeType="withEffect">
                                  <p:stCondLst>
                                    <p:cond delay="0"/>
                                  </p:stCondLst>
                                  <p:childTnLst>
                                    <p:animClr clrSpc="hsl" dir="cw">
                                      <p:cBhvr override="childStyle">
                                        <p:cTn id="6" dur="5000" fill="hold"/>
                                        <p:tgtEl>
                                          <p:spTgt spid="7"/>
                                        </p:tgtEl>
                                        <p:attrNameLst>
                                          <p:attrName>style.color</p:attrName>
                                        </p:attrNameLst>
                                      </p:cBhvr>
                                      <p:by>
                                        <p:hsl h="-7200000" s="0" l="0"/>
                                      </p:by>
                                    </p:animClr>
                                    <p:animClr clrSpc="hsl" dir="cw">
                                      <p:cBhvr>
                                        <p:cTn id="7" dur="5000" fill="hold"/>
                                        <p:tgtEl>
                                          <p:spTgt spid="7"/>
                                        </p:tgtEl>
                                        <p:attrNameLst>
                                          <p:attrName>fillcolor</p:attrName>
                                        </p:attrNameLst>
                                      </p:cBhvr>
                                      <p:by>
                                        <p:hsl h="-7200000" s="0" l="0"/>
                                      </p:by>
                                    </p:animClr>
                                    <p:animClr clrSpc="hsl" dir="cw">
                                      <p:cBhvr>
                                        <p:cTn id="8" dur="5000" fill="hold"/>
                                        <p:tgtEl>
                                          <p:spTgt spid="7"/>
                                        </p:tgtEl>
                                        <p:attrNameLst>
                                          <p:attrName>stroke.color</p:attrName>
                                        </p:attrNameLst>
                                      </p:cBhvr>
                                      <p:by>
                                        <p:hsl h="-7200000" s="0" l="0"/>
                                      </p:by>
                                    </p:animClr>
                                    <p:set>
                                      <p:cBhvr>
                                        <p:cTn id="9" dur="5000" fill="hold"/>
                                        <p:tgtEl>
                                          <p:spTgt spid="7"/>
                                        </p:tgtEl>
                                        <p:attrNameLst>
                                          <p:attrName>fill.type</p:attrName>
                                        </p:attrNameLst>
                                      </p:cBhvr>
                                      <p:to>
                                        <p:strVal val="solid"/>
                                      </p:to>
                                    </p:set>
                                  </p:childTnLst>
                                </p:cTn>
                              </p:par>
                              <p:par>
                                <p:cTn id="10" presetID="22" presetClass="emph" presetSubtype="0" repeatCount="indefinite" fill="hold" nodeType="withEffect">
                                  <p:stCondLst>
                                    <p:cond delay="0"/>
                                  </p:stCondLst>
                                  <p:childTnLst>
                                    <p:animClr clrSpc="hsl" dir="cw">
                                      <p:cBhvr override="childStyle">
                                        <p:cTn id="11" dur="5000" fill="hold"/>
                                        <p:tgtEl>
                                          <p:spTgt spid="5"/>
                                        </p:tgtEl>
                                        <p:attrNameLst>
                                          <p:attrName>style.color</p:attrName>
                                        </p:attrNameLst>
                                      </p:cBhvr>
                                      <p:by>
                                        <p:hsl h="-7200000" s="0" l="0"/>
                                      </p:by>
                                    </p:animClr>
                                    <p:animClr clrSpc="hsl" dir="cw">
                                      <p:cBhvr>
                                        <p:cTn id="12" dur="5000" fill="hold"/>
                                        <p:tgtEl>
                                          <p:spTgt spid="5"/>
                                        </p:tgtEl>
                                        <p:attrNameLst>
                                          <p:attrName>fillcolor</p:attrName>
                                        </p:attrNameLst>
                                      </p:cBhvr>
                                      <p:by>
                                        <p:hsl h="-7200000" s="0" l="0"/>
                                      </p:by>
                                    </p:animClr>
                                    <p:animClr clrSpc="hsl" dir="cw">
                                      <p:cBhvr>
                                        <p:cTn id="13" dur="5000" fill="hold"/>
                                        <p:tgtEl>
                                          <p:spTgt spid="5"/>
                                        </p:tgtEl>
                                        <p:attrNameLst>
                                          <p:attrName>stroke.color</p:attrName>
                                        </p:attrNameLst>
                                      </p:cBhvr>
                                      <p:by>
                                        <p:hsl h="-7200000" s="0" l="0"/>
                                      </p:by>
                                    </p:animClr>
                                    <p:set>
                                      <p:cBhvr>
                                        <p:cTn id="14" dur="5000" fill="hold"/>
                                        <p:tgtEl>
                                          <p:spTgt spid="5"/>
                                        </p:tgtEl>
                                        <p:attrNameLst>
                                          <p:attrName>fill.type</p:attrName>
                                        </p:attrNameLst>
                                      </p:cBhvr>
                                      <p:to>
                                        <p:strVal val="solid"/>
                                      </p:to>
                                    </p:set>
                                  </p:childTnLst>
                                </p:cTn>
                              </p:par>
                              <p:par>
                                <p:cTn id="15" presetID="22" presetClass="emph" presetSubtype="0" repeatCount="indefinite" fill="hold" nodeType="withEffect">
                                  <p:stCondLst>
                                    <p:cond delay="0"/>
                                  </p:stCondLst>
                                  <p:childTnLst>
                                    <p:animClr clrSpc="hsl" dir="cw">
                                      <p:cBhvr override="childStyle">
                                        <p:cTn id="16" dur="5000" fill="hold"/>
                                        <p:tgtEl>
                                          <p:spTgt spid="6"/>
                                        </p:tgtEl>
                                        <p:attrNameLst>
                                          <p:attrName>style.color</p:attrName>
                                        </p:attrNameLst>
                                      </p:cBhvr>
                                      <p:by>
                                        <p:hsl h="-7200000" s="0" l="0"/>
                                      </p:by>
                                    </p:animClr>
                                    <p:animClr clrSpc="hsl" dir="cw">
                                      <p:cBhvr>
                                        <p:cTn id="17" dur="5000" fill="hold"/>
                                        <p:tgtEl>
                                          <p:spTgt spid="6"/>
                                        </p:tgtEl>
                                        <p:attrNameLst>
                                          <p:attrName>fillcolor</p:attrName>
                                        </p:attrNameLst>
                                      </p:cBhvr>
                                      <p:by>
                                        <p:hsl h="-7200000" s="0" l="0"/>
                                      </p:by>
                                    </p:animClr>
                                    <p:animClr clrSpc="hsl" dir="cw">
                                      <p:cBhvr>
                                        <p:cTn id="18" dur="5000" fill="hold"/>
                                        <p:tgtEl>
                                          <p:spTgt spid="6"/>
                                        </p:tgtEl>
                                        <p:attrNameLst>
                                          <p:attrName>stroke.color</p:attrName>
                                        </p:attrNameLst>
                                      </p:cBhvr>
                                      <p:by>
                                        <p:hsl h="-7200000" s="0" l="0"/>
                                      </p:by>
                                    </p:animClr>
                                    <p:set>
                                      <p:cBhvr>
                                        <p:cTn id="19" dur="50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1502337" y="550706"/>
            <a:ext cx="8351325" cy="830997"/>
          </a:xfrm>
          <a:prstGeom prst="rect">
            <a:avLst/>
          </a:prstGeom>
          <a:noFill/>
        </p:spPr>
        <p:txBody>
          <a:bodyPr wrap="none" lIns="91440" tIns="45720" rIns="91440" bIns="45720">
            <a:spAutoFit/>
          </a:bodyPr>
          <a:lstStyle/>
          <a:p>
            <a:pPr algn="ctr"/>
            <a:r>
              <a:rPr lang="en-US" sz="4800" dirty="0">
                <a:ln w="0"/>
                <a:solidFill>
                  <a:schemeClr val="accent1"/>
                </a:solidFill>
                <a:effectLst>
                  <a:outerShdw blurRad="38100" dist="25400" dir="5400000" algn="ctr" rotWithShape="0">
                    <a:srgbClr val="6E747A">
                      <a:alpha val="43000"/>
                    </a:srgbClr>
                  </a:outerShdw>
                </a:effectLst>
              </a:rPr>
              <a:t>Bài 13: BẾP HỒNG NGOẠI (tiết 2)</a:t>
            </a:r>
          </a:p>
        </p:txBody>
      </p:sp>
      <p:sp>
        <p:nvSpPr>
          <p:cNvPr id="5" name="Rectangle 4"/>
          <p:cNvSpPr/>
          <p:nvPr/>
        </p:nvSpPr>
        <p:spPr>
          <a:xfrm>
            <a:off x="732226" y="1835893"/>
            <a:ext cx="11098703" cy="3539430"/>
          </a:xfrm>
          <a:prstGeom prst="rect">
            <a:avLst/>
          </a:prstGeom>
          <a:noFill/>
        </p:spPr>
        <p:txBody>
          <a:bodyPr wrap="square" lIns="91440" tIns="45720" rIns="91440" bIns="45720">
            <a:spAutoFit/>
          </a:bodyPr>
          <a:lstStyle/>
          <a:p>
            <a:r>
              <a:rPr lang="en-US" sz="2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III. Lựa chọn và sử dụng.</a:t>
            </a:r>
          </a:p>
          <a:p>
            <a:pPr marL="514350" indent="-514350">
              <a:buAutoNum type="arabicPeriod"/>
            </a:pPr>
            <a:r>
              <a:rPr lang="en-US" sz="2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Lựa chọn.</a:t>
            </a:r>
          </a:p>
          <a:p>
            <a:pPr marL="514350" indent="-514350">
              <a:buAutoNum type="arabicPeriod"/>
            </a:pPr>
            <a:r>
              <a:rPr lang="en-US" sz="2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Sử dụng.</a:t>
            </a:r>
          </a:p>
          <a:p>
            <a:pPr marL="514350" indent="-514350">
              <a:buAutoNum type="alphaLcPeriod"/>
            </a:pPr>
            <a:r>
              <a:rPr lang="en-US" sz="2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Những bước cơ bản khi sử dụng.</a:t>
            </a:r>
          </a:p>
          <a:p>
            <a:pPr marL="514350" indent="-514350">
              <a:buAutoNum type="alphaLcPeriod"/>
            </a:pPr>
            <a:r>
              <a:rPr lang="en-US" sz="2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Một số lưu ý khi sử dụng.</a:t>
            </a:r>
          </a:p>
          <a:p>
            <a:r>
              <a:rPr lang="vi-VN" sz="2800" dirty="0">
                <a:latin typeface="Times New Roman" panose="02020603050405020304" pitchFamily="18" charset="0"/>
                <a:cs typeface="Times New Roman" panose="02020603050405020304" pitchFamily="18" charset="0"/>
              </a:rPr>
              <a:t>-  Đặt bếp ở nơi khô ráo, thoáng mát.</a:t>
            </a:r>
          </a:p>
          <a:p>
            <a:r>
              <a:rPr lang="vi-VN" sz="2800" dirty="0">
                <a:latin typeface="Times New Roman" panose="02020603050405020304" pitchFamily="18" charset="0"/>
                <a:cs typeface="Times New Roman" panose="02020603050405020304" pitchFamily="18" charset="0"/>
              </a:rPr>
              <a:t>- Không được chạm tay lên bề mặt bếp khi đang nấu hoặc vừa nấu xong.</a:t>
            </a:r>
          </a:p>
          <a:p>
            <a:r>
              <a:rPr lang="en-US" sz="2800" dirty="0">
                <a:latin typeface="Times New Roman" panose="02020603050405020304" pitchFamily="18" charset="0"/>
                <a:cs typeface="Times New Roman" panose="02020603050405020304" pitchFamily="18" charset="0"/>
              </a:rPr>
              <a:t>-  Khi vệ sinh mặt bếp, cần sử dụng khăn mềm và chất tẩy rửa phù hợp.</a:t>
            </a:r>
            <a:endParaRPr lang="en-US" sz="2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3323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Top Corners Rounded 15">
            <a:extLst>
              <a:ext uri="{FF2B5EF4-FFF2-40B4-BE49-F238E27FC236}">
                <a16:creationId xmlns:a16="http://schemas.microsoft.com/office/drawing/2014/main" id="{64D87223-09CE-4DE3-AD12-5D12CBE4C9BA}"/>
              </a:ext>
            </a:extLst>
          </p:cNvPr>
          <p:cNvSpPr/>
          <p:nvPr/>
        </p:nvSpPr>
        <p:spPr>
          <a:xfrm rot="5400000">
            <a:off x="-1627981" y="3159870"/>
            <a:ext cx="3597275" cy="341313"/>
          </a:xfrm>
          <a:prstGeom prst="round2SameRect">
            <a:avLst>
              <a:gd name="adj1" fmla="val 50000"/>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5" name="Oval 4"/>
          <p:cNvSpPr/>
          <p:nvPr/>
        </p:nvSpPr>
        <p:spPr bwMode="auto">
          <a:xfrm>
            <a:off x="609600" y="334963"/>
            <a:ext cx="914400" cy="884237"/>
          </a:xfrm>
          <a:prstGeom prst="ellipse">
            <a:avLst/>
          </a:prstGeom>
          <a:solidFill>
            <a:schemeClr val="accent5">
              <a:lumMod val="50000"/>
            </a:schemeClr>
          </a:solidFill>
          <a:ln w="9525" cap="flat" cmpd="sng" algn="ctr">
            <a:noFill/>
            <a:prstDash val="solid"/>
            <a:round/>
            <a:headEnd type="none" w="med" len="med"/>
            <a:tailEnd type="none" w="med" len="med"/>
          </a:ln>
        </p:spPr>
        <p:txBody>
          <a:bodyPr/>
          <a:lstStyle/>
          <a:p>
            <a:pPr>
              <a:defRPr/>
            </a:pPr>
            <a:endParaRPr lang="en-US" sz="14200" dirty="0">
              <a:solidFill>
                <a:schemeClr val="bg1"/>
              </a:solidFill>
              <a:latin typeface="UVN Ke Chuyen1" panose="03030602030607080B05" pitchFamily="66" charset="0"/>
            </a:endParaRPr>
          </a:p>
        </p:txBody>
      </p:sp>
      <p:sp>
        <p:nvSpPr>
          <p:cNvPr id="6" name="Freeform 15"/>
          <p:cNvSpPr>
            <a:spLocks/>
          </p:cNvSpPr>
          <p:nvPr/>
        </p:nvSpPr>
        <p:spPr bwMode="auto">
          <a:xfrm>
            <a:off x="1049338" y="376238"/>
            <a:ext cx="379412" cy="801687"/>
          </a:xfrm>
          <a:custGeom>
            <a:avLst/>
            <a:gdLst>
              <a:gd name="T0" fmla="*/ 0 w 380990"/>
              <a:gd name="T1" fmla="*/ 0 h 800806"/>
              <a:gd name="T2" fmla="*/ 110311 w 380990"/>
              <a:gd name="T3" fmla="*/ 0 h 800806"/>
              <a:gd name="T4" fmla="*/ 110311 w 380990"/>
              <a:gd name="T5" fmla="*/ 514663 h 800806"/>
              <a:gd name="T6" fmla="*/ 126298 w 380990"/>
              <a:gd name="T7" fmla="*/ 514663 h 800806"/>
              <a:gd name="T8" fmla="*/ 152102 w 380990"/>
              <a:gd name="T9" fmla="*/ 642713 h 800806"/>
              <a:gd name="T10" fmla="*/ 252554 w 380990"/>
              <a:gd name="T11" fmla="*/ 555553 h 800806"/>
              <a:gd name="T12" fmla="*/ 251343 w 380990"/>
              <a:gd name="T13" fmla="*/ 463733 h 800806"/>
              <a:gd name="T14" fmla="*/ 356890 w 380990"/>
              <a:gd name="T15" fmla="*/ 375390 h 800806"/>
              <a:gd name="T16" fmla="*/ 364938 w 380990"/>
              <a:gd name="T17" fmla="*/ 629601 h 800806"/>
              <a:gd name="T18" fmla="*/ 112286 w 380990"/>
              <a:gd name="T19" fmla="*/ 775511 h 800806"/>
              <a:gd name="T20" fmla="*/ 30516 w 380990"/>
              <a:gd name="T21" fmla="*/ 669965 h 800806"/>
              <a:gd name="T22" fmla="*/ 21225 w 380990"/>
              <a:gd name="T23" fmla="*/ 639699 h 800806"/>
              <a:gd name="T24" fmla="*/ 0 w 380990"/>
              <a:gd name="T25" fmla="*/ 639699 h 800806"/>
              <a:gd name="T26" fmla="*/ 0 w 380990"/>
              <a:gd name="T27" fmla="*/ 514663 h 8008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80990" h="800806">
                <a:moveTo>
                  <a:pt x="0" y="0"/>
                </a:moveTo>
                <a:lnTo>
                  <a:pt x="110311" y="0"/>
                </a:lnTo>
                <a:lnTo>
                  <a:pt x="110311" y="514663"/>
                </a:lnTo>
                <a:lnTo>
                  <a:pt x="126298" y="514663"/>
                </a:lnTo>
                <a:cubicBezTo>
                  <a:pt x="126298" y="565089"/>
                  <a:pt x="135863" y="612556"/>
                  <a:pt x="152102" y="642713"/>
                </a:cubicBezTo>
                <a:cubicBezTo>
                  <a:pt x="188541" y="710384"/>
                  <a:pt x="240918" y="664936"/>
                  <a:pt x="252554" y="555553"/>
                </a:cubicBezTo>
                <a:cubicBezTo>
                  <a:pt x="255771" y="525311"/>
                  <a:pt x="255350" y="493385"/>
                  <a:pt x="251343" y="463733"/>
                </a:cubicBezTo>
                <a:lnTo>
                  <a:pt x="356890" y="375390"/>
                </a:lnTo>
                <a:cubicBezTo>
                  <a:pt x="385907" y="453570"/>
                  <a:pt x="388885" y="547639"/>
                  <a:pt x="364938" y="629601"/>
                </a:cubicBezTo>
                <a:cubicBezTo>
                  <a:pt x="322380" y="775263"/>
                  <a:pt x="208870" y="840817"/>
                  <a:pt x="112286" y="775511"/>
                </a:cubicBezTo>
                <a:cubicBezTo>
                  <a:pt x="78116" y="752407"/>
                  <a:pt x="50045" y="715332"/>
                  <a:pt x="30516" y="669965"/>
                </a:cubicBezTo>
                <a:lnTo>
                  <a:pt x="21225" y="639699"/>
                </a:lnTo>
                <a:lnTo>
                  <a:pt x="0" y="639699"/>
                </a:lnTo>
                <a:lnTo>
                  <a:pt x="0" y="514663"/>
                </a:lnTo>
                <a:lnTo>
                  <a:pt x="0" y="0"/>
                </a:lnTo>
                <a:close/>
              </a:path>
            </a:pathLst>
          </a:custGeom>
          <a:solidFill>
            <a:schemeClr val="bg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7" name="Oval 6"/>
          <p:cNvSpPr/>
          <p:nvPr/>
        </p:nvSpPr>
        <p:spPr bwMode="auto">
          <a:xfrm flipH="1">
            <a:off x="1019175" y="177800"/>
            <a:ext cx="203200" cy="239713"/>
          </a:xfrm>
          <a:prstGeom prst="ellipse">
            <a:avLst/>
          </a:prstGeom>
          <a:solidFill>
            <a:schemeClr val="accent5">
              <a:lumMod val="50000"/>
            </a:schemeClr>
          </a:solidFill>
          <a:ln w="9525" cap="flat" cmpd="sng" algn="ctr">
            <a:noFill/>
            <a:prstDash val="solid"/>
            <a:round/>
            <a:headEnd type="none" w="med" len="med"/>
            <a:tailEnd type="none" w="med" len="med"/>
          </a:ln>
        </p:spPr>
        <p:txBody>
          <a:bodyPr/>
          <a:lstStyle/>
          <a:p>
            <a:pPr>
              <a:defRPr/>
            </a:pPr>
            <a:endParaRPr lang="en-US"/>
          </a:p>
        </p:txBody>
      </p:sp>
      <p:sp>
        <p:nvSpPr>
          <p:cNvPr id="8" name="Freeform 19"/>
          <p:cNvSpPr>
            <a:spLocks/>
          </p:cNvSpPr>
          <p:nvPr/>
        </p:nvSpPr>
        <p:spPr bwMode="auto">
          <a:xfrm>
            <a:off x="1333500" y="22225"/>
            <a:ext cx="381000" cy="381000"/>
          </a:xfrm>
          <a:custGeom>
            <a:avLst/>
            <a:gdLst>
              <a:gd name="T0" fmla="*/ 190495 w 380990"/>
              <a:gd name="T1" fmla="*/ 0 h 380991"/>
              <a:gd name="T2" fmla="*/ 236214 w 380990"/>
              <a:gd name="T3" fmla="*/ 0 h 380991"/>
              <a:gd name="T4" fmla="*/ 236214 w 380990"/>
              <a:gd name="T5" fmla="*/ 144777 h 380991"/>
              <a:gd name="T6" fmla="*/ 380990 w 380990"/>
              <a:gd name="T7" fmla="*/ 144777 h 380991"/>
              <a:gd name="T8" fmla="*/ 380990 w 380990"/>
              <a:gd name="T9" fmla="*/ 190496 h 380991"/>
              <a:gd name="T10" fmla="*/ 236214 w 380990"/>
              <a:gd name="T11" fmla="*/ 190496 h 380991"/>
              <a:gd name="T12" fmla="*/ 236214 w 380990"/>
              <a:gd name="T13" fmla="*/ 380991 h 380991"/>
              <a:gd name="T14" fmla="*/ 190495 w 380990"/>
              <a:gd name="T15" fmla="*/ 380991 h 380991"/>
              <a:gd name="T16" fmla="*/ 190495 w 380990"/>
              <a:gd name="T17" fmla="*/ 190496 h 380991"/>
              <a:gd name="T18" fmla="*/ 0 w 380990"/>
              <a:gd name="T19" fmla="*/ 190496 h 380991"/>
              <a:gd name="T20" fmla="*/ 0 w 380990"/>
              <a:gd name="T21" fmla="*/ 144777 h 380991"/>
              <a:gd name="T22" fmla="*/ 190495 w 380990"/>
              <a:gd name="T23" fmla="*/ 144777 h 3809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0990" h="380991">
                <a:moveTo>
                  <a:pt x="190495" y="0"/>
                </a:moveTo>
                <a:lnTo>
                  <a:pt x="236214" y="0"/>
                </a:lnTo>
                <a:lnTo>
                  <a:pt x="236214" y="144777"/>
                </a:lnTo>
                <a:lnTo>
                  <a:pt x="380990" y="144777"/>
                </a:lnTo>
                <a:lnTo>
                  <a:pt x="380990" y="190496"/>
                </a:lnTo>
                <a:lnTo>
                  <a:pt x="236214" y="190496"/>
                </a:lnTo>
                <a:lnTo>
                  <a:pt x="236214" y="380991"/>
                </a:lnTo>
                <a:lnTo>
                  <a:pt x="190495" y="380991"/>
                </a:lnTo>
                <a:lnTo>
                  <a:pt x="190495" y="190496"/>
                </a:lnTo>
                <a:lnTo>
                  <a:pt x="0" y="190496"/>
                </a:lnTo>
                <a:lnTo>
                  <a:pt x="0" y="144777"/>
                </a:lnTo>
                <a:lnTo>
                  <a:pt x="190495" y="144777"/>
                </a:lnTo>
                <a:lnTo>
                  <a:pt x="190495" y="0"/>
                </a:lnTo>
                <a:close/>
              </a:path>
            </a:pathLst>
          </a:custGeom>
          <a:solidFill>
            <a:srgbClr val="0000F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Rectangle 9"/>
          <p:cNvSpPr/>
          <p:nvPr/>
        </p:nvSpPr>
        <p:spPr>
          <a:xfrm>
            <a:off x="457200" y="1752600"/>
            <a:ext cx="561975"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66737" y="2089805"/>
            <a:ext cx="463551" cy="279399"/>
          </a:xfrm>
          <a:prstGeom prst="rect">
            <a:avLst/>
          </a:prstGeom>
          <a:solidFill>
            <a:srgbClr val="E1F2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033010" y="629215"/>
            <a:ext cx="7850493" cy="1384995"/>
          </a:xfrm>
          <a:prstGeom prst="rect">
            <a:avLst/>
          </a:prstGeom>
        </p:spPr>
        <p:txBody>
          <a:bodyPr wrap="square">
            <a:spAutoFit/>
          </a:bodyPr>
          <a:lstStyle/>
          <a:p>
            <a:pPr>
              <a:spcBef>
                <a:spcPct val="50000"/>
              </a:spcBef>
            </a:pPr>
            <a:r>
              <a:rPr lang="vi-VN" sz="2800" dirty="0">
                <a:solidFill>
                  <a:srgbClr val="00B050"/>
                </a:solidFill>
                <a:latin typeface="Times New Roman" panose="02020603050405020304" pitchFamily="18" charset="0"/>
              </a:rPr>
              <a:t>  Khi sử dụng bếp hồng ngoại, để tiết kiệm điện năng  có thể tắt bếp trước  vài phút và sử dụng nhiệt dư ở bếp để tiếp tục đun nấu</a:t>
            </a:r>
            <a:endParaRPr lang="en-US" sz="2800" dirty="0">
              <a:solidFill>
                <a:srgbClr val="00B050"/>
              </a:solidFill>
              <a:latin typeface="Times New Roman" panose="02020603050405020304" pitchFamily="18" charset="0"/>
            </a:endParaRPr>
          </a:p>
        </p:txBody>
      </p:sp>
      <p:pic>
        <p:nvPicPr>
          <p:cNvPr id="13" name="Picture 12"/>
          <p:cNvPicPr>
            <a:picLocks noChangeAspect="1"/>
          </p:cNvPicPr>
          <p:nvPr/>
        </p:nvPicPr>
        <p:blipFill>
          <a:blip r:embed="rId3"/>
          <a:stretch>
            <a:fillRect/>
          </a:stretch>
        </p:blipFill>
        <p:spPr>
          <a:xfrm>
            <a:off x="2133600" y="2229504"/>
            <a:ext cx="7865790" cy="3906390"/>
          </a:xfrm>
          <a:prstGeom prst="rect">
            <a:avLst/>
          </a:prstGeom>
        </p:spPr>
      </p:pic>
      <p:pic>
        <p:nvPicPr>
          <p:cNvPr id="14" name="Picture 13"/>
          <p:cNvPicPr>
            <a:picLocks noChangeAspect="1"/>
          </p:cNvPicPr>
          <p:nvPr/>
        </p:nvPicPr>
        <p:blipFill>
          <a:blip r:embed="rId4"/>
          <a:stretch>
            <a:fillRect/>
          </a:stretch>
        </p:blipFill>
        <p:spPr>
          <a:xfrm>
            <a:off x="9087211" y="87292"/>
            <a:ext cx="609600" cy="609600"/>
          </a:xfrm>
          <a:prstGeom prst="rect">
            <a:avLst/>
          </a:prstGeom>
        </p:spPr>
      </p:pic>
    </p:spTree>
    <p:extLst>
      <p:ext uri="{BB962C8B-B14F-4D97-AF65-F5344CB8AC3E}">
        <p14:creationId xmlns:p14="http://schemas.microsoft.com/office/powerpoint/2010/main" val="2867247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5186407" y="1703341"/>
            <a:ext cx="5188132"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Clr>
                <a:schemeClr val="accent1"/>
              </a:buClr>
              <a:buFont typeface="Wingdings" panose="05000000000000000000" pitchFamily="2" charset="2"/>
              <a:buChar char="l"/>
            </a:pPr>
            <a:r>
              <a:rPr lang="vi-VN" sz="2800" b="1" dirty="0">
                <a:solidFill>
                  <a:srgbClr val="FF0000"/>
                </a:solidFill>
                <a:latin typeface="+mj-lt"/>
              </a:rPr>
              <a:t>Kỹ sư  điện là người tốt nghiệp chuyên ngành điện tại Trường đại học. </a:t>
            </a:r>
            <a:r>
              <a:rPr lang="en-US" sz="2800" b="1" dirty="0">
                <a:solidFill>
                  <a:srgbClr val="FF0000"/>
                </a:solidFill>
                <a:latin typeface="+mj-lt"/>
              </a:rPr>
              <a:t>C</a:t>
            </a:r>
            <a:r>
              <a:rPr lang="vi-VN" sz="2800" b="1" dirty="0">
                <a:solidFill>
                  <a:srgbClr val="FF0000"/>
                </a:solidFill>
                <a:latin typeface="+mj-lt"/>
              </a:rPr>
              <a:t>ông việc chính của người kỹ sư điện là xây dựng, thiết kế thử nghiệm giám sát và phát triển các hệ thống điện</a:t>
            </a:r>
            <a:endParaRPr lang="en-US" altLang="en-US" sz="2800" b="1" dirty="0">
              <a:solidFill>
                <a:srgbClr val="FF0000"/>
              </a:solidFill>
              <a:latin typeface="+mj-lt"/>
            </a:endParaRPr>
          </a:p>
        </p:txBody>
      </p:sp>
      <p:sp>
        <p:nvSpPr>
          <p:cNvPr id="6" name="Rectangle: Top Corners Rounded 15">
            <a:extLst>
              <a:ext uri="{FF2B5EF4-FFF2-40B4-BE49-F238E27FC236}">
                <a16:creationId xmlns:a16="http://schemas.microsoft.com/office/drawing/2014/main" id="{64D87223-09CE-4DE3-AD12-5D12CBE4C9BA}"/>
              </a:ext>
            </a:extLst>
          </p:cNvPr>
          <p:cNvSpPr/>
          <p:nvPr/>
        </p:nvSpPr>
        <p:spPr>
          <a:xfrm rot="5400000">
            <a:off x="-909524" y="3148877"/>
            <a:ext cx="3597275" cy="341313"/>
          </a:xfrm>
          <a:prstGeom prst="round2SameRect">
            <a:avLst>
              <a:gd name="adj1" fmla="val 50000"/>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pic>
        <p:nvPicPr>
          <p:cNvPr id="7" name="Picture 5"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95748" y="236537"/>
            <a:ext cx="866775"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3"/>
          <p:cNvSpPr txBox="1">
            <a:spLocks/>
          </p:cNvSpPr>
          <p:nvPr/>
        </p:nvSpPr>
        <p:spPr bwMode="auto">
          <a:xfrm>
            <a:off x="4070486" y="398462"/>
            <a:ext cx="37099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3200" b="1">
                <a:solidFill>
                  <a:srgbClr val="08ABE6"/>
                </a:solidFill>
                <a:latin typeface="#9Slide04 AdrianeSwash" panose="02000504060000090004" pitchFamily="2" charset="-93"/>
              </a:rPr>
              <a:t>Kết nối nghề nghiệp</a:t>
            </a:r>
          </a:p>
        </p:txBody>
      </p:sp>
      <p:pic>
        <p:nvPicPr>
          <p:cNvPr id="9" name="Picture 8"/>
          <p:cNvPicPr>
            <a:picLocks noChangeAspect="1"/>
          </p:cNvPicPr>
          <p:nvPr/>
        </p:nvPicPr>
        <p:blipFill>
          <a:blip r:embed="rId4"/>
          <a:stretch>
            <a:fillRect/>
          </a:stretch>
        </p:blipFill>
        <p:spPr>
          <a:xfrm>
            <a:off x="1059769" y="1175657"/>
            <a:ext cx="3956367" cy="4702629"/>
          </a:xfrm>
          <a:prstGeom prst="rect">
            <a:avLst/>
          </a:prstGeom>
        </p:spPr>
      </p:pic>
    </p:spTree>
    <p:extLst>
      <p:ext uri="{BB962C8B-B14F-4D97-AF65-F5344CB8AC3E}">
        <p14:creationId xmlns:p14="http://schemas.microsoft.com/office/powerpoint/2010/main" val="3869640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spTree>
    <p:extLst>
      <p:ext uri="{BB962C8B-B14F-4D97-AF65-F5344CB8AC3E}">
        <p14:creationId xmlns:p14="http://schemas.microsoft.com/office/powerpoint/2010/main" val="1462407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69720" y="0"/>
            <a:ext cx="9207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3"/>
          <p:cNvSpPr txBox="1">
            <a:spLocks/>
          </p:cNvSpPr>
          <p:nvPr/>
        </p:nvSpPr>
        <p:spPr bwMode="auto">
          <a:xfrm>
            <a:off x="2788920" y="130175"/>
            <a:ext cx="19161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3200" b="1">
                <a:solidFill>
                  <a:srgbClr val="64C5B4"/>
                </a:solidFill>
                <a:latin typeface="#9Slide05 Habano" panose="02040603050506020204" pitchFamily="18" charset="0"/>
              </a:rPr>
              <a:t>Thực hành</a:t>
            </a:r>
          </a:p>
        </p:txBody>
      </p:sp>
      <p:sp>
        <p:nvSpPr>
          <p:cNvPr id="6" name="Title 13"/>
          <p:cNvSpPr txBox="1">
            <a:spLocks/>
          </p:cNvSpPr>
          <p:nvPr/>
        </p:nvSpPr>
        <p:spPr bwMode="auto">
          <a:xfrm>
            <a:off x="1174865" y="1027609"/>
            <a:ext cx="28924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4400" dirty="0">
                <a:latin typeface="Calibri" panose="020F0502020204030204" pitchFamily="34" charset="0"/>
              </a:rPr>
              <a:t> </a:t>
            </a:r>
            <a:r>
              <a:rPr lang="en-US" altLang="en-US" sz="3200" b="1" dirty="0">
                <a:solidFill>
                  <a:srgbClr val="64C5B4"/>
                </a:solidFill>
                <a:latin typeface="#9Slide05 Habano" panose="02040603050506020204" pitchFamily="18" charset="0"/>
              </a:rPr>
              <a:t>I. </a:t>
            </a:r>
            <a:r>
              <a:rPr lang="en-US" altLang="en-US" sz="3200" b="1" dirty="0" err="1">
                <a:solidFill>
                  <a:srgbClr val="64C5B4"/>
                </a:solidFill>
                <a:latin typeface="#9Slide05 Habano" panose="02040603050506020204" pitchFamily="18" charset="0"/>
              </a:rPr>
              <a:t>Chuẩn</a:t>
            </a:r>
            <a:r>
              <a:rPr lang="en-US" altLang="en-US" sz="3200" b="1" dirty="0">
                <a:solidFill>
                  <a:srgbClr val="64C5B4"/>
                </a:solidFill>
                <a:latin typeface="#9Slide05 Habano" panose="02040603050506020204" pitchFamily="18" charset="0"/>
              </a:rPr>
              <a:t> </a:t>
            </a:r>
            <a:r>
              <a:rPr lang="en-US" altLang="en-US" sz="3200" b="1" dirty="0" err="1">
                <a:solidFill>
                  <a:srgbClr val="64C5B4"/>
                </a:solidFill>
                <a:latin typeface="#9Slide05 Habano" panose="02040603050506020204" pitchFamily="18" charset="0"/>
              </a:rPr>
              <a:t>bị</a:t>
            </a:r>
            <a:endParaRPr lang="en-US" altLang="en-US" sz="3200" b="1" dirty="0">
              <a:solidFill>
                <a:srgbClr val="64C5B4"/>
              </a:solidFill>
              <a:latin typeface="#9Slide05 Habano" panose="02040603050506020204" pitchFamily="18" charset="0"/>
            </a:endParaRPr>
          </a:p>
        </p:txBody>
      </p:sp>
      <p:sp>
        <p:nvSpPr>
          <p:cNvPr id="7" name="Rectangle 6"/>
          <p:cNvSpPr/>
          <p:nvPr/>
        </p:nvSpPr>
        <p:spPr>
          <a:xfrm>
            <a:off x="2030095" y="1663606"/>
            <a:ext cx="7949928" cy="954107"/>
          </a:xfrm>
          <a:prstGeom prst="rect">
            <a:avLst/>
          </a:prstGeom>
        </p:spPr>
        <p:txBody>
          <a:bodyPr wrap="square">
            <a:spAutoFit/>
          </a:bodyPr>
          <a:lstStyle/>
          <a:p>
            <a:r>
              <a:rPr lang="en-US" sz="2800" dirty="0">
                <a:solidFill>
                  <a:srgbClr val="0070C0"/>
                </a:solidFill>
                <a:latin typeface="Times New Roman" panose="02020603050405020304" pitchFamily="18" charset="0"/>
                <a:ea typeface="Times New Roman" panose="02020603050405020304" pitchFamily="18" charset="0"/>
              </a:rPr>
              <a:t>Dụng cụ thiết bị: bếp hồng ngoại, nguồn điện 220v </a:t>
            </a:r>
          </a:p>
          <a:p>
            <a:r>
              <a:rPr lang="en-US" sz="2800" dirty="0" err="1">
                <a:solidFill>
                  <a:srgbClr val="0070C0"/>
                </a:solidFill>
                <a:latin typeface="Times New Roman" panose="02020603050405020304" pitchFamily="18" charset="0"/>
                <a:ea typeface="Times New Roman" panose="02020603050405020304" pitchFamily="18" charset="0"/>
              </a:rPr>
              <a:t>Phiếu</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báo</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cáo</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thực</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hành</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cá</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nhân</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theo</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mẫu</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hình</a:t>
            </a:r>
            <a:r>
              <a:rPr lang="en-US" sz="2800" dirty="0">
                <a:solidFill>
                  <a:srgbClr val="0070C0"/>
                </a:solidFill>
                <a:latin typeface="Times New Roman" panose="02020603050405020304" pitchFamily="18" charset="0"/>
                <a:ea typeface="Times New Roman" panose="02020603050405020304" pitchFamily="18" charset="0"/>
              </a:rPr>
              <a:t> 13.4)</a:t>
            </a:r>
          </a:p>
        </p:txBody>
      </p:sp>
      <p:pic>
        <p:nvPicPr>
          <p:cNvPr id="8" name="Picture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0788" y="2744693"/>
            <a:ext cx="8882743" cy="3460164"/>
          </a:xfrm>
          <a:prstGeom prst="rect">
            <a:avLst/>
          </a:prstGeom>
        </p:spPr>
      </p:pic>
      <p:pic>
        <p:nvPicPr>
          <p:cNvPr id="9" name="Picture 8"/>
          <p:cNvPicPr>
            <a:picLocks noChangeAspect="1"/>
          </p:cNvPicPr>
          <p:nvPr/>
        </p:nvPicPr>
        <p:blipFill>
          <a:blip r:embed="rId5"/>
          <a:stretch>
            <a:fillRect/>
          </a:stretch>
        </p:blipFill>
        <p:spPr>
          <a:xfrm>
            <a:off x="9113520" y="106051"/>
            <a:ext cx="609600" cy="609600"/>
          </a:xfrm>
          <a:prstGeom prst="rect">
            <a:avLst/>
          </a:prstGeom>
        </p:spPr>
      </p:pic>
    </p:spTree>
    <p:extLst>
      <p:ext uri="{BB962C8B-B14F-4D97-AF65-F5344CB8AC3E}">
        <p14:creationId xmlns:p14="http://schemas.microsoft.com/office/powerpoint/2010/main" val="3646406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0714" y="0"/>
            <a:ext cx="9207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3"/>
          <p:cNvSpPr txBox="1">
            <a:spLocks/>
          </p:cNvSpPr>
          <p:nvPr/>
        </p:nvSpPr>
        <p:spPr bwMode="auto">
          <a:xfrm>
            <a:off x="2579914" y="130175"/>
            <a:ext cx="19161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3200" b="1">
                <a:solidFill>
                  <a:srgbClr val="64C5B4"/>
                </a:solidFill>
                <a:latin typeface="#9Slide05 Habano" panose="02040603050506020204" pitchFamily="18" charset="0"/>
              </a:rPr>
              <a:t>Thực hành</a:t>
            </a:r>
          </a:p>
        </p:txBody>
      </p:sp>
      <p:sp>
        <p:nvSpPr>
          <p:cNvPr id="6" name="Title 13"/>
          <p:cNvSpPr txBox="1">
            <a:spLocks/>
          </p:cNvSpPr>
          <p:nvPr/>
        </p:nvSpPr>
        <p:spPr bwMode="auto">
          <a:xfrm>
            <a:off x="1360714" y="654763"/>
            <a:ext cx="654901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4400" dirty="0">
                <a:latin typeface="Calibri" panose="020F0502020204030204" pitchFamily="34" charset="0"/>
              </a:rPr>
              <a:t> </a:t>
            </a:r>
            <a:r>
              <a:rPr lang="en-US" altLang="en-US" sz="3200" b="1" dirty="0">
                <a:solidFill>
                  <a:srgbClr val="64C5B4"/>
                </a:solidFill>
                <a:latin typeface="#9Slide05 Habano" panose="02040603050506020204" pitchFamily="18" charset="0"/>
              </a:rPr>
              <a:t>II.</a:t>
            </a:r>
            <a:r>
              <a:rPr lang="en-US" altLang="en-US" dirty="0"/>
              <a:t> </a:t>
            </a:r>
            <a:r>
              <a:rPr lang="en-US" sz="3200" b="1" dirty="0" err="1">
                <a:solidFill>
                  <a:srgbClr val="64C5B4"/>
                </a:solidFill>
                <a:latin typeface="#9Slide05 Habano" panose="02040603050506020204" pitchFamily="18" charset="0"/>
              </a:rPr>
              <a:t>Nội</a:t>
            </a:r>
            <a:r>
              <a:rPr lang="en-US" sz="3200" b="1" dirty="0">
                <a:solidFill>
                  <a:srgbClr val="64C5B4"/>
                </a:solidFill>
                <a:latin typeface="#9Slide05 Habano" panose="02040603050506020204" pitchFamily="18" charset="0"/>
              </a:rPr>
              <a:t> dung </a:t>
            </a:r>
            <a:r>
              <a:rPr lang="en-US" sz="3200" b="1" dirty="0" err="1">
                <a:solidFill>
                  <a:srgbClr val="64C5B4"/>
                </a:solidFill>
                <a:latin typeface="#9Slide05 Habano" panose="02040603050506020204" pitchFamily="18" charset="0"/>
              </a:rPr>
              <a:t>và</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trình</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tự</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thực</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hành</a:t>
            </a:r>
            <a:endParaRPr lang="en-US" altLang="en-US" sz="3200" b="1" dirty="0">
              <a:solidFill>
                <a:srgbClr val="64C5B4"/>
              </a:solidFill>
              <a:latin typeface="#9Slide05 Habano" panose="02040603050506020204" pitchFamily="18" charset="0"/>
            </a:endParaRPr>
          </a:p>
        </p:txBody>
      </p:sp>
      <p:sp>
        <p:nvSpPr>
          <p:cNvPr id="7" name="Rectangle 6"/>
          <p:cNvSpPr/>
          <p:nvPr/>
        </p:nvSpPr>
        <p:spPr>
          <a:xfrm>
            <a:off x="1816860" y="1408460"/>
            <a:ext cx="7847590" cy="523220"/>
          </a:xfrm>
          <a:prstGeom prst="rect">
            <a:avLst/>
          </a:prstGeom>
        </p:spPr>
        <p:txBody>
          <a:bodyPr wrap="square">
            <a:spAutoFit/>
          </a:bodyPr>
          <a:lstStyle/>
          <a:p>
            <a:r>
              <a:rPr lang="en-US" sz="2800" dirty="0" err="1">
                <a:solidFill>
                  <a:srgbClr val="0070C0"/>
                </a:solidFill>
                <a:latin typeface="Times New Roman" panose="02020603050405020304" pitchFamily="18" charset="0"/>
                <a:ea typeface="Times New Roman" panose="02020603050405020304" pitchFamily="18" charset="0"/>
              </a:rPr>
              <a:t>Đọc</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các</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thông</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số</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kỹ</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thuật</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ghi</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trên</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Bếp</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hồng</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ngoại</a:t>
            </a:r>
            <a:endParaRPr lang="en-US" sz="2800" dirty="0">
              <a:solidFill>
                <a:srgbClr val="0070C0"/>
              </a:solidFill>
              <a:latin typeface="Times New Roman" panose="02020603050405020304" pitchFamily="18" charset="0"/>
              <a:ea typeface="Times New Roman" panose="02020603050405020304" pitchFamily="18" charset="0"/>
            </a:endParaRPr>
          </a:p>
        </p:txBody>
      </p:sp>
      <p:pic>
        <p:nvPicPr>
          <p:cNvPr id="8" name="Picture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7919" y="3708400"/>
            <a:ext cx="7847590" cy="3352800"/>
          </a:xfrm>
          <a:prstGeom prst="rect">
            <a:avLst/>
          </a:prstGeom>
        </p:spPr>
      </p:pic>
      <p:sp>
        <p:nvSpPr>
          <p:cNvPr id="9" name="Rectangle 8"/>
          <p:cNvSpPr/>
          <p:nvPr/>
        </p:nvSpPr>
        <p:spPr>
          <a:xfrm>
            <a:off x="1816860" y="1948792"/>
            <a:ext cx="8710757" cy="954107"/>
          </a:xfrm>
          <a:prstGeom prst="rect">
            <a:avLst/>
          </a:prstGeom>
        </p:spPr>
        <p:txBody>
          <a:bodyPr wrap="square">
            <a:spAutoFit/>
          </a:bodyPr>
          <a:lstStyle/>
          <a:p>
            <a:r>
              <a:rPr lang="en-US" sz="2800" dirty="0" err="1">
                <a:solidFill>
                  <a:srgbClr val="0070C0"/>
                </a:solidFill>
                <a:latin typeface="Times New Roman" panose="02020603050405020304" pitchFamily="18" charset="0"/>
                <a:ea typeface="Times New Roman" panose="02020603050405020304" pitchFamily="18" charset="0"/>
              </a:rPr>
              <a:t>Quan</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sát</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Chỉ</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ra</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và</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nêu</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chức</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năng</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các</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bộ</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phận</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chính</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của</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Bếp</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hồng</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ngoại</a:t>
            </a:r>
            <a:endParaRPr lang="en-US" sz="2800" dirty="0">
              <a:solidFill>
                <a:srgbClr val="0070C0"/>
              </a:solidFill>
              <a:latin typeface="Times New Roman" panose="02020603050405020304" pitchFamily="18" charset="0"/>
              <a:ea typeface="Times New Roman" panose="02020603050405020304" pitchFamily="18" charset="0"/>
            </a:endParaRPr>
          </a:p>
        </p:txBody>
      </p:sp>
      <p:sp>
        <p:nvSpPr>
          <p:cNvPr id="10" name="Rectangle 9"/>
          <p:cNvSpPr/>
          <p:nvPr/>
        </p:nvSpPr>
        <p:spPr>
          <a:xfrm>
            <a:off x="1818924" y="2821674"/>
            <a:ext cx="8152390" cy="954107"/>
          </a:xfrm>
          <a:prstGeom prst="rect">
            <a:avLst/>
          </a:prstGeom>
        </p:spPr>
        <p:txBody>
          <a:bodyPr wrap="square">
            <a:spAutoFit/>
          </a:bodyPr>
          <a:lstStyle/>
          <a:p>
            <a:r>
              <a:rPr lang="en-US" sz="2800" dirty="0" err="1">
                <a:solidFill>
                  <a:srgbClr val="0070C0"/>
                </a:solidFill>
                <a:latin typeface="Times New Roman" panose="02020603050405020304" pitchFamily="18" charset="0"/>
                <a:ea typeface="Times New Roman" panose="02020603050405020304" pitchFamily="18" charset="0"/>
              </a:rPr>
              <a:t>Cấp</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nguồn</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cho</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bếp</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bật</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tắt</a:t>
            </a:r>
            <a:r>
              <a:rPr lang="en-US" sz="2800" dirty="0">
                <a:solidFill>
                  <a:srgbClr val="0070C0"/>
                </a:solidFill>
                <a:latin typeface="Times New Roman" panose="02020603050405020304" pitchFamily="18" charset="0"/>
                <a:ea typeface="Times New Roman" panose="02020603050405020304" pitchFamily="18" charset="0"/>
              </a:rPr>
              <a:t>, tang/ </a:t>
            </a:r>
            <a:r>
              <a:rPr lang="en-US" sz="2800" dirty="0" err="1">
                <a:solidFill>
                  <a:srgbClr val="0070C0"/>
                </a:solidFill>
                <a:latin typeface="Times New Roman" panose="02020603050405020304" pitchFamily="18" charset="0"/>
                <a:ea typeface="Times New Roman" panose="02020603050405020304" pitchFamily="18" charset="0"/>
              </a:rPr>
              <a:t>giảm</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nhiện</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độ</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chọn</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chế</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độ</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nấu</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của</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bếp</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hồng</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ngoại</a:t>
            </a:r>
            <a:r>
              <a:rPr lang="en-US" sz="2800" dirty="0">
                <a:solidFill>
                  <a:srgbClr val="0070C0"/>
                </a:solidFill>
                <a:latin typeface="Times New Roman" panose="02020603050405020304" pitchFamily="18" charset="0"/>
                <a:ea typeface="Times New Roman" panose="02020603050405020304" pitchFamily="18" charset="0"/>
              </a:rPr>
              <a:t>.</a:t>
            </a:r>
          </a:p>
        </p:txBody>
      </p:sp>
      <p:pic>
        <p:nvPicPr>
          <p:cNvPr id="11" name="Picture 10"/>
          <p:cNvPicPr>
            <a:picLocks noChangeAspect="1"/>
          </p:cNvPicPr>
          <p:nvPr/>
        </p:nvPicPr>
        <p:blipFill>
          <a:blip r:embed="rId5"/>
          <a:stretch>
            <a:fillRect/>
          </a:stretch>
        </p:blipFill>
        <p:spPr>
          <a:xfrm>
            <a:off x="9170709" y="149229"/>
            <a:ext cx="609600" cy="609600"/>
          </a:xfrm>
          <a:prstGeom prst="rect">
            <a:avLst/>
          </a:prstGeom>
        </p:spPr>
      </p:pic>
    </p:spTree>
    <p:extLst>
      <p:ext uri="{BB962C8B-B14F-4D97-AF65-F5344CB8AC3E}">
        <p14:creationId xmlns:p14="http://schemas.microsoft.com/office/powerpoint/2010/main" val="1303681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27" descr="b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6510" y="-222973"/>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Top Corners Rounded 15">
            <a:extLst>
              <a:ext uri="{FF2B5EF4-FFF2-40B4-BE49-F238E27FC236}">
                <a16:creationId xmlns:a16="http://schemas.microsoft.com/office/drawing/2014/main" id="{64D87223-09CE-4DE3-AD12-5D12CBE4C9BA}"/>
              </a:ext>
            </a:extLst>
          </p:cNvPr>
          <p:cNvSpPr/>
          <p:nvPr/>
        </p:nvSpPr>
        <p:spPr>
          <a:xfrm rot="5400000">
            <a:off x="-400071" y="3035371"/>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6" name="Freeform 19"/>
          <p:cNvSpPr>
            <a:spLocks/>
          </p:cNvSpPr>
          <p:nvPr/>
        </p:nvSpPr>
        <p:spPr bwMode="auto">
          <a:xfrm rot="5400000">
            <a:off x="2557297" y="-1545432"/>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7" name="Rectangle 1"/>
          <p:cNvSpPr>
            <a:spLocks noChangeArrowheads="1"/>
          </p:cNvSpPr>
          <p:nvPr/>
        </p:nvSpPr>
        <p:spPr bwMode="auto">
          <a:xfrm>
            <a:off x="2218510" y="1394690"/>
            <a:ext cx="7829550" cy="923330"/>
          </a:xfrm>
          <a:prstGeom prst="rect">
            <a:avLst/>
          </a:pr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r>
              <a:rPr lang="en-US" sz="2800" b="1" dirty="0">
                <a:solidFill>
                  <a:srgbClr val="339966"/>
                </a:solidFill>
                <a:latin typeface="Times New Roman" panose="02020603050405020304" pitchFamily="18" charset="0"/>
              </a:rPr>
              <a:t>1. </a:t>
            </a:r>
            <a:r>
              <a:rPr lang="en-US" sz="2800" b="1" dirty="0" err="1">
                <a:solidFill>
                  <a:srgbClr val="339966"/>
                </a:solidFill>
                <a:latin typeface="Times New Roman" panose="02020603050405020304" pitchFamily="18" charset="0"/>
              </a:rPr>
              <a:t>Nhà</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em</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có</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sử</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dụng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bếp</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hồng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ngoại</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không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Hãy</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quan</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sát</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và</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ghi</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lại</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những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tình</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huống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có</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thể</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mất</a:t>
            </a:r>
            <a:r>
              <a:rPr lang="en-US" sz="2800" b="1" dirty="0">
                <a:solidFill>
                  <a:srgbClr val="339966"/>
                </a:solidFill>
                <a:latin typeface="Times New Roman" panose="02020603050405020304" pitchFamily="18" charset="0"/>
              </a:rPr>
              <a:t> an </a:t>
            </a:r>
            <a:r>
              <a:rPr lang="en-US" sz="2800" b="1" dirty="0" err="1">
                <a:solidFill>
                  <a:srgbClr val="339966"/>
                </a:solidFill>
                <a:latin typeface="Times New Roman" panose="02020603050405020304" pitchFamily="18" charset="0"/>
              </a:rPr>
              <a:t>toàn</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khi</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sử</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dụng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bếp</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trong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gia</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đình</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em</a:t>
            </a:r>
            <a:r>
              <a:rPr lang="en-US" sz="2800" b="1" dirty="0">
                <a:solidFill>
                  <a:srgbClr val="339966"/>
                </a:solidFill>
                <a:latin typeface="Times New Roman" panose="02020603050405020304" pitchFamily="18" charset="0"/>
              </a:rPr>
              <a:t>.</a:t>
            </a:r>
          </a:p>
          <a:p>
            <a:br>
              <a:rPr lang="vi-VN" dirty="0"/>
            </a:br>
            <a:endParaRPr lang="en-US" altLang="en-US" dirty="0"/>
          </a:p>
        </p:txBody>
      </p:sp>
      <p:pic>
        <p:nvPicPr>
          <p:cNvPr id="8" name="Picture 12" descr="Screen Clippi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05810" y="158027"/>
            <a:ext cx="8191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3"/>
          <p:cNvSpPr>
            <a:spLocks noChangeArrowheads="1"/>
          </p:cNvSpPr>
          <p:nvPr/>
        </p:nvSpPr>
        <p:spPr bwMode="auto">
          <a:xfrm>
            <a:off x="3285310" y="310427"/>
            <a:ext cx="14398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800" b="1" dirty="0" err="1">
                <a:solidFill>
                  <a:srgbClr val="3DB043"/>
                </a:solidFill>
                <a:latin typeface="#9Slide04 HLT Aquus" panose="00000500000000000000" pitchFamily="2" charset="0"/>
              </a:rPr>
              <a:t>Vận</a:t>
            </a:r>
            <a:r>
              <a:rPr lang="en-US" altLang="en-US" sz="2800" b="1" dirty="0">
                <a:solidFill>
                  <a:srgbClr val="3DB043"/>
                </a:solidFill>
                <a:latin typeface="#9Slide04 HLT Aquus" panose="00000500000000000000" pitchFamily="2" charset="0"/>
              </a:rPr>
              <a:t> </a:t>
            </a:r>
            <a:r>
              <a:rPr lang="en-US" altLang="en-US" sz="2800" b="1" dirty="0" err="1">
                <a:solidFill>
                  <a:srgbClr val="3DB043"/>
                </a:solidFill>
                <a:latin typeface="#9Slide04 HLT Aquus" panose="00000500000000000000" pitchFamily="2" charset="0"/>
              </a:rPr>
              <a:t>dụng</a:t>
            </a:r>
            <a:endParaRPr lang="en-US" altLang="en-US" sz="2800" b="1" dirty="0">
              <a:solidFill>
                <a:srgbClr val="3DB043"/>
              </a:solidFill>
              <a:latin typeface="#9Slide04 HLT Aquus" panose="00000500000000000000" pitchFamily="2" charset="0"/>
            </a:endParaRPr>
          </a:p>
        </p:txBody>
      </p:sp>
      <p:sp>
        <p:nvSpPr>
          <p:cNvPr id="10" name="Freeform 9"/>
          <p:cNvSpPr/>
          <p:nvPr/>
        </p:nvSpPr>
        <p:spPr>
          <a:xfrm>
            <a:off x="476992" y="4747210"/>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Rectangle 1"/>
          <p:cNvSpPr>
            <a:spLocks noChangeArrowheads="1"/>
          </p:cNvSpPr>
          <p:nvPr/>
        </p:nvSpPr>
        <p:spPr bwMode="auto">
          <a:xfrm>
            <a:off x="2348716" y="2895871"/>
            <a:ext cx="7829550" cy="923330"/>
          </a:xfrm>
          <a:prstGeom prst="rect">
            <a:avLst/>
          </a:pr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r>
              <a:rPr lang="en-US" sz="2800" b="1" dirty="0">
                <a:solidFill>
                  <a:srgbClr val="339966"/>
                </a:solidFill>
                <a:latin typeface="Times New Roman" panose="02020603050405020304" pitchFamily="18" charset="0"/>
              </a:rPr>
              <a:t>2. </a:t>
            </a:r>
            <a:r>
              <a:rPr lang="en-US" sz="2800" b="1" dirty="0" err="1">
                <a:solidFill>
                  <a:srgbClr val="339966"/>
                </a:solidFill>
                <a:latin typeface="Times New Roman" panose="02020603050405020304" pitchFamily="18" charset="0"/>
              </a:rPr>
              <a:t>Nếu</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được</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lựa</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chọn</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mua</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một</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loại</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bếp</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điện</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cho</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gia</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đình</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Em</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sẽ</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lựa</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chọn</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bếp</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nào</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Giải</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thích</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sự</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lựa</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chọn</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của</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em</a:t>
            </a:r>
            <a:endParaRPr lang="en-US" sz="2800" b="1" dirty="0">
              <a:solidFill>
                <a:srgbClr val="339966"/>
              </a:solidFill>
              <a:latin typeface="Times New Roman" panose="02020603050405020304" pitchFamily="18" charset="0"/>
            </a:endParaRPr>
          </a:p>
        </p:txBody>
      </p:sp>
    </p:spTree>
    <p:extLst>
      <p:ext uri="{BB962C8B-B14F-4D97-AF65-F5344CB8AC3E}">
        <p14:creationId xmlns:p14="http://schemas.microsoft.com/office/powerpoint/2010/main" val="48699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2"/>
          <p:cNvSpPr>
            <a:spLocks noGrp="1"/>
          </p:cNvSpPr>
          <p:nvPr>
            <p:ph type="title"/>
          </p:nvPr>
        </p:nvSpPr>
        <p:spPr>
          <a:xfrm>
            <a:off x="590442" y="274638"/>
            <a:ext cx="10972799" cy="1143000"/>
          </a:xfrm>
        </p:spPr>
        <p:txBody>
          <a:bodyPr/>
          <a:lstStyle/>
          <a:p>
            <a:endParaRPr lang="vi-VN" altLang="vi-VN"/>
          </a:p>
        </p:txBody>
      </p:sp>
      <p:pic>
        <p:nvPicPr>
          <p:cNvPr id="5" name="Picture 4" descr="470f4780_12_resiz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WordArt 3"/>
          <p:cNvSpPr>
            <a:spLocks noChangeArrowheads="1" noChangeShapeType="1" noTextEdit="1"/>
          </p:cNvSpPr>
          <p:nvPr/>
        </p:nvSpPr>
        <p:spPr bwMode="auto">
          <a:xfrm>
            <a:off x="523399" y="1143000"/>
            <a:ext cx="10191750" cy="2565400"/>
          </a:xfrm>
          <a:prstGeom prst="rect">
            <a:avLst/>
          </a:prstGeom>
        </p:spPr>
        <p:txBody>
          <a:bodyPr wrap="none" fromWordArt="1">
            <a:prstTxWarp prst="textPlain">
              <a:avLst>
                <a:gd name="adj" fmla="val 50000"/>
              </a:avLst>
            </a:prstTxWarp>
          </a:bodyPr>
          <a:lstStyle/>
          <a:p>
            <a:pPr algn="ctr"/>
            <a:r>
              <a:rPr lang="vi-VN" sz="3600" kern="10">
                <a:ln w="9525">
                  <a:solidFill>
                    <a:srgbClr val="66CCFF"/>
                  </a:solidFill>
                  <a:round/>
                  <a:headEnd/>
                  <a:tailEnd/>
                </a:ln>
                <a:effectLst>
                  <a:outerShdw dist="40161" dir="1106097" algn="ctr" rotWithShape="0">
                    <a:srgbClr val="66CCFF">
                      <a:alpha val="79999"/>
                    </a:srgbClr>
                  </a:outerShdw>
                </a:effectLst>
                <a:latin typeface="Times New Roman" panose="02020603050405020304" pitchFamily="18" charset="0"/>
                <a:cs typeface="Times New Roman" panose="02020603050405020304" pitchFamily="18" charset="0"/>
              </a:rPr>
              <a:t>XIN CHÂN THÀNH CẢM ƠN </a:t>
            </a:r>
          </a:p>
          <a:p>
            <a:pPr algn="ctr"/>
            <a:r>
              <a:rPr lang="vi-VN" sz="3600" kern="10">
                <a:ln w="9525">
                  <a:solidFill>
                    <a:srgbClr val="66CCFF"/>
                  </a:solidFill>
                  <a:round/>
                  <a:headEnd/>
                  <a:tailEnd/>
                </a:ln>
                <a:effectLst>
                  <a:outerShdw dist="40161" dir="1106097" algn="ctr" rotWithShape="0">
                    <a:srgbClr val="66CCFF">
                      <a:alpha val="79999"/>
                    </a:srgbClr>
                  </a:outerShdw>
                </a:effectLst>
                <a:latin typeface="Times New Roman" panose="02020603050405020304" pitchFamily="18" charset="0"/>
                <a:cs typeface="Times New Roman" panose="02020603050405020304" pitchFamily="18" charset="0"/>
              </a:rPr>
              <a:t>CÁC THẦY CÔ VÀ CÁC EM </a:t>
            </a:r>
          </a:p>
          <a:p>
            <a:pPr algn="ctr"/>
            <a:r>
              <a:rPr lang="vi-VN" sz="3600" kern="10">
                <a:ln w="9525">
                  <a:solidFill>
                    <a:srgbClr val="66CCFF"/>
                  </a:solidFill>
                  <a:round/>
                  <a:headEnd/>
                  <a:tailEnd/>
                </a:ln>
                <a:effectLst>
                  <a:outerShdw dist="40161" dir="1106097" algn="ctr" rotWithShape="0">
                    <a:srgbClr val="66CCFF">
                      <a:alpha val="79999"/>
                    </a:srgbClr>
                  </a:outerShdw>
                </a:effectLst>
                <a:latin typeface="Times New Roman" panose="02020603050405020304" pitchFamily="18" charset="0"/>
                <a:cs typeface="Times New Roman" panose="02020603050405020304" pitchFamily="18" charset="0"/>
              </a:rPr>
              <a:t>ĐÃ  LẮNG NGHE!</a:t>
            </a:r>
          </a:p>
          <a:p>
            <a:pPr algn="ctr"/>
            <a:r>
              <a:rPr lang="vi-VN" sz="3600" kern="10">
                <a:ln w="9525">
                  <a:solidFill>
                    <a:srgbClr val="66CCFF"/>
                  </a:solidFill>
                  <a:round/>
                  <a:headEnd/>
                  <a:tailEnd/>
                </a:ln>
                <a:effectLst>
                  <a:outerShdw dist="40161" dir="1106097" algn="ctr" rotWithShape="0">
                    <a:srgbClr val="66CCFF">
                      <a:alpha val="79999"/>
                    </a:srgbClr>
                  </a:outerShdw>
                </a:effectLst>
                <a:latin typeface="Times New Roman" panose="02020603050405020304" pitchFamily="18" charset="0"/>
                <a:cs typeface="Times New Roman" panose="02020603050405020304" pitchFamily="18" charset="0"/>
              </a:rPr>
              <a:t>CHÚC CÁC EM HỌC GIỎI, CHĂM NGOAN!</a:t>
            </a:r>
          </a:p>
        </p:txBody>
      </p:sp>
      <p:pic>
        <p:nvPicPr>
          <p:cNvPr id="7" name="Picture 11" descr="buch00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141783" y="3963988"/>
            <a:ext cx="2880784" cy="197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2"/>
          <p:cNvSpPr txBox="1">
            <a:spLocks noChangeArrowheads="1"/>
          </p:cNvSpPr>
          <p:nvPr/>
        </p:nvSpPr>
        <p:spPr bwMode="auto">
          <a:xfrm rot="20476153">
            <a:off x="4719157" y="4824097"/>
            <a:ext cx="132079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vi-VN" b="1">
                <a:solidFill>
                  <a:srgbClr val="FF0000"/>
                </a:solidFill>
              </a:rPr>
              <a:t>10</a:t>
            </a:r>
          </a:p>
        </p:txBody>
      </p:sp>
      <p:sp>
        <p:nvSpPr>
          <p:cNvPr id="9" name="Text Box 13"/>
          <p:cNvSpPr txBox="1">
            <a:spLocks noChangeArrowheads="1"/>
          </p:cNvSpPr>
          <p:nvPr/>
        </p:nvSpPr>
        <p:spPr bwMode="auto">
          <a:xfrm rot="19702278">
            <a:off x="5590986" y="4685620"/>
            <a:ext cx="660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vi-VN" b="1">
                <a:solidFill>
                  <a:srgbClr val="FF0000"/>
                </a:solidFill>
              </a:rPr>
              <a:t>9</a:t>
            </a:r>
          </a:p>
        </p:txBody>
      </p:sp>
      <p:pic>
        <p:nvPicPr>
          <p:cNvPr id="10" name="Picture 23" descr="hinh 1 (488).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60052" y="0"/>
            <a:ext cx="5461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2" descr="hinh 1 (466).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69452" y="3352800"/>
            <a:ext cx="5461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1" descr="hinh 1 (446).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35602" y="0"/>
            <a:ext cx="5461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3" descr="hinh 1 (488).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5602" y="3352800"/>
            <a:ext cx="5461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5259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p:cNvSpPr/>
          <p:nvPr/>
        </p:nvSpPr>
        <p:spPr>
          <a:xfrm>
            <a:off x="3994913" y="659874"/>
            <a:ext cx="3679661" cy="769441"/>
          </a:xfrm>
          <a:prstGeom prst="rect">
            <a:avLst/>
          </a:prstGeom>
          <a:noFill/>
        </p:spPr>
        <p:txBody>
          <a:bodyPr wrap="none" lIns="91440" tIns="45720" rIns="91440" bIns="45720">
            <a:spAutoFit/>
          </a:bodyPr>
          <a:lstStyle/>
          <a:p>
            <a:pPr algn="ctr"/>
            <a:r>
              <a:rPr lang="en-US" sz="4400" b="1" cap="none" spc="0" dirty="0">
                <a:ln w="22225">
                  <a:solidFill>
                    <a:schemeClr val="accent2"/>
                  </a:solidFill>
                  <a:prstDash val="solid"/>
                </a:ln>
                <a:solidFill>
                  <a:schemeClr val="accent2">
                    <a:lumMod val="40000"/>
                    <a:lumOff val="60000"/>
                  </a:schemeClr>
                </a:solidFill>
                <a:effectLst/>
              </a:rPr>
              <a:t>Kiểm tra bài cũ</a:t>
            </a:r>
          </a:p>
        </p:txBody>
      </p:sp>
      <p:sp>
        <p:nvSpPr>
          <p:cNvPr id="2" name="Rectangle 1"/>
          <p:cNvSpPr/>
          <p:nvPr/>
        </p:nvSpPr>
        <p:spPr>
          <a:xfrm>
            <a:off x="355133" y="1974559"/>
            <a:ext cx="10959219" cy="954107"/>
          </a:xfrm>
          <a:prstGeom prst="rect">
            <a:avLst/>
          </a:prstGeom>
          <a:noFill/>
        </p:spPr>
        <p:txBody>
          <a:bodyPr wrap="none" lIns="91440" tIns="45720" rIns="91440" bIns="45720">
            <a:spAutoFit/>
          </a:bodyPr>
          <a:lstStyle/>
          <a:p>
            <a:r>
              <a:rPr lang="en-US" sz="2800" dirty="0">
                <a:ln w="0"/>
                <a:effectLst>
                  <a:outerShdw blurRad="38100" dist="19050" dir="2700000" algn="tl" rotWithShape="0">
                    <a:schemeClr val="dk1">
                      <a:alpha val="40000"/>
                    </a:schemeClr>
                  </a:outerShdw>
                </a:effectLst>
              </a:rPr>
              <a:t>Câu 1: Loại bếp điện nhà em đang sử dụng có phải hồng ngoại hay không?</a:t>
            </a:r>
          </a:p>
          <a:p>
            <a:r>
              <a:rPr lang="en-US" sz="2800" dirty="0">
                <a:ln w="0"/>
                <a:effectLst>
                  <a:outerShdw blurRad="38100" dist="19050" dir="2700000" algn="tl" rotWithShape="0">
                    <a:schemeClr val="dk1">
                      <a:alpha val="40000"/>
                    </a:schemeClr>
                  </a:outerShdw>
                </a:effectLst>
              </a:rPr>
              <a:t>Nếu có, dựa vào đặc điểm nào để em biết đó là bếp hồng ngoại?</a:t>
            </a:r>
          </a:p>
        </p:txBody>
      </p:sp>
      <p:sp>
        <p:nvSpPr>
          <p:cNvPr id="4" name="Rectangle 3"/>
          <p:cNvSpPr/>
          <p:nvPr/>
        </p:nvSpPr>
        <p:spPr>
          <a:xfrm>
            <a:off x="355133" y="3249714"/>
            <a:ext cx="11174341" cy="954107"/>
          </a:xfrm>
          <a:prstGeom prst="rect">
            <a:avLst/>
          </a:prstGeom>
          <a:noFill/>
        </p:spPr>
        <p:txBody>
          <a:bodyPr wrap="square" lIns="91440" tIns="45720" rIns="91440" bIns="45720">
            <a:spAutoFit/>
          </a:bodyPr>
          <a:lstStyle/>
          <a:p>
            <a:r>
              <a:rPr lang="en-US" sz="2800" dirty="0">
                <a:ln w="0"/>
                <a:effectLst>
                  <a:outerShdw blurRad="38100" dist="19050" dir="2700000" algn="tl" rotWithShape="0">
                    <a:schemeClr val="dk1">
                      <a:alpha val="40000"/>
                    </a:schemeClr>
                  </a:outerShdw>
                </a:effectLst>
              </a:rPr>
              <a:t>Câu 2: Bếp hồng ngoại làm việc như thế nào? Tại sao khi nấu mặt bếp lại nóng lên? </a:t>
            </a:r>
            <a:endParaRPr lang="en-US" sz="28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87287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1789719" y="668272"/>
            <a:ext cx="8351325" cy="830997"/>
          </a:xfrm>
          <a:prstGeom prst="rect">
            <a:avLst/>
          </a:prstGeom>
          <a:noFill/>
        </p:spPr>
        <p:txBody>
          <a:bodyPr wrap="none" lIns="91440" tIns="45720" rIns="91440" bIns="45720">
            <a:spAutoFit/>
          </a:bodyPr>
          <a:lstStyle/>
          <a:p>
            <a:pPr algn="ctr"/>
            <a:r>
              <a:rPr lang="en-US" sz="4800" dirty="0">
                <a:ln w="0"/>
                <a:solidFill>
                  <a:schemeClr val="accent1"/>
                </a:solidFill>
                <a:effectLst>
                  <a:outerShdw blurRad="38100" dist="25400" dir="5400000" algn="ctr" rotWithShape="0">
                    <a:srgbClr val="6E747A">
                      <a:alpha val="43000"/>
                    </a:srgbClr>
                  </a:outerShdw>
                </a:effectLst>
              </a:rPr>
              <a:t>Bài 13: BẾP HỒNG NGOẠI (tiết 2)</a:t>
            </a:r>
          </a:p>
        </p:txBody>
      </p:sp>
      <p:sp>
        <p:nvSpPr>
          <p:cNvPr id="5" name="Rectangle 4"/>
          <p:cNvSpPr/>
          <p:nvPr/>
        </p:nvSpPr>
        <p:spPr>
          <a:xfrm>
            <a:off x="665779" y="2052935"/>
            <a:ext cx="3346237" cy="954107"/>
          </a:xfrm>
          <a:prstGeom prst="rect">
            <a:avLst/>
          </a:prstGeom>
          <a:noFill/>
        </p:spPr>
        <p:txBody>
          <a:bodyPr wrap="none" lIns="91440" tIns="45720" rIns="91440" bIns="45720">
            <a:spAutoFit/>
          </a:bodyPr>
          <a:lstStyle/>
          <a:p>
            <a:r>
              <a:rPr lang="en-US" sz="2800" dirty="0">
                <a:ln w="0"/>
                <a:effectLst>
                  <a:outerShdw blurRad="38100" dist="19050" dir="2700000" algn="tl" rotWithShape="0">
                    <a:schemeClr val="dk1">
                      <a:alpha val="40000"/>
                    </a:schemeClr>
                  </a:outerShdw>
                </a:effectLst>
              </a:rPr>
              <a:t>I. Cấu tạo.</a:t>
            </a:r>
          </a:p>
          <a:p>
            <a:r>
              <a:rPr lang="en-US" sz="2800" dirty="0">
                <a:ln w="0"/>
                <a:effectLst>
                  <a:outerShdw blurRad="38100" dist="19050" dir="2700000" algn="tl" rotWithShape="0">
                    <a:schemeClr val="dk1">
                      <a:alpha val="40000"/>
                    </a:schemeClr>
                  </a:outerShdw>
                </a:effectLst>
              </a:rPr>
              <a:t>II. Nguyên lý làm việc.</a:t>
            </a:r>
          </a:p>
        </p:txBody>
      </p:sp>
      <p:sp>
        <p:nvSpPr>
          <p:cNvPr id="6" name="Rectangle 5"/>
          <p:cNvSpPr/>
          <p:nvPr/>
        </p:nvSpPr>
        <p:spPr>
          <a:xfrm>
            <a:off x="620094" y="3037488"/>
            <a:ext cx="3725251" cy="954107"/>
          </a:xfrm>
          <a:prstGeom prst="rect">
            <a:avLst/>
          </a:prstGeom>
          <a:noFill/>
        </p:spPr>
        <p:txBody>
          <a:bodyPr wrap="none" lIns="91440" tIns="45720" rIns="91440" bIns="45720">
            <a:spAutoFit/>
          </a:bodyPr>
          <a:lstStyle/>
          <a:p>
            <a:pPr algn="ctr"/>
            <a:r>
              <a:rPr lang="en-US" sz="2800" b="0" cap="none" spc="0" dirty="0">
                <a:ln w="0"/>
                <a:solidFill>
                  <a:schemeClr val="tx1"/>
                </a:solidFill>
                <a:effectLst>
                  <a:outerShdw blurRad="38100" dist="19050" dir="2700000" algn="tl" rotWithShape="0">
                    <a:schemeClr val="dk1">
                      <a:alpha val="40000"/>
                    </a:schemeClr>
                  </a:outerShdw>
                </a:effectLst>
              </a:rPr>
              <a:t>III. Lựa chọn và sử dụng.</a:t>
            </a:r>
          </a:p>
          <a:p>
            <a:r>
              <a:rPr lang="en-US" sz="2800" dirty="0">
                <a:ln w="0"/>
                <a:effectLst>
                  <a:outerShdw blurRad="38100" dist="19050" dir="2700000" algn="tl" rotWithShape="0">
                    <a:schemeClr val="dk1">
                      <a:alpha val="40000"/>
                    </a:schemeClr>
                  </a:outerShdw>
                </a:effectLst>
              </a:rPr>
              <a:t>1. Lựa chọn.</a:t>
            </a:r>
            <a:endParaRPr lang="en-US" sz="28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6965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4" name="Picture 3" descr="Psyduck Telegram Stickers | &lt;strong&gt;Sticker&lt;/strong&gt; Search"/>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271554"/>
            <a:ext cx="1985554" cy="1998618"/>
          </a:xfrm>
          <a:prstGeom prst="rect">
            <a:avLst/>
          </a:prstGeom>
        </p:spPr>
      </p:pic>
      <p:sp>
        <p:nvSpPr>
          <p:cNvPr id="5" name="Cloud Callout 4"/>
          <p:cNvSpPr/>
          <p:nvPr/>
        </p:nvSpPr>
        <p:spPr>
          <a:xfrm>
            <a:off x="485305" y="940525"/>
            <a:ext cx="5710844" cy="3331029"/>
          </a:xfrm>
          <a:prstGeom prst="cloudCallout">
            <a:avLst>
              <a:gd name="adj1" fmla="val -42792"/>
              <a:gd name="adj2" fmla="val 48775"/>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C00000"/>
                </a:solidFill>
              </a:rPr>
              <a:t>Nhà bạn Lan thu nhập hàng tháng là 5 triệu đồng/1 tháng. Mạng điện nhà bạn sử dụng là 220V. Nhà bạn Lan muốn mua một chiếc bếp hồng ngoại. Bạn Lan nên lựa chọn đồ dùng điện nào dưới đây?</a:t>
            </a:r>
            <a:endParaRPr lang="vi-VN" sz="2000" dirty="0">
              <a:solidFill>
                <a:srgbClr val="C00000"/>
              </a:solidFill>
            </a:endParaRPr>
          </a:p>
        </p:txBody>
      </p:sp>
      <p:sp>
        <p:nvSpPr>
          <p:cNvPr id="10" name="Rectangle 9"/>
          <p:cNvSpPr/>
          <p:nvPr/>
        </p:nvSpPr>
        <p:spPr>
          <a:xfrm>
            <a:off x="1711342" y="83402"/>
            <a:ext cx="8351325" cy="830997"/>
          </a:xfrm>
          <a:prstGeom prst="rect">
            <a:avLst/>
          </a:prstGeom>
          <a:noFill/>
        </p:spPr>
        <p:txBody>
          <a:bodyPr wrap="none" lIns="91440" tIns="45720" rIns="91440" bIns="45720">
            <a:spAutoFit/>
          </a:bodyPr>
          <a:lstStyle/>
          <a:p>
            <a:pPr algn="ctr"/>
            <a:r>
              <a:rPr lang="en-US" sz="4800" dirty="0">
                <a:ln w="0"/>
                <a:solidFill>
                  <a:schemeClr val="accent1"/>
                </a:solidFill>
                <a:effectLst>
                  <a:outerShdw blurRad="38100" dist="25400" dir="5400000" algn="ctr" rotWithShape="0">
                    <a:srgbClr val="6E747A">
                      <a:alpha val="43000"/>
                    </a:srgbClr>
                  </a:outerShdw>
                </a:effectLst>
              </a:rPr>
              <a:t>Bài 13: BẾP HỒNG NGOẠI (tiết 2)</a:t>
            </a:r>
          </a:p>
        </p:txBody>
      </p:sp>
      <p:sp>
        <p:nvSpPr>
          <p:cNvPr id="2" name="Rectangle 2"/>
          <p:cNvSpPr>
            <a:spLocks noChangeArrowheads="1"/>
          </p:cNvSpPr>
          <p:nvPr/>
        </p:nvSpPr>
        <p:spPr bwMode="auto">
          <a:xfrm>
            <a:off x="5394034" y="403642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3" name="Object 2"/>
          <p:cNvGraphicFramePr>
            <a:graphicFrameLocks noChangeAspect="1"/>
          </p:cNvGraphicFramePr>
          <p:nvPr>
            <p:extLst>
              <p:ext uri="{D42A27DB-BD31-4B8C-83A1-F6EECF244321}">
                <p14:modId xmlns:p14="http://schemas.microsoft.com/office/powerpoint/2010/main" val="4220307407"/>
              </p:ext>
            </p:extLst>
          </p:nvPr>
        </p:nvGraphicFramePr>
        <p:xfrm>
          <a:off x="9248490" y="1035373"/>
          <a:ext cx="2168447" cy="2452410"/>
        </p:xfrm>
        <a:graphic>
          <a:graphicData uri="http://schemas.openxmlformats.org/presentationml/2006/ole">
            <mc:AlternateContent xmlns:mc="http://schemas.openxmlformats.org/markup-compatibility/2006">
              <mc:Choice xmlns:v="urn:schemas-microsoft-com:vml" Requires="v">
                <p:oleObj spid="_x0000_s1051" name="Bitmap Image" r:id="rId5" imgW="1638529" imgH="1857143" progId="Paint.Picture">
                  <p:embed/>
                </p:oleObj>
              </mc:Choice>
              <mc:Fallback>
                <p:oleObj name="Bitmap Image" r:id="rId5" imgW="1638529" imgH="1857143" progId="Paint.Picture">
                  <p:embed/>
                  <p:pic>
                    <p:nvPicPr>
                      <p:cNvPr id="0" name="Object 25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48490" y="1035373"/>
                        <a:ext cx="2168447" cy="2452410"/>
                      </a:xfrm>
                      <a:prstGeom prst="rect">
                        <a:avLst/>
                      </a:prstGeom>
                      <a:noFill/>
                    </p:spPr>
                  </p:pic>
                </p:oleObj>
              </mc:Fallback>
            </mc:AlternateContent>
          </a:graphicData>
        </a:graphic>
      </p:graphicFrame>
      <p:sp>
        <p:nvSpPr>
          <p:cNvPr id="11" name="Rectangle 4"/>
          <p:cNvSpPr>
            <a:spLocks noChangeArrowheads="1"/>
          </p:cNvSpPr>
          <p:nvPr/>
        </p:nvSpPr>
        <p:spPr bwMode="auto">
          <a:xfrm>
            <a:off x="8747378" y="403642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12" name="Object 11"/>
          <p:cNvGraphicFramePr>
            <a:graphicFrameLocks noChangeAspect="1"/>
          </p:cNvGraphicFramePr>
          <p:nvPr>
            <p:extLst>
              <p:ext uri="{D42A27DB-BD31-4B8C-83A1-F6EECF244321}">
                <p14:modId xmlns:p14="http://schemas.microsoft.com/office/powerpoint/2010/main" val="2311334672"/>
              </p:ext>
            </p:extLst>
          </p:nvPr>
        </p:nvGraphicFramePr>
        <p:xfrm>
          <a:off x="6681454" y="1006530"/>
          <a:ext cx="2081731" cy="2481253"/>
        </p:xfrm>
        <a:graphic>
          <a:graphicData uri="http://schemas.openxmlformats.org/presentationml/2006/ole">
            <mc:AlternateContent xmlns:mc="http://schemas.openxmlformats.org/markup-compatibility/2006">
              <mc:Choice xmlns:v="urn:schemas-microsoft-com:vml" Requires="v">
                <p:oleObj spid="_x0000_s1052" name="Bitmap Image" r:id="rId7" imgW="1438095" imgH="1886213" progId="Paint.Picture">
                  <p:embed/>
                </p:oleObj>
              </mc:Choice>
              <mc:Fallback>
                <p:oleObj name="Bitmap Image" r:id="rId7" imgW="1438095" imgH="1886213" progId="Paint.Picture">
                  <p:embed/>
                  <p:pic>
                    <p:nvPicPr>
                      <p:cNvPr id="0" name="Object 25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81454" y="1006530"/>
                        <a:ext cx="2081731" cy="2481253"/>
                      </a:xfrm>
                      <a:prstGeom prst="rect">
                        <a:avLst/>
                      </a:prstGeom>
                      <a:noFill/>
                    </p:spPr>
                  </p:pic>
                </p:oleObj>
              </mc:Fallback>
            </mc:AlternateContent>
          </a:graphicData>
        </a:graphic>
      </p:graphicFrame>
      <p:sp>
        <p:nvSpPr>
          <p:cNvPr id="13"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pic>
        <p:nvPicPr>
          <p:cNvPr id="1029" name="Picture 515" descr="RC2000ES-av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55414" y="3638843"/>
            <a:ext cx="1800225" cy="215738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7"/>
          <p:cNvSpPr>
            <a:spLocks noChangeArrowheads="1"/>
          </p:cNvSpPr>
          <p:nvPr/>
        </p:nvSpPr>
        <p:spPr bwMode="auto">
          <a:xfrm>
            <a:off x="0" y="23907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800" b="0" i="0" u="none" strike="noStrike" cap="none" normalizeH="0" baseline="0">
                <a:ln>
                  <a:noFill/>
                </a:ln>
                <a:solidFill>
                  <a:srgbClr val="000000"/>
                </a:solidFill>
                <a:effectLst/>
                <a:latin typeface="Arial" panose="020B0604020202020204" pitchFamily="34" charset="0"/>
                <a:ea typeface="Times New Roman" panose="02020603050405020304" pitchFamily="18" charset="0"/>
              </a:rPr>
              <a:t> </a:t>
            </a:r>
            <a:r>
              <a:rPr kumimoji="0" lang="vi-VN" altLang="vi-VN" sz="1100" b="0" i="0" u="none" strike="noStrike" cap="none" normalizeH="0" baseline="0">
                <a:ln>
                  <a:noFill/>
                </a:ln>
                <a:solidFill>
                  <a:schemeClr val="tx1"/>
                </a:solidFill>
                <a:effectLst/>
                <a:latin typeface="Arial" panose="020B0604020202020204" pitchFamily="34" charset="0"/>
              </a:rPr>
              <a:t> </a:t>
            </a:r>
            <a:endParaRPr kumimoji="0" lang="vi-VN" altLang="vi-VN" sz="1800" b="0" i="0" u="none" strike="noStrike" cap="none" normalizeH="0" baseline="0">
              <a:ln>
                <a:noFill/>
              </a:ln>
              <a:solidFill>
                <a:schemeClr val="tx1"/>
              </a:solidFill>
              <a:effectLst/>
              <a:latin typeface="Arial" panose="020B0604020202020204" pitchFamily="34" charset="0"/>
            </a:endParaRPr>
          </a:p>
        </p:txBody>
      </p:sp>
      <p:pic>
        <p:nvPicPr>
          <p:cNvPr id="1032" name="Picture 516" descr="C:\Users\USER\Desktop\Bếp-hồng-ngoại-đôi-Kaizen-bếp-đôi-hồng-ngoại-kaizen.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47378" y="3690818"/>
            <a:ext cx="1876425" cy="2134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5640716" y="5917202"/>
            <a:ext cx="6096000" cy="841256"/>
          </a:xfrm>
          <a:prstGeom prst="rect">
            <a:avLst/>
          </a:prstGeom>
        </p:spPr>
        <p:txBody>
          <a:bodyPr>
            <a:spAutoFit/>
          </a:bodyPr>
          <a:lstStyle/>
          <a:p>
            <a:pPr>
              <a:spcBef>
                <a:spcPts val="1500"/>
              </a:spcBef>
              <a:spcAft>
                <a:spcPts val="750"/>
              </a:spcAft>
            </a:pPr>
            <a:r>
              <a:rPr lang="en-US" b="1" i="1" kern="1800" dirty="0">
                <a:solidFill>
                  <a:srgbClr val="000000"/>
                </a:solidFill>
                <a:latin typeface="Times New Roman" panose="02020603050405020304" pitchFamily="18" charset="0"/>
                <a:ea typeface="Times New Roman" panose="02020603050405020304" pitchFamily="18" charset="0"/>
              </a:rPr>
              <a:t>Bếp hồng ngoại đơn RC2000ES</a:t>
            </a:r>
            <a:r>
              <a:rPr lang="en-US" b="1" kern="1800" dirty="0">
                <a:solidFill>
                  <a:srgbClr val="000000"/>
                </a:solidFill>
                <a:latin typeface="Times New Roman" panose="02020603050405020304" pitchFamily="18" charset="0"/>
                <a:ea typeface="Times New Roman" panose="02020603050405020304" pitchFamily="18" charset="0"/>
              </a:rPr>
              <a:t>  </a:t>
            </a:r>
            <a:r>
              <a:rPr lang="en-US" b="1" i="1" kern="1800" dirty="0">
                <a:solidFill>
                  <a:srgbClr val="000000"/>
                </a:solidFill>
                <a:latin typeface="Times New Roman" panose="02020603050405020304" pitchFamily="18" charset="0"/>
                <a:ea typeface="Times New Roman" panose="02020603050405020304" pitchFamily="18" charset="0"/>
              </a:rPr>
              <a:t>Bếp hồng ngoại đôi Kaizen</a:t>
            </a:r>
            <a:endParaRPr lang="vi-VN" dirty="0">
              <a:latin typeface="Times New Roman" panose="02020603050405020304" pitchFamily="18" charset="0"/>
              <a:ea typeface="Times New Roman" panose="02020603050405020304" pitchFamily="18" charset="0"/>
            </a:endParaRPr>
          </a:p>
          <a:p>
            <a:pPr>
              <a:spcAft>
                <a:spcPts val="600"/>
              </a:spcAft>
            </a:pPr>
            <a:r>
              <a:rPr lang="en-US" b="1" i="1" dirty="0">
                <a:solidFill>
                  <a:srgbClr val="111111"/>
                </a:solidFill>
                <a:latin typeface="Times New Roman" panose="02020603050405020304" pitchFamily="18" charset="0"/>
                <a:ea typeface="Times New Roman" panose="02020603050405020304" pitchFamily="18" charset="0"/>
              </a:rPr>
              <a:t>Giá 980.000</a:t>
            </a:r>
            <a:r>
              <a:rPr lang="en-US" sz="2400" b="1" i="1" dirty="0">
                <a:solidFill>
                  <a:srgbClr val="111111"/>
                </a:solidFill>
                <a:latin typeface="Arial" panose="020B0604020202020204" pitchFamily="34" charset="0"/>
                <a:ea typeface="Times New Roman" panose="02020603050405020304" pitchFamily="18" charset="0"/>
              </a:rPr>
              <a:t> </a:t>
            </a:r>
            <a:r>
              <a:rPr lang="en-US" b="1" i="1" dirty="0">
                <a:solidFill>
                  <a:srgbClr val="111111"/>
                </a:solidFill>
                <a:latin typeface="Arial" panose="020B0604020202020204" pitchFamily="34" charset="0"/>
                <a:ea typeface="Times New Roman" panose="02020603050405020304" pitchFamily="18" charset="0"/>
              </a:rPr>
              <a:t>₫                          </a:t>
            </a:r>
            <a:r>
              <a:rPr lang="en-US" b="1" i="1" dirty="0">
                <a:solidFill>
                  <a:srgbClr val="111111"/>
                </a:solidFill>
                <a:latin typeface="Times New Roman" panose="02020603050405020304" pitchFamily="18" charset="0"/>
                <a:ea typeface="Times New Roman" panose="02020603050405020304" pitchFamily="18" charset="0"/>
              </a:rPr>
              <a:t> Giá  10.000.000 đồng</a:t>
            </a:r>
            <a:endParaRPr lang="vi-VN"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07139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465944" y="2031836"/>
            <a:ext cx="9374655" cy="954107"/>
          </a:xfrm>
          <a:prstGeom prst="rect">
            <a:avLst/>
          </a:prstGeom>
          <a:noFill/>
        </p:spPr>
        <p:txBody>
          <a:bodyPr wrap="square" lIns="91440" tIns="45720" rIns="91440" bIns="45720">
            <a:spAutoFit/>
          </a:bodyPr>
          <a:lstStyle/>
          <a:p>
            <a:r>
              <a:rPr lang="en-US"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III. Lựa chọn và sử dụng.</a:t>
            </a:r>
          </a:p>
          <a:p>
            <a:r>
              <a:rPr lang="en-US"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 Lựa chọn.</a:t>
            </a:r>
            <a:endParaRPr lang="vi-VN" sz="2800" dirty="0">
              <a:latin typeface="Times New Roman" panose="02020603050405020304" pitchFamily="18" charset="0"/>
              <a:cs typeface="Times New Roman" panose="02020603050405020304" pitchFamily="18" charset="0"/>
            </a:endParaRPr>
          </a:p>
        </p:txBody>
      </p:sp>
      <p:sp>
        <p:nvSpPr>
          <p:cNvPr id="5" name="Rectangle 4"/>
          <p:cNvSpPr/>
          <p:nvPr/>
        </p:nvSpPr>
        <p:spPr>
          <a:xfrm>
            <a:off x="1489274" y="929529"/>
            <a:ext cx="8351325" cy="830997"/>
          </a:xfrm>
          <a:prstGeom prst="rect">
            <a:avLst/>
          </a:prstGeom>
          <a:noFill/>
        </p:spPr>
        <p:txBody>
          <a:bodyPr wrap="none" lIns="91440" tIns="45720" rIns="91440" bIns="45720">
            <a:spAutoFit/>
          </a:bodyPr>
          <a:lstStyle/>
          <a:p>
            <a:pPr algn="ctr"/>
            <a:r>
              <a:rPr lang="en-US" sz="4800" dirty="0">
                <a:ln w="0"/>
                <a:solidFill>
                  <a:schemeClr val="accent1"/>
                </a:solidFill>
                <a:effectLst>
                  <a:outerShdw blurRad="38100" dist="25400" dir="5400000" algn="ctr" rotWithShape="0">
                    <a:srgbClr val="6E747A">
                      <a:alpha val="43000"/>
                    </a:srgbClr>
                  </a:outerShdw>
                </a:effectLst>
              </a:rPr>
              <a:t>Bài 13: BẾP HỒNG NGOẠI (tiết 2)</a:t>
            </a:r>
          </a:p>
        </p:txBody>
      </p:sp>
      <p:sp>
        <p:nvSpPr>
          <p:cNvPr id="6" name="Rectangle 5"/>
          <p:cNvSpPr/>
          <p:nvPr/>
        </p:nvSpPr>
        <p:spPr>
          <a:xfrm>
            <a:off x="465944" y="3003607"/>
            <a:ext cx="9374655" cy="1384995"/>
          </a:xfrm>
          <a:prstGeom prst="rect">
            <a:avLst/>
          </a:prstGeom>
          <a:noFill/>
        </p:spPr>
        <p:txBody>
          <a:bodyPr wrap="square" lIns="91440" tIns="45720" rIns="91440" bIns="45720">
            <a:spAutoFit/>
          </a:bodyPr>
          <a:lstStyle/>
          <a:p>
            <a:r>
              <a:rPr lang="vi-VN" sz="2800" dirty="0">
                <a:latin typeface="Times New Roman" panose="02020603050405020304" pitchFamily="18" charset="0"/>
                <a:cs typeface="Times New Roman" panose="02020603050405020304" pitchFamily="18" charset="0"/>
              </a:rPr>
              <a:t>- Lựa chọn bếp hồng ngoại cần quan tâm đến nhu cầu sử dụng, điều kiện kinh tế của gia đình để lựa chọn chức năng, kiểu dáng, công suất, thương hiệu của bếp.</a:t>
            </a:r>
          </a:p>
        </p:txBody>
      </p:sp>
      <p:sp>
        <p:nvSpPr>
          <p:cNvPr id="2" name="Cloud Callout 1"/>
          <p:cNvSpPr/>
          <p:nvPr/>
        </p:nvSpPr>
        <p:spPr>
          <a:xfrm>
            <a:off x="6217920" y="4232366"/>
            <a:ext cx="5734594" cy="1593668"/>
          </a:xfrm>
          <a:prstGeom prst="cloudCallou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rPr>
              <a:t>Lựa chọn bếp hồng ngoại cần quan tâm đến điều gi?</a:t>
            </a:r>
            <a:endParaRPr lang="vi-VN" sz="2400" dirty="0">
              <a:solidFill>
                <a:srgbClr val="FF0000"/>
              </a:solidFill>
            </a:endParaRPr>
          </a:p>
        </p:txBody>
      </p:sp>
    </p:spTree>
    <p:extLst>
      <p:ext uri="{BB962C8B-B14F-4D97-AF65-F5344CB8AC3E}">
        <p14:creationId xmlns:p14="http://schemas.microsoft.com/office/powerpoint/2010/main" val="2903548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1515400" y="461264"/>
            <a:ext cx="8351325" cy="830997"/>
          </a:xfrm>
          <a:prstGeom prst="rect">
            <a:avLst/>
          </a:prstGeom>
          <a:noFill/>
        </p:spPr>
        <p:txBody>
          <a:bodyPr wrap="none" lIns="91440" tIns="45720" rIns="91440" bIns="45720">
            <a:spAutoFit/>
          </a:bodyPr>
          <a:lstStyle/>
          <a:p>
            <a:pPr algn="ctr"/>
            <a:r>
              <a:rPr lang="en-US" sz="4800" dirty="0">
                <a:ln w="0"/>
                <a:solidFill>
                  <a:schemeClr val="accent1"/>
                </a:solidFill>
                <a:effectLst>
                  <a:outerShdw blurRad="38100" dist="25400" dir="5400000" algn="ctr" rotWithShape="0">
                    <a:srgbClr val="6E747A">
                      <a:alpha val="43000"/>
                    </a:srgbClr>
                  </a:outerShdw>
                </a:effectLst>
              </a:rPr>
              <a:t>Bài 13: BẾP HỒNG NGOẠI (tiết 2)</a:t>
            </a:r>
          </a:p>
        </p:txBody>
      </p:sp>
      <p:sp>
        <p:nvSpPr>
          <p:cNvPr id="5" name="Rectangle 4"/>
          <p:cNvSpPr/>
          <p:nvPr/>
        </p:nvSpPr>
        <p:spPr>
          <a:xfrm>
            <a:off x="492070" y="1563571"/>
            <a:ext cx="9374655" cy="1815882"/>
          </a:xfrm>
          <a:prstGeom prst="rect">
            <a:avLst/>
          </a:prstGeom>
          <a:noFill/>
        </p:spPr>
        <p:txBody>
          <a:bodyPr wrap="square" lIns="91440" tIns="45720" rIns="91440" bIns="45720">
            <a:spAutoFit/>
          </a:bodyPr>
          <a:lstStyle/>
          <a:p>
            <a:r>
              <a:rPr lang="en-US"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III. Lựa chọn và sử dụng.</a:t>
            </a:r>
          </a:p>
          <a:p>
            <a:pPr marL="514350" indent="-514350">
              <a:buAutoNum type="arabicPeriod"/>
            </a:pPr>
            <a:r>
              <a:rPr lang="en-US"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Lựa chọn.</a:t>
            </a:r>
          </a:p>
          <a:p>
            <a:pPr marL="514350" indent="-514350">
              <a:buAutoNum type="arabicPeriod"/>
            </a:pPr>
            <a:r>
              <a:rPr lang="en-US"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Sử dụng.</a:t>
            </a:r>
          </a:p>
          <a:p>
            <a:r>
              <a:rPr lang="en-US"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 Những bước cơ bản khi sử dụng.</a:t>
            </a:r>
            <a:endParaRPr lang="vi-VN" sz="2800" dirty="0">
              <a:latin typeface="Times New Roman" panose="02020603050405020304" pitchFamily="18" charset="0"/>
              <a:cs typeface="Times New Roman" panose="02020603050405020304" pitchFamily="18" charset="0"/>
            </a:endParaRPr>
          </a:p>
        </p:txBody>
      </p:sp>
      <p:pic>
        <p:nvPicPr>
          <p:cNvPr id="6" name="Picture 4" descr="8 lưu ý không thể không biết khi dùng bếp hồng ngoạ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5292" y="2948566"/>
            <a:ext cx="2682075" cy="24872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9307367" y="2948566"/>
            <a:ext cx="2710462" cy="2487262"/>
          </a:xfrm>
          <a:prstGeom prst="rect">
            <a:avLst/>
          </a:prstGeom>
        </p:spPr>
      </p:pic>
      <p:sp>
        <p:nvSpPr>
          <p:cNvPr id="2" name="Cloud Callout 1"/>
          <p:cNvSpPr/>
          <p:nvPr/>
        </p:nvSpPr>
        <p:spPr>
          <a:xfrm>
            <a:off x="1123406" y="3416831"/>
            <a:ext cx="5107577" cy="1847500"/>
          </a:xfrm>
          <a:prstGeom prst="cloudCallou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chemeClr val="tx1">
                    <a:lumMod val="95000"/>
                    <a:lumOff val="5000"/>
                  </a:schemeClr>
                </a:solidFill>
              </a:rPr>
              <a:t>Trước khi sử dụng bếp hồng ngoại cần phải làm gì?</a:t>
            </a:r>
          </a:p>
        </p:txBody>
      </p:sp>
    </p:spTree>
    <p:extLst>
      <p:ext uri="{BB962C8B-B14F-4D97-AF65-F5344CB8AC3E}">
        <p14:creationId xmlns:p14="http://schemas.microsoft.com/office/powerpoint/2010/main" val="2099454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1502337" y="550706"/>
            <a:ext cx="8351325" cy="830997"/>
          </a:xfrm>
          <a:prstGeom prst="rect">
            <a:avLst/>
          </a:prstGeom>
          <a:noFill/>
        </p:spPr>
        <p:txBody>
          <a:bodyPr wrap="none" lIns="91440" tIns="45720" rIns="91440" bIns="45720">
            <a:spAutoFit/>
          </a:bodyPr>
          <a:lstStyle/>
          <a:p>
            <a:pPr algn="ctr"/>
            <a:r>
              <a:rPr lang="en-US" sz="4800" dirty="0">
                <a:ln w="0"/>
                <a:solidFill>
                  <a:schemeClr val="accent1"/>
                </a:solidFill>
                <a:effectLst>
                  <a:outerShdw blurRad="38100" dist="25400" dir="5400000" algn="ctr" rotWithShape="0">
                    <a:srgbClr val="6E747A">
                      <a:alpha val="43000"/>
                    </a:srgbClr>
                  </a:outerShdw>
                </a:effectLst>
              </a:rPr>
              <a:t>Bài 13: BẾP HỒNG NGOẠI (tiết 2)</a:t>
            </a:r>
          </a:p>
        </p:txBody>
      </p:sp>
      <p:sp>
        <p:nvSpPr>
          <p:cNvPr id="3" name="Rectangle 2"/>
          <p:cNvSpPr/>
          <p:nvPr/>
        </p:nvSpPr>
        <p:spPr>
          <a:xfrm>
            <a:off x="479007" y="1653013"/>
            <a:ext cx="9374655" cy="3970318"/>
          </a:xfrm>
          <a:prstGeom prst="rect">
            <a:avLst/>
          </a:prstGeom>
          <a:noFill/>
        </p:spPr>
        <p:txBody>
          <a:bodyPr wrap="square" lIns="91440" tIns="45720" rIns="91440" bIns="45720">
            <a:spAutoFit/>
          </a:bodyPr>
          <a:lstStyle/>
          <a:p>
            <a:r>
              <a:rPr lang="en-US" sz="2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III. Lựa chọn và sử dụng.</a:t>
            </a:r>
          </a:p>
          <a:p>
            <a:pPr marL="514350" indent="-514350">
              <a:buAutoNum type="arabicPeriod"/>
            </a:pPr>
            <a:r>
              <a:rPr lang="en-US" sz="2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Lựa chọn.</a:t>
            </a:r>
          </a:p>
          <a:p>
            <a:pPr marL="514350" indent="-514350">
              <a:buAutoNum type="arabicPeriod"/>
            </a:pPr>
            <a:r>
              <a:rPr lang="en-US" sz="2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Sử dụng.</a:t>
            </a:r>
          </a:p>
          <a:p>
            <a:pPr marL="514350" indent="-514350">
              <a:buAutoNum type="alphaLcPeriod"/>
            </a:pPr>
            <a:r>
              <a:rPr lang="en-US" sz="2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Những bước cơ bản khi sử dụng.</a:t>
            </a:r>
          </a:p>
          <a:p>
            <a:r>
              <a:rPr lang="vi-VN" sz="2800" i="1" dirty="0">
                <a:latin typeface="Times New Roman" panose="02020603050405020304" pitchFamily="18" charset="0"/>
                <a:cs typeface="Times New Roman" panose="02020603050405020304" pitchFamily="18" charset="0"/>
              </a:rPr>
              <a:t>- Chuẩn bị:</a:t>
            </a:r>
            <a:r>
              <a:rPr lang="vi-VN" sz="2800" dirty="0">
                <a:latin typeface="Times New Roman" panose="02020603050405020304" pitchFamily="18" charset="0"/>
                <a:cs typeface="Times New Roman" panose="02020603050405020304" pitchFamily="18" charset="0"/>
              </a:rPr>
              <a:t> Kiểm tra và làm sạch bề mặt bếp; lựa chọn nồi, chảo nấu phù hợp với bếp; đặt nồi nấu lên bếp; cấp điện cho bếp</a:t>
            </a:r>
          </a:p>
          <a:p>
            <a:r>
              <a:rPr lang="vi-VN" sz="2800" i="1" dirty="0">
                <a:latin typeface="Times New Roman" panose="02020603050405020304" pitchFamily="18" charset="0"/>
                <a:cs typeface="Times New Roman" panose="02020603050405020304" pitchFamily="18" charset="0"/>
              </a:rPr>
              <a:t>- Bật bếp:</a:t>
            </a:r>
            <a:r>
              <a:rPr lang="vi-VN" sz="2800" dirty="0">
                <a:latin typeface="Times New Roman" panose="02020603050405020304" pitchFamily="18" charset="0"/>
                <a:cs typeface="Times New Roman" panose="02020603050405020304" pitchFamily="18" charset="0"/>
              </a:rPr>
              <a:t> Nhấn nút nguồn (o), chọn chế độ nấu hoặc điều chỉnh nhiệt độ phù hợp. </a:t>
            </a:r>
          </a:p>
          <a:p>
            <a:r>
              <a:rPr lang="vi-VN" sz="2800" i="1" dirty="0">
                <a:latin typeface="Times New Roman" panose="02020603050405020304" pitchFamily="18" charset="0"/>
                <a:cs typeface="Times New Roman" panose="02020603050405020304" pitchFamily="18" charset="0"/>
              </a:rPr>
              <a:t>- Tắt bếp:</a:t>
            </a:r>
            <a:r>
              <a:rPr lang="vi-VN" sz="2800" dirty="0">
                <a:latin typeface="Times New Roman" panose="02020603050405020304" pitchFamily="18" charset="0"/>
                <a:cs typeface="Times New Roman" panose="02020603050405020304" pitchFamily="18" charset="0"/>
              </a:rPr>
              <a:t> Sau khi nấu xong, nhấn nút nguồn để tắt bếp</a:t>
            </a:r>
          </a:p>
        </p:txBody>
      </p:sp>
    </p:spTree>
    <p:extLst>
      <p:ext uri="{BB962C8B-B14F-4D97-AF65-F5344CB8AC3E}">
        <p14:creationId xmlns:p14="http://schemas.microsoft.com/office/powerpoint/2010/main" val="3503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Freeform 19"/>
          <p:cNvSpPr>
            <a:spLocks/>
          </p:cNvSpPr>
          <p:nvPr/>
        </p:nvSpPr>
        <p:spPr bwMode="auto">
          <a:xfrm rot="5400000">
            <a:off x="2639707" y="-2499029"/>
            <a:ext cx="7053263" cy="12051326"/>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5" name="Rectangle: Top Corners Rounded 15">
            <a:extLst>
              <a:ext uri="{FF2B5EF4-FFF2-40B4-BE49-F238E27FC236}">
                <a16:creationId xmlns:a16="http://schemas.microsoft.com/office/drawing/2014/main" id="{64D87223-09CE-4DE3-AD12-5D12CBE4C9BA}"/>
              </a:ext>
            </a:extLst>
          </p:cNvPr>
          <p:cNvSpPr/>
          <p:nvPr/>
        </p:nvSpPr>
        <p:spPr>
          <a:xfrm rot="5400000">
            <a:off x="-1448642" y="3355976"/>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pic>
        <p:nvPicPr>
          <p:cNvPr id="6" name="Picture 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68770" y="274716"/>
            <a:ext cx="9144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3"/>
          <p:cNvSpPr txBox="1">
            <a:spLocks/>
          </p:cNvSpPr>
          <p:nvPr/>
        </p:nvSpPr>
        <p:spPr bwMode="auto">
          <a:xfrm>
            <a:off x="3083170" y="363616"/>
            <a:ext cx="21605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3200" b="1" dirty="0" err="1">
                <a:solidFill>
                  <a:srgbClr val="4ABFB6"/>
                </a:solidFill>
                <a:latin typeface="#9Slide04 AdrianeSwash" panose="02000504060000090004" pitchFamily="2" charset="-93"/>
              </a:rPr>
              <a:t>Luyện</a:t>
            </a:r>
            <a:r>
              <a:rPr lang="en-US" altLang="en-US" sz="3200" b="1" dirty="0">
                <a:solidFill>
                  <a:srgbClr val="4ABFB6"/>
                </a:solidFill>
                <a:latin typeface="#9Slide04 AdrianeSwash" panose="02000504060000090004" pitchFamily="2" charset="-93"/>
              </a:rPr>
              <a:t> </a:t>
            </a:r>
            <a:r>
              <a:rPr lang="en-US" altLang="en-US" sz="3200" b="1" dirty="0" err="1">
                <a:solidFill>
                  <a:srgbClr val="4ABFB6"/>
                </a:solidFill>
                <a:latin typeface="#9Slide04 AdrianeSwash" panose="02000504060000090004" pitchFamily="2" charset="-93"/>
              </a:rPr>
              <a:t>tập</a:t>
            </a:r>
            <a:endParaRPr lang="en-US" altLang="en-US" sz="3200" b="1" dirty="0">
              <a:solidFill>
                <a:srgbClr val="4ABFB6"/>
              </a:solidFill>
              <a:latin typeface="#9Slide04 AdrianeSwash" panose="02000504060000090004" pitchFamily="2" charset="-93"/>
            </a:endParaRPr>
          </a:p>
        </p:txBody>
      </p:sp>
      <p:sp>
        <p:nvSpPr>
          <p:cNvPr id="8" name="Rectangle 1"/>
          <p:cNvSpPr>
            <a:spLocks noChangeArrowheads="1"/>
          </p:cNvSpPr>
          <p:nvPr/>
        </p:nvSpPr>
        <p:spPr bwMode="auto">
          <a:xfrm>
            <a:off x="559316" y="1282006"/>
            <a:ext cx="968665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dirty="0" err="1">
                <a:solidFill>
                  <a:srgbClr val="00B050"/>
                </a:solidFill>
                <a:cs typeface="Times New Roman" panose="02020603050405020304" pitchFamily="18" charset="0"/>
              </a:rPr>
              <a:t>Căn</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cứ</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vào</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bảng</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điều</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khiển</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hình</a:t>
            </a:r>
            <a:r>
              <a:rPr lang="en-US" sz="2800" dirty="0">
                <a:solidFill>
                  <a:srgbClr val="00B050"/>
                </a:solidFill>
                <a:cs typeface="Times New Roman" panose="02020603050405020304" pitchFamily="18" charset="0"/>
              </a:rPr>
              <a:t> 13.3 </a:t>
            </a:r>
            <a:r>
              <a:rPr lang="en-US" sz="2800" dirty="0" err="1">
                <a:solidFill>
                  <a:srgbClr val="00B050"/>
                </a:solidFill>
                <a:cs typeface="Times New Roman" panose="02020603050405020304" pitchFamily="18" charset="0"/>
              </a:rPr>
              <a:t>mô</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tả</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các</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thao</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tác</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để</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thực</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hiện</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một</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số</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yêu</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cầu</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sau</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đây</a:t>
            </a:r>
            <a:endParaRPr lang="en-US" sz="2800" dirty="0">
              <a:solidFill>
                <a:srgbClr val="00B050"/>
              </a:solidFill>
              <a:cs typeface="Times New Roman" panose="02020603050405020304" pitchFamily="18" charset="0"/>
            </a:endParaRPr>
          </a:p>
        </p:txBody>
      </p:sp>
      <p:sp>
        <p:nvSpPr>
          <p:cNvPr id="9" name="Rectangle 1"/>
          <p:cNvSpPr>
            <a:spLocks noChangeArrowheads="1"/>
          </p:cNvSpPr>
          <p:nvPr/>
        </p:nvSpPr>
        <p:spPr bwMode="auto">
          <a:xfrm>
            <a:off x="807737" y="2534891"/>
            <a:ext cx="4495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dirty="0" err="1">
                <a:solidFill>
                  <a:srgbClr val="0070C0"/>
                </a:solidFill>
                <a:cs typeface="Times New Roman" panose="02020603050405020304" pitchFamily="18" charset="0"/>
              </a:rPr>
              <a:t>Bật</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tắt</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bếp</a:t>
            </a:r>
            <a:endParaRPr lang="en-US" sz="2800" dirty="0">
              <a:solidFill>
                <a:srgbClr val="0070C0"/>
              </a:solidFill>
              <a:cs typeface="Times New Roman" panose="02020603050405020304" pitchFamily="18" charset="0"/>
            </a:endParaRPr>
          </a:p>
        </p:txBody>
      </p:sp>
      <p:sp>
        <p:nvSpPr>
          <p:cNvPr id="10" name="Rectangle 1"/>
          <p:cNvSpPr>
            <a:spLocks noChangeArrowheads="1"/>
          </p:cNvSpPr>
          <p:nvPr/>
        </p:nvSpPr>
        <p:spPr bwMode="auto">
          <a:xfrm>
            <a:off x="787042" y="3231259"/>
            <a:ext cx="4495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dirty="0" err="1">
                <a:solidFill>
                  <a:srgbClr val="0070C0"/>
                </a:solidFill>
                <a:cs typeface="Times New Roman" panose="02020603050405020304" pitchFamily="18" charset="0"/>
              </a:rPr>
              <a:t>Tăng</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giảm</a:t>
            </a:r>
            <a:r>
              <a:rPr lang="en-US" sz="2800" dirty="0">
                <a:solidFill>
                  <a:srgbClr val="0070C0"/>
                </a:solidFill>
                <a:cs typeface="Times New Roman" panose="02020603050405020304" pitchFamily="18" charset="0"/>
              </a:rPr>
              <a:t> </a:t>
            </a:r>
          </a:p>
          <a:p>
            <a:r>
              <a:rPr lang="en-US" sz="2800" dirty="0" err="1">
                <a:solidFill>
                  <a:srgbClr val="0070C0"/>
                </a:solidFill>
                <a:cs typeface="Times New Roman" panose="02020603050405020304" pitchFamily="18" charset="0"/>
              </a:rPr>
              <a:t>nhiệt</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độ</a:t>
            </a:r>
            <a:endParaRPr lang="en-US" sz="2800" dirty="0">
              <a:solidFill>
                <a:srgbClr val="0070C0"/>
              </a:solidFill>
              <a:cs typeface="Times New Roman" panose="02020603050405020304" pitchFamily="18" charset="0"/>
            </a:endParaRPr>
          </a:p>
        </p:txBody>
      </p:sp>
      <p:sp>
        <p:nvSpPr>
          <p:cNvPr id="11" name="Rectangle 1"/>
          <p:cNvSpPr>
            <a:spLocks noChangeArrowheads="1"/>
          </p:cNvSpPr>
          <p:nvPr/>
        </p:nvSpPr>
        <p:spPr bwMode="auto">
          <a:xfrm>
            <a:off x="787042" y="4202806"/>
            <a:ext cx="4495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dirty="0" err="1">
                <a:solidFill>
                  <a:srgbClr val="0070C0"/>
                </a:solidFill>
                <a:cs typeface="Times New Roman" panose="02020603050405020304" pitchFamily="18" charset="0"/>
              </a:rPr>
              <a:t>Nấu</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lẩu</a:t>
            </a:r>
            <a:endParaRPr lang="en-US" sz="2800" dirty="0">
              <a:solidFill>
                <a:srgbClr val="0070C0"/>
              </a:solidFill>
              <a:cs typeface="Times New Roman" panose="02020603050405020304" pitchFamily="18" charset="0"/>
            </a:endParaRPr>
          </a:p>
        </p:txBody>
      </p:sp>
      <p:sp>
        <p:nvSpPr>
          <p:cNvPr id="12" name="Rectangle 1"/>
          <p:cNvSpPr>
            <a:spLocks noChangeArrowheads="1"/>
          </p:cNvSpPr>
          <p:nvPr/>
        </p:nvSpPr>
        <p:spPr bwMode="auto">
          <a:xfrm>
            <a:off x="787042" y="4802050"/>
            <a:ext cx="2057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800" dirty="0" err="1">
                <a:solidFill>
                  <a:srgbClr val="0070C0"/>
                </a:solidFill>
                <a:latin typeface="Times New Roman" panose="02020603050405020304" pitchFamily="18" charset="0"/>
                <a:cs typeface="Times New Roman" panose="02020603050405020304" pitchFamily="18" charset="0"/>
              </a:rPr>
              <a:t>Hẹn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giờ</a:t>
            </a: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rotWithShape="1">
          <a:blip r:embed="rId4"/>
          <a:srcRect l="-1181" t="6048" r="1181" b="11298"/>
          <a:stretch/>
        </p:blipFill>
        <p:spPr>
          <a:xfrm>
            <a:off x="5303537" y="2229820"/>
            <a:ext cx="6230454" cy="4462900"/>
          </a:xfrm>
          <a:prstGeom prst="rect">
            <a:avLst/>
          </a:prstGeom>
        </p:spPr>
      </p:pic>
      <p:pic>
        <p:nvPicPr>
          <p:cNvPr id="14" name="Picture 13"/>
          <p:cNvPicPr>
            <a:picLocks noChangeAspect="1"/>
          </p:cNvPicPr>
          <p:nvPr/>
        </p:nvPicPr>
        <p:blipFill>
          <a:blip r:embed="rId5"/>
          <a:stretch>
            <a:fillRect/>
          </a:stretch>
        </p:blipFill>
        <p:spPr>
          <a:xfrm>
            <a:off x="9636370" y="281643"/>
            <a:ext cx="609600" cy="609600"/>
          </a:xfrm>
          <a:prstGeom prst="rect">
            <a:avLst/>
          </a:prstGeom>
        </p:spPr>
      </p:pic>
    </p:spTree>
    <p:extLst>
      <p:ext uri="{BB962C8B-B14F-4D97-AF65-F5344CB8AC3E}">
        <p14:creationId xmlns:p14="http://schemas.microsoft.com/office/powerpoint/2010/main" val="1861775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1502337" y="550706"/>
            <a:ext cx="8351325" cy="830997"/>
          </a:xfrm>
          <a:prstGeom prst="rect">
            <a:avLst/>
          </a:prstGeom>
          <a:noFill/>
        </p:spPr>
        <p:txBody>
          <a:bodyPr wrap="none" lIns="91440" tIns="45720" rIns="91440" bIns="45720">
            <a:spAutoFit/>
          </a:bodyPr>
          <a:lstStyle/>
          <a:p>
            <a:pPr algn="ctr"/>
            <a:r>
              <a:rPr lang="en-US" sz="4800" dirty="0">
                <a:ln w="0"/>
                <a:solidFill>
                  <a:schemeClr val="accent1"/>
                </a:solidFill>
                <a:effectLst>
                  <a:outerShdw blurRad="38100" dist="25400" dir="5400000" algn="ctr" rotWithShape="0">
                    <a:srgbClr val="6E747A">
                      <a:alpha val="43000"/>
                    </a:srgbClr>
                  </a:outerShdw>
                </a:effectLst>
              </a:rPr>
              <a:t>Bài 13: BẾP HỒNG NGOẠI (tiết 2)</a:t>
            </a:r>
          </a:p>
        </p:txBody>
      </p:sp>
      <p:sp>
        <p:nvSpPr>
          <p:cNvPr id="5" name="Rectangle 4"/>
          <p:cNvSpPr/>
          <p:nvPr/>
        </p:nvSpPr>
        <p:spPr>
          <a:xfrm>
            <a:off x="479007" y="1653013"/>
            <a:ext cx="9374655" cy="2246769"/>
          </a:xfrm>
          <a:prstGeom prst="rect">
            <a:avLst/>
          </a:prstGeom>
          <a:noFill/>
        </p:spPr>
        <p:txBody>
          <a:bodyPr wrap="square" lIns="91440" tIns="45720" rIns="91440" bIns="45720">
            <a:spAutoFit/>
          </a:bodyPr>
          <a:lstStyle/>
          <a:p>
            <a:r>
              <a:rPr lang="en-US" sz="2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III. Lựa chọn và sử dụng.</a:t>
            </a:r>
          </a:p>
          <a:p>
            <a:pPr marL="514350" indent="-514350">
              <a:buAutoNum type="arabicPeriod"/>
            </a:pPr>
            <a:r>
              <a:rPr lang="en-US" sz="2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Lựa chọn.</a:t>
            </a:r>
          </a:p>
          <a:p>
            <a:pPr marL="514350" indent="-514350">
              <a:buAutoNum type="arabicPeriod"/>
            </a:pPr>
            <a:r>
              <a:rPr lang="en-US" sz="2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Sử dụng.</a:t>
            </a:r>
          </a:p>
          <a:p>
            <a:pPr marL="514350" indent="-514350">
              <a:buAutoNum type="alphaLcPeriod"/>
            </a:pPr>
            <a:r>
              <a:rPr lang="en-US" sz="2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Những bước cơ bản khi sử dụng.</a:t>
            </a:r>
          </a:p>
          <a:p>
            <a:pPr marL="514350" indent="-514350">
              <a:buAutoNum type="alphaLcPeriod"/>
            </a:pPr>
            <a:r>
              <a:rPr lang="en-US" sz="2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Một số lưu ý khi sử dụng.</a:t>
            </a:r>
          </a:p>
        </p:txBody>
      </p:sp>
      <p:sp>
        <p:nvSpPr>
          <p:cNvPr id="6" name="Cloud Callout 5"/>
          <p:cNvSpPr/>
          <p:nvPr/>
        </p:nvSpPr>
        <p:spPr>
          <a:xfrm>
            <a:off x="5824025" y="3899783"/>
            <a:ext cx="5233181" cy="2078986"/>
          </a:xfrm>
          <a:prstGeom prst="cloudCallout">
            <a:avLst>
              <a:gd name="adj1" fmla="val 38741"/>
              <a:gd name="adj2" fmla="val 730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Liên hệ thực tế và thông tin SGK cho biết một số lưu ý khi sử dụng bếp hồng ngoại?</a:t>
            </a:r>
            <a:endParaRPr lang="vi-VN"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2148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356</TotalTime>
  <Words>864</Words>
  <Application>Microsoft Office PowerPoint</Application>
  <PresentationFormat>Widescreen</PresentationFormat>
  <Paragraphs>82</Paragraphs>
  <Slides>17</Slides>
  <Notes>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9" baseType="lpstr">
      <vt:lpstr>#9Slide04 AdrianeSwash</vt:lpstr>
      <vt:lpstr>#9Slide04 HLT Aquus</vt:lpstr>
      <vt:lpstr>#9Slide05 Habano</vt:lpstr>
      <vt:lpstr>Arial</vt:lpstr>
      <vt:lpstr>Calibri</vt:lpstr>
      <vt:lpstr>Calibri Light</vt:lpstr>
      <vt:lpstr>Lato Light</vt:lpstr>
      <vt:lpstr>Times New Roman</vt:lpstr>
      <vt:lpstr>UVN Ke Chuyen1</vt:lpstr>
      <vt:lpstr>Wingdings</vt:lpstr>
      <vt:lpstr>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MyPC</dc:creator>
  <cp:lastModifiedBy>Dell</cp:lastModifiedBy>
  <cp:revision>30</cp:revision>
  <dcterms:created xsi:type="dcterms:W3CDTF">2021-09-01T16:51:59Z</dcterms:created>
  <dcterms:modified xsi:type="dcterms:W3CDTF">2025-01-05T08:22:32Z</dcterms:modified>
</cp:coreProperties>
</file>