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30"/>
  </p:notesMasterIdLst>
  <p:sldIdLst>
    <p:sldId id="256" r:id="rId7"/>
    <p:sldId id="288" r:id="rId8"/>
    <p:sldId id="258" r:id="rId9"/>
    <p:sldId id="259" r:id="rId10"/>
    <p:sldId id="260" r:id="rId11"/>
    <p:sldId id="261" r:id="rId12"/>
    <p:sldId id="262" r:id="rId13"/>
    <p:sldId id="263" r:id="rId14"/>
    <p:sldId id="289" r:id="rId15"/>
    <p:sldId id="264" r:id="rId16"/>
    <p:sldId id="265" r:id="rId17"/>
    <p:sldId id="266" r:id="rId18"/>
    <p:sldId id="267" r:id="rId19"/>
    <p:sldId id="268" r:id="rId20"/>
    <p:sldId id="269" r:id="rId21"/>
    <p:sldId id="270" r:id="rId22"/>
    <p:sldId id="290" r:id="rId23"/>
    <p:sldId id="271" r:id="rId24"/>
    <p:sldId id="272" r:id="rId25"/>
    <p:sldId id="273" r:id="rId26"/>
    <p:sldId id="274" r:id="rId27"/>
    <p:sldId id="275"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9717A-BBD5-4EEC-8410-7CB3008EDF20}" type="datetimeFigureOut">
              <a:rPr lang="en-US" smtClean="0"/>
              <a:pPr/>
              <a:t>02-Sep-21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82274C-F6AD-461B-BCEF-E3E67AD416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a:t>
            </a:fld>
            <a:endParaRPr lang="zh-CN" altLang="en-US"/>
          </a:p>
        </p:txBody>
      </p:sp>
    </p:spTree>
    <p:extLst>
      <p:ext uri="{BB962C8B-B14F-4D97-AF65-F5344CB8AC3E}">
        <p14:creationId xmlns="" xmlns:p14="http://schemas.microsoft.com/office/powerpoint/2010/main" val="427560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82274C-F6AD-461B-BCEF-E3E67AD41675}"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82274C-F6AD-461B-BCEF-E3E67AD41675}"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209133792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1600204"/>
            <a:ext cx="8229600"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97801146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2" y="274642"/>
            <a:ext cx="2741613"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00" y="274642"/>
            <a:ext cx="8077200"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373731507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5" descr="C:\Users\user\Desktop\暂存图\19055480.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8071" y="116792"/>
            <a:ext cx="878832" cy="172803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直接连接符 7"/>
          <p:cNvCxnSpPr/>
          <p:nvPr userDrawn="1"/>
        </p:nvCxnSpPr>
        <p:spPr>
          <a:xfrm>
            <a:off x="845100" y="980808"/>
            <a:ext cx="2970717"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111488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63" y="1600206"/>
            <a:ext cx="8229481"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60714367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04" y="4406907"/>
            <a:ext cx="777222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804" y="2906713"/>
            <a:ext cx="777222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202573723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61" y="1600206"/>
            <a:ext cx="40569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28562" y="1600206"/>
            <a:ext cx="405817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79890090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59" y="1535113"/>
            <a:ext cx="40403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59" y="2174875"/>
            <a:ext cx="40403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237" y="1535113"/>
            <a:ext cx="404150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237" y="2174875"/>
            <a:ext cx="404150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8" name="页脚占位符 7"/>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2823847473"/>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4" name="页脚占位符 3"/>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51457741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3" name="页脚占位符 2"/>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90753196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0" y="273050"/>
            <a:ext cx="3007910"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4722" y="273057"/>
            <a:ext cx="511201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60" y="1435103"/>
            <a:ext cx="300791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81458159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00" y="1600204"/>
            <a:ext cx="8229600"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78684723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24" y="4800600"/>
            <a:ext cx="5487114"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124" y="612775"/>
            <a:ext cx="5487114"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124" y="5367338"/>
            <a:ext cx="5487114"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414302543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63" y="1600206"/>
            <a:ext cx="8229481"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422713367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264" y="274645"/>
            <a:ext cx="2056477"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59" y="274645"/>
            <a:ext cx="6058689"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2601556678"/>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91" y="2130434"/>
            <a:ext cx="7772221"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783" y="3886200"/>
            <a:ext cx="640044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35435210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64" y="1600206"/>
            <a:ext cx="8229481"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81940409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04" y="4406909"/>
            <a:ext cx="777222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804" y="2906713"/>
            <a:ext cx="777222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6755420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61" y="1600206"/>
            <a:ext cx="40569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28562" y="1600206"/>
            <a:ext cx="405817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80166103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59" y="1535113"/>
            <a:ext cx="40403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59" y="2174875"/>
            <a:ext cx="40403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238" y="1535113"/>
            <a:ext cx="404150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238" y="2174875"/>
            <a:ext cx="404150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8" name="页脚占位符 7"/>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72799634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4" name="页脚占位符 3"/>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80939097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3" name="页脚占位符 2"/>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09636455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4"/>
            <a:ext cx="7772400"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408826366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0" y="273050"/>
            <a:ext cx="3007910"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4722" y="273059"/>
            <a:ext cx="511201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60" y="1435103"/>
            <a:ext cx="300791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86362143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24" y="4800600"/>
            <a:ext cx="5487114"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124" y="612775"/>
            <a:ext cx="5487114"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124" y="5367338"/>
            <a:ext cx="5487114"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15488749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64" y="274638"/>
            <a:ext cx="822948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64" y="1600206"/>
            <a:ext cx="8229481"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60090526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264" y="274647"/>
            <a:ext cx="2056477"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59" y="274647"/>
            <a:ext cx="6058689"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9"/>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9"/>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9"/>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247255853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209133792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00" y="1600202"/>
            <a:ext cx="8229600"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78684723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2"/>
            <a:ext cx="7772400"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408826366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01" y="1600202"/>
            <a:ext cx="54086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0613" y="1600202"/>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6" name="页脚占位符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111596589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8" name="页脚占位符 7"/>
          <p:cNvSpPr>
            <a:spLocks noGrp="1"/>
          </p:cNvSpPr>
          <p:nvPr>
            <p:ph type="ftr" sz="quarter" idx="11"/>
          </p:nvPr>
        </p:nvSpPr>
        <p:spPr>
          <a:xfrm>
            <a:off x="3124200" y="6356352"/>
            <a:ext cx="2895600" cy="365125"/>
          </a:xfrm>
          <a:prstGeom prst="rect">
            <a:avLst/>
          </a:prstGeom>
        </p:spPr>
        <p:txBody>
          <a:bodyPr/>
          <a:lstStyle/>
          <a:p>
            <a:endParaRPr lang="en-US"/>
          </a:p>
        </p:txBody>
      </p:sp>
      <p:sp>
        <p:nvSpPr>
          <p:cNvPr id="9" name="灯片编号占位符 8"/>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217504146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4" name="页脚占位符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灯片编号占位符 4"/>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1423447671"/>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609602" y="1600204"/>
            <a:ext cx="54086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170613" y="1600204"/>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6" name="页脚占位符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111596589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3" name="页脚占位符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灯片编号占位符 3"/>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98471939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6" name="页脚占位符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361789347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6" name="页脚占位符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3357770508"/>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1600202"/>
            <a:ext cx="8229600"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97801146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1" y="274640"/>
            <a:ext cx="2741613"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609600" y="274640"/>
            <a:ext cx="8077200"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00" y="6356352"/>
            <a:ext cx="2133600" cy="365125"/>
          </a:xfrm>
          <a:prstGeom prst="rect">
            <a:avLst/>
          </a:prstGeom>
        </p:spPr>
        <p:txBody>
          <a:bodyPr/>
          <a:lstStyle/>
          <a:p>
            <a:fld id="{335581FA-08ED-439B-9E71-DDE29F145818}" type="datetimeFigureOut">
              <a:rPr lang="en-US" smtClean="0"/>
              <a:pPr/>
              <a:t>02-Sep-21</a:t>
            </a:fld>
            <a:endParaRPr lang="en-US"/>
          </a:p>
        </p:txBody>
      </p:sp>
      <p:sp>
        <p:nvSpPr>
          <p:cNvPr id="5" name="页脚占位符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2"/>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373731507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5" descr="C:\Users\user\Desktop\暂存图\19055480.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8071" y="116792"/>
            <a:ext cx="878832" cy="172803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直接连接符 7"/>
          <p:cNvCxnSpPr/>
          <p:nvPr userDrawn="1"/>
        </p:nvCxnSpPr>
        <p:spPr>
          <a:xfrm>
            <a:off x="845100" y="980808"/>
            <a:ext cx="2970717"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111488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62" y="1600205"/>
            <a:ext cx="8229481"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60714367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04" y="4406905"/>
            <a:ext cx="777222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804" y="2906713"/>
            <a:ext cx="777222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202573723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61" y="1600205"/>
            <a:ext cx="40569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28562" y="1600205"/>
            <a:ext cx="405817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79890090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59" y="1535113"/>
            <a:ext cx="40403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59" y="2174875"/>
            <a:ext cx="40403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236" y="1535113"/>
            <a:ext cx="404150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236" y="2174875"/>
            <a:ext cx="404150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8" name="页脚占位符 7"/>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2823847473"/>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8" name="页脚占位符 7"/>
          <p:cNvSpPr>
            <a:spLocks noGrp="1"/>
          </p:cNvSpPr>
          <p:nvPr>
            <p:ph type="ftr" sz="quarter" idx="11"/>
          </p:nvPr>
        </p:nvSpPr>
        <p:spPr>
          <a:xfrm>
            <a:off x="3124200" y="6356354"/>
            <a:ext cx="2895600" cy="365125"/>
          </a:xfrm>
          <a:prstGeom prst="rect">
            <a:avLst/>
          </a:prstGeom>
        </p:spPr>
        <p:txBody>
          <a:bodyPr/>
          <a:lstStyle/>
          <a:p>
            <a:endParaRPr lang="en-US"/>
          </a:p>
        </p:txBody>
      </p:sp>
      <p:sp>
        <p:nvSpPr>
          <p:cNvPr id="9" name="灯片编号占位符 8"/>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217504146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4" name="页脚占位符 3"/>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51457741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3" name="页脚占位符 2"/>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90753196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0" y="273050"/>
            <a:ext cx="3007910"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4722" y="273055"/>
            <a:ext cx="511201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60" y="1435103"/>
            <a:ext cx="300791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181458159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24" y="4800600"/>
            <a:ext cx="5487114"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124" y="612775"/>
            <a:ext cx="5487114"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124" y="5367338"/>
            <a:ext cx="5487114"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414302543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62" y="274638"/>
            <a:ext cx="822948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62" y="1600205"/>
            <a:ext cx="8229481"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422713367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264" y="274643"/>
            <a:ext cx="2056477"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59" y="274643"/>
            <a:ext cx="6058689"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5"/>
            <a:ext cx="2133878" cy="365125"/>
          </a:xfrm>
          <a:prstGeom prst="rect">
            <a:avLst/>
          </a:prstGeom>
        </p:spPr>
        <p:txBody>
          <a:bodyPr/>
          <a:lstStyle/>
          <a:p>
            <a:fld id="{36EC894D-09CB-4DE7-A121-44A8E704B94B}"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5"/>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5"/>
            <a:ext cx="2133878" cy="365125"/>
          </a:xfrm>
          <a:prstGeom prst="rect">
            <a:avLst/>
          </a:prstGeom>
        </p:spPr>
        <p:txBody>
          <a:bodyPr/>
          <a:lstStyle/>
          <a:p>
            <a:fld id="{FAB2F72D-0145-4728-BBF6-AFA599DFD9DE}" type="slidenum">
              <a:rPr lang="zh-CN" altLang="en-US" smtClean="0"/>
              <a:pPr/>
              <a:t>‹#›</a:t>
            </a:fld>
            <a:endParaRPr lang="zh-CN" altLang="en-US"/>
          </a:p>
        </p:txBody>
      </p:sp>
    </p:spTree>
    <p:extLst>
      <p:ext uri="{BB962C8B-B14F-4D97-AF65-F5344CB8AC3E}">
        <p14:creationId xmlns="" xmlns:p14="http://schemas.microsoft.com/office/powerpoint/2010/main" val="2601556678"/>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91" y="2130432"/>
            <a:ext cx="7772221" cy="1470025"/>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1371782" y="3886200"/>
            <a:ext cx="640044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35435210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457263" y="1600206"/>
            <a:ext cx="8229481" cy="4525963"/>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81940409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804" y="4406907"/>
            <a:ext cx="7772221" cy="1362075"/>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804" y="2906713"/>
            <a:ext cx="7772221"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6755420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61" y="1600206"/>
            <a:ext cx="405698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28562" y="1600206"/>
            <a:ext cx="405817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80166103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4" name="页脚占位符 3"/>
          <p:cNvSpPr>
            <a:spLocks noGrp="1"/>
          </p:cNvSpPr>
          <p:nvPr>
            <p:ph type="ftr" sz="quarter" idx="11"/>
          </p:nvPr>
        </p:nvSpPr>
        <p:spPr>
          <a:xfrm>
            <a:off x="3124200" y="6356354"/>
            <a:ext cx="2895600" cy="365125"/>
          </a:xfrm>
          <a:prstGeom prst="rect">
            <a:avLst/>
          </a:prstGeom>
        </p:spPr>
        <p:txBody>
          <a:bodyPr/>
          <a:lstStyle/>
          <a:p>
            <a:endParaRPr lang="en-US"/>
          </a:p>
        </p:txBody>
      </p:sp>
      <p:sp>
        <p:nvSpPr>
          <p:cNvPr id="5" name="灯片编号占位符 4"/>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1423447671"/>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59" y="1535113"/>
            <a:ext cx="40403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59" y="2174875"/>
            <a:ext cx="40403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237" y="1535113"/>
            <a:ext cx="404150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237" y="2174875"/>
            <a:ext cx="404150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8" name="页脚占位符 7"/>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72799634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4" name="页脚占位符 3"/>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80939097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3" name="页脚占位符 2"/>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309636455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60" y="273050"/>
            <a:ext cx="3007910"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4722" y="273057"/>
            <a:ext cx="511201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60" y="1435103"/>
            <a:ext cx="300791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86362143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24" y="4800600"/>
            <a:ext cx="5487114"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124" y="612775"/>
            <a:ext cx="5487114"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124" y="5367338"/>
            <a:ext cx="5487114"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6" name="页脚占位符 5"/>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154887492"/>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63" y="274638"/>
            <a:ext cx="8229481" cy="114300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63" y="1600206"/>
            <a:ext cx="8229481" cy="452596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160090526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264" y="274645"/>
            <a:ext cx="2056477" cy="5851525"/>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59" y="274645"/>
            <a:ext cx="6058689" cy="5851525"/>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457259" y="6356357"/>
            <a:ext cx="2133878" cy="365125"/>
          </a:xfrm>
          <a:prstGeom prst="rect">
            <a:avLst/>
          </a:prstGeom>
        </p:spPr>
        <p:txBody>
          <a:bodyPr/>
          <a:lstStyle/>
          <a:p>
            <a:fld id="{B083E17A-3E3A-4852-B37D-C2A50307F22C}" type="datetimeFigureOut">
              <a:rPr lang="zh-CN" altLang="en-US" smtClean="0"/>
              <a:pPr/>
              <a:t>2021/9/2</a:t>
            </a:fld>
            <a:endParaRPr lang="zh-CN" altLang="en-US"/>
          </a:p>
        </p:txBody>
      </p:sp>
      <p:sp>
        <p:nvSpPr>
          <p:cNvPr id="5" name="页脚占位符 4"/>
          <p:cNvSpPr>
            <a:spLocks noGrp="1"/>
          </p:cNvSpPr>
          <p:nvPr>
            <p:ph type="ftr" sz="quarter" idx="11"/>
          </p:nvPr>
        </p:nvSpPr>
        <p:spPr>
          <a:xfrm>
            <a:off x="3124608" y="6356357"/>
            <a:ext cx="2894787"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2863" y="6356357"/>
            <a:ext cx="2133878" cy="365125"/>
          </a:xfrm>
          <a:prstGeom prst="rect">
            <a:avLst/>
          </a:prstGeom>
        </p:spPr>
        <p:txBody>
          <a:bodyPr/>
          <a:lstStyle/>
          <a:p>
            <a:fld id="{6AB56F50-6496-4D10-AD89-2BEE4B4CB2A7}" type="slidenum">
              <a:rPr lang="zh-CN" altLang="en-US" smtClean="0"/>
              <a:pPr/>
              <a:t>‹#›</a:t>
            </a:fld>
            <a:endParaRPr lang="zh-CN" altLang="en-US"/>
          </a:p>
        </p:txBody>
      </p:sp>
    </p:spTree>
    <p:extLst>
      <p:ext uri="{BB962C8B-B14F-4D97-AF65-F5344CB8AC3E}">
        <p14:creationId xmlns="" xmlns:p14="http://schemas.microsoft.com/office/powerpoint/2010/main" val="247255853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3" name="页脚占位符 2"/>
          <p:cNvSpPr>
            <a:spLocks noGrp="1"/>
          </p:cNvSpPr>
          <p:nvPr>
            <p:ph type="ftr" sz="quarter" idx="11"/>
          </p:nvPr>
        </p:nvSpPr>
        <p:spPr>
          <a:xfrm>
            <a:off x="3124200" y="6356354"/>
            <a:ext cx="2895600" cy="365125"/>
          </a:xfrm>
          <a:prstGeom prst="rect">
            <a:avLst/>
          </a:prstGeom>
        </p:spPr>
        <p:txBody>
          <a:bodyPr/>
          <a:lstStyle/>
          <a:p>
            <a:endParaRPr lang="en-US"/>
          </a:p>
        </p:txBody>
      </p:sp>
      <p:sp>
        <p:nvSpPr>
          <p:cNvPr id="4" name="灯片编号占位符 3"/>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984719399"/>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6" name="页脚占位符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361789347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a:xfrm>
            <a:off x="457200" y="6356354"/>
            <a:ext cx="2133600" cy="365125"/>
          </a:xfrm>
          <a:prstGeom prst="rect">
            <a:avLst/>
          </a:prstGeom>
        </p:spPr>
        <p:txBody>
          <a:bodyPr/>
          <a:lstStyle/>
          <a:p>
            <a:fld id="{335581FA-08ED-439B-9E71-DDE29F145818}" type="datetimeFigureOut">
              <a:rPr lang="en-US" smtClean="0"/>
              <a:pPr/>
              <a:t>02-Sep-21</a:t>
            </a:fld>
            <a:endParaRPr lang="en-US"/>
          </a:p>
        </p:txBody>
      </p:sp>
      <p:sp>
        <p:nvSpPr>
          <p:cNvPr id="6" name="页脚占位符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灯片编号占位符 6"/>
          <p:cNvSpPr>
            <a:spLocks noGrp="1"/>
          </p:cNvSpPr>
          <p:nvPr>
            <p:ph type="sldNum" sz="quarter" idx="12"/>
          </p:nvPr>
        </p:nvSpPr>
        <p:spPr>
          <a:xfrm>
            <a:off x="6553200" y="6356354"/>
            <a:ext cx="2133600" cy="365125"/>
          </a:xfrm>
          <a:prstGeom prst="rect">
            <a:avLst/>
          </a:prstGeom>
        </p:spPr>
        <p:txBody>
          <a:bodyPr/>
          <a:lstStyle/>
          <a:p>
            <a:fld id="{FE6556D3-4E6C-442B-A154-63CC247E5061}" type="slidenum">
              <a:rPr lang="en-US" smtClean="0"/>
              <a:pPr/>
              <a:t>‹#›</a:t>
            </a:fld>
            <a:endParaRPr lang="en-US"/>
          </a:p>
        </p:txBody>
      </p:sp>
    </p:spTree>
    <p:extLst>
      <p:ext uri="{BB962C8B-B14F-4D97-AF65-F5344CB8AC3E}">
        <p14:creationId xmlns="" xmlns:p14="http://schemas.microsoft.com/office/powerpoint/2010/main" val="3357770508"/>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user\Desktop\暂存图\rBACFFMuW76juUJBAAJdRSyq8ZM495.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6000" y="-19050"/>
            <a:ext cx="9174290" cy="6877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91903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ser\Desktop\暂存图\rBACFFMuW76yfye0AAJVEWQ0d2A306.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23634" y="-19050"/>
            <a:ext cx="9180918" cy="6877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42830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C:\Users\user\Desktop\暂存图\rBACFFM2uW76yfye0AAJVEWQ0d2A306.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24637" y="-15974"/>
            <a:ext cx="9268641" cy="693641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5" descr="C:\Users\user\Desktop\暂存图\19055480.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03969" y="42448"/>
            <a:ext cx="878832" cy="172803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 name="直接连接符 8"/>
          <p:cNvCxnSpPr/>
          <p:nvPr/>
        </p:nvCxnSpPr>
        <p:spPr>
          <a:xfrm>
            <a:off x="683061" y="906464"/>
            <a:ext cx="2970717"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75585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strVal val="#ppt_w*0.70"/>
                                          </p:val>
                                        </p:tav>
                                        <p:tav tm="100000">
                                          <p:val>
                                            <p:strVal val="#ppt_w"/>
                                          </p:val>
                                        </p:tav>
                                      </p:tavLst>
                                    </p:anim>
                                    <p:anim calcmode="lin" valueType="num">
                                      <p:cBhvr>
                                        <p:cTn id="8" dur="600" fill="hold"/>
                                        <p:tgtEl>
                                          <p:spTgt spid="8"/>
                                        </p:tgtEl>
                                        <p:attrNameLst>
                                          <p:attrName>ppt_h</p:attrName>
                                        </p:attrNameLst>
                                      </p:cBhvr>
                                      <p:tavLst>
                                        <p:tav tm="0">
                                          <p:val>
                                            <p:strVal val="#ppt_h"/>
                                          </p:val>
                                        </p:tav>
                                        <p:tav tm="100000">
                                          <p:val>
                                            <p:strVal val="#ppt_h"/>
                                          </p:val>
                                        </p:tav>
                                      </p:tavLst>
                                    </p:anim>
                                    <p:animEffect transition="in" filter="fade">
                                      <p:cBhvr>
                                        <p:cTn id="9"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user\Desktop\暂存图\rBACFFMuW76juUJBAAJdRSyq8ZM495.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6000" y="-19050"/>
            <a:ext cx="9174290" cy="6877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919031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ser\Desktop\暂存图\rBACFFMuW76yfye0AAJVEWQ0d2A306.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23634" y="-19050"/>
            <a:ext cx="9180918" cy="6877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428309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descr="C:\Users\user\Desktop\暂存图\rBACFFM2uW76yfye0AAJVEWQ0d2A306.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24638" y="-15974"/>
            <a:ext cx="9268641" cy="693641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5" descr="C:\Users\user\Desktop\暂存图\19055480.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03969" y="42448"/>
            <a:ext cx="878832" cy="172803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 name="直接连接符 8"/>
          <p:cNvCxnSpPr/>
          <p:nvPr/>
        </p:nvCxnSpPr>
        <p:spPr>
          <a:xfrm>
            <a:off x="683061" y="906464"/>
            <a:ext cx="2970717" cy="0"/>
          </a:xfrm>
          <a:prstGeom prst="line">
            <a:avLst/>
          </a:prstGeom>
          <a:ln w="101600" cmpd="thickThin">
            <a:solidFill>
              <a:srgbClr val="BB81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755858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strVal val="#ppt_w*0.70"/>
                                          </p:val>
                                        </p:tav>
                                        <p:tav tm="100000">
                                          <p:val>
                                            <p:strVal val="#ppt_w"/>
                                          </p:val>
                                        </p:tav>
                                      </p:tavLst>
                                    </p:anim>
                                    <p:anim calcmode="lin" valueType="num">
                                      <p:cBhvr>
                                        <p:cTn id="8" dur="600" fill="hold"/>
                                        <p:tgtEl>
                                          <p:spTgt spid="8"/>
                                        </p:tgtEl>
                                        <p:attrNameLst>
                                          <p:attrName>ppt_h</p:attrName>
                                        </p:attrNameLst>
                                      </p:cBhvr>
                                      <p:tavLst>
                                        <p:tav tm="0">
                                          <p:val>
                                            <p:strVal val="#ppt_h"/>
                                          </p:val>
                                        </p:tav>
                                        <p:tav tm="100000">
                                          <p:val>
                                            <p:strVal val="#ppt_h"/>
                                          </p:val>
                                        </p:tav>
                                      </p:tavLst>
                                    </p:anim>
                                    <p:animEffect transition="in" filter="fade">
                                      <p:cBhvr>
                                        <p:cTn id="9" dur="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4.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4.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4.xml"/><Relationship Id="rId1" Type="http://schemas.openxmlformats.org/officeDocument/2006/relationships/video" Target="file:///C:\Users\Asus\Desktop\Downloads\4K%20--%20L&#7908;A%20V&#7840;N%20PH&#218;C%20--%20Tr&#7843;i%20nghi&#7879;m%20&#432;&#417;m%20t&#417;%20d&#7879;t%20l&#7909;a%20theo%20ph&#432;&#417;ng%20ph&#225;p%20th&#7911;%20c&#244;ng%20truy&#7873;n%20th&#7889;ng%20(online-video-cutter.com).mp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4.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4038600" cy="2057399"/>
          </a:xfrm>
        </p:spPr>
        <p:txBody>
          <a:bodyPr/>
          <a:lstStyle/>
          <a:p>
            <a:r>
              <a:rPr lang="en-US" sz="3200" dirty="0" smtClean="0">
                <a:solidFill>
                  <a:srgbClr val="00B0F0"/>
                </a:solidFill>
                <a:latin typeface="Times New Roman" pitchFamily="18" charset="0"/>
                <a:cs typeface="Times New Roman" pitchFamily="18" charset="0"/>
              </a:rPr>
              <a:t>CHƯƠNG III</a:t>
            </a:r>
            <a:br>
              <a:rPr lang="en-US" sz="3200" dirty="0" smtClean="0">
                <a:solidFill>
                  <a:srgbClr val="00B0F0"/>
                </a:solidFill>
                <a:latin typeface="Times New Roman" pitchFamily="18" charset="0"/>
                <a:cs typeface="Times New Roman" pitchFamily="18" charset="0"/>
              </a:rPr>
            </a:br>
            <a:r>
              <a:rPr lang="en-US" sz="3200" dirty="0" smtClean="0">
                <a:solidFill>
                  <a:srgbClr val="00B0F0"/>
                </a:solidFill>
                <a:latin typeface="Times New Roman" pitchFamily="18" charset="0"/>
                <a:cs typeface="Times New Roman" pitchFamily="18" charset="0"/>
              </a:rPr>
              <a:t>TRANG PHỤC VÀ THỜI TRANG</a:t>
            </a:r>
            <a:r>
              <a:rPr lang="en-US" dirty="0" smtClean="0"/>
              <a:t/>
            </a:r>
            <a:br>
              <a:rPr lang="en-US" dirty="0" smtClean="0"/>
            </a:br>
            <a:endParaRPr lang="en-US" dirty="0"/>
          </a:p>
        </p:txBody>
      </p:sp>
      <p:sp>
        <p:nvSpPr>
          <p:cNvPr id="5" name="Rounded Rectangle 4"/>
          <p:cNvSpPr/>
          <p:nvPr/>
        </p:nvSpPr>
        <p:spPr>
          <a:xfrm>
            <a:off x="990600" y="2667000"/>
            <a:ext cx="3733800" cy="1600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rgbClr val="FF0000"/>
                </a:solidFill>
                <a:latin typeface="Times New Roman" pitchFamily="18" charset="0"/>
                <a:cs typeface="Times New Roman" pitchFamily="18" charset="0"/>
              </a:rPr>
              <a:t>BÀI 7. TRANG PHỤC TRONG ĐỜI SỐNG</a:t>
            </a:r>
            <a:endParaRPr lang="en-US" sz="2800" dirty="0">
              <a:solidFill>
                <a:srgbClr val="FF0000"/>
              </a:solidFill>
              <a:latin typeface="Times New Roman" pitchFamily="18" charset="0"/>
              <a:cs typeface="Times New Roman" pitchFamily="18" charset="0"/>
            </a:endParaRPr>
          </a:p>
        </p:txBody>
      </p:sp>
      <p:pic>
        <p:nvPicPr>
          <p:cNvPr id="6" name="Picture 5" descr="5711_8U9A8976.jpg"/>
          <p:cNvPicPr>
            <a:picLocks noChangeAspect="1"/>
          </p:cNvPicPr>
          <p:nvPr/>
        </p:nvPicPr>
        <p:blipFill>
          <a:blip r:embed="rId3"/>
          <a:stretch>
            <a:fillRect/>
          </a:stretch>
        </p:blipFill>
        <p:spPr>
          <a:xfrm>
            <a:off x="5105400" y="838200"/>
            <a:ext cx="2370296" cy="3733800"/>
          </a:xfrm>
          <a:prstGeom prst="rect">
            <a:avLst/>
          </a:prstGeom>
        </p:spPr>
      </p:pic>
      <p:pic>
        <p:nvPicPr>
          <p:cNvPr id="7" name="Picture 6" descr="image015-1275215026-d637514255029402514.jpg"/>
          <p:cNvPicPr>
            <a:picLocks noChangeAspect="1"/>
          </p:cNvPicPr>
          <p:nvPr/>
        </p:nvPicPr>
        <p:blipFill>
          <a:blip r:embed="rId4"/>
          <a:stretch>
            <a:fillRect/>
          </a:stretch>
        </p:blipFill>
        <p:spPr>
          <a:xfrm>
            <a:off x="7353300" y="838200"/>
            <a:ext cx="1790700" cy="3733800"/>
          </a:xfrm>
          <a:prstGeom prst="rect">
            <a:avLst/>
          </a:prstGeom>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0" y="1225689"/>
            <a:ext cx="9144000" cy="563231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Theo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giới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tính</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nam</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nữ</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Theo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lứa</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tuổi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trẻ</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thanh</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niên</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trung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niên</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người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cao</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tuổi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Theo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thời</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tiết</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mùa</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nóng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mùa</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lạnh</a:t>
            </a:r>
            <a:r>
              <a:rPr kumimoji="0" lang="en-US" sz="36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Theo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công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dụng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mặc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thường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ngày</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lễ</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hội</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thể</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thao</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bảo</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hộ</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lao</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động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trang</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phục</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biểu</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diễn</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nghệ</a:t>
            </a:r>
            <a:r>
              <a:rPr kumimoji="0" lang="en-US" sz="3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thuật</a:t>
            </a: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 </a:t>
            </a:r>
          </a:p>
        </p:txBody>
      </p:sp>
      <p:sp>
        <p:nvSpPr>
          <p:cNvPr id="3" name="TextBox 2"/>
          <p:cNvSpPr txBox="1"/>
          <p:nvPr/>
        </p:nvSpPr>
        <p:spPr>
          <a:xfrm>
            <a:off x="2057400" y="304800"/>
            <a:ext cx="4844468"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MỘT SỐ LOẠI TRANG PHỤC</a:t>
            </a:r>
            <a:endParaRPr lang="en-US" sz="2800"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85800"/>
          </a:xfrm>
        </p:spPr>
        <p:txBody>
          <a:bodyPr/>
          <a:lstStyle/>
          <a:p>
            <a:r>
              <a:rPr lang="en-US" sz="3200" dirty="0" smtClean="0">
                <a:latin typeface="Times New Roman" pitchFamily="18" charset="0"/>
                <a:cs typeface="Times New Roman" pitchFamily="18" charset="0"/>
              </a:rPr>
              <a:t>LUYỆN TẬP</a:t>
            </a:r>
            <a:endParaRPr lang="en-US" sz="3200" dirty="0">
              <a:latin typeface="Times New Roman" pitchFamily="18" charset="0"/>
              <a:cs typeface="Times New Roman" pitchFamily="18" charset="0"/>
            </a:endParaRPr>
          </a:p>
        </p:txBody>
      </p:sp>
      <p:sp>
        <p:nvSpPr>
          <p:cNvPr id="100354" name="Rectangle 2"/>
          <p:cNvSpPr>
            <a:spLocks noChangeArrowheads="1"/>
          </p:cNvSpPr>
          <p:nvPr/>
        </p:nvSpPr>
        <p:spPr bwMode="auto">
          <a:xfrm>
            <a:off x="228600" y="990600"/>
            <a:ext cx="8763000"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Lựa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chọn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2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4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tiêu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chí</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phân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Theo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thời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tiết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giới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lứa</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tuổi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phân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nhóm</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dưới</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đây</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tiêu</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chí</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0353" name="Picture 376" descr="image113"/>
          <p:cNvPicPr>
            <a:picLocks noChangeAspect="1" noChangeArrowheads="1"/>
          </p:cNvPicPr>
          <p:nvPr/>
        </p:nvPicPr>
        <p:blipFill>
          <a:blip r:embed="rId2"/>
          <a:srcRect/>
          <a:stretch>
            <a:fillRect/>
          </a:stretch>
        </p:blipFill>
        <p:spPr bwMode="auto">
          <a:xfrm>
            <a:off x="228600" y="2438400"/>
            <a:ext cx="8915400" cy="44196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0354"/>
                                        </p:tgtEl>
                                        <p:attrNameLst>
                                          <p:attrName>style.visibility</p:attrName>
                                        </p:attrNameLst>
                                      </p:cBhvr>
                                      <p:to>
                                        <p:strVal val="visible"/>
                                      </p:to>
                                    </p:set>
                                    <p:animEffect transition="in" filter="wheel(4)">
                                      <p:cBhvr>
                                        <p:cTn id="12" dur="2000"/>
                                        <p:tgtEl>
                                          <p:spTgt spid="100354"/>
                                        </p:tgtEl>
                                      </p:cBhvr>
                                    </p:animEffect>
                                  </p:childTnLst>
                                </p:cTn>
                              </p:par>
                              <p:par>
                                <p:cTn id="13" presetID="21" presetClass="entr" presetSubtype="4" fill="hold" nodeType="withEffect">
                                  <p:stCondLst>
                                    <p:cond delay="0"/>
                                  </p:stCondLst>
                                  <p:childTnLst>
                                    <p:set>
                                      <p:cBhvr>
                                        <p:cTn id="14" dur="1" fill="hold">
                                          <p:stCondLst>
                                            <p:cond delay="0"/>
                                          </p:stCondLst>
                                        </p:cTn>
                                        <p:tgtEl>
                                          <p:spTgt spid="100353"/>
                                        </p:tgtEl>
                                        <p:attrNameLst>
                                          <p:attrName>style.visibility</p:attrName>
                                        </p:attrNameLst>
                                      </p:cBhvr>
                                      <p:to>
                                        <p:strVal val="visible"/>
                                      </p:to>
                                    </p:set>
                                    <p:animEffect transition="in" filter="wheel(4)">
                                      <p:cBhvr>
                                        <p:cTn id="15" dur="2000"/>
                                        <p:tgtEl>
                                          <p:spTgt spid="100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3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457200"/>
            <a:ext cx="512768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ĐẶC ĐIỂM CỦA TRANG PHỤC</a:t>
            </a:r>
            <a:endParaRPr lang="en-US" sz="2800" dirty="0">
              <a:latin typeface="Times New Roman" pitchFamily="18" charset="0"/>
              <a:cs typeface="Times New Roman" pitchFamily="18" charset="0"/>
            </a:endParaRPr>
          </a:p>
        </p:txBody>
      </p:sp>
      <p:pic>
        <p:nvPicPr>
          <p:cNvPr id="99329" name="Picture 387" descr="C:\Users\USER\Desktop\chi-voi-mot-chiec-dam-vang-ba-van-bung-sang-noi-dam-dong_5acca47039734dc38fdfab7a265571df.jpg"/>
          <p:cNvPicPr>
            <a:picLocks noChangeAspect="1" noChangeArrowheads="1"/>
          </p:cNvPicPr>
          <p:nvPr/>
        </p:nvPicPr>
        <p:blipFill>
          <a:blip r:embed="rId2"/>
          <a:srcRect/>
          <a:stretch>
            <a:fillRect/>
          </a:stretch>
        </p:blipFill>
        <p:spPr bwMode="auto">
          <a:xfrm>
            <a:off x="2438400" y="2362200"/>
            <a:ext cx="3505200" cy="4495800"/>
          </a:xfrm>
          <a:prstGeom prst="rect">
            <a:avLst/>
          </a:prstGeom>
          <a:noFill/>
          <a:ln w="9525">
            <a:noFill/>
            <a:miter lim="800000"/>
            <a:headEnd/>
            <a:tailEnd/>
          </a:ln>
        </p:spPr>
      </p:pic>
      <p:pic>
        <p:nvPicPr>
          <p:cNvPr id="99330" name="Picture 388" descr="C:\Users\USER\Desktop\quan-do-do-ao-trang.jpg"/>
          <p:cNvPicPr>
            <a:picLocks noChangeAspect="1" noChangeArrowheads="1"/>
          </p:cNvPicPr>
          <p:nvPr/>
        </p:nvPicPr>
        <p:blipFill>
          <a:blip r:embed="rId3"/>
          <a:srcRect/>
          <a:stretch>
            <a:fillRect/>
          </a:stretch>
        </p:blipFill>
        <p:spPr bwMode="auto">
          <a:xfrm>
            <a:off x="6096000" y="2133600"/>
            <a:ext cx="3048000" cy="4724400"/>
          </a:xfrm>
          <a:prstGeom prst="rect">
            <a:avLst/>
          </a:prstGeom>
          <a:noFill/>
          <a:ln w="9525">
            <a:noFill/>
            <a:miter lim="800000"/>
            <a:headEnd/>
            <a:tailEnd/>
          </a:ln>
        </p:spPr>
      </p:pic>
      <p:sp>
        <p:nvSpPr>
          <p:cNvPr id="7" name="Rectangle 6"/>
          <p:cNvSpPr/>
          <p:nvPr/>
        </p:nvSpPr>
        <p:spPr>
          <a:xfrm>
            <a:off x="0" y="2826127"/>
            <a:ext cx="2209800" cy="4031873"/>
          </a:xfrm>
          <a:prstGeom prst="rect">
            <a:avLst/>
          </a:prstGeom>
        </p:spPr>
        <p:txBody>
          <a:bodyPr wrap="square">
            <a:spAutoFit/>
          </a:bodyPr>
          <a:lstStyle/>
          <a:p>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kiểu</a:t>
            </a:r>
            <a:r>
              <a:rPr lang="en-US" sz="3200" dirty="0">
                <a:latin typeface="Times New Roman" pitchFamily="18" charset="0"/>
                <a:cs typeface="Times New Roman" pitchFamily="18" charset="0"/>
              </a:rPr>
              <a:t> may</a:t>
            </a:r>
          </a:p>
        </p:txBody>
      </p:sp>
      <p:sp>
        <p:nvSpPr>
          <p:cNvPr id="8" name="Cloud 7"/>
          <p:cNvSpPr/>
          <p:nvPr/>
        </p:nvSpPr>
        <p:spPr>
          <a:xfrm>
            <a:off x="0" y="1066800"/>
            <a:ext cx="50292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fontAlgn="base">
              <a:spcBef>
                <a:spcPct val="0"/>
              </a:spcBef>
              <a:spcAft>
                <a:spcPct val="0"/>
              </a:spcAft>
            </a:pPr>
            <a:r>
              <a:rPr lang="en-US" sz="2800" dirty="0" err="1" smtClean="0">
                <a:solidFill>
                  <a:schemeClr val="tx1"/>
                </a:solidFill>
                <a:latin typeface="Times New Roman" pitchFamily="18" charset="0"/>
                <a:ea typeface="Arial" pitchFamily="34" charset="0"/>
                <a:cs typeface="Times New Roman" pitchFamily="18" charset="0"/>
              </a:rPr>
              <a:t>Mô</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tả</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màu</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sắc</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và</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kiểu</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dáng</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của</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các</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trang</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phục</a:t>
            </a:r>
            <a:r>
              <a:rPr lang="en-US" sz="2800" dirty="0" smtClean="0">
                <a:solidFill>
                  <a:schemeClr val="tx1"/>
                </a:solidFill>
                <a:latin typeface="Times New Roman" pitchFamily="18" charset="0"/>
                <a:ea typeface="Arial" pitchFamily="34" charset="0"/>
                <a:cs typeface="Times New Roman" pitchFamily="18" charset="0"/>
              </a:rPr>
              <a:t> </a:t>
            </a:r>
            <a:r>
              <a:rPr lang="en-US" sz="2800" dirty="0" err="1" smtClean="0">
                <a:solidFill>
                  <a:schemeClr val="tx1"/>
                </a:solidFill>
                <a:latin typeface="Times New Roman" pitchFamily="18" charset="0"/>
                <a:ea typeface="Arial" pitchFamily="34" charset="0"/>
                <a:cs typeface="Times New Roman" pitchFamily="18" charset="0"/>
              </a:rPr>
              <a:t>trên</a:t>
            </a:r>
            <a:endParaRPr lang="en-US" sz="2800" dirty="0" smtClean="0">
              <a:solidFill>
                <a:schemeClr val="tx1"/>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9329"/>
                                        </p:tgtEl>
                                        <p:attrNameLst>
                                          <p:attrName>style.visibility</p:attrName>
                                        </p:attrNameLst>
                                      </p:cBhvr>
                                      <p:to>
                                        <p:strVal val="visible"/>
                                      </p:to>
                                    </p:set>
                                    <p:animEffect transition="in" filter="box(in)">
                                      <p:cBhvr>
                                        <p:cTn id="12" dur="500"/>
                                        <p:tgtEl>
                                          <p:spTgt spid="9932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par>
                                <p:cTn id="16" presetID="4" presetClass="entr" presetSubtype="16" fill="hold" nodeType="withEffect">
                                  <p:stCondLst>
                                    <p:cond delay="0"/>
                                  </p:stCondLst>
                                  <p:childTnLst>
                                    <p:set>
                                      <p:cBhvr>
                                        <p:cTn id="17" dur="1" fill="hold">
                                          <p:stCondLst>
                                            <p:cond delay="0"/>
                                          </p:stCondLst>
                                        </p:cTn>
                                        <p:tgtEl>
                                          <p:spTgt spid="99330"/>
                                        </p:tgtEl>
                                        <p:attrNameLst>
                                          <p:attrName>style.visibility</p:attrName>
                                        </p:attrNameLst>
                                      </p:cBhvr>
                                      <p:to>
                                        <p:strVal val="visible"/>
                                      </p:to>
                                    </p:set>
                                    <p:animEffect transition="in" filter="box(in)">
                                      <p:cBhvr>
                                        <p:cTn id="18" dur="500"/>
                                        <p:tgtEl>
                                          <p:spTgt spid="9933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389" descr="image114"/>
          <p:cNvPicPr>
            <a:picLocks noChangeAspect="1" noChangeArrowheads="1"/>
          </p:cNvPicPr>
          <p:nvPr/>
        </p:nvPicPr>
        <p:blipFill>
          <a:blip r:embed="rId2"/>
          <a:srcRect/>
          <a:stretch>
            <a:fillRect/>
          </a:stretch>
        </p:blipFill>
        <p:spPr bwMode="auto">
          <a:xfrm>
            <a:off x="762000" y="3048000"/>
            <a:ext cx="5486400" cy="3810000"/>
          </a:xfrm>
          <a:prstGeom prst="rect">
            <a:avLst/>
          </a:prstGeom>
          <a:noFill/>
          <a:ln w="9525">
            <a:noFill/>
            <a:miter lim="800000"/>
            <a:headEnd/>
            <a:tailEnd/>
          </a:ln>
        </p:spPr>
      </p:pic>
      <p:sp>
        <p:nvSpPr>
          <p:cNvPr id="5" name="TextBox 4"/>
          <p:cNvSpPr txBox="1"/>
          <p:nvPr/>
        </p:nvSpPr>
        <p:spPr>
          <a:xfrm>
            <a:off x="2286000" y="457200"/>
            <a:ext cx="512768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ĐẶC ĐIỂM CỦA TRANG PHỤC</a:t>
            </a:r>
            <a:endParaRPr lang="en-US" sz="2800" dirty="0">
              <a:latin typeface="Times New Roman" pitchFamily="18" charset="0"/>
              <a:cs typeface="Times New Roman" pitchFamily="18" charset="0"/>
            </a:endParaRPr>
          </a:p>
        </p:txBody>
      </p:sp>
      <p:sp>
        <p:nvSpPr>
          <p:cNvPr id="6" name="Cloud Callout 5"/>
          <p:cNvSpPr/>
          <p:nvPr/>
        </p:nvSpPr>
        <p:spPr>
          <a:xfrm rot="784683">
            <a:off x="4114800" y="1143000"/>
            <a:ext cx="5029200" cy="205740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r>
              <a:rPr lang="pt-BR" sz="2400" dirty="0" smtClean="0">
                <a:latin typeface="Times New Roman" pitchFamily="18" charset="0"/>
                <a:cs typeface="Times New Roman" pitchFamily="18" charset="0"/>
              </a:rPr>
              <a:t>Em hãy chỉ ra kiểu dáng, màu sắc, đường nét và hoạt tiết của hai bộ trang phục trên</a:t>
            </a:r>
            <a:endParaRPr lang="en-US" sz="24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8305"/>
                                        </p:tgtEl>
                                        <p:attrNameLst>
                                          <p:attrName>style.visibility</p:attrName>
                                        </p:attrNameLst>
                                      </p:cBhvr>
                                      <p:to>
                                        <p:strVal val="visible"/>
                                      </p:to>
                                    </p:set>
                                    <p:anim calcmode="lin" valueType="num">
                                      <p:cBhvr additive="base">
                                        <p:cTn id="16" dur="500" fill="hold"/>
                                        <p:tgtEl>
                                          <p:spTgt spid="98305"/>
                                        </p:tgtEl>
                                        <p:attrNameLst>
                                          <p:attrName>ppt_x</p:attrName>
                                        </p:attrNameLst>
                                      </p:cBhvr>
                                      <p:tavLst>
                                        <p:tav tm="0">
                                          <p:val>
                                            <p:strVal val="#ppt_x"/>
                                          </p:val>
                                        </p:tav>
                                        <p:tav tm="100000">
                                          <p:val>
                                            <p:strVal val="#ppt_x"/>
                                          </p:val>
                                        </p:tav>
                                      </p:tavLst>
                                    </p:anim>
                                    <p:anim calcmode="lin" valueType="num">
                                      <p:cBhvr additive="base">
                                        <p:cTn id="17" dur="500" fill="hold"/>
                                        <p:tgtEl>
                                          <p:spTgt spid="98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9144000" cy="5410200"/>
          </a:xfrm>
        </p:spPr>
        <p:style>
          <a:lnRef idx="1">
            <a:schemeClr val="accent6"/>
          </a:lnRef>
          <a:fillRef idx="2">
            <a:schemeClr val="accent6"/>
          </a:fillRef>
          <a:effectRef idx="1">
            <a:schemeClr val="accent6"/>
          </a:effectRef>
          <a:fontRef idx="minor">
            <a:schemeClr val="dk1"/>
          </a:fontRef>
        </p:style>
        <p:txBody>
          <a:bodyPr/>
          <a:lstStyle/>
          <a:p>
            <a:pPr lvl="0" algn="l" fontAlgn="base">
              <a:spcAft>
                <a:spcPct val="0"/>
              </a:spcAft>
            </a:pPr>
            <a:r>
              <a:rPr lang="en-US" sz="2800" dirty="0" err="1" smtClean="0">
                <a:latin typeface="Times New Roman" pitchFamily="18" charset="0"/>
                <a:ea typeface="Arial" pitchFamily="34" charset="0"/>
                <a:cs typeface="Times New Roman" pitchFamily="18" charset="0"/>
              </a:rPr>
              <a:t>Đặc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điểm</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của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vi-VN" sz="2800" i="1" dirty="0" smtClean="0">
                <a:solidFill>
                  <a:srgbClr val="000000"/>
                </a:solidFill>
                <a:latin typeface="Times New Roman" pitchFamily="18" charset="0"/>
                <a:ea typeface="Arial" pitchFamily="34" charset="0"/>
                <a:cs typeface="Times New Roman" pitchFamily="18" charset="0"/>
              </a:rPr>
              <a:t>- Chất liệu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là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thành</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phần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cơ</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bản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để</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tạo</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ra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Chất</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liệu</a:t>
            </a:r>
            <a:r>
              <a:rPr lang="en-US" sz="2800" dirty="0" smtClean="0">
                <a:latin typeface="Times New Roman" pitchFamily="18" charset="0"/>
                <a:ea typeface="Arial" pitchFamily="34" charset="0"/>
                <a:cs typeface="Times New Roman" pitchFamily="18" charset="0"/>
              </a:rPr>
              <a:t> may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dạng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có</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sự</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khác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biệt</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về</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bền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dày</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mỏng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nhàu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thấm</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hút</a:t>
            </a:r>
            <a:r>
              <a:rPr lang="en-US" sz="2800" dirty="0" smtClean="0">
                <a:latin typeface="Times New Roman" pitchFamily="18" charset="0"/>
                <a:ea typeface="Arial" pitchFamily="34" charset="0"/>
                <a:cs typeface="Times New Roman" pitchFamily="18" charset="0"/>
              </a:rPr>
              <a:t>.</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vi-VN" sz="2800" i="1" dirty="0" smtClean="0">
                <a:solidFill>
                  <a:srgbClr val="000000"/>
                </a:solidFill>
                <a:latin typeface="Times New Roman" pitchFamily="18" charset="0"/>
                <a:ea typeface="Arial" pitchFamily="34" charset="0"/>
                <a:cs typeface="Times New Roman" pitchFamily="18" charset="0"/>
              </a:rPr>
              <a:t>- Kiểu dáng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là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hình</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dạng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bề</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ngoài</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của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thể</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hiện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tính</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thẩm</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mĩ</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tính</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dạng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của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các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bộ</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vi-VN" sz="2800" i="1" dirty="0" smtClean="0">
                <a:solidFill>
                  <a:srgbClr val="000000"/>
                </a:solidFill>
                <a:latin typeface="Times New Roman" pitchFamily="18" charset="0"/>
                <a:ea typeface="Arial" pitchFamily="34" charset="0"/>
                <a:cs typeface="Times New Roman" pitchFamily="18" charset="0"/>
              </a:rPr>
              <a:t>- Màu sắc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là</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yếu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tố</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quan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trọng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tạo</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nên</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vẻ</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đẹp</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của</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Trang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phục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có</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thể</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sử</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dụng</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một</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màu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hoặc</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phối</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hợp</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nhiều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màu</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với</a:t>
            </a:r>
            <a:r>
              <a:rPr lang="en-US" sz="2800" dirty="0" smtClean="0">
                <a:latin typeface="Times New Roman" pitchFamily="18" charset="0"/>
                <a:ea typeface="Arial" pitchFamily="34" charset="0"/>
                <a:cs typeface="Times New Roman" pitchFamily="18" charset="0"/>
              </a:rPr>
              <a:t> </a:t>
            </a:r>
            <a:r>
              <a:rPr lang="en-US" sz="2800" dirty="0" err="1" smtClean="0">
                <a:latin typeface="Times New Roman" pitchFamily="18" charset="0"/>
                <a:ea typeface="Arial" pitchFamily="34" charset="0"/>
                <a:cs typeface="Times New Roman" pitchFamily="18" charset="0"/>
              </a:rPr>
              <a:t>nhau</a:t>
            </a:r>
            <a:r>
              <a:rPr lang="en-US" sz="2800" dirty="0" smtClean="0">
                <a:latin typeface="Times New Roman" pitchFamily="18" charset="0"/>
                <a:ea typeface="Arial" pitchFamily="34" charset="0"/>
                <a:cs typeface="Times New Roman" pitchFamily="18" charset="0"/>
              </a:rPr>
              <a:t>.</a:t>
            </a:r>
            <a:r>
              <a:rPr lang="vi-VN" sz="2800" i="1" dirty="0" smtClean="0">
                <a:solidFill>
                  <a:srgbClr val="000000"/>
                </a:solidFill>
                <a:latin typeface="Times New Roman" pitchFamily="18" charset="0"/>
                <a:ea typeface="Arial" pitchFamily="34" charset="0"/>
                <a:cs typeface="Times New Roman" pitchFamily="18" charset="0"/>
              </a:rPr>
              <a:t/>
            </a:r>
            <a:br>
              <a:rPr lang="vi-VN" sz="2800" i="1" dirty="0" smtClean="0">
                <a:solidFill>
                  <a:srgbClr val="000000"/>
                </a:solidFill>
                <a:latin typeface="Times New Roman" pitchFamily="18" charset="0"/>
                <a:ea typeface="Arial" pitchFamily="34" charset="0"/>
                <a:cs typeface="Times New Roman" pitchFamily="18" charset="0"/>
              </a:rPr>
            </a:br>
            <a:r>
              <a:rPr lang="vi-VN" sz="2800" i="1" dirty="0" smtClean="0">
                <a:solidFill>
                  <a:srgbClr val="000000"/>
                </a:solidFill>
                <a:latin typeface="Times New Roman" pitchFamily="18" charset="0"/>
                <a:ea typeface="Arial" pitchFamily="34" charset="0"/>
                <a:cs typeface="Times New Roman" pitchFamily="18" charset="0"/>
              </a:rPr>
              <a:t>- Đường nét, hoạ tiết</a:t>
            </a:r>
            <a:r>
              <a:rPr lang="vi-VN"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là</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yếu</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tố</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được</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dùng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để</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trang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trí</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làm</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tăng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vẻ</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đẹp</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và</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tạo</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hiệu</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ứng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thẩm</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mĩ</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cho</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trang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phục</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như</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đường</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kẻ</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đường</a:t>
            </a:r>
            <a:r>
              <a:rPr lang="en-US" sz="2800" dirty="0" smtClean="0">
                <a:latin typeface="Times New Roman" pitchFamily="18" charset="0"/>
                <a:ea typeface="Times New Roman" pitchFamily="18" charset="0"/>
                <a:cs typeface="Times New Roman" pitchFamily="18" charset="0"/>
              </a:rPr>
              <a:t> cong, </a:t>
            </a:r>
            <a:r>
              <a:rPr lang="en-US" sz="2800" dirty="0" err="1" smtClean="0">
                <a:latin typeface="Times New Roman" pitchFamily="18" charset="0"/>
                <a:ea typeface="Times New Roman" pitchFamily="18" charset="0"/>
                <a:cs typeface="Times New Roman" pitchFamily="18" charset="0"/>
              </a:rPr>
              <a:t>đăng</a:t>
            </a:r>
            <a:r>
              <a:rPr lang="en-US" sz="2800" dirty="0" smtClean="0">
                <a:latin typeface="Times New Roman" pitchFamily="18" charset="0"/>
                <a:ea typeface="Times New Roman" pitchFamily="18" charset="0"/>
                <a:cs typeface="Times New Roman" pitchFamily="18" charset="0"/>
              </a:rPr>
              <a:t> ten, </a:t>
            </a:r>
            <a:r>
              <a:rPr lang="en-US" sz="2800" dirty="0" err="1" smtClean="0">
                <a:latin typeface="Times New Roman" pitchFamily="18" charset="0"/>
                <a:ea typeface="Times New Roman" pitchFamily="18" charset="0"/>
                <a:cs typeface="Times New Roman" pitchFamily="18" charset="0"/>
              </a:rPr>
              <a:t>nơ</a:t>
            </a:r>
            <a:r>
              <a:rPr lang="en-US" sz="2800" dirty="0" smtClean="0">
                <a:latin typeface="Times New Roman" pitchFamily="18" charset="0"/>
                <a:ea typeface="Times New Roman" pitchFamily="18" charset="0"/>
                <a:cs typeface="Times New Roman" pitchFamily="18" charset="0"/>
              </a:rPr>
              <a:t>, </a:t>
            </a:r>
            <a:r>
              <a:rPr lang="en-US" sz="2800" dirty="0" err="1" smtClean="0">
                <a:latin typeface="Times New Roman" pitchFamily="18" charset="0"/>
                <a:ea typeface="Times New Roman" pitchFamily="18" charset="0"/>
                <a:cs typeface="Times New Roman" pitchFamily="18" charset="0"/>
              </a:rPr>
              <a:t>ren</a:t>
            </a:r>
            <a:r>
              <a:rPr lang="en-US" sz="2800" dirty="0" smtClean="0">
                <a:latin typeface="Times New Roman" pitchFamily="18" charset="0"/>
                <a:ea typeface="Times New Roman" pitchFamily="18" charset="0"/>
                <a:cs typeface="Times New Roman" pitchFamily="18" charset="0"/>
              </a:rPr>
              <a:t>,...</a:t>
            </a:r>
            <a:r>
              <a:rPr lang="en-US" sz="2800" dirty="0" smtClean="0">
                <a:latin typeface="Times New Roman" pitchFamily="18" charset="0"/>
                <a:cs typeface="Times New Roman" pitchFamily="18" charset="0"/>
              </a:rPr>
              <a:t>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97281" name="Rectangle 1"/>
          <p:cNvSpPr>
            <a:spLocks noChangeArrowheads="1"/>
          </p:cNvSpPr>
          <p:nvPr/>
        </p:nvSpPr>
        <p:spPr bwMode="auto">
          <a:xfrm>
            <a:off x="0" y="0"/>
            <a:ext cx="9144000"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2286000" y="457200"/>
            <a:ext cx="512768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ĐẶC ĐIỂM CỦA TRANG PHỤC</a:t>
            </a:r>
            <a:endParaRPr lang="en-US" sz="2800" dirty="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1066799"/>
          </a:xfrm>
        </p:spPr>
        <p:txBody>
          <a:bodyPr/>
          <a:lstStyle/>
          <a:p>
            <a:r>
              <a:rPr lang="en-US" sz="3200" dirty="0" smtClean="0">
                <a:latin typeface="Times New Roman" pitchFamily="18" charset="0"/>
                <a:cs typeface="Times New Roman" pitchFamily="18" charset="0"/>
              </a:rPr>
              <a:t>MỘT SỐ LOẠI VẢI THÔNG DỤNG ĐỂ MAY TRANG PHỤC</a:t>
            </a:r>
            <a:endParaRPr lang="en-US" sz="3200" dirty="0">
              <a:latin typeface="Times New Roman" pitchFamily="18" charset="0"/>
              <a:cs typeface="Times New Roman" pitchFamily="18" charset="0"/>
            </a:endParaRPr>
          </a:p>
        </p:txBody>
      </p:sp>
      <p:pic>
        <p:nvPicPr>
          <p:cNvPr id="96257" name="Picture 390" descr="C:\Users\USER\Desktop\anh_chup_man_hinh_2021-03-12_luc_19.21.11.png"/>
          <p:cNvPicPr>
            <a:picLocks noChangeAspect="1" noChangeArrowheads="1"/>
          </p:cNvPicPr>
          <p:nvPr/>
        </p:nvPicPr>
        <p:blipFill>
          <a:blip r:embed="rId2"/>
          <a:srcRect/>
          <a:stretch>
            <a:fillRect/>
          </a:stretch>
        </p:blipFill>
        <p:spPr bwMode="auto">
          <a:xfrm>
            <a:off x="0" y="2057400"/>
            <a:ext cx="8915400" cy="4800600"/>
          </a:xfrm>
          <a:prstGeom prst="rect">
            <a:avLst/>
          </a:prstGeom>
          <a:noFill/>
          <a:ln w="9525">
            <a:noFill/>
            <a:miter lim="800000"/>
            <a:headEnd/>
            <a:tailEnd/>
          </a:ln>
        </p:spPr>
      </p:pic>
      <p:sp>
        <p:nvSpPr>
          <p:cNvPr id="4" name="Rectangle 3"/>
          <p:cNvSpPr/>
          <p:nvPr/>
        </p:nvSpPr>
        <p:spPr>
          <a:xfrm>
            <a:off x="2895600" y="1371600"/>
            <a:ext cx="3918060" cy="523220"/>
          </a:xfrm>
          <a:prstGeom prst="rect">
            <a:avLst/>
          </a:prstGeom>
        </p:spPr>
        <p:txBody>
          <a:bodyPr wrap="none">
            <a:spAutoFit/>
          </a:bodyPr>
          <a:lstStyle/>
          <a:p>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endParaRPr lang="en-US" sz="28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6257"/>
                                        </p:tgtEl>
                                        <p:attrNameLst>
                                          <p:attrName>style.visibility</p:attrName>
                                        </p:attrNameLst>
                                      </p:cBhvr>
                                      <p:to>
                                        <p:strVal val="visible"/>
                                      </p:to>
                                    </p:set>
                                    <p:anim calcmode="lin" valueType="num">
                                      <p:cBhvr additive="base">
                                        <p:cTn id="16" dur="500" fill="hold"/>
                                        <p:tgtEl>
                                          <p:spTgt spid="96257"/>
                                        </p:tgtEl>
                                        <p:attrNameLst>
                                          <p:attrName>ppt_x</p:attrName>
                                        </p:attrNameLst>
                                      </p:cBhvr>
                                      <p:tavLst>
                                        <p:tav tm="0">
                                          <p:val>
                                            <p:strVal val="#ppt_x"/>
                                          </p:val>
                                        </p:tav>
                                        <p:tav tm="100000">
                                          <p:val>
                                            <p:strVal val="#ppt_x"/>
                                          </p:val>
                                        </p:tav>
                                      </p:tavLst>
                                    </p:anim>
                                    <p:anim calcmode="lin" valueType="num">
                                      <p:cBhvr additive="base">
                                        <p:cTn id="17" dur="500" fill="hold"/>
                                        <p:tgtEl>
                                          <p:spTgt spid="96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391" descr="C:\Users\USER\Desktop\anh_chup_man_hinh_2021-03-12_luc_19.27.02.png"/>
          <p:cNvPicPr>
            <a:picLocks noChangeAspect="1" noChangeArrowheads="1"/>
          </p:cNvPicPr>
          <p:nvPr/>
        </p:nvPicPr>
        <p:blipFill>
          <a:blip r:embed="rId2"/>
          <a:srcRect/>
          <a:stretch>
            <a:fillRect/>
          </a:stretch>
        </p:blipFill>
        <p:spPr bwMode="auto">
          <a:xfrm>
            <a:off x="0" y="1371600"/>
            <a:ext cx="9144000" cy="3733800"/>
          </a:xfrm>
          <a:prstGeom prst="rect">
            <a:avLst/>
          </a:prstGeom>
          <a:noFill/>
          <a:ln w="9525">
            <a:noFill/>
            <a:miter lim="800000"/>
            <a:headEnd/>
            <a:tailEnd/>
          </a:ln>
        </p:spPr>
      </p:pic>
      <p:sp>
        <p:nvSpPr>
          <p:cNvPr id="7" name="Title 1"/>
          <p:cNvSpPr>
            <a:spLocks noGrp="1"/>
          </p:cNvSpPr>
          <p:nvPr>
            <p:ph type="ctrTitle"/>
          </p:nvPr>
        </p:nvSpPr>
        <p:spPr>
          <a:xfrm>
            <a:off x="762000" y="228601"/>
            <a:ext cx="7772400" cy="1066799"/>
          </a:xfrm>
        </p:spPr>
        <p:txBody>
          <a:bodyPr/>
          <a:lstStyle/>
          <a:p>
            <a:r>
              <a:rPr lang="en-US" sz="3200" dirty="0" smtClean="0">
                <a:latin typeface="Times New Roman" pitchFamily="18" charset="0"/>
                <a:cs typeface="Times New Roman" pitchFamily="18" charset="0"/>
              </a:rPr>
              <a:t>MỘT SỐ LOẠI VẢI THÔNG DỤNG ĐỂ MAY TRANG PHỤC</a:t>
            </a:r>
            <a:endParaRPr lang="en-US" sz="3200" dirty="0">
              <a:latin typeface="Times New Roman" pitchFamily="18" charset="0"/>
              <a:cs typeface="Times New Roman" pitchFamily="18" charset="0"/>
            </a:endParaRPr>
          </a:p>
        </p:txBody>
      </p:sp>
      <p:grpSp>
        <p:nvGrpSpPr>
          <p:cNvPr id="11" name="Group 10"/>
          <p:cNvGrpSpPr/>
          <p:nvPr/>
        </p:nvGrpSpPr>
        <p:grpSpPr>
          <a:xfrm>
            <a:off x="609600" y="5486400"/>
            <a:ext cx="7696200" cy="523220"/>
            <a:chOff x="609600" y="5486400"/>
            <a:chExt cx="7696200" cy="523220"/>
          </a:xfrm>
        </p:grpSpPr>
        <p:sp>
          <p:nvSpPr>
            <p:cNvPr id="95236" name="Rectangle 4"/>
            <p:cNvSpPr>
              <a:spLocks noChangeArrowheads="1"/>
            </p:cNvSpPr>
            <p:nvPr/>
          </p:nvSpPr>
          <p:spPr bwMode="auto">
            <a:xfrm>
              <a:off x="609600" y="5486400"/>
              <a:ext cx="7696200"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err="1" smtClean="0">
                  <a:latin typeface="Times New Roman" pitchFamily="18" charset="0"/>
                  <a:ea typeface="Times New Roman" pitchFamily="18" charset="0"/>
                  <a:cs typeface="Times New Roman" pitchFamily="18" charset="0"/>
                </a:rPr>
                <a:t>S</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ợi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Sợi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Sợi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pha</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9" name="Straight Arrow Connector 8"/>
            <p:cNvCxnSpPr/>
            <p:nvPr/>
          </p:nvCxnSpPr>
          <p:spPr>
            <a:xfrm>
              <a:off x="3200400" y="5791200"/>
              <a:ext cx="11701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5233"/>
                                        </p:tgtEl>
                                        <p:attrNameLst>
                                          <p:attrName>style.visibility</p:attrName>
                                        </p:attrNameLst>
                                      </p:cBhvr>
                                      <p:to>
                                        <p:strVal val="visible"/>
                                      </p:to>
                                    </p:set>
                                    <p:animEffect transition="in" filter="wheel(4)">
                                      <p:cBhvr>
                                        <p:cTn id="12" dur="2000"/>
                                        <p:tgtEl>
                                          <p:spTgt spid="95233"/>
                                        </p:tgtEl>
                                      </p:cBhvr>
                                    </p:animEffect>
                                  </p:childTnLst>
                                </p:cTn>
                              </p:par>
                              <p:par>
                                <p:cTn id="13" presetID="21"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4)">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639762"/>
          </a:xfrm>
        </p:spPr>
        <p:txBody>
          <a:bodyPr/>
          <a:lstStyle/>
          <a:p>
            <a:r>
              <a:rPr lang="en-US" sz="3200" dirty="0" err="1" smtClean="0">
                <a:latin typeface="Times New Roman" pitchFamily="18" charset="0"/>
                <a:cs typeface="Times New Roman" pitchFamily="18" charset="0"/>
              </a:rPr>
              <a:t>Hoàn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phiếu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endParaRPr lang="en-US" sz="32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0" y="990601"/>
          <a:ext cx="9144000" cy="5277761"/>
        </p:xfrm>
        <a:graphic>
          <a:graphicData uri="http://schemas.openxmlformats.org/drawingml/2006/table">
            <a:tbl>
              <a:tblPr firstRow="1" bandRow="1">
                <a:tableStyleId>{21E4AEA4-8DFA-4A89-87EB-49C32662AFE0}</a:tableStyleId>
              </a:tblPr>
              <a:tblGrid>
                <a:gridCol w="2286000"/>
                <a:gridCol w="2590800"/>
                <a:gridCol w="2133600"/>
                <a:gridCol w="2133600"/>
              </a:tblGrid>
              <a:tr h="437238">
                <a:tc gridSpan="2">
                  <a:txBody>
                    <a:bodyPr/>
                    <a:lstStyle/>
                    <a:p>
                      <a:pPr algn="ctr"/>
                      <a:r>
                        <a:rPr lang="en-US" sz="2400" b="1" dirty="0" err="1" smtClean="0">
                          <a:latin typeface="Times New Roman" pitchFamily="18" charset="0"/>
                          <a:cs typeface="Times New Roman" pitchFamily="18" charset="0"/>
                        </a:rPr>
                        <a:t>Loại</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vải</a:t>
                      </a:r>
                      <a:endParaRPr lang="en-US" sz="2400" b="1"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r>
                        <a:rPr lang="en-US" sz="2400" b="1" dirty="0" err="1" smtClean="0">
                          <a:latin typeface="Times New Roman" pitchFamily="18" charset="0"/>
                          <a:cs typeface="Times New Roman" pitchFamily="18" charset="0"/>
                        </a:rPr>
                        <a:t>Nguồn</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gốc</a:t>
                      </a:r>
                      <a:endParaRPr lang="en-US" sz="2400" b="1" dirty="0">
                        <a:latin typeface="Times New Roman" pitchFamily="18" charset="0"/>
                        <a:cs typeface="Times New Roman" pitchFamily="18" charset="0"/>
                      </a:endParaRPr>
                    </a:p>
                  </a:txBody>
                  <a:tcPr/>
                </a:tc>
                <a:tc>
                  <a:txBody>
                    <a:bodyPr/>
                    <a:lstStyle/>
                    <a:p>
                      <a:pPr algn="ctr"/>
                      <a:r>
                        <a:rPr lang="en-US" sz="2400" b="1" dirty="0" err="1" smtClean="0">
                          <a:latin typeface="Times New Roman" pitchFamily="18" charset="0"/>
                          <a:cs typeface="Times New Roman" pitchFamily="18" charset="0"/>
                        </a:rPr>
                        <a:t>Tính</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chất</a:t>
                      </a:r>
                      <a:endParaRPr lang="en-US" sz="2400" b="1" dirty="0">
                        <a:latin typeface="Times New Roman" pitchFamily="18" charset="0"/>
                        <a:cs typeface="Times New Roman" pitchFamily="18" charset="0"/>
                      </a:endParaRPr>
                    </a:p>
                  </a:txBody>
                  <a:tcPr/>
                </a:tc>
              </a:tr>
              <a:tr h="884183">
                <a:tc gridSpan="2">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thiên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nhiên</a:t>
                      </a:r>
                      <a:endParaRPr lang="en-US" sz="2400"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endParaRPr lang="en-US" sz="20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r>
              <a:tr h="1356432">
                <a:tc rowSpan="2">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hóa</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học</a:t>
                      </a:r>
                      <a:endParaRPr lang="en-US" sz="2400" dirty="0">
                        <a:latin typeface="Times New Roman" pitchFamily="18" charset="0"/>
                        <a:cs typeface="Times New Roman" pitchFamily="18" charset="0"/>
                      </a:endParaRPr>
                    </a:p>
                  </a:txBody>
                  <a:tcPr/>
                </a:tc>
                <a:tc>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nhân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tạo</a:t>
                      </a:r>
                      <a:endParaRPr lang="en-US" sz="24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c>
                  <a:txBody>
                    <a:bodyPr/>
                    <a:lstStyle/>
                    <a:p>
                      <a:pPr algn="ctr"/>
                      <a:r>
                        <a:rPr lang="en-US" sz="2000" kern="1200" dirty="0" smtClean="0"/>
                        <a:t>.</a:t>
                      </a:r>
                      <a:endParaRPr lang="en-US" sz="2000" dirty="0">
                        <a:latin typeface="Times New Roman" pitchFamily="18" charset="0"/>
                        <a:cs typeface="Times New Roman" pitchFamily="18" charset="0"/>
                      </a:endParaRPr>
                    </a:p>
                  </a:txBody>
                  <a:tcPr/>
                </a:tc>
              </a:tr>
              <a:tr h="1387447">
                <a:tc vMerge="1">
                  <a:txBody>
                    <a:bodyPr/>
                    <a:lstStyle/>
                    <a:p>
                      <a:endParaRPr lang="en-US" dirty="0"/>
                    </a:p>
                  </a:txBody>
                  <a:tcPr/>
                </a:tc>
                <a:tc>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tổng</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hợp</a:t>
                      </a:r>
                      <a:endParaRPr lang="en-US" sz="24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r>
              <a:tr h="1192499">
                <a:tc gridSpan="2">
                  <a:txBody>
                    <a:bodyPr/>
                    <a:lstStyle/>
                    <a:p>
                      <a:pPr algn="ctr"/>
                      <a:r>
                        <a:rPr lang="en-US" sz="2400" dirty="0" err="1" smtClean="0">
                          <a:latin typeface="Times New Roman" pitchFamily="18" charset="0"/>
                          <a:cs typeface="Times New Roman" pitchFamily="18" charset="0"/>
                        </a:rPr>
                        <a:t>Vải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sợi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pha</a:t>
                      </a:r>
                      <a:endParaRPr lang="en-US" sz="2400"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endParaRPr lang="en-US" sz="2000" dirty="0">
                        <a:latin typeface="Times New Roman" pitchFamily="18" charset="0"/>
                        <a:cs typeface="Times New Roman" pitchFamily="18" charset="0"/>
                      </a:endParaRPr>
                    </a:p>
                  </a:txBody>
                  <a:tcPr/>
                </a:tc>
                <a:tc>
                  <a:txBody>
                    <a:bodyPr/>
                    <a:lstStyle/>
                    <a:p>
                      <a:pPr algn="ctr"/>
                      <a:endParaRPr lang="en-US" sz="2000" dirty="0">
                        <a:latin typeface="Times New Roman" pitchFamily="18" charset="0"/>
                        <a:cs typeface="Times New Roman" pitchFamily="18" charset="0"/>
                      </a:endParaRPr>
                    </a:p>
                  </a:txBody>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7403104"/>
        </p:xfrm>
        <a:graphic>
          <a:graphicData uri="http://schemas.openxmlformats.org/drawingml/2006/table">
            <a:tbl>
              <a:tblPr firstRow="1" bandRow="1">
                <a:tableStyleId>{21E4AEA4-8DFA-4A89-87EB-49C32662AFE0}</a:tableStyleId>
              </a:tblPr>
              <a:tblGrid>
                <a:gridCol w="1143000"/>
                <a:gridCol w="1828800"/>
                <a:gridCol w="3200400"/>
                <a:gridCol w="2971800"/>
              </a:tblGrid>
              <a:tr h="1005841">
                <a:tc gridSpan="2">
                  <a:txBody>
                    <a:bodyPr/>
                    <a:lstStyle/>
                    <a:p>
                      <a:pPr algn="ctr"/>
                      <a:r>
                        <a:rPr lang="en-US" sz="2000" b="1" dirty="0" err="1" smtClean="0">
                          <a:latin typeface="Times New Roman" pitchFamily="18" charset="0"/>
                          <a:cs typeface="Times New Roman" pitchFamily="18" charset="0"/>
                        </a:rPr>
                        <a:t>Loại</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vải</a:t>
                      </a:r>
                      <a:endParaRPr lang="en-US" sz="2000" b="1"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r>
                        <a:rPr lang="en-US" sz="2000" b="1" dirty="0" err="1" smtClean="0">
                          <a:latin typeface="Times New Roman" pitchFamily="18" charset="0"/>
                          <a:cs typeface="Times New Roman" pitchFamily="18" charset="0"/>
                        </a:rPr>
                        <a:t>Nguồn</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gốc</a:t>
                      </a:r>
                      <a:endParaRPr lang="en-US" sz="2000" b="1" dirty="0">
                        <a:latin typeface="Times New Roman" pitchFamily="18" charset="0"/>
                        <a:cs typeface="Times New Roman" pitchFamily="18" charset="0"/>
                      </a:endParaRPr>
                    </a:p>
                  </a:txBody>
                  <a:tcPr/>
                </a:tc>
                <a:tc>
                  <a:txBody>
                    <a:bodyPr/>
                    <a:lstStyle/>
                    <a:p>
                      <a:pPr algn="ctr"/>
                      <a:r>
                        <a:rPr lang="en-US" sz="2000" b="1" dirty="0" err="1" smtClean="0">
                          <a:latin typeface="Times New Roman" pitchFamily="18" charset="0"/>
                          <a:cs typeface="Times New Roman" pitchFamily="18" charset="0"/>
                        </a:rPr>
                        <a:t>Tính</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chất</a:t>
                      </a:r>
                      <a:endParaRPr lang="en-US" sz="2000" b="1" dirty="0">
                        <a:latin typeface="Times New Roman" pitchFamily="18" charset="0"/>
                        <a:cs typeface="Times New Roman" pitchFamily="18" charset="0"/>
                      </a:endParaRPr>
                    </a:p>
                  </a:txBody>
                  <a:tcPr/>
                </a:tc>
              </a:tr>
              <a:tr h="2138856">
                <a:tc gridSpan="2">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thiên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nhiên</a:t>
                      </a:r>
                      <a:endParaRPr lang="en-US" sz="2000" dirty="0">
                        <a:latin typeface="Times New Roman" pitchFamily="18" charset="0"/>
                        <a:cs typeface="Times New Roman" pitchFamily="18" charset="0"/>
                      </a:endParaRPr>
                    </a:p>
                  </a:txBody>
                  <a:tcPr/>
                </a:tc>
                <a:tc hMerge="1">
                  <a:txBody>
                    <a:bodyPr/>
                    <a:lstStyle/>
                    <a:p>
                      <a:endParaRPr lang="en-US" dirty="0"/>
                    </a:p>
                  </a:txBody>
                  <a:tcPr/>
                </a:tc>
                <a:tc>
                  <a:txBody>
                    <a:bodyPr/>
                    <a:lstStyle/>
                    <a:p>
                      <a:pPr algn="just"/>
                      <a:r>
                        <a:rPr lang="en-US" sz="2000" kern="1200" dirty="0" err="1" smtClean="0">
                          <a:latin typeface="Times New Roman" pitchFamily="18" charset="0"/>
                          <a:cs typeface="Times New Roman" pitchFamily="18" charset="0"/>
                        </a:rPr>
                        <a:t>Được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bằng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nguồn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gốc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từ</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thiên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nhiên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như</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bông</a:t>
                      </a:r>
                      <a:r>
                        <a:rPr lang="en-US" sz="2000" kern="1200" dirty="0" smtClean="0">
                          <a:latin typeface="Times New Roman" pitchFamily="18" charset="0"/>
                          <a:cs typeface="Times New Roman" pitchFamily="18" charset="0"/>
                        </a:rPr>
                        <a:t> (cotton),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tơ</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tằm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len</a:t>
                      </a:r>
                      <a:r>
                        <a:rPr lang="en-US" sz="2000" kern="12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tc>
                <a:tc>
                  <a:txBody>
                    <a:bodyPr/>
                    <a:lstStyle/>
                    <a:p>
                      <a:pPr algn="just"/>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bông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tơ</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tằm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độ</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hút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ẩm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cao</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mặc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thoáng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mát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nhưng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dễ</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bị</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nhàu</a:t>
                      </a:r>
                      <a:r>
                        <a:rPr lang="en-US" sz="2000" kern="1200" dirty="0" smtClean="0">
                          <a:latin typeface="Times New Roman" pitchFamily="18" charset="0"/>
                          <a:cs typeface="Times New Roman" pitchFamily="18" charset="0"/>
                        </a:rPr>
                        <a:t>. </a:t>
                      </a:r>
                    </a:p>
                    <a:p>
                      <a:pPr algn="just"/>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len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khả</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năng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giữ</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nhiệt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tốt</a:t>
                      </a:r>
                      <a:r>
                        <a:rPr lang="en-US" sz="2000" kern="1200" dirty="0" smtClean="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a:txBody>
                  <a:tcPr/>
                </a:tc>
              </a:tr>
              <a:tr h="1360611">
                <a:tc rowSpan="2">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hóa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học</a:t>
                      </a:r>
                      <a:endParaRPr lang="en-US" sz="2000" dirty="0">
                        <a:latin typeface="Times New Roman" pitchFamily="18" charset="0"/>
                        <a:cs typeface="Times New Roman" pitchFamily="18" charset="0"/>
                      </a:endParaRPr>
                    </a:p>
                  </a:txBody>
                  <a:tcPr/>
                </a:tc>
                <a:tc>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nhân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tạo</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Được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bằng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loại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nguồn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gốc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từ</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gỗ</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tre</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nứa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như</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vít-cô</a:t>
                      </a:r>
                      <a:r>
                        <a:rPr lang="en-US" sz="2000" kern="1200" dirty="0" smtClean="0">
                          <a:latin typeface="Times New Roman" pitchFamily="18" charset="0"/>
                          <a:cs typeface="Times New Roman" pitchFamily="18" charset="0"/>
                        </a:rPr>
                        <a:t> (viscose),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a:t>
                      </a:r>
                      <a:r>
                        <a:rPr lang="en-US" sz="2000" kern="1200" dirty="0" err="1" smtClean="0">
                          <a:latin typeface="Times New Roman" pitchFamily="18" charset="0"/>
                          <a:cs typeface="Times New Roman" pitchFamily="18" charset="0"/>
                        </a:rPr>
                        <a:t>xê</a:t>
                      </a:r>
                      <a:r>
                        <a:rPr lang="en-US" sz="2000" kern="1200" dirty="0" smtClean="0">
                          <a:latin typeface="Times New Roman" pitchFamily="18" charset="0"/>
                          <a:cs typeface="Times New Roman" pitchFamily="18" charset="0"/>
                        </a:rPr>
                        <a:t>-</a:t>
                      </a:r>
                      <a:r>
                        <a:rPr lang="en-US" sz="2000" kern="1200" dirty="0" err="1" smtClean="0">
                          <a:latin typeface="Times New Roman" pitchFamily="18" charset="0"/>
                          <a:cs typeface="Times New Roman" pitchFamily="18" charset="0"/>
                        </a:rPr>
                        <a:t>tát</a:t>
                      </a:r>
                      <a:r>
                        <a:rPr lang="en-US" sz="2000" kern="1200" dirty="0" smtClean="0">
                          <a:latin typeface="Times New Roman" pitchFamily="18" charset="0"/>
                          <a:cs typeface="Times New Roman" pitchFamily="18" charset="0"/>
                        </a:rPr>
                        <a:t> (acetate),... </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độ</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hút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ẩm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cao</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mặc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thoáng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mát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ít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nhàu</a:t>
                      </a:r>
                      <a:r>
                        <a:rPr lang="en-US" sz="2000" kern="12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tc>
              </a:tr>
              <a:tr h="1552868">
                <a:tc vMerge="1">
                  <a:txBody>
                    <a:bodyPr/>
                    <a:lstStyle/>
                    <a:p>
                      <a:endParaRPr lang="en-US" dirty="0"/>
                    </a:p>
                  </a:txBody>
                  <a:tcPr/>
                </a:tc>
                <a:tc>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tổng</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hợp</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Được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bằng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loại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nguồn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gốc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từ</a:t>
                      </a:r>
                      <a:r>
                        <a:rPr lang="en-US" sz="2000" kern="1200" dirty="0" smtClean="0">
                          <a:latin typeface="Times New Roman" pitchFamily="18" charset="0"/>
                          <a:cs typeface="Times New Roman" pitchFamily="18" charset="0"/>
                        </a:rPr>
                        <a:t> than </a:t>
                      </a:r>
                      <a:r>
                        <a:rPr lang="en-US" sz="2000" kern="1200" dirty="0" err="1" smtClean="0">
                          <a:latin typeface="Times New Roman" pitchFamily="18" charset="0"/>
                          <a:cs typeface="Times New Roman" pitchFamily="18" charset="0"/>
                        </a:rPr>
                        <a:t>đá</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dầu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mỏ</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như</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ni-lông</a:t>
                      </a:r>
                      <a:r>
                        <a:rPr lang="en-US" sz="2000" kern="1200" dirty="0" smtClean="0">
                          <a:latin typeface="Times New Roman" pitchFamily="18" charset="0"/>
                          <a:cs typeface="Times New Roman" pitchFamily="18" charset="0"/>
                        </a:rPr>
                        <a:t> (nylon),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pô-li-ét-te</a:t>
                      </a:r>
                      <a:r>
                        <a:rPr lang="en-US" sz="2000" kern="1200" dirty="0" smtClean="0">
                          <a:latin typeface="Times New Roman" pitchFamily="18" charset="0"/>
                          <a:cs typeface="Times New Roman" pitchFamily="18" charset="0"/>
                        </a:rPr>
                        <a:t> (polyester),... </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Bền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đẹp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giặt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nhanh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khô</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không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bị</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nhàu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nhưng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độ</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hút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ẩm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thấp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mặc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không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thoáng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mát</a:t>
                      </a:r>
                      <a:endParaRPr lang="en-US" sz="2000" dirty="0">
                        <a:latin typeface="Times New Roman" pitchFamily="18" charset="0"/>
                        <a:cs typeface="Times New Roman" pitchFamily="18" charset="0"/>
                      </a:endParaRPr>
                    </a:p>
                  </a:txBody>
                  <a:tcPr/>
                </a:tc>
              </a:tr>
              <a:tr h="1196172">
                <a:tc gridSpan="2">
                  <a:txBody>
                    <a:bodyPr/>
                    <a:lstStyle/>
                    <a:p>
                      <a:pPr algn="just"/>
                      <a:r>
                        <a:rPr lang="en-US" sz="2000" dirty="0" err="1" smtClean="0">
                          <a:latin typeface="Times New Roman" pitchFamily="18" charset="0"/>
                          <a:cs typeface="Times New Roman" pitchFamily="18" charset="0"/>
                        </a:rPr>
                        <a:t>Vải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sợi</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pha</a:t>
                      </a:r>
                      <a:endParaRPr lang="en-US" sz="2000" dirty="0">
                        <a:latin typeface="Times New Roman" pitchFamily="18" charset="0"/>
                        <a:cs typeface="Times New Roman" pitchFamily="18" charset="0"/>
                      </a:endParaRPr>
                    </a:p>
                  </a:txBody>
                  <a:tcPr/>
                </a:tc>
                <a:tc hMerge="1">
                  <a:txBody>
                    <a:bodyPr/>
                    <a:lstStyle/>
                    <a:p>
                      <a:endParaRPr lang="en-US" dirty="0"/>
                    </a:p>
                  </a:txBody>
                  <a:tcPr/>
                </a:tc>
                <a:tc>
                  <a:txBody>
                    <a:bodyPr/>
                    <a:lstStyle/>
                    <a:p>
                      <a:pPr algn="just"/>
                      <a:r>
                        <a:rPr lang="en-US" sz="2000" kern="1200" dirty="0" err="1" smtClean="0">
                          <a:latin typeface="Times New Roman" pitchFamily="18" charset="0"/>
                          <a:cs typeface="Times New Roman" pitchFamily="18" charset="0"/>
                        </a:rPr>
                        <a:t>Được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dệt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bằng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sự</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kết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hợp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từ</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hai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hoặc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nhiều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loại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nhau</a:t>
                      </a:r>
                      <a:endParaRPr lang="en-US" sz="2000" dirty="0">
                        <a:latin typeface="Times New Roman" pitchFamily="18" charset="0"/>
                        <a:cs typeface="Times New Roman" pitchFamily="18" charset="0"/>
                      </a:endParaRPr>
                    </a:p>
                  </a:txBody>
                  <a:tcPr/>
                </a:tc>
                <a:tc>
                  <a:txBody>
                    <a:bodyPr/>
                    <a:lstStyle/>
                    <a:p>
                      <a:pPr algn="just"/>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ưu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điểm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của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loại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sợi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thành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phần</a:t>
                      </a:r>
                      <a:endParaRPr lang="en-US" sz="2000" dirty="0">
                        <a:latin typeface="Times New Roman" pitchFamily="18" charset="0"/>
                        <a:cs typeface="Times New Roman" pitchFamily="18" charset="0"/>
                      </a:endParaRPr>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53).png"/>
          <p:cNvPicPr>
            <a:picLocks noChangeAspect="1"/>
          </p:cNvPicPr>
          <p:nvPr/>
        </p:nvPicPr>
        <p:blipFill>
          <a:blip r:embed="rId2"/>
          <a:stretch>
            <a:fillRect/>
          </a:stretch>
        </p:blipFill>
        <p:spPr>
          <a:xfrm>
            <a:off x="1" y="1371601"/>
            <a:ext cx="4724400" cy="2971800"/>
          </a:xfrm>
          <a:prstGeom prst="rect">
            <a:avLst/>
          </a:prstGeom>
        </p:spPr>
      </p:pic>
      <p:pic>
        <p:nvPicPr>
          <p:cNvPr id="4" name="Picture 3" descr="8(36).png"/>
          <p:cNvPicPr>
            <a:picLocks noChangeAspect="1"/>
          </p:cNvPicPr>
          <p:nvPr/>
        </p:nvPicPr>
        <p:blipFill>
          <a:blip r:embed="rId3"/>
          <a:stretch>
            <a:fillRect/>
          </a:stretch>
        </p:blipFill>
        <p:spPr>
          <a:xfrm>
            <a:off x="4876800" y="1371600"/>
            <a:ext cx="4267200" cy="2952939"/>
          </a:xfrm>
          <a:prstGeom prst="rect">
            <a:avLst/>
          </a:prstGeom>
        </p:spPr>
      </p:pic>
      <p:pic>
        <p:nvPicPr>
          <p:cNvPr id="5" name="Picture 4" descr="9(29).png"/>
          <p:cNvPicPr>
            <a:picLocks noChangeAspect="1"/>
          </p:cNvPicPr>
          <p:nvPr/>
        </p:nvPicPr>
        <p:blipFill>
          <a:blip r:embed="rId4"/>
          <a:stretch>
            <a:fillRect/>
          </a:stretch>
        </p:blipFill>
        <p:spPr>
          <a:xfrm>
            <a:off x="381000" y="4419600"/>
            <a:ext cx="8458200" cy="2438400"/>
          </a:xfrm>
          <a:prstGeom prst="rect">
            <a:avLst/>
          </a:prstGeom>
        </p:spPr>
      </p:pic>
      <p:sp>
        <p:nvSpPr>
          <p:cNvPr id="6" name="Title 1"/>
          <p:cNvSpPr>
            <a:spLocks noGrp="1"/>
          </p:cNvSpPr>
          <p:nvPr>
            <p:ph type="ctrTitle"/>
          </p:nvPr>
        </p:nvSpPr>
        <p:spPr>
          <a:xfrm>
            <a:off x="762000" y="228601"/>
            <a:ext cx="7772400" cy="1066799"/>
          </a:xfrm>
        </p:spPr>
        <p:txBody>
          <a:bodyPr/>
          <a:lstStyle/>
          <a:p>
            <a:r>
              <a:rPr lang="en-US" sz="3200" dirty="0" smtClean="0">
                <a:latin typeface="Times New Roman" pitchFamily="18" charset="0"/>
                <a:cs typeface="Times New Roman" pitchFamily="18" charset="0"/>
              </a:rPr>
              <a:t>MỘT SỐ LOẠI VẢI THÔNG DỤNG ĐỂ MAY TRANG PHỤC</a:t>
            </a:r>
            <a:endParaRPr lang="en-US" sz="32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4000" r="-24000"/>
          </a:stretch>
        </a:blipFill>
        <a:effectLst/>
      </p:bgPr>
    </p:bg>
    <p:spTree>
      <p:nvGrpSpPr>
        <p:cNvPr id="1" name=""/>
        <p:cNvGrpSpPr/>
        <p:nvPr/>
      </p:nvGrpSpPr>
      <p:grpSpPr>
        <a:xfrm>
          <a:off x="0" y="0"/>
          <a:ext cx="0" cy="0"/>
          <a:chOff x="0" y="0"/>
          <a:chExt cx="0" cy="0"/>
        </a:xfrm>
      </p:grpSpPr>
      <p:sp>
        <p:nvSpPr>
          <p:cNvPr id="5" name="椭圆 4"/>
          <p:cNvSpPr/>
          <p:nvPr/>
        </p:nvSpPr>
        <p:spPr>
          <a:xfrm flipH="1">
            <a:off x="1081010" y="830812"/>
            <a:ext cx="542289" cy="722958"/>
          </a:xfrm>
          <a:prstGeom prst="ellipse">
            <a:avLst/>
          </a:prstGeom>
          <a:solidFill>
            <a:srgbClr val="05CD7C">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flipH="1">
            <a:off x="1295400" y="1163179"/>
            <a:ext cx="2128811" cy="1026042"/>
          </a:xfrm>
          <a:prstGeom prst="ellipse">
            <a:avLst/>
          </a:prstGeom>
          <a:solidFill>
            <a:srgbClr val="92D050">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flipH="1">
            <a:off x="1463551" y="880708"/>
            <a:ext cx="994185" cy="1325408"/>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flipH="1">
            <a:off x="1743098" y="562791"/>
            <a:ext cx="183743" cy="244959"/>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flipH="1">
            <a:off x="629048" y="1543412"/>
            <a:ext cx="199208" cy="265576"/>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flipH="1">
            <a:off x="1011714" y="1426406"/>
            <a:ext cx="618083" cy="824004"/>
          </a:xfrm>
          <a:prstGeom prst="ellipse">
            <a:avLst/>
          </a:prstGeom>
          <a:solidFill>
            <a:srgbClr val="C6DB45">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flipH="1">
            <a:off x="982075" y="1552492"/>
            <a:ext cx="307424" cy="409845"/>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flipH="1">
            <a:off x="1714629" y="1795478"/>
            <a:ext cx="387917" cy="517155"/>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H="1">
            <a:off x="1970356" y="2342255"/>
            <a:ext cx="373966" cy="498556"/>
          </a:xfrm>
          <a:prstGeom prst="ellipse">
            <a:avLst/>
          </a:prstGeom>
          <a:solidFill>
            <a:srgbClr val="66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flipH="1">
            <a:off x="1752600" y="609600"/>
            <a:ext cx="6259244" cy="1425200"/>
          </a:xfrm>
          <a:prstGeom prst="ellipse">
            <a:avLst/>
          </a:prstGeom>
          <a:solidFill>
            <a:srgbClr val="05CD7C">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flipH="1">
            <a:off x="2137985" y="562791"/>
            <a:ext cx="480284" cy="640295"/>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flipH="1">
            <a:off x="2344322" y="2117697"/>
            <a:ext cx="199096" cy="265427"/>
          </a:xfrm>
          <a:prstGeom prst="ellipse">
            <a:avLst/>
          </a:prstGeom>
          <a:solidFill>
            <a:srgbClr val="C6DB45">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H="1">
            <a:off x="2765200" y="1838408"/>
            <a:ext cx="284602" cy="379420"/>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3534623" y="1543412"/>
            <a:ext cx="199208" cy="265576"/>
          </a:xfrm>
          <a:prstGeom prst="ellipse">
            <a:avLst/>
          </a:prstGeom>
          <a:solidFill>
            <a:srgbClr val="8C29D7">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flipH="1">
            <a:off x="3145308" y="670934"/>
            <a:ext cx="317879" cy="423783"/>
          </a:xfrm>
          <a:prstGeom prst="ellipse">
            <a:avLst/>
          </a:prstGeom>
          <a:solidFill>
            <a:srgbClr val="66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3"/>
          <p:cNvSpPr txBox="1"/>
          <p:nvPr/>
        </p:nvSpPr>
        <p:spPr>
          <a:xfrm>
            <a:off x="1752600" y="914400"/>
            <a:ext cx="6477000" cy="830997"/>
          </a:xfrm>
          <a:prstGeom prst="rect">
            <a:avLst/>
          </a:prstGeom>
          <a:noFill/>
          <a:effectLst/>
        </p:spPr>
        <p:txBody>
          <a:bodyPr wrap="square" rtlCol="0">
            <a:spAutoFit/>
          </a:bodyPr>
          <a:lstStyle/>
          <a:p>
            <a:pPr algn="ctr"/>
            <a:r>
              <a:rPr lang="en-US" altLang="zh-CN" sz="4800" b="1" dirty="0" smtClean="0">
                <a:solidFill>
                  <a:srgbClr val="FFC000"/>
                </a:solidFill>
                <a:effectLst>
                  <a:outerShdw blurRad="50800" dist="101600" dir="8100000" algn="tr" rotWithShape="0">
                    <a:srgbClr val="321547">
                      <a:alpha val="40000"/>
                    </a:srgbClr>
                  </a:outerShdw>
                </a:effectLst>
                <a:latin typeface="Times New Roman" pitchFamily="18" charset="0"/>
                <a:ea typeface="微软雅黑" pitchFamily="34" charset="-122"/>
                <a:cs typeface="Times New Roman" pitchFamily="18" charset="0"/>
              </a:rPr>
              <a:t>NỘI DUNG BÀI HỌC</a:t>
            </a:r>
            <a:endParaRPr lang="zh-CN" altLang="en-US" sz="4800" b="1" dirty="0">
              <a:solidFill>
                <a:srgbClr val="FFC000"/>
              </a:solidFill>
              <a:effectLst>
                <a:outerShdw blurRad="50800" dist="101600" dir="8100000" algn="tr" rotWithShape="0">
                  <a:srgbClr val="321547">
                    <a:alpha val="40000"/>
                  </a:srgbClr>
                </a:outerShdw>
              </a:effectLst>
              <a:latin typeface="Times New Roman" pitchFamily="18" charset="0"/>
              <a:ea typeface="微软雅黑" pitchFamily="34" charset="-122"/>
              <a:cs typeface="Times New Roman" pitchFamily="18" charset="0"/>
            </a:endParaRPr>
          </a:p>
        </p:txBody>
      </p:sp>
      <p:sp>
        <p:nvSpPr>
          <p:cNvPr id="30" name="文本框 3"/>
          <p:cNvSpPr txBox="1"/>
          <p:nvPr/>
        </p:nvSpPr>
        <p:spPr>
          <a:xfrm>
            <a:off x="2743200" y="3352800"/>
            <a:ext cx="4526897" cy="584775"/>
          </a:xfrm>
          <a:prstGeom prst="rect">
            <a:avLst/>
          </a:prstGeom>
          <a:noFill/>
          <a:effectLst/>
        </p:spPr>
        <p:txBody>
          <a:bodyPr wrap="square" rtlCol="0">
            <a:spAutoFit/>
          </a:bodyPr>
          <a:lstStyle/>
          <a:p>
            <a:pPr algn="ct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Một</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số</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loại</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trang</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phục</a:t>
            </a:r>
            <a:endParaRPr lang="zh-CN" altLang="en-US" sz="3200" dirty="0">
              <a:solidFill>
                <a:schemeClr val="tx1">
                  <a:lumMod val="65000"/>
                  <a:lumOff val="35000"/>
                </a:schemeClr>
              </a:solidFill>
              <a:latin typeface="Times New Roman" pitchFamily="18" charset="0"/>
              <a:ea typeface="微软雅黑" pitchFamily="34" charset="-122"/>
              <a:cs typeface="Times New Roman" pitchFamily="18" charset="0"/>
            </a:endParaRPr>
          </a:p>
        </p:txBody>
      </p:sp>
      <p:sp>
        <p:nvSpPr>
          <p:cNvPr id="32" name="文本框 3"/>
          <p:cNvSpPr txBox="1"/>
          <p:nvPr/>
        </p:nvSpPr>
        <p:spPr>
          <a:xfrm>
            <a:off x="1828800" y="4419600"/>
            <a:ext cx="6400800" cy="584775"/>
          </a:xfrm>
          <a:prstGeom prst="rect">
            <a:avLst/>
          </a:prstGeom>
          <a:noFill/>
          <a:effectLst/>
        </p:spPr>
        <p:txBody>
          <a:bodyPr wrap="square" rtlCol="0">
            <a:spAutoFit/>
          </a:bodyPr>
          <a:lstStyle/>
          <a:p>
            <a:pPr algn="ct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Đặc</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điểm</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của</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trang</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phục</a:t>
            </a:r>
            <a:endParaRPr lang="zh-CN" altLang="en-US" sz="3200" dirty="0">
              <a:solidFill>
                <a:schemeClr val="tx1">
                  <a:lumMod val="65000"/>
                  <a:lumOff val="35000"/>
                </a:schemeClr>
              </a:solidFill>
              <a:latin typeface="Times New Roman" pitchFamily="18" charset="0"/>
              <a:ea typeface="微软雅黑" pitchFamily="34" charset="-122"/>
              <a:cs typeface="Times New Roman" pitchFamily="18" charset="0"/>
            </a:endParaRPr>
          </a:p>
        </p:txBody>
      </p:sp>
      <p:sp>
        <p:nvSpPr>
          <p:cNvPr id="34" name="文本框 3"/>
          <p:cNvSpPr txBox="1"/>
          <p:nvPr/>
        </p:nvSpPr>
        <p:spPr>
          <a:xfrm>
            <a:off x="1447800" y="5562601"/>
            <a:ext cx="7010400" cy="1015663"/>
          </a:xfrm>
          <a:prstGeom prst="rect">
            <a:avLst/>
          </a:prstGeom>
          <a:noFill/>
          <a:effectLst/>
        </p:spPr>
        <p:txBody>
          <a:bodyPr wrap="square" rtlCol="0">
            <a:spAutoFit/>
          </a:bodyPr>
          <a:lstStyle/>
          <a:p>
            <a:pPr algn="ct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Một</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số</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loại</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vải</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thông</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dụng</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để</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may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trang</a:t>
            </a:r>
            <a:r>
              <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800" dirty="0" err="1" smtClean="0">
                <a:solidFill>
                  <a:schemeClr val="tx1">
                    <a:lumMod val="65000"/>
                    <a:lumOff val="35000"/>
                  </a:schemeClr>
                </a:solidFill>
                <a:latin typeface="Times New Roman" pitchFamily="18" charset="0"/>
                <a:ea typeface="微软雅黑" pitchFamily="34" charset="-122"/>
                <a:cs typeface="Times New Roman" pitchFamily="18" charset="0"/>
              </a:rPr>
              <a:t>phục</a:t>
            </a:r>
            <a:endParaRPr lang="en-US" altLang="zh-CN" sz="2800" dirty="0" smtClean="0">
              <a:solidFill>
                <a:schemeClr val="tx1">
                  <a:lumMod val="65000"/>
                  <a:lumOff val="35000"/>
                </a:schemeClr>
              </a:solidFill>
              <a:latin typeface="Times New Roman" pitchFamily="18" charset="0"/>
              <a:ea typeface="微软雅黑" pitchFamily="34" charset="-122"/>
              <a:cs typeface="Times New Roman" pitchFamily="18" charset="0"/>
            </a:endParaRPr>
          </a:p>
          <a:p>
            <a:pPr algn="ctr"/>
            <a:endParaRPr lang="zh-CN" altLang="en-US" sz="3200" dirty="0">
              <a:solidFill>
                <a:schemeClr val="tx1">
                  <a:lumMod val="65000"/>
                  <a:lumOff val="35000"/>
                </a:schemeClr>
              </a:solidFill>
              <a:latin typeface="Times New Roman" pitchFamily="18" charset="0"/>
              <a:ea typeface="微软雅黑" pitchFamily="34" charset="-122"/>
              <a:cs typeface="Times New Roman" pitchFamily="18" charset="0"/>
            </a:endParaRPr>
          </a:p>
        </p:txBody>
      </p:sp>
      <p:grpSp>
        <p:nvGrpSpPr>
          <p:cNvPr id="39" name="Group 38"/>
          <p:cNvGrpSpPr/>
          <p:nvPr/>
        </p:nvGrpSpPr>
        <p:grpSpPr>
          <a:xfrm>
            <a:off x="682959" y="2133600"/>
            <a:ext cx="7699041" cy="4114800"/>
            <a:chOff x="682959" y="2814804"/>
            <a:chExt cx="5184441" cy="3060350"/>
          </a:xfrm>
        </p:grpSpPr>
        <p:sp>
          <p:nvSpPr>
            <p:cNvPr id="27" name="文本框 3"/>
            <p:cNvSpPr txBox="1"/>
            <p:nvPr/>
          </p:nvSpPr>
          <p:spPr>
            <a:xfrm>
              <a:off x="1276170" y="2941328"/>
              <a:ext cx="4362630" cy="521208"/>
            </a:xfrm>
            <a:prstGeom prst="rect">
              <a:avLst/>
            </a:prstGeom>
            <a:noFill/>
            <a:effectLst/>
          </p:spPr>
          <p:txBody>
            <a:bodyPr wrap="square" rtlCol="0">
              <a:spAutoFit/>
            </a:bodyPr>
            <a:lstStyle/>
            <a:p>
              <a:pPr algn="ct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Vai</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trò</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của</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trang</a:t>
              </a:r>
              <a:r>
                <a:rPr lang="en-US" altLang="zh-CN" sz="320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3200" dirty="0" err="1" smtClean="0">
                  <a:solidFill>
                    <a:schemeClr val="tx1">
                      <a:lumMod val="65000"/>
                      <a:lumOff val="35000"/>
                    </a:schemeClr>
                  </a:solidFill>
                  <a:latin typeface="Times New Roman" pitchFamily="18" charset="0"/>
                  <a:ea typeface="微软雅黑" pitchFamily="34" charset="-122"/>
                  <a:cs typeface="Times New Roman" pitchFamily="18" charset="0"/>
                </a:rPr>
                <a:t>phục</a:t>
              </a:r>
              <a:endParaRPr lang="zh-CN" altLang="en-US" sz="3200" dirty="0">
                <a:solidFill>
                  <a:schemeClr val="tx1">
                    <a:lumMod val="65000"/>
                    <a:lumOff val="35000"/>
                  </a:schemeClr>
                </a:solidFill>
                <a:latin typeface="Times New Roman" pitchFamily="18" charset="0"/>
                <a:ea typeface="微软雅黑" pitchFamily="34" charset="-122"/>
                <a:cs typeface="Times New Roman" pitchFamily="18" charset="0"/>
              </a:endParaRPr>
            </a:p>
          </p:txBody>
        </p:sp>
        <p:sp>
          <p:nvSpPr>
            <p:cNvPr id="28" name="圆角矩形 27"/>
            <p:cNvSpPr/>
            <p:nvPr/>
          </p:nvSpPr>
          <p:spPr>
            <a:xfrm>
              <a:off x="1169179" y="2922630"/>
              <a:ext cx="4698221" cy="461665"/>
            </a:xfrm>
            <a:prstGeom prst="roundRect">
              <a:avLst/>
            </a:prstGeom>
            <a:noFill/>
            <a:ln>
              <a:solidFill>
                <a:srgbClr val="9E4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39"/>
            <p:cNvGrpSpPr/>
            <p:nvPr/>
          </p:nvGrpSpPr>
          <p:grpSpPr>
            <a:xfrm>
              <a:off x="684197" y="3619603"/>
              <a:ext cx="567393" cy="645953"/>
              <a:chOff x="946187" y="2814803"/>
              <a:chExt cx="887693" cy="758050"/>
            </a:xfrm>
          </p:grpSpPr>
          <p:sp>
            <p:nvSpPr>
              <p:cNvPr id="41" name="Freeform 5"/>
              <p:cNvSpPr>
                <a:spLocks/>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B81E7"/>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endParaRPr>
              </a:p>
            </p:txBody>
          </p:sp>
          <p:sp>
            <p:nvSpPr>
              <p:cNvPr id="42" name="矩形 41"/>
              <p:cNvSpPr/>
              <p:nvPr/>
            </p:nvSpPr>
            <p:spPr>
              <a:xfrm>
                <a:off x="953099" y="2959044"/>
                <a:ext cx="880781" cy="541781"/>
              </a:xfrm>
              <a:prstGeom prst="rect">
                <a:avLst/>
              </a:prstGeom>
            </p:spPr>
            <p:txBody>
              <a:bodyPr wrap="none">
                <a:spAutoFit/>
              </a:bodyPr>
              <a:lstStyle/>
              <a:p>
                <a:r>
                  <a:rPr lang="en-US" altLang="zh-CN" sz="2400" b="1" dirty="0">
                    <a:solidFill>
                      <a:schemeClr val="bg1"/>
                    </a:solidFill>
                    <a:latin typeface="微软雅黑" pitchFamily="34" charset="-122"/>
                    <a:ea typeface="微软雅黑" pitchFamily="34" charset="-122"/>
                  </a:rPr>
                  <a:t>02</a:t>
                </a:r>
                <a:endParaRPr lang="zh-CN" altLang="en-US" b="1" dirty="0">
                  <a:solidFill>
                    <a:schemeClr val="bg1"/>
                  </a:solidFill>
                </a:endParaRPr>
              </a:p>
            </p:txBody>
          </p:sp>
        </p:grpSp>
        <p:grpSp>
          <p:nvGrpSpPr>
            <p:cNvPr id="3" name="组合 42"/>
            <p:cNvGrpSpPr/>
            <p:nvPr/>
          </p:nvGrpSpPr>
          <p:grpSpPr>
            <a:xfrm>
              <a:off x="684197" y="4424402"/>
              <a:ext cx="576129" cy="645953"/>
              <a:chOff x="946187" y="2814803"/>
              <a:chExt cx="901361" cy="758050"/>
            </a:xfrm>
          </p:grpSpPr>
          <p:sp>
            <p:nvSpPr>
              <p:cNvPr id="44" name="Freeform 5"/>
              <p:cNvSpPr>
                <a:spLocks/>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B81E7"/>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endParaRPr>
              </a:p>
            </p:txBody>
          </p:sp>
          <p:sp>
            <p:nvSpPr>
              <p:cNvPr id="45" name="矩形 44"/>
              <p:cNvSpPr/>
              <p:nvPr/>
            </p:nvSpPr>
            <p:spPr>
              <a:xfrm>
                <a:off x="966767" y="2936688"/>
                <a:ext cx="880781" cy="541781"/>
              </a:xfrm>
              <a:prstGeom prst="rect">
                <a:avLst/>
              </a:prstGeom>
            </p:spPr>
            <p:txBody>
              <a:bodyPr wrap="none">
                <a:spAutoFit/>
              </a:bodyPr>
              <a:lstStyle/>
              <a:p>
                <a:r>
                  <a:rPr lang="en-US" altLang="zh-CN" sz="2400" b="1" dirty="0">
                    <a:solidFill>
                      <a:schemeClr val="bg1"/>
                    </a:solidFill>
                    <a:latin typeface="微软雅黑" pitchFamily="34" charset="-122"/>
                    <a:ea typeface="微软雅黑" pitchFamily="34" charset="-122"/>
                  </a:rPr>
                  <a:t>03</a:t>
                </a:r>
                <a:endParaRPr lang="zh-CN" altLang="en-US" b="1" dirty="0">
                  <a:solidFill>
                    <a:schemeClr val="bg1"/>
                  </a:solidFill>
                </a:endParaRPr>
              </a:p>
            </p:txBody>
          </p:sp>
        </p:grpSp>
        <p:grpSp>
          <p:nvGrpSpPr>
            <p:cNvPr id="4" name="组合 45"/>
            <p:cNvGrpSpPr/>
            <p:nvPr/>
          </p:nvGrpSpPr>
          <p:grpSpPr>
            <a:xfrm>
              <a:off x="684197" y="5229201"/>
              <a:ext cx="572930" cy="645953"/>
              <a:chOff x="946187" y="2814803"/>
              <a:chExt cx="896356" cy="758050"/>
            </a:xfrm>
          </p:grpSpPr>
          <p:sp>
            <p:nvSpPr>
              <p:cNvPr id="47" name="Freeform 5"/>
              <p:cNvSpPr>
                <a:spLocks/>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B81E7"/>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endParaRPr>
              </a:p>
            </p:txBody>
          </p:sp>
          <p:sp>
            <p:nvSpPr>
              <p:cNvPr id="48" name="矩形 47"/>
              <p:cNvSpPr/>
              <p:nvPr/>
            </p:nvSpPr>
            <p:spPr>
              <a:xfrm>
                <a:off x="961762" y="2936688"/>
                <a:ext cx="880781" cy="541781"/>
              </a:xfrm>
              <a:prstGeom prst="rect">
                <a:avLst/>
              </a:prstGeom>
            </p:spPr>
            <p:txBody>
              <a:bodyPr wrap="none">
                <a:spAutoFit/>
              </a:bodyPr>
              <a:lstStyle/>
              <a:p>
                <a:r>
                  <a:rPr lang="en-US" altLang="zh-CN" sz="2400" b="1" dirty="0">
                    <a:solidFill>
                      <a:schemeClr val="bg1"/>
                    </a:solidFill>
                    <a:latin typeface="微软雅黑" pitchFamily="34" charset="-122"/>
                    <a:ea typeface="微软雅黑" pitchFamily="34" charset="-122"/>
                  </a:rPr>
                  <a:t>04</a:t>
                </a:r>
                <a:endParaRPr lang="zh-CN" altLang="en-US" b="1" dirty="0">
                  <a:solidFill>
                    <a:schemeClr val="bg1"/>
                  </a:solidFill>
                </a:endParaRPr>
              </a:p>
            </p:txBody>
          </p:sp>
        </p:grpSp>
        <p:sp>
          <p:nvSpPr>
            <p:cNvPr id="49" name="圆角矩形 48"/>
            <p:cNvSpPr/>
            <p:nvPr/>
          </p:nvSpPr>
          <p:spPr>
            <a:xfrm>
              <a:off x="1219200" y="3733800"/>
              <a:ext cx="4648200" cy="461665"/>
            </a:xfrm>
            <a:prstGeom prst="roundRect">
              <a:avLst/>
            </a:prstGeom>
            <a:noFill/>
            <a:ln>
              <a:solidFill>
                <a:srgbClr val="9E4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0" name="圆角矩形 49"/>
            <p:cNvSpPr/>
            <p:nvPr/>
          </p:nvSpPr>
          <p:spPr>
            <a:xfrm>
              <a:off x="1188197" y="4528263"/>
              <a:ext cx="4679203" cy="461665"/>
            </a:xfrm>
            <a:prstGeom prst="roundRect">
              <a:avLst/>
            </a:prstGeom>
            <a:noFill/>
            <a:ln>
              <a:solidFill>
                <a:srgbClr val="9E4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1" name="圆角矩形 50"/>
            <p:cNvSpPr/>
            <p:nvPr/>
          </p:nvSpPr>
          <p:spPr>
            <a:xfrm>
              <a:off x="1192927" y="5324643"/>
              <a:ext cx="4674473" cy="461665"/>
            </a:xfrm>
            <a:prstGeom prst="roundRect">
              <a:avLst/>
            </a:prstGeom>
            <a:noFill/>
            <a:ln>
              <a:solidFill>
                <a:srgbClr val="9E4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20" name="组合 51"/>
            <p:cNvGrpSpPr/>
            <p:nvPr/>
          </p:nvGrpSpPr>
          <p:grpSpPr>
            <a:xfrm>
              <a:off x="682959" y="2814804"/>
              <a:ext cx="562975" cy="645953"/>
              <a:chOff x="944252" y="2814803"/>
              <a:chExt cx="880781" cy="758050"/>
            </a:xfrm>
          </p:grpSpPr>
          <p:sp>
            <p:nvSpPr>
              <p:cNvPr id="53" name="Freeform 5"/>
              <p:cNvSpPr>
                <a:spLocks/>
              </p:cNvSpPr>
              <p:nvPr/>
            </p:nvSpPr>
            <p:spPr bwMode="auto">
              <a:xfrm rot="5400000">
                <a:off x="909200" y="2851790"/>
                <a:ext cx="758050" cy="68407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B81E7"/>
              </a:solidFill>
              <a:ln>
                <a:solidFill>
                  <a:schemeClr val="accent3">
                    <a:lumMod val="20000"/>
                    <a:lumOff val="80000"/>
                  </a:schemeClr>
                </a:solidFill>
              </a:ln>
              <a:effectLst/>
            </p:spPr>
            <p:txBody>
              <a:bodyPr/>
              <a:lstStyle/>
              <a:p>
                <a:endParaRPr lang="zh-CN" altLang="en-US" sz="2000" dirty="0">
                  <a:solidFill>
                    <a:schemeClr val="accent3">
                      <a:lumMod val="20000"/>
                      <a:lumOff val="80000"/>
                    </a:schemeClr>
                  </a:solidFill>
                </a:endParaRPr>
              </a:p>
            </p:txBody>
          </p:sp>
          <p:sp>
            <p:nvSpPr>
              <p:cNvPr id="54" name="矩形 53"/>
              <p:cNvSpPr/>
              <p:nvPr/>
            </p:nvSpPr>
            <p:spPr>
              <a:xfrm>
                <a:off x="944252" y="2959044"/>
                <a:ext cx="880781" cy="541781"/>
              </a:xfrm>
              <a:prstGeom prst="rect">
                <a:avLst/>
              </a:prstGeom>
            </p:spPr>
            <p:txBody>
              <a:bodyPr wrap="none">
                <a:spAutoFit/>
              </a:bodyPr>
              <a:lstStyle/>
              <a:p>
                <a:r>
                  <a:rPr lang="en-US" altLang="zh-CN" sz="2400" b="1" dirty="0">
                    <a:solidFill>
                      <a:schemeClr val="bg1"/>
                    </a:solidFill>
                    <a:latin typeface="微软雅黑" pitchFamily="34" charset="-122"/>
                    <a:ea typeface="微软雅黑" pitchFamily="34" charset="-122"/>
                  </a:rPr>
                  <a:t>01</a:t>
                </a:r>
                <a:endParaRPr lang="zh-CN" altLang="en-US" b="1" dirty="0">
                  <a:solidFill>
                    <a:schemeClr val="bg1"/>
                  </a:solidFill>
                </a:endParaRPr>
              </a:p>
            </p:txBody>
          </p:sp>
        </p:grpSp>
      </p:grpSp>
    </p:spTree>
    <p:extLst>
      <p:ext uri="{BB962C8B-B14F-4D97-AF65-F5344CB8AC3E}">
        <p14:creationId xmlns="" xmlns:p14="http://schemas.microsoft.com/office/powerpoint/2010/main" val="5127396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75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p:cTn id="19" dur="1250" fill="hold"/>
                                        <p:tgtEl>
                                          <p:spTgt spid="7"/>
                                        </p:tgtEl>
                                        <p:attrNameLst>
                                          <p:attrName>ppt_w</p:attrName>
                                        </p:attrNameLst>
                                      </p:cBhvr>
                                      <p:tavLst>
                                        <p:tav tm="0">
                                          <p:val>
                                            <p:fltVal val="0"/>
                                          </p:val>
                                        </p:tav>
                                        <p:tav tm="100000">
                                          <p:val>
                                            <p:strVal val="#ppt_w"/>
                                          </p:val>
                                        </p:tav>
                                      </p:tavLst>
                                    </p:anim>
                                    <p:anim calcmode="lin" valueType="num">
                                      <p:cBhvr>
                                        <p:cTn id="20" dur="1250" fill="hold"/>
                                        <p:tgtEl>
                                          <p:spTgt spid="7"/>
                                        </p:tgtEl>
                                        <p:attrNameLst>
                                          <p:attrName>ppt_h</p:attrName>
                                        </p:attrNameLst>
                                      </p:cBhvr>
                                      <p:tavLst>
                                        <p:tav tm="0">
                                          <p:val>
                                            <p:fltVal val="0"/>
                                          </p:val>
                                        </p:tav>
                                        <p:tav tm="100000">
                                          <p:val>
                                            <p:strVal val="#ppt_h"/>
                                          </p:val>
                                        </p:tav>
                                      </p:tavLst>
                                    </p:anim>
                                    <p:anim calcmode="lin" valueType="num">
                                      <p:cBhvr>
                                        <p:cTn id="21" dur="1250" fill="hold"/>
                                        <p:tgtEl>
                                          <p:spTgt spid="7"/>
                                        </p:tgtEl>
                                        <p:attrNameLst>
                                          <p:attrName>ppt_x</p:attrName>
                                        </p:attrNameLst>
                                      </p:cBhvr>
                                      <p:tavLst>
                                        <p:tav tm="0">
                                          <p:val>
                                            <p:fltVal val="0.5"/>
                                          </p:val>
                                        </p:tav>
                                        <p:tav tm="100000">
                                          <p:val>
                                            <p:strVal val="#ppt_x"/>
                                          </p:val>
                                        </p:tav>
                                      </p:tavLst>
                                    </p:anim>
                                    <p:anim calcmode="lin" valueType="num">
                                      <p:cBhvr>
                                        <p:cTn id="22" dur="125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125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ppt_x</p:attrName>
                                        </p:attrNameLst>
                                      </p:cBhvr>
                                      <p:tavLst>
                                        <p:tav tm="0">
                                          <p:val>
                                            <p:fltVal val="0.5"/>
                                          </p:val>
                                        </p:tav>
                                        <p:tav tm="100000">
                                          <p:val>
                                            <p:strVal val="#ppt_x"/>
                                          </p:val>
                                        </p:tav>
                                      </p:tavLst>
                                    </p:anim>
                                    <p:anim calcmode="lin" valueType="num">
                                      <p:cBhvr>
                                        <p:cTn id="34" dur="500" fill="hold"/>
                                        <p:tgtEl>
                                          <p:spTgt spid="9"/>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75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 calcmode="lin" valueType="num">
                                      <p:cBhvr>
                                        <p:cTn id="39" dur="750" fill="hold"/>
                                        <p:tgtEl>
                                          <p:spTgt spid="10"/>
                                        </p:tgtEl>
                                        <p:attrNameLst>
                                          <p:attrName>ppt_x</p:attrName>
                                        </p:attrNameLst>
                                      </p:cBhvr>
                                      <p:tavLst>
                                        <p:tav tm="0">
                                          <p:val>
                                            <p:fltVal val="0.5"/>
                                          </p:val>
                                        </p:tav>
                                        <p:tav tm="100000">
                                          <p:val>
                                            <p:strVal val="#ppt_x"/>
                                          </p:val>
                                        </p:tav>
                                      </p:tavLst>
                                    </p:anim>
                                    <p:anim calcmode="lin" valueType="num">
                                      <p:cBhvr>
                                        <p:cTn id="40" dur="750" fill="hold"/>
                                        <p:tgtEl>
                                          <p:spTgt spid="10"/>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75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250" fill="hold"/>
                                        <p:tgtEl>
                                          <p:spTgt spid="11"/>
                                        </p:tgtEl>
                                        <p:attrNameLst>
                                          <p:attrName>ppt_w</p:attrName>
                                        </p:attrNameLst>
                                      </p:cBhvr>
                                      <p:tavLst>
                                        <p:tav tm="0">
                                          <p:val>
                                            <p:fltVal val="0"/>
                                          </p:val>
                                        </p:tav>
                                        <p:tav tm="100000">
                                          <p:val>
                                            <p:strVal val="#ppt_w"/>
                                          </p:val>
                                        </p:tav>
                                      </p:tavLst>
                                    </p:anim>
                                    <p:anim calcmode="lin" valueType="num">
                                      <p:cBhvr>
                                        <p:cTn id="44" dur="1250" fill="hold"/>
                                        <p:tgtEl>
                                          <p:spTgt spid="11"/>
                                        </p:tgtEl>
                                        <p:attrNameLst>
                                          <p:attrName>ppt_h</p:attrName>
                                        </p:attrNameLst>
                                      </p:cBhvr>
                                      <p:tavLst>
                                        <p:tav tm="0">
                                          <p:val>
                                            <p:fltVal val="0"/>
                                          </p:val>
                                        </p:tav>
                                        <p:tav tm="100000">
                                          <p:val>
                                            <p:strVal val="#ppt_h"/>
                                          </p:val>
                                        </p:tav>
                                      </p:tavLst>
                                    </p:anim>
                                    <p:anim calcmode="lin" valueType="num">
                                      <p:cBhvr>
                                        <p:cTn id="45" dur="1250" fill="hold"/>
                                        <p:tgtEl>
                                          <p:spTgt spid="11"/>
                                        </p:tgtEl>
                                        <p:attrNameLst>
                                          <p:attrName>ppt_x</p:attrName>
                                        </p:attrNameLst>
                                      </p:cBhvr>
                                      <p:tavLst>
                                        <p:tav tm="0">
                                          <p:val>
                                            <p:fltVal val="0.5"/>
                                          </p:val>
                                        </p:tav>
                                        <p:tav tm="100000">
                                          <p:val>
                                            <p:strVal val="#ppt_x"/>
                                          </p:val>
                                        </p:tav>
                                      </p:tavLst>
                                    </p:anim>
                                    <p:anim calcmode="lin" valueType="num">
                                      <p:cBhvr>
                                        <p:cTn id="46" dur="1250" fill="hold"/>
                                        <p:tgtEl>
                                          <p:spTgt spid="11"/>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ppt_x</p:attrName>
                                        </p:attrNameLst>
                                      </p:cBhvr>
                                      <p:tavLst>
                                        <p:tav tm="0">
                                          <p:val>
                                            <p:fltVal val="0.5"/>
                                          </p:val>
                                        </p:tav>
                                        <p:tav tm="100000">
                                          <p:val>
                                            <p:strVal val="#ppt_x"/>
                                          </p:val>
                                        </p:tav>
                                      </p:tavLst>
                                    </p:anim>
                                    <p:anim calcmode="lin" valueType="num">
                                      <p:cBhvr>
                                        <p:cTn id="52" dur="1000" fill="hold"/>
                                        <p:tgtEl>
                                          <p:spTgt spid="12"/>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75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 calcmode="lin" valueType="num">
                                      <p:cBhvr>
                                        <p:cTn id="57" dur="500" fill="hold"/>
                                        <p:tgtEl>
                                          <p:spTgt spid="13"/>
                                        </p:tgtEl>
                                        <p:attrNameLst>
                                          <p:attrName>ppt_x</p:attrName>
                                        </p:attrNameLst>
                                      </p:cBhvr>
                                      <p:tavLst>
                                        <p:tav tm="0">
                                          <p:val>
                                            <p:fltVal val="0.5"/>
                                          </p:val>
                                        </p:tav>
                                        <p:tav tm="100000">
                                          <p:val>
                                            <p:strVal val="#ppt_x"/>
                                          </p:val>
                                        </p:tav>
                                      </p:tavLst>
                                    </p:anim>
                                    <p:anim calcmode="lin" valueType="num">
                                      <p:cBhvr>
                                        <p:cTn id="58" dur="500" fill="hold"/>
                                        <p:tgtEl>
                                          <p:spTgt spid="13"/>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 calcmode="lin" valueType="num">
                                      <p:cBhvr>
                                        <p:cTn id="63" dur="750" fill="hold"/>
                                        <p:tgtEl>
                                          <p:spTgt spid="14"/>
                                        </p:tgtEl>
                                        <p:attrNameLst>
                                          <p:attrName>ppt_x</p:attrName>
                                        </p:attrNameLst>
                                      </p:cBhvr>
                                      <p:tavLst>
                                        <p:tav tm="0">
                                          <p:val>
                                            <p:fltVal val="0.5"/>
                                          </p:val>
                                        </p:tav>
                                        <p:tav tm="100000">
                                          <p:val>
                                            <p:strVal val="#ppt_x"/>
                                          </p:val>
                                        </p:tav>
                                      </p:tavLst>
                                    </p:anim>
                                    <p:anim calcmode="lin" valueType="num">
                                      <p:cBhvr>
                                        <p:cTn id="64" dur="750" fill="hold"/>
                                        <p:tgtEl>
                                          <p:spTgt spid="14"/>
                                        </p:tgtEl>
                                        <p:attrNameLst>
                                          <p:attrName>ppt_y</p:attrName>
                                        </p:attrNameLst>
                                      </p:cBhvr>
                                      <p:tavLst>
                                        <p:tav tm="0">
                                          <p:val>
                                            <p:fltVal val="0.5"/>
                                          </p:val>
                                        </p:tav>
                                        <p:tav tm="100000">
                                          <p:val>
                                            <p:strVal val="#ppt_y"/>
                                          </p:val>
                                        </p:tav>
                                      </p:tavLst>
                                    </p:anim>
                                  </p:childTnLst>
                                </p:cTn>
                              </p:par>
                              <p:par>
                                <p:cTn id="65" presetID="23" presetClass="entr" presetSubtype="528" fill="hold" grpId="0" nodeType="withEffect">
                                  <p:stCondLst>
                                    <p:cond delay="25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250" fill="hold"/>
                                        <p:tgtEl>
                                          <p:spTgt spid="15"/>
                                        </p:tgtEl>
                                        <p:attrNameLst>
                                          <p:attrName>ppt_w</p:attrName>
                                        </p:attrNameLst>
                                      </p:cBhvr>
                                      <p:tavLst>
                                        <p:tav tm="0">
                                          <p:val>
                                            <p:fltVal val="0"/>
                                          </p:val>
                                        </p:tav>
                                        <p:tav tm="100000">
                                          <p:val>
                                            <p:strVal val="#ppt_w"/>
                                          </p:val>
                                        </p:tav>
                                      </p:tavLst>
                                    </p:anim>
                                    <p:anim calcmode="lin" valueType="num">
                                      <p:cBhvr>
                                        <p:cTn id="68" dur="1250" fill="hold"/>
                                        <p:tgtEl>
                                          <p:spTgt spid="15"/>
                                        </p:tgtEl>
                                        <p:attrNameLst>
                                          <p:attrName>ppt_h</p:attrName>
                                        </p:attrNameLst>
                                      </p:cBhvr>
                                      <p:tavLst>
                                        <p:tav tm="0">
                                          <p:val>
                                            <p:fltVal val="0"/>
                                          </p:val>
                                        </p:tav>
                                        <p:tav tm="100000">
                                          <p:val>
                                            <p:strVal val="#ppt_h"/>
                                          </p:val>
                                        </p:tav>
                                      </p:tavLst>
                                    </p:anim>
                                    <p:anim calcmode="lin" valueType="num">
                                      <p:cBhvr>
                                        <p:cTn id="69" dur="1250" fill="hold"/>
                                        <p:tgtEl>
                                          <p:spTgt spid="15"/>
                                        </p:tgtEl>
                                        <p:attrNameLst>
                                          <p:attrName>ppt_x</p:attrName>
                                        </p:attrNameLst>
                                      </p:cBhvr>
                                      <p:tavLst>
                                        <p:tav tm="0">
                                          <p:val>
                                            <p:fltVal val="0.5"/>
                                          </p:val>
                                        </p:tav>
                                        <p:tav tm="100000">
                                          <p:val>
                                            <p:strVal val="#ppt_x"/>
                                          </p:val>
                                        </p:tav>
                                      </p:tavLst>
                                    </p:anim>
                                    <p:anim calcmode="lin" valueType="num">
                                      <p:cBhvr>
                                        <p:cTn id="70" dur="1250" fill="hold"/>
                                        <p:tgtEl>
                                          <p:spTgt spid="15"/>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250"/>
                                  </p:stCondLst>
                                  <p:childTnLst>
                                    <p:set>
                                      <p:cBhvr>
                                        <p:cTn id="72" dur="1" fill="hold">
                                          <p:stCondLst>
                                            <p:cond delay="0"/>
                                          </p:stCondLst>
                                        </p:cTn>
                                        <p:tgtEl>
                                          <p:spTgt spid="16"/>
                                        </p:tgtEl>
                                        <p:attrNameLst>
                                          <p:attrName>style.visibility</p:attrName>
                                        </p:attrNameLst>
                                      </p:cBhvr>
                                      <p:to>
                                        <p:strVal val="visible"/>
                                      </p:to>
                                    </p:set>
                                    <p:anim calcmode="lin" valueType="num">
                                      <p:cBhvr>
                                        <p:cTn id="73" dur="1000" fill="hold"/>
                                        <p:tgtEl>
                                          <p:spTgt spid="16"/>
                                        </p:tgtEl>
                                        <p:attrNameLst>
                                          <p:attrName>ppt_w</p:attrName>
                                        </p:attrNameLst>
                                      </p:cBhvr>
                                      <p:tavLst>
                                        <p:tav tm="0">
                                          <p:val>
                                            <p:fltVal val="0"/>
                                          </p:val>
                                        </p:tav>
                                        <p:tav tm="100000">
                                          <p:val>
                                            <p:strVal val="#ppt_w"/>
                                          </p:val>
                                        </p:tav>
                                      </p:tavLst>
                                    </p:anim>
                                    <p:anim calcmode="lin" valueType="num">
                                      <p:cBhvr>
                                        <p:cTn id="74" dur="1000" fill="hold"/>
                                        <p:tgtEl>
                                          <p:spTgt spid="16"/>
                                        </p:tgtEl>
                                        <p:attrNameLst>
                                          <p:attrName>ppt_h</p:attrName>
                                        </p:attrNameLst>
                                      </p:cBhvr>
                                      <p:tavLst>
                                        <p:tav tm="0">
                                          <p:val>
                                            <p:fltVal val="0"/>
                                          </p:val>
                                        </p:tav>
                                        <p:tav tm="100000">
                                          <p:val>
                                            <p:strVal val="#ppt_h"/>
                                          </p:val>
                                        </p:tav>
                                      </p:tavLst>
                                    </p:anim>
                                    <p:anim calcmode="lin" valueType="num">
                                      <p:cBhvr>
                                        <p:cTn id="75" dur="1000" fill="hold"/>
                                        <p:tgtEl>
                                          <p:spTgt spid="16"/>
                                        </p:tgtEl>
                                        <p:attrNameLst>
                                          <p:attrName>ppt_x</p:attrName>
                                        </p:attrNameLst>
                                      </p:cBhvr>
                                      <p:tavLst>
                                        <p:tav tm="0">
                                          <p:val>
                                            <p:fltVal val="0.5"/>
                                          </p:val>
                                        </p:tav>
                                        <p:tav tm="100000">
                                          <p:val>
                                            <p:strVal val="#ppt_x"/>
                                          </p:val>
                                        </p:tav>
                                      </p:tavLst>
                                    </p:anim>
                                    <p:anim calcmode="lin" valueType="num">
                                      <p:cBhvr>
                                        <p:cTn id="76" dur="1000" fill="hold"/>
                                        <p:tgtEl>
                                          <p:spTgt spid="16"/>
                                        </p:tgtEl>
                                        <p:attrNameLst>
                                          <p:attrName>ppt_y</p:attrName>
                                        </p:attrNameLst>
                                      </p:cBhvr>
                                      <p:tavLst>
                                        <p:tav tm="0">
                                          <p:val>
                                            <p:fltVal val="0.5"/>
                                          </p:val>
                                        </p:tav>
                                        <p:tav tm="100000">
                                          <p:val>
                                            <p:strVal val="#ppt_y"/>
                                          </p:val>
                                        </p:tav>
                                      </p:tavLst>
                                    </p:anim>
                                  </p:childTnLst>
                                </p:cTn>
                              </p:par>
                              <p:par>
                                <p:cTn id="77" presetID="23" presetClass="entr" presetSubtype="528" fill="hold" grpId="0" nodeType="withEffect">
                                  <p:stCondLst>
                                    <p:cond delay="5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750" fill="hold"/>
                                        <p:tgtEl>
                                          <p:spTgt spid="17"/>
                                        </p:tgtEl>
                                        <p:attrNameLst>
                                          <p:attrName>ppt_w</p:attrName>
                                        </p:attrNameLst>
                                      </p:cBhvr>
                                      <p:tavLst>
                                        <p:tav tm="0">
                                          <p:val>
                                            <p:fltVal val="0"/>
                                          </p:val>
                                        </p:tav>
                                        <p:tav tm="100000">
                                          <p:val>
                                            <p:strVal val="#ppt_w"/>
                                          </p:val>
                                        </p:tav>
                                      </p:tavLst>
                                    </p:anim>
                                    <p:anim calcmode="lin" valueType="num">
                                      <p:cBhvr>
                                        <p:cTn id="80" dur="750" fill="hold"/>
                                        <p:tgtEl>
                                          <p:spTgt spid="17"/>
                                        </p:tgtEl>
                                        <p:attrNameLst>
                                          <p:attrName>ppt_h</p:attrName>
                                        </p:attrNameLst>
                                      </p:cBhvr>
                                      <p:tavLst>
                                        <p:tav tm="0">
                                          <p:val>
                                            <p:fltVal val="0"/>
                                          </p:val>
                                        </p:tav>
                                        <p:tav tm="100000">
                                          <p:val>
                                            <p:strVal val="#ppt_h"/>
                                          </p:val>
                                        </p:tav>
                                      </p:tavLst>
                                    </p:anim>
                                    <p:anim calcmode="lin" valueType="num">
                                      <p:cBhvr>
                                        <p:cTn id="81" dur="750" fill="hold"/>
                                        <p:tgtEl>
                                          <p:spTgt spid="17"/>
                                        </p:tgtEl>
                                        <p:attrNameLst>
                                          <p:attrName>ppt_x</p:attrName>
                                        </p:attrNameLst>
                                      </p:cBhvr>
                                      <p:tavLst>
                                        <p:tav tm="0">
                                          <p:val>
                                            <p:fltVal val="0.5"/>
                                          </p:val>
                                        </p:tav>
                                        <p:tav tm="100000">
                                          <p:val>
                                            <p:strVal val="#ppt_x"/>
                                          </p:val>
                                        </p:tav>
                                      </p:tavLst>
                                    </p:anim>
                                    <p:anim calcmode="lin" valueType="num">
                                      <p:cBhvr>
                                        <p:cTn id="82" dur="750" fill="hold"/>
                                        <p:tgtEl>
                                          <p:spTgt spid="17"/>
                                        </p:tgtEl>
                                        <p:attrNameLst>
                                          <p:attrName>ppt_y</p:attrName>
                                        </p:attrNameLst>
                                      </p:cBhvr>
                                      <p:tavLst>
                                        <p:tav tm="0">
                                          <p:val>
                                            <p:fltVal val="0.5"/>
                                          </p:val>
                                        </p:tav>
                                        <p:tav tm="100000">
                                          <p:val>
                                            <p:strVal val="#ppt_y"/>
                                          </p:val>
                                        </p:tav>
                                      </p:tavLst>
                                    </p:anim>
                                  </p:childTnLst>
                                </p:cTn>
                              </p:par>
                              <p:par>
                                <p:cTn id="83" presetID="23" presetClass="entr" presetSubtype="528" fill="hold" grpId="0" nodeType="withEffect">
                                  <p:stCondLst>
                                    <p:cond delay="100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 calcmode="lin" valueType="num">
                                      <p:cBhvr>
                                        <p:cTn id="87" dur="500" fill="hold"/>
                                        <p:tgtEl>
                                          <p:spTgt spid="18"/>
                                        </p:tgtEl>
                                        <p:attrNameLst>
                                          <p:attrName>ppt_x</p:attrName>
                                        </p:attrNameLst>
                                      </p:cBhvr>
                                      <p:tavLst>
                                        <p:tav tm="0">
                                          <p:val>
                                            <p:fltVal val="0.5"/>
                                          </p:val>
                                        </p:tav>
                                        <p:tav tm="100000">
                                          <p:val>
                                            <p:strVal val="#ppt_x"/>
                                          </p:val>
                                        </p:tav>
                                      </p:tavLst>
                                    </p:anim>
                                    <p:anim calcmode="lin" valueType="num">
                                      <p:cBhvr>
                                        <p:cTn id="88" dur="500" fill="hold"/>
                                        <p:tgtEl>
                                          <p:spTgt spid="18"/>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750"/>
                                  </p:stCondLst>
                                  <p:childTnLst>
                                    <p:set>
                                      <p:cBhvr>
                                        <p:cTn id="90" dur="1" fill="hold">
                                          <p:stCondLst>
                                            <p:cond delay="0"/>
                                          </p:stCondLst>
                                        </p:cTn>
                                        <p:tgtEl>
                                          <p:spTgt spid="19"/>
                                        </p:tgtEl>
                                        <p:attrNameLst>
                                          <p:attrName>style.visibility</p:attrName>
                                        </p:attrNameLst>
                                      </p:cBhvr>
                                      <p:to>
                                        <p:strVal val="visible"/>
                                      </p:to>
                                    </p:set>
                                    <p:anim calcmode="lin" valueType="num">
                                      <p:cBhvr>
                                        <p:cTn id="91" dur="750" fill="hold"/>
                                        <p:tgtEl>
                                          <p:spTgt spid="19"/>
                                        </p:tgtEl>
                                        <p:attrNameLst>
                                          <p:attrName>ppt_w</p:attrName>
                                        </p:attrNameLst>
                                      </p:cBhvr>
                                      <p:tavLst>
                                        <p:tav tm="0">
                                          <p:val>
                                            <p:fltVal val="0"/>
                                          </p:val>
                                        </p:tav>
                                        <p:tav tm="100000">
                                          <p:val>
                                            <p:strVal val="#ppt_w"/>
                                          </p:val>
                                        </p:tav>
                                      </p:tavLst>
                                    </p:anim>
                                    <p:anim calcmode="lin" valueType="num">
                                      <p:cBhvr>
                                        <p:cTn id="92" dur="750" fill="hold"/>
                                        <p:tgtEl>
                                          <p:spTgt spid="19"/>
                                        </p:tgtEl>
                                        <p:attrNameLst>
                                          <p:attrName>ppt_h</p:attrName>
                                        </p:attrNameLst>
                                      </p:cBhvr>
                                      <p:tavLst>
                                        <p:tav tm="0">
                                          <p:val>
                                            <p:fltVal val="0"/>
                                          </p:val>
                                        </p:tav>
                                        <p:tav tm="100000">
                                          <p:val>
                                            <p:strVal val="#ppt_h"/>
                                          </p:val>
                                        </p:tav>
                                      </p:tavLst>
                                    </p:anim>
                                    <p:anim calcmode="lin" valueType="num">
                                      <p:cBhvr>
                                        <p:cTn id="93" dur="750" fill="hold"/>
                                        <p:tgtEl>
                                          <p:spTgt spid="19"/>
                                        </p:tgtEl>
                                        <p:attrNameLst>
                                          <p:attrName>ppt_x</p:attrName>
                                        </p:attrNameLst>
                                      </p:cBhvr>
                                      <p:tavLst>
                                        <p:tav tm="0">
                                          <p:val>
                                            <p:fltVal val="0.5"/>
                                          </p:val>
                                        </p:tav>
                                        <p:tav tm="100000">
                                          <p:val>
                                            <p:strVal val="#ppt_x"/>
                                          </p:val>
                                        </p:tav>
                                      </p:tavLst>
                                    </p:anim>
                                    <p:anim calcmode="lin" valueType="num">
                                      <p:cBhvr>
                                        <p:cTn id="94" dur="750" fill="hold"/>
                                        <p:tgtEl>
                                          <p:spTgt spid="19"/>
                                        </p:tgtEl>
                                        <p:attrNameLst>
                                          <p:attrName>ppt_y</p:attrName>
                                        </p:attrNameLst>
                                      </p:cBhvr>
                                      <p:tavLst>
                                        <p:tav tm="0">
                                          <p:val>
                                            <p:fltVal val="0.5"/>
                                          </p:val>
                                        </p:tav>
                                        <p:tav tm="100000">
                                          <p:val>
                                            <p:strVal val="#ppt_y"/>
                                          </p:val>
                                        </p:tav>
                                      </p:tavLst>
                                    </p:anim>
                                  </p:childTnLst>
                                </p:cTn>
                              </p:par>
                            </p:childTnLst>
                          </p:cTn>
                        </p:par>
                        <p:par>
                          <p:cTn id="95" fill="hold">
                            <p:stCondLst>
                              <p:cond delay="2000"/>
                            </p:stCondLst>
                            <p:childTnLst>
                              <p:par>
                                <p:cTn id="96" presetID="55"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strVal val="#ppt_w*0.70"/>
                                          </p:val>
                                        </p:tav>
                                        <p:tav tm="100000">
                                          <p:val>
                                            <p:strVal val="#ppt_w"/>
                                          </p:val>
                                        </p:tav>
                                      </p:tavLst>
                                    </p:anim>
                                    <p:anim calcmode="lin" valueType="num">
                                      <p:cBhvr>
                                        <p:cTn id="99" dur="750" fill="hold"/>
                                        <p:tgtEl>
                                          <p:spTgt spid="21"/>
                                        </p:tgtEl>
                                        <p:attrNameLst>
                                          <p:attrName>ppt_h</p:attrName>
                                        </p:attrNameLst>
                                      </p:cBhvr>
                                      <p:tavLst>
                                        <p:tav tm="0">
                                          <p:val>
                                            <p:strVal val="#ppt_h"/>
                                          </p:val>
                                        </p:tav>
                                        <p:tav tm="100000">
                                          <p:val>
                                            <p:strVal val="#ppt_h"/>
                                          </p:val>
                                        </p:tav>
                                      </p:tavLst>
                                    </p:anim>
                                    <p:animEffect transition="in" filter="fade">
                                      <p:cBhvr>
                                        <p:cTn id="100" dur="750"/>
                                        <p:tgtEl>
                                          <p:spTgt spid="21"/>
                                        </p:tgtEl>
                                      </p:cBhvr>
                                    </p:animEffect>
                                  </p:childTnLst>
                                </p:cTn>
                              </p:par>
                            </p:childTnLst>
                          </p:cTn>
                        </p:par>
                        <p:par>
                          <p:cTn id="101" fill="hold">
                            <p:stCondLst>
                              <p:cond delay="2750"/>
                            </p:stCondLst>
                            <p:childTnLst>
                              <p:par>
                                <p:cTn id="102" presetID="12" presetClass="entr" presetSubtype="2" fill="hold" grpId="0" nodeType="afterEffect">
                                  <p:stCondLst>
                                    <p:cond delay="0"/>
                                  </p:stCondLst>
                                  <p:iterate type="lt">
                                    <p:tmPct val="10000"/>
                                  </p:iterate>
                                  <p:childTnLst>
                                    <p:set>
                                      <p:cBhvr>
                                        <p:cTn id="103" dur="1" fill="hold">
                                          <p:stCondLst>
                                            <p:cond delay="0"/>
                                          </p:stCondLst>
                                        </p:cTn>
                                        <p:tgtEl>
                                          <p:spTgt spid="30"/>
                                        </p:tgtEl>
                                        <p:attrNameLst>
                                          <p:attrName>style.visibility</p:attrName>
                                        </p:attrNameLst>
                                      </p:cBhvr>
                                      <p:to>
                                        <p:strVal val="visible"/>
                                      </p:to>
                                    </p:set>
                                    <p:anim calcmode="lin" valueType="num">
                                      <p:cBhvr additive="base">
                                        <p:cTn id="104" dur="750"/>
                                        <p:tgtEl>
                                          <p:spTgt spid="30"/>
                                        </p:tgtEl>
                                        <p:attrNameLst>
                                          <p:attrName>ppt_x</p:attrName>
                                        </p:attrNameLst>
                                      </p:cBhvr>
                                      <p:tavLst>
                                        <p:tav tm="0">
                                          <p:val>
                                            <p:strVal val="#ppt_x+#ppt_w*1.125000"/>
                                          </p:val>
                                        </p:tav>
                                        <p:tav tm="100000">
                                          <p:val>
                                            <p:strVal val="#ppt_x"/>
                                          </p:val>
                                        </p:tav>
                                      </p:tavLst>
                                    </p:anim>
                                    <p:animEffect transition="in" filter="wipe(left)">
                                      <p:cBhvr>
                                        <p:cTn id="105" dur="750"/>
                                        <p:tgtEl>
                                          <p:spTgt spid="30"/>
                                        </p:tgtEl>
                                      </p:cBhvr>
                                    </p:animEffect>
                                  </p:childTnLst>
                                </p:cTn>
                              </p:par>
                            </p:childTnLst>
                          </p:cTn>
                        </p:par>
                        <p:par>
                          <p:cTn id="106" fill="hold">
                            <p:stCondLst>
                              <p:cond delay="4775"/>
                            </p:stCondLst>
                            <p:childTnLst>
                              <p:par>
                                <p:cTn id="107" presetID="12" presetClass="entr" presetSubtype="2" fill="hold" grpId="0" nodeType="afterEffect">
                                  <p:stCondLst>
                                    <p:cond delay="0"/>
                                  </p:stCondLst>
                                  <p:iterate type="lt">
                                    <p:tmPct val="10000"/>
                                  </p:iterate>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750"/>
                                        <p:tgtEl>
                                          <p:spTgt spid="32"/>
                                        </p:tgtEl>
                                        <p:attrNameLst>
                                          <p:attrName>ppt_x</p:attrName>
                                        </p:attrNameLst>
                                      </p:cBhvr>
                                      <p:tavLst>
                                        <p:tav tm="0">
                                          <p:val>
                                            <p:strVal val="#ppt_x+#ppt_w*1.125000"/>
                                          </p:val>
                                        </p:tav>
                                        <p:tav tm="100000">
                                          <p:val>
                                            <p:strVal val="#ppt_x"/>
                                          </p:val>
                                        </p:tav>
                                      </p:tavLst>
                                    </p:anim>
                                    <p:animEffect transition="in" filter="wipe(left)">
                                      <p:cBhvr>
                                        <p:cTn id="110" dur="750"/>
                                        <p:tgtEl>
                                          <p:spTgt spid="32"/>
                                        </p:tgtEl>
                                      </p:cBhvr>
                                    </p:animEffect>
                                  </p:childTnLst>
                                </p:cTn>
                              </p:par>
                            </p:childTnLst>
                          </p:cTn>
                        </p:par>
                        <p:par>
                          <p:cTn id="111" fill="hold">
                            <p:stCondLst>
                              <p:cond delay="6875"/>
                            </p:stCondLst>
                            <p:childTnLst>
                              <p:par>
                                <p:cTn id="112" presetID="12" presetClass="entr" presetSubtype="2" fill="hold" grpId="0" nodeType="afterEffect">
                                  <p:stCondLst>
                                    <p:cond delay="0"/>
                                  </p:stCondLst>
                                  <p:iterate type="lt">
                                    <p:tmPct val="10000"/>
                                  </p:iterate>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750"/>
                                        <p:tgtEl>
                                          <p:spTgt spid="34"/>
                                        </p:tgtEl>
                                        <p:attrNameLst>
                                          <p:attrName>ppt_x</p:attrName>
                                        </p:attrNameLst>
                                      </p:cBhvr>
                                      <p:tavLst>
                                        <p:tav tm="0">
                                          <p:val>
                                            <p:strVal val="#ppt_x+#ppt_w*1.125000"/>
                                          </p:val>
                                        </p:tav>
                                        <p:tav tm="100000">
                                          <p:val>
                                            <p:strVal val="#ppt_x"/>
                                          </p:val>
                                        </p:tav>
                                      </p:tavLst>
                                    </p:anim>
                                    <p:animEffect transition="in" filter="wipe(left)">
                                      <p:cBhvr>
                                        <p:cTn id="11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p:bldP spid="30" grpId="0"/>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8915400" cy="1752600"/>
          </a:xfrm>
        </p:spPr>
        <p:style>
          <a:lnRef idx="1">
            <a:schemeClr val="accent3"/>
          </a:lnRef>
          <a:fillRef idx="2">
            <a:schemeClr val="accent3"/>
          </a:fillRef>
          <a:effectRef idx="1">
            <a:schemeClr val="accent3"/>
          </a:effectRef>
          <a:fontRef idx="minor">
            <a:schemeClr val="dk1"/>
          </a:fontRef>
        </p:style>
        <p:txBody>
          <a:bodyPr/>
          <a:lstStyle/>
          <a:p>
            <a:r>
              <a:rPr lang="en-US" sz="3200" dirty="0" err="1" smtClean="0">
                <a:latin typeface="Times New Roman" pitchFamily="18" charset="0"/>
                <a:cs typeface="Times New Roman" pitchFamily="18" charset="0"/>
              </a:rPr>
              <a:t>Nhãn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tin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phẩm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giặt</a:t>
            </a:r>
            <a:endParaRPr lang="en-US" sz="3200" dirty="0">
              <a:latin typeface="Times New Roman" pitchFamily="18" charset="0"/>
              <a:cs typeface="Times New Roman" pitchFamily="18" charset="0"/>
            </a:endParaRPr>
          </a:p>
        </p:txBody>
      </p:sp>
      <p:pic>
        <p:nvPicPr>
          <p:cNvPr id="3" name="Picture 2" descr="10(27).png"/>
          <p:cNvPicPr>
            <a:picLocks noChangeAspect="1"/>
          </p:cNvPicPr>
          <p:nvPr/>
        </p:nvPicPr>
        <p:blipFill>
          <a:blip r:embed="rId3"/>
          <a:stretch>
            <a:fillRect/>
          </a:stretch>
        </p:blipFill>
        <p:spPr>
          <a:xfrm>
            <a:off x="228600" y="3276600"/>
            <a:ext cx="8915400" cy="3581400"/>
          </a:xfrm>
          <a:prstGeom prst="rect">
            <a:avLst/>
          </a:prstGeom>
        </p:spPr>
      </p:pic>
      <p:sp>
        <p:nvSpPr>
          <p:cNvPr id="4" name="Title 1"/>
          <p:cNvSpPr txBox="1">
            <a:spLocks/>
          </p:cNvSpPr>
          <p:nvPr/>
        </p:nvSpPr>
        <p:spPr>
          <a:xfrm>
            <a:off x="762000" y="228601"/>
            <a:ext cx="7772400" cy="1066799"/>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MỘT SỐ LOẠI VẢI THÔNG DỤNG ĐỂ MAY TRANG PHỤC</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1146173"/>
          </a:xfrm>
        </p:spPr>
        <p:txBody>
          <a:bodyPr/>
          <a:lstStyle/>
          <a:p>
            <a:r>
              <a:rPr lang="en-US" sz="3600" dirty="0" err="1" smtClean="0">
                <a:latin typeface="Times New Roman" pitchFamily="18" charset="0"/>
                <a:cs typeface="Times New Roman" pitchFamily="18" charset="0"/>
              </a:rPr>
              <a:t>N</a:t>
            </a:r>
            <a:r>
              <a:rPr lang="en-US" sz="3600" dirty="0" err="1" smtClean="0">
                <a:latin typeface="Times New Roman" pitchFamily="18" charset="0"/>
                <a:cs typeface="Times New Roman" pitchFamily="18" charset="0"/>
              </a:rPr>
              <a:t>ghề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dệt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lụa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Phúc</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91138" name="Rectangle 2"/>
          <p:cNvSpPr>
            <a:spLocks noChangeArrowheads="1"/>
          </p:cNvSpPr>
          <p:nvPr/>
        </p:nvSpPr>
        <p:spPr bwMode="auto">
          <a:xfrm>
            <a:off x="1447800" y="5867400"/>
            <a:ext cx="6733277"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Sản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phẩm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nghề</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dệt</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lụa</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3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gì</a:t>
            </a:r>
            <a:r>
              <a:rPr kumimoji="0" lang="en-US" sz="3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4K -- LỤA VẠN PHÚC -- Trải nghiệm ươm tơ dệt lụa theo phương pháp thủ công truyền thống (online-video-cutter.com).mp4">
            <a:hlinkClick r:id="" action="ppaction://media"/>
          </p:cNvPr>
          <p:cNvPicPr>
            <a:picLocks noRot="1" noChangeAspect="1"/>
          </p:cNvPicPr>
          <p:nvPr>
            <a:videoFile r:link="rId1"/>
          </p:nvPr>
        </p:nvPicPr>
        <p:blipFill>
          <a:blip r:embed="rId3"/>
          <a:stretch>
            <a:fillRect/>
          </a:stretch>
        </p:blipFill>
        <p:spPr>
          <a:xfrm>
            <a:off x="533400" y="1066800"/>
            <a:ext cx="8134350" cy="4572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138"/>
                                        </p:tgtEl>
                                        <p:attrNameLst>
                                          <p:attrName>style.visibility</p:attrName>
                                        </p:attrNameLst>
                                      </p:cBhvr>
                                      <p:to>
                                        <p:strVal val="visible"/>
                                      </p:to>
                                    </p:set>
                                    <p:anim calcmode="lin" valueType="num">
                                      <p:cBhvr additive="base">
                                        <p:cTn id="12" dur="500" fill="hold"/>
                                        <p:tgtEl>
                                          <p:spTgt spid="91138"/>
                                        </p:tgtEl>
                                        <p:attrNameLst>
                                          <p:attrName>ppt_x</p:attrName>
                                        </p:attrNameLst>
                                      </p:cBhvr>
                                      <p:tavLst>
                                        <p:tav tm="0">
                                          <p:val>
                                            <p:strVal val="#ppt_x"/>
                                          </p:val>
                                        </p:tav>
                                        <p:tav tm="100000">
                                          <p:val>
                                            <p:strVal val="#ppt_x"/>
                                          </p:val>
                                        </p:tav>
                                      </p:tavLst>
                                    </p:anim>
                                    <p:anim calcmode="lin" valueType="num">
                                      <p:cBhvr additive="base">
                                        <p:cTn id="13"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childTnLst>
              </p:cTn>
              <p:nextCondLst>
                <p:cond evt="onClick" delay="0">
                  <p:tgtEl>
                    <p:spTgt spid="6"/>
                  </p:tgtEl>
                </p:cond>
              </p:nextCondLst>
            </p:seq>
            <p:video>
              <p:cMediaNode>
                <p:cTn id="19"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p:bldP spid="91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648200"/>
            <a:ext cx="9144000" cy="2209800"/>
          </a:xfrm>
        </p:spPr>
        <p:style>
          <a:lnRef idx="1">
            <a:schemeClr val="accent2"/>
          </a:lnRef>
          <a:fillRef idx="2">
            <a:schemeClr val="accent2"/>
          </a:fillRef>
          <a:effectRef idx="1">
            <a:schemeClr val="accent2"/>
          </a:effectRef>
          <a:fontRef idx="minor">
            <a:schemeClr val="dk1"/>
          </a:fontRef>
        </p:style>
        <p:txBody>
          <a:bodyPr/>
          <a:lstStyle/>
          <a:p>
            <a:pPr lvl="0"/>
            <a:r>
              <a:rPr lang="en-US" sz="3200" dirty="0" err="1" smtClean="0">
                <a:latin typeface="Times New Roman" pitchFamily="18" charset="0"/>
                <a:ea typeface="Arial" pitchFamily="34" charset="0"/>
                <a:cs typeface="Times New Roman" pitchFamily="18" charset="0"/>
              </a:rPr>
              <a:t>Hãy</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đọc</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những</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thông</a:t>
            </a:r>
            <a:r>
              <a:rPr lang="en-US" sz="3200" dirty="0" smtClean="0">
                <a:latin typeface="Times New Roman" pitchFamily="18" charset="0"/>
                <a:ea typeface="Arial" pitchFamily="34" charset="0"/>
                <a:cs typeface="Times New Roman" pitchFamily="18" charset="0"/>
              </a:rPr>
              <a:t> tin ở </a:t>
            </a:r>
            <a:r>
              <a:rPr lang="en-US" sz="3200" dirty="0" err="1" smtClean="0">
                <a:latin typeface="Times New Roman" pitchFamily="18" charset="0"/>
                <a:ea typeface="Arial" pitchFamily="34" charset="0"/>
                <a:cs typeface="Times New Roman" pitchFamily="18" charset="0"/>
              </a:rPr>
              <a:t>hình</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trên</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cho</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biết</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trang</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phục</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đó</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được</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làm</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từ</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loại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vải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nào</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Trong</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ba</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loại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vải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này</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em</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thích</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chọn</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áo</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được</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làm</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từ</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loại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vải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nào</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hơn</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Tại</a:t>
            </a:r>
            <a:r>
              <a:rPr lang="en-US" sz="3200" dirty="0" smtClean="0">
                <a:latin typeface="Times New Roman" pitchFamily="18" charset="0"/>
                <a:ea typeface="Arial" pitchFamily="34" charset="0"/>
                <a:cs typeface="Times New Roman" pitchFamily="18" charset="0"/>
              </a:rPr>
              <a:t> </a:t>
            </a:r>
            <a:r>
              <a:rPr lang="en-US" sz="3200" dirty="0" err="1" smtClean="0">
                <a:latin typeface="Times New Roman" pitchFamily="18" charset="0"/>
                <a:ea typeface="Arial" pitchFamily="34" charset="0"/>
                <a:cs typeface="Times New Roman" pitchFamily="18" charset="0"/>
              </a:rPr>
              <a:t>sao</a:t>
            </a:r>
            <a:r>
              <a:rPr lang="en-US" sz="3200" dirty="0" smtClean="0">
                <a:latin typeface="Times New Roman" pitchFamily="18" charset="0"/>
                <a:ea typeface="Arial" pitchFamily="34" charset="0"/>
                <a:cs typeface="Times New Roman" pitchFamily="18" charset="0"/>
              </a:rPr>
              <a:t>?</a:t>
            </a:r>
            <a:r>
              <a:rPr lang="en-US" sz="5400" dirty="0" smtClean="0">
                <a:latin typeface="Arial" pitchFamily="34" charset="0"/>
                <a:cs typeface="Arial" pitchFamily="34" charset="0"/>
              </a:rPr>
              <a:t/>
            </a:r>
            <a:br>
              <a:rPr lang="en-US" sz="5400" dirty="0" smtClean="0">
                <a:latin typeface="Arial" pitchFamily="34" charset="0"/>
                <a:cs typeface="Arial" pitchFamily="34" charset="0"/>
              </a:rPr>
            </a:br>
            <a:endParaRPr lang="en-US" dirty="0"/>
          </a:p>
        </p:txBody>
      </p:sp>
      <p:pic>
        <p:nvPicPr>
          <p:cNvPr id="90113" name="Picture 393" descr="C:\Users\USER\Desktop\ao-polo-nam-ao-thun-nam-owen-pat22376-z.jpg"/>
          <p:cNvPicPr>
            <a:picLocks noChangeAspect="1" noChangeArrowheads="1"/>
          </p:cNvPicPr>
          <p:nvPr/>
        </p:nvPicPr>
        <p:blipFill>
          <a:blip r:embed="rId3"/>
          <a:srcRect/>
          <a:stretch>
            <a:fillRect/>
          </a:stretch>
        </p:blipFill>
        <p:spPr bwMode="auto">
          <a:xfrm>
            <a:off x="0" y="1371600"/>
            <a:ext cx="3048000" cy="3124200"/>
          </a:xfrm>
          <a:prstGeom prst="rect">
            <a:avLst/>
          </a:prstGeom>
          <a:noFill/>
          <a:ln w="9525">
            <a:noFill/>
            <a:miter lim="800000"/>
            <a:headEnd/>
            <a:tailEnd/>
          </a:ln>
        </p:spPr>
      </p:pic>
      <p:pic>
        <p:nvPicPr>
          <p:cNvPr id="90114" name="Picture 395" descr="C:\Users\USER\Desktop\vai-soi-pha-5.jpg"/>
          <p:cNvPicPr>
            <a:picLocks noChangeAspect="1" noChangeArrowheads="1"/>
          </p:cNvPicPr>
          <p:nvPr/>
        </p:nvPicPr>
        <p:blipFill>
          <a:blip r:embed="rId4"/>
          <a:srcRect/>
          <a:stretch>
            <a:fillRect/>
          </a:stretch>
        </p:blipFill>
        <p:spPr bwMode="auto">
          <a:xfrm>
            <a:off x="3200400" y="1447800"/>
            <a:ext cx="3476625" cy="2971800"/>
          </a:xfrm>
          <a:prstGeom prst="rect">
            <a:avLst/>
          </a:prstGeom>
          <a:noFill/>
          <a:ln w="9525">
            <a:noFill/>
            <a:miter lim="800000"/>
            <a:headEnd/>
            <a:tailEnd/>
          </a:ln>
        </p:spPr>
      </p:pic>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0115" name="Object 3"/>
          <p:cNvGraphicFramePr>
            <a:graphicFrameLocks noChangeAspect="1"/>
          </p:cNvGraphicFramePr>
          <p:nvPr/>
        </p:nvGraphicFramePr>
        <p:xfrm>
          <a:off x="4419600" y="3810000"/>
          <a:ext cx="1000125" cy="542925"/>
        </p:xfrm>
        <a:graphic>
          <a:graphicData uri="http://schemas.openxmlformats.org/presentationml/2006/ole">
            <p:oleObj spid="_x0000_s90115" name="Bitmap Image" r:id="rId5" imgW="1000000" imgH="542857" progId="PBrush">
              <p:embed/>
            </p:oleObj>
          </a:graphicData>
        </a:graphic>
      </p:graphicFrame>
      <p:sp>
        <p:nvSpPr>
          <p:cNvPr id="901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0117" name="Object 5"/>
          <p:cNvGraphicFramePr>
            <a:graphicFrameLocks noChangeAspect="1"/>
          </p:cNvGraphicFramePr>
          <p:nvPr/>
        </p:nvGraphicFramePr>
        <p:xfrm>
          <a:off x="6705600" y="1447800"/>
          <a:ext cx="2438400" cy="2895600"/>
        </p:xfrm>
        <a:graphic>
          <a:graphicData uri="http://schemas.openxmlformats.org/presentationml/2006/ole">
            <p:oleObj spid="_x0000_s90117" name="Bitmap Image" r:id="rId6" imgW="2647619" imgH="1247619" progId="PBrush">
              <p:embed/>
            </p:oleObj>
          </a:graphicData>
        </a:graphic>
      </p:graphicFrame>
      <p:sp>
        <p:nvSpPr>
          <p:cNvPr id="90119" name="Rectangle 7"/>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ounded Rectangle 9"/>
          <p:cNvSpPr/>
          <p:nvPr/>
        </p:nvSpPr>
        <p:spPr>
          <a:xfrm>
            <a:off x="2286000" y="0"/>
            <a:ext cx="4419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LUYỆN TẬP</a:t>
            </a:r>
            <a:endParaRPr lang="en-US" sz="36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0113"/>
                                        </p:tgtEl>
                                        <p:attrNameLst>
                                          <p:attrName>style.visibility</p:attrName>
                                        </p:attrNameLst>
                                      </p:cBhvr>
                                      <p:to>
                                        <p:strVal val="visible"/>
                                      </p:to>
                                    </p:set>
                                    <p:anim calcmode="lin" valueType="num">
                                      <p:cBhvr additive="base">
                                        <p:cTn id="16" dur="500" fill="hold"/>
                                        <p:tgtEl>
                                          <p:spTgt spid="90113"/>
                                        </p:tgtEl>
                                        <p:attrNameLst>
                                          <p:attrName>ppt_x</p:attrName>
                                        </p:attrNameLst>
                                      </p:cBhvr>
                                      <p:tavLst>
                                        <p:tav tm="0">
                                          <p:val>
                                            <p:strVal val="#ppt_x"/>
                                          </p:val>
                                        </p:tav>
                                        <p:tav tm="100000">
                                          <p:val>
                                            <p:strVal val="#ppt_x"/>
                                          </p:val>
                                        </p:tav>
                                      </p:tavLst>
                                    </p:anim>
                                    <p:anim calcmode="lin" valueType="num">
                                      <p:cBhvr additive="base">
                                        <p:cTn id="17" dur="500" fill="hold"/>
                                        <p:tgtEl>
                                          <p:spTgt spid="901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0114"/>
                                        </p:tgtEl>
                                        <p:attrNameLst>
                                          <p:attrName>style.visibility</p:attrName>
                                        </p:attrNameLst>
                                      </p:cBhvr>
                                      <p:to>
                                        <p:strVal val="visible"/>
                                      </p:to>
                                    </p:set>
                                    <p:anim calcmode="lin" valueType="num">
                                      <p:cBhvr additive="base">
                                        <p:cTn id="20" dur="500" fill="hold"/>
                                        <p:tgtEl>
                                          <p:spTgt spid="90114"/>
                                        </p:tgtEl>
                                        <p:attrNameLst>
                                          <p:attrName>ppt_x</p:attrName>
                                        </p:attrNameLst>
                                      </p:cBhvr>
                                      <p:tavLst>
                                        <p:tav tm="0">
                                          <p:val>
                                            <p:strVal val="#ppt_x"/>
                                          </p:val>
                                        </p:tav>
                                        <p:tav tm="100000">
                                          <p:val>
                                            <p:strVal val="#ppt_x"/>
                                          </p:val>
                                        </p:tav>
                                      </p:tavLst>
                                    </p:anim>
                                    <p:anim calcmode="lin" valueType="num">
                                      <p:cBhvr additive="base">
                                        <p:cTn id="21" dur="500" fill="hold"/>
                                        <p:tgtEl>
                                          <p:spTgt spid="9011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0117"/>
                                        </p:tgtEl>
                                        <p:attrNameLst>
                                          <p:attrName>style.visibility</p:attrName>
                                        </p:attrNameLst>
                                      </p:cBhvr>
                                      <p:to>
                                        <p:strVal val="visible"/>
                                      </p:to>
                                    </p:set>
                                    <p:anim calcmode="lin" valueType="num">
                                      <p:cBhvr additive="base">
                                        <p:cTn id="24" dur="500" fill="hold"/>
                                        <p:tgtEl>
                                          <p:spTgt spid="90117"/>
                                        </p:tgtEl>
                                        <p:attrNameLst>
                                          <p:attrName>ppt_x</p:attrName>
                                        </p:attrNameLst>
                                      </p:cBhvr>
                                      <p:tavLst>
                                        <p:tav tm="0">
                                          <p:val>
                                            <p:strVal val="#ppt_x"/>
                                          </p:val>
                                        </p:tav>
                                        <p:tav tm="100000">
                                          <p:val>
                                            <p:strVal val="#ppt_x"/>
                                          </p:val>
                                        </p:tav>
                                      </p:tavLst>
                                    </p:anim>
                                    <p:anim calcmode="lin" valueType="num">
                                      <p:cBhvr additive="base">
                                        <p:cTn id="25" dur="500" fill="hold"/>
                                        <p:tgtEl>
                                          <p:spTgt spid="901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688973"/>
          </a:xfrm>
        </p:spPr>
        <p:txBody>
          <a:bodyPr/>
          <a:lstStyle/>
          <a:p>
            <a:r>
              <a:rPr lang="en-US" sz="3600" dirty="0" smtClean="0">
                <a:latin typeface="Times New Roman" pitchFamily="18" charset="0"/>
                <a:cs typeface="Times New Roman" pitchFamily="18" charset="0"/>
              </a:rPr>
              <a:t>VẬN DỤNG</a:t>
            </a:r>
            <a:endParaRPr lang="en-US" sz="3600" dirty="0">
              <a:latin typeface="Times New Roman" pitchFamily="18" charset="0"/>
              <a:cs typeface="Times New Roman" pitchFamily="18" charset="0"/>
            </a:endParaRPr>
          </a:p>
        </p:txBody>
      </p:sp>
      <p:sp>
        <p:nvSpPr>
          <p:cNvPr id="89089" name="Rectangle 1"/>
          <p:cNvSpPr>
            <a:spLocks noChangeArrowheads="1"/>
          </p:cNvSpPr>
          <p:nvPr/>
        </p:nvSpPr>
        <p:spPr bwMode="auto">
          <a:xfrm>
            <a:off x="0" y="1066800"/>
            <a:ext cx="9144000" cy="397031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Hãy</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kể</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tên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một</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thường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mặc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của</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và</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tìm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hiểu</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vải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may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đó</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Với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thời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tiết</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mùa</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hè</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sẽ</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chọn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quần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áo</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làm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từ</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nl-NL"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vải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nào</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2.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Hãy</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tìm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hiểu</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loại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vải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thường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dùng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để</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may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trang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phục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truyền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thống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đặc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trưng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cho</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dân</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tộc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của</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hoặc</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nơi</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em</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đang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sinh</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sống</a:t>
            </a:r>
            <a:r>
              <a:rPr kumimoji="0" lang="en-US" sz="36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228600"/>
            <a:ext cx="2743200" cy="1905000"/>
          </a:xfrm>
        </p:spPr>
        <p:txBody>
          <a:bodyPr/>
          <a:lstStyle/>
          <a:p>
            <a:r>
              <a:rPr lang="en-US" sz="2400" dirty="0" err="1" smtClean="0">
                <a:solidFill>
                  <a:srgbClr val="FF0000"/>
                </a:solidFill>
                <a:latin typeface="Times New Roman" pitchFamily="18" charset="0"/>
                <a:cs typeface="Times New Roman" pitchFamily="18" charset="0"/>
              </a:rPr>
              <a:t>Sự</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nhau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giữa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trang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phục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thời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nguyên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thủy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trang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phục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hiện</a:t>
            </a:r>
            <a:r>
              <a:rPr lang="en-US" sz="2400" dirty="0" smtClean="0">
                <a:solidFill>
                  <a:srgbClr val="FF0000"/>
                </a:solidFill>
                <a:latin typeface="Times New Roman" pitchFamily="18" charset="0"/>
                <a:cs typeface="Times New Roman" pitchFamily="18" charset="0"/>
              </a:rPr>
              <a:t> nay</a:t>
            </a:r>
            <a:endParaRPr lang="en-US" sz="2400" dirty="0">
              <a:solidFill>
                <a:srgbClr val="FF0000"/>
              </a:solidFill>
              <a:latin typeface="Times New Roman" pitchFamily="18" charset="0"/>
              <a:cs typeface="Times New Roman" pitchFamily="18" charset="0"/>
            </a:endParaRPr>
          </a:p>
        </p:txBody>
      </p:sp>
      <p:grpSp>
        <p:nvGrpSpPr>
          <p:cNvPr id="8" name="Group 7"/>
          <p:cNvGrpSpPr/>
          <p:nvPr/>
        </p:nvGrpSpPr>
        <p:grpSpPr>
          <a:xfrm>
            <a:off x="0" y="1"/>
            <a:ext cx="9144000" cy="6857999"/>
            <a:chOff x="0" y="1"/>
            <a:chExt cx="9144000" cy="6857999"/>
          </a:xfrm>
        </p:grpSpPr>
        <p:pic>
          <p:nvPicPr>
            <p:cNvPr id="3" name="Picture 2" descr="xa-hoi-nguyen-thuy-1.jpg"/>
            <p:cNvPicPr>
              <a:picLocks noChangeAspect="1"/>
            </p:cNvPicPr>
            <p:nvPr/>
          </p:nvPicPr>
          <p:blipFill>
            <a:blip r:embed="rId2"/>
            <a:stretch>
              <a:fillRect/>
            </a:stretch>
          </p:blipFill>
          <p:spPr>
            <a:xfrm>
              <a:off x="152400" y="1"/>
              <a:ext cx="2552700" cy="2438400"/>
            </a:xfrm>
            <a:prstGeom prst="rect">
              <a:avLst/>
            </a:prstGeom>
          </p:spPr>
        </p:pic>
        <p:pic>
          <p:nvPicPr>
            <p:cNvPr id="4" name="Picture 3" descr="a5-1400520555-700x0-1400555502.jpg"/>
            <p:cNvPicPr>
              <a:picLocks noChangeAspect="1"/>
            </p:cNvPicPr>
            <p:nvPr/>
          </p:nvPicPr>
          <p:blipFill>
            <a:blip r:embed="rId3"/>
            <a:stretch>
              <a:fillRect/>
            </a:stretch>
          </p:blipFill>
          <p:spPr>
            <a:xfrm>
              <a:off x="2743200" y="1"/>
              <a:ext cx="3581400" cy="2438400"/>
            </a:xfrm>
            <a:prstGeom prst="rect">
              <a:avLst/>
            </a:prstGeom>
          </p:spPr>
        </p:pic>
        <p:pic>
          <p:nvPicPr>
            <p:cNvPr id="5" name="Picture 4" descr="154750baoxaydung_1.jpg"/>
            <p:cNvPicPr>
              <a:picLocks noChangeAspect="1"/>
            </p:cNvPicPr>
            <p:nvPr/>
          </p:nvPicPr>
          <p:blipFill>
            <a:blip r:embed="rId4"/>
            <a:stretch>
              <a:fillRect/>
            </a:stretch>
          </p:blipFill>
          <p:spPr>
            <a:xfrm>
              <a:off x="0" y="3200400"/>
              <a:ext cx="2819400" cy="3657600"/>
            </a:xfrm>
            <a:prstGeom prst="rect">
              <a:avLst/>
            </a:prstGeom>
          </p:spPr>
        </p:pic>
        <p:pic>
          <p:nvPicPr>
            <p:cNvPr id="6" name="Picture 5" descr="image015-1275215026-d637514255029402514.jpg"/>
            <p:cNvPicPr>
              <a:picLocks noChangeAspect="1"/>
            </p:cNvPicPr>
            <p:nvPr/>
          </p:nvPicPr>
          <p:blipFill>
            <a:blip r:embed="rId5"/>
            <a:stretch>
              <a:fillRect/>
            </a:stretch>
          </p:blipFill>
          <p:spPr>
            <a:xfrm>
              <a:off x="2895600" y="3200400"/>
              <a:ext cx="2743200" cy="3657600"/>
            </a:xfrm>
            <a:prstGeom prst="rect">
              <a:avLst/>
            </a:prstGeom>
          </p:spPr>
        </p:pic>
        <p:pic>
          <p:nvPicPr>
            <p:cNvPr id="7" name="Picture 6" descr="phoi-do-cung-giay-sneaker-600x375.jpg"/>
            <p:cNvPicPr>
              <a:picLocks noChangeAspect="1"/>
            </p:cNvPicPr>
            <p:nvPr/>
          </p:nvPicPr>
          <p:blipFill>
            <a:blip r:embed="rId6"/>
            <a:stretch>
              <a:fillRect/>
            </a:stretch>
          </p:blipFill>
          <p:spPr>
            <a:xfrm>
              <a:off x="5867400" y="3200400"/>
              <a:ext cx="3276600" cy="3657600"/>
            </a:xfrm>
            <a:prstGeom prst="rect">
              <a:avLst/>
            </a:prstGeom>
          </p:spPr>
        </p:pic>
      </p:gr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57200"/>
            <a:ext cx="7772400" cy="688973"/>
          </a:xfrm>
        </p:spPr>
        <p:txBody>
          <a:bodyPr/>
          <a:lstStyle/>
          <a:p>
            <a:r>
              <a:rPr lang="en-US" sz="2800" dirty="0" smtClean="0">
                <a:latin typeface="Times New Roman" pitchFamily="18" charset="0"/>
                <a:cs typeface="Times New Roman" pitchFamily="18" charset="0"/>
              </a:rPr>
              <a:t>VAI TRÒ CỦA TRANG PHỤC</a:t>
            </a:r>
            <a:endParaRPr lang="en-US" sz="2800" dirty="0">
              <a:latin typeface="Times New Roman" pitchFamily="18" charset="0"/>
              <a:cs typeface="Times New Roman" pitchFamily="18" charset="0"/>
            </a:endParaRPr>
          </a:p>
        </p:txBody>
      </p:sp>
      <p:sp>
        <p:nvSpPr>
          <p:cNvPr id="3" name="Rounded Rectangle 2"/>
          <p:cNvSpPr/>
          <p:nvPr/>
        </p:nvSpPr>
        <p:spPr>
          <a:xfrm>
            <a:off x="381000" y="1371600"/>
            <a:ext cx="39624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Kể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dưới</a:t>
            </a:r>
            <a:endParaRPr lang="en-US" sz="2400" dirty="0" smtClean="0">
              <a:latin typeface="Times New Roman" pitchFamily="18" charset="0"/>
              <a:cs typeface="Times New Roman" pitchFamily="18" charset="0"/>
            </a:endParaRPr>
          </a:p>
        </p:txBody>
      </p:sp>
      <p:sp>
        <p:nvSpPr>
          <p:cNvPr id="106497" name="Rectangle 1"/>
          <p:cNvSpPr>
            <a:spLocks noChangeArrowheads="1"/>
          </p:cNvSpPr>
          <p:nvPr/>
        </p:nvSpPr>
        <p:spPr bwMode="auto">
          <a:xfrm>
            <a:off x="609600" y="3200400"/>
            <a:ext cx="320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1" u="none" strike="noStrike" cap="none" normalizeH="0" baseline="0" dirty="0" smtClean="0">
                <a:ln>
                  <a:noFill/>
                </a:ln>
                <a:solidFill>
                  <a:srgbClr val="000000"/>
                </a:solidFill>
                <a:effectLst/>
                <a:latin typeface="Times New Roman" pitchFamily="18" charset="0"/>
                <a:ea typeface="Segoe UI" pitchFamily="34" charset="0"/>
                <a:cs typeface="Times New Roman" pitchFamily="18" charset="0"/>
              </a:rPr>
              <a:t>Vật dụng nào là quan trọng nhất?</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6498" name="Picture 374" descr="C:\Users\USER\Desktop\653929248943441175659631606517132495945728n-15621497387731469914021-15621499578571902342119.png"/>
          <p:cNvPicPr>
            <a:picLocks noChangeAspect="1" noChangeArrowheads="1"/>
          </p:cNvPicPr>
          <p:nvPr/>
        </p:nvPicPr>
        <p:blipFill>
          <a:blip r:embed="rId2"/>
          <a:srcRect/>
          <a:stretch>
            <a:fillRect/>
          </a:stretch>
        </p:blipFill>
        <p:spPr bwMode="auto">
          <a:xfrm>
            <a:off x="6858000" y="1600201"/>
            <a:ext cx="2286000" cy="2590800"/>
          </a:xfrm>
          <a:prstGeom prst="rect">
            <a:avLst/>
          </a:prstGeom>
          <a:noFill/>
          <a:ln w="9525">
            <a:noFill/>
            <a:miter lim="800000"/>
            <a:headEnd/>
            <a:tailEnd/>
          </a:ln>
        </p:spPr>
      </p:pic>
      <p:pic>
        <p:nvPicPr>
          <p:cNvPr id="106499" name="Picture 373" descr="C:\Users\USER\Desktop\images.jpg"/>
          <p:cNvPicPr>
            <a:picLocks noChangeAspect="1" noChangeArrowheads="1"/>
          </p:cNvPicPr>
          <p:nvPr/>
        </p:nvPicPr>
        <p:blipFill>
          <a:blip r:embed="rId3"/>
          <a:srcRect/>
          <a:stretch>
            <a:fillRect/>
          </a:stretch>
        </p:blipFill>
        <p:spPr bwMode="auto">
          <a:xfrm>
            <a:off x="4343400" y="1600200"/>
            <a:ext cx="2362200" cy="2590800"/>
          </a:xfrm>
          <a:prstGeom prst="rect">
            <a:avLst/>
          </a:prstGeom>
          <a:noFill/>
          <a:ln w="9525">
            <a:noFill/>
            <a:miter lim="800000"/>
            <a:headEnd/>
            <a:tailEnd/>
          </a:ln>
        </p:spPr>
      </p:pic>
      <p:sp>
        <p:nvSpPr>
          <p:cNvPr id="7" name="Rectangle 6"/>
          <p:cNvSpPr/>
          <p:nvPr/>
        </p:nvSpPr>
        <p:spPr>
          <a:xfrm>
            <a:off x="152400" y="4495800"/>
            <a:ext cx="883920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gồm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kèm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endParaRPr lang="en-US" sz="32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par>
                                <p:cTn id="13" presetID="8" presetClass="entr" presetSubtype="16" fill="hold" nodeType="withEffect">
                                  <p:stCondLst>
                                    <p:cond delay="0"/>
                                  </p:stCondLst>
                                  <p:childTnLst>
                                    <p:set>
                                      <p:cBhvr>
                                        <p:cTn id="14" dur="1" fill="hold">
                                          <p:stCondLst>
                                            <p:cond delay="0"/>
                                          </p:stCondLst>
                                        </p:cTn>
                                        <p:tgtEl>
                                          <p:spTgt spid="106499"/>
                                        </p:tgtEl>
                                        <p:attrNameLst>
                                          <p:attrName>style.visibility</p:attrName>
                                        </p:attrNameLst>
                                      </p:cBhvr>
                                      <p:to>
                                        <p:strVal val="visible"/>
                                      </p:to>
                                    </p:set>
                                    <p:animEffect transition="in" filter="diamond(in)">
                                      <p:cBhvr>
                                        <p:cTn id="15" dur="2000"/>
                                        <p:tgtEl>
                                          <p:spTgt spid="106499"/>
                                        </p:tgtEl>
                                      </p:cBhvr>
                                    </p:animEffect>
                                  </p:childTnLst>
                                </p:cTn>
                              </p:par>
                              <p:par>
                                <p:cTn id="16" presetID="8" presetClass="entr" presetSubtype="16" fill="hold" nodeType="withEffect">
                                  <p:stCondLst>
                                    <p:cond delay="0"/>
                                  </p:stCondLst>
                                  <p:childTnLst>
                                    <p:set>
                                      <p:cBhvr>
                                        <p:cTn id="17" dur="1" fill="hold">
                                          <p:stCondLst>
                                            <p:cond delay="0"/>
                                          </p:stCondLst>
                                        </p:cTn>
                                        <p:tgtEl>
                                          <p:spTgt spid="106498"/>
                                        </p:tgtEl>
                                        <p:attrNameLst>
                                          <p:attrName>style.visibility</p:attrName>
                                        </p:attrNameLst>
                                      </p:cBhvr>
                                      <p:to>
                                        <p:strVal val="visible"/>
                                      </p:to>
                                    </p:set>
                                    <p:animEffect transition="in" filter="diamond(in)">
                                      <p:cBhvr>
                                        <p:cTn id="18" dur="2000"/>
                                        <p:tgtEl>
                                          <p:spTgt spid="10649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6497"/>
                                        </p:tgtEl>
                                        <p:attrNameLst>
                                          <p:attrName>style.visibility</p:attrName>
                                        </p:attrNameLst>
                                      </p:cBhvr>
                                      <p:to>
                                        <p:strVal val="visible"/>
                                      </p:to>
                                    </p:set>
                                    <p:animEffect transition="in" filter="diamond(in)">
                                      <p:cBhvr>
                                        <p:cTn id="23" dur="2000"/>
                                        <p:tgtEl>
                                          <p:spTgt spid="106497"/>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0" fill="hold"/>
                                        <p:tgtEl>
                                          <p:spTgt spid="7"/>
                                        </p:tgtEl>
                                        <p:attrNameLst>
                                          <p:attrName>ppt_x</p:attrName>
                                        </p:attrNameLst>
                                      </p:cBhvr>
                                      <p:tavLst>
                                        <p:tav tm="0">
                                          <p:val>
                                            <p:strVal val="#ppt_x"/>
                                          </p:val>
                                        </p:tav>
                                        <p:tav tm="100000">
                                          <p:val>
                                            <p:strVal val="#ppt_x"/>
                                          </p:val>
                                        </p:tav>
                                      </p:tavLst>
                                    </p:anim>
                                    <p:anim calcmode="lin" valueType="num">
                                      <p:cBhvr additive="base">
                                        <p:cTn id="29"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6497"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762000"/>
            <a:ext cx="9144000" cy="6096000"/>
            <a:chOff x="0" y="762000"/>
            <a:chExt cx="9144000" cy="6096000"/>
          </a:xfrm>
        </p:grpSpPr>
        <p:pic>
          <p:nvPicPr>
            <p:cNvPr id="105475" name="Picture 3"/>
            <p:cNvPicPr>
              <a:picLocks noChangeAspect="1" noChangeArrowheads="1"/>
            </p:cNvPicPr>
            <p:nvPr/>
          </p:nvPicPr>
          <p:blipFill>
            <a:blip r:embed="rId3"/>
            <a:srcRect/>
            <a:stretch>
              <a:fillRect/>
            </a:stretch>
          </p:blipFill>
          <p:spPr bwMode="auto">
            <a:xfrm>
              <a:off x="0" y="1676400"/>
              <a:ext cx="9144000" cy="5181600"/>
            </a:xfrm>
            <a:prstGeom prst="rect">
              <a:avLst/>
            </a:prstGeom>
            <a:noFill/>
            <a:ln w="9525">
              <a:noFill/>
              <a:miter lim="800000"/>
              <a:headEnd/>
              <a:tailEnd/>
            </a:ln>
            <a:effectLst/>
          </p:spPr>
        </p:pic>
        <p:pic>
          <p:nvPicPr>
            <p:cNvPr id="105476" name="Picture 4"/>
            <p:cNvPicPr>
              <a:picLocks noChangeAspect="1" noChangeArrowheads="1"/>
            </p:cNvPicPr>
            <p:nvPr/>
          </p:nvPicPr>
          <p:blipFill>
            <a:blip r:embed="rId4"/>
            <a:srcRect/>
            <a:stretch>
              <a:fillRect/>
            </a:stretch>
          </p:blipFill>
          <p:spPr bwMode="auto">
            <a:xfrm>
              <a:off x="381000" y="762000"/>
              <a:ext cx="8277225" cy="762000"/>
            </a:xfrm>
            <a:prstGeom prst="rect">
              <a:avLst/>
            </a:prstGeom>
            <a:noFill/>
            <a:ln w="9525">
              <a:noFill/>
              <a:miter lim="800000"/>
              <a:headEnd/>
              <a:tailEnd/>
            </a:ln>
            <a:effectLst/>
          </p:spPr>
        </p:pic>
      </p:grpSp>
      <p:sp>
        <p:nvSpPr>
          <p:cNvPr id="4" name="Title 1"/>
          <p:cNvSpPr>
            <a:spLocks noGrp="1"/>
          </p:cNvSpPr>
          <p:nvPr>
            <p:ph type="ctrTitle"/>
          </p:nvPr>
        </p:nvSpPr>
        <p:spPr>
          <a:xfrm>
            <a:off x="914400" y="152400"/>
            <a:ext cx="7772400" cy="688973"/>
          </a:xfrm>
        </p:spPr>
        <p:txBody>
          <a:bodyPr/>
          <a:lstStyle/>
          <a:p>
            <a:r>
              <a:rPr lang="en-US" sz="2800" dirty="0" smtClean="0">
                <a:latin typeface="Times New Roman" pitchFamily="18" charset="0"/>
                <a:cs typeface="Times New Roman" pitchFamily="18" charset="0"/>
              </a:rPr>
              <a:t>VAI TRÒ CỦA TRANG PHỤC</a:t>
            </a:r>
            <a:endParaRPr lang="en-US" sz="28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1"/>
          <p:cNvPicPr>
            <a:picLocks noChangeAspect="1" noChangeArrowheads="1"/>
          </p:cNvPicPr>
          <p:nvPr/>
        </p:nvPicPr>
        <p:blipFill>
          <a:blip r:embed="rId2"/>
          <a:srcRect/>
          <a:stretch>
            <a:fillRect/>
          </a:stretch>
        </p:blipFill>
        <p:spPr bwMode="auto">
          <a:xfrm>
            <a:off x="457200" y="990600"/>
            <a:ext cx="8334375" cy="752475"/>
          </a:xfrm>
          <a:prstGeom prst="rect">
            <a:avLst/>
          </a:prstGeom>
          <a:noFill/>
          <a:ln w="9525">
            <a:noFill/>
            <a:miter lim="800000"/>
            <a:headEnd/>
            <a:tailEnd/>
          </a:ln>
          <a:effectLst/>
        </p:spPr>
      </p:pic>
      <p:pic>
        <p:nvPicPr>
          <p:cNvPr id="4" name="Picture 3" descr="unnamed.jpg"/>
          <p:cNvPicPr>
            <a:picLocks noChangeAspect="1"/>
          </p:cNvPicPr>
          <p:nvPr/>
        </p:nvPicPr>
        <p:blipFill>
          <a:blip r:embed="rId3"/>
          <a:stretch>
            <a:fillRect/>
          </a:stretch>
        </p:blipFill>
        <p:spPr>
          <a:xfrm>
            <a:off x="381000" y="1752600"/>
            <a:ext cx="4114800" cy="2362200"/>
          </a:xfrm>
          <a:prstGeom prst="rect">
            <a:avLst/>
          </a:prstGeom>
        </p:spPr>
      </p:pic>
      <p:pic>
        <p:nvPicPr>
          <p:cNvPr id="5" name="Content Placeholder 3" descr="Screen Clipping"/>
          <p:cNvPicPr>
            <a:picLocks noChangeAspect="1"/>
          </p:cNvPicPr>
          <p:nvPr/>
        </p:nvPicPr>
        <p:blipFill>
          <a:blip r:embed="rId4"/>
          <a:srcRect/>
          <a:stretch>
            <a:fillRect/>
          </a:stretch>
        </p:blipFill>
        <p:spPr bwMode="auto">
          <a:xfrm>
            <a:off x="4800600" y="1752600"/>
            <a:ext cx="4343400" cy="2362200"/>
          </a:xfrm>
          <a:prstGeom prst="rect">
            <a:avLst/>
          </a:prstGeom>
          <a:noFill/>
          <a:ln w="9525">
            <a:noFill/>
            <a:miter lim="800000"/>
            <a:headEnd/>
            <a:tailEnd/>
          </a:ln>
        </p:spPr>
      </p:pic>
      <p:pic>
        <p:nvPicPr>
          <p:cNvPr id="6" name="Picture 5" descr="P9.2-400x555.png"/>
          <p:cNvPicPr>
            <a:picLocks noChangeAspect="1"/>
          </p:cNvPicPr>
          <p:nvPr/>
        </p:nvPicPr>
        <p:blipFill>
          <a:blip r:embed="rId5"/>
          <a:stretch>
            <a:fillRect/>
          </a:stretch>
        </p:blipFill>
        <p:spPr>
          <a:xfrm>
            <a:off x="381000" y="4114799"/>
            <a:ext cx="4114800" cy="2743201"/>
          </a:xfrm>
          <a:prstGeom prst="rect">
            <a:avLst/>
          </a:prstGeom>
        </p:spPr>
      </p:pic>
      <p:pic>
        <p:nvPicPr>
          <p:cNvPr id="7" name="Picture 6" descr="8abb3a2798fbbc77fecff92ac99bb911.jpg.jpg_525x525q80.jpg"/>
          <p:cNvPicPr>
            <a:picLocks noChangeAspect="1"/>
          </p:cNvPicPr>
          <p:nvPr/>
        </p:nvPicPr>
        <p:blipFill>
          <a:blip r:embed="rId6"/>
          <a:stretch>
            <a:fillRect/>
          </a:stretch>
        </p:blipFill>
        <p:spPr>
          <a:xfrm>
            <a:off x="4800600" y="4114800"/>
            <a:ext cx="4343400" cy="2743200"/>
          </a:xfrm>
          <a:prstGeom prst="rect">
            <a:avLst/>
          </a:prstGeom>
        </p:spPr>
      </p:pic>
      <p:sp>
        <p:nvSpPr>
          <p:cNvPr id="8" name="Title 1"/>
          <p:cNvSpPr>
            <a:spLocks noGrp="1"/>
          </p:cNvSpPr>
          <p:nvPr>
            <p:ph type="ctrTitle"/>
          </p:nvPr>
        </p:nvSpPr>
        <p:spPr>
          <a:xfrm>
            <a:off x="914400" y="304800"/>
            <a:ext cx="7772400" cy="688973"/>
          </a:xfrm>
        </p:spPr>
        <p:txBody>
          <a:bodyPr/>
          <a:lstStyle/>
          <a:p>
            <a:r>
              <a:rPr lang="en-US" sz="2800" dirty="0" smtClean="0">
                <a:latin typeface="Times New Roman" pitchFamily="18" charset="0"/>
                <a:cs typeface="Times New Roman" pitchFamily="18" charset="0"/>
              </a:rPr>
              <a:t>VAI TRÒ CỦA TRANG PHỤC</a:t>
            </a:r>
            <a:endParaRPr lang="en-US" sz="28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4449"/>
                                        </p:tgtEl>
                                        <p:attrNameLst>
                                          <p:attrName>style.visibility</p:attrName>
                                        </p:attrNameLst>
                                      </p:cBhvr>
                                      <p:to>
                                        <p:strVal val="visible"/>
                                      </p:to>
                                    </p:set>
                                    <p:animEffect transition="in" filter="diamond(in)">
                                      <p:cBhvr>
                                        <p:cTn id="12" dur="2000"/>
                                        <p:tgtEl>
                                          <p:spTgt spid="104449"/>
                                        </p:tgtEl>
                                      </p:cBhvr>
                                    </p:animEffect>
                                  </p:childTnLst>
                                </p:cTn>
                              </p:par>
                              <p:par>
                                <p:cTn id="13" presetID="8"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par>
                                <p:cTn id="16" presetID="8"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par>
                                <p:cTn id="19" presetID="8"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par>
                                <p:cTn id="22" presetID="8"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3" name="Picture 21" descr="Screen Clipping"/>
          <p:cNvPicPr>
            <a:picLocks noChangeAspect="1"/>
          </p:cNvPicPr>
          <p:nvPr/>
        </p:nvPicPr>
        <p:blipFill>
          <a:blip r:embed="rId3"/>
          <a:srcRect/>
          <a:stretch>
            <a:fillRect/>
          </a:stretch>
        </p:blipFill>
        <p:spPr bwMode="auto">
          <a:xfrm>
            <a:off x="228601" y="2286000"/>
            <a:ext cx="3022600" cy="3200400"/>
          </a:xfrm>
          <a:prstGeom prst="rect">
            <a:avLst/>
          </a:prstGeom>
          <a:noFill/>
          <a:ln w="9525">
            <a:noFill/>
            <a:miter lim="800000"/>
            <a:headEnd/>
            <a:tailEnd/>
          </a:ln>
        </p:spPr>
      </p:pic>
      <p:pic>
        <p:nvPicPr>
          <p:cNvPr id="4" name="Picture 20" descr="Screen Clipping"/>
          <p:cNvPicPr>
            <a:picLocks noChangeAspect="1"/>
          </p:cNvPicPr>
          <p:nvPr/>
        </p:nvPicPr>
        <p:blipFill>
          <a:blip r:embed="rId4"/>
          <a:srcRect/>
          <a:stretch>
            <a:fillRect/>
          </a:stretch>
        </p:blipFill>
        <p:spPr bwMode="auto">
          <a:xfrm>
            <a:off x="3294063" y="2314575"/>
            <a:ext cx="2409825" cy="3171825"/>
          </a:xfrm>
          <a:prstGeom prst="rect">
            <a:avLst/>
          </a:prstGeom>
          <a:noFill/>
          <a:ln w="9525">
            <a:noFill/>
            <a:miter lim="800000"/>
            <a:headEnd/>
            <a:tailEnd/>
          </a:ln>
        </p:spPr>
      </p:pic>
      <p:pic>
        <p:nvPicPr>
          <p:cNvPr id="5" name="Picture 19" descr="Screen Clipping"/>
          <p:cNvPicPr>
            <a:picLocks noChangeAspect="1"/>
          </p:cNvPicPr>
          <p:nvPr/>
        </p:nvPicPr>
        <p:blipFill>
          <a:blip r:embed="rId5"/>
          <a:srcRect/>
          <a:stretch>
            <a:fillRect/>
          </a:stretch>
        </p:blipFill>
        <p:spPr bwMode="auto">
          <a:xfrm>
            <a:off x="5943600" y="2438400"/>
            <a:ext cx="2895600" cy="2943225"/>
          </a:xfrm>
          <a:prstGeom prst="rect">
            <a:avLst/>
          </a:prstGeom>
          <a:noFill/>
          <a:ln w="9525">
            <a:noFill/>
            <a:miter lim="800000"/>
            <a:headEnd/>
            <a:tailEnd/>
          </a:ln>
        </p:spPr>
      </p:pic>
      <p:sp>
        <p:nvSpPr>
          <p:cNvPr id="6" name="Rectangle 5"/>
          <p:cNvSpPr/>
          <p:nvPr/>
        </p:nvSpPr>
        <p:spPr>
          <a:xfrm>
            <a:off x="304800" y="1219200"/>
            <a:ext cx="8839200" cy="954107"/>
          </a:xfrm>
          <a:prstGeom prst="rect">
            <a:avLst/>
          </a:prstGeom>
        </p:spPr>
        <p:txBody>
          <a:bodyPr wrap="square">
            <a:spAutoFit/>
          </a:bodyPr>
          <a:lstStyle/>
          <a:p>
            <a:r>
              <a:rPr lang="en-US" altLang="en-US" sz="2800" i="1" dirty="0" err="1" smtClean="0">
                <a:solidFill>
                  <a:srgbClr val="FF0000"/>
                </a:solidFill>
                <a:latin typeface="Times New Roman" pitchFamily="18" charset="0"/>
                <a:cs typeface="Times New Roman" pitchFamily="18" charset="0"/>
              </a:rPr>
              <a:t>Trang</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phục</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có</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hai</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vai</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trò</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chính</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bảo</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vệ</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cơ</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thể</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và</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làm</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đẹp</a:t>
            </a:r>
            <a:r>
              <a:rPr lang="en-US" altLang="en-US" sz="2800" i="1" dirty="0" smtClean="0">
                <a:solidFill>
                  <a:srgbClr val="FF0000"/>
                </a:solidFill>
                <a:latin typeface="Times New Roman" pitchFamily="18" charset="0"/>
                <a:cs typeface="Times New Roman" pitchFamily="18" charset="0"/>
              </a:rPr>
              <a:t> </a:t>
            </a:r>
            <a:r>
              <a:rPr lang="en-US" altLang="en-US" sz="2800" i="1" dirty="0" err="1" smtClean="0">
                <a:solidFill>
                  <a:srgbClr val="FF0000"/>
                </a:solidFill>
                <a:latin typeface="Times New Roman" pitchFamily="18" charset="0"/>
                <a:cs typeface="Times New Roman" pitchFamily="18" charset="0"/>
              </a:rPr>
              <a:t>cho</a:t>
            </a:r>
            <a:r>
              <a:rPr lang="en-US" altLang="en-US" sz="2800" i="1" dirty="0" smtClean="0">
                <a:solidFill>
                  <a:srgbClr val="FF0000"/>
                </a:solidFill>
                <a:latin typeface="Times New Roman" pitchFamily="18" charset="0"/>
                <a:cs typeface="Times New Roman" pitchFamily="18" charset="0"/>
              </a:rPr>
              <a:t> con </a:t>
            </a:r>
            <a:r>
              <a:rPr lang="en-US" altLang="en-US" sz="2800" i="1" dirty="0" err="1" smtClean="0">
                <a:solidFill>
                  <a:srgbClr val="FF0000"/>
                </a:solidFill>
                <a:latin typeface="Times New Roman" pitchFamily="18" charset="0"/>
                <a:cs typeface="Times New Roman" pitchFamily="18" charset="0"/>
              </a:rPr>
              <a:t>người</a:t>
            </a:r>
            <a:r>
              <a:rPr lang="en-US" altLang="en-US" i="1" dirty="0" smtClean="0">
                <a:solidFill>
                  <a:srgbClr val="FF0000"/>
                </a:solidFill>
              </a:rPr>
              <a:t>.</a:t>
            </a:r>
            <a:endParaRPr lang="en-US" altLang="en-US" i="1" dirty="0">
              <a:solidFill>
                <a:srgbClr val="FF0000"/>
              </a:solidFill>
            </a:endParaRPr>
          </a:p>
        </p:txBody>
      </p:sp>
      <p:sp>
        <p:nvSpPr>
          <p:cNvPr id="7" name="Rectangle 6"/>
          <p:cNvSpPr/>
          <p:nvPr/>
        </p:nvSpPr>
        <p:spPr>
          <a:xfrm>
            <a:off x="381000" y="5486400"/>
            <a:ext cx="84582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a:t>
            </a:r>
          </a:p>
        </p:txBody>
      </p:sp>
      <p:sp>
        <p:nvSpPr>
          <p:cNvPr id="8" name="Title 1"/>
          <p:cNvSpPr>
            <a:spLocks noGrp="1"/>
          </p:cNvSpPr>
          <p:nvPr>
            <p:ph type="ctrTitle"/>
          </p:nvPr>
        </p:nvSpPr>
        <p:spPr>
          <a:xfrm>
            <a:off x="990600" y="457200"/>
            <a:ext cx="7772400" cy="688973"/>
          </a:xfrm>
        </p:spPr>
        <p:txBody>
          <a:bodyPr/>
          <a:lstStyle/>
          <a:p>
            <a:r>
              <a:rPr lang="en-US" sz="2800" dirty="0" smtClean="0">
                <a:latin typeface="Times New Roman" pitchFamily="18" charset="0"/>
                <a:cs typeface="Times New Roman" pitchFamily="18" charset="0"/>
              </a:rPr>
              <a:t>VAI TRÒ CỦA TRANG PHỤC</a:t>
            </a:r>
            <a:endParaRPr lang="en-US" sz="28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par>
                                <p:cTn id="13" presetID="8"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par>
                                <p:cTn id="16" presetID="8"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par>
                                <p:cTn id="19" presetID="8"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304800"/>
            <a:ext cx="4844468"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MỘT SỐ LOẠI TRANG PHỤC</a:t>
            </a:r>
            <a:endParaRPr lang="en-US" sz="2800" dirty="0">
              <a:latin typeface="Times New Roman" pitchFamily="18" charset="0"/>
              <a:cs typeface="Times New Roman" pitchFamily="18" charset="0"/>
            </a:endParaRPr>
          </a:p>
        </p:txBody>
      </p:sp>
      <p:sp>
        <p:nvSpPr>
          <p:cNvPr id="4" name="TextBox 3"/>
          <p:cNvSpPr txBox="1"/>
          <p:nvPr/>
        </p:nvSpPr>
        <p:spPr>
          <a:xfrm>
            <a:off x="0" y="990600"/>
            <a:ext cx="8915399" cy="954107"/>
          </a:xfrm>
          <a:prstGeom prst="rect">
            <a:avLst/>
          </a:prstGeom>
          <a:noFill/>
        </p:spPr>
        <p:txBody>
          <a:bodyPr wrap="square" rtlCol="0">
            <a:spAutoFit/>
          </a:bodyPr>
          <a:lstStyle/>
          <a:p>
            <a:r>
              <a:rPr lang="en-US" sz="2800" dirty="0" err="1" smtClean="0">
                <a:solidFill>
                  <a:srgbClr val="00B050"/>
                </a:solidFill>
                <a:latin typeface="Times New Roman" pitchFamily="18" charset="0"/>
                <a:cs typeface="Times New Roman" pitchFamily="18" charset="0"/>
              </a:rPr>
              <a:t>Quan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sát</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hình</a:t>
            </a:r>
            <a:r>
              <a:rPr lang="en-US" sz="2800" dirty="0" smtClean="0">
                <a:solidFill>
                  <a:srgbClr val="00B050"/>
                </a:solidFill>
                <a:latin typeface="Times New Roman" pitchFamily="18" charset="0"/>
                <a:cs typeface="Times New Roman" pitchFamily="18" charset="0"/>
              </a:rPr>
              <a:t> 7.3 </a:t>
            </a:r>
            <a:r>
              <a:rPr lang="en-US" sz="2800" dirty="0" err="1" smtClean="0">
                <a:solidFill>
                  <a:srgbClr val="00B050"/>
                </a:solidFill>
                <a:latin typeface="Times New Roman" pitchFamily="18" charset="0"/>
                <a:cs typeface="Times New Roman" pitchFamily="18" charset="0"/>
              </a:rPr>
              <a:t>nêu</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một</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số</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cách</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để</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phân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loại</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trang</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phục</a:t>
            </a:r>
            <a:r>
              <a:rPr lang="en-US" sz="2800" dirty="0" smtClean="0">
                <a:solidFill>
                  <a:srgbClr val="00B050"/>
                </a:solidFill>
                <a:latin typeface="Times New Roman" pitchFamily="18" charset="0"/>
                <a:cs typeface="Times New Roman" pitchFamily="18" charset="0"/>
              </a:rPr>
              <a:t>. Theo </a:t>
            </a:r>
            <a:r>
              <a:rPr lang="en-US" sz="2800" dirty="0" err="1" smtClean="0">
                <a:solidFill>
                  <a:srgbClr val="00B050"/>
                </a:solidFill>
                <a:latin typeface="Times New Roman" pitchFamily="18" charset="0"/>
                <a:cs typeface="Times New Roman" pitchFamily="18" charset="0"/>
              </a:rPr>
              <a:t>các</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tiêu</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chí</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đó</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trang</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phục</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được</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phân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loại</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như</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thế</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nào</a:t>
            </a:r>
            <a:r>
              <a:rPr lang="en-US" sz="2800" dirty="0" smtClean="0">
                <a:solidFill>
                  <a:srgbClr val="00B050"/>
                </a:solidFill>
                <a:latin typeface="Times New Roman" pitchFamily="18" charset="0"/>
                <a:cs typeface="Times New Roman" pitchFamily="18" charset="0"/>
              </a:rPr>
              <a:t>?</a:t>
            </a:r>
            <a:endParaRPr lang="en-US" sz="2800" dirty="0">
              <a:solidFill>
                <a:srgbClr val="00B050"/>
              </a:solidFill>
              <a:latin typeface="Times New Roman" pitchFamily="18" charset="0"/>
              <a:cs typeface="Times New Roman" pitchFamily="18" charset="0"/>
            </a:endParaRPr>
          </a:p>
        </p:txBody>
      </p:sp>
      <p:grpSp>
        <p:nvGrpSpPr>
          <p:cNvPr id="7" name="Group 6"/>
          <p:cNvGrpSpPr/>
          <p:nvPr/>
        </p:nvGrpSpPr>
        <p:grpSpPr>
          <a:xfrm>
            <a:off x="838200" y="1905000"/>
            <a:ext cx="7391400" cy="4419600"/>
            <a:chOff x="838200" y="1905000"/>
            <a:chExt cx="7391400" cy="4419600"/>
          </a:xfrm>
        </p:grpSpPr>
        <p:sp>
          <p:nvSpPr>
            <p:cNvPr id="102402" name="Rectangle 2"/>
            <p:cNvSpPr>
              <a:spLocks noChangeArrowheads="1"/>
            </p:cNvSpPr>
            <p:nvPr/>
          </p:nvSpPr>
          <p:spPr bwMode="auto">
            <a:xfrm>
              <a:off x="3276600" y="1905000"/>
              <a:ext cx="2197161"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Trang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01" name="Picture 375" descr="image111"/>
            <p:cNvPicPr>
              <a:picLocks noChangeAspect="1" noChangeArrowheads="1"/>
            </p:cNvPicPr>
            <p:nvPr/>
          </p:nvPicPr>
          <p:blipFill>
            <a:blip r:embed="rId2"/>
            <a:srcRect/>
            <a:stretch>
              <a:fillRect/>
            </a:stretch>
          </p:blipFill>
          <p:spPr bwMode="auto">
            <a:xfrm>
              <a:off x="838200" y="2590800"/>
              <a:ext cx="7391400" cy="3733800"/>
            </a:xfrm>
            <a:prstGeom prst="rect">
              <a:avLst/>
            </a:prstGeom>
            <a:noFill/>
          </p:spPr>
        </p:pic>
      </p:grpSp>
      <p:sp>
        <p:nvSpPr>
          <p:cNvPr id="102403" name="Rectangle 3"/>
          <p:cNvSpPr>
            <a:spLocks noChangeArrowheads="1"/>
          </p:cNvSpPr>
          <p:nvPr/>
        </p:nvSpPr>
        <p:spPr bwMode="auto">
          <a:xfrm>
            <a:off x="0" y="1295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a:stretch>
            <a:fillRect/>
          </a:stretch>
        </p:blipFill>
        <p:spPr>
          <a:xfrm>
            <a:off x="3505200" y="1219200"/>
            <a:ext cx="2133600" cy="2743200"/>
          </a:xfrm>
          <a:prstGeom prst="rect">
            <a:avLst/>
          </a:prstGeom>
        </p:spPr>
      </p:pic>
      <p:pic>
        <p:nvPicPr>
          <p:cNvPr id="5" name="Picture 1"/>
          <p:cNvPicPr>
            <a:picLocks noChangeAspect="1"/>
          </p:cNvPicPr>
          <p:nvPr/>
        </p:nvPicPr>
        <p:blipFill>
          <a:blip r:embed="rId3"/>
          <a:srcRect r="29974"/>
          <a:stretch>
            <a:fillRect/>
          </a:stretch>
        </p:blipFill>
        <p:spPr bwMode="auto">
          <a:xfrm>
            <a:off x="0" y="1066800"/>
            <a:ext cx="3429000" cy="2895600"/>
          </a:xfrm>
          <a:prstGeom prst="rect">
            <a:avLst/>
          </a:prstGeom>
          <a:noFill/>
          <a:ln w="9525">
            <a:noFill/>
            <a:miter lim="800000"/>
            <a:headEnd/>
            <a:tailEnd/>
          </a:ln>
        </p:spPr>
      </p:pic>
      <p:pic>
        <p:nvPicPr>
          <p:cNvPr id="6" name="Picture 5" descr="image015-1275215026-d637514255029402514.jpg"/>
          <p:cNvPicPr>
            <a:picLocks noChangeAspect="1"/>
          </p:cNvPicPr>
          <p:nvPr/>
        </p:nvPicPr>
        <p:blipFill>
          <a:blip r:embed="rId4"/>
          <a:stretch>
            <a:fillRect/>
          </a:stretch>
        </p:blipFill>
        <p:spPr>
          <a:xfrm>
            <a:off x="152400" y="4343400"/>
            <a:ext cx="2971800" cy="2514600"/>
          </a:xfrm>
          <a:prstGeom prst="rect">
            <a:avLst/>
          </a:prstGeom>
        </p:spPr>
      </p:pic>
      <p:pic>
        <p:nvPicPr>
          <p:cNvPr id="7" name="Picture 6" descr="2efc1dde52a152e81c02351b811dc610_tn.jpg"/>
          <p:cNvPicPr>
            <a:picLocks noChangeAspect="1"/>
          </p:cNvPicPr>
          <p:nvPr/>
        </p:nvPicPr>
        <p:blipFill>
          <a:blip r:embed="rId5"/>
          <a:stretch>
            <a:fillRect/>
          </a:stretch>
        </p:blipFill>
        <p:spPr>
          <a:xfrm>
            <a:off x="5943600" y="1219200"/>
            <a:ext cx="3200400" cy="2743200"/>
          </a:xfrm>
          <a:prstGeom prst="rect">
            <a:avLst/>
          </a:prstGeom>
        </p:spPr>
      </p:pic>
      <p:pic>
        <p:nvPicPr>
          <p:cNvPr id="8" name="Picture 7" descr="thu-dong-ava.jpg"/>
          <p:cNvPicPr>
            <a:picLocks noChangeAspect="1"/>
          </p:cNvPicPr>
          <p:nvPr/>
        </p:nvPicPr>
        <p:blipFill>
          <a:blip r:embed="rId6"/>
          <a:stretch>
            <a:fillRect/>
          </a:stretch>
        </p:blipFill>
        <p:spPr>
          <a:xfrm>
            <a:off x="3429000" y="4343400"/>
            <a:ext cx="3124200" cy="2514600"/>
          </a:xfrm>
          <a:prstGeom prst="rect">
            <a:avLst/>
          </a:prstGeom>
        </p:spPr>
      </p:pic>
      <p:sp>
        <p:nvSpPr>
          <p:cNvPr id="9" name="TextBox 8"/>
          <p:cNvSpPr txBox="1"/>
          <p:nvPr/>
        </p:nvSpPr>
        <p:spPr>
          <a:xfrm>
            <a:off x="2057400" y="304800"/>
            <a:ext cx="4844468"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MỘT SỐ LOẠI TRANG PHỤC</a:t>
            </a:r>
            <a:endParaRPr lang="en-US" sz="2800" dirty="0">
              <a:latin typeface="Times New Roman" pitchFamily="18" charset="0"/>
              <a:cs typeface="Times New Roman" pitchFamily="18" charset="0"/>
            </a:endParaRPr>
          </a:p>
        </p:txBody>
      </p:sp>
      <p:sp>
        <p:nvSpPr>
          <p:cNvPr id="10" name="Rounded Rectangle 9"/>
          <p:cNvSpPr/>
          <p:nvPr/>
        </p:nvSpPr>
        <p:spPr>
          <a:xfrm>
            <a:off x="6705600" y="4343400"/>
            <a:ext cx="2438400" cy="2514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theme/theme1.xml><?xml version="1.0" encoding="utf-8"?>
<a:theme xmlns:a="http://schemas.openxmlformats.org/drawingml/2006/main" name="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1</Template>
  <TotalTime>939</TotalTime>
  <Words>902</Words>
  <Application>Microsoft Office PowerPoint</Application>
  <PresentationFormat>On-screen Show (4:3)</PresentationFormat>
  <Paragraphs>84</Paragraphs>
  <Slides>23</Slides>
  <Notes>3</Notes>
  <HiddenSlides>0</HiddenSlides>
  <MMClips>1</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30" baseType="lpstr">
      <vt:lpstr>10</vt:lpstr>
      <vt:lpstr>自定义设计方案</vt:lpstr>
      <vt:lpstr>1_自定义设计方案</vt:lpstr>
      <vt:lpstr>1_10</vt:lpstr>
      <vt:lpstr>2_自定义设计方案</vt:lpstr>
      <vt:lpstr>3_自定义设计方案</vt:lpstr>
      <vt:lpstr>Bitmap Image</vt:lpstr>
      <vt:lpstr>CHƯƠNG III TRANG PHỤC VÀ THỜI TRANG </vt:lpstr>
      <vt:lpstr>Slide 2</vt:lpstr>
      <vt:lpstr>Sự khác nhau giữa trang phục thời nguyên thủy và trang  phục hiện nay</vt:lpstr>
      <vt:lpstr>VAI TRÒ CỦA TRANG PHỤC</vt:lpstr>
      <vt:lpstr>VAI TRÒ CỦA TRANG PHỤC</vt:lpstr>
      <vt:lpstr>VAI TRÒ CỦA TRANG PHỤC</vt:lpstr>
      <vt:lpstr>VAI TRÒ CỦA TRANG PHỤC</vt:lpstr>
      <vt:lpstr>Slide 8</vt:lpstr>
      <vt:lpstr>Slide 9</vt:lpstr>
      <vt:lpstr>Slide 10</vt:lpstr>
      <vt:lpstr>LUYỆN TẬP</vt:lpstr>
      <vt:lpstr>Slide 12</vt:lpstr>
      <vt:lpstr>Slide 13</vt:lpstr>
      <vt:lpstr>Đặc điểm của trang phục - Chất liệu là thành phần cơ bản để tạo ra trang phục. Chất liệu may trang phục đa dạng và có sự khác biệt về độ bền, độ dày, mỏng, độ nhàu và độ thấm hút. - Kiểu dáng là hình dạng bề ngoài của trang phục, thể hiện tính thẩm mĩ, tính đa dạng của các bộ trang phục. - Màu sắc là yếu tố quan trọng tạo nên vẻ đẹp của trang phục. Trang phục có thể sử dụng một màu hoặc phối hợp nhiều màu với nhau. - Đường nét, hoạ tiết là yếu tố được dùng để trang trí, làm tăng vẻ đẹp và tạo hiệu ứng thẩm mĩ cho trang phục như đường kẻ, đường cong, đăng ten, nơ, ren,...  </vt:lpstr>
      <vt:lpstr>MỘT SỐ LOẠI VẢI THÔNG DỤNG ĐỂ MAY TRANG PHỤC</vt:lpstr>
      <vt:lpstr>MỘT SỐ LOẠI VẢI THÔNG DỤNG ĐỂ MAY TRANG PHỤC</vt:lpstr>
      <vt:lpstr>Hoàn thành phiếu học tập</vt:lpstr>
      <vt:lpstr>Slide 18</vt:lpstr>
      <vt:lpstr>MỘT SỐ LOẠI VẢI THÔNG DỤNG ĐỂ MAY TRANG PHỤC</vt:lpstr>
      <vt:lpstr>Nhãn quần áo: Cung cấp cho người tiêu dùng những thông tin về sản phẩm như thương hiệu, kích cỡ, chất liệu, cách bảo quản, cách giặt</vt:lpstr>
      <vt:lpstr>Nghề dệt lụa Vạn Phúc </vt:lpstr>
      <vt:lpstr>Hãy đọc những thông tin ở hình trên  cho biết trang phục đó được làm từ loại vải nào? Trong ba loại vải này, em thích chọn áo được làm từ loại vải nào hơn? Tại sao? </vt:lpstr>
      <vt:lpstr>VẬN DỤNG</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III TRANG PHỤC VÀ THỜI TRANG BÀI 7. TRANG PHỤC TRONG ĐỜI SỐNG</dc:title>
  <dc:creator>Asus</dc:creator>
  <cp:lastModifiedBy>Asus</cp:lastModifiedBy>
  <cp:revision>79</cp:revision>
  <dcterms:created xsi:type="dcterms:W3CDTF">2021-09-01T03:51:02Z</dcterms:created>
  <dcterms:modified xsi:type="dcterms:W3CDTF">2021-09-02T02:30:19Z</dcterms:modified>
</cp:coreProperties>
</file>