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56" r:id="rId3"/>
    <p:sldId id="257" r:id="rId4"/>
    <p:sldId id="269" r:id="rId5"/>
    <p:sldId id="260" r:id="rId6"/>
    <p:sldId id="265" r:id="rId7"/>
    <p:sldId id="283" r:id="rId8"/>
    <p:sldId id="259" r:id="rId9"/>
    <p:sldId id="284" r:id="rId10"/>
    <p:sldId id="285" r:id="rId11"/>
    <p:sldId id="273" r:id="rId12"/>
    <p:sldId id="286" r:id="rId13"/>
    <p:sldId id="271" r:id="rId14"/>
    <p:sldId id="287" r:id="rId15"/>
    <p:sldId id="288" r:id="rId16"/>
    <p:sldId id="262" r:id="rId17"/>
    <p:sldId id="274" r:id="rId18"/>
    <p:sldId id="289" r:id="rId19"/>
    <p:sldId id="275" r:id="rId20"/>
    <p:sldId id="290" r:id="rId21"/>
    <p:sldId id="291" r:id="rId22"/>
    <p:sldId id="258" r:id="rId23"/>
    <p:sldId id="292" r:id="rId24"/>
    <p:sldId id="293" r:id="rId25"/>
    <p:sldId id="280" r:id="rId26"/>
    <p:sldId id="270" r:id="rId27"/>
    <p:sldId id="263" r:id="rId28"/>
    <p:sldId id="294" r:id="rId29"/>
    <p:sldId id="278" r:id="rId30"/>
    <p:sldId id="295" r:id="rId31"/>
    <p:sldId id="297" r:id="rId32"/>
    <p:sldId id="296" r:id="rId33"/>
    <p:sldId id="298" r:id="rId34"/>
    <p:sldId id="261" r:id="rId35"/>
    <p:sldId id="279" r:id="rId36"/>
  </p:sldIdLst>
  <p:sldSz cx="18288000" cy="10287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mbria Math" panose="02040503050406030204" pitchFamily="18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EDF"/>
    <a:srgbClr val="2B8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2" autoAdjust="0"/>
  </p:normalViewPr>
  <p:slideViewPr>
    <p:cSldViewPr>
      <p:cViewPr varScale="1">
        <p:scale>
          <a:sx n="49" d="100"/>
          <a:sy n="49" d="100"/>
        </p:scale>
        <p:origin x="5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FAF37-38D6-44FB-86D6-4E180DB9D31C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6012D-CD69-42A0-A874-483FBE663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4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012D-CD69-42A0-A874-483FBE663F2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6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2951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8177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5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27888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5631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0029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7753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6107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1385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1"/>
            </a:lvl2pPr>
            <a:lvl3pPr marL="914445" indent="0">
              <a:buNone/>
              <a:defRPr sz="2400"/>
            </a:lvl3pPr>
            <a:lvl4pPr marL="1371669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1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5540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1062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585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1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8" indent="-285765" algn="l" defTabSz="914445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2" algn="l" defTabSz="9144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2" algn="l" defTabSz="9144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25.png"/><Relationship Id="rId23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1.sv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1.png"/><Relationship Id="rId10" Type="http://schemas.openxmlformats.org/officeDocument/2006/relationships/image" Target="../media/image40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49.png"/><Relationship Id="rId3" Type="http://schemas.openxmlformats.org/officeDocument/2006/relationships/image" Target="../media/image20.svg"/><Relationship Id="rId12" Type="http://schemas.openxmlformats.org/officeDocument/2006/relationships/image" Target="../media/image4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6.png"/><Relationship Id="rId15" Type="http://schemas.openxmlformats.org/officeDocument/2006/relationships/image" Target="../media/image51.png"/><Relationship Id="rId10" Type="http://schemas.microsoft.com/office/2007/relationships/hdphoto" Target="../media/hdphoto6.wdp"/><Relationship Id="rId9" Type="http://schemas.openxmlformats.org/officeDocument/2006/relationships/image" Target="../media/image46.png"/><Relationship Id="rId1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3.svg"/><Relationship Id="rId7" Type="http://schemas.openxmlformats.org/officeDocument/2006/relationships/image" Target="../media/image3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640.png"/><Relationship Id="rId9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3.svg"/><Relationship Id="rId7" Type="http://schemas.openxmlformats.org/officeDocument/2006/relationships/image" Target="../media/image3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640.png"/><Relationship Id="rId9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640.png"/><Relationship Id="rId10" Type="http://schemas.openxmlformats.org/officeDocument/2006/relationships/image" Target="../media/image54.png"/><Relationship Id="rId4" Type="http://schemas.openxmlformats.org/officeDocument/2006/relationships/image" Target="../media/image63.svg"/><Relationship Id="rId9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17" Type="http://schemas.openxmlformats.org/officeDocument/2006/relationships/image" Target="../media/image64.png"/><Relationship Id="rId2" Type="http://schemas.openxmlformats.org/officeDocument/2006/relationships/image" Target="../media/image62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75.pn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microsoft.com/office/2007/relationships/media" Target="../media/media2.mp3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5.png"/><Relationship Id="rId11" Type="http://schemas.openxmlformats.org/officeDocument/2006/relationships/image" Target="../media/image70.png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94.png"/><Relationship Id="rId10" Type="http://schemas.openxmlformats.org/officeDocument/2006/relationships/image" Target="../media/image68.png"/><Relationship Id="rId4" Type="http://schemas.openxmlformats.org/officeDocument/2006/relationships/audio" Target="../media/media2.mp3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microsoft.com/office/2007/relationships/media" Target="../media/media2.mp3"/><Relationship Id="rId7" Type="http://schemas.openxmlformats.org/officeDocument/2006/relationships/image" Target="../media/image7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8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90.svg"/><Relationship Id="rId4" Type="http://schemas.openxmlformats.org/officeDocument/2006/relationships/audio" Target="../media/media2.mp3"/><Relationship Id="rId9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microsoft.com/office/2007/relationships/media" Target="../media/media2.mp3"/><Relationship Id="rId7" Type="http://schemas.openxmlformats.org/officeDocument/2006/relationships/image" Target="../media/image7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90.svg"/><Relationship Id="rId4" Type="http://schemas.openxmlformats.org/officeDocument/2006/relationships/audio" Target="../media/media2.mp3"/><Relationship Id="rId9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4.png"/><Relationship Id="rId3" Type="http://schemas.microsoft.com/office/2007/relationships/media" Target="../media/media2.mp3"/><Relationship Id="rId7" Type="http://schemas.openxmlformats.org/officeDocument/2006/relationships/image" Target="../media/image950.png"/><Relationship Id="rId12" Type="http://schemas.openxmlformats.org/officeDocument/2006/relationships/image" Target="../media/image90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0.png"/><Relationship Id="rId11" Type="http://schemas.openxmlformats.org/officeDocument/2006/relationships/image" Target="../media/image72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84.svg"/><Relationship Id="rId4" Type="http://schemas.openxmlformats.org/officeDocument/2006/relationships/audio" Target="../media/media2.mp3"/><Relationship Id="rId9" Type="http://schemas.openxmlformats.org/officeDocument/2006/relationships/image" Target="../media/image71.png"/><Relationship Id="rId14" Type="http://schemas.microsoft.com/office/2007/relationships/hdphoto" Target="../media/hdphoto7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98.svg"/><Relationship Id="rId7" Type="http://schemas.openxmlformats.org/officeDocument/2006/relationships/image" Target="../media/image102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100.svg"/><Relationship Id="rId4" Type="http://schemas.openxmlformats.org/officeDocument/2006/relationships/image" Target="../media/image78.png"/><Relationship Id="rId9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0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702246"/>
            <a:ext cx="18288000" cy="2584754"/>
          </a:xfrm>
          <a:prstGeom prst="rect">
            <a:avLst/>
          </a:prstGeom>
          <a:solidFill>
            <a:srgbClr val="99D9D9"/>
          </a:solid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" y="114300"/>
            <a:ext cx="18283489" cy="13235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564365" y="9216183"/>
            <a:ext cx="19416731" cy="0"/>
          </a:xfrm>
          <a:prstGeom prst="line">
            <a:avLst/>
          </a:prstGeom>
          <a:ln w="38100" cap="rnd">
            <a:solidFill>
              <a:srgbClr val="1A2127">
                <a:alpha val="24706"/>
              </a:srgbClr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7400" y="495300"/>
            <a:ext cx="12039600" cy="668454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239428">
            <a:off x="7620396" y="1721294"/>
            <a:ext cx="911910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ếu đường thẳng c cắt 2 đường thẳng a, b và trong các góc tạo thành có một cặp góc so le trong bằng nhau thì các cặp góc so le trong và đồng vị còn lại như thế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3697">
            <a:off x="5854804" y="999506"/>
            <a:ext cx="812695" cy="12272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9920">
            <a:off x="15773400" y="7252593"/>
            <a:ext cx="812695" cy="122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38200" y="3038556"/>
            <a:ext cx="15925800" cy="367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đường thẳng c cắt hai đường thẳng phân biệt a, b và trong các góc tạo thành có một cặp góc so le trong bằng nhau thì: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so le trong còn lại bằng nhau.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đồng vị bằng nhau.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58059"/>
            <a:ext cx="3020874" cy="2390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938937" y="1368766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10934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 Same Side Corner Rectangle 28"/>
          <p:cNvSpPr/>
          <p:nvPr/>
        </p:nvSpPr>
        <p:spPr>
          <a:xfrm flipV="1">
            <a:off x="1702478" y="795716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40560" y="1050489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882" y="1598261"/>
            <a:ext cx="4523570" cy="37460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/>
              <p:cNvSpPr/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hình 3.19, biết góc A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góc B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Em hãy cho biết số đo các góc còn lại.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Các cặp góc A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B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A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B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được gọi là các cặp góc trong cùng phía. Tính tổng: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  <a:blipFill>
                <a:blip r:embed="rId3"/>
                <a:stretch>
                  <a:fillRect l="-1548" r="-1496" b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9753600" y="5624917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162800" y="6702277"/>
                <a:ext cx="9563100" cy="21729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a:rPr lang="en-US" sz="40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        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6702277"/>
                <a:ext cx="9563100" cy="2172903"/>
              </a:xfrm>
              <a:prstGeom prst="rect">
                <a:avLst/>
              </a:prstGeom>
              <a:blipFill rotWithShape="0">
                <a:blip r:embed="rId24"/>
                <a:stretch>
                  <a:fillRect l="-2231" b="-5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285346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 Same Side Corner Rectangle 28"/>
          <p:cNvSpPr/>
          <p:nvPr/>
        </p:nvSpPr>
        <p:spPr>
          <a:xfrm flipV="1">
            <a:off x="1702478" y="795716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40560" y="1050489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882" y="1598261"/>
            <a:ext cx="4523570" cy="3746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hình 3.19, biết góc A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góc B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Em hãy cho biết số đo các góc còn lại.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Các cặp góc A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B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A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B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được gọi là các cặp góc trong cùng phía. Tính tổng: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  <a:blipFill rotWithShape="0">
                <a:blip r:embed="rId23"/>
                <a:stretch>
                  <a:fillRect l="-1548" r="-1496" b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9753600" y="5624917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43800" y="6428921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52639" y="6953163"/>
            <a:ext cx="7151228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5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23900"/>
            <a:ext cx="18288000" cy="1345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sp>
      <p:sp>
        <p:nvSpPr>
          <p:cNvPr id="18" name="TextBox 5"/>
          <p:cNvSpPr txBox="1"/>
          <p:nvPr/>
        </p:nvSpPr>
        <p:spPr>
          <a:xfrm>
            <a:off x="1371600" y="853747"/>
            <a:ext cx="13982700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99371"/>
            <a:ext cx="1701597" cy="1701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260120"/>
            <a:ext cx="4421933" cy="36606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6508" y="2222231"/>
            <a:ext cx="135064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 đã biết hai đường thẳng song song là hai đường thẳng không có điểm chung, nhưng liệu việc kiểm tra điểm chung của 2 đường thẳng có dễ thực hiện không?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563600" y="4457700"/>
            <a:ext cx="4165281" cy="54415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5747328"/>
            <a:ext cx="78252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Ví dụ hình ảnh này có thể kiểm 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có song song với nhau như thế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5435">
            <a:off x="5025130" y="7867175"/>
            <a:ext cx="3206774" cy="2810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840" y="793759"/>
            <a:ext cx="2118041" cy="111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2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8469868"/>
            <a:ext cx="18288000" cy="1817132"/>
          </a:xfrm>
          <a:prstGeom prst="rect">
            <a:avLst/>
          </a:prstGeom>
          <a:solidFill>
            <a:srgbClr val="99D9D9"/>
          </a:solidFill>
        </p:spPr>
      </p:sp>
      <p:sp>
        <p:nvSpPr>
          <p:cNvPr id="16" name="AutoShape 16"/>
          <p:cNvSpPr/>
          <p:nvPr/>
        </p:nvSpPr>
        <p:spPr>
          <a:xfrm rot="5400000">
            <a:off x="9669809" y="6332067"/>
            <a:ext cx="2681934" cy="0"/>
          </a:xfrm>
          <a:prstGeom prst="line">
            <a:avLst/>
          </a:prstGeom>
          <a:ln w="9525" cap="flat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4307678"/>
            <a:ext cx="3761555" cy="534587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780095" y="962598"/>
            <a:ext cx="125210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Nếu đường thẳng c cắt hai đường thẳng phân bi</a:t>
            </a:r>
            <a:r>
              <a:rPr lang="en-US" sz="4000" dirty="0"/>
              <a:t>ệ</a:t>
            </a:r>
            <a:r>
              <a:rPr lang="vi-VN" sz="4000" dirty="0"/>
              <a:t>t a, b và trong các góc tạo thành có một cặp góc so le trong bằng nhau hoặc một cặp góc đồng vị bằng nhau thì a và </a:t>
            </a:r>
            <a:r>
              <a:rPr lang="en-US" sz="4000" dirty="0"/>
              <a:t>b </a:t>
            </a:r>
            <a:r>
              <a:rPr lang="vi-VN" sz="4000" dirty="0"/>
              <a:t>song song với nhau.</a:t>
            </a:r>
            <a:endParaRPr lang="en-US" sz="4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80487"/>
            <a:ext cx="3660089" cy="207493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96295" y="1379597"/>
            <a:ext cx="2343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55" y="4760656"/>
            <a:ext cx="4236666" cy="34663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197" y="4677715"/>
            <a:ext cx="4035509" cy="354930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3"/>
          <p:cNvSpPr/>
          <p:nvPr/>
        </p:nvSpPr>
        <p:spPr>
          <a:xfrm>
            <a:off x="-564365" y="9258300"/>
            <a:ext cx="19416731" cy="0"/>
          </a:xfrm>
          <a:prstGeom prst="line">
            <a:avLst/>
          </a:prstGeom>
          <a:ln w="38100" cap="rnd">
            <a:solidFill>
              <a:srgbClr val="1A2127">
                <a:alpha val="24706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5" name="Round Same Side Corner Rectangle 14"/>
          <p:cNvSpPr/>
          <p:nvPr/>
        </p:nvSpPr>
        <p:spPr>
          <a:xfrm flipV="1">
            <a:off x="1702478" y="968674"/>
            <a:ext cx="2945722" cy="1223584"/>
          </a:xfrm>
          <a:prstGeom prst="round2SameRect">
            <a:avLst>
              <a:gd name="adj1" fmla="val 34445"/>
              <a:gd name="adj2" fmla="val 0"/>
            </a:avLst>
          </a:prstGeom>
          <a:solidFill>
            <a:srgbClr val="2B8D59"/>
          </a:solidFill>
          <a:ln>
            <a:solidFill>
              <a:srgbClr val="2B8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09841" y="1195745"/>
            <a:ext cx="2632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9712" y="686198"/>
            <a:ext cx="1490697" cy="5095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29200" y="1257300"/>
            <a:ext cx="1201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3.21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//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x’y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3554834"/>
            <a:ext cx="4986528" cy="44225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80727"/>
            <a:ext cx="2956929" cy="18844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57800" y="3279861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16784" y="5061825"/>
                <a:ext cx="11201400" cy="2963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𝑥𝐴𝐵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70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x’y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song)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84" y="5061825"/>
                <a:ext cx="11201400" cy="2963504"/>
              </a:xfrm>
              <a:prstGeom prst="rect">
                <a:avLst/>
              </a:prstGeom>
              <a:blipFill rotWithShape="0">
                <a:blip r:embed="rId8"/>
                <a:stretch>
                  <a:fillRect l="-1904" r="-1904" b="-4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8504">
            <a:off x="668350" y="2579711"/>
            <a:ext cx="1314576" cy="17953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8168205"/>
            <a:ext cx="1752600" cy="221056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2722" y="4457259"/>
            <a:ext cx="987917" cy="326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6050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105900"/>
            <a:ext cx="18288000" cy="1181100"/>
          </a:xfrm>
          <a:prstGeom prst="rect">
            <a:avLst/>
          </a:prstGeom>
          <a:solidFill>
            <a:srgbClr val="99B83C"/>
          </a:solidFill>
        </p:spPr>
      </p:sp>
      <p:sp>
        <p:nvSpPr>
          <p:cNvPr id="18" name="Round Same Side Corner Rectangle 17"/>
          <p:cNvSpPr/>
          <p:nvPr/>
        </p:nvSpPr>
        <p:spPr>
          <a:xfrm flipV="1">
            <a:off x="1702478" y="795716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40560" y="1050489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02478" y="2128778"/>
            <a:ext cx="14823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1. Quan sát Hình 3.22 và giải thích vì sao AB // CD.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2. Tìm trên Hình 3.23 hai đường thẳng song song với nhau và giải thích vì sao chúng song song?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160840"/>
            <a:ext cx="10515600" cy="37958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2486660"/>
            <a:ext cx="7772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557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647700"/>
            <a:ext cx="16992600" cy="8991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143000" y="1028700"/>
            <a:ext cx="16154400" cy="8001000"/>
          </a:xfrm>
          <a:prstGeom prst="rect">
            <a:avLst/>
          </a:prstGeom>
          <a:solidFill>
            <a:srgbClr val="FAEEDF"/>
          </a:solidFill>
          <a:ln>
            <a:solidFill>
              <a:srgbClr val="FAE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64" y="6974922"/>
            <a:ext cx="2194750" cy="31397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24977"/>
            <a:ext cx="3185529" cy="1905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126164" y="1700311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755319" y="3581062"/>
                <a:ext cx="14173200" cy="4890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buAutoNum type="arabicPeriod"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𝑥𝐴𝐵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𝐴𝐷𝐶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60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⇒ AB // DC.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2.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𝑧𝐻𝑦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𝑦𝐻𝐾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𝑧𝐻𝑦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𝑧𝐻𝑦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𝐻𝐾𝑦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⇒ xx’ //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’.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319" y="3581062"/>
                <a:ext cx="14173200" cy="4890249"/>
              </a:xfrm>
              <a:prstGeom prst="rect">
                <a:avLst/>
              </a:prstGeom>
              <a:blipFill rotWithShape="0">
                <a:blip r:embed="rId6"/>
                <a:stretch>
                  <a:fillRect l="-1548" b="-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1874998"/>
            <a:ext cx="6953263" cy="250995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5321" y="394496"/>
            <a:ext cx="2620222" cy="256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0974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685800" y="1485900"/>
            <a:ext cx="12446000" cy="2610298"/>
          </a:xfrm>
          <a:prstGeom prst="wedgeRoundRectCallout">
            <a:avLst>
              <a:gd name="adj1" fmla="val 56097"/>
              <a:gd name="adj2" fmla="val 345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đường thẳng phân biệt cùng vuông góc với một đường thẳng thứ ba thì chúng song song với nhau.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486447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52230881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8115300"/>
            <a:ext cx="18288000" cy="2171700"/>
          </a:xfrm>
          <a:prstGeom prst="rect">
            <a:avLst/>
          </a:prstGeom>
          <a:solidFill>
            <a:srgbClr val="99B83C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407363" y="3899089"/>
            <a:ext cx="2641152" cy="51695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164363" y="3920998"/>
            <a:ext cx="4268400" cy="55762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54039" y="949987"/>
            <a:ext cx="14779922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Để kiểm tra các thanh ngang trên mái nhà đã song song với nhau chưa, người thợ chỉ cần kiểm tra chúng có cùng vuông góc với một thanh dọc.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071" y="3778341"/>
            <a:ext cx="5857829" cy="4167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076700"/>
            <a:ext cx="2242819" cy="160201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09600" y="952500"/>
            <a:ext cx="3886200" cy="205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627257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143500" y="688538"/>
                <a:ext cx="12192000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đường thẳng a và điểm A nằm ngoài đường thẳng a. Để vẽ đường thẳng b đi qua A và song song với a, ta có thể sử dụng góc nhọn 60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của êke để vẽ như sau: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0" y="688538"/>
                <a:ext cx="12192000" cy="2585323"/>
              </a:xfrm>
              <a:prstGeom prst="rect">
                <a:avLst/>
              </a:prstGeom>
              <a:blipFill rotWithShape="0">
                <a:blip r:embed="rId8"/>
                <a:stretch>
                  <a:fillRect l="-1550" r="-1500" b="-4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7168"/>
            <a:ext cx="9778666" cy="30827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0" y="4247277"/>
            <a:ext cx="7239000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 sao khi vẽ như trên ta lại khẳng định được hai đường thẳng a và b song s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vi-VN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với nhau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8383" y="3290770"/>
            <a:ext cx="939597" cy="9395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86200" y="7547168"/>
            <a:ext cx="10906724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C00000"/>
                </a:solidFill>
              </a:rPr>
              <a:t>Hai đường thẳng a và b song song vì có hai góc đồng vị tại đỉnh A và B bằng nhau.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935200" y="6819900"/>
            <a:ext cx="1410650" cy="1604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" y="7559458"/>
            <a:ext cx="985282" cy="22241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8115300"/>
            <a:ext cx="1828800" cy="18875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15" y="8447630"/>
            <a:ext cx="1507283" cy="153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96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1100"/>
            <a:ext cx="18288000" cy="14859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57200" y="5549636"/>
            <a:ext cx="3743489" cy="4545075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/>
        </p:nvSpPr>
        <p:spPr>
          <a:xfrm flipV="1">
            <a:off x="1209718" y="976057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7800" y="1230830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Dùng góc vuông hay góc 30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của êke (thay cho góc 60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để vẽ đường thẳng đi qua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song song với đường thẳng a cho trước.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  <a:blipFill rotWithShape="0">
                <a:blip r:embed="rId5"/>
                <a:stretch>
                  <a:fillRect l="-1946" r="-189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18" y="1786279"/>
            <a:ext cx="2828882" cy="24793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56" y="3583920"/>
            <a:ext cx="3185529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11221" y="3981484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52218" y="394242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77000" y="7429500"/>
            <a:ext cx="932161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6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6935831" y="5002185"/>
            <a:ext cx="1626677" cy="2885759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6113047" y="7468230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pic>
        <p:nvPicPr>
          <p:cNvPr id="28" name="Picture 16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34071" y="7456655"/>
            <a:ext cx="10203330" cy="1792776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>
            <a:off x="12344400" y="5644024"/>
            <a:ext cx="525390" cy="830997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872263" y="529008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20988E-6 L 0.51285 0.00294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42" y="13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3" grpId="0"/>
      <p:bldP spid="24" grpId="0"/>
      <p:bldP spid="29" grpId="0"/>
      <p:bldP spid="30" grpId="0" animBg="1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1100"/>
            <a:ext cx="18288000" cy="14859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57200" y="5549636"/>
            <a:ext cx="3743489" cy="4545075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/>
        </p:nvSpPr>
        <p:spPr>
          <a:xfrm flipV="1">
            <a:off x="1209718" y="976057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0424" y="1193614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Dùng góc vuông hay góc 30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của êke (thay cho góc 60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để vẽ đường thẳng đi qua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song song với đường thẳng a cho trước.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  <a:blipFill rotWithShape="0">
                <a:blip r:embed="rId5"/>
                <a:stretch>
                  <a:fillRect l="-1946" r="-189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18" y="1786279"/>
            <a:ext cx="2828882" cy="24793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56" y="3583920"/>
            <a:ext cx="3185529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11221" y="3981484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52218" y="394242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77000" y="7429500"/>
            <a:ext cx="932161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>
            <a:off x="12344400" y="5644024"/>
            <a:ext cx="525390" cy="830997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2263" y="529008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2570505" y="3771900"/>
            <a:ext cx="0" cy="36576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13047" y="7468230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b="15237"/>
          <a:stretch/>
        </p:blipFill>
        <p:spPr>
          <a:xfrm rot="16200000">
            <a:off x="16941406" y="2813381"/>
            <a:ext cx="6113048" cy="3581400"/>
          </a:xfrm>
          <a:prstGeom prst="rect">
            <a:avLst/>
          </a:prstGeom>
        </p:spPr>
      </p:pic>
      <p:pic>
        <p:nvPicPr>
          <p:cNvPr id="25" name="Picture 16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93019">
            <a:off x="10801749" y="4600489"/>
            <a:ext cx="1626677" cy="288575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2578752" y="7138462"/>
            <a:ext cx="291038" cy="2910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2065728" y="329431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1827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8.64198E-7 L -0.31684 0.003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42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00121 -0.3467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-173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578752" y="7138462"/>
            <a:ext cx="291038" cy="2910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/>
          <p:cNvSpPr/>
          <p:nvPr/>
        </p:nvSpPr>
        <p:spPr>
          <a:xfrm>
            <a:off x="0" y="8801100"/>
            <a:ext cx="18288000" cy="14859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57200" y="5549636"/>
            <a:ext cx="3743489" cy="4545075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/>
        </p:nvSpPr>
        <p:spPr>
          <a:xfrm flipV="1">
            <a:off x="1209718" y="976057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7800" y="1230830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Dùng góc vuông hay góc 30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của êke (thay cho góc 60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để vẽ đường thẳng đi qua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song song với đường thẳng a cho trước.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  <a:blipFill rotWithShape="0">
                <a:blip r:embed="rId5"/>
                <a:stretch>
                  <a:fillRect l="-1946" r="-189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18" y="1786279"/>
            <a:ext cx="2828882" cy="24793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56" y="3583920"/>
            <a:ext cx="3185529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11221" y="3981484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52218" y="394242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77000" y="7429500"/>
            <a:ext cx="932161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>
            <a:off x="12344400" y="5644024"/>
            <a:ext cx="525390" cy="830997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2263" y="529008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2570505" y="3771900"/>
            <a:ext cx="0" cy="36576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13047" y="7468230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b="15237"/>
          <a:stretch/>
        </p:blipFill>
        <p:spPr>
          <a:xfrm>
            <a:off x="12344400" y="10208694"/>
            <a:ext cx="6113048" cy="3581400"/>
          </a:xfrm>
          <a:prstGeom prst="rect">
            <a:avLst/>
          </a:prstGeom>
        </p:spPr>
      </p:pic>
      <p:pic>
        <p:nvPicPr>
          <p:cNvPr id="25" name="Picture 16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53606">
            <a:off x="13075140" y="3535435"/>
            <a:ext cx="1626677" cy="2885759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12065728" y="329431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600168" y="6059522"/>
            <a:ext cx="3198447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2562401" y="5767734"/>
            <a:ext cx="291038" cy="2910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6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6893673" y="3694648"/>
            <a:ext cx="1626677" cy="2885759"/>
          </a:xfrm>
          <a:prstGeom prst="rect">
            <a:avLst/>
          </a:prstGeom>
          <a:noFill/>
        </p:spPr>
      </p:pic>
      <p:pic>
        <p:nvPicPr>
          <p:cNvPr id="30" name="Picture 16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81027" y="6121963"/>
            <a:ext cx="10203330" cy="1792776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11" name="Straight Connector 10"/>
          <p:cNvCxnSpPr/>
          <p:nvPr/>
        </p:nvCxnSpPr>
        <p:spPr>
          <a:xfrm flipV="1">
            <a:off x="6476999" y="6047775"/>
            <a:ext cx="9321615" cy="1174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113045" y="596322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758876" y="7962567"/>
            <a:ext cx="9067800" cy="1802948"/>
            <a:chOff x="2078216" y="6324620"/>
            <a:chExt cx="14387523" cy="1817162"/>
          </a:xfrm>
        </p:grpSpPr>
        <p:sp>
          <p:nvSpPr>
            <p:cNvPr id="33" name="Rounded Rectangle 32"/>
            <p:cNvSpPr/>
            <p:nvPr/>
          </p:nvSpPr>
          <p:spPr>
            <a:xfrm>
              <a:off x="2078216" y="6324620"/>
              <a:ext cx="14387523" cy="181716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85F88710-04F3-43DC-98E6-E3E16C3B1771}"/>
                </a:ext>
              </a:extLst>
            </p:cNvPr>
            <p:cNvSpPr txBox="1">
              <a:spLocks/>
            </p:cNvSpPr>
            <p:nvPr/>
          </p:nvSpPr>
          <p:spPr>
            <a:xfrm>
              <a:off x="2406034" y="6491318"/>
              <a:ext cx="13862115" cy="157500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nl-NL" sz="4000" dirty="0">
                  <a:latin typeface="Arial" panose="020B0604020202020204" pitchFamily="34" charset="0"/>
                  <a:cs typeface="Arial" panose="020B0604020202020204" pitchFamily="34" charset="0"/>
                </a:rPr>
                <a:t>Vậy ta được đường thẳng b đi qua A và song song với đường thẳng a.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400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7 -2.34568E-6 L -0.00043 -0.4160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208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17284E-7 L 0.17718 0.0001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71605E-6 L 0.5152 -0.0021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55" y="-10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0" y="1181100"/>
            <a:ext cx="1828800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28" name="Round Same Side Corner Rectangle 27"/>
          <p:cNvSpPr/>
          <p:nvPr/>
        </p:nvSpPr>
        <p:spPr>
          <a:xfrm flipV="1">
            <a:off x="1219200" y="2196763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449905" y="2414320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3.6 (SGK - tr49)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208314" y="3823543"/>
            <a:ext cx="10058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3.24.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MNB.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ACB.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MN // BC,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236" y="4381500"/>
            <a:ext cx="4510767" cy="39624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972800" y="4762500"/>
            <a:ext cx="224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NBC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972800" y="5646948"/>
            <a:ext cx="224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662057" y="8501163"/>
                <a:ext cx="9415591" cy="924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𝐴𝑁𝑀</m:t>
                        </m:r>
                      </m:e>
                    </m:ac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  <m:func>
                      <m:func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𝐴𝑀𝑁</m:t>
                            </m:r>
                          </m:e>
                        </m:acc>
                      </m:e>
                    </m:fun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func>
                      <m:func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𝑀𝑁𝐵</m:t>
                            </m:r>
                          </m:e>
                        </m:acc>
                      </m:e>
                    </m:fun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𝑁𝐵𝐶</m:t>
                        </m:r>
                      </m:e>
                    </m:acc>
                  </m:oMath>
                </a14:m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057" y="8501163"/>
                <a:ext cx="9415591" cy="924356"/>
              </a:xfrm>
              <a:prstGeom prst="rect">
                <a:avLst/>
              </a:prstGeom>
              <a:blipFill rotWithShape="0">
                <a:blip r:embed="rId3"/>
                <a:stretch>
                  <a:fillRect r="-1295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9289249" y="6531396"/>
            <a:ext cx="3954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MBC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BMN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3"/>
          <a:stretch/>
        </p:blipFill>
        <p:spPr>
          <a:xfrm rot="20927324">
            <a:off x="-950300" y="8573023"/>
            <a:ext cx="2592653" cy="240201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213" y="522609"/>
            <a:ext cx="3030676" cy="212056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8930">
            <a:off x="1759127" y="-255577"/>
            <a:ext cx="2181620" cy="287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076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2" grpId="0"/>
      <p:bldP spid="33" grpId="0"/>
      <p:bldP spid="34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914400" y="1028700"/>
            <a:ext cx="16383000" cy="8382000"/>
          </a:xfrm>
          <a:prstGeom prst="roundRect">
            <a:avLst>
              <a:gd name="adj" fmla="val 965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Same Side Corner Rectangle 10"/>
          <p:cNvSpPr/>
          <p:nvPr/>
        </p:nvSpPr>
        <p:spPr>
          <a:xfrm flipV="1">
            <a:off x="1752600" y="1028700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83305" y="1246257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3.7 (SGK - tr49)</a:t>
            </a: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4429" y="3625804"/>
            <a:ext cx="4491312" cy="62695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1485900"/>
            <a:ext cx="4706856" cy="33092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983305" y="2171700"/>
                <a:ext cx="11241743" cy="1963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3.25.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𝑀𝐸𝐹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40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𝐸𝑀𝑁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40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EF // NM.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305" y="2171700"/>
                <a:ext cx="11241743" cy="1963936"/>
              </a:xfrm>
              <a:prstGeom prst="rect">
                <a:avLst/>
              </a:prstGeom>
              <a:blipFill rotWithShape="0">
                <a:blip r:embed="rId15"/>
                <a:stretch>
                  <a:fillRect l="-1898" r="-1952" b="-6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800600" y="5758543"/>
                <a:ext cx="11201400" cy="2773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𝑀𝐸𝐹</m:t>
                        </m:r>
                      </m:e>
                    </m:ac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𝐸𝑀𝑁</m:t>
                        </m:r>
                      </m:e>
                    </m:ac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400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en-US" sz="4000" b="0" i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EF // MN (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758543"/>
                <a:ext cx="11201400" cy="2773195"/>
              </a:xfrm>
              <a:prstGeom prst="rect">
                <a:avLst/>
              </a:prstGeom>
              <a:blipFill rotWithShape="0">
                <a:blip r:embed="rId16"/>
                <a:stretch>
                  <a:fillRect l="-1960" r="-1905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917" y="4120340"/>
            <a:ext cx="1719653" cy="17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427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8465698"/>
            <a:ext cx="18288000" cy="1826745"/>
          </a:xfrm>
          <a:prstGeom prst="rect">
            <a:avLst/>
          </a:prstGeom>
          <a:solidFill>
            <a:srgbClr val="99B83C"/>
          </a:solidFill>
        </p:spPr>
      </p:sp>
      <p:sp>
        <p:nvSpPr>
          <p:cNvPr id="18" name="Round Same Side Corner Rectangle 17"/>
          <p:cNvSpPr/>
          <p:nvPr/>
        </p:nvSpPr>
        <p:spPr>
          <a:xfrm flipV="1">
            <a:off x="1066800" y="952500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97505" y="1170057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3.8 (SGK - tr49)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07705" y="1153728"/>
            <a:ext cx="106512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3.26,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// DC.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1"/>
          <a:stretch/>
        </p:blipFill>
        <p:spPr>
          <a:xfrm>
            <a:off x="1066800" y="2781300"/>
            <a:ext cx="8153400" cy="4191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84635" y="69723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3.26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737416" y="3543300"/>
            <a:ext cx="96423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AB ⊥ AD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DC⊥ AD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// DC.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05625">
            <a:off x="6506012" y="2572880"/>
            <a:ext cx="1527969" cy="1356462"/>
          </a:xfrm>
          <a:prstGeom prst="rect">
            <a:avLst/>
          </a:prstGeom>
        </p:spPr>
      </p:pic>
      <p:pic>
        <p:nvPicPr>
          <p:cNvPr id="38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033329" y="4995868"/>
            <a:ext cx="4351293" cy="503833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35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52500"/>
            <a:ext cx="18288000" cy="1600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sp>
      <p:sp>
        <p:nvSpPr>
          <p:cNvPr id="18" name="Round Same Side Corner Rectangle 17"/>
          <p:cNvSpPr/>
          <p:nvPr/>
        </p:nvSpPr>
        <p:spPr>
          <a:xfrm flipV="1">
            <a:off x="469323" y="3343252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0028" y="3560809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3.9 (SGK - tr49)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0" y="1236702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3" name="Rectangle 2"/>
          <p:cNvSpPr/>
          <p:nvPr/>
        </p:nvSpPr>
        <p:spPr>
          <a:xfrm>
            <a:off x="6021905" y="2970174"/>
            <a:ext cx="1165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điểm A và đường thẳng d không đi qua A. Hãy vẽ đường thẳng d’ đi qua A và song song với 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73" y="5067300"/>
            <a:ext cx="4305300" cy="1593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3723" y="53721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87" y="6661034"/>
            <a:ext cx="6322495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vi-VN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àm tương tự bài </a:t>
            </a:r>
            <a:r>
              <a:rPr lang="vi-VN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1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82" y="5614730"/>
            <a:ext cx="11293248" cy="356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6893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3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914400" y="1032164"/>
            <a:ext cx="16383000" cy="8382000"/>
          </a:xfrm>
          <a:prstGeom prst="roundRect">
            <a:avLst>
              <a:gd name="adj" fmla="val 965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Same Side Corner Rectangle 18"/>
          <p:cNvSpPr/>
          <p:nvPr/>
        </p:nvSpPr>
        <p:spPr>
          <a:xfrm flipV="1">
            <a:off x="1752600" y="1032164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52601" y="124972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3.11 (SGK - tr49)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52600" y="2628900"/>
            <a:ext cx="147128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// MN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= MN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84874"/>
            <a:ext cx="3295650" cy="159373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05000" y="4289674"/>
            <a:ext cx="314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947" y="3790522"/>
            <a:ext cx="5518948" cy="2858026"/>
          </a:xfrm>
          <a:prstGeom prst="rect">
            <a:avLst/>
          </a:prstGeom>
        </p:spPr>
      </p:pic>
      <p:pic>
        <p:nvPicPr>
          <p:cNvPr id="25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443748" y="4667216"/>
            <a:ext cx="4147416" cy="541824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133600" y="5704004"/>
            <a:ext cx="122352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vẽ đoạn thẳng AB.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Vẽ đường thẳng a // AB.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Trên a lấy điểm M và N sao cho MN = AB.</a:t>
            </a:r>
          </a:p>
        </p:txBody>
      </p:sp>
    </p:spTree>
    <p:extLst>
      <p:ext uri="{BB962C8B-B14F-4D97-AF65-F5344CB8AC3E}">
        <p14:creationId xmlns:p14="http://schemas.microsoft.com/office/powerpoint/2010/main" val="185697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8">
            <a:extLst>
              <a:ext uri="{FF2B5EF4-FFF2-40B4-BE49-F238E27FC236}">
                <a16:creationId xmlns:a16="http://schemas.microsoft.com/office/drawing/2014/main" id="{A19ECB77-B032-4E88-B15F-FDAE0101D1A8}"/>
              </a:ext>
            </a:extLst>
          </p:cNvPr>
          <p:cNvSpPr txBox="1"/>
          <p:nvPr/>
        </p:nvSpPr>
        <p:spPr>
          <a:xfrm>
            <a:off x="4543538" y="855903"/>
            <a:ext cx="9200925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ts val="8001"/>
              </a:lnSpc>
              <a:spcBef>
                <a:spcPct val="0"/>
              </a:spcBef>
            </a:pPr>
            <a:r>
              <a:rPr lang="en-US" sz="6000" b="1" spc="-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209896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vi-VN" sz="40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1821872" y="5548747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30000"/>
                  </a:lnSpc>
                </a:pP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Đáp án đúng">
                <a:extLst>
                  <a:ext uri="{FF2B5EF4-FFF2-40B4-BE49-F238E27FC236}">
                    <a16:creationId xmlns:a16="http://schemas.microsoft.com/office/drawing/2014/main" xmlns="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5548747"/>
                <a:ext cx="6802583" cy="1995053"/>
              </a:xfrm>
              <a:prstGeom prst="roundRect">
                <a:avLst/>
              </a:prstGeom>
              <a:blipFill rotWithShape="0">
                <a:blip r:embed="rId6"/>
                <a:stretch>
                  <a:fillRect l="-1792" b="-1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1821872" y="8000998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Đáp án sai 1">
                <a:extLst>
                  <a:ext uri="{FF2B5EF4-FFF2-40B4-BE49-F238E27FC236}">
                    <a16:creationId xmlns:a16="http://schemas.microsoft.com/office/drawing/2014/main" xmlns="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8000998"/>
                <a:ext cx="6802583" cy="1995053"/>
              </a:xfrm>
              <a:prstGeom prst="roundRect">
                <a:avLst/>
              </a:prstGeom>
              <a:blipFill rotWithShape="0">
                <a:blip r:embed="rId7"/>
                <a:stretch>
                  <a:fillRect l="-1792" r="-1703" b="-1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9663545" y="5548747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Đáp án sai 2">
                <a:extLst>
                  <a:ext uri="{FF2B5EF4-FFF2-40B4-BE49-F238E27FC236}">
                    <a16:creationId xmlns:a16="http://schemas.microsoft.com/office/drawing/2014/main" xmlns="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545" y="5548747"/>
                <a:ext cx="6802583" cy="1995053"/>
              </a:xfrm>
              <a:prstGeom prst="roundRect">
                <a:avLst/>
              </a:prstGeom>
              <a:blipFill rotWithShape="0">
                <a:blip r:embed="rId8"/>
                <a:stretch>
                  <a:fillRect l="-1703" r="-1792" b="-1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9663544" y="8000998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Đáp án sai 3">
                <a:extLst>
                  <a:ext uri="{FF2B5EF4-FFF2-40B4-BE49-F238E27FC236}">
                    <a16:creationId xmlns:a16="http://schemas.microsoft.com/office/drawing/2014/main" xmlns="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544" y="8000998"/>
                <a:ext cx="6802583" cy="1995053"/>
              </a:xfrm>
              <a:prstGeom prst="roundRect">
                <a:avLst/>
              </a:prstGeom>
              <a:blipFill rotWithShape="0">
                <a:blip r:embed="rId9"/>
                <a:stretch>
                  <a:fillRect l="-1703" r="-1792" b="-18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11"/>
          <a:srcRect t="7196" r="15106" b="15826"/>
          <a:stretch/>
        </p:blipFill>
        <p:spPr>
          <a:xfrm>
            <a:off x="10243800" y="2102429"/>
            <a:ext cx="4282166" cy="29925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48890" y="2625759"/>
            <a:ext cx="58812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717849" y="5548744"/>
                <a:ext cx="943335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849" y="5548744"/>
                <a:ext cx="943335" cy="72398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717848" y="8008247"/>
                <a:ext cx="943335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848" y="8008247"/>
                <a:ext cx="943335" cy="72398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3613088" y="5552208"/>
                <a:ext cx="912878" cy="725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3088" y="5552208"/>
                <a:ext cx="912878" cy="72571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3582631" y="8008247"/>
                <a:ext cx="943335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2631" y="8008247"/>
                <a:ext cx="943335" cy="72398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72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/>
      <p:bldP spid="15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38" y="800100"/>
            <a:ext cx="16466723" cy="1199796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-564365" y="9229725"/>
            <a:ext cx="19416731" cy="0"/>
          </a:xfrm>
          <a:prstGeom prst="line">
            <a:avLst/>
          </a:prstGeom>
          <a:ln w="38100" cap="rnd">
            <a:solidFill>
              <a:srgbClr val="1A2127">
                <a:alpha val="24706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5371033" y="1964016"/>
            <a:ext cx="10760963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9: HAI ĐƯỜNG THẲNG SONG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 DẤU HIỆU NHẬN BIẾT (2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6721278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116551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</a:pPr>
            <a:r>
              <a:rPr lang="vi-VN" sz="4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372600" y="4596249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a và b song song với nhau.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530928" y="4596249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a và b cắt nhau. 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1530928" y="7057150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a và b vuông góc với nhau.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372600" y="7048500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a và b trùng nhau.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076643" y="5055951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229036" y="749703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190943" y="7497037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229036" y="5022272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905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116551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noProof="1">
                <a:solidFill>
                  <a:schemeClr val="tx1"/>
                </a:solidFill>
                <a:cs typeface="Arial" panose="020B0604020202020204" pitchFamily="34" charset="0"/>
              </a:rPr>
              <a:t>Câu</a:t>
            </a:r>
            <a:r>
              <a:rPr lang="en-US" sz="4000" b="1" noProof="1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821875" y="706754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821872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391476" y="4615297"/>
            <a:ext cx="737252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391475" y="7067548"/>
            <a:ext cx="737252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Tất cả đáp án trên đều sai</a:t>
            </a:r>
            <a:endParaRPr lang="vi-VN" sz="36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111907" y="7492247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078200" y="500631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078200" y="7481082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8116293" y="5006317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10094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700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821872" y="1165515"/>
                <a:ext cx="14644256" cy="299258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just"/>
                <a:r>
                  <a:rPr lang="en-US" sz="4000" b="1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vi-VN" sz="4000" b="1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𝐶𝐹𝐸</m:t>
                        </m:r>
                      </m:e>
                    </m:acc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Khi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Câu hỏi">
                <a:extLst>
                  <a:ext uri="{FF2B5EF4-FFF2-40B4-BE49-F238E27FC236}">
                    <a16:creationId xmlns=""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1165515"/>
                <a:ext cx="14644256" cy="2992581"/>
              </a:xfrm>
              <a:prstGeom prst="roundRect">
                <a:avLst/>
              </a:prstGeom>
              <a:blipFill rotWithShape="0">
                <a:blip r:embed="rId6"/>
                <a:stretch>
                  <a:fillRect l="-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663544" y="707619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Cả A, B đều đúng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1821872" y="4615297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𝐴𝐸𝐹</m:t>
                        </m:r>
                      </m:e>
                    </m:acc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vi-VN" sz="40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Đáp án sai 1">
                <a:extLst>
                  <a:ext uri="{FF2B5EF4-FFF2-40B4-BE49-F238E27FC236}">
                    <a16:creationId xmlns=""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4615297"/>
                <a:ext cx="6802583" cy="1995053"/>
              </a:xfrm>
              <a:prstGeom prst="roundRect">
                <a:avLst/>
              </a:prstGeom>
              <a:blipFill rotWithShape="0">
                <a:blip r:embed="rId7"/>
                <a:stretch>
                  <a:fillRect l="-17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1821872" y="707619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Cả A, B đều sai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663544" y="4615295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AB // CD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190943" y="7519367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229036" y="749703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5190943" y="5022271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229036" y="5022272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630"/>
          <a:stretch/>
        </p:blipFill>
        <p:spPr>
          <a:xfrm>
            <a:off x="10372818" y="1136169"/>
            <a:ext cx="5228535" cy="29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343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14800" y="1474377"/>
            <a:ext cx="10037213" cy="1019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9258300"/>
            <a:ext cx="18288000" cy="10287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056704" y="3643428"/>
            <a:ext cx="744165" cy="53715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874584" y="3571245"/>
            <a:ext cx="699317" cy="6815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706600" y="3524311"/>
            <a:ext cx="508935" cy="775386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 rot="5400000">
            <a:off x="4822489" y="6200528"/>
            <a:ext cx="294157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rot="5400000">
            <a:off x="10523939" y="6200528"/>
            <a:ext cx="294157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TextBox 19"/>
          <p:cNvSpPr txBox="1"/>
          <p:nvPr/>
        </p:nvSpPr>
        <p:spPr>
          <a:xfrm>
            <a:off x="1222360" y="4906725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23809" y="4906725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576769" y="4840241"/>
            <a:ext cx="4769255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419" y="6153881"/>
            <a:ext cx="1577712" cy="37149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353" y="6153881"/>
            <a:ext cx="1577712" cy="37149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23" y="748232"/>
            <a:ext cx="2323482" cy="165962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7"/>
          <p:cNvSpPr/>
          <p:nvPr/>
        </p:nvSpPr>
        <p:spPr>
          <a:xfrm>
            <a:off x="0" y="8648700"/>
            <a:ext cx="18288000" cy="16383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0" y="1181100"/>
            <a:ext cx="5676817" cy="85307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52500"/>
            <a:ext cx="13101916" cy="6019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21334412">
            <a:off x="1784061" y="2166036"/>
            <a:ext cx="108966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TRONG TIẾT HỌC SAU!</a:t>
            </a:r>
          </a:p>
        </p:txBody>
      </p:sp>
      <p:pic>
        <p:nvPicPr>
          <p:cNvPr id="15" name="Picture 1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7541527"/>
            <a:ext cx="5029200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7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43804"/>
            <a:ext cx="11829878" cy="1231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7689173"/>
            <a:ext cx="18288000" cy="2597827"/>
          </a:xfrm>
          <a:prstGeom prst="rect">
            <a:avLst/>
          </a:prstGeom>
          <a:solidFill>
            <a:srgbClr val="99B83C"/>
          </a:solidFill>
        </p:spPr>
      </p:sp>
      <p:grpSp>
        <p:nvGrpSpPr>
          <p:cNvPr id="4" name="Group 4"/>
          <p:cNvGrpSpPr/>
          <p:nvPr/>
        </p:nvGrpSpPr>
        <p:grpSpPr>
          <a:xfrm>
            <a:off x="1028700" y="3675809"/>
            <a:ext cx="5068616" cy="3496622"/>
            <a:chOff x="0" y="-1595051"/>
            <a:chExt cx="6758155" cy="4662163"/>
          </a:xfrm>
        </p:grpSpPr>
        <p:sp>
          <p:nvSpPr>
            <p:cNvPr id="5" name="TextBox 5"/>
            <p:cNvSpPr txBox="1"/>
            <p:nvPr/>
          </p:nvSpPr>
          <p:spPr>
            <a:xfrm>
              <a:off x="0" y="-474115"/>
              <a:ext cx="6690627" cy="35412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bởi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cắt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6773" y="-1595051"/>
              <a:ext cx="6751382" cy="748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5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979199" y="3675809"/>
            <a:ext cx="5063536" cy="3618311"/>
            <a:chOff x="-280319" y="-1595052"/>
            <a:chExt cx="6751382" cy="4824419"/>
          </a:xfrm>
        </p:grpSpPr>
        <p:sp>
          <p:nvSpPr>
            <p:cNvPr id="8" name="TextBox 8"/>
            <p:cNvSpPr txBox="1"/>
            <p:nvPr/>
          </p:nvSpPr>
          <p:spPr>
            <a:xfrm>
              <a:off x="-82479" y="-463955"/>
              <a:ext cx="6244562" cy="36933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song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song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280319" y="-1595052"/>
              <a:ext cx="6751382" cy="748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54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10" name="AutoShape 10"/>
          <p:cNvSpPr/>
          <p:nvPr/>
        </p:nvSpPr>
        <p:spPr>
          <a:xfrm rot="5400000">
            <a:off x="5677196" y="5932174"/>
            <a:ext cx="2129679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866563" y="4430650"/>
            <a:ext cx="3059216" cy="47800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109200" y="6241421"/>
            <a:ext cx="3059216" cy="478002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328970" y="7001776"/>
            <a:ext cx="3059216" cy="478002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866563" y="1028700"/>
            <a:ext cx="2160527" cy="2267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23900"/>
            <a:ext cx="18288000" cy="1345624"/>
          </a:xfrm>
          <a:prstGeom prst="rect">
            <a:avLst/>
          </a:prstGeom>
          <a:solidFill>
            <a:srgbClr val="99D9D9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633794" y="4454669"/>
            <a:ext cx="4165281" cy="5441578"/>
          </a:xfrm>
          <a:prstGeom prst="rect">
            <a:avLst/>
          </a:prstGeom>
        </p:spPr>
      </p:pic>
      <p:sp>
        <p:nvSpPr>
          <p:cNvPr id="18" name="TextBox 5"/>
          <p:cNvSpPr txBox="1"/>
          <p:nvPr/>
        </p:nvSpPr>
        <p:spPr>
          <a:xfrm>
            <a:off x="1371599" y="853747"/>
            <a:ext cx="15655315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51744"/>
            <a:ext cx="1371600" cy="1181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743200" y="228854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61440" y="3345000"/>
            <a:ext cx="1566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19800" y="4632186"/>
            <a:ext cx="9144000" cy="48885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cặp góc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3,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được gọi là các cặp góc </a:t>
            </a:r>
            <a:r>
              <a:rPr lang="nl-NL" sz="4000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 le trong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cặp góc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được gọi là các cặp góc </a:t>
            </a:r>
            <a:r>
              <a:rPr lang="nl-NL" sz="4000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 vị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8C38C2-783F-47EE-B0F2-D3178B6652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" y="4356715"/>
            <a:ext cx="5425440" cy="5450038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95361" y="1316564"/>
            <a:ext cx="571501" cy="5715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73930" y="4259684"/>
            <a:ext cx="571501" cy="571501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0" y="8470998"/>
            <a:ext cx="18288000" cy="1816002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465783" y="1089447"/>
            <a:ext cx="4083254" cy="302903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513787" y="4545435"/>
            <a:ext cx="4351293" cy="503833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966333" y="2085577"/>
            <a:ext cx="3082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47736" y="865438"/>
            <a:ext cx="109309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2 góc so le trong nằm ở miền trong được tạo bởi 2 đường thẳng a và b và nằm về hai phía so với đường thẳng c.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47736" y="3901459"/>
            <a:ext cx="68708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2 góc đồng vị, nằm cùng phía so với đường thẳng c và 1 góc nằm ngoài miền và 1 góc nằm trong miền tạo bởi 2 đường thẳng a và b.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79996C-8C2D-413C-AE6F-0835AFD097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0014" y="2290141"/>
            <a:ext cx="5425440" cy="54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23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0" y="9029700"/>
            <a:ext cx="18288000" cy="1257300"/>
          </a:xfrm>
          <a:prstGeom prst="rect">
            <a:avLst/>
          </a:prstGeom>
          <a:solidFill>
            <a:srgbClr val="99D9D9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4997" y="5171703"/>
            <a:ext cx="2941960" cy="44452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87872"/>
            <a:ext cx="1833490" cy="18334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55890" y="594360"/>
            <a:ext cx="13030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đường thẳng mn cắt đường thẳng xy và uv lần lượt tại hai điểm P và Q (H.3.17).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Em hãy kể tên: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Hai cặp góc so le trong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Bốn cặp góc đồng vị.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" b="1"/>
          <a:stretch/>
        </p:blipFill>
        <p:spPr>
          <a:xfrm>
            <a:off x="11125200" y="2476500"/>
            <a:ext cx="5001957" cy="2942570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3255890" y="4463575"/>
            <a:ext cx="1976510" cy="1295400"/>
          </a:xfrm>
          <a:prstGeom prst="wedgeEllipseCallout">
            <a:avLst>
              <a:gd name="adj1" fmla="val -57844"/>
              <a:gd name="adj2" fmla="val 2892"/>
            </a:avLst>
          </a:prstGeom>
          <a:solidFill>
            <a:schemeClr val="accent3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85052" y="5821959"/>
            <a:ext cx="5562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vQP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uQP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30667" y="5821959"/>
            <a:ext cx="90014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mPx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 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uQn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mPy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PQv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 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vQn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480931"/>
            <a:ext cx="18288000" cy="797499"/>
          </a:xfrm>
          <a:prstGeom prst="rect">
            <a:avLst/>
          </a:prstGeom>
          <a:solidFill>
            <a:srgbClr val="99B83C"/>
          </a:solidFill>
        </p:spPr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15704"/>
            <a:ext cx="1371600" cy="1181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819400" y="952500"/>
            <a:ext cx="1379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2020973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97181"/>
            <a:ext cx="1066800" cy="10668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562100" y="3062958"/>
            <a:ext cx="14097000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4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4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60120" y="4358933"/>
            <a:ext cx="16002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5402965"/>
            <a:ext cx="4503458" cy="362102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97200" y="4432884"/>
            <a:ext cx="130188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Oval Callout 29"/>
          <p:cNvSpPr/>
          <p:nvPr/>
        </p:nvSpPr>
        <p:spPr>
          <a:xfrm>
            <a:off x="1104900" y="5775136"/>
            <a:ext cx="1892300" cy="1307977"/>
          </a:xfrm>
          <a:prstGeom prst="wedgeEllipseCallout">
            <a:avLst>
              <a:gd name="adj1" fmla="val 46723"/>
              <a:gd name="adj2" fmla="val 39197"/>
            </a:avLst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10000" y="5273333"/>
                <a:ext cx="9144000" cy="446211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kề bù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180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°−</m:t>
                      </m:r>
                      <m:acc>
                        <m:accPr>
                          <m:chr m:val="̂"/>
                          <m:ctrlP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 tự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180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°−</m:t>
                      </m:r>
                      <m:acc>
                        <m:accPr>
                          <m:chr m:val="̂"/>
                          <m:ctrlP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273333"/>
                <a:ext cx="9144000" cy="4462119"/>
              </a:xfrm>
              <a:prstGeom prst="rect">
                <a:avLst/>
              </a:prstGeom>
              <a:blipFill>
                <a:blip r:embed="rId6"/>
                <a:stretch>
                  <a:fillRect l="-2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899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5" grpId="0" animBg="1"/>
      <p:bldP spid="28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480931"/>
            <a:ext cx="18288000" cy="797499"/>
          </a:xfrm>
          <a:prstGeom prst="rect">
            <a:avLst/>
          </a:prstGeom>
          <a:solidFill>
            <a:srgbClr val="99B83C"/>
          </a:solidFill>
        </p:spPr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15704"/>
            <a:ext cx="1371600" cy="1181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819400" y="952500"/>
            <a:ext cx="1379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2020973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97181"/>
            <a:ext cx="1066800" cy="10668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562100" y="3062958"/>
            <a:ext cx="14097000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4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4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104900" y="4335449"/>
            <a:ext cx="1600200" cy="9144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5402965"/>
            <a:ext cx="4503458" cy="362102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97200" y="4432884"/>
            <a:ext cx="11993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Oval Callout 29"/>
          <p:cNvSpPr/>
          <p:nvPr/>
        </p:nvSpPr>
        <p:spPr>
          <a:xfrm>
            <a:off x="1384300" y="5706791"/>
            <a:ext cx="1892300" cy="1307977"/>
          </a:xfrm>
          <a:prstGeom prst="wedgeEllipseCallout">
            <a:avLst>
              <a:gd name="adj1" fmla="val 46723"/>
              <a:gd name="adj2" fmla="val 39197"/>
            </a:avLst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19600" y="5479303"/>
                <a:ext cx="8382000" cy="4038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 dụ hai góc đồng vị: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đối đỉnh nên: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479303"/>
                <a:ext cx="8382000" cy="4038221"/>
              </a:xfrm>
              <a:prstGeom prst="rect">
                <a:avLst/>
              </a:prstGeom>
              <a:blipFill rotWithShape="0">
                <a:blip r:embed="rId5"/>
                <a:stretch>
                  <a:fillRect l="-2545" b="-5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43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1600</Words>
  <Application>Microsoft Office PowerPoint</Application>
  <PresentationFormat>Custom</PresentationFormat>
  <Paragraphs>174</Paragraphs>
  <Slides>34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Calibri</vt:lpstr>
      <vt:lpstr>Wingdings</vt:lpstr>
      <vt:lpstr>Cambria Math</vt:lpstr>
      <vt:lpstr>Arial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đề cương</dc:title>
  <dc:creator>User</dc:creator>
  <cp:lastModifiedBy>Admin</cp:lastModifiedBy>
  <cp:revision>48</cp:revision>
  <dcterms:created xsi:type="dcterms:W3CDTF">2006-08-16T00:00:00Z</dcterms:created>
  <dcterms:modified xsi:type="dcterms:W3CDTF">2024-09-18T01:38:47Z</dcterms:modified>
  <dc:identifier>DAFD8QqN0sk</dc:identifier>
</cp:coreProperties>
</file>