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9"/>
  </p:notesMasterIdLst>
  <p:sldIdLst>
    <p:sldId id="264" r:id="rId2"/>
    <p:sldId id="257" r:id="rId3"/>
    <p:sldId id="259" r:id="rId4"/>
    <p:sldId id="258" r:id="rId5"/>
    <p:sldId id="260" r:id="rId6"/>
    <p:sldId id="261" r:id="rId7"/>
    <p:sldId id="271" r:id="rId8"/>
    <p:sldId id="262" r:id="rId9"/>
    <p:sldId id="263" r:id="rId10"/>
    <p:sldId id="276" r:id="rId11"/>
    <p:sldId id="267" r:id="rId12"/>
    <p:sldId id="272" r:id="rId13"/>
    <p:sldId id="275" r:id="rId14"/>
    <p:sldId id="273" r:id="rId15"/>
    <p:sldId id="282" r:id="rId16"/>
    <p:sldId id="265" r:id="rId17"/>
    <p:sldId id="284" r:id="rId18"/>
  </p:sldIdLst>
  <p:sldSz cx="9144000" cy="5143500" type="screen16x9"/>
  <p:notesSz cx="6858000" cy="9144000"/>
  <p:embeddedFontLst>
    <p:embeddedFont>
      <p:font typeface="Cambria Math" panose="02040503050406030204" pitchFamily="18" charset="0"/>
      <p:regular r:id="rId20"/>
    </p:embeddedFont>
    <p:embeddedFont>
      <p:font typeface="Fira Sans Extra Condensed Medium" panose="020B0604020202020204" charset="0"/>
      <p:regular r:id="rId21"/>
      <p:bold r:id="rId22"/>
      <p:italic r:id="rId23"/>
      <p:boldItalic r:id="rId24"/>
    </p:embeddedFont>
    <p:embeddedFont>
      <p:font typeface="Mali Medium" panose="020B0604020202020204" charset="-34"/>
      <p:regular r:id="rId25"/>
      <p:bold r:id="rId26"/>
      <p:italic r:id="rId27"/>
      <p:boldItalic r:id="rId28"/>
    </p:embeddedFont>
    <p:embeddedFont>
      <p:font typeface="Mali SemiBold" panose="020B0604020202020204" charset="-34"/>
      <p:regular r:id="rId29"/>
      <p:bold r:id="rId30"/>
      <p:italic r:id="rId31"/>
      <p:boldItalic r:id="rId32"/>
    </p:embeddedFont>
    <p:embeddedFont>
      <p:font typeface="Nunito" panose="020B0604020202020204" pitchFamily="2" charset="0"/>
      <p:regular r:id="rId33"/>
      <p:bold r:id="rId34"/>
      <p:italic r:id="rId35"/>
      <p:boldItalic r:id="rId36"/>
    </p:embeddedFont>
    <p:embeddedFont>
      <p:font typeface="Paytone One" panose="020B0604020202020204" charset="0"/>
      <p:regular r:id="rId37"/>
    </p:embeddedFont>
    <p:embeddedFont>
      <p:font typeface="Poppins Medium" panose="020B0502040204020203" pitchFamily="2" charset="0"/>
      <p:regular r:id="rId38"/>
      <p:bold r:id="rId39"/>
      <p:italic r:id="rId40"/>
      <p:boldItalic r:id="rId41"/>
    </p:embeddedFont>
    <p:embeddedFont>
      <p:font typeface="Roboto Condensed Light" panose="02000000000000000000" pitchFamily="2"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A6ABB-33E4-4689-B738-5D0904E511A1}">
  <a:tblStyle styleId="{CE1A6ABB-33E4-4689-B738-5D0904E51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2" y="230"/>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441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0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643b6a2986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643b6a2986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2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2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2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2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87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707c3e161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707c3e161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1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296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04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1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85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6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02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1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only 2">
  <p:cSld name="TITLE_ONLY_5">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17" name="Google Shape;317;p14"/>
          <p:cNvGrpSpPr/>
          <p:nvPr/>
        </p:nvGrpSpPr>
        <p:grpSpPr>
          <a:xfrm rot="10800000">
            <a:off x="7198813" y="4094575"/>
            <a:ext cx="1626725" cy="1622150"/>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4"/>
          <p:cNvGrpSpPr/>
          <p:nvPr/>
        </p:nvGrpSpPr>
        <p:grpSpPr>
          <a:xfrm flipH="1">
            <a:off x="-695775" y="-754675"/>
            <a:ext cx="2905200" cy="2351300"/>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able of contents">
  <p:cSld name="CUSTOM_9">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3620539" y="350990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5346175" y="20575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6035925" y="3205226"/>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673600" y="3147867"/>
            <a:ext cx="24099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5346175" y="1475063"/>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6035925" y="2603651"/>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402700" y="2661042"/>
            <a:ext cx="2680800" cy="650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3563539" y="22953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3563539" y="10904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38" name="Google Shape;338;p15"/>
          <p:cNvGrpSpPr/>
          <p:nvPr/>
        </p:nvGrpSpPr>
        <p:grpSpPr>
          <a:xfrm flipH="1">
            <a:off x="-472385" y="3293973"/>
            <a:ext cx="2284874" cy="2619058"/>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5"/>
          <p:cNvGrpSpPr/>
          <p:nvPr/>
        </p:nvGrpSpPr>
        <p:grpSpPr>
          <a:xfrm>
            <a:off x="7444707" y="-1786348"/>
            <a:ext cx="2268036" cy="2599759"/>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1358363" y="875948"/>
            <a:ext cx="2287412" cy="1827506"/>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four columns ">
  <p:cSld name="CUSTOM_2">
    <p:spTree>
      <p:nvGrpSpPr>
        <p:cNvPr id="1" name="Shape 395"/>
        <p:cNvGrpSpPr/>
        <p:nvPr/>
      </p:nvGrpSpPr>
      <p:grpSpPr>
        <a:xfrm>
          <a:off x="0" y="0"/>
          <a:ext cx="0" cy="0"/>
          <a:chOff x="0" y="0"/>
          <a:chExt cx="0" cy="0"/>
        </a:xfrm>
      </p:grpSpPr>
      <p:sp>
        <p:nvSpPr>
          <p:cNvPr id="396" name="Google Shape;396;p18"/>
          <p:cNvSpPr txBox="1">
            <a:spLocks noGrp="1"/>
          </p:cNvSpPr>
          <p:nvPr>
            <p:ph type="ctrTitle"/>
          </p:nvPr>
        </p:nvSpPr>
        <p:spPr>
          <a:xfrm flipH="1">
            <a:off x="3785847"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7" name="Google Shape;397;p18"/>
          <p:cNvSpPr txBox="1">
            <a:spLocks noGrp="1"/>
          </p:cNvSpPr>
          <p:nvPr>
            <p:ph type="subTitle" idx="1"/>
          </p:nvPr>
        </p:nvSpPr>
        <p:spPr>
          <a:xfrm flipH="1">
            <a:off x="3518726" y="201650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98" name="Google Shape;398;p18"/>
          <p:cNvSpPr txBox="1">
            <a:spLocks noGrp="1"/>
          </p:cNvSpPr>
          <p:nvPr>
            <p:ph type="ctrTitle" idx="2"/>
          </p:nvPr>
        </p:nvSpPr>
        <p:spPr>
          <a:xfrm flipH="1">
            <a:off x="6297645"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9" name="Google Shape;399;p18"/>
          <p:cNvSpPr txBox="1">
            <a:spLocks noGrp="1"/>
          </p:cNvSpPr>
          <p:nvPr>
            <p:ph type="subTitle" idx="3"/>
          </p:nvPr>
        </p:nvSpPr>
        <p:spPr>
          <a:xfrm flipH="1">
            <a:off x="6030500" y="20188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0" name="Google Shape;400;p18"/>
          <p:cNvSpPr txBox="1">
            <a:spLocks noGrp="1"/>
          </p:cNvSpPr>
          <p:nvPr>
            <p:ph type="ctrTitle" idx="4"/>
          </p:nvPr>
        </p:nvSpPr>
        <p:spPr>
          <a:xfrm flipH="1">
            <a:off x="1381680" y="3061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1" name="Google Shape;401;p18"/>
          <p:cNvSpPr txBox="1">
            <a:spLocks noGrp="1"/>
          </p:cNvSpPr>
          <p:nvPr>
            <p:ph type="subTitle" idx="5"/>
          </p:nvPr>
        </p:nvSpPr>
        <p:spPr>
          <a:xfrm flipH="1">
            <a:off x="1114525"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2" name="Google Shape;402;p18"/>
          <p:cNvSpPr txBox="1">
            <a:spLocks noGrp="1"/>
          </p:cNvSpPr>
          <p:nvPr>
            <p:ph type="ctrTitle" idx="6"/>
          </p:nvPr>
        </p:nvSpPr>
        <p:spPr>
          <a:xfrm flipH="1">
            <a:off x="3658497" y="3061811"/>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3" name="Google Shape;403;p18"/>
          <p:cNvSpPr txBox="1">
            <a:spLocks noGrp="1"/>
          </p:cNvSpPr>
          <p:nvPr>
            <p:ph type="subTitle" idx="7"/>
          </p:nvPr>
        </p:nvSpPr>
        <p:spPr>
          <a:xfrm flipH="1">
            <a:off x="3518726"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4" name="Google Shape;404;p18"/>
          <p:cNvSpPr txBox="1">
            <a:spLocks noGrp="1"/>
          </p:cNvSpPr>
          <p:nvPr>
            <p:ph type="title" idx="8"/>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05" name="Google Shape;405;p18"/>
          <p:cNvGrpSpPr/>
          <p:nvPr/>
        </p:nvGrpSpPr>
        <p:grpSpPr>
          <a:xfrm rot="10800000">
            <a:off x="7198813" y="3361425"/>
            <a:ext cx="2450375" cy="2355300"/>
            <a:chOff x="3628425" y="1303525"/>
            <a:chExt cx="2450375" cy="2355300"/>
          </a:xfrm>
        </p:grpSpPr>
        <p:sp>
          <p:nvSpPr>
            <p:cNvPr id="406" name="Google Shape;406;p1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8"/>
          <p:cNvGrpSpPr/>
          <p:nvPr/>
        </p:nvGrpSpPr>
        <p:grpSpPr>
          <a:xfrm>
            <a:off x="-716000" y="-844337"/>
            <a:ext cx="1646200" cy="3081575"/>
            <a:chOff x="5721375" y="1301825"/>
            <a:chExt cx="1646200" cy="3081575"/>
          </a:xfrm>
        </p:grpSpPr>
        <p:sp>
          <p:nvSpPr>
            <p:cNvPr id="413" name="Google Shape;413;p1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ground">
  <p:cSld name="CUSTOM_16">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ackground 1">
  <p:cSld name="CUSTOM_16_1">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ackground 2">
  <p:cSld name="CUSTOM_16_2">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05"/>
        <p:cNvGrpSpPr/>
        <p:nvPr/>
      </p:nvGrpSpPr>
      <p:grpSpPr>
        <a:xfrm>
          <a:off x="0" y="0"/>
          <a:ext cx="0" cy="0"/>
          <a:chOff x="0" y="0"/>
          <a:chExt cx="0" cy="0"/>
        </a:xfrm>
      </p:grpSpPr>
      <p:grpSp>
        <p:nvGrpSpPr>
          <p:cNvPr id="106" name="Google Shape;106;p4"/>
          <p:cNvGrpSpPr/>
          <p:nvPr/>
        </p:nvGrpSpPr>
        <p:grpSpPr>
          <a:xfrm rot="10800000">
            <a:off x="-871475" y="-199225"/>
            <a:ext cx="2043125" cy="2353600"/>
            <a:chOff x="4035675" y="1303525"/>
            <a:chExt cx="2043125" cy="2353600"/>
          </a:xfrm>
        </p:grpSpPr>
        <p:sp>
          <p:nvSpPr>
            <p:cNvPr id="107" name="Google Shape;107;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4"/>
          <p:cNvGrpSpPr/>
          <p:nvPr/>
        </p:nvGrpSpPr>
        <p:grpSpPr>
          <a:xfrm rot="10800000">
            <a:off x="7198813" y="3361425"/>
            <a:ext cx="2450375" cy="2355300"/>
            <a:chOff x="3628425" y="1303525"/>
            <a:chExt cx="2450375" cy="2355300"/>
          </a:xfrm>
        </p:grpSpPr>
        <p:sp>
          <p:nvSpPr>
            <p:cNvPr id="113" name="Google Shape;113;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body" idx="1"/>
          </p:nvPr>
        </p:nvSpPr>
        <p:spPr>
          <a:xfrm>
            <a:off x="1752600" y="1535575"/>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SemiBold"/>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20" name="Google Shape;120;p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ackground 3">
  <p:cSld name="CUSTOM_16_3">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0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5" name="Google Shape;225;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6" name="Google Shape;226;p10"/>
          <p:cNvGrpSpPr/>
          <p:nvPr/>
        </p:nvGrpSpPr>
        <p:grpSpPr>
          <a:xfrm>
            <a:off x="8424011" y="217929"/>
            <a:ext cx="989634" cy="1280992"/>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1">
  <p:cSld name="TITLE_ONLY_4">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297" name="Google Shape;297;p13"/>
          <p:cNvGrpSpPr/>
          <p:nvPr/>
        </p:nvGrpSpPr>
        <p:grpSpPr>
          <a:xfrm>
            <a:off x="-878550" y="3834750"/>
            <a:ext cx="7110000" cy="2353575"/>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2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8" r:id="rId8"/>
    <p:sldLayoutId id="2147483659" r:id="rId9"/>
    <p:sldLayoutId id="2147483660" r:id="rId10"/>
    <p:sldLayoutId id="2147483661" r:id="rId11"/>
    <p:sldLayoutId id="2147483662" r:id="rId12"/>
    <p:sldLayoutId id="2147483664" r:id="rId13"/>
    <p:sldLayoutId id="2147483665" r:id="rId14"/>
    <p:sldLayoutId id="2147483667" r:id="rId15"/>
    <p:sldLayoutId id="2147483675" r:id="rId16"/>
    <p:sldLayoutId id="2147483676" r:id="rId17"/>
    <p:sldLayoutId id="2147483677" r:id="rId18"/>
    <p:sldLayoutId id="2147483678" r:id="rId19"/>
    <p:sldLayoutId id="2147483679" r:id="rId20"/>
    <p:sldLayoutId id="214748368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11" Type="http://schemas.openxmlformats.org/officeDocument/2006/relationships/image" Target="../media/image27.png"/><Relationship Id="rId10" Type="http://schemas.openxmlformats.org/officeDocument/2006/relationships/image" Target="../media/image26.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12"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37.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80.png"/><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3" Type="http://schemas.openxmlformats.org/officeDocument/2006/relationships/image" Target="../media/image110.png"/><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43"/>
        <p:cNvGrpSpPr/>
        <p:nvPr/>
      </p:nvGrpSpPr>
      <p:grpSpPr>
        <a:xfrm>
          <a:off x="0" y="0"/>
          <a:ext cx="0" cy="0"/>
          <a:chOff x="0" y="0"/>
          <a:chExt cx="0" cy="0"/>
        </a:xfrm>
      </p:grpSpPr>
      <p:sp>
        <p:nvSpPr>
          <p:cNvPr id="1244" name="Google Shape;1244;p45"/>
          <p:cNvSpPr/>
          <p:nvPr/>
        </p:nvSpPr>
        <p:spPr>
          <a:xfrm>
            <a:off x="1045465" y="1103847"/>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887279" y="1562986"/>
            <a:ext cx="5411972" cy="1938992"/>
          </a:xfrm>
          <a:prstGeom prst="rect">
            <a:avLst/>
          </a:prstGeom>
          <a:noFill/>
        </p:spPr>
        <p:txBody>
          <a:bodyPr wrap="square" rtlCol="0">
            <a:spAutoFit/>
          </a:bodyPr>
          <a:lstStyle/>
          <a:p>
            <a:pPr algn="ctr">
              <a:lnSpc>
                <a:spcPct val="150000"/>
              </a:lnSpc>
            </a:pPr>
            <a:r>
              <a:rPr lang="en-US" sz="4000" b="1" dirty="0"/>
              <a:t>LUYỆN TẬP CHUNG (2 </a:t>
            </a:r>
            <a:r>
              <a:rPr lang="en-US" sz="4000" b="1" dirty="0" err="1"/>
              <a:t>Tiết</a:t>
            </a:r>
            <a:r>
              <a:rPr lang="en-US" sz="4000" b="1" dirty="0"/>
              <a:t>)</a:t>
            </a:r>
          </a:p>
        </p:txBody>
      </p:sp>
      <p:pic>
        <p:nvPicPr>
          <p:cNvPr id="27" name="Picture 8"/>
          <p:cNvPicPr>
            <a:picLocks noChangeAspect="1"/>
          </p:cNvPicPr>
          <p:nvPr/>
        </p:nvPicPr>
        <p:blipFill>
          <a:blip r:embed="rId3"/>
          <a:srcRect/>
          <a:stretch>
            <a:fillRect/>
          </a:stretch>
        </p:blipFill>
        <p:spPr>
          <a:xfrm>
            <a:off x="6422092" y="2532482"/>
            <a:ext cx="2235573" cy="2449943"/>
          </a:xfrm>
          <a:prstGeom prst="rect">
            <a:avLst/>
          </a:prstGeom>
        </p:spPr>
      </p:pic>
      <p:pic>
        <p:nvPicPr>
          <p:cNvPr id="2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8865" y="341669"/>
            <a:ext cx="1376205" cy="1959010"/>
          </a:xfrm>
          <a:prstGeom prst="rect">
            <a:avLst/>
          </a:prstGeom>
        </p:spPr>
      </p:pic>
    </p:spTree>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84"/>
        <p:cNvGrpSpPr/>
        <p:nvPr/>
      </p:nvGrpSpPr>
      <p:grpSpPr>
        <a:xfrm>
          <a:off x="0" y="0"/>
          <a:ext cx="0" cy="0"/>
          <a:chOff x="0" y="0"/>
          <a:chExt cx="0" cy="0"/>
        </a:xfrm>
      </p:grpSpPr>
      <p:sp>
        <p:nvSpPr>
          <p:cNvPr id="4" name="TextBox 3"/>
          <p:cNvSpPr txBox="1"/>
          <p:nvPr/>
        </p:nvSpPr>
        <p:spPr>
          <a:xfrm>
            <a:off x="962246" y="1271917"/>
            <a:ext cx="6087140" cy="400110"/>
          </a:xfrm>
          <a:prstGeom prst="rect">
            <a:avLst/>
          </a:prstGeom>
          <a:noFill/>
        </p:spPr>
        <p:txBody>
          <a:bodyPr wrap="square" rtlCol="0">
            <a:spAutoFit/>
          </a:bodyPr>
          <a:lstStyle/>
          <a:p>
            <a:r>
              <a:rPr lang="en-US" sz="2000" dirty="0"/>
              <a:t>a) 12,26 </a:t>
            </a:r>
            <a:r>
              <a:rPr lang="en-US" sz="2000" dirty="0" err="1"/>
              <a:t>và</a:t>
            </a:r>
            <a:r>
              <a:rPr lang="en-US" sz="2000" dirty="0"/>
              <a:t> 12,(24)                 b) 31,3(5) </a:t>
            </a:r>
            <a:r>
              <a:rPr lang="en-US" sz="2000" dirty="0" err="1"/>
              <a:t>và</a:t>
            </a:r>
            <a:r>
              <a:rPr lang="en-US" sz="2000" dirty="0"/>
              <a:t> 29,9(8)</a:t>
            </a:r>
          </a:p>
        </p:txBody>
      </p:sp>
      <p:sp>
        <p:nvSpPr>
          <p:cNvPr id="5" name="TextBox 4"/>
          <p:cNvSpPr txBox="1"/>
          <p:nvPr/>
        </p:nvSpPr>
        <p:spPr>
          <a:xfrm>
            <a:off x="3652285" y="555047"/>
            <a:ext cx="1339702" cy="496996"/>
          </a:xfrm>
          <a:prstGeom prst="rect">
            <a:avLst/>
          </a:prstGeom>
          <a:noFill/>
        </p:spPr>
        <p:txBody>
          <a:bodyPr wrap="square" rtlCol="0">
            <a:spAutoFit/>
          </a:bodyPr>
          <a:lstStyle/>
          <a:p>
            <a:pPr algn="just">
              <a:lnSpc>
                <a:spcPct val="150000"/>
              </a:lnSpc>
            </a:pPr>
            <a:r>
              <a:rPr lang="en-US" sz="2000" dirty="0"/>
              <a:t>So </a:t>
            </a:r>
            <a:r>
              <a:rPr lang="en-US" sz="2000" dirty="0" err="1"/>
              <a:t>sánh</a:t>
            </a:r>
            <a:r>
              <a:rPr lang="en-US" sz="2000" dirty="0"/>
              <a:t>:</a:t>
            </a:r>
          </a:p>
        </p:txBody>
      </p:sp>
      <p:sp>
        <p:nvSpPr>
          <p:cNvPr id="34" name="TextBox 33"/>
          <p:cNvSpPr txBox="1"/>
          <p:nvPr/>
        </p:nvSpPr>
        <p:spPr>
          <a:xfrm>
            <a:off x="3189767" y="1611100"/>
            <a:ext cx="1339702" cy="496996"/>
          </a:xfrm>
          <a:prstGeom prst="rect">
            <a:avLst/>
          </a:prstGeom>
          <a:noFill/>
        </p:spPr>
        <p:txBody>
          <a:bodyPr wrap="square" rtlCol="0">
            <a:spAutoFit/>
          </a:bodyPr>
          <a:lstStyle/>
          <a:p>
            <a:pPr algn="ctr">
              <a:lnSpc>
                <a:spcPct val="150000"/>
              </a:lnSpc>
            </a:pPr>
            <a:r>
              <a:rPr lang="en-US" sz="2000" b="1" dirty="0" err="1">
                <a:solidFill>
                  <a:srgbClr val="C00000"/>
                </a:solidFill>
              </a:rPr>
              <a:t>Giải</a:t>
            </a:r>
            <a:endParaRPr lang="en-US" sz="2000" b="1" dirty="0">
              <a:solidFill>
                <a:srgbClr val="C00000"/>
              </a:solidFill>
            </a:endParaRPr>
          </a:p>
        </p:txBody>
      </p:sp>
      <p:sp>
        <p:nvSpPr>
          <p:cNvPr id="35" name="TextBox 34"/>
          <p:cNvSpPr txBox="1"/>
          <p:nvPr/>
        </p:nvSpPr>
        <p:spPr>
          <a:xfrm>
            <a:off x="962246" y="2117129"/>
            <a:ext cx="5831959" cy="400110"/>
          </a:xfrm>
          <a:prstGeom prst="rect">
            <a:avLst/>
          </a:prstGeom>
          <a:noFill/>
        </p:spPr>
        <p:txBody>
          <a:bodyPr wrap="square" rtlCol="0">
            <a:spAutoFit/>
          </a:bodyPr>
          <a:lstStyle/>
          <a:p>
            <a:r>
              <a:rPr lang="en-US" sz="2000" dirty="0"/>
              <a:t>a) 12,26 </a:t>
            </a:r>
            <a:r>
              <a:rPr lang="en-US" sz="2000" dirty="0">
                <a:solidFill>
                  <a:srgbClr val="0070C0"/>
                </a:solidFill>
              </a:rPr>
              <a:t>&gt;</a:t>
            </a:r>
            <a:r>
              <a:rPr lang="en-US" sz="2000" dirty="0"/>
              <a:t> 12,(24)                   b) 31,3(5) </a:t>
            </a:r>
            <a:r>
              <a:rPr lang="en-US" sz="2000" dirty="0">
                <a:solidFill>
                  <a:srgbClr val="0070C0"/>
                </a:solidFill>
              </a:rPr>
              <a:t>&gt;</a:t>
            </a:r>
            <a:r>
              <a:rPr lang="en-US" sz="2000" dirty="0"/>
              <a:t> 29,9(8)</a:t>
            </a:r>
          </a:p>
        </p:txBody>
      </p:sp>
      <p:pic>
        <p:nvPicPr>
          <p:cNvPr id="37" name="Picture 8"/>
          <p:cNvPicPr>
            <a:picLocks noChangeAspect="1"/>
          </p:cNvPicPr>
          <p:nvPr/>
        </p:nvPicPr>
        <p:blipFill>
          <a:blip r:embed="rId3"/>
          <a:srcRect/>
          <a:stretch>
            <a:fillRect/>
          </a:stretch>
        </p:blipFill>
        <p:spPr>
          <a:xfrm>
            <a:off x="7602278" y="3325951"/>
            <a:ext cx="1428517" cy="1565498"/>
          </a:xfrm>
          <a:prstGeom prst="rect">
            <a:avLst/>
          </a:prstGeom>
        </p:spPr>
      </p:pic>
      <p:sp>
        <p:nvSpPr>
          <p:cNvPr id="38" name="Round Same Side Corner Rectangle 37"/>
          <p:cNvSpPr/>
          <p:nvPr/>
        </p:nvSpPr>
        <p:spPr>
          <a:xfrm flipV="1">
            <a:off x="1004777" y="59846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2246" y="664221"/>
            <a:ext cx="2647508" cy="400110"/>
          </a:xfrm>
          <a:prstGeom prst="rect">
            <a:avLst/>
          </a:prstGeom>
          <a:noFill/>
        </p:spPr>
        <p:txBody>
          <a:bodyPr wrap="square" rtlCol="0">
            <a:spAutoFit/>
          </a:bodyPr>
          <a:lstStyle/>
          <a:p>
            <a:pPr algn="ctr"/>
            <a:r>
              <a:rPr lang="en-US" sz="2000" b="1" dirty="0" err="1"/>
              <a:t>Bài</a:t>
            </a:r>
            <a:r>
              <a:rPr lang="en-US" sz="2000" b="1" dirty="0"/>
              <a:t> 2.24 (SGK - tr38)</a:t>
            </a:r>
          </a:p>
        </p:txBody>
      </p:sp>
      <p:sp>
        <p:nvSpPr>
          <p:cNvPr id="40" name="Round Same Side Corner Rectangle 39"/>
          <p:cNvSpPr/>
          <p:nvPr/>
        </p:nvSpPr>
        <p:spPr>
          <a:xfrm flipV="1">
            <a:off x="962247" y="286008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19716" y="2925841"/>
            <a:ext cx="2647508" cy="400110"/>
          </a:xfrm>
          <a:prstGeom prst="rect">
            <a:avLst/>
          </a:prstGeom>
          <a:noFill/>
        </p:spPr>
        <p:txBody>
          <a:bodyPr wrap="square" rtlCol="0">
            <a:spAutoFit/>
          </a:bodyPr>
          <a:lstStyle/>
          <a:p>
            <a:pPr algn="ctr"/>
            <a:r>
              <a:rPr lang="en-US" sz="2000" b="1" dirty="0" err="1"/>
              <a:t>Bài</a:t>
            </a:r>
            <a:r>
              <a:rPr lang="en-US" sz="2000" b="1" dirty="0"/>
              <a:t> 2.25 (SGK - tr38)</a:t>
            </a:r>
          </a:p>
        </p:txBody>
      </p:sp>
      <p:sp>
        <p:nvSpPr>
          <p:cNvPr id="43" name="TextBox 42"/>
          <p:cNvSpPr txBox="1"/>
          <p:nvPr/>
        </p:nvSpPr>
        <p:spPr>
          <a:xfrm>
            <a:off x="3652285" y="2811922"/>
            <a:ext cx="1339702" cy="496996"/>
          </a:xfrm>
          <a:prstGeom prst="rect">
            <a:avLst/>
          </a:prstGeom>
          <a:noFill/>
        </p:spPr>
        <p:txBody>
          <a:bodyPr wrap="square" rtlCol="0">
            <a:spAutoFit/>
          </a:bodyPr>
          <a:lstStyle/>
          <a:p>
            <a:pPr algn="just">
              <a:lnSpc>
                <a:spcPct val="150000"/>
              </a:lnSpc>
            </a:pPr>
            <a:r>
              <a:rPr lang="en-US" sz="2000" dirty="0" err="1"/>
              <a:t>Tính</a:t>
            </a:r>
            <a:r>
              <a:rPr lang="en-US" sz="2000" dirty="0"/>
              <a:t>:</a:t>
            </a:r>
          </a:p>
        </p:txBody>
      </p:sp>
      <mc:AlternateContent xmlns:mc="http://schemas.openxmlformats.org/markup-compatibility/2006" xmlns:a14="http://schemas.microsoft.com/office/drawing/2010/main">
        <mc:Choice Requires="a14">
          <p:sp>
            <p:nvSpPr>
              <p:cNvPr id="44" name="TextBox 43"/>
              <p:cNvSpPr txBox="1"/>
              <p:nvPr/>
            </p:nvSpPr>
            <p:spPr>
              <a:xfrm>
                <a:off x="962245" y="3600257"/>
                <a:ext cx="6948378" cy="430118"/>
              </a:xfrm>
              <a:prstGeom prst="rect">
                <a:avLst/>
              </a:prstGeom>
              <a:noFill/>
            </p:spPr>
            <p:txBody>
              <a:bodyPr wrap="square" rtlCol="0">
                <a:spAutoFit/>
              </a:bodyPr>
              <a:lstStyle/>
              <a:p>
                <a:r>
                  <a:rPr lang="en-US" sz="2000" dirty="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m:t>
                        </m:r>
                      </m:e>
                    </m:rad>
                  </m:oMath>
                </a14:m>
                <a:r>
                  <a:rPr lang="en-US" sz="2000" dirty="0"/>
                  <a:t> ;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1+2+1</m:t>
                        </m:r>
                      </m:e>
                    </m:rad>
                  </m:oMath>
                </a14:m>
                <a:r>
                  <a:rPr lang="en-US" sz="2000" dirty="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1+2+3+2+1</m:t>
                        </m:r>
                      </m:e>
                    </m:rad>
                  </m:oMath>
                </a14:m>
                <a:endParaRPr lang="en-US"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62245" y="3600257"/>
                <a:ext cx="6948378" cy="430118"/>
              </a:xfrm>
              <a:prstGeom prst="rect">
                <a:avLst/>
              </a:prstGeom>
              <a:blipFill rotWithShape="0">
                <a:blip r:embed="rId9"/>
                <a:stretch>
                  <a:fillRect l="-965" t="-1429" b="-25714"/>
                </a:stretch>
              </a:blipFill>
            </p:spPr>
            <p:txBody>
              <a:bodyPr/>
              <a:lstStyle/>
              <a:p>
                <a:r>
                  <a:rPr lang="en-US">
                    <a:noFill/>
                  </a:rPr>
                  <a:t> </a:t>
                </a:r>
              </a:p>
            </p:txBody>
          </p:sp>
        </mc:Fallback>
      </mc:AlternateContent>
      <p:sp>
        <p:nvSpPr>
          <p:cNvPr id="7" name="TextBox 6"/>
          <p:cNvSpPr txBox="1"/>
          <p:nvPr/>
        </p:nvSpPr>
        <p:spPr>
          <a:xfrm>
            <a:off x="1137684" y="4178694"/>
            <a:ext cx="988828" cy="400110"/>
          </a:xfrm>
          <a:prstGeom prst="rect">
            <a:avLst/>
          </a:prstGeom>
          <a:noFill/>
        </p:spPr>
        <p:txBody>
          <a:bodyPr wrap="square" rtlCol="0">
            <a:spAutoFit/>
          </a:bodyPr>
          <a:lstStyle/>
          <a:p>
            <a:r>
              <a:rPr lang="en-US" sz="2000" dirty="0">
                <a:solidFill>
                  <a:srgbClr val="0070C0"/>
                </a:solidFill>
              </a:rPr>
              <a:t>= 1</a:t>
            </a:r>
          </a:p>
        </p:txBody>
      </p:sp>
      <mc:AlternateContent xmlns:mc="http://schemas.openxmlformats.org/markup-compatibility/2006" xmlns:a14="http://schemas.microsoft.com/office/drawing/2010/main">
        <mc:Choice Requires="a14">
          <p:sp>
            <p:nvSpPr>
              <p:cNvPr id="46" name="TextBox 45"/>
              <p:cNvSpPr txBox="1"/>
              <p:nvPr/>
            </p:nvSpPr>
            <p:spPr>
              <a:xfrm>
                <a:off x="3115339" y="4184961"/>
                <a:ext cx="1286539" cy="429605"/>
              </a:xfrm>
              <a:prstGeom prst="rect">
                <a:avLst/>
              </a:prstGeom>
              <a:noFill/>
            </p:spPr>
            <p:txBody>
              <a:bodyPr wrap="square" rtlCol="0">
                <a:spAutoFit/>
              </a:bodyPr>
              <a:lstStyle/>
              <a:p>
                <a:r>
                  <a:rPr lang="en-US" sz="2000" dirty="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4</m:t>
                        </m:r>
                      </m:e>
                    </m:rad>
                  </m:oMath>
                </a14:m>
                <a:r>
                  <a:rPr lang="en-US" sz="2000" dirty="0">
                    <a:solidFill>
                      <a:srgbClr val="0070C0"/>
                    </a:solidFill>
                  </a:rPr>
                  <a:t> = 2</a:t>
                </a:r>
              </a:p>
            </p:txBody>
          </p:sp>
        </mc:Choice>
        <mc:Fallback xmlns="">
          <p:sp>
            <p:nvSpPr>
              <p:cNvPr id="46" name="TextBox 45"/>
              <p:cNvSpPr txBox="1">
                <a:spLocks noRot="1" noChangeAspect="1" noMove="1" noResize="1" noEditPoints="1" noAdjustHandles="1" noChangeArrowheads="1" noChangeShapeType="1" noTextEdit="1"/>
              </p:cNvSpPr>
              <p:nvPr/>
            </p:nvSpPr>
            <p:spPr>
              <a:xfrm>
                <a:off x="3115339" y="4184961"/>
                <a:ext cx="1286539" cy="429605"/>
              </a:xfrm>
              <a:prstGeom prst="rect">
                <a:avLst/>
              </a:prstGeom>
              <a:blipFill rotWithShape="0">
                <a:blip r:embed="rId10"/>
                <a:stretch>
                  <a:fillRect l="-4739" t="-1429"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215268" y="4214456"/>
                <a:ext cx="1334388" cy="429092"/>
              </a:xfrm>
              <a:prstGeom prst="rect">
                <a:avLst/>
              </a:prstGeom>
              <a:noFill/>
            </p:spPr>
            <p:txBody>
              <a:bodyPr wrap="square" rtlCol="0">
                <a:spAutoFit/>
              </a:bodyPr>
              <a:lstStyle/>
              <a:p>
                <a:r>
                  <a:rPr lang="en-US" sz="2000" dirty="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9</m:t>
                        </m:r>
                      </m:e>
                    </m:rad>
                  </m:oMath>
                </a14:m>
                <a:r>
                  <a:rPr lang="en-US" sz="2000" dirty="0">
                    <a:solidFill>
                      <a:srgbClr val="0070C0"/>
                    </a:solidFill>
                  </a:rPr>
                  <a:t> = 3</a:t>
                </a:r>
              </a:p>
            </p:txBody>
          </p:sp>
        </mc:Choice>
        <mc:Fallback xmlns="">
          <p:sp>
            <p:nvSpPr>
              <p:cNvPr id="47" name="TextBox 46"/>
              <p:cNvSpPr txBox="1">
                <a:spLocks noRot="1" noChangeAspect="1" noMove="1" noResize="1" noEditPoints="1" noAdjustHandles="1" noChangeArrowheads="1" noChangeShapeType="1" noTextEdit="1"/>
              </p:cNvSpPr>
              <p:nvPr/>
            </p:nvSpPr>
            <p:spPr>
              <a:xfrm>
                <a:off x="5215268" y="4214456"/>
                <a:ext cx="1334388" cy="429092"/>
              </a:xfrm>
              <a:prstGeom prst="rect">
                <a:avLst/>
              </a:prstGeom>
              <a:blipFill rotWithShape="0">
                <a:blip r:embed="rId11"/>
                <a:stretch>
                  <a:fillRect l="-5046" b="-2394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ppt_w+.3"/>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anim calcmode="lin" valueType="num">
                                      <p:cBhvr>
                                        <p:cTn id="71" dur="500" fill="hold"/>
                                        <p:tgtEl>
                                          <p:spTgt spid="47"/>
                                        </p:tgtEl>
                                        <p:attrNameLst>
                                          <p:attrName>ppt_x</p:attrName>
                                        </p:attrNameLst>
                                      </p:cBhvr>
                                      <p:tavLst>
                                        <p:tav tm="0">
                                          <p:val>
                                            <p:strVal val="#ppt_x"/>
                                          </p:val>
                                        </p:tav>
                                        <p:tav tm="100000">
                                          <p:val>
                                            <p:strVal val="#ppt_x"/>
                                          </p:val>
                                        </p:tav>
                                      </p:tavLst>
                                    </p:anim>
                                    <p:anim calcmode="lin" valueType="num">
                                      <p:cBhvr>
                                        <p:cTn id="7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8" grpId="0" animBg="1"/>
      <p:bldP spid="39" grpId="0"/>
      <p:bldP spid="40" grpId="0" animBg="1"/>
      <p:bldP spid="41" grpId="0"/>
      <p:bldP spid="43" grpId="0"/>
      <p:bldP spid="44" grpId="0"/>
      <p:bldP spid="7"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334"/>
        <p:cNvGrpSpPr/>
        <p:nvPr/>
      </p:nvGrpSpPr>
      <p:grpSpPr>
        <a:xfrm>
          <a:off x="0" y="0"/>
          <a:ext cx="0" cy="0"/>
          <a:chOff x="0" y="0"/>
          <a:chExt cx="0" cy="0"/>
        </a:xfrm>
      </p:grpSpPr>
      <p:sp>
        <p:nvSpPr>
          <p:cNvPr id="27" name="Title 1"/>
          <p:cNvSpPr txBox="1">
            <a:spLocks/>
          </p:cNvSpPr>
          <p:nvPr/>
        </p:nvSpPr>
        <p:spPr>
          <a:xfrm>
            <a:off x="466725" y="355650"/>
            <a:ext cx="82107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2400"/>
              <a:buFont typeface="Mali SemiBold"/>
              <a:buNone/>
              <a:defRPr sz="30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9pPr>
          </a:lstStyle>
          <a:p>
            <a:pPr algn="ctr"/>
            <a:r>
              <a:rPr lang="en-US" sz="3200" b="1" dirty="0">
                <a:solidFill>
                  <a:schemeClr val="accent4">
                    <a:lumMod val="50000"/>
                  </a:schemeClr>
                </a:solidFill>
                <a:latin typeface="+mn-lt"/>
              </a:rPr>
              <a:t>VẬN DỤNG</a:t>
            </a:r>
          </a:p>
        </p:txBody>
      </p:sp>
      <p:sp>
        <p:nvSpPr>
          <p:cNvPr id="28" name="Round Same Side Corner Rectangle 27"/>
          <p:cNvSpPr/>
          <p:nvPr/>
        </p:nvSpPr>
        <p:spPr>
          <a:xfrm flipV="1">
            <a:off x="914398" y="1216197"/>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71867" y="1281956"/>
            <a:ext cx="2647508" cy="400110"/>
          </a:xfrm>
          <a:prstGeom prst="rect">
            <a:avLst/>
          </a:prstGeom>
          <a:noFill/>
        </p:spPr>
        <p:txBody>
          <a:bodyPr wrap="square" rtlCol="0">
            <a:spAutoFit/>
          </a:bodyPr>
          <a:lstStyle/>
          <a:p>
            <a:pPr algn="ctr"/>
            <a:r>
              <a:rPr lang="en-US" sz="2000" b="1" dirty="0" err="1"/>
              <a:t>Bài</a:t>
            </a:r>
            <a:r>
              <a:rPr lang="en-US" sz="2000" b="1" dirty="0"/>
              <a:t> 2.22 (SGK - tr38)</a:t>
            </a:r>
          </a:p>
        </p:txBody>
      </p:sp>
      <p:sp>
        <p:nvSpPr>
          <p:cNvPr id="4" name="TextBox 3"/>
          <p:cNvSpPr txBox="1"/>
          <p:nvPr/>
        </p:nvSpPr>
        <p:spPr>
          <a:xfrm>
            <a:off x="871867" y="1808791"/>
            <a:ext cx="7878810" cy="507831"/>
          </a:xfrm>
          <a:prstGeom prst="rect">
            <a:avLst/>
          </a:prstGeom>
          <a:noFill/>
        </p:spPr>
        <p:txBody>
          <a:bodyPr wrap="square" rtlCol="0">
            <a:spAutoFit/>
          </a:bodyPr>
          <a:lstStyle/>
          <a:p>
            <a:pPr algn="just">
              <a:lnSpc>
                <a:spcPct val="150000"/>
              </a:lnSpc>
            </a:pPr>
            <a:r>
              <a:rPr lang="en-US" sz="1800" dirty="0"/>
              <a:t>Nam </a:t>
            </a:r>
            <a:r>
              <a:rPr lang="en-US" sz="1800" dirty="0" err="1"/>
              <a:t>vẽ</a:t>
            </a:r>
            <a:r>
              <a:rPr lang="en-US" sz="1800" dirty="0"/>
              <a:t> </a:t>
            </a:r>
            <a:r>
              <a:rPr lang="en-US" sz="1800" dirty="0" err="1"/>
              <a:t>một</a:t>
            </a:r>
            <a:r>
              <a:rPr lang="en-US" sz="1800" dirty="0"/>
              <a:t> </a:t>
            </a:r>
            <a:r>
              <a:rPr lang="en-US" sz="1800" dirty="0" err="1"/>
              <a:t>phần</a:t>
            </a:r>
            <a:r>
              <a:rPr lang="en-US" sz="1800" dirty="0"/>
              <a:t> </a:t>
            </a:r>
            <a:r>
              <a:rPr lang="en-US" sz="1800" dirty="0" err="1"/>
              <a:t>trục</a:t>
            </a:r>
            <a:r>
              <a:rPr lang="en-US" sz="1800" dirty="0"/>
              <a:t> </a:t>
            </a:r>
            <a:r>
              <a:rPr lang="en-US" sz="1800" dirty="0" err="1"/>
              <a:t>số</a:t>
            </a:r>
            <a:r>
              <a:rPr lang="en-US" sz="1800" dirty="0"/>
              <a:t> </a:t>
            </a:r>
            <a:r>
              <a:rPr lang="en-US" sz="1800" dirty="0" err="1"/>
              <a:t>trên</a:t>
            </a:r>
            <a:r>
              <a:rPr lang="en-US" sz="1800" dirty="0"/>
              <a:t> </a:t>
            </a:r>
            <a:r>
              <a:rPr lang="en-US" sz="1800" dirty="0" err="1"/>
              <a:t>vở</a:t>
            </a:r>
            <a:r>
              <a:rPr lang="en-US" sz="1800" dirty="0"/>
              <a:t> ô li </a:t>
            </a:r>
            <a:r>
              <a:rPr lang="en-US" sz="1800" dirty="0" err="1"/>
              <a:t>và</a:t>
            </a:r>
            <a:r>
              <a:rPr lang="en-US" sz="1800" dirty="0"/>
              <a:t> </a:t>
            </a:r>
            <a:r>
              <a:rPr lang="en-US" sz="1800" dirty="0" err="1"/>
              <a:t>đánh</a:t>
            </a:r>
            <a:r>
              <a:rPr lang="en-US" sz="1800" dirty="0"/>
              <a:t> </a:t>
            </a:r>
            <a:r>
              <a:rPr lang="en-US" sz="1800" dirty="0" err="1"/>
              <a:t>dấu</a:t>
            </a:r>
            <a:r>
              <a:rPr lang="en-US" sz="1800" dirty="0"/>
              <a:t> </a:t>
            </a:r>
            <a:r>
              <a:rPr lang="en-US" sz="1800" dirty="0" err="1"/>
              <a:t>ba</a:t>
            </a:r>
            <a:r>
              <a:rPr lang="en-US" sz="1800" dirty="0"/>
              <a:t> </a:t>
            </a:r>
            <a:r>
              <a:rPr lang="en-US" sz="1800" dirty="0" err="1"/>
              <a:t>điểm</a:t>
            </a:r>
            <a:r>
              <a:rPr lang="en-US" sz="1800" dirty="0"/>
              <a:t> A, B, C </a:t>
            </a:r>
            <a:r>
              <a:rPr lang="en-US" sz="1800" dirty="0" err="1"/>
              <a:t>như</a:t>
            </a:r>
            <a:r>
              <a:rPr lang="en-US" sz="1800" dirty="0"/>
              <a:t> </a:t>
            </a:r>
            <a:r>
              <a:rPr lang="en-US" sz="1800" dirty="0" err="1"/>
              <a:t>sau</a:t>
            </a:r>
            <a:r>
              <a:rPr lang="en-US" sz="1800" dirty="0"/>
              <a:t>:</a:t>
            </a:r>
          </a:p>
        </p:txBody>
      </p:sp>
      <p:pic>
        <p:nvPicPr>
          <p:cNvPr id="3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3287" y="69686"/>
            <a:ext cx="1059486" cy="9495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63" y="2427144"/>
            <a:ext cx="4383024" cy="859536"/>
          </a:xfrm>
          <a:prstGeom prst="rect">
            <a:avLst/>
          </a:prstGeom>
        </p:spPr>
      </p:pic>
      <p:sp>
        <p:nvSpPr>
          <p:cNvPr id="33" name="TextBox 32"/>
          <p:cNvSpPr txBox="1"/>
          <p:nvPr/>
        </p:nvSpPr>
        <p:spPr>
          <a:xfrm>
            <a:off x="871867" y="3370786"/>
            <a:ext cx="7878810" cy="872034"/>
          </a:xfrm>
          <a:prstGeom prst="rect">
            <a:avLst/>
          </a:prstGeom>
          <a:noFill/>
        </p:spPr>
        <p:txBody>
          <a:bodyPr wrap="square" rtlCol="0">
            <a:spAutoFit/>
          </a:bodyPr>
          <a:lstStyle/>
          <a:p>
            <a:pPr marL="342900" indent="-342900" algn="just">
              <a:lnSpc>
                <a:spcPct val="150000"/>
              </a:lnSpc>
              <a:buAutoNum type="alphaLcParenR"/>
            </a:pPr>
            <a:r>
              <a:rPr lang="en-US" sz="1800" dirty="0" err="1"/>
              <a:t>Hãy</a:t>
            </a:r>
            <a:r>
              <a:rPr lang="en-US" sz="1800" dirty="0"/>
              <a:t> </a:t>
            </a:r>
            <a:r>
              <a:rPr lang="en-US" sz="1800" dirty="0" err="1"/>
              <a:t>cho</a:t>
            </a:r>
            <a:r>
              <a:rPr lang="en-US" sz="1800" dirty="0"/>
              <a:t> </a:t>
            </a:r>
            <a:r>
              <a:rPr lang="en-US" sz="1800" dirty="0" err="1"/>
              <a:t>biết</a:t>
            </a:r>
            <a:r>
              <a:rPr lang="en-US" sz="1800" dirty="0"/>
              <a:t> </a:t>
            </a:r>
            <a:r>
              <a:rPr lang="en-US" sz="1800" dirty="0" err="1"/>
              <a:t>hai</a:t>
            </a:r>
            <a:r>
              <a:rPr lang="en-US" sz="1800" dirty="0"/>
              <a:t> </a:t>
            </a:r>
            <a:r>
              <a:rPr lang="en-US" sz="1800" dirty="0" err="1"/>
              <a:t>điểm</a:t>
            </a:r>
            <a:r>
              <a:rPr lang="en-US" sz="1800" dirty="0"/>
              <a:t> A, B </a:t>
            </a:r>
            <a:r>
              <a:rPr lang="en-US" sz="1800" dirty="0" err="1"/>
              <a:t>biểu</a:t>
            </a:r>
            <a:r>
              <a:rPr lang="en-US" sz="1800" dirty="0"/>
              <a:t> </a:t>
            </a:r>
            <a:r>
              <a:rPr lang="en-US" sz="1800" dirty="0" err="1"/>
              <a:t>diễn</a:t>
            </a:r>
            <a:r>
              <a:rPr lang="en-US" sz="1800" dirty="0"/>
              <a:t> </a:t>
            </a:r>
            <a:r>
              <a:rPr lang="en-US" sz="1800" dirty="0" err="1"/>
              <a:t>những</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nào</a:t>
            </a:r>
            <a:r>
              <a:rPr lang="en-US" sz="1800" dirty="0"/>
              <a:t>?</a:t>
            </a:r>
          </a:p>
          <a:p>
            <a:pPr marL="342900" indent="-342900" algn="just">
              <a:lnSpc>
                <a:spcPct val="150000"/>
              </a:lnSpc>
              <a:buAutoNum type="alphaLcParenR"/>
            </a:pPr>
            <a:r>
              <a:rPr lang="en-US" sz="1800" dirty="0" err="1"/>
              <a:t>Làm</a:t>
            </a:r>
            <a:r>
              <a:rPr lang="en-US" sz="1800" dirty="0"/>
              <a:t> </a:t>
            </a:r>
            <a:r>
              <a:rPr lang="en-US" sz="1800" dirty="0" err="1"/>
              <a:t>tròn</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biểu</a:t>
            </a:r>
            <a:r>
              <a:rPr lang="en-US" sz="1800" dirty="0"/>
              <a:t> </a:t>
            </a:r>
            <a:r>
              <a:rPr lang="en-US" sz="1800" dirty="0" err="1"/>
              <a:t>diễn</a:t>
            </a:r>
            <a:r>
              <a:rPr lang="en-US" sz="1800" dirty="0"/>
              <a:t> </a:t>
            </a:r>
            <a:r>
              <a:rPr lang="en-US" sz="1800" dirty="0" err="1"/>
              <a:t>bởi</a:t>
            </a:r>
            <a:r>
              <a:rPr lang="en-US" sz="1800" dirty="0"/>
              <a:t> </a:t>
            </a:r>
            <a:r>
              <a:rPr lang="en-US" sz="1800" dirty="0" err="1"/>
              <a:t>điểm</a:t>
            </a:r>
            <a:r>
              <a:rPr lang="en-US" sz="1800" dirty="0"/>
              <a:t> C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0,05.</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ppt_h/2"/>
                                          </p:val>
                                        </p:tav>
                                        <p:tav tm="100000">
                                          <p:val>
                                            <p:strVal val="#ppt_y"/>
                                          </p:val>
                                        </p:tav>
                                      </p:tavLst>
                                    </p:anim>
                                    <p:anim calcmode="lin" valueType="num">
                                      <p:cBhvr>
                                        <p:cTn id="15" dur="500" fill="hold"/>
                                        <p:tgtEl>
                                          <p:spTgt spid="28"/>
                                        </p:tgtEl>
                                        <p:attrNameLst>
                                          <p:attrName>ppt_w</p:attrName>
                                        </p:attrNameLst>
                                      </p:cBhvr>
                                      <p:tavLst>
                                        <p:tav tm="0">
                                          <p:val>
                                            <p:strVal val="#ppt_w"/>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415"/>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95" y="364428"/>
            <a:ext cx="4383024" cy="859536"/>
          </a:xfrm>
          <a:prstGeom prst="rect">
            <a:avLst/>
          </a:prstGeom>
        </p:spPr>
      </p:pic>
      <p:cxnSp>
        <p:nvCxnSpPr>
          <p:cNvPr id="6" name="Straight Arrow Connector 5"/>
          <p:cNvCxnSpPr/>
          <p:nvPr/>
        </p:nvCxnSpPr>
        <p:spPr>
          <a:xfrm>
            <a:off x="3030279"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71507"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092" y="397007"/>
            <a:ext cx="797442" cy="400110"/>
          </a:xfrm>
          <a:prstGeom prst="rect">
            <a:avLst/>
          </a:prstGeom>
          <a:noFill/>
        </p:spPr>
        <p:txBody>
          <a:bodyPr wrap="square" rtlCol="0">
            <a:spAutoFit/>
          </a:bodyPr>
          <a:lstStyle/>
          <a:p>
            <a:r>
              <a:rPr lang="en-US" sz="2000" dirty="0"/>
              <a:t>a)</a:t>
            </a:r>
          </a:p>
        </p:txBody>
      </p:sp>
      <p:sp>
        <p:nvSpPr>
          <p:cNvPr id="28" name="TextBox 27"/>
          <p:cNvSpPr txBox="1"/>
          <p:nvPr/>
        </p:nvSpPr>
        <p:spPr>
          <a:xfrm>
            <a:off x="2631558" y="1584514"/>
            <a:ext cx="797442" cy="400110"/>
          </a:xfrm>
          <a:prstGeom prst="rect">
            <a:avLst/>
          </a:prstGeom>
          <a:noFill/>
        </p:spPr>
        <p:txBody>
          <a:bodyPr wrap="square" rtlCol="0">
            <a:spAutoFit/>
          </a:bodyPr>
          <a:lstStyle/>
          <a:p>
            <a:pPr algn="ctr"/>
            <a:r>
              <a:rPr lang="en-US" sz="2000" dirty="0">
                <a:solidFill>
                  <a:srgbClr val="0070C0"/>
                </a:solidFill>
              </a:rPr>
              <a:t>13,4</a:t>
            </a:r>
          </a:p>
        </p:txBody>
      </p:sp>
      <p:sp>
        <p:nvSpPr>
          <p:cNvPr id="29" name="TextBox 28"/>
          <p:cNvSpPr txBox="1"/>
          <p:nvPr/>
        </p:nvSpPr>
        <p:spPr>
          <a:xfrm>
            <a:off x="3783418" y="1584514"/>
            <a:ext cx="797442" cy="400110"/>
          </a:xfrm>
          <a:prstGeom prst="rect">
            <a:avLst/>
          </a:prstGeom>
          <a:noFill/>
        </p:spPr>
        <p:txBody>
          <a:bodyPr wrap="square" rtlCol="0">
            <a:spAutoFit/>
          </a:bodyPr>
          <a:lstStyle/>
          <a:p>
            <a:pPr algn="ctr"/>
            <a:r>
              <a:rPr lang="en-US" sz="2000" dirty="0">
                <a:solidFill>
                  <a:srgbClr val="0070C0"/>
                </a:solidFill>
              </a:rPr>
              <a:t>14,2</a:t>
            </a:r>
          </a:p>
        </p:txBody>
      </p:sp>
      <p:sp>
        <p:nvSpPr>
          <p:cNvPr id="10" name="Rectangle 9"/>
          <p:cNvSpPr/>
          <p:nvPr/>
        </p:nvSpPr>
        <p:spPr>
          <a:xfrm>
            <a:off x="1010092" y="1931249"/>
            <a:ext cx="7591647" cy="2862322"/>
          </a:xfrm>
          <a:prstGeom prst="rect">
            <a:avLst/>
          </a:prstGeom>
        </p:spPr>
        <p:txBody>
          <a:bodyPr wrap="square">
            <a:spAutoFit/>
          </a:bodyPr>
          <a:lstStyle/>
          <a:p>
            <a:pPr algn="just">
              <a:lnSpc>
                <a:spcPct val="150000"/>
              </a:lnSpc>
            </a:pPr>
            <a:r>
              <a:rPr lang="vi-VN" sz="2000" dirty="0"/>
              <a:t>b) Gọi M,</a:t>
            </a:r>
            <a:r>
              <a:rPr lang="en-US" sz="2000" dirty="0"/>
              <a:t> </a:t>
            </a:r>
            <a:r>
              <a:rPr lang="vi-VN" sz="2000" dirty="0"/>
              <a:t>N lần lượt là điểm biểu diễn các số 14,5 và 14,6 ; Gọi </a:t>
            </a:r>
            <a:r>
              <a:rPr lang="en-US" sz="2000" i="1" dirty="0"/>
              <a:t>c</a:t>
            </a:r>
            <a:r>
              <a:rPr lang="vi-VN" sz="2000" dirty="0"/>
              <a:t> là số thập phân được biểu diễn bởi điểm C.</a:t>
            </a:r>
          </a:p>
          <a:p>
            <a:pPr algn="just">
              <a:lnSpc>
                <a:spcPct val="150000"/>
              </a:lnSpc>
            </a:pPr>
            <a:r>
              <a:rPr lang="en-US" sz="2000" dirty="0"/>
              <a:t>Ta </a:t>
            </a:r>
            <a:r>
              <a:rPr lang="en-US" sz="2000" dirty="0" err="1"/>
              <a:t>có</a:t>
            </a:r>
            <a:r>
              <a:rPr lang="en-US" sz="2000" dirty="0"/>
              <a:t>: </a:t>
            </a:r>
            <a:r>
              <a:rPr lang="vi-VN" sz="2000" dirty="0"/>
              <a:t>làm tròn với độ chính xác 0,05 nghĩa là làm tròn số thập phân đến hàng phần mười. </a:t>
            </a:r>
          </a:p>
          <a:p>
            <a:pPr algn="just">
              <a:lnSpc>
                <a:spcPct val="150000"/>
              </a:lnSpc>
            </a:pPr>
            <a:r>
              <a:rPr lang="en-US" sz="2000" dirty="0"/>
              <a:t>T</a:t>
            </a:r>
            <a:r>
              <a:rPr lang="vi-VN" sz="2000" dirty="0"/>
              <a:t>ừ hình vẽ ta thấy điểm C nằm giữa hai điểm M,N; </a:t>
            </a:r>
            <a:r>
              <a:rPr lang="en-US" sz="2000" dirty="0"/>
              <a:t>đ</a:t>
            </a:r>
            <a:r>
              <a:rPr lang="vi-VN" sz="2000" dirty="0"/>
              <a:t>iểm C gần N hơn, suy ra làm tròn C đến hàng phân mười thì c</a:t>
            </a:r>
            <a:r>
              <a:rPr lang="en-US" sz="2000" dirty="0"/>
              <a:t> </a:t>
            </a:r>
            <a:r>
              <a:rPr lang="vi-VN" sz="2000" dirty="0"/>
              <a:t>≈</a:t>
            </a:r>
            <a:r>
              <a:rPr lang="en-US" sz="2000" dirty="0"/>
              <a:t> </a:t>
            </a:r>
            <a:r>
              <a:rPr lang="vi-VN" sz="2000" dirty="0"/>
              <a:t>14,6.</a:t>
            </a:r>
          </a:p>
        </p:txBody>
      </p:sp>
      <p:pic>
        <p:nvPicPr>
          <p:cNvPr id="3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743838" y="613006"/>
            <a:ext cx="857901" cy="1025891"/>
          </a:xfrm>
          <a:prstGeom prst="rect">
            <a:avLst/>
          </a:prstGeom>
        </p:spPr>
      </p:pic>
      <p:pic>
        <p:nvPicPr>
          <p:cNvPr id="33" name="Picture 10"/>
          <p:cNvPicPr>
            <a:picLocks noChangeAspect="1"/>
          </p:cNvPicPr>
          <p:nvPr/>
        </p:nvPicPr>
        <p:blipFill>
          <a:blip r:embed="rId6"/>
          <a:srcRect/>
          <a:stretch>
            <a:fillRect/>
          </a:stretch>
        </p:blipFill>
        <p:spPr>
          <a:xfrm>
            <a:off x="141144" y="657138"/>
            <a:ext cx="1122811" cy="12741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0">
                                            <p:txEl>
                                              <p:pRg st="1" end="1"/>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471"/>
        <p:cNvGrpSpPr/>
        <p:nvPr/>
      </p:nvGrpSpPr>
      <p:grpSpPr>
        <a:xfrm>
          <a:off x="0" y="0"/>
          <a:ext cx="0" cy="0"/>
          <a:chOff x="0" y="0"/>
          <a:chExt cx="0" cy="0"/>
        </a:xfrm>
      </p:grpSpPr>
      <p:sp>
        <p:nvSpPr>
          <p:cNvPr id="18" name="Round Same Side Corner Rectangle 17"/>
          <p:cNvSpPr/>
          <p:nvPr/>
        </p:nvSpPr>
        <p:spPr>
          <a:xfrm flipV="1">
            <a:off x="839970" y="642039"/>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97439" y="707798"/>
            <a:ext cx="2647508" cy="400110"/>
          </a:xfrm>
          <a:prstGeom prst="rect">
            <a:avLst/>
          </a:prstGeom>
          <a:noFill/>
        </p:spPr>
        <p:txBody>
          <a:bodyPr wrap="square" rtlCol="0">
            <a:spAutoFit/>
          </a:bodyPr>
          <a:lstStyle/>
          <a:p>
            <a:pPr algn="ctr"/>
            <a:r>
              <a:rPr lang="en-US" sz="2000" b="1" dirty="0" err="1"/>
              <a:t>Bài</a:t>
            </a:r>
            <a:r>
              <a:rPr lang="en-US" sz="2000" b="1" dirty="0"/>
              <a:t> 2.23 (SGK - tr38)</a:t>
            </a:r>
          </a:p>
        </p:txBody>
      </p:sp>
      <p:sp>
        <p:nvSpPr>
          <p:cNvPr id="9" name="TextBox 8"/>
          <p:cNvSpPr txBox="1"/>
          <p:nvPr/>
        </p:nvSpPr>
        <p:spPr>
          <a:xfrm>
            <a:off x="1073888" y="1239426"/>
            <a:ext cx="7081283" cy="1169551"/>
          </a:xfrm>
          <a:prstGeom prst="rect">
            <a:avLst/>
          </a:prstGeom>
          <a:noFill/>
        </p:spPr>
        <p:txBody>
          <a:bodyPr wrap="square" rtlCol="0">
            <a:spAutoFit/>
          </a:bodyPr>
          <a:lstStyle/>
          <a:p>
            <a:pPr algn="just">
              <a:lnSpc>
                <a:spcPct val="150000"/>
              </a:lnSpc>
            </a:pPr>
            <a:r>
              <a:rPr lang="en-US" sz="2000" dirty="0" err="1"/>
              <a:t>Thay</a:t>
            </a:r>
            <a:r>
              <a:rPr lang="en-US" sz="2000" dirty="0"/>
              <a:t> </a:t>
            </a:r>
            <a:r>
              <a:rPr lang="en-US" sz="2000" dirty="0" err="1"/>
              <a:t>dấu</a:t>
            </a:r>
            <a:r>
              <a:rPr lang="en-US" sz="2000" dirty="0"/>
              <a:t> “?” </a:t>
            </a:r>
            <a:r>
              <a:rPr lang="en-US" sz="2000" dirty="0" err="1"/>
              <a:t>bằng</a:t>
            </a:r>
            <a:r>
              <a:rPr lang="en-US" sz="2000" dirty="0"/>
              <a:t> </a:t>
            </a:r>
            <a:r>
              <a:rPr lang="en-US" sz="2000" dirty="0" err="1"/>
              <a:t>chữ</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a:t>
            </a:r>
          </a:p>
          <a:p>
            <a:pPr algn="just">
              <a:lnSpc>
                <a:spcPct val="200000"/>
              </a:lnSpc>
            </a:pPr>
            <a:r>
              <a:rPr lang="en-US" sz="2000" dirty="0"/>
              <a:t>a) -7,02 &lt; -7,       (1);                    b) -15,3       021 &lt; -15,3819</a:t>
            </a:r>
          </a:p>
        </p:txBody>
      </p:sp>
      <p:sp>
        <p:nvSpPr>
          <p:cNvPr id="10" name="Rectangle 9"/>
          <p:cNvSpPr/>
          <p:nvPr/>
        </p:nvSpPr>
        <p:spPr>
          <a:xfrm>
            <a:off x="2652823" y="1888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t>
            </a:r>
          </a:p>
        </p:txBody>
      </p:sp>
      <p:sp>
        <p:nvSpPr>
          <p:cNvPr id="22" name="Rectangle 21"/>
          <p:cNvSpPr/>
          <p:nvPr/>
        </p:nvSpPr>
        <p:spPr>
          <a:xfrm>
            <a:off x="5782339" y="1884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t>
            </a:r>
          </a:p>
        </p:txBody>
      </p:sp>
      <p:sp>
        <p:nvSpPr>
          <p:cNvPr id="11" name="TextBox 10"/>
          <p:cNvSpPr txBox="1"/>
          <p:nvPr/>
        </p:nvSpPr>
        <p:spPr>
          <a:xfrm>
            <a:off x="2709530" y="1910052"/>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0</a:t>
            </a:r>
          </a:p>
        </p:txBody>
      </p:sp>
      <p:sp>
        <p:nvSpPr>
          <p:cNvPr id="24" name="TextBox 23"/>
          <p:cNvSpPr txBox="1"/>
          <p:nvPr/>
        </p:nvSpPr>
        <p:spPr>
          <a:xfrm>
            <a:off x="5839046" y="1903210"/>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9</a:t>
            </a:r>
          </a:p>
        </p:txBody>
      </p:sp>
      <p:sp>
        <p:nvSpPr>
          <p:cNvPr id="25" name="Round Same Side Corner Rectangle 24"/>
          <p:cNvSpPr/>
          <p:nvPr/>
        </p:nvSpPr>
        <p:spPr>
          <a:xfrm flipV="1">
            <a:off x="839970" y="2714974"/>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7439" y="2780733"/>
            <a:ext cx="2647508" cy="400110"/>
          </a:xfrm>
          <a:prstGeom prst="rect">
            <a:avLst/>
          </a:prstGeom>
          <a:noFill/>
        </p:spPr>
        <p:txBody>
          <a:bodyPr wrap="square" rtlCol="0">
            <a:spAutoFit/>
          </a:bodyPr>
          <a:lstStyle/>
          <a:p>
            <a:pPr algn="ctr"/>
            <a:r>
              <a:rPr lang="en-US" sz="2000" b="1" dirty="0" err="1"/>
              <a:t>Bài</a:t>
            </a:r>
            <a:r>
              <a:rPr lang="en-US" sz="2000" b="1" dirty="0"/>
              <a:t> 2.26 (SGK - tr38)</a:t>
            </a:r>
          </a:p>
        </p:txBody>
      </p:sp>
      <mc:AlternateContent xmlns:mc="http://schemas.openxmlformats.org/markup-compatibility/2006" xmlns:a14="http://schemas.microsoft.com/office/drawing/2010/main">
        <mc:Choice Requires="a14">
          <p:sp>
            <p:nvSpPr>
              <p:cNvPr id="12" name="TextBox 11"/>
              <p:cNvSpPr txBox="1"/>
              <p:nvPr/>
            </p:nvSpPr>
            <p:spPr>
              <a:xfrm>
                <a:off x="1073888" y="3312361"/>
                <a:ext cx="6943059" cy="727122"/>
              </a:xfrm>
              <a:prstGeom prst="rect">
                <a:avLst/>
              </a:prstGeom>
              <a:noFill/>
            </p:spPr>
            <p:txBody>
              <a:bodyPr wrap="square" rtlCol="0">
                <a:spAutoFit/>
              </a:bodyPr>
              <a:lstStyle/>
              <a:p>
                <a:pPr algn="just">
                  <a:lnSpc>
                    <a:spcPct val="150000"/>
                  </a:lnSpc>
                </a:pPr>
                <a:r>
                  <a:rPr lang="en-US" sz="2000" dirty="0"/>
                  <a:t>Tính: a)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e>
                        </m:d>
                      </m:e>
                      <m:sup>
                        <m:r>
                          <a:rPr lang="en-US" sz="2000" b="0" i="1" smtClean="0">
                            <a:latin typeface="Cambria Math" panose="02040503050406030204" pitchFamily="18" charset="0"/>
                          </a:rPr>
                          <m:t>2</m:t>
                        </m:r>
                      </m:sup>
                    </m:sSup>
                    <m:r>
                      <a:rPr lang="en-US" sz="2000" b="0" i="0" smtClean="0">
                        <a:latin typeface="Cambria Math" panose="02040503050406030204" pitchFamily="18" charset="0"/>
                      </a:rPr>
                      <m:t> </m:t>
                    </m:r>
                  </m:oMath>
                </a14:m>
                <a:r>
                  <a:rPr lang="en-US" sz="2000" dirty="0"/>
                  <a:t>                           b)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21</m:t>
                                </m:r>
                              </m:e>
                            </m:rad>
                          </m:e>
                        </m:d>
                      </m:e>
                      <m:sup>
                        <m:r>
                          <a:rPr lang="en-US" sz="2000" b="0" i="1" smtClean="0">
                            <a:latin typeface="Cambria Math" panose="02040503050406030204" pitchFamily="18" charset="0"/>
                          </a:rPr>
                          <m:t>2</m:t>
                        </m:r>
                      </m:sup>
                    </m:sSup>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73888" y="3312361"/>
                <a:ext cx="6943059" cy="727122"/>
              </a:xfrm>
              <a:prstGeom prst="rect">
                <a:avLst/>
              </a:prstGeom>
              <a:blipFill rotWithShape="0">
                <a:blip r:embed="rId3"/>
                <a:stretch>
                  <a:fillRect l="-878"/>
                </a:stretch>
              </a:blipFill>
            </p:spPr>
            <p:txBody>
              <a:bodyPr/>
              <a:lstStyle/>
              <a:p>
                <a:r>
                  <a:rPr lang="en-US">
                    <a:noFill/>
                  </a:rPr>
                  <a:t> </a:t>
                </a:r>
              </a:p>
            </p:txBody>
          </p:sp>
        </mc:Fallback>
      </mc:AlternateContent>
      <p:sp>
        <p:nvSpPr>
          <p:cNvPr id="13" name="TextBox 12"/>
          <p:cNvSpPr txBox="1"/>
          <p:nvPr/>
        </p:nvSpPr>
        <p:spPr>
          <a:xfrm>
            <a:off x="2874334" y="3557046"/>
            <a:ext cx="570613" cy="400110"/>
          </a:xfrm>
          <a:prstGeom prst="rect">
            <a:avLst/>
          </a:prstGeom>
          <a:noFill/>
        </p:spPr>
        <p:txBody>
          <a:bodyPr wrap="square" rtlCol="0">
            <a:spAutoFit/>
          </a:bodyPr>
          <a:lstStyle/>
          <a:p>
            <a:r>
              <a:rPr lang="en-US" sz="2000" dirty="0">
                <a:solidFill>
                  <a:srgbClr val="0070C0"/>
                </a:solidFill>
              </a:rPr>
              <a:t>= 3</a:t>
            </a:r>
          </a:p>
        </p:txBody>
      </p:sp>
      <p:sp>
        <p:nvSpPr>
          <p:cNvPr id="29" name="TextBox 28"/>
          <p:cNvSpPr txBox="1"/>
          <p:nvPr/>
        </p:nvSpPr>
        <p:spPr>
          <a:xfrm>
            <a:off x="6003850" y="3557046"/>
            <a:ext cx="758457" cy="400110"/>
          </a:xfrm>
          <a:prstGeom prst="rect">
            <a:avLst/>
          </a:prstGeom>
          <a:noFill/>
        </p:spPr>
        <p:txBody>
          <a:bodyPr wrap="square" rtlCol="0">
            <a:spAutoFit/>
          </a:bodyPr>
          <a:lstStyle/>
          <a:p>
            <a:r>
              <a:rPr lang="en-US" sz="2000" dirty="0">
                <a:solidFill>
                  <a:srgbClr val="0070C0"/>
                </a:solidFill>
              </a:rPr>
              <a:t>= 21</a:t>
            </a:r>
          </a:p>
        </p:txBody>
      </p:sp>
      <p:pic>
        <p:nvPicPr>
          <p:cNvPr id="30" name="Picture 9"/>
          <p:cNvPicPr>
            <a:picLocks noChangeAspect="1"/>
          </p:cNvPicPr>
          <p:nvPr/>
        </p:nvPicPr>
        <p:blipFill>
          <a:blip r:embed="rId4"/>
          <a:srcRect/>
          <a:stretch>
            <a:fillRect/>
          </a:stretch>
        </p:blipFill>
        <p:spPr>
          <a:xfrm>
            <a:off x="7088373" y="2540495"/>
            <a:ext cx="1574498" cy="2118158"/>
          </a:xfrm>
          <a:prstGeom prst="rect">
            <a:avLst/>
          </a:prstGeom>
        </p:spPr>
      </p:pic>
      <p:pic>
        <p:nvPicPr>
          <p:cNvPr id="31"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07147" y="233629"/>
            <a:ext cx="1893567" cy="996489"/>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9" grpId="0"/>
      <p:bldP spid="10" grpId="0" animBg="1"/>
      <p:bldP spid="22" grpId="0" animBg="1"/>
      <p:bldP spid="11" grpId="0" animBg="1"/>
      <p:bldP spid="24" grpId="0" animBg="1"/>
      <p:bldP spid="25" grpId="0" animBg="1"/>
      <p:bldP spid="26" grpId="0"/>
      <p:bldP spid="12" grpId="0"/>
      <p:bldP spid="13"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435"/>
        <p:cNvGrpSpPr/>
        <p:nvPr/>
      </p:nvGrpSpPr>
      <p:grpSpPr>
        <a:xfrm>
          <a:off x="0" y="0"/>
          <a:ext cx="0" cy="0"/>
          <a:chOff x="0" y="0"/>
          <a:chExt cx="0" cy="0"/>
        </a:xfrm>
      </p:grpSpPr>
      <p:sp>
        <p:nvSpPr>
          <p:cNvPr id="21" name="Rectangle 20"/>
          <p:cNvSpPr/>
          <p:nvPr/>
        </p:nvSpPr>
        <p:spPr>
          <a:xfrm>
            <a:off x="757811" y="387043"/>
            <a:ext cx="6627135" cy="400110"/>
          </a:xfrm>
          <a:prstGeom prst="rect">
            <a:avLst/>
          </a:prstGeom>
        </p:spPr>
        <p:txBody>
          <a:bodyPr wrap="none">
            <a:spAutoFit/>
          </a:bodyPr>
          <a:lstStyle/>
          <a:p>
            <a:r>
              <a:rPr lang="en-US" sz="2000" b="1" dirty="0" err="1"/>
              <a:t>Bài</a:t>
            </a:r>
            <a:r>
              <a:rPr lang="en-US" sz="2000" b="1" dirty="0"/>
              <a:t> 1: </a:t>
            </a:r>
            <a:r>
              <a:rPr lang="en-US" sz="2000" dirty="0" err="1"/>
              <a:t>Điền</a:t>
            </a:r>
            <a:r>
              <a:rPr lang="en-US" sz="2000" dirty="0"/>
              <a:t> </a:t>
            </a:r>
            <a:r>
              <a:rPr lang="en-US" sz="2000" dirty="0" err="1"/>
              <a:t>dấu</a:t>
            </a:r>
            <a:r>
              <a:rPr lang="en-US" sz="2000" dirty="0"/>
              <a:t>        </a:t>
            </a:r>
            <a:r>
              <a:rPr lang="en-US" sz="2000" dirty="0" err="1"/>
              <a:t>vào</a:t>
            </a:r>
            <a:r>
              <a:rPr lang="en-US" sz="2000" dirty="0"/>
              <a:t> ô </a:t>
            </a:r>
            <a:r>
              <a:rPr lang="en-US" sz="2000" dirty="0" err="1"/>
              <a:t>thích</a:t>
            </a:r>
            <a:r>
              <a:rPr lang="en-US" sz="2000" dirty="0"/>
              <a:t> </a:t>
            </a:r>
            <a:r>
              <a:rPr lang="en-US" sz="2000" dirty="0" err="1"/>
              <a:t>hợp</a:t>
            </a:r>
            <a:r>
              <a:rPr lang="en-US" sz="2000" dirty="0"/>
              <a:t> </a:t>
            </a:r>
            <a:r>
              <a:rPr lang="en-US" sz="2000" dirty="0" err="1"/>
              <a:t>trong</a:t>
            </a:r>
            <a:r>
              <a:rPr lang="en-US" sz="2000" dirty="0"/>
              <a:t> </a:t>
            </a:r>
            <a:r>
              <a:rPr lang="en-US" sz="2000" dirty="0" err="1"/>
              <a:t>các</a:t>
            </a:r>
            <a:r>
              <a:rPr lang="en-US" sz="2000" dirty="0"/>
              <a:t> </a:t>
            </a:r>
            <a:r>
              <a:rPr lang="en-US" sz="2000" dirty="0" err="1"/>
              <a:t>bảng</a:t>
            </a:r>
            <a:r>
              <a:rPr lang="en-US" sz="2000" dirty="0"/>
              <a:t> </a:t>
            </a:r>
            <a:r>
              <a:rPr lang="en-US" sz="2000" dirty="0" err="1"/>
              <a:t>sau</a:t>
            </a:r>
            <a:r>
              <a:rPr lang="en-US" sz="2000" dirty="0"/>
              <a:t>:</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3672943"/>
            </p:xfrm>
            <a:graphic>
              <a:graphicData uri="http://schemas.openxmlformats.org/drawingml/2006/table">
                <a:tbl>
                  <a:tblPr firstRow="1" bandRow="1">
                    <a:tableStyleId>{CE1A6ABB-33E4-4689-B738-5D0904E511A1}</a:tableStyleId>
                  </a:tblPr>
                  <a:tblGrid>
                    <a:gridCol w="5440325">
                      <a:extLst>
                        <a:ext uri="{9D8B030D-6E8A-4147-A177-3AD203B41FA5}">
                          <a16:colId xmlns:a16="http://schemas.microsoft.com/office/drawing/2014/main" val="20000"/>
                        </a:ext>
                      </a:extLst>
                    </a:gridCol>
                    <a:gridCol w="1148316">
                      <a:extLst>
                        <a:ext uri="{9D8B030D-6E8A-4147-A177-3AD203B41FA5}">
                          <a16:colId xmlns:a16="http://schemas.microsoft.com/office/drawing/2014/main" val="20001"/>
                        </a:ext>
                      </a:extLst>
                    </a:gridCol>
                    <a:gridCol w="1073890">
                      <a:extLst>
                        <a:ext uri="{9D8B030D-6E8A-4147-A177-3AD203B41FA5}">
                          <a16:colId xmlns:a16="http://schemas.microsoft.com/office/drawing/2014/main" val="20002"/>
                        </a:ext>
                      </a:extLst>
                    </a:gridCol>
                  </a:tblGrid>
                  <a:tr h="479147">
                    <a:tc>
                      <a:txBody>
                        <a:bodyPr/>
                        <a:lstStyle/>
                        <a:p>
                          <a:pPr algn="ctr">
                            <a:lnSpc>
                              <a:spcPct val="150000"/>
                            </a:lnSpc>
                          </a:pPr>
                          <a:r>
                            <a:rPr lang="en-US" sz="1800" b="1" dirty="0" err="1"/>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410996">
                    <a:tc>
                      <a:txBody>
                        <a:bodyPr/>
                        <a:lstStyle/>
                        <a:p>
                          <a:pPr>
                            <a:lnSpc>
                              <a:spcPct val="150000"/>
                            </a:lnSpc>
                          </a:pPr>
                          <a:r>
                            <a:rPr lang="en-US" sz="1800" dirty="0"/>
                            <a:t>1.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3</m:t>
                                  </m:r>
                                </m:e>
                              </m:rad>
                            </m:oMath>
                          </a14:m>
                          <a:r>
                            <a:rPr lang="en-US" sz="1800" dirty="0"/>
                            <a:t> </a:t>
                          </a:r>
                          <a:r>
                            <a:rPr lang="en-US" sz="180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10996">
                    <a:tc>
                      <a:txBody>
                        <a:bodyPr/>
                        <a:lstStyle/>
                        <a:p>
                          <a:pPr>
                            <a:lnSpc>
                              <a:spcPct val="150000"/>
                            </a:lnSpc>
                          </a:pPr>
                          <a:r>
                            <a:rPr lang="en-US" sz="1800" dirty="0"/>
                            <a:t>2.</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thực</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10996">
                    <a:tc>
                      <a:txBody>
                        <a:bodyPr/>
                        <a:lstStyle/>
                        <a:p>
                          <a:pPr>
                            <a:lnSpc>
                              <a:spcPct val="150000"/>
                            </a:lnSpc>
                          </a:pPr>
                          <a:r>
                            <a:rPr lang="en-US" sz="1800" dirty="0"/>
                            <a:t>3. </a:t>
                          </a:r>
                          <a:r>
                            <a:rPr lang="en-US" sz="180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thập</a:t>
                          </a:r>
                          <a:r>
                            <a:rPr lang="en-US" sz="1800" baseline="0" dirty="0"/>
                            <a:t> </a:t>
                          </a:r>
                          <a:r>
                            <a:rPr lang="en-US" sz="1800" baseline="0" dirty="0" err="1"/>
                            <a:t>phân</a:t>
                          </a:r>
                          <a:r>
                            <a:rPr lang="en-US" sz="1800" baseline="0" dirty="0"/>
                            <a:t> </a:t>
                          </a:r>
                          <a:r>
                            <a:rPr lang="en-US" sz="1800" baseline="0" dirty="0" err="1"/>
                            <a:t>vô</a:t>
                          </a:r>
                          <a:r>
                            <a:rPr lang="en-US" sz="1800" baseline="0" dirty="0"/>
                            <a:t> </a:t>
                          </a:r>
                          <a:r>
                            <a:rPr lang="en-US" sz="1800" baseline="0" dirty="0" err="1"/>
                            <a:t>hạn</a:t>
                          </a:r>
                          <a:r>
                            <a:rPr lang="en-US" sz="1800" baseline="0" dirty="0"/>
                            <a:t> </a:t>
                          </a:r>
                          <a:r>
                            <a:rPr lang="en-US" sz="1800" baseline="0" dirty="0" err="1"/>
                            <a:t>tuần</a:t>
                          </a:r>
                          <a:r>
                            <a:rPr lang="en-US" sz="1800" baseline="0" dirty="0"/>
                            <a:t> </a:t>
                          </a:r>
                          <a:r>
                            <a:rPr lang="en-US" sz="1800" baseline="0" dirty="0" err="1"/>
                            <a:t>hoàn</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10996">
                    <a:tc>
                      <a:txBody>
                        <a:bodyPr/>
                        <a:lstStyle/>
                        <a:p>
                          <a:pPr>
                            <a:lnSpc>
                              <a:spcPct val="150000"/>
                            </a:lnSpc>
                          </a:pPr>
                          <a:r>
                            <a:rPr lang="en-US" sz="1800" dirty="0"/>
                            <a:t>4. </a:t>
                          </a:r>
                          <a:r>
                            <a:rPr lang="en-US" sz="1800" dirty="0" err="1"/>
                            <a:t>Căn</a:t>
                          </a:r>
                          <a:r>
                            <a:rPr lang="en-US" sz="1800" baseline="0" dirty="0"/>
                            <a:t> </a:t>
                          </a:r>
                          <a:r>
                            <a:rPr lang="en-US" sz="1800" baseline="0" dirty="0" err="1"/>
                            <a:t>bậc</a:t>
                          </a:r>
                          <a:r>
                            <a:rPr lang="en-US" sz="1800" baseline="0" dirty="0"/>
                            <a:t> </a:t>
                          </a:r>
                          <a:r>
                            <a:rPr lang="en-US" sz="1800" baseline="0" dirty="0" err="1"/>
                            <a:t>hai</a:t>
                          </a:r>
                          <a:r>
                            <a:rPr lang="en-US" sz="1800" baseline="0" dirty="0"/>
                            <a:t> </a:t>
                          </a:r>
                          <a:r>
                            <a:rPr lang="en-US" sz="1800" baseline="0" dirty="0" err="1"/>
                            <a:t>của</a:t>
                          </a:r>
                          <a:r>
                            <a:rPr lang="en-US" sz="1800" baseline="0" dirty="0"/>
                            <a:t> </a:t>
                          </a:r>
                          <a:r>
                            <a:rPr lang="en-US" sz="1800" baseline="0" dirty="0" err="1"/>
                            <a:t>một</a:t>
                          </a:r>
                          <a:r>
                            <a:rPr lang="en-US" sz="1800" baseline="0" dirty="0"/>
                            <a:t> </a:t>
                          </a:r>
                          <a:r>
                            <a:rPr lang="en-US" sz="1800" baseline="0" dirty="0" err="1"/>
                            <a:t>số</a:t>
                          </a:r>
                          <a:r>
                            <a:rPr lang="en-US" sz="1800" baseline="0" dirty="0"/>
                            <a:t> </a:t>
                          </a:r>
                          <a:r>
                            <a:rPr lang="en-US" sz="1800" baseline="0" dirty="0" err="1"/>
                            <a:t>tự</a:t>
                          </a:r>
                          <a:r>
                            <a:rPr lang="en-US" sz="1800" baseline="0" dirty="0"/>
                            <a:t> </a:t>
                          </a:r>
                          <a:r>
                            <a:rPr lang="en-US" sz="1800" baseline="0" dirty="0" err="1"/>
                            <a:t>nhiên</a:t>
                          </a:r>
                          <a:r>
                            <a:rPr lang="en-US" sz="1800" baseline="0" dirty="0"/>
                            <a:t> </a:t>
                          </a:r>
                          <a:r>
                            <a:rPr lang="en-US" sz="1800" baseline="0" dirty="0" err="1"/>
                            <a:t>là</a:t>
                          </a:r>
                          <a:r>
                            <a:rPr lang="en-US" sz="1800" baseline="0" dirty="0"/>
                            <a:t> </a:t>
                          </a:r>
                          <a:r>
                            <a:rPr lang="en-US" sz="1800" baseline="0" dirty="0" err="1"/>
                            <a:t>một</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410996">
                    <a:tc>
                      <a:txBody>
                        <a:bodyPr/>
                        <a:lstStyle/>
                        <a:p>
                          <a:pPr>
                            <a:lnSpc>
                              <a:spcPct val="150000"/>
                            </a:lnSpc>
                          </a:pPr>
                          <a:r>
                            <a:rPr lang="en-US" sz="1800" dirty="0"/>
                            <a:t>5. </a:t>
                          </a:r>
                          <a:r>
                            <a:rPr lang="en-US" sz="1800" dirty="0" err="1"/>
                            <a:t>Nếu</a:t>
                          </a:r>
                          <a:r>
                            <a:rPr lang="en-US" sz="1800" baseline="0" dirty="0"/>
                            <a:t> a </a:t>
                          </a:r>
                          <a:r>
                            <a:rPr lang="en-US" sz="1800" baseline="0" dirty="0" err="1"/>
                            <a:t>là</a:t>
                          </a:r>
                          <a:r>
                            <a:rPr lang="en-US" sz="1800" baseline="0" dirty="0"/>
                            <a:t> </a:t>
                          </a:r>
                          <a:r>
                            <a:rPr lang="en-US" sz="1800" baseline="0" dirty="0" err="1"/>
                            <a:t>số</a:t>
                          </a:r>
                          <a:r>
                            <a:rPr lang="en-US" sz="1800" baseline="0" dirty="0"/>
                            <a:t> </a:t>
                          </a:r>
                          <a:r>
                            <a:rPr lang="en-US" sz="1800" baseline="0" dirty="0" err="1"/>
                            <a:t>thực</a:t>
                          </a:r>
                          <a:r>
                            <a:rPr lang="en-US" sz="1800" baseline="0" dirty="0"/>
                            <a:t> </a:t>
                          </a:r>
                          <a:r>
                            <a:rPr lang="en-US" sz="1800" baseline="0" dirty="0" err="1"/>
                            <a:t>thì</a:t>
                          </a:r>
                          <a:r>
                            <a:rPr lang="en-US" sz="1800" baseline="0" dirty="0"/>
                            <a:t> a </a:t>
                          </a:r>
                          <a:r>
                            <a:rPr lang="en-US" sz="1800" baseline="0" dirty="0" err="1"/>
                            <a:t>cũng</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10996">
                    <a:tc>
                      <a:txBody>
                        <a:bodyPr/>
                        <a:lstStyle/>
                        <a:p>
                          <a:pPr>
                            <a:lnSpc>
                              <a:spcPct val="150000"/>
                            </a:lnSpc>
                          </a:pPr>
                          <a:r>
                            <a:rPr lang="en-US" sz="1800" dirty="0"/>
                            <a:t>6. </a:t>
                          </a:r>
                          <a:r>
                            <a:rPr lang="en-US" sz="1800" dirty="0" err="1"/>
                            <a:t>Nếu</a:t>
                          </a:r>
                          <a:r>
                            <a:rPr lang="en-US" sz="1800" baseline="0" dirty="0"/>
                            <a:t> a </a:t>
                          </a:r>
                          <a:r>
                            <a:rPr lang="en-US" sz="1800" baseline="0" dirty="0" err="1"/>
                            <a:t>là</a:t>
                          </a:r>
                          <a:r>
                            <a:rPr lang="en-US" sz="1800" baseline="0" dirty="0"/>
                            <a:t> </a:t>
                          </a:r>
                          <a:r>
                            <a:rPr lang="en-US" sz="1800" baseline="0" dirty="0" err="1"/>
                            <a:t>số</a:t>
                          </a:r>
                          <a:r>
                            <a:rPr lang="en-US" sz="1800" baseline="0" dirty="0"/>
                            <a:t> </a:t>
                          </a:r>
                          <a:r>
                            <a:rPr lang="en-US" sz="1800" baseline="0" dirty="0" err="1"/>
                            <a:t>hữu</a:t>
                          </a:r>
                          <a:r>
                            <a:rPr lang="en-US" sz="1800" baseline="0" dirty="0"/>
                            <a:t> </a:t>
                          </a:r>
                          <a:r>
                            <a:rPr lang="en-US" sz="1800" baseline="0" dirty="0" err="1"/>
                            <a:t>tỉ</a:t>
                          </a:r>
                          <a:r>
                            <a:rPr lang="en-US" sz="1800" baseline="0" dirty="0"/>
                            <a:t> </a:t>
                          </a:r>
                          <a:r>
                            <a:rPr lang="en-US" sz="1800" baseline="0" dirty="0" err="1"/>
                            <a:t>thì</a:t>
                          </a:r>
                          <a:r>
                            <a:rPr lang="en-US" sz="1800" baseline="0" dirty="0"/>
                            <a:t> a </a:t>
                          </a:r>
                          <a:r>
                            <a:rPr lang="en-US" sz="1800" baseline="0" dirty="0" err="1"/>
                            <a:t>cũng</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10996">
                    <a:tc>
                      <a:txBody>
                        <a:bodyPr/>
                        <a:lstStyle/>
                        <a:p>
                          <a:pPr>
                            <a:lnSpc>
                              <a:spcPct val="150000"/>
                            </a:lnSpc>
                          </a:pPr>
                          <a:r>
                            <a:rPr lang="en-US" sz="1800" dirty="0"/>
                            <a:t>7. </a:t>
                          </a:r>
                          <a:r>
                            <a:rPr lang="en-US" sz="1800" dirty="0" err="1"/>
                            <a:t>Tập</a:t>
                          </a:r>
                          <a:r>
                            <a:rPr lang="en-US" sz="1800" baseline="0" dirty="0"/>
                            <a:t> </a:t>
                          </a:r>
                          <a:r>
                            <a:rPr lang="en-US" sz="1800" baseline="0" dirty="0" err="1"/>
                            <a:t>số</a:t>
                          </a:r>
                          <a:r>
                            <a:rPr lang="en-US" sz="1800" baseline="0" dirty="0"/>
                            <a:t> </a:t>
                          </a:r>
                          <a:r>
                            <a:rPr lang="en-US" sz="1800" baseline="0" dirty="0" err="1"/>
                            <a:t>thực</a:t>
                          </a:r>
                          <a:r>
                            <a:rPr lang="en-US" sz="1800" baseline="0" dirty="0"/>
                            <a:t> </a:t>
                          </a:r>
                          <a:r>
                            <a:rPr lang="en-US" sz="1800" baseline="0" dirty="0" err="1"/>
                            <a:t>gồm</a:t>
                          </a:r>
                          <a:r>
                            <a:rPr lang="en-US" sz="1800" baseline="0" dirty="0"/>
                            <a:t> </a:t>
                          </a:r>
                          <a:r>
                            <a:rPr lang="en-US" sz="1800" baseline="0" dirty="0" err="1"/>
                            <a:t>tập</a:t>
                          </a:r>
                          <a:r>
                            <a:rPr lang="en-US" sz="1800" baseline="0" dirty="0"/>
                            <a:t> </a:t>
                          </a:r>
                          <a:r>
                            <a:rPr lang="en-US" sz="1800" baseline="0" dirty="0" err="1"/>
                            <a:t>số</a:t>
                          </a:r>
                          <a:r>
                            <a:rPr lang="en-US" sz="1800" baseline="0" dirty="0"/>
                            <a:t> </a:t>
                          </a:r>
                          <a:r>
                            <a:rPr lang="en-US" sz="1800" baseline="0" dirty="0" err="1"/>
                            <a:t>hữu</a:t>
                          </a:r>
                          <a:r>
                            <a:rPr lang="en-US" sz="1800" baseline="0" dirty="0"/>
                            <a:t> </a:t>
                          </a:r>
                          <a:r>
                            <a:rPr lang="en-US" sz="1800" baseline="0" dirty="0" err="1"/>
                            <a:t>tỉ</a:t>
                          </a:r>
                          <a:r>
                            <a:rPr lang="en-US" sz="1800" baseline="0" dirty="0"/>
                            <a:t> </a:t>
                          </a:r>
                          <a:r>
                            <a:rPr lang="en-US" sz="1800" baseline="0" dirty="0" err="1"/>
                            <a:t>và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502920">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541719">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0">
                          <a:blip r:embed="rId3"/>
                          <a:stretch>
                            <a:fillRect l="-224" t="-94382" r="-41209" b="-566292"/>
                          </a:stretch>
                        </a:blip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0" y="327519"/>
            <a:ext cx="426720" cy="43061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415584"/>
            <a:ext cx="426720" cy="43061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950757"/>
            <a:ext cx="426720" cy="430617"/>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653" y="4460040"/>
            <a:ext cx="426720" cy="43061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452257"/>
            <a:ext cx="426720" cy="430617"/>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975026"/>
            <a:ext cx="426720" cy="430617"/>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3497795"/>
            <a:ext cx="426720" cy="430617"/>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967965"/>
            <a:ext cx="426720" cy="430617"/>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764"/>
        <p:cNvGrpSpPr/>
        <p:nvPr/>
      </p:nvGrpSpPr>
      <p:grpSpPr>
        <a:xfrm>
          <a:off x="0" y="0"/>
          <a:ext cx="0" cy="0"/>
          <a:chOff x="0" y="0"/>
          <a:chExt cx="0" cy="0"/>
        </a:xfrm>
      </p:grpSpPr>
      <p:grpSp>
        <p:nvGrpSpPr>
          <p:cNvPr id="1799" name="Google Shape;1799;p63"/>
          <p:cNvGrpSpPr/>
          <p:nvPr/>
        </p:nvGrpSpPr>
        <p:grpSpPr>
          <a:xfrm>
            <a:off x="8065987" y="4047421"/>
            <a:ext cx="540962" cy="591542"/>
            <a:chOff x="2013650" y="1733325"/>
            <a:chExt cx="407750" cy="445875"/>
          </a:xfrm>
        </p:grpSpPr>
        <p:sp>
          <p:nvSpPr>
            <p:cNvPr id="1800" name="Google Shape;1800;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12687" y="780825"/>
            <a:ext cx="5962844" cy="577850"/>
          </a:xfrm>
          <a:prstGeom prst="rect">
            <a:avLst/>
          </a:prstGeom>
        </p:spPr>
        <p:txBody>
          <a:bodyPr wrap="square">
            <a:spAutoFit/>
          </a:bodyPr>
          <a:lstStyle/>
          <a:p>
            <a:pPr algn="just">
              <a:lnSpc>
                <a:spcPct val="150000"/>
              </a:lnSpc>
            </a:pPr>
            <a:r>
              <a:rPr lang="en-US" sz="2400" b="1" dirty="0" err="1"/>
              <a:t>Bài</a:t>
            </a:r>
            <a:r>
              <a:rPr lang="en-US" sz="2400" b="1" dirty="0"/>
              <a:t> 2: </a:t>
            </a:r>
            <a:r>
              <a:rPr lang="en-US" sz="2400" dirty="0" err="1"/>
              <a:t>Điền</a:t>
            </a:r>
            <a:r>
              <a:rPr lang="en-US" sz="2400" dirty="0"/>
              <a:t> </a:t>
            </a:r>
            <a:r>
              <a:rPr lang="en-US" sz="2400" dirty="0" err="1"/>
              <a:t>số</a:t>
            </a:r>
            <a:r>
              <a:rPr lang="en-US" sz="2400" dirty="0"/>
              <a:t> </a:t>
            </a:r>
            <a:r>
              <a:rPr lang="en-US" sz="2400" dirty="0" err="1"/>
              <a:t>thích</a:t>
            </a:r>
            <a:r>
              <a:rPr lang="en-US" sz="2400" dirty="0"/>
              <a:t> </a:t>
            </a:r>
            <a:r>
              <a:rPr lang="en-US" sz="2400" dirty="0" err="1"/>
              <a:t>hợp</a:t>
            </a:r>
            <a:r>
              <a:rPr lang="en-US" sz="2400" dirty="0"/>
              <a:t> </a:t>
            </a:r>
            <a:r>
              <a:rPr lang="en-US" sz="2400" dirty="0" err="1"/>
              <a:t>vào</a:t>
            </a:r>
            <a:r>
              <a:rPr lang="en-US" sz="2400" dirty="0"/>
              <a:t> ô </a:t>
            </a:r>
            <a:r>
              <a:rPr lang="en-US" sz="2400" dirty="0" err="1"/>
              <a:t>trống</a:t>
            </a:r>
            <a:r>
              <a:rPr lang="en-US" sz="2400" dirty="0"/>
              <a:t>.</a:t>
            </a:r>
          </a:p>
        </p:txBody>
      </p:sp>
      <p:pic>
        <p:nvPicPr>
          <p:cNvPr id="68" name="Picture 10"/>
          <p:cNvPicPr>
            <a:picLocks noChangeAspect="1"/>
          </p:cNvPicPr>
          <p:nvPr/>
        </p:nvPicPr>
        <p:blipFill>
          <a:blip r:embed="rId3"/>
          <a:srcRect/>
          <a:stretch>
            <a:fillRect/>
          </a:stretch>
        </p:blipFill>
        <p:spPr>
          <a:xfrm>
            <a:off x="205126" y="329496"/>
            <a:ext cx="1304698" cy="1480508"/>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extLst>
                        <a:ext uri="{9D8B030D-6E8A-4147-A177-3AD203B41FA5}">
                          <a16:colId xmlns:a16="http://schemas.microsoft.com/office/drawing/2014/main" val="20000"/>
                        </a:ext>
                      </a:extLst>
                    </a:gridCol>
                    <a:gridCol w="808831">
                      <a:extLst>
                        <a:ext uri="{9D8B030D-6E8A-4147-A177-3AD203B41FA5}">
                          <a16:colId xmlns:a16="http://schemas.microsoft.com/office/drawing/2014/main" val="20001"/>
                        </a:ext>
                      </a:extLst>
                    </a:gridCol>
                    <a:gridCol w="809684">
                      <a:extLst>
                        <a:ext uri="{9D8B030D-6E8A-4147-A177-3AD203B41FA5}">
                          <a16:colId xmlns:a16="http://schemas.microsoft.com/office/drawing/2014/main" val="20002"/>
                        </a:ext>
                      </a:extLst>
                    </a:gridCol>
                    <a:gridCol w="809684">
                      <a:extLst>
                        <a:ext uri="{9D8B030D-6E8A-4147-A177-3AD203B41FA5}">
                          <a16:colId xmlns:a16="http://schemas.microsoft.com/office/drawing/2014/main" val="20003"/>
                        </a:ext>
                      </a:extLst>
                    </a:gridCol>
                    <a:gridCol w="809684">
                      <a:extLst>
                        <a:ext uri="{9D8B030D-6E8A-4147-A177-3AD203B41FA5}">
                          <a16:colId xmlns:a16="http://schemas.microsoft.com/office/drawing/2014/main" val="20004"/>
                        </a:ext>
                      </a:extLst>
                    </a:gridCol>
                    <a:gridCol w="809684">
                      <a:extLst>
                        <a:ext uri="{9D8B030D-6E8A-4147-A177-3AD203B41FA5}">
                          <a16:colId xmlns:a16="http://schemas.microsoft.com/office/drawing/2014/main" val="20005"/>
                        </a:ext>
                      </a:extLst>
                    </a:gridCol>
                    <a:gridCol w="750722">
                      <a:extLst>
                        <a:ext uri="{9D8B030D-6E8A-4147-A177-3AD203B41FA5}">
                          <a16:colId xmlns:a16="http://schemas.microsoft.com/office/drawing/2014/main" val="20006"/>
                        </a:ext>
                      </a:extLst>
                    </a:gridCol>
                    <a:gridCol w="754912">
                      <a:extLst>
                        <a:ext uri="{9D8B030D-6E8A-4147-A177-3AD203B41FA5}">
                          <a16:colId xmlns:a16="http://schemas.microsoft.com/office/drawing/2014/main" val="20007"/>
                        </a:ext>
                      </a:extLst>
                    </a:gridCol>
                    <a:gridCol w="923418">
                      <a:extLst>
                        <a:ext uri="{9D8B030D-6E8A-4147-A177-3AD203B41FA5}">
                          <a16:colId xmlns:a16="http://schemas.microsoft.com/office/drawing/2014/main" val="20008"/>
                        </a:ext>
                      </a:extLst>
                    </a:gridCol>
                    <a:gridCol w="809684">
                      <a:extLst>
                        <a:ext uri="{9D8B030D-6E8A-4147-A177-3AD203B41FA5}">
                          <a16:colId xmlns:a16="http://schemas.microsoft.com/office/drawing/2014/main" val="20009"/>
                        </a:ext>
                      </a:extLst>
                    </a:gridCol>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2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1" i="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𝐱</m:t>
                                    </m:r>
                                  </m:e>
                                </m:rad>
                              </m:oMath>
                            </m:oMathPara>
                          </a14:m>
                          <a:endParaRPr lang="en-US" sz="2400" b="1" i="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1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52" t="-71006" r="-900752"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49593" t="-71006" r="-233333"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1601" y="3904876"/>
            <a:ext cx="885016" cy="111898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382234" y="2830503"/>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3</m:t>
                          </m:r>
                        </m:e>
                      </m:rad>
                    </m:oMath>
                  </m:oMathPara>
                </a14:m>
                <a:endParaRPr lang="en-US" sz="2400" dirty="0">
                  <a:solidFill>
                    <a:schemeClr val="accent4">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2234" y="2830503"/>
                <a:ext cx="489097" cy="5052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3762504" y="2827586"/>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19</m:t>
                          </m:r>
                        </m:e>
                      </m:rad>
                    </m:oMath>
                  </m:oMathPara>
                </a14:m>
                <a:endParaRPr lang="en-US" sz="2400" dirty="0">
                  <a:solidFill>
                    <a:schemeClr val="accent4">
                      <a:lumMod val="50000"/>
                    </a:schemeClr>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762504" y="2827586"/>
                <a:ext cx="489097" cy="505203"/>
              </a:xfrm>
              <a:prstGeom prst="rect">
                <a:avLst/>
              </a:prstGeom>
              <a:blipFill rotWithShape="0">
                <a:blip r:embed="rId11"/>
                <a:stretch>
                  <a:fillRect r="-30000"/>
                </a:stretch>
              </a:blipFill>
            </p:spPr>
            <p:txBody>
              <a:bodyPr/>
              <a:lstStyle/>
              <a:p>
                <a:r>
                  <a:rPr lang="en-US">
                    <a:noFill/>
                  </a:rPr>
                  <a:t> </a:t>
                </a:r>
              </a:p>
            </p:txBody>
          </p:sp>
        </mc:Fallback>
      </mc:AlternateContent>
      <p:sp>
        <p:nvSpPr>
          <p:cNvPr id="6" name="TextBox 5"/>
          <p:cNvSpPr txBox="1"/>
          <p:nvPr/>
        </p:nvSpPr>
        <p:spPr>
          <a:xfrm>
            <a:off x="2275368" y="2068993"/>
            <a:ext cx="499730" cy="461665"/>
          </a:xfrm>
          <a:prstGeom prst="rect">
            <a:avLst/>
          </a:prstGeom>
          <a:noFill/>
        </p:spPr>
        <p:txBody>
          <a:bodyPr wrap="square" rtlCol="0">
            <a:spAutoFit/>
          </a:bodyPr>
          <a:lstStyle/>
          <a:p>
            <a:pPr algn="ctr"/>
            <a:r>
              <a:rPr lang="en-US" sz="2400" dirty="0">
                <a:solidFill>
                  <a:schemeClr val="accent4">
                    <a:lumMod val="50000"/>
                  </a:schemeClr>
                </a:solidFill>
              </a:rPr>
              <a:t>4</a:t>
            </a:r>
          </a:p>
        </p:txBody>
      </p:sp>
      <p:sp>
        <p:nvSpPr>
          <p:cNvPr id="74" name="TextBox 73"/>
          <p:cNvSpPr txBox="1"/>
          <p:nvPr/>
        </p:nvSpPr>
        <p:spPr>
          <a:xfrm>
            <a:off x="3070131" y="2871124"/>
            <a:ext cx="499730" cy="461665"/>
          </a:xfrm>
          <a:prstGeom prst="rect">
            <a:avLst/>
          </a:prstGeom>
          <a:noFill/>
        </p:spPr>
        <p:txBody>
          <a:bodyPr wrap="square" rtlCol="0">
            <a:spAutoFit/>
          </a:bodyPr>
          <a:lstStyle/>
          <a:p>
            <a:pPr algn="ctr"/>
            <a:r>
              <a:rPr lang="en-US" sz="2400" dirty="0">
                <a:solidFill>
                  <a:schemeClr val="accent4">
                    <a:lumMod val="50000"/>
                  </a:schemeClr>
                </a:solidFill>
              </a:rPr>
              <a:t>4</a:t>
            </a:r>
          </a:p>
        </p:txBody>
      </p:sp>
      <p:sp>
        <p:nvSpPr>
          <p:cNvPr id="75" name="TextBox 74"/>
          <p:cNvSpPr txBox="1"/>
          <p:nvPr/>
        </p:nvSpPr>
        <p:spPr>
          <a:xfrm>
            <a:off x="4694109" y="2849354"/>
            <a:ext cx="499730" cy="461665"/>
          </a:xfrm>
          <a:prstGeom prst="rect">
            <a:avLst/>
          </a:prstGeom>
          <a:noFill/>
        </p:spPr>
        <p:txBody>
          <a:bodyPr wrap="square" rtlCol="0">
            <a:spAutoFit/>
          </a:bodyPr>
          <a:lstStyle/>
          <a:p>
            <a:pPr algn="ctr"/>
            <a:r>
              <a:rPr lang="en-US" sz="2400" dirty="0">
                <a:solidFill>
                  <a:schemeClr val="accent4">
                    <a:lumMod val="50000"/>
                  </a:schemeClr>
                </a:solidFill>
              </a:rPr>
              <a:t>5</a:t>
            </a:r>
          </a:p>
        </p:txBody>
      </p:sp>
      <p:sp>
        <p:nvSpPr>
          <p:cNvPr id="76" name="TextBox 75"/>
          <p:cNvSpPr txBox="1"/>
          <p:nvPr/>
        </p:nvSpPr>
        <p:spPr>
          <a:xfrm>
            <a:off x="5397796" y="2068993"/>
            <a:ext cx="670550" cy="461665"/>
          </a:xfrm>
          <a:prstGeom prst="rect">
            <a:avLst/>
          </a:prstGeom>
          <a:noFill/>
        </p:spPr>
        <p:txBody>
          <a:bodyPr wrap="square" rtlCol="0">
            <a:spAutoFit/>
          </a:bodyPr>
          <a:lstStyle/>
          <a:p>
            <a:pPr algn="ctr"/>
            <a:r>
              <a:rPr lang="en-US" sz="2400" dirty="0">
                <a:solidFill>
                  <a:schemeClr val="accent4">
                    <a:lumMod val="50000"/>
                  </a:schemeClr>
                </a:solidFill>
              </a:rPr>
              <a:t>49</a:t>
            </a:r>
          </a:p>
        </p:txBody>
      </p:sp>
      <p:sp>
        <p:nvSpPr>
          <p:cNvPr id="77" name="TextBox 76"/>
          <p:cNvSpPr txBox="1"/>
          <p:nvPr/>
        </p:nvSpPr>
        <p:spPr>
          <a:xfrm>
            <a:off x="7035209" y="2827585"/>
            <a:ext cx="640321" cy="461665"/>
          </a:xfrm>
          <a:prstGeom prst="rect">
            <a:avLst/>
          </a:prstGeom>
          <a:noFill/>
        </p:spPr>
        <p:txBody>
          <a:bodyPr wrap="square" rtlCol="0">
            <a:spAutoFit/>
          </a:bodyPr>
          <a:lstStyle/>
          <a:p>
            <a:pPr algn="ctr"/>
            <a:r>
              <a:rPr lang="en-US" sz="2400" dirty="0">
                <a:solidFill>
                  <a:schemeClr val="accent4">
                    <a:lumMod val="50000"/>
                  </a:schemeClr>
                </a:solidFill>
              </a:rPr>
              <a:t>3,5</a:t>
            </a:r>
          </a:p>
        </p:txBody>
      </p:sp>
      <p:sp>
        <p:nvSpPr>
          <p:cNvPr id="78" name="TextBox 77"/>
          <p:cNvSpPr txBox="1"/>
          <p:nvPr/>
        </p:nvSpPr>
        <p:spPr>
          <a:xfrm>
            <a:off x="7857450" y="2827585"/>
            <a:ext cx="634056" cy="461665"/>
          </a:xfrm>
          <a:prstGeom prst="rect">
            <a:avLst/>
          </a:prstGeom>
          <a:noFill/>
        </p:spPr>
        <p:txBody>
          <a:bodyPr wrap="square" rtlCol="0">
            <a:spAutoFit/>
          </a:bodyPr>
          <a:lstStyle/>
          <a:p>
            <a:pPr algn="ctr"/>
            <a:r>
              <a:rPr lang="en-US" sz="2400" dirty="0">
                <a:solidFill>
                  <a:schemeClr val="accent4">
                    <a:lumMod val="50000"/>
                  </a:schemeClr>
                </a:solidFill>
              </a:rPr>
              <a:t>0,5</a:t>
            </a:r>
          </a:p>
        </p:txBody>
      </p:sp>
      <mc:AlternateContent xmlns:mc="http://schemas.openxmlformats.org/markup-compatibility/2006" xmlns:a14="http://schemas.microsoft.com/office/drawing/2010/main">
        <mc:Choice Requires="a14">
          <p:sp>
            <p:nvSpPr>
              <p:cNvPr id="79" name="TextBox 78"/>
              <p:cNvSpPr txBox="1"/>
              <p:nvPr/>
            </p:nvSpPr>
            <p:spPr>
              <a:xfrm>
                <a:off x="6202326" y="1810004"/>
                <a:ext cx="499730" cy="787716"/>
              </a:xfrm>
              <a:prstGeom prst="rect">
                <a:avLst/>
              </a:prstGeom>
              <a:noFill/>
            </p:spPr>
            <p:txBody>
              <a:bodyPr wrap="square" rtlCol="0">
                <a:spAutoFit/>
              </a:bodyPr>
              <a:lstStyle/>
              <a:p>
                <a:pPr algn="ctr"/>
                <a14:m>
                  <m:oMath xmlns:m="http://schemas.openxmlformats.org/officeDocument/2006/math">
                    <m:f>
                      <m:fPr>
                        <m:ctrlPr>
                          <a:rPr lang="en-US" sz="3200" i="1" smtClean="0">
                            <a:solidFill>
                              <a:schemeClr val="accent4">
                                <a:lumMod val="50000"/>
                              </a:schemeClr>
                            </a:solidFill>
                            <a:latin typeface="Cambria Math" panose="02040503050406030204" pitchFamily="18" charset="0"/>
                          </a:rPr>
                        </m:ctrlPr>
                      </m:fPr>
                      <m:num>
                        <m:r>
                          <a:rPr lang="en-US" sz="3200" b="0" i="1" smtClean="0">
                            <a:solidFill>
                              <a:schemeClr val="accent4">
                                <a:lumMod val="50000"/>
                              </a:schemeClr>
                            </a:solidFill>
                            <a:latin typeface="Cambria Math" panose="02040503050406030204" pitchFamily="18" charset="0"/>
                          </a:rPr>
                          <m:t>1</m:t>
                        </m:r>
                      </m:num>
                      <m:den>
                        <m:r>
                          <a:rPr lang="en-US" sz="3200" b="0" i="1" smtClean="0">
                            <a:solidFill>
                              <a:schemeClr val="accent4">
                                <a:lumMod val="50000"/>
                              </a:schemeClr>
                            </a:solidFill>
                            <a:latin typeface="Cambria Math" panose="02040503050406030204" pitchFamily="18" charset="0"/>
                          </a:rPr>
                          <m:t>4</m:t>
                        </m:r>
                      </m:den>
                    </m:f>
                  </m:oMath>
                </a14:m>
                <a:r>
                  <a:rPr lang="en-US" sz="3200" dirty="0">
                    <a:solidFill>
                      <a:schemeClr val="accent4">
                        <a:lumMod val="50000"/>
                      </a:schemeClr>
                    </a:solidFill>
                  </a:rPr>
                  <a:t> </a:t>
                </a:r>
              </a:p>
            </p:txBody>
          </p:sp>
        </mc:Choice>
        <mc:Fallback xmlns="">
          <p:sp>
            <p:nvSpPr>
              <p:cNvPr id="79" name="TextBox 78"/>
              <p:cNvSpPr txBox="1">
                <a:spLocks noRot="1" noChangeAspect="1" noMove="1" noResize="1" noEditPoints="1" noAdjustHandles="1" noChangeArrowheads="1" noChangeShapeType="1" noTextEdit="1"/>
              </p:cNvSpPr>
              <p:nvPr/>
            </p:nvSpPr>
            <p:spPr>
              <a:xfrm>
                <a:off x="6202326" y="1810004"/>
                <a:ext cx="499730" cy="787716"/>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1799"/>
                                        </p:tgtEl>
                                        <p:attrNameLst>
                                          <p:attrName>style.visibility</p:attrName>
                                        </p:attrNameLst>
                                      </p:cBhvr>
                                      <p:to>
                                        <p:strVal val="visible"/>
                                      </p:to>
                                    </p:set>
                                    <p:animEffect transition="in" filter="fade">
                                      <p:cBhvr>
                                        <p:cTn id="21" dur="500"/>
                                        <p:tgtEl>
                                          <p:spTgt spid="17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dissolv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2" grpId="0"/>
      <p:bldP spid="6" grpId="0"/>
      <p:bldP spid="74" grpId="0"/>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270"/>
        <p:cNvGrpSpPr/>
        <p:nvPr/>
      </p:nvGrpSpPr>
      <p:grpSpPr>
        <a:xfrm>
          <a:off x="0" y="0"/>
          <a:ext cx="0" cy="0"/>
          <a:chOff x="0" y="0"/>
          <a:chExt cx="0" cy="0"/>
        </a:xfrm>
      </p:grpSpPr>
      <p:sp>
        <p:nvSpPr>
          <p:cNvPr id="1271" name="Google Shape;1271;p4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4">
                    <a:lumMod val="50000"/>
                  </a:schemeClr>
                </a:solidFill>
                <a:latin typeface="+mn-lt"/>
              </a:rPr>
              <a:t>HƯỚNG DẪN VỀ NHÀ</a:t>
            </a:r>
            <a:endParaRPr sz="3200" b="1" dirty="0">
              <a:solidFill>
                <a:schemeClr val="accent4">
                  <a:lumMod val="50000"/>
                </a:schemeClr>
              </a:solidFill>
              <a:latin typeface="+mn-lt"/>
            </a:endParaRPr>
          </a:p>
        </p:txBody>
      </p:sp>
      <p:grpSp>
        <p:nvGrpSpPr>
          <p:cNvPr id="1272" name="Google Shape;1272;p46"/>
          <p:cNvGrpSpPr/>
          <p:nvPr/>
        </p:nvGrpSpPr>
        <p:grpSpPr>
          <a:xfrm>
            <a:off x="11270976" y="4770223"/>
            <a:ext cx="333809" cy="373277"/>
            <a:chOff x="861113" y="2885746"/>
            <a:chExt cx="333809" cy="373277"/>
          </a:xfrm>
        </p:grpSpPr>
        <p:sp>
          <p:nvSpPr>
            <p:cNvPr id="1273" name="Google Shape;1273;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a:off x="4429667" y="1288038"/>
            <a:ext cx="1573190" cy="1011405"/>
            <a:chOff x="4376504" y="1572386"/>
            <a:chExt cx="1573190" cy="1011405"/>
          </a:xfrm>
        </p:grpSpPr>
        <p:sp>
          <p:nvSpPr>
            <p:cNvPr id="1285" name="Google Shape;1285;p46"/>
            <p:cNvSpPr/>
            <p:nvPr/>
          </p:nvSpPr>
          <p:spPr>
            <a:xfrm rot="5269329" flipH="1">
              <a:off x="4466129" y="1521574"/>
              <a:ext cx="969832" cy="1113029"/>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46"/>
            <p:cNvCxnSpPr/>
            <p:nvPr/>
          </p:nvCxnSpPr>
          <p:spPr>
            <a:xfrm>
              <a:off x="5499694" y="2078075"/>
              <a:ext cx="450000" cy="0"/>
            </a:xfrm>
            <a:prstGeom prst="straightConnector1">
              <a:avLst/>
            </a:prstGeom>
            <a:noFill/>
            <a:ln w="38100" cap="flat" cmpd="sng">
              <a:solidFill>
                <a:schemeClr val="accent2"/>
              </a:solidFill>
              <a:prstDash val="solid"/>
              <a:round/>
              <a:headEnd type="none" w="med" len="med"/>
              <a:tailEnd type="none" w="med" len="med"/>
            </a:ln>
          </p:spPr>
        </p:cxnSp>
        <p:sp>
          <p:nvSpPr>
            <p:cNvPr id="1287" name="Google Shape;1287;p46"/>
            <p:cNvSpPr/>
            <p:nvPr/>
          </p:nvSpPr>
          <p:spPr>
            <a:xfrm>
              <a:off x="4732454" y="1885088"/>
              <a:ext cx="437160" cy="3859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8" name="Google Shape;1288;p46"/>
          <p:cNvGrpSpPr/>
          <p:nvPr/>
        </p:nvGrpSpPr>
        <p:grpSpPr>
          <a:xfrm>
            <a:off x="3125888" y="1826221"/>
            <a:ext cx="1571988" cy="1011436"/>
            <a:chOff x="3072725" y="2110569"/>
            <a:chExt cx="1571988" cy="1011436"/>
          </a:xfrm>
        </p:grpSpPr>
        <p:sp>
          <p:nvSpPr>
            <p:cNvPr id="1289" name="Google Shape;1289;p46"/>
            <p:cNvSpPr/>
            <p:nvPr/>
          </p:nvSpPr>
          <p:spPr>
            <a:xfrm rot="5269329" flipH="1">
              <a:off x="3585241" y="2059772"/>
              <a:ext cx="969862" cy="1113029"/>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3837522" y="2420263"/>
              <a:ext cx="444600" cy="41273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cxnSp>
          <p:nvCxnSpPr>
            <p:cNvPr id="1291" name="Google Shape;1291;p46"/>
            <p:cNvCxnSpPr/>
            <p:nvPr/>
          </p:nvCxnSpPr>
          <p:spPr>
            <a:xfrm>
              <a:off x="3072725" y="2628888"/>
              <a:ext cx="450000" cy="0"/>
            </a:xfrm>
            <a:prstGeom prst="straightConnector1">
              <a:avLst/>
            </a:prstGeom>
            <a:noFill/>
            <a:ln w="38100" cap="flat" cmpd="sng">
              <a:solidFill>
                <a:srgbClr val="0070C0"/>
              </a:solidFill>
              <a:prstDash val="solid"/>
              <a:round/>
              <a:headEnd type="none" w="med" len="med"/>
              <a:tailEnd type="none" w="med" len="med"/>
            </a:ln>
          </p:spPr>
        </p:cxnSp>
      </p:grpSp>
      <p:grpSp>
        <p:nvGrpSpPr>
          <p:cNvPr id="1292" name="Google Shape;1292;p46"/>
          <p:cNvGrpSpPr/>
          <p:nvPr/>
        </p:nvGrpSpPr>
        <p:grpSpPr>
          <a:xfrm>
            <a:off x="3125888" y="2868358"/>
            <a:ext cx="1571987" cy="1011405"/>
            <a:chOff x="3072725" y="3152706"/>
            <a:chExt cx="1571987" cy="1011405"/>
          </a:xfrm>
        </p:grpSpPr>
        <p:sp>
          <p:nvSpPr>
            <p:cNvPr id="1293" name="Google Shape;1293;p46"/>
            <p:cNvSpPr/>
            <p:nvPr/>
          </p:nvSpPr>
          <p:spPr>
            <a:xfrm rot="5269329" flipH="1">
              <a:off x="3585256" y="3101894"/>
              <a:ext cx="969832" cy="1113029"/>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6"/>
            <p:cNvGrpSpPr/>
            <p:nvPr/>
          </p:nvGrpSpPr>
          <p:grpSpPr>
            <a:xfrm>
              <a:off x="3906850" y="3450484"/>
              <a:ext cx="380816" cy="436570"/>
              <a:chOff x="3895050" y="3806775"/>
              <a:chExt cx="419725" cy="481175"/>
            </a:xfrm>
          </p:grpSpPr>
          <p:sp>
            <p:nvSpPr>
              <p:cNvPr id="1295" name="Google Shape;1295;p46"/>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46"/>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297" name="Google Shape;1297;p46"/>
            <p:cNvCxnSpPr/>
            <p:nvPr/>
          </p:nvCxnSpPr>
          <p:spPr>
            <a:xfrm>
              <a:off x="3072725" y="3668750"/>
              <a:ext cx="450000" cy="0"/>
            </a:xfrm>
            <a:prstGeom prst="straightConnector1">
              <a:avLst/>
            </a:prstGeom>
            <a:noFill/>
            <a:ln w="38100" cap="flat" cmpd="sng">
              <a:solidFill>
                <a:schemeClr val="accent2"/>
              </a:solidFill>
              <a:prstDash val="solid"/>
              <a:round/>
              <a:headEnd type="none" w="med" len="med"/>
              <a:tailEnd type="none" w="med" len="med"/>
            </a:ln>
          </p:spPr>
        </p:cxnSp>
      </p:grpSp>
      <p:grpSp>
        <p:nvGrpSpPr>
          <p:cNvPr id="1298" name="Google Shape;1298;p46"/>
          <p:cNvGrpSpPr/>
          <p:nvPr/>
        </p:nvGrpSpPr>
        <p:grpSpPr>
          <a:xfrm>
            <a:off x="4429667" y="2329461"/>
            <a:ext cx="1573190" cy="1011408"/>
            <a:chOff x="4376504" y="2613809"/>
            <a:chExt cx="1573190" cy="1011408"/>
          </a:xfrm>
        </p:grpSpPr>
        <p:sp>
          <p:nvSpPr>
            <p:cNvPr id="1299" name="Google Shape;1299;p46"/>
            <p:cNvSpPr/>
            <p:nvPr/>
          </p:nvSpPr>
          <p:spPr>
            <a:xfrm rot="5269329" flipH="1">
              <a:off x="4465755" y="2563358"/>
              <a:ext cx="969862" cy="1112312"/>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46"/>
            <p:cNvGrpSpPr/>
            <p:nvPr/>
          </p:nvGrpSpPr>
          <p:grpSpPr>
            <a:xfrm>
              <a:off x="4768349" y="2900940"/>
              <a:ext cx="439541" cy="437160"/>
              <a:chOff x="1535000" y="3223325"/>
              <a:chExt cx="484450" cy="481825"/>
            </a:xfrm>
          </p:grpSpPr>
          <p:sp>
            <p:nvSpPr>
              <p:cNvPr id="1301" name="Google Shape;1301;p46"/>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1302;p46"/>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1303;p46"/>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304" name="Google Shape;1304;p46"/>
            <p:cNvCxnSpPr/>
            <p:nvPr/>
          </p:nvCxnSpPr>
          <p:spPr>
            <a:xfrm>
              <a:off x="5499694" y="3119513"/>
              <a:ext cx="450000" cy="0"/>
            </a:xfrm>
            <a:prstGeom prst="straightConnector1">
              <a:avLst/>
            </a:prstGeom>
            <a:noFill/>
            <a:ln w="38100" cap="flat" cmpd="sng">
              <a:solidFill>
                <a:srgbClr val="0070C0"/>
              </a:solidFill>
              <a:prstDash val="solid"/>
              <a:round/>
              <a:headEnd type="none" w="med" len="med"/>
              <a:tailEnd type="none" w="med" len="med"/>
            </a:ln>
          </p:spPr>
        </p:cxnSp>
      </p:grpSp>
      <p:sp>
        <p:nvSpPr>
          <p:cNvPr id="2" name="TextBox 1"/>
          <p:cNvSpPr txBox="1"/>
          <p:nvPr/>
        </p:nvSpPr>
        <p:spPr>
          <a:xfrm>
            <a:off x="6077285" y="1126924"/>
            <a:ext cx="2727731" cy="1015663"/>
          </a:xfrm>
          <a:prstGeom prst="rect">
            <a:avLst/>
          </a:prstGeom>
          <a:noFill/>
        </p:spPr>
        <p:txBody>
          <a:bodyPr wrap="square" rtlCol="0">
            <a:spAutoFit/>
          </a:bodyPr>
          <a:lstStyle/>
          <a:p>
            <a:pPr algn="just">
              <a:lnSpc>
                <a:spcPct val="15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3" name="TextBox 2"/>
          <p:cNvSpPr txBox="1"/>
          <p:nvPr/>
        </p:nvSpPr>
        <p:spPr>
          <a:xfrm>
            <a:off x="576087" y="1820125"/>
            <a:ext cx="2402874" cy="958660"/>
          </a:xfrm>
          <a:prstGeom prst="rect">
            <a:avLst/>
          </a:prstGeom>
          <a:noFill/>
        </p:spPr>
        <p:txBody>
          <a:bodyPr wrap="square" rtlCol="0">
            <a:spAutoFit/>
          </a:bodyPr>
          <a:lstStyle/>
          <a:p>
            <a:pPr algn="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38" name="TextBox 37"/>
          <p:cNvSpPr txBox="1"/>
          <p:nvPr/>
        </p:nvSpPr>
        <p:spPr>
          <a:xfrm>
            <a:off x="6077285" y="2320811"/>
            <a:ext cx="2727731" cy="958660"/>
          </a:xfrm>
          <a:prstGeom prst="rect">
            <a:avLst/>
          </a:prstGeom>
          <a:noFill/>
        </p:spPr>
        <p:txBody>
          <a:bodyPr wrap="square" rtlCol="0">
            <a:spAutoFit/>
          </a:bodyPr>
          <a:lstStyle/>
          <a:p>
            <a:pPr algn="just">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b="1" dirty="0" err="1"/>
              <a:t>Ôn</a:t>
            </a:r>
            <a:r>
              <a:rPr lang="en-US" sz="2000" b="1" dirty="0"/>
              <a:t> </a:t>
            </a:r>
            <a:r>
              <a:rPr lang="en-US" sz="2000" b="1" dirty="0" err="1"/>
              <a:t>tập</a:t>
            </a:r>
            <a:r>
              <a:rPr lang="en-US" sz="2000" b="1" dirty="0"/>
              <a:t> </a:t>
            </a:r>
            <a:r>
              <a:rPr lang="en-US" sz="2000" b="1" dirty="0" err="1"/>
              <a:t>chương</a:t>
            </a:r>
            <a:r>
              <a:rPr lang="en-US" sz="2000" b="1" dirty="0"/>
              <a:t> II</a:t>
            </a:r>
            <a:r>
              <a:rPr lang="en-US" sz="2000" dirty="0"/>
              <a:t>”</a:t>
            </a:r>
          </a:p>
        </p:txBody>
      </p:sp>
      <p:sp>
        <p:nvSpPr>
          <p:cNvPr id="4" name="Rectangle 3"/>
          <p:cNvSpPr/>
          <p:nvPr/>
        </p:nvSpPr>
        <p:spPr>
          <a:xfrm>
            <a:off x="255649" y="3053752"/>
            <a:ext cx="2900766" cy="1754326"/>
          </a:xfrm>
          <a:prstGeom prst="rect">
            <a:avLst/>
          </a:prstGeom>
        </p:spPr>
        <p:txBody>
          <a:bodyPr wrap="square">
            <a:spAutoFit/>
          </a:bodyPr>
          <a:lstStyle/>
          <a:p>
            <a:pPr algn="just">
              <a:lnSpc>
                <a:spcPct val="150000"/>
              </a:lnSpc>
            </a:pPr>
            <a:r>
              <a:rPr lang="vi-VN" sz="1800" dirty="0"/>
              <a:t>4 nhóm vẽ sơ đồ các kiến thức chương II, chuẩn bị thước dây có vạch chia và một sợi dây dài 10 m.</a:t>
            </a:r>
            <a:endParaRPr lang="en-US" sz="1800" dirty="0"/>
          </a:p>
        </p:txBody>
      </p:sp>
      <p:pic>
        <p:nvPicPr>
          <p:cNvPr id="40" name="Picture 8"/>
          <p:cNvPicPr>
            <a:picLocks noChangeAspect="1"/>
          </p:cNvPicPr>
          <p:nvPr/>
        </p:nvPicPr>
        <p:blipFill>
          <a:blip r:embed="rId3"/>
          <a:srcRect/>
          <a:stretch>
            <a:fillRect/>
          </a:stretch>
        </p:blipFill>
        <p:spPr>
          <a:xfrm>
            <a:off x="4953964" y="3457695"/>
            <a:ext cx="1248136" cy="136782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wipe(left)">
                                      <p:cBhvr>
                                        <p:cTn id="7" dur="500"/>
                                        <p:tgtEl>
                                          <p:spTgt spid="12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88"/>
                                        </p:tgtEl>
                                        <p:attrNameLst>
                                          <p:attrName>style.visibility</p:attrName>
                                        </p:attrNameLst>
                                      </p:cBhvr>
                                      <p:to>
                                        <p:strVal val="visible"/>
                                      </p:to>
                                    </p:set>
                                    <p:animEffect transition="in" filter="wipe(right)">
                                      <p:cBhvr>
                                        <p:cTn id="18" dur="500"/>
                                        <p:tgtEl>
                                          <p:spTgt spid="128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wipe(left)">
                                      <p:cBhvr>
                                        <p:cTn id="26" dur="500"/>
                                        <p:tgtEl>
                                          <p:spTgt spid="12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92"/>
                                        </p:tgtEl>
                                        <p:attrNameLst>
                                          <p:attrName>style.visibility</p:attrName>
                                        </p:attrNameLst>
                                      </p:cBhvr>
                                      <p:to>
                                        <p:strVal val="visible"/>
                                      </p:to>
                                    </p:set>
                                    <p:animEffect transition="in" filter="wipe(right)">
                                      <p:cBhvr>
                                        <p:cTn id="34" dur="500"/>
                                        <p:tgtEl>
                                          <p:spTgt spid="129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851"/>
        <p:cNvGrpSpPr/>
        <p:nvPr/>
      </p:nvGrpSpPr>
      <p:grpSpPr>
        <a:xfrm>
          <a:off x="0" y="0"/>
          <a:ext cx="0" cy="0"/>
          <a:chOff x="0" y="0"/>
          <a:chExt cx="0" cy="0"/>
        </a:xfrm>
      </p:grpSpPr>
      <p:sp>
        <p:nvSpPr>
          <p:cNvPr id="4" name="TextBox 3"/>
          <p:cNvSpPr txBox="1"/>
          <p:nvPr/>
        </p:nvSpPr>
        <p:spPr>
          <a:xfrm>
            <a:off x="882503" y="1509823"/>
            <a:ext cx="7315200" cy="1938992"/>
          </a:xfrm>
          <a:prstGeom prst="rect">
            <a:avLst/>
          </a:prstGeom>
          <a:noFill/>
        </p:spPr>
        <p:txBody>
          <a:bodyPr wrap="square" rtlCol="0">
            <a:spAutoFit/>
          </a:bodyPr>
          <a:lstStyle/>
          <a:p>
            <a:pPr algn="ctr">
              <a:lnSpc>
                <a:spcPct val="150000"/>
              </a:lnSpc>
            </a:pPr>
            <a:r>
              <a:rPr lang="en-US" sz="4000" b="1" dirty="0">
                <a:solidFill>
                  <a:schemeClr val="accent5">
                    <a:lumMod val="50000"/>
                  </a:schemeClr>
                </a:solidFill>
              </a:rPr>
              <a:t>CẢM ƠN CÁC EM </a:t>
            </a:r>
          </a:p>
          <a:p>
            <a:pPr algn="ctr">
              <a:lnSpc>
                <a:spcPct val="150000"/>
              </a:lnSpc>
            </a:pPr>
            <a:r>
              <a:rPr lang="en-US" sz="4000" b="1" dirty="0">
                <a:solidFill>
                  <a:schemeClr val="accent5">
                    <a:lumMod val="50000"/>
                  </a:schemeClr>
                </a:solidFill>
              </a:rPr>
              <a:t>ĐÃ LẮNG NGHE BÀI GIẢNG!</a:t>
            </a:r>
          </a:p>
        </p:txBody>
      </p:sp>
      <p:pic>
        <p:nvPicPr>
          <p:cNvPr id="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694" y="2881193"/>
            <a:ext cx="1247546" cy="1775867"/>
          </a:xfrm>
          <a:prstGeom prst="rect">
            <a:avLst/>
          </a:prstGeom>
        </p:spPr>
      </p:pic>
      <p:pic>
        <p:nvPicPr>
          <p:cNvPr id="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900530" y="563525"/>
            <a:ext cx="2243470" cy="1536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89"/>
        <p:cNvGrpSpPr/>
        <p:nvPr/>
      </p:nvGrpSpPr>
      <p:grpSpPr>
        <a:xfrm>
          <a:off x="0" y="0"/>
          <a:ext cx="0" cy="0"/>
          <a:chOff x="0" y="0"/>
          <a:chExt cx="0" cy="0"/>
        </a:xfrm>
      </p:grpSpPr>
      <p:sp>
        <p:nvSpPr>
          <p:cNvPr id="1091" name="Google Shape;1091;p38"/>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5">
                    <a:lumMod val="50000"/>
                  </a:schemeClr>
                </a:solidFill>
                <a:latin typeface="+mn-lt"/>
                <a:ea typeface="Mali SemiBold"/>
                <a:cs typeface="Mali SemiBold"/>
                <a:sym typeface="Mali SemiBold"/>
              </a:rPr>
              <a:t>KHỞI ĐỘNG</a:t>
            </a:r>
            <a:endParaRPr sz="3200" b="1" dirty="0">
              <a:solidFill>
                <a:schemeClr val="accent5">
                  <a:lumMod val="50000"/>
                </a:schemeClr>
              </a:solidFill>
              <a:latin typeface="+mn-lt"/>
              <a:ea typeface="Mali SemiBold"/>
              <a:cs typeface="Mali SemiBold"/>
              <a:sym typeface="Mali SemiBold"/>
            </a:endParaRPr>
          </a:p>
        </p:txBody>
      </p:sp>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85925" y="1019248"/>
            <a:ext cx="5772150" cy="151617"/>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sp>
      <p:sp>
        <p:nvSpPr>
          <p:cNvPr id="3" name="TextBox 2"/>
          <p:cNvSpPr txBox="1"/>
          <p:nvPr/>
        </p:nvSpPr>
        <p:spPr>
          <a:xfrm>
            <a:off x="1509823" y="1282738"/>
            <a:ext cx="6124353" cy="400110"/>
          </a:xfrm>
          <a:prstGeom prst="rect">
            <a:avLst/>
          </a:prstGeom>
          <a:noFill/>
        </p:spPr>
        <p:txBody>
          <a:bodyPr wrap="square" rtlCol="0">
            <a:spAutoFit/>
          </a:bodyPr>
          <a:lstStyle/>
          <a:p>
            <a:r>
              <a:rPr lang="en-US" sz="2000" i="1" dirty="0" err="1"/>
              <a:t>Điền</a:t>
            </a:r>
            <a:r>
              <a:rPr lang="en-US" sz="2000" i="1" dirty="0"/>
              <a:t> </a:t>
            </a:r>
            <a:r>
              <a:rPr lang="en-US" sz="2000" i="1" dirty="0" err="1"/>
              <a:t>từ</a:t>
            </a:r>
            <a:r>
              <a:rPr lang="en-US" sz="2000" i="1" dirty="0"/>
              <a:t> </a:t>
            </a:r>
            <a:r>
              <a:rPr lang="en-US" sz="2000" i="1" dirty="0" err="1"/>
              <a:t>còn</a:t>
            </a:r>
            <a:r>
              <a:rPr lang="en-US" sz="2000" i="1" dirty="0"/>
              <a:t> </a:t>
            </a:r>
            <a:r>
              <a:rPr lang="en-US" sz="2000" i="1" dirty="0" err="1"/>
              <a:t>thiếu</a:t>
            </a:r>
            <a:r>
              <a:rPr lang="en-US" sz="2000" i="1" dirty="0"/>
              <a:t> </a:t>
            </a:r>
            <a:r>
              <a:rPr lang="en-US" sz="2000" i="1" dirty="0" err="1"/>
              <a:t>vào</a:t>
            </a:r>
            <a:r>
              <a:rPr lang="en-US" sz="2000" i="1" dirty="0"/>
              <a:t> </a:t>
            </a:r>
            <a:r>
              <a:rPr lang="en-US" sz="2000" i="1" dirty="0" err="1"/>
              <a:t>chỗ</a:t>
            </a:r>
            <a:r>
              <a:rPr lang="en-US" sz="2000" i="1" dirty="0"/>
              <a:t> ... </a:t>
            </a:r>
            <a:r>
              <a:rPr lang="en-US" sz="2000" i="1" dirty="0" err="1"/>
              <a:t>để</a:t>
            </a:r>
            <a:r>
              <a:rPr lang="en-US" sz="2000" i="1" dirty="0"/>
              <a:t> </a:t>
            </a:r>
            <a:r>
              <a:rPr lang="en-US" sz="2000" i="1" dirty="0" err="1"/>
              <a:t>hoàn</a:t>
            </a:r>
            <a:r>
              <a:rPr lang="en-US" sz="2000" i="1" dirty="0"/>
              <a:t> </a:t>
            </a:r>
            <a:r>
              <a:rPr lang="en-US" sz="2000" i="1" dirty="0" err="1"/>
              <a:t>thành</a:t>
            </a:r>
            <a:r>
              <a:rPr lang="en-US" sz="2000" i="1" dirty="0"/>
              <a:t> </a:t>
            </a:r>
            <a:r>
              <a:rPr lang="en-US" sz="2000" i="1" dirty="0" err="1"/>
              <a:t>sơ</a:t>
            </a:r>
            <a:r>
              <a:rPr lang="en-US" sz="2000" i="1" dirty="0"/>
              <a:t> </a:t>
            </a:r>
            <a:r>
              <a:rPr lang="en-US" sz="2000" i="1" dirty="0" err="1"/>
              <a:t>đồ</a:t>
            </a:r>
            <a:r>
              <a:rPr lang="en-US" sz="2000" i="1"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1095056"/>
            <a:ext cx="585878" cy="648095"/>
          </a:xfrm>
          <a:prstGeom prst="rect">
            <a:avLst/>
          </a:prstGeom>
        </p:spPr>
      </p:pic>
      <p:sp>
        <p:nvSpPr>
          <p:cNvPr id="5" name="Rounded Rectangle 4"/>
          <p:cNvSpPr/>
          <p:nvPr/>
        </p:nvSpPr>
        <p:spPr>
          <a:xfrm>
            <a:off x="371358" y="2635083"/>
            <a:ext cx="1000549" cy="839973"/>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SỐ THỰC</a:t>
            </a:r>
          </a:p>
        </p:txBody>
      </p:sp>
      <p:sp>
        <p:nvSpPr>
          <p:cNvPr id="6" name="Rounded Rectangle 5"/>
          <p:cNvSpPr/>
          <p:nvPr/>
        </p:nvSpPr>
        <p:spPr>
          <a:xfrm>
            <a:off x="1685925" y="2018396"/>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Số</a:t>
            </a:r>
            <a:r>
              <a:rPr lang="en-US" sz="2000" dirty="0">
                <a:solidFill>
                  <a:srgbClr val="000000"/>
                </a:solidFill>
              </a:rPr>
              <a:t> </a:t>
            </a:r>
            <a:r>
              <a:rPr lang="en-US" sz="2000" dirty="0" err="1">
                <a:solidFill>
                  <a:srgbClr val="000000"/>
                </a:solidFill>
              </a:rPr>
              <a:t>vô</a:t>
            </a:r>
            <a:r>
              <a:rPr lang="en-US" sz="2000" dirty="0">
                <a:solidFill>
                  <a:srgbClr val="000000"/>
                </a:solidFill>
              </a:rPr>
              <a:t> </a:t>
            </a:r>
            <a:r>
              <a:rPr lang="en-US" sz="2000" dirty="0" err="1">
                <a:solidFill>
                  <a:srgbClr val="000000"/>
                </a:solidFill>
              </a:rPr>
              <a:t>tỉ</a:t>
            </a:r>
            <a:endParaRPr lang="en-US" sz="2000" dirty="0">
              <a:solidFill>
                <a:srgbClr val="000000"/>
              </a:solidFill>
            </a:endParaRPr>
          </a:p>
        </p:txBody>
      </p:sp>
      <p:sp>
        <p:nvSpPr>
          <p:cNvPr id="11" name="Rounded Rectangle 10"/>
          <p:cNvSpPr/>
          <p:nvPr/>
        </p:nvSpPr>
        <p:spPr>
          <a:xfrm>
            <a:off x="1685925" y="3434315"/>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...(1)...</a:t>
            </a:r>
          </a:p>
        </p:txBody>
      </p:sp>
      <p:sp>
        <p:nvSpPr>
          <p:cNvPr id="12" name="Rounded Rectangle 11"/>
          <p:cNvSpPr/>
          <p:nvPr/>
        </p:nvSpPr>
        <p:spPr>
          <a:xfrm>
            <a:off x="3179135" y="2003574"/>
            <a:ext cx="3753293" cy="631510"/>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...(2)...</a:t>
            </a:r>
          </a:p>
        </p:txBody>
      </p:sp>
      <p:sp>
        <p:nvSpPr>
          <p:cNvPr id="13" name="Rounded Rectangle 12"/>
          <p:cNvSpPr/>
          <p:nvPr/>
        </p:nvSpPr>
        <p:spPr>
          <a:xfrm>
            <a:off x="7187521" y="2018396"/>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1:...</a:t>
            </a:r>
          </a:p>
        </p:txBody>
      </p:sp>
      <p:sp>
        <p:nvSpPr>
          <p:cNvPr id="14" name="Rounded Rectangle 13"/>
          <p:cNvSpPr/>
          <p:nvPr/>
        </p:nvSpPr>
        <p:spPr>
          <a:xfrm>
            <a:off x="3210846" y="2998382"/>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...(3)...</a:t>
            </a:r>
          </a:p>
        </p:txBody>
      </p:sp>
      <p:sp>
        <p:nvSpPr>
          <p:cNvPr id="15" name="Rounded Rectangle 14"/>
          <p:cNvSpPr/>
          <p:nvPr/>
        </p:nvSpPr>
        <p:spPr>
          <a:xfrm>
            <a:off x="3210846" y="3923413"/>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...(4)...</a:t>
            </a:r>
          </a:p>
        </p:txBody>
      </p:sp>
      <p:sp>
        <p:nvSpPr>
          <p:cNvPr id="16" name="Rounded Rectangle 15"/>
          <p:cNvSpPr/>
          <p:nvPr/>
        </p:nvSpPr>
        <p:spPr>
          <a:xfrm>
            <a:off x="7187521" y="2998382"/>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2:...</a:t>
            </a:r>
          </a:p>
        </p:txBody>
      </p:sp>
      <p:sp>
        <p:nvSpPr>
          <p:cNvPr id="17" name="Rounded Rectangle 16"/>
          <p:cNvSpPr/>
          <p:nvPr/>
        </p:nvSpPr>
        <p:spPr>
          <a:xfrm>
            <a:off x="7187520" y="3927795"/>
            <a:ext cx="1722563"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3: 0,(1)</a:t>
            </a:r>
          </a:p>
        </p:txBody>
      </p:sp>
      <p:cxnSp>
        <p:nvCxnSpPr>
          <p:cNvPr id="8" name="Elbow Connector 7"/>
          <p:cNvCxnSpPr>
            <a:stCxn id="5" idx="3"/>
            <a:endCxn id="6" idx="1"/>
          </p:cNvCxnSpPr>
          <p:nvPr/>
        </p:nvCxnSpPr>
        <p:spPr>
          <a:xfrm flipV="1">
            <a:off x="1371907" y="2326740"/>
            <a:ext cx="314018" cy="728330"/>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a:off x="1371907" y="3055070"/>
            <a:ext cx="314018" cy="687589"/>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2923953" y="2319329"/>
            <a:ext cx="255182"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6932428" y="2319329"/>
            <a:ext cx="255093"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3"/>
            <a:endCxn id="14" idx="1"/>
          </p:cNvCxnSpPr>
          <p:nvPr/>
        </p:nvCxnSpPr>
        <p:spPr>
          <a:xfrm flipV="1">
            <a:off x="2923953" y="3306726"/>
            <a:ext cx="286893" cy="435933"/>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5" idx="1"/>
          </p:cNvCxnSpPr>
          <p:nvPr/>
        </p:nvCxnSpPr>
        <p:spPr>
          <a:xfrm>
            <a:off x="2923953" y="3742659"/>
            <a:ext cx="286893" cy="4890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932428" y="3306726"/>
            <a:ext cx="25509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7" idx="1"/>
          </p:cNvCxnSpPr>
          <p:nvPr/>
        </p:nvCxnSpPr>
        <p:spPr>
          <a:xfrm>
            <a:off x="6932428" y="4231757"/>
            <a:ext cx="255092" cy="43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85925" y="3542603"/>
            <a:ext cx="1238028"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pPr algn="ctr"/>
            <a:r>
              <a:rPr lang="en-US" sz="2000" dirty="0" err="1">
                <a:solidFill>
                  <a:srgbClr val="002060"/>
                </a:solidFill>
              </a:rPr>
              <a:t>Số</a:t>
            </a:r>
            <a:r>
              <a:rPr lang="en-US" sz="2000" dirty="0">
                <a:solidFill>
                  <a:srgbClr val="002060"/>
                </a:solidFill>
              </a:rPr>
              <a:t> </a:t>
            </a:r>
            <a:r>
              <a:rPr lang="en-US" sz="2000" dirty="0" err="1">
                <a:solidFill>
                  <a:srgbClr val="002060"/>
                </a:solidFill>
              </a:rPr>
              <a:t>hữu</a:t>
            </a:r>
            <a:r>
              <a:rPr lang="en-US" sz="2000" dirty="0">
                <a:solidFill>
                  <a:srgbClr val="002060"/>
                </a:solidFill>
              </a:rPr>
              <a:t> </a:t>
            </a:r>
            <a:r>
              <a:rPr lang="en-US" sz="2000" dirty="0" err="1">
                <a:solidFill>
                  <a:srgbClr val="002060"/>
                </a:solidFill>
              </a:rPr>
              <a:t>tỉ</a:t>
            </a:r>
            <a:endParaRPr lang="en-US" sz="2000" dirty="0">
              <a:solidFill>
                <a:srgbClr val="002060"/>
              </a:solidFill>
            </a:endParaRPr>
          </a:p>
        </p:txBody>
      </p:sp>
      <p:sp>
        <p:nvSpPr>
          <p:cNvPr id="35" name="TextBox 34"/>
          <p:cNvSpPr txBox="1"/>
          <p:nvPr/>
        </p:nvSpPr>
        <p:spPr>
          <a:xfrm>
            <a:off x="4884328" y="1991192"/>
            <a:ext cx="1792918" cy="646331"/>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a:solidFill>
                  <a:srgbClr val="002060"/>
                </a:solidFill>
              </a:rPr>
              <a:t>vô</a:t>
            </a:r>
            <a:r>
              <a:rPr lang="en-US" sz="1800" dirty="0">
                <a:solidFill>
                  <a:srgbClr val="002060"/>
                </a:solidFill>
              </a:rPr>
              <a:t> </a:t>
            </a:r>
            <a:r>
              <a:rPr lang="en-US" sz="1800" dirty="0" err="1">
                <a:solidFill>
                  <a:srgbClr val="002060"/>
                </a:solidFill>
              </a:rPr>
              <a:t>hạn</a:t>
            </a:r>
            <a:r>
              <a:rPr lang="en-US" sz="1800" dirty="0">
                <a:solidFill>
                  <a:srgbClr val="002060"/>
                </a:solidFill>
              </a:rPr>
              <a:t> </a:t>
            </a:r>
            <a:r>
              <a:rPr lang="en-US" sz="1800" dirty="0" err="1">
                <a:solidFill>
                  <a:srgbClr val="002060"/>
                </a:solidFill>
              </a:rPr>
              <a:t>không</a:t>
            </a:r>
            <a:r>
              <a:rPr lang="en-US" sz="1800" dirty="0">
                <a:solidFill>
                  <a:srgbClr val="002060"/>
                </a:solidFill>
              </a:rPr>
              <a:t> </a:t>
            </a:r>
            <a:r>
              <a:rPr lang="en-US" sz="1800" dirty="0" err="1">
                <a:solidFill>
                  <a:srgbClr val="002060"/>
                </a:solidFill>
              </a:rPr>
              <a:t>tuần</a:t>
            </a:r>
            <a:r>
              <a:rPr lang="en-US" sz="1800" dirty="0">
                <a:solidFill>
                  <a:srgbClr val="002060"/>
                </a:solidFill>
              </a:rPr>
              <a:t> </a:t>
            </a:r>
            <a:r>
              <a:rPr lang="en-US" sz="1800" dirty="0" err="1">
                <a:solidFill>
                  <a:srgbClr val="002060"/>
                </a:solidFill>
              </a:rPr>
              <a:t>hoàn</a:t>
            </a:r>
            <a:endParaRPr lang="en-US" sz="1800" dirty="0">
              <a:solidFill>
                <a:srgbClr val="002060"/>
              </a:solidFill>
            </a:endParaRPr>
          </a:p>
        </p:txBody>
      </p:sp>
      <p:sp>
        <p:nvSpPr>
          <p:cNvPr id="38" name="TextBox 37"/>
          <p:cNvSpPr txBox="1"/>
          <p:nvPr/>
        </p:nvSpPr>
        <p:spPr>
          <a:xfrm>
            <a:off x="4863062" y="4051002"/>
            <a:ext cx="2069366" cy="369332"/>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a:solidFill>
                  <a:srgbClr val="002060"/>
                </a:solidFill>
              </a:rPr>
              <a:t>vô</a:t>
            </a:r>
            <a:r>
              <a:rPr lang="en-US" sz="1800" dirty="0">
                <a:solidFill>
                  <a:srgbClr val="002060"/>
                </a:solidFill>
              </a:rPr>
              <a:t> </a:t>
            </a:r>
            <a:r>
              <a:rPr lang="en-US" sz="1800" dirty="0" err="1">
                <a:solidFill>
                  <a:srgbClr val="002060"/>
                </a:solidFill>
              </a:rPr>
              <a:t>hạn</a:t>
            </a:r>
            <a:r>
              <a:rPr lang="en-US" sz="1800" dirty="0">
                <a:solidFill>
                  <a:srgbClr val="002060"/>
                </a:solidFill>
              </a:rPr>
              <a:t> </a:t>
            </a:r>
            <a:r>
              <a:rPr lang="en-US" sz="1800" dirty="0" err="1">
                <a:solidFill>
                  <a:srgbClr val="002060"/>
                </a:solidFill>
              </a:rPr>
              <a:t>tuần</a:t>
            </a:r>
            <a:r>
              <a:rPr lang="en-US" sz="1800" dirty="0">
                <a:solidFill>
                  <a:srgbClr val="002060"/>
                </a:solidFill>
              </a:rPr>
              <a:t> </a:t>
            </a:r>
            <a:r>
              <a:rPr lang="en-US" sz="1800" dirty="0" err="1">
                <a:solidFill>
                  <a:srgbClr val="002060"/>
                </a:solidFill>
              </a:rPr>
              <a:t>hoàn</a:t>
            </a:r>
            <a:endParaRPr lang="en-US" sz="1800" dirty="0">
              <a:solidFill>
                <a:srgbClr val="002060"/>
              </a:solidFill>
            </a:endParaRPr>
          </a:p>
        </p:txBody>
      </p:sp>
      <p:sp>
        <p:nvSpPr>
          <p:cNvPr id="39" name="TextBox 38"/>
          <p:cNvSpPr txBox="1"/>
          <p:nvPr/>
        </p:nvSpPr>
        <p:spPr>
          <a:xfrm>
            <a:off x="4884328" y="3106670"/>
            <a:ext cx="1154966"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2000" dirty="0" err="1">
                <a:solidFill>
                  <a:srgbClr val="002060"/>
                </a:solidFill>
              </a:rPr>
              <a:t>hữu</a:t>
            </a:r>
            <a:r>
              <a:rPr lang="en-US" sz="2000" dirty="0">
                <a:solidFill>
                  <a:srgbClr val="002060"/>
                </a:solidFill>
              </a:rPr>
              <a:t> </a:t>
            </a:r>
            <a:r>
              <a:rPr lang="en-US" sz="2000" dirty="0" err="1">
                <a:solidFill>
                  <a:srgbClr val="002060"/>
                </a:solidFill>
              </a:rPr>
              <a:t>hạn</a:t>
            </a:r>
            <a:endParaRPr lang="en-US" sz="2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3"/>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animBg="1"/>
      <p:bldP spid="12" grpId="0" animBg="1"/>
      <p:bldP spid="13" grpId="0" animBg="1"/>
      <p:bldP spid="14" grpId="0" animBg="1"/>
      <p:bldP spid="15" grpId="0" animBg="1"/>
      <p:bldP spid="16" grpId="0" animBg="1"/>
      <p:bldP spid="17" grpId="0" animBg="1"/>
      <p:bldP spid="30" grpId="0" animBg="1"/>
      <p:bldP spid="35"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1146" name="Google Shape;1146;p40"/>
          <p:cNvSpPr/>
          <p:nvPr/>
        </p:nvSpPr>
        <p:spPr>
          <a:xfrm>
            <a:off x="255752" y="518587"/>
            <a:ext cx="1257527" cy="914401"/>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txBox="1">
            <a:spLocks noGrp="1"/>
          </p:cNvSpPr>
          <p:nvPr>
            <p:ph type="title" idx="8"/>
          </p:nvPr>
        </p:nvSpPr>
        <p:spPr>
          <a:xfrm>
            <a:off x="305126" y="682949"/>
            <a:ext cx="11791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a:solidFill>
                  <a:srgbClr val="002060"/>
                </a:solidFill>
                <a:latin typeface="+mn-lt"/>
                <a:ea typeface="Mali Medium"/>
                <a:cs typeface="Mali Medium"/>
                <a:sym typeface="Mali Medium"/>
              </a:rPr>
              <a:t>Ví</a:t>
            </a:r>
            <a:r>
              <a:rPr lang="en-US" sz="2000" b="1" dirty="0">
                <a:solidFill>
                  <a:srgbClr val="002060"/>
                </a:solidFill>
                <a:latin typeface="+mn-lt"/>
                <a:ea typeface="Mali Medium"/>
                <a:cs typeface="Mali Medium"/>
                <a:sym typeface="Mali Medium"/>
              </a:rPr>
              <a:t> </a:t>
            </a:r>
            <a:r>
              <a:rPr lang="en-US" sz="2000" b="1" dirty="0" err="1">
                <a:solidFill>
                  <a:srgbClr val="002060"/>
                </a:solidFill>
                <a:latin typeface="+mn-lt"/>
                <a:ea typeface="Mali Medium"/>
                <a:cs typeface="Mali Medium"/>
                <a:sym typeface="Mali Medium"/>
              </a:rPr>
              <a:t>dụ</a:t>
            </a:r>
            <a:r>
              <a:rPr lang="en-US" sz="2000" b="1" dirty="0">
                <a:solidFill>
                  <a:srgbClr val="002060"/>
                </a:solidFill>
                <a:latin typeface="+mn-lt"/>
                <a:ea typeface="Mali Medium"/>
                <a:cs typeface="Mali Medium"/>
                <a:sym typeface="Mali Medium"/>
              </a:rPr>
              <a:t> 1:</a:t>
            </a:r>
            <a:endParaRPr sz="2000" b="1" dirty="0">
              <a:solidFill>
                <a:srgbClr val="002060"/>
              </a:solidFill>
              <a:latin typeface="+mn-lt"/>
              <a:ea typeface="Mali Medium"/>
              <a:cs typeface="Mali Medium"/>
              <a:sym typeface="Mali Medium"/>
            </a:endParaRPr>
          </a:p>
        </p:txBody>
      </p:sp>
      <p:sp>
        <p:nvSpPr>
          <p:cNvPr id="11" name="TextBox 10"/>
          <p:cNvSpPr txBox="1"/>
          <p:nvPr/>
        </p:nvSpPr>
        <p:spPr>
          <a:xfrm>
            <a:off x="1484248" y="610476"/>
            <a:ext cx="6729318" cy="1338828"/>
          </a:xfrm>
          <a:prstGeom prst="rect">
            <a:avLst/>
          </a:prstGeom>
          <a:noFill/>
        </p:spPr>
        <p:txBody>
          <a:bodyPr wrap="square" rtlCol="0">
            <a:spAutoFit/>
          </a:bodyPr>
          <a:lstStyle/>
          <a:p>
            <a:pPr algn="just">
              <a:lnSpc>
                <a:spcPct val="150000"/>
              </a:lnSpc>
            </a:pPr>
            <a:r>
              <a:rPr lang="en-US" sz="1800" dirty="0"/>
              <a:t>Cho </a:t>
            </a:r>
            <a:r>
              <a:rPr lang="en-US" sz="1800" dirty="0" err="1"/>
              <a:t>hình</a:t>
            </a:r>
            <a:r>
              <a:rPr lang="en-US" sz="1800" dirty="0"/>
              <a:t> </a:t>
            </a:r>
            <a:r>
              <a:rPr lang="en-US" sz="1800" dirty="0" err="1"/>
              <a:t>vuông</a:t>
            </a:r>
            <a:r>
              <a:rPr lang="en-US" sz="1800" dirty="0"/>
              <a:t> </a:t>
            </a:r>
            <a:r>
              <a:rPr lang="en-US" sz="1800" dirty="0" err="1"/>
              <a:t>cạnh</a:t>
            </a:r>
            <a:r>
              <a:rPr lang="en-US" sz="1800" dirty="0"/>
              <a:t> 1 cm </a:t>
            </a:r>
            <a:r>
              <a:rPr lang="en-US" sz="1800" dirty="0" err="1"/>
              <a:t>và</a:t>
            </a:r>
            <a:r>
              <a:rPr lang="en-US" sz="1800" dirty="0"/>
              <a:t> </a:t>
            </a:r>
            <a:r>
              <a:rPr lang="en-US" sz="1800" dirty="0" err="1"/>
              <a:t>hai</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2 cm x 1 cm </a:t>
            </a:r>
            <a:r>
              <a:rPr lang="en-US" sz="1800" dirty="0" err="1"/>
              <a:t>bằng</a:t>
            </a:r>
            <a:r>
              <a:rPr lang="en-US" sz="1800" dirty="0"/>
              <a:t> </a:t>
            </a:r>
            <a:r>
              <a:rPr lang="en-US" sz="1800" dirty="0" err="1"/>
              <a:t>giấy</a:t>
            </a:r>
            <a:r>
              <a:rPr lang="en-US" sz="1800" dirty="0"/>
              <a:t> </a:t>
            </a:r>
            <a:r>
              <a:rPr lang="en-US" sz="1800" dirty="0" err="1"/>
              <a:t>bìa</a:t>
            </a:r>
            <a:r>
              <a:rPr lang="en-US" sz="1800" dirty="0"/>
              <a:t>. </a:t>
            </a:r>
            <a:r>
              <a:rPr lang="en-US" sz="1800" dirty="0" err="1"/>
              <a:t>Cắt</a:t>
            </a:r>
            <a:r>
              <a:rPr lang="en-US" sz="1800" dirty="0"/>
              <a:t> </a:t>
            </a:r>
            <a:r>
              <a:rPr lang="en-US" sz="1800" dirty="0" err="1"/>
              <a:t>hai</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dọc</a:t>
            </a:r>
            <a:r>
              <a:rPr lang="en-US" sz="1800" dirty="0"/>
              <a:t> </a:t>
            </a:r>
            <a:r>
              <a:rPr lang="en-US" sz="1800" dirty="0" err="1"/>
              <a:t>theo</a:t>
            </a:r>
            <a:r>
              <a:rPr lang="en-US" sz="1800" dirty="0"/>
              <a:t> </a:t>
            </a:r>
            <a:r>
              <a:rPr lang="en-US" sz="1800" dirty="0" err="1"/>
              <a:t>đường</a:t>
            </a:r>
            <a:r>
              <a:rPr lang="en-US" sz="1800" dirty="0"/>
              <a:t> </a:t>
            </a:r>
            <a:r>
              <a:rPr lang="en-US" sz="1800" dirty="0" err="1"/>
              <a:t>chéo</a:t>
            </a:r>
            <a:r>
              <a:rPr lang="en-US" sz="1800" dirty="0"/>
              <a:t> </a:t>
            </a:r>
            <a:r>
              <a:rPr lang="en-US" sz="1800" dirty="0" err="1"/>
              <a:t>để</a:t>
            </a:r>
            <a:r>
              <a:rPr lang="en-US" sz="1800" dirty="0"/>
              <a:t> </a:t>
            </a:r>
            <a:r>
              <a:rPr lang="en-US" sz="1800" dirty="0" err="1"/>
              <a:t>nhận</a:t>
            </a:r>
            <a:r>
              <a:rPr lang="en-US" sz="1800" dirty="0"/>
              <a:t> </a:t>
            </a:r>
            <a:r>
              <a:rPr lang="en-US" sz="1800" dirty="0" err="1"/>
              <a:t>được</a:t>
            </a:r>
            <a:r>
              <a:rPr lang="en-US" sz="1800" dirty="0"/>
              <a:t> </a:t>
            </a:r>
            <a:r>
              <a:rPr lang="en-US" sz="1800" dirty="0" err="1"/>
              <a:t>bốn</a:t>
            </a:r>
            <a:r>
              <a:rPr lang="en-US" sz="1800" dirty="0"/>
              <a:t> </a:t>
            </a:r>
            <a:r>
              <a:rPr lang="en-US" sz="1800" dirty="0" err="1"/>
              <a:t>hình</a:t>
            </a:r>
            <a:r>
              <a:rPr lang="en-US" sz="1800" dirty="0"/>
              <a:t> tam </a:t>
            </a:r>
            <a:r>
              <a:rPr lang="en-US" sz="1800" dirty="0" err="1"/>
              <a:t>giác</a:t>
            </a:r>
            <a:r>
              <a:rPr lang="en-US" sz="1800" dirty="0"/>
              <a:t> </a:t>
            </a:r>
            <a:r>
              <a:rPr lang="en-US" sz="1800" dirty="0" err="1"/>
              <a:t>vuông</a:t>
            </a:r>
            <a:r>
              <a:rPr lang="en-US" sz="1800" dirty="0"/>
              <a:t> </a:t>
            </a:r>
            <a:r>
              <a:rPr lang="en-US" sz="1800" dirty="0" err="1"/>
              <a:t>bằng</a:t>
            </a:r>
            <a:r>
              <a:rPr lang="en-US" sz="1800" dirty="0"/>
              <a:t> </a:t>
            </a:r>
            <a:r>
              <a:rPr lang="en-US" sz="1800" dirty="0" err="1"/>
              <a:t>nhau</a:t>
            </a:r>
            <a:r>
              <a:rPr lang="en-US" sz="1800" dirty="0"/>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01" y="1912479"/>
            <a:ext cx="3980688" cy="1060704"/>
          </a:xfrm>
          <a:prstGeom prst="rect">
            <a:avLst/>
          </a:prstGeom>
        </p:spPr>
      </p:pic>
      <p:sp>
        <p:nvSpPr>
          <p:cNvPr id="13" name="TextBox 12"/>
          <p:cNvSpPr txBox="1"/>
          <p:nvPr/>
        </p:nvSpPr>
        <p:spPr>
          <a:xfrm>
            <a:off x="1052623" y="2999602"/>
            <a:ext cx="7559749" cy="1703030"/>
          </a:xfrm>
          <a:prstGeom prst="rect">
            <a:avLst/>
          </a:prstGeom>
          <a:noFill/>
        </p:spPr>
        <p:txBody>
          <a:bodyPr wrap="square" rtlCol="0">
            <a:spAutoFit/>
          </a:bodyPr>
          <a:lstStyle/>
          <a:p>
            <a:pPr marL="342900" indent="-342900" algn="just">
              <a:lnSpc>
                <a:spcPct val="150000"/>
              </a:lnSpc>
              <a:buAutoNum type="alphaLcParenR"/>
            </a:pPr>
            <a:r>
              <a:rPr lang="en-US" sz="1800" dirty="0" err="1"/>
              <a:t>Hãy</a:t>
            </a:r>
            <a:r>
              <a:rPr lang="en-US" sz="1800" dirty="0"/>
              <a:t> </a:t>
            </a:r>
            <a:r>
              <a:rPr lang="en-US" sz="1800" dirty="0" err="1"/>
              <a:t>ghép</a:t>
            </a:r>
            <a:r>
              <a:rPr lang="en-US" sz="1800" dirty="0"/>
              <a:t> </a:t>
            </a:r>
            <a:r>
              <a:rPr lang="en-US" sz="1800" dirty="0" err="1"/>
              <a:t>bốn</a:t>
            </a:r>
            <a:r>
              <a:rPr lang="en-US" sz="1800" dirty="0"/>
              <a:t> tam </a:t>
            </a:r>
            <a:r>
              <a:rPr lang="en-US" sz="1800" dirty="0" err="1"/>
              <a:t>giác</a:t>
            </a:r>
            <a:r>
              <a:rPr lang="en-US" sz="1800" dirty="0"/>
              <a:t> </a:t>
            </a:r>
            <a:r>
              <a:rPr lang="en-US" sz="1800" dirty="0" err="1"/>
              <a:t>vuông</a:t>
            </a:r>
            <a:r>
              <a:rPr lang="en-US" sz="1800" dirty="0"/>
              <a:t> </a:t>
            </a:r>
            <a:r>
              <a:rPr lang="en-US" sz="1800" dirty="0" err="1"/>
              <a:t>với</a:t>
            </a:r>
            <a:r>
              <a:rPr lang="en-US" sz="1800" dirty="0"/>
              <a:t> </a:t>
            </a:r>
            <a:r>
              <a:rPr lang="en-US" sz="1800" dirty="0" err="1"/>
              <a:t>hình</a:t>
            </a:r>
            <a:r>
              <a:rPr lang="en-US" sz="1800" dirty="0"/>
              <a:t> </a:t>
            </a:r>
            <a:r>
              <a:rPr lang="en-US" sz="1800" dirty="0" err="1"/>
              <a:t>vuông</a:t>
            </a:r>
            <a:r>
              <a:rPr lang="en-US" sz="1800" dirty="0"/>
              <a:t> </a:t>
            </a:r>
            <a:r>
              <a:rPr lang="en-US" sz="1800" dirty="0" err="1"/>
              <a:t>đã</a:t>
            </a:r>
            <a:r>
              <a:rPr lang="en-US" sz="1800" dirty="0"/>
              <a:t> </a:t>
            </a:r>
            <a:r>
              <a:rPr lang="en-US" sz="1800" dirty="0" err="1"/>
              <a:t>cho</a:t>
            </a:r>
            <a:r>
              <a:rPr lang="en-US" sz="1800" dirty="0"/>
              <a:t> </a:t>
            </a:r>
            <a:r>
              <a:rPr lang="en-US" sz="1800" dirty="0" err="1"/>
              <a:t>để</a:t>
            </a:r>
            <a:r>
              <a:rPr lang="en-US" sz="1800" dirty="0"/>
              <a:t> </a:t>
            </a:r>
            <a:r>
              <a:rPr lang="en-US" sz="1800" dirty="0" err="1"/>
              <a:t>nhận</a:t>
            </a:r>
            <a:r>
              <a:rPr lang="en-US" sz="1800" dirty="0"/>
              <a:t> </a:t>
            </a:r>
            <a:r>
              <a:rPr lang="en-US" sz="1800" dirty="0" err="1"/>
              <a:t>được</a:t>
            </a:r>
            <a:r>
              <a:rPr lang="en-US" sz="1800" dirty="0"/>
              <a:t> </a:t>
            </a:r>
            <a:r>
              <a:rPr lang="en-US" sz="1800" dirty="0" err="1"/>
              <a:t>một</a:t>
            </a:r>
            <a:r>
              <a:rPr lang="en-US" sz="1800" dirty="0"/>
              <a:t> </a:t>
            </a:r>
            <a:r>
              <a:rPr lang="en-US" sz="1800" dirty="0" err="1"/>
              <a:t>hình</a:t>
            </a:r>
            <a:r>
              <a:rPr lang="en-US" sz="1800" dirty="0"/>
              <a:t> </a:t>
            </a:r>
            <a:r>
              <a:rPr lang="en-US" sz="1800" dirty="0" err="1"/>
              <a:t>vuông</a:t>
            </a:r>
            <a:r>
              <a:rPr lang="en-US" sz="1800" dirty="0"/>
              <a:t> </a:t>
            </a:r>
            <a:r>
              <a:rPr lang="en-US" sz="1800" dirty="0" err="1"/>
              <a:t>mới</a:t>
            </a:r>
            <a:r>
              <a:rPr lang="en-US" sz="1800" dirty="0"/>
              <a:t>, </a:t>
            </a:r>
            <a:r>
              <a:rPr lang="en-US" sz="1800" dirty="0" err="1"/>
              <a:t>tính</a:t>
            </a:r>
            <a:r>
              <a:rPr lang="en-US" sz="1800" dirty="0"/>
              <a:t> </a:t>
            </a:r>
            <a:r>
              <a:rPr lang="en-US" sz="1800" dirty="0" err="1"/>
              <a:t>diện</a:t>
            </a:r>
            <a:r>
              <a:rPr lang="en-US" sz="1800" dirty="0"/>
              <a:t> </a:t>
            </a:r>
            <a:r>
              <a:rPr lang="en-US" sz="1800" dirty="0" err="1"/>
              <a:t>tích</a:t>
            </a:r>
            <a:r>
              <a:rPr lang="en-US" sz="1800" dirty="0"/>
              <a:t> </a:t>
            </a:r>
            <a:r>
              <a:rPr lang="en-US" sz="1800" dirty="0" err="1"/>
              <a:t>hình</a:t>
            </a:r>
            <a:r>
              <a:rPr lang="en-US" sz="1800" dirty="0"/>
              <a:t> </a:t>
            </a:r>
            <a:r>
              <a:rPr lang="en-US" sz="1800" dirty="0" err="1"/>
              <a:t>vuông</a:t>
            </a:r>
            <a:r>
              <a:rPr lang="en-US" sz="1800" dirty="0"/>
              <a:t> </a:t>
            </a:r>
            <a:r>
              <a:rPr lang="en-US" sz="1800" dirty="0" err="1"/>
              <a:t>đó</a:t>
            </a:r>
            <a:r>
              <a:rPr lang="en-US" sz="1800" dirty="0"/>
              <a:t>.</a:t>
            </a:r>
          </a:p>
          <a:p>
            <a:pPr marL="342900" indent="-342900" algn="just">
              <a:lnSpc>
                <a:spcPct val="150000"/>
              </a:lnSpc>
              <a:buAutoNum type="alphaLcParenR"/>
            </a:pP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chéo</a:t>
            </a:r>
            <a:r>
              <a:rPr lang="en-US" sz="1800" dirty="0"/>
              <a:t> </a:t>
            </a:r>
            <a:r>
              <a:rPr lang="en-US" sz="1800" dirty="0" err="1"/>
              <a:t>của</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trên</a:t>
            </a:r>
            <a:r>
              <a:rPr lang="en-US" sz="1800" dirty="0"/>
              <a:t> </a:t>
            </a:r>
            <a:r>
              <a:rPr lang="en-US" sz="1800" dirty="0" err="1"/>
              <a:t>bằng</a:t>
            </a:r>
            <a:r>
              <a:rPr lang="en-US" sz="1800" dirty="0"/>
              <a:t> </a:t>
            </a:r>
            <a:r>
              <a:rPr lang="en-US" sz="1800" dirty="0" err="1"/>
              <a:t>bao</a:t>
            </a:r>
            <a:r>
              <a:rPr lang="en-US" sz="1800" dirty="0"/>
              <a:t> </a:t>
            </a:r>
            <a:r>
              <a:rPr lang="en-US" sz="1800" dirty="0" err="1"/>
              <a:t>nhiêu</a:t>
            </a:r>
            <a:r>
              <a:rPr lang="en-US" sz="1800" dirty="0"/>
              <a:t> cm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chữ</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thứ</a:t>
            </a:r>
            <a:r>
              <a:rPr lang="en-US" sz="1800" dirty="0"/>
              <a:t> </a:t>
            </a:r>
            <a:r>
              <a:rPr lang="en-US" sz="1800" dirty="0" err="1"/>
              <a:t>hai</a:t>
            </a:r>
            <a:r>
              <a:rPr lang="en-US" sz="1800"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4"/>
                                        </p:tgtEl>
                                        <p:attrNameLst>
                                          <p:attrName>style.visibility</p:attrName>
                                        </p:attrNameLst>
                                      </p:cBhvr>
                                      <p:to>
                                        <p:strVal val="visible"/>
                                      </p:to>
                                    </p:set>
                                    <p:anim calcmode="lin" valueType="num">
                                      <p:cBhvr>
                                        <p:cTn id="12" dur="500" fill="hold"/>
                                        <p:tgtEl>
                                          <p:spTgt spid="1154"/>
                                        </p:tgtEl>
                                        <p:attrNameLst>
                                          <p:attrName>ppt_w</p:attrName>
                                        </p:attrNameLst>
                                      </p:cBhvr>
                                      <p:tavLst>
                                        <p:tav tm="0">
                                          <p:val>
                                            <p:fltVal val="0"/>
                                          </p:val>
                                        </p:tav>
                                        <p:tav tm="100000">
                                          <p:val>
                                            <p:strVal val="#ppt_w"/>
                                          </p:val>
                                        </p:tav>
                                      </p:tavLst>
                                    </p:anim>
                                    <p:anim calcmode="lin" valueType="num">
                                      <p:cBhvr>
                                        <p:cTn id="13" dur="500" fill="hold"/>
                                        <p:tgtEl>
                                          <p:spTgt spid="1154"/>
                                        </p:tgtEl>
                                        <p:attrNameLst>
                                          <p:attrName>ppt_h</p:attrName>
                                        </p:attrNameLst>
                                      </p:cBhvr>
                                      <p:tavLst>
                                        <p:tav tm="0">
                                          <p:val>
                                            <p:fltVal val="0"/>
                                          </p:val>
                                        </p:tav>
                                        <p:tav tm="100000">
                                          <p:val>
                                            <p:strVal val="#ppt_h"/>
                                          </p:val>
                                        </p:tav>
                                      </p:tavLst>
                                    </p:anim>
                                    <p:animEffect transition="in" filter="fade">
                                      <p:cBhvr>
                                        <p:cTn id="14" dur="500"/>
                                        <p:tgtEl>
                                          <p:spTgt spid="11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3">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5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97"/>
        <p:cNvGrpSpPr/>
        <p:nvPr/>
      </p:nvGrpSpPr>
      <p:grpSpPr>
        <a:xfrm>
          <a:off x="0" y="0"/>
          <a:ext cx="0" cy="0"/>
          <a:chOff x="0" y="0"/>
          <a:chExt cx="0" cy="0"/>
        </a:xfrm>
      </p:grpSpPr>
      <p:sp>
        <p:nvSpPr>
          <p:cNvPr id="6" name="Rectangle 5"/>
          <p:cNvSpPr/>
          <p:nvPr/>
        </p:nvSpPr>
        <p:spPr>
          <a:xfrm>
            <a:off x="730360" y="1173522"/>
            <a:ext cx="7741180" cy="3533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oogle Shape;1123;p39"/>
          <p:cNvGrpSpPr/>
          <p:nvPr/>
        </p:nvGrpSpPr>
        <p:grpSpPr>
          <a:xfrm rot="612427" flipH="1">
            <a:off x="451772" y="4201032"/>
            <a:ext cx="540961" cy="591541"/>
            <a:chOff x="2013650" y="1733325"/>
            <a:chExt cx="407750" cy="445875"/>
          </a:xfrm>
        </p:grpSpPr>
        <p:sp>
          <p:nvSpPr>
            <p:cNvPr id="51"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7" name="TextBox 6"/>
              <p:cNvSpPr txBox="1"/>
              <p:nvPr/>
            </p:nvSpPr>
            <p:spPr>
              <a:xfrm>
                <a:off x="881510" y="1205782"/>
                <a:ext cx="5771485" cy="2536656"/>
              </a:xfrm>
              <a:prstGeom prst="rect">
                <a:avLst/>
              </a:prstGeom>
              <a:noFill/>
            </p:spPr>
            <p:txBody>
              <a:bodyPr wrap="square" rtlCol="0">
                <a:spAutoFit/>
              </a:bodyPr>
              <a:lstStyle/>
              <a:p>
                <a:pPr algn="just">
                  <a:lnSpc>
                    <a:spcPct val="150000"/>
                  </a:lnSpc>
                </a:pPr>
                <a:r>
                  <a:rPr lang="en-US" sz="1800" dirty="0"/>
                  <a:t>a) </a:t>
                </a:r>
                <a:r>
                  <a:rPr lang="en-US" sz="1800" dirty="0" err="1"/>
                  <a:t>Ghép</a:t>
                </a:r>
                <a:r>
                  <a:rPr lang="en-US" sz="1800" dirty="0"/>
                  <a:t> </a:t>
                </a:r>
                <a:r>
                  <a:rPr lang="en-US" sz="1800" dirty="0" err="1"/>
                  <a:t>bốn</a:t>
                </a:r>
                <a:r>
                  <a:rPr lang="en-US" sz="1800" dirty="0"/>
                  <a:t> tam </a:t>
                </a:r>
                <a:r>
                  <a:rPr lang="en-US" sz="1800" dirty="0" err="1"/>
                  <a:t>giác</a:t>
                </a:r>
                <a:r>
                  <a:rPr lang="en-US" sz="1800" dirty="0"/>
                  <a:t> </a:t>
                </a:r>
                <a:r>
                  <a:rPr lang="en-US" sz="1800" dirty="0" err="1"/>
                  <a:t>vuông</a:t>
                </a:r>
                <a:r>
                  <a:rPr lang="en-US" sz="1800" dirty="0"/>
                  <a:t> </a:t>
                </a:r>
                <a:r>
                  <a:rPr lang="en-US" sz="1800" dirty="0" err="1"/>
                  <a:t>và</a:t>
                </a:r>
                <a:r>
                  <a:rPr lang="en-US" sz="1800" dirty="0"/>
                  <a:t> </a:t>
                </a:r>
                <a:r>
                  <a:rPr lang="en-US" sz="1800" dirty="0" err="1"/>
                  <a:t>hình</a:t>
                </a:r>
                <a:r>
                  <a:rPr lang="en-US" sz="1800" dirty="0"/>
                  <a:t> </a:t>
                </a:r>
                <a:r>
                  <a:rPr lang="en-US" sz="1800" dirty="0" err="1"/>
                  <a:t>vuông</a:t>
                </a:r>
                <a:r>
                  <a:rPr lang="en-US" sz="1800" dirty="0"/>
                  <a:t> </a:t>
                </a:r>
                <a:r>
                  <a:rPr lang="en-US" sz="1800" dirty="0" err="1"/>
                  <a:t>cạnh</a:t>
                </a:r>
                <a:r>
                  <a:rPr lang="en-US" sz="1800" dirty="0"/>
                  <a:t> 1 cm, ta </a:t>
                </a:r>
                <a:r>
                  <a:rPr lang="en-US" sz="1800" dirty="0" err="1"/>
                  <a:t>được</a:t>
                </a:r>
                <a:r>
                  <a:rPr lang="en-US" sz="1800" dirty="0"/>
                  <a:t> </a:t>
                </a:r>
                <a:r>
                  <a:rPr lang="en-US" sz="1800" dirty="0" err="1"/>
                  <a:t>một</a:t>
                </a:r>
                <a:r>
                  <a:rPr lang="en-US" sz="1800" dirty="0"/>
                  <a:t> </a:t>
                </a:r>
                <a:r>
                  <a:rPr lang="en-US" sz="1800" dirty="0" err="1"/>
                  <a:t>hình</a:t>
                </a:r>
                <a:r>
                  <a:rPr lang="en-US" sz="1800" dirty="0"/>
                  <a:t> </a:t>
                </a:r>
                <a:r>
                  <a:rPr lang="en-US" sz="1800" dirty="0" err="1"/>
                  <a:t>vuông</a:t>
                </a:r>
                <a:r>
                  <a:rPr lang="en-US" sz="1800" dirty="0"/>
                  <a:t> </a:t>
                </a:r>
                <a:r>
                  <a:rPr lang="en-US" sz="1800" dirty="0" err="1"/>
                  <a:t>như</a:t>
                </a:r>
                <a:r>
                  <a:rPr lang="en-US" sz="1800" dirty="0"/>
                  <a:t> </a:t>
                </a:r>
                <a:r>
                  <a:rPr lang="en-US" sz="1800" dirty="0" err="1"/>
                  <a:t>hình</a:t>
                </a:r>
                <a:r>
                  <a:rPr lang="en-US" sz="1800" dirty="0"/>
                  <a:t> </a:t>
                </a:r>
                <a:r>
                  <a:rPr lang="en-US" sz="1800" dirty="0" err="1"/>
                  <a:t>bên</a:t>
                </a:r>
                <a:r>
                  <a:rPr lang="en-US" sz="1800" dirty="0"/>
                  <a:t>.</a:t>
                </a:r>
              </a:p>
              <a:p>
                <a:pPr algn="just">
                  <a:lnSpc>
                    <a:spcPct val="150000"/>
                  </a:lnSpc>
                </a:pPr>
                <a:r>
                  <a:rPr lang="en-US" sz="1800" dirty="0" err="1"/>
                  <a:t>Hình</a:t>
                </a:r>
                <a:r>
                  <a:rPr lang="en-US" sz="1800" dirty="0"/>
                  <a:t> </a:t>
                </a:r>
                <a:r>
                  <a:rPr lang="en-US" sz="1800" dirty="0" err="1"/>
                  <a:t>vuông</a:t>
                </a:r>
                <a:r>
                  <a:rPr lang="en-US" sz="1800" dirty="0"/>
                  <a:t> </a:t>
                </a:r>
                <a:r>
                  <a:rPr lang="en-US" sz="1800" dirty="0" err="1"/>
                  <a:t>cạnh</a:t>
                </a:r>
                <a:r>
                  <a:rPr lang="en-US" sz="1800" dirty="0"/>
                  <a:t> 1 cm </a:t>
                </a:r>
                <a:r>
                  <a:rPr lang="en-US" sz="1800" dirty="0" err="1"/>
                  <a:t>có</a:t>
                </a:r>
                <a:r>
                  <a:rPr lang="en-US" sz="1800" dirty="0"/>
                  <a:t> </a:t>
                </a:r>
                <a:r>
                  <a:rPr lang="en-US" sz="1800" dirty="0" err="1"/>
                  <a:t>diện</a:t>
                </a:r>
                <a:r>
                  <a:rPr lang="en-US" sz="1800" dirty="0"/>
                  <a:t> </a:t>
                </a:r>
                <a:r>
                  <a:rPr lang="en-US" sz="1800" dirty="0" err="1"/>
                  <a:t>tích</a:t>
                </a:r>
                <a:r>
                  <a:rPr lang="en-US" sz="1800" dirty="0"/>
                  <a:t> </a:t>
                </a:r>
                <a:r>
                  <a:rPr lang="en-US" sz="1800" dirty="0" err="1"/>
                  <a:t>là</a:t>
                </a:r>
                <a:r>
                  <a:rPr lang="en-US" sz="1800" dirty="0"/>
                  <a:t>: 1. 1 = 1 (cm</a:t>
                </a:r>
                <a:r>
                  <a:rPr lang="en-US" sz="1800" baseline="30000" dirty="0"/>
                  <a:t>2</a:t>
                </a:r>
                <a:r>
                  <a:rPr lang="en-US" sz="1800" dirty="0"/>
                  <a:t>)</a:t>
                </a:r>
              </a:p>
              <a:p>
                <a:pPr algn="just">
                  <a:lnSpc>
                    <a:spcPct val="150000"/>
                  </a:lnSpc>
                </a:pPr>
                <a:r>
                  <a:rPr lang="en-US" sz="1800" dirty="0" err="1"/>
                  <a:t>Diện</a:t>
                </a:r>
                <a:r>
                  <a:rPr lang="en-US" sz="1800" dirty="0"/>
                  <a:t> </a:t>
                </a:r>
                <a:r>
                  <a:rPr lang="en-US" sz="1800" dirty="0" err="1"/>
                  <a:t>tích</a:t>
                </a:r>
                <a:r>
                  <a:rPr lang="en-US" sz="1800" dirty="0"/>
                  <a:t> </a:t>
                </a:r>
                <a:r>
                  <a:rPr lang="en-US" sz="1800" dirty="0" err="1"/>
                  <a:t>mỗi</a:t>
                </a:r>
                <a:r>
                  <a:rPr lang="en-US" sz="1800" dirty="0"/>
                  <a:t> tam </a:t>
                </a:r>
                <a:r>
                  <a:rPr lang="en-US" sz="1800" dirty="0" err="1"/>
                  <a:t>giác</a:t>
                </a:r>
                <a:r>
                  <a:rPr lang="en-US" sz="1800" dirty="0"/>
                  <a:t> </a:t>
                </a:r>
                <a:r>
                  <a:rPr lang="en-US" sz="1800" dirty="0" err="1"/>
                  <a:t>vuông</a:t>
                </a:r>
                <a:r>
                  <a:rPr lang="en-US" sz="1800" dirty="0"/>
                  <a:t> </a:t>
                </a:r>
                <a:r>
                  <a:rPr lang="en-US" sz="1800" dirty="0" err="1"/>
                  <a:t>là</a:t>
                </a:r>
                <a:r>
                  <a:rPr lang="en-US" sz="18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1800" dirty="0"/>
                  <a:t>. 2. 1 = 1 (cm</a:t>
                </a:r>
                <a:r>
                  <a:rPr lang="en-US" sz="1800" baseline="30000" dirty="0"/>
                  <a:t>2</a:t>
                </a:r>
                <a:r>
                  <a:rPr lang="en-US" sz="1800" dirty="0"/>
                  <a:t>)</a:t>
                </a:r>
              </a:p>
              <a:p>
                <a:pPr algn="just">
                  <a:lnSpc>
                    <a:spcPct val="150000"/>
                  </a:lnSpc>
                </a:pPr>
                <a:r>
                  <a:rPr lang="en-US" sz="1800" dirty="0" err="1"/>
                  <a:t>Diện</a:t>
                </a:r>
                <a:r>
                  <a:rPr lang="en-US" sz="1800" dirty="0"/>
                  <a:t> </a:t>
                </a:r>
                <a:r>
                  <a:rPr lang="en-US" sz="1800" dirty="0" err="1"/>
                  <a:t>tích</a:t>
                </a:r>
                <a:r>
                  <a:rPr lang="en-US" sz="1800" dirty="0"/>
                  <a:t> </a:t>
                </a:r>
                <a:r>
                  <a:rPr lang="en-US" sz="1800" dirty="0" err="1"/>
                  <a:t>hình</a:t>
                </a:r>
                <a:r>
                  <a:rPr lang="en-US" sz="1800" dirty="0"/>
                  <a:t> </a:t>
                </a:r>
                <a:r>
                  <a:rPr lang="en-US" sz="1800" dirty="0" err="1"/>
                  <a:t>vuông</a:t>
                </a:r>
                <a:r>
                  <a:rPr lang="en-US" sz="1800" dirty="0"/>
                  <a:t> </a:t>
                </a:r>
                <a:r>
                  <a:rPr lang="en-US" sz="1800" dirty="0" err="1"/>
                  <a:t>tạo</a:t>
                </a:r>
                <a:r>
                  <a:rPr lang="en-US" sz="1800" dirty="0"/>
                  <a:t> </a:t>
                </a:r>
                <a:r>
                  <a:rPr lang="en-US" sz="1800" dirty="0" err="1"/>
                  <a:t>thành</a:t>
                </a:r>
                <a:r>
                  <a:rPr lang="en-US" sz="1800" dirty="0"/>
                  <a:t> </a:t>
                </a:r>
                <a:r>
                  <a:rPr lang="en-US" sz="1800" dirty="0" err="1"/>
                  <a:t>là</a:t>
                </a:r>
                <a:r>
                  <a:rPr lang="en-US" sz="1800" dirty="0"/>
                  <a:t> : 1 + 4. 1 = 5 (cm</a:t>
                </a:r>
                <a:r>
                  <a:rPr lang="en-US" sz="1800" baseline="30000" dirty="0"/>
                  <a:t>2</a:t>
                </a:r>
                <a:r>
                  <a:rPr lang="en-US" sz="18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881510" y="1205782"/>
                <a:ext cx="5771485" cy="2536656"/>
              </a:xfrm>
              <a:prstGeom prst="rect">
                <a:avLst/>
              </a:prstGeom>
              <a:blipFill rotWithShape="0">
                <a:blip r:embed="rId3"/>
                <a:stretch>
                  <a:fillRect l="-951" r="-951" b="-96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76" y="1535263"/>
            <a:ext cx="1865376" cy="1834896"/>
          </a:xfrm>
          <a:prstGeom prst="rect">
            <a:avLst/>
          </a:prstGeom>
        </p:spPr>
      </p:pic>
      <p:grpSp>
        <p:nvGrpSpPr>
          <p:cNvPr id="88" name="Google Shape;1105;p39"/>
          <p:cNvGrpSpPr/>
          <p:nvPr/>
        </p:nvGrpSpPr>
        <p:grpSpPr>
          <a:xfrm rot="628743">
            <a:off x="8075270" y="875410"/>
            <a:ext cx="540973" cy="591555"/>
            <a:chOff x="2013650" y="1733325"/>
            <a:chExt cx="407750" cy="445875"/>
          </a:xfrm>
        </p:grpSpPr>
        <p:sp>
          <p:nvSpPr>
            <p:cNvPr id="89"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60" y="254122"/>
            <a:ext cx="1633351" cy="983058"/>
          </a:xfrm>
          <a:prstGeom prst="rect">
            <a:avLst/>
          </a:prstGeom>
        </p:spPr>
      </p:pic>
      <p:sp>
        <p:nvSpPr>
          <p:cNvPr id="107" name="TextBox 106"/>
          <p:cNvSpPr txBox="1"/>
          <p:nvPr/>
        </p:nvSpPr>
        <p:spPr>
          <a:xfrm>
            <a:off x="2096644" y="418658"/>
            <a:ext cx="1169581" cy="461665"/>
          </a:xfrm>
          <a:prstGeom prst="rect">
            <a:avLst/>
          </a:prstGeom>
          <a:noFill/>
        </p:spPr>
        <p:txBody>
          <a:bodyPr wrap="square" rtlCol="0">
            <a:spAutoFit/>
          </a:bodyPr>
          <a:lstStyle/>
          <a:p>
            <a:pPr algn="ctr"/>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9" name="TextBox 8"/>
              <p:cNvSpPr txBox="1"/>
              <p:nvPr/>
            </p:nvSpPr>
            <p:spPr>
              <a:xfrm>
                <a:off x="924629" y="3678194"/>
                <a:ext cx="7072776" cy="923330"/>
              </a:xfrm>
              <a:prstGeom prst="rect">
                <a:avLst/>
              </a:prstGeom>
              <a:noFill/>
            </p:spPr>
            <p:txBody>
              <a:bodyPr wrap="square" rtlCol="0">
                <a:spAutoFit/>
              </a:bodyPr>
              <a:lstStyle/>
              <a:p>
                <a:pPr algn="just">
                  <a:lnSpc>
                    <a:spcPct val="150000"/>
                  </a:lnSpc>
                </a:pPr>
                <a:r>
                  <a:rPr lang="en-US" sz="1800" dirty="0"/>
                  <a:t>b)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chéo</a:t>
                </a:r>
                <a:r>
                  <a:rPr lang="en-US" sz="1800" dirty="0"/>
                  <a:t> </a:t>
                </a:r>
                <a:r>
                  <a:rPr lang="en-US" sz="1800" dirty="0" err="1"/>
                  <a:t>của</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ban </a:t>
                </a:r>
                <a:r>
                  <a:rPr lang="en-US" sz="1800" dirty="0" err="1"/>
                  <a:t>đầu</a:t>
                </a:r>
                <a:r>
                  <a:rPr lang="en-US" sz="1800" dirty="0"/>
                  <a:t> </a:t>
                </a:r>
                <a:r>
                  <a:rPr lang="en-US" sz="1800" dirty="0" err="1"/>
                  <a:t>cũng</a:t>
                </a:r>
                <a:r>
                  <a:rPr lang="en-US" sz="1800" dirty="0"/>
                  <a:t> </a:t>
                </a:r>
                <a:r>
                  <a:rPr lang="en-US" sz="1800" dirty="0" err="1"/>
                  <a:t>bằng</a:t>
                </a:r>
                <a:r>
                  <a:rPr lang="en-US" sz="1800" dirty="0"/>
                  <a:t> </a:t>
                </a:r>
                <a:r>
                  <a:rPr lang="en-US" sz="1800" dirty="0" err="1"/>
                  <a:t>cạnh</a:t>
                </a:r>
                <a:r>
                  <a:rPr lang="en-US" sz="1800" dirty="0"/>
                  <a:t> </a:t>
                </a:r>
                <a:r>
                  <a:rPr lang="en-US" sz="1800" dirty="0" err="1"/>
                  <a:t>hình</a:t>
                </a:r>
                <a:r>
                  <a:rPr lang="en-US" sz="1800" dirty="0"/>
                  <a:t> </a:t>
                </a:r>
                <a:r>
                  <a:rPr lang="en-US" sz="1800" dirty="0" err="1"/>
                  <a:t>vuông</a:t>
                </a:r>
                <a:r>
                  <a:rPr lang="en-US" sz="1800" dirty="0"/>
                  <a:t> </a:t>
                </a:r>
                <a:r>
                  <a:rPr lang="en-US" sz="1800" dirty="0" err="1"/>
                  <a:t>tạo</a:t>
                </a:r>
                <a:r>
                  <a:rPr lang="en-US" sz="1800" dirty="0"/>
                  <a:t> </a:t>
                </a:r>
                <a:r>
                  <a:rPr lang="en-US" sz="1800" dirty="0" err="1"/>
                  <a:t>thành</a:t>
                </a:r>
                <a:r>
                  <a:rPr lang="en-US" sz="1800" dirty="0"/>
                  <a:t> </a:t>
                </a:r>
                <a:r>
                  <a:rPr lang="en-US" sz="1800" dirty="0" err="1"/>
                  <a:t>và</a:t>
                </a:r>
                <a:r>
                  <a:rPr lang="en-US" sz="1800" dirty="0"/>
                  <a:t> </a:t>
                </a:r>
                <a:r>
                  <a:rPr lang="en-US" sz="1800" dirty="0" err="1"/>
                  <a:t>bằng</a:t>
                </a:r>
                <a:r>
                  <a:rPr lang="en-US" sz="1800" dirty="0"/>
                  <a:t>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5</m:t>
                        </m:r>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oMath>
                </a14:m>
                <a:r>
                  <a:rPr lang="en-US" sz="1800" dirty="0"/>
                  <a:t> 2,24 (cm).</a:t>
                </a:r>
              </a:p>
            </p:txBody>
          </p:sp>
        </mc:Choice>
        <mc:Fallback xmlns="">
          <p:sp>
            <p:nvSpPr>
              <p:cNvPr id="9" name="TextBox 8"/>
              <p:cNvSpPr txBox="1">
                <a:spLocks noRot="1" noChangeAspect="1" noMove="1" noResize="1" noEditPoints="1" noAdjustHandles="1" noChangeArrowheads="1" noChangeShapeType="1" noTextEdit="1"/>
              </p:cNvSpPr>
              <p:nvPr/>
            </p:nvSpPr>
            <p:spPr>
              <a:xfrm>
                <a:off x="924629" y="3678194"/>
                <a:ext cx="7072776" cy="923330"/>
              </a:xfrm>
              <a:prstGeom prst="rect">
                <a:avLst/>
              </a:prstGeom>
              <a:blipFill rotWithShape="0">
                <a:blip r:embed="rId6"/>
                <a:stretch>
                  <a:fillRect l="-776" r="-690" b="-723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7">
                                            <p:txEl>
                                              <p:pRg st="1" end="1"/>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txEl>
                                              <p:pRg st="2" end="2"/>
                                            </p:txEl>
                                          </p:spTgt>
                                        </p:tgtEl>
                                      </p:cBhvr>
                                    </p:animEffect>
                                  </p:childTnLst>
                                </p:cTn>
                              </p:par>
                              <p:par>
                                <p:cTn id="33" presetID="12" presetClass="entr" presetSubtype="1"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barn(inVertical)">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61"/>
        <p:cNvGrpSpPr/>
        <p:nvPr/>
      </p:nvGrpSpPr>
      <p:grpSpPr>
        <a:xfrm>
          <a:off x="0" y="0"/>
          <a:ext cx="0" cy="0"/>
          <a:chOff x="0" y="0"/>
          <a:chExt cx="0" cy="0"/>
        </a:xfrm>
      </p:grpSpPr>
      <p:sp>
        <p:nvSpPr>
          <p:cNvPr id="3" name="Rectangle 2"/>
          <p:cNvSpPr/>
          <p:nvPr/>
        </p:nvSpPr>
        <p:spPr>
          <a:xfrm>
            <a:off x="946298" y="1446028"/>
            <a:ext cx="7262037" cy="2870789"/>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p:cNvSpPr/>
          <p:nvPr/>
        </p:nvSpPr>
        <p:spPr>
          <a:xfrm flipV="1">
            <a:off x="1509823" y="1446028"/>
            <a:ext cx="1286539"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9823" y="1511787"/>
            <a:ext cx="1286539" cy="400110"/>
          </a:xfrm>
          <a:prstGeom prst="rect">
            <a:avLst/>
          </a:prstGeom>
          <a:noFill/>
        </p:spPr>
        <p:txBody>
          <a:bodyPr wrap="square" rtlCol="0">
            <a:spAutoFit/>
          </a:bodyPr>
          <a:lstStyle/>
          <a:p>
            <a:pPr algn="ctr"/>
            <a:r>
              <a:rPr lang="en-US" sz="2000" b="1" dirty="0" err="1"/>
              <a:t>Ví</a:t>
            </a:r>
            <a:r>
              <a:rPr lang="en-US" sz="2000" b="1" dirty="0"/>
              <a:t> </a:t>
            </a:r>
            <a:r>
              <a:rPr lang="en-US" sz="2000" b="1" dirty="0" err="1"/>
              <a:t>dụ</a:t>
            </a:r>
            <a:r>
              <a:rPr lang="en-US" sz="2000" b="1" dirty="0"/>
              <a:t> 2</a:t>
            </a:r>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1955" y="255432"/>
            <a:ext cx="1094925" cy="982695"/>
          </a:xfrm>
          <a:prstGeom prst="rect">
            <a:avLst/>
          </a:prstGeom>
        </p:spPr>
      </p:pic>
      <p:pic>
        <p:nvPicPr>
          <p:cNvPr id="1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12643" y="3614403"/>
            <a:ext cx="935665" cy="111888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46298" y="1937171"/>
                <a:ext cx="7410891" cy="704616"/>
              </a:xfrm>
              <a:prstGeom prst="rect">
                <a:avLst/>
              </a:prstGeom>
              <a:noFill/>
            </p:spPr>
            <p:txBody>
              <a:bodyPr wrap="square" rtlCol="0">
                <a:spAutoFit/>
              </a:bodyPr>
              <a:lstStyle/>
              <a:p>
                <a:pPr algn="ctr">
                  <a:lnSpc>
                    <a:spcPct val="150000"/>
                  </a:lnSpc>
                </a:pPr>
                <a:r>
                  <a:rPr lang="en-US" sz="2000" dirty="0"/>
                  <a:t>Tính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2</m:t>
                            </m:r>
                          </m:sup>
                        </m:sSup>
                      </m:e>
                    </m:rad>
                  </m:oMath>
                </a14:m>
                <a:r>
                  <a:rPr lang="en-US" sz="2000" dirty="0"/>
                  <a:t>;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4,1</m:t>
                                </m:r>
                              </m:e>
                            </m:rad>
                          </m:e>
                        </m:d>
                      </m:e>
                      <m:sup>
                        <m:r>
                          <a:rPr lang="en-US" sz="2000" b="0" i="0" smtClean="0">
                            <a:latin typeface="Cambria Math" panose="02040503050406030204" pitchFamily="18" charset="0"/>
                          </a:rPr>
                          <m:t>2</m:t>
                        </m:r>
                      </m:sup>
                    </m:sSup>
                  </m:oMath>
                </a14:m>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a</m:t>
                            </m:r>
                          </m:e>
                          <m:sup>
                            <m:r>
                              <a:rPr lang="en-US" sz="2000" b="0" i="0" smtClean="0">
                                <a:latin typeface="Cambria Math" panose="02040503050406030204" pitchFamily="18" charset="0"/>
                              </a:rPr>
                              <m:t>2</m:t>
                            </m:r>
                          </m:sup>
                        </m:sSup>
                      </m:e>
                    </m:rad>
                  </m:oMath>
                </a14:m>
                <a:r>
                  <a:rPr lang="en-US" sz="2000" dirty="0"/>
                  <a:t> (</a:t>
                </a:r>
                <a:r>
                  <a:rPr lang="en-US" sz="2000" dirty="0" err="1"/>
                  <a:t>trong</a:t>
                </a:r>
                <a:r>
                  <a:rPr lang="en-US" sz="2000" dirty="0"/>
                  <a:t> </a:t>
                </a:r>
                <a:r>
                  <a:rPr lang="en-US" sz="2000" dirty="0" err="1"/>
                  <a:t>đó</a:t>
                </a:r>
                <a:r>
                  <a:rPr lang="en-US" sz="2000" dirty="0"/>
                  <a:t> a </a:t>
                </a:r>
                <a:r>
                  <a:rPr lang="en-US" sz="2000" dirty="0" err="1"/>
                  <a:t>là</a:t>
                </a:r>
                <a:r>
                  <a:rPr lang="en-US" sz="2000" dirty="0"/>
                  <a:t> </a:t>
                </a:r>
                <a:r>
                  <a:rPr lang="en-US" sz="2000" dirty="0" err="1"/>
                  <a:t>số</a:t>
                </a:r>
                <a:r>
                  <a:rPr lang="en-US" sz="2000" dirty="0"/>
                  <a:t> </a:t>
                </a:r>
                <a:r>
                  <a:rPr lang="en-US" sz="2000" dirty="0" err="1"/>
                  <a:t>thực</a:t>
                </a:r>
                <a:r>
                  <a:rPr lang="en-US" sz="2000" dirty="0"/>
                  <a:t> </a:t>
                </a:r>
                <a:r>
                  <a:rPr lang="en-US" sz="2000" dirty="0" err="1"/>
                  <a:t>dương</a:t>
                </a:r>
                <a:r>
                  <a:rPr lang="en-US" sz="2000" dirty="0"/>
                  <a:t> </a:t>
                </a:r>
                <a:r>
                  <a:rPr lang="en-US" sz="2000" dirty="0" err="1"/>
                  <a:t>cho</a:t>
                </a:r>
                <a:r>
                  <a:rPr lang="en-US" sz="2000" dirty="0"/>
                  <a:t> </a:t>
                </a:r>
                <a:r>
                  <a:rPr lang="en-US" sz="2000" dirty="0" err="1"/>
                  <a:t>trước</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946298" y="1937171"/>
                <a:ext cx="7410891" cy="704616"/>
              </a:xfrm>
              <a:prstGeom prst="rect">
                <a:avLst/>
              </a:prstGeom>
              <a:blipFill rotWithShape="0">
                <a:blip r:embed="rId13"/>
                <a:stretch>
                  <a:fillRect l="-576" r="-576" b="-2609"/>
                </a:stretch>
              </a:blipFill>
            </p:spPr>
            <p:txBody>
              <a:bodyPr/>
              <a:lstStyle/>
              <a:p>
                <a:r>
                  <a:rPr lang="en-US">
                    <a:noFill/>
                  </a:rPr>
                  <a:t> </a:t>
                </a:r>
              </a:p>
            </p:txBody>
          </p:sp>
        </mc:Fallback>
      </mc:AlternateContent>
      <p:sp>
        <p:nvSpPr>
          <p:cNvPr id="7" name="TextBox 6"/>
          <p:cNvSpPr txBox="1"/>
          <p:nvPr/>
        </p:nvSpPr>
        <p:spPr>
          <a:xfrm>
            <a:off x="3854302" y="2759260"/>
            <a:ext cx="1446028" cy="409242"/>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1509823" y="3168502"/>
                <a:ext cx="6283842" cy="542008"/>
              </a:xfrm>
              <a:prstGeom prst="rect">
                <a:avLst/>
              </a:prstGeom>
              <a:noFill/>
            </p:spPr>
            <p:txBody>
              <a:bodyPr wrap="square" rtlCol="0">
                <a:spAutoFit/>
              </a:bodyPr>
              <a:lstStyle/>
              <a:p>
                <a:pPr>
                  <a:lnSpc>
                    <a:spcPct val="150000"/>
                  </a:lnSpc>
                </a:pPr>
                <a:r>
                  <a:rPr lang="en-US" sz="2000" dirty="0">
                    <a:solidFill>
                      <a:srgbClr val="002060"/>
                    </a:solidFill>
                  </a:rPr>
                  <a:t>Ta </a:t>
                </a:r>
                <a:r>
                  <a:rPr lang="en-US" sz="2000" dirty="0" err="1">
                    <a:solidFill>
                      <a:srgbClr val="002060"/>
                    </a:solidFill>
                  </a:rPr>
                  <a:t>có</a:t>
                </a:r>
                <a:r>
                  <a:rPr lang="en-US" sz="2000" dirty="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3</m:t>
                            </m:r>
                          </m:e>
                          <m:sup>
                            <m:r>
                              <a:rPr lang="en-US" sz="2000" b="0" i="1" smtClean="0">
                                <a:solidFill>
                                  <a:srgbClr val="002060"/>
                                </a:solidFill>
                                <a:latin typeface="Cambria Math" panose="02040503050406030204" pitchFamily="18" charset="0"/>
                              </a:rPr>
                              <m:t>2</m:t>
                            </m:r>
                          </m:sup>
                        </m:sSup>
                      </m:e>
                    </m:rad>
                  </m:oMath>
                </a14:m>
                <a:r>
                  <a:rPr lang="en-US" sz="2000" dirty="0">
                    <a:solidFill>
                      <a:srgbClr val="002060"/>
                    </a:solidFill>
                  </a:rPr>
                  <a:t> = 3 </a:t>
                </a:r>
                <a:r>
                  <a:rPr lang="en-US" sz="2000" dirty="0" err="1">
                    <a:solidFill>
                      <a:srgbClr val="002060"/>
                    </a:solidFill>
                  </a:rPr>
                  <a:t>vì</a:t>
                </a:r>
                <a:r>
                  <a:rPr lang="en-US" sz="2000" dirty="0">
                    <a:solidFill>
                      <a:srgbClr val="002060"/>
                    </a:solidFill>
                  </a:rPr>
                  <a:t> 3 &gt; 0;      </a:t>
                </a:r>
                <a14:m>
                  <m:oMath xmlns:m="http://schemas.openxmlformats.org/officeDocument/2006/math">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m:t>
                        </m:r>
                        <m:rad>
                          <m:radPr>
                            <m:degHide m:val="on"/>
                            <m:ctrlPr>
                              <a:rPr lang="en-US" sz="2000" b="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m:t>
                        </m:r>
                      </m:e>
                      <m:sup>
                        <m:r>
                          <a:rPr lang="en-US" sz="2000" b="0" i="1" smtClean="0">
                            <a:solidFill>
                              <a:srgbClr val="002060"/>
                            </a:solidFill>
                            <a:latin typeface="Cambria Math" panose="02040503050406030204" pitchFamily="18" charset="0"/>
                          </a:rPr>
                          <m:t>2</m:t>
                        </m:r>
                      </m:sup>
                    </m:sSup>
                  </m:oMath>
                </a14:m>
                <a:r>
                  <a:rPr lang="en-US" sz="2000" dirty="0">
                    <a:solidFill>
                      <a:srgbClr val="002060"/>
                    </a:solidFill>
                  </a:rPr>
                  <a:t> = 4,1;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sSup>
                          <m:sSupPr>
                            <m:ctrlPr>
                              <a:rPr lang="en-US" sz="2000" i="1" smtClean="0">
                                <a:solidFill>
                                  <a:srgbClr val="002060"/>
                                </a:solidFill>
                                <a:latin typeface="Cambria Math" panose="02040503050406030204" pitchFamily="18" charset="0"/>
                              </a:rPr>
                            </m:ctrlPr>
                          </m:sSupPr>
                          <m:e>
                            <m:r>
                              <m:rPr>
                                <m:sty m:val="p"/>
                              </m:rPr>
                              <a:rPr lang="en-US" sz="2000" b="0" i="0" smtClean="0">
                                <a:solidFill>
                                  <a:srgbClr val="002060"/>
                                </a:solidFill>
                                <a:latin typeface="Cambria Math" panose="02040503050406030204" pitchFamily="18" charset="0"/>
                              </a:rPr>
                              <m:t>a</m:t>
                            </m:r>
                          </m:e>
                          <m:sup>
                            <m:r>
                              <a:rPr lang="en-US" sz="2000" b="0" i="0" smtClean="0">
                                <a:solidFill>
                                  <a:srgbClr val="002060"/>
                                </a:solidFill>
                                <a:latin typeface="Cambria Math" panose="02040503050406030204" pitchFamily="18" charset="0"/>
                              </a:rPr>
                              <m:t>2</m:t>
                            </m:r>
                          </m:sup>
                        </m:sSup>
                      </m:e>
                    </m:rad>
                  </m:oMath>
                </a14:m>
                <a:r>
                  <a:rPr lang="en-US" sz="2000" dirty="0">
                    <a:solidFill>
                      <a:srgbClr val="002060"/>
                    </a:solidFill>
                  </a:rPr>
                  <a:t> = a</a:t>
                </a:r>
              </a:p>
            </p:txBody>
          </p:sp>
        </mc:Choice>
        <mc:Fallback xmlns="">
          <p:sp>
            <p:nvSpPr>
              <p:cNvPr id="8" name="TextBox 7"/>
              <p:cNvSpPr txBox="1">
                <a:spLocks noRot="1" noChangeAspect="1" noMove="1" noResize="1" noEditPoints="1" noAdjustHandles="1" noChangeArrowheads="1" noChangeShapeType="1" noTextEdit="1"/>
              </p:cNvSpPr>
              <p:nvPr/>
            </p:nvSpPr>
            <p:spPr>
              <a:xfrm>
                <a:off x="1509823" y="3168502"/>
                <a:ext cx="6283842" cy="542008"/>
              </a:xfrm>
              <a:prstGeom prst="rect">
                <a:avLst/>
              </a:prstGeom>
              <a:blipFill rotWithShape="0">
                <a:blip r:embed="rId14"/>
                <a:stretch>
                  <a:fillRect l="-1068" b="-202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69"/>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4">
                    <a:lumMod val="50000"/>
                  </a:schemeClr>
                </a:solidFill>
                <a:latin typeface="+mn-lt"/>
              </a:rPr>
              <a:t>LUYỆN TẬP</a:t>
            </a:r>
          </a:p>
        </p:txBody>
      </p:sp>
      <p:sp>
        <p:nvSpPr>
          <p:cNvPr id="6" name="Round Same Side Corner Rectangle 5"/>
          <p:cNvSpPr/>
          <p:nvPr/>
        </p:nvSpPr>
        <p:spPr>
          <a:xfrm flipV="1">
            <a:off x="863932" y="1392866"/>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401" y="1458625"/>
            <a:ext cx="2647508" cy="400110"/>
          </a:xfrm>
          <a:prstGeom prst="rect">
            <a:avLst/>
          </a:prstGeom>
          <a:noFill/>
        </p:spPr>
        <p:txBody>
          <a:bodyPr wrap="square" rtlCol="0">
            <a:spAutoFit/>
          </a:bodyPr>
          <a:lstStyle/>
          <a:p>
            <a:pPr algn="ctr"/>
            <a:r>
              <a:rPr lang="en-US" sz="2000" b="1" dirty="0" err="1"/>
              <a:t>Bài</a:t>
            </a:r>
            <a:r>
              <a:rPr lang="en-US" sz="2000" b="1" dirty="0"/>
              <a:t> 2.19 (SGK - tr38)</a:t>
            </a:r>
          </a:p>
        </p:txBody>
      </p:sp>
      <mc:AlternateContent xmlns:mc="http://schemas.openxmlformats.org/markup-compatibility/2006" xmlns:a14="http://schemas.microsoft.com/office/drawing/2010/main">
        <mc:Choice Requires="a14">
          <p:sp>
            <p:nvSpPr>
              <p:cNvPr id="4" name="TextBox 3"/>
              <p:cNvSpPr txBox="1"/>
              <p:nvPr/>
            </p:nvSpPr>
            <p:spPr>
              <a:xfrm>
                <a:off x="3660296" y="1073888"/>
                <a:ext cx="4561367" cy="1010661"/>
              </a:xfrm>
              <a:prstGeom prst="rect">
                <a:avLst/>
              </a:prstGeom>
              <a:noFill/>
            </p:spPr>
            <p:txBody>
              <a:bodyPr wrap="square" rtlCol="0">
                <a:spAutoFit/>
              </a:bodyPr>
              <a:lstStyle/>
              <a:p>
                <a:pPr algn="just">
                  <a:lnSpc>
                    <a:spcPct val="150000"/>
                  </a:lnSpc>
                </a:pPr>
                <a:r>
                  <a:rPr lang="en-US" sz="2000" dirty="0"/>
                  <a:t>Cho </a:t>
                </a:r>
                <a:r>
                  <a:rPr lang="en-US" sz="2000" dirty="0" err="1"/>
                  <a:t>bốn</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80</m:t>
                        </m:r>
                      </m:den>
                    </m:f>
                  </m:oMath>
                </a14:m>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611</m:t>
                        </m:r>
                      </m:num>
                      <m:den>
                        <m:r>
                          <a:rPr lang="en-US" sz="2800" b="0" i="1" smtClean="0">
                            <a:latin typeface="Cambria Math" panose="02040503050406030204" pitchFamily="18" charset="0"/>
                          </a:rPr>
                          <m:t>125</m:t>
                        </m:r>
                      </m:den>
                    </m:f>
                  </m:oMath>
                </a14:m>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133</m:t>
                        </m:r>
                      </m:num>
                      <m:den>
                        <m:r>
                          <a:rPr lang="en-US" sz="2800" b="0" i="1" smtClean="0">
                            <a:latin typeface="Cambria Math" panose="02040503050406030204" pitchFamily="18" charset="0"/>
                          </a:rPr>
                          <m:t>91</m:t>
                        </m:r>
                      </m:den>
                    </m:f>
                  </m:oMath>
                </a14:m>
                <a:r>
                  <a:rPr lang="en-US" sz="2000" dirty="0"/>
                  <a:t> và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8</m:t>
                        </m:r>
                      </m:den>
                    </m:f>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660296" y="1073888"/>
                <a:ext cx="4561367" cy="1010661"/>
              </a:xfrm>
              <a:prstGeom prst="rect">
                <a:avLst/>
              </a:prstGeom>
              <a:blipFill rotWithShape="0">
                <a:blip r:embed="rId3"/>
                <a:stretch>
                  <a:fillRect l="-1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77261" y="2139187"/>
                <a:ext cx="7389628" cy="2029017"/>
              </a:xfrm>
              <a:prstGeom prst="rect">
                <a:avLst/>
              </a:prstGeom>
              <a:noFill/>
            </p:spPr>
            <p:txBody>
              <a:bodyPr wrap="square" rtlCol="0">
                <a:spAutoFit/>
              </a:bodyPr>
              <a:lstStyle/>
              <a:p>
                <a:pPr marL="457200" indent="-457200" algn="just">
                  <a:lnSpc>
                    <a:spcPct val="150000"/>
                  </a:lnSpc>
                  <a:buAutoNum type="alphaLcParenR"/>
                </a:pPr>
                <a:r>
                  <a:rPr lang="en-US" sz="2000" dirty="0"/>
                  <a:t>Phân </a:t>
                </a:r>
                <a:r>
                  <a:rPr lang="en-US" sz="2000" dirty="0" err="1"/>
                  <a:t>số</a:t>
                </a:r>
                <a:r>
                  <a:rPr lang="en-US" sz="2000" dirty="0"/>
                  <a:t> </a:t>
                </a:r>
                <a:r>
                  <a:rPr lang="en-US" sz="2000" dirty="0" err="1"/>
                  <a:t>nào</a:t>
                </a:r>
                <a:r>
                  <a:rPr lang="en-US" sz="2000" dirty="0"/>
                  <a:t> </a:t>
                </a:r>
                <a:r>
                  <a:rPr lang="en-US" sz="2000" dirty="0" err="1"/>
                  <a:t>trong</a:t>
                </a:r>
                <a:r>
                  <a:rPr lang="en-US" sz="2000" dirty="0"/>
                  <a:t> </a:t>
                </a:r>
                <a:r>
                  <a:rPr lang="en-US" sz="2000" dirty="0" err="1"/>
                  <a:t>những</a:t>
                </a:r>
                <a:r>
                  <a:rPr lang="en-US" sz="2000" dirty="0"/>
                  <a:t> </a:t>
                </a:r>
                <a:r>
                  <a:rPr lang="en-US" sz="2000" dirty="0" err="1"/>
                  <a:t>phân</a:t>
                </a:r>
                <a:r>
                  <a:rPr lang="en-US" sz="2000" dirty="0"/>
                  <a:t> </a:t>
                </a:r>
                <a:r>
                  <a:rPr lang="en-US" sz="2000" dirty="0" err="1"/>
                  <a:t>số</a:t>
                </a:r>
                <a:r>
                  <a:rPr lang="en-US" sz="2000" dirty="0"/>
                  <a:t> </a:t>
                </a:r>
                <a:r>
                  <a:rPr lang="en-US" sz="2000" dirty="0" err="1"/>
                  <a:t>trên</a:t>
                </a:r>
                <a:r>
                  <a:rPr lang="en-US" sz="2000" dirty="0"/>
                  <a:t> </a:t>
                </a:r>
                <a:r>
                  <a:rPr lang="en-US" sz="2000" dirty="0" err="1"/>
                  <a:t>không</a:t>
                </a:r>
                <a:r>
                  <a:rPr lang="en-US" sz="2000" dirty="0"/>
                  <a:t> </a:t>
                </a:r>
                <a:r>
                  <a:rPr lang="en-US" sz="2000" dirty="0" err="1"/>
                  <a:t>viết</a:t>
                </a:r>
                <a:r>
                  <a:rPr lang="en-US" sz="2000" dirty="0"/>
                  <a:t> </a:t>
                </a:r>
                <a:r>
                  <a:rPr lang="en-US" sz="2000" dirty="0" err="1"/>
                  <a:t>được</a:t>
                </a:r>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457200" indent="-457200" algn="just">
                  <a:lnSpc>
                    <a:spcPct val="150000"/>
                  </a:lnSpc>
                  <a:buAutoNum type="alphaLcParenR"/>
                </a:pPr>
                <a:r>
                  <a:rPr lang="en-US" sz="2000" dirty="0"/>
                  <a:t>Cho </a:t>
                </a:r>
                <a:r>
                  <a:rPr lang="en-US" sz="2000" dirty="0" err="1"/>
                  <a:t>biết</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 = 1,414213562... </a:t>
                </a:r>
                <a:r>
                  <a:rPr lang="en-US" sz="2000" dirty="0" err="1"/>
                  <a:t>hãy</a:t>
                </a:r>
                <a:r>
                  <a:rPr lang="en-US" sz="2000" dirty="0"/>
                  <a:t> so </a:t>
                </a:r>
                <a:r>
                  <a:rPr lang="en-US" sz="2000" dirty="0" err="1"/>
                  <a:t>sánh</a:t>
                </a:r>
                <a:r>
                  <a:rPr lang="en-US" sz="2000" dirty="0"/>
                  <a:t> </a:t>
                </a:r>
                <a:r>
                  <a:rPr lang="en-US" sz="2000" dirty="0" err="1"/>
                  <a:t>phân</a:t>
                </a:r>
                <a:r>
                  <a:rPr lang="en-US" sz="2000" dirty="0"/>
                  <a:t> </a:t>
                </a:r>
                <a:r>
                  <a:rPr lang="en-US" sz="2000" dirty="0" err="1"/>
                  <a:t>số</a:t>
                </a:r>
                <a:r>
                  <a:rPr lang="en-US" sz="2000" dirty="0"/>
                  <a:t> </a:t>
                </a:r>
                <a:r>
                  <a:rPr lang="en-US" sz="2000" dirty="0" err="1"/>
                  <a:t>tìm</a:t>
                </a:r>
                <a:r>
                  <a:rPr lang="en-US" sz="2000" dirty="0"/>
                  <a:t> </a:t>
                </a:r>
                <a:r>
                  <a:rPr lang="en-US" sz="2000" dirty="0" err="1"/>
                  <a:t>được</a:t>
                </a:r>
                <a:r>
                  <a:rPr lang="en-US" sz="2000" dirty="0"/>
                  <a:t> </a:t>
                </a:r>
                <a:r>
                  <a:rPr lang="en-US" sz="2000" dirty="0" err="1"/>
                  <a:t>trong</a:t>
                </a:r>
                <a:r>
                  <a:rPr lang="en-US" sz="2000" dirty="0"/>
                  <a:t> </a:t>
                </a:r>
                <a:r>
                  <a:rPr lang="en-US" sz="2000" dirty="0" err="1"/>
                  <a:t>câu</a:t>
                </a:r>
                <a:r>
                  <a:rPr lang="en-US" sz="2000" dirty="0"/>
                  <a:t> a) </a:t>
                </a:r>
                <a:r>
                  <a:rPr lang="en-US" sz="2000" dirty="0" err="1"/>
                  <a:t>với</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877261" y="2139187"/>
                <a:ext cx="7389628" cy="2029017"/>
              </a:xfrm>
              <a:prstGeom prst="rect">
                <a:avLst/>
              </a:prstGeom>
              <a:blipFill rotWithShape="0">
                <a:blip r:embed="rId4"/>
                <a:stretch>
                  <a:fillRect l="-743" r="-825" b="-120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anim calcmode="lin" valueType="num">
                                      <p:cBhvr>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anim calcmode="lin" valueType="num">
                                      <p:cBhvr>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06058" y="878395"/>
                <a:ext cx="8091375" cy="3505768"/>
              </a:xfrm>
              <a:prstGeom prst="rect">
                <a:avLst/>
              </a:prstGeom>
            </p:spPr>
            <p:txBody>
              <a:bodyPr wrap="square">
                <a:spAutoFit/>
              </a:bodyPr>
              <a:lstStyle/>
              <a:p>
                <a:pPr algn="just">
                  <a:lnSpc>
                    <a:spcPct val="150000"/>
                  </a:lnSpc>
                </a:pPr>
                <a:r>
                  <a:rPr lang="vi-VN" sz="2000" dirty="0"/>
                  <a:t>a) Phân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a:t>có mẫu số bằng 91</a:t>
                </a:r>
                <a:r>
                  <a:rPr lang="en-US" sz="2000" dirty="0"/>
                  <a:t> </a:t>
                </a:r>
                <a:r>
                  <a:rPr lang="vi-VN" sz="2000" dirty="0"/>
                  <a:t>=</a:t>
                </a:r>
                <a:r>
                  <a:rPr lang="en-US" sz="2000" dirty="0"/>
                  <a:t> </a:t>
                </a:r>
                <a:r>
                  <a:rPr lang="vi-VN" sz="2000" dirty="0"/>
                  <a:t>7.</a:t>
                </a:r>
                <a:r>
                  <a:rPr lang="en-US" sz="2000" dirty="0"/>
                  <a:t> </a:t>
                </a:r>
                <a:r>
                  <a:rPr lang="vi-VN" sz="2000" dirty="0"/>
                  <a:t>13 có ước nguyên tố khác 2 và 5 nên phân số này không viết được dưới dạng số thập phân hữu hạn. Thực hiện phép chia 133 cho 91 ta được kết quả là một số thập phân vô hạn tuần hoàn: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a:t>=1,(461538); </a:t>
                </a:r>
              </a:p>
              <a:p>
                <a:pPr algn="just">
                  <a:lnSpc>
                    <a:spcPct val="150000"/>
                  </a:lnSpc>
                </a:pPr>
                <a:r>
                  <a:rPr lang="vi-VN" sz="2000" dirty="0"/>
                  <a:t>b)</a:t>
                </a:r>
                <a:r>
                  <a:rPr lang="en-US" sz="2000" dirty="0"/>
                  <a:t> </a:t>
                </a:r>
                <a:r>
                  <a:rPr lang="vi-VN" sz="2000" dirty="0"/>
                  <a:t>1,414213562…&lt;</a:t>
                </a:r>
                <a:r>
                  <a:rPr lang="en-US" sz="2000" dirty="0"/>
                  <a:t> </a:t>
                </a:r>
                <a:r>
                  <a:rPr lang="vi-VN" sz="2000" dirty="0"/>
                  <a:t>1,43</a:t>
                </a:r>
                <a:r>
                  <a:rPr lang="en-US" sz="2000" dirty="0"/>
                  <a:t> </a:t>
                </a:r>
                <a:r>
                  <a:rPr lang="vi-VN" sz="2000" dirty="0"/>
                  <a:t>&lt;</a:t>
                </a:r>
                <a:r>
                  <a:rPr lang="en-US" sz="2000" dirty="0"/>
                  <a:t> </a:t>
                </a:r>
                <a:r>
                  <a:rPr lang="vi-VN" sz="2000" dirty="0"/>
                  <a:t>1,461538</a:t>
                </a:r>
                <a:r>
                  <a:rPr lang="en-US" sz="2000" dirty="0"/>
                  <a:t> </a:t>
                </a:r>
                <a:r>
                  <a:rPr lang="vi-VN" sz="2000" dirty="0"/>
                  <a:t>&lt;</a:t>
                </a:r>
                <a:r>
                  <a:rPr lang="en-US" sz="2000" dirty="0"/>
                  <a:t> </a:t>
                </a:r>
                <a:r>
                  <a:rPr lang="vi-VN" sz="2000" dirty="0"/>
                  <a:t>1,(461538)</a:t>
                </a:r>
                <a:r>
                  <a:rPr lang="en-US" sz="2000" dirty="0"/>
                  <a:t> </a:t>
                </a:r>
                <a:r>
                  <a:rPr lang="vi-VN" sz="2000" dirty="0"/>
                  <a:t>=</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r>
                  <a:rPr lang="vi-VN" sz="2000" dirty="0"/>
                  <a:t>. Vậy</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 &lt;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endParaRPr lang="vi-VN" sz="2800" dirty="0"/>
              </a:p>
            </p:txBody>
          </p:sp>
        </mc:Choice>
        <mc:Fallback xmlns="">
          <p:sp>
            <p:nvSpPr>
              <p:cNvPr id="4" name="Rectangle 3"/>
              <p:cNvSpPr>
                <a:spLocks noRot="1" noChangeAspect="1" noMove="1" noResize="1" noEditPoints="1" noAdjustHandles="1" noChangeArrowheads="1" noChangeShapeType="1" noTextEdit="1"/>
              </p:cNvSpPr>
              <p:nvPr/>
            </p:nvSpPr>
            <p:spPr>
              <a:xfrm>
                <a:off x="606058" y="878395"/>
                <a:ext cx="8091375" cy="3505768"/>
              </a:xfrm>
              <a:prstGeom prst="rect">
                <a:avLst/>
              </a:prstGeom>
              <a:blipFill rotWithShape="0">
                <a:blip r:embed="rId3"/>
                <a:stretch>
                  <a:fillRect l="-753" r="-753"/>
                </a:stretch>
              </a:blipFill>
            </p:spPr>
            <p:txBody>
              <a:bodyPr/>
              <a:lstStyle/>
              <a:p>
                <a:r>
                  <a:rPr lang="en-US">
                    <a:noFill/>
                  </a:rPr>
                  <a:t> </a:t>
                </a:r>
              </a:p>
            </p:txBody>
          </p:sp>
        </mc:Fallback>
      </mc:AlternateContent>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36735" y="88391"/>
            <a:ext cx="840713" cy="1155619"/>
          </a:xfrm>
          <a:prstGeom prst="rect">
            <a:avLst/>
          </a:prstGeom>
        </p:spPr>
      </p:pic>
      <p:pic>
        <p:nvPicPr>
          <p:cNvPr id="1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38085" y="4157719"/>
            <a:ext cx="627320" cy="793163"/>
          </a:xfrm>
          <a:prstGeom prst="rect">
            <a:avLst/>
          </a:prstGeom>
        </p:spPr>
      </p:pic>
      <p:sp>
        <p:nvSpPr>
          <p:cNvPr id="11" name="Oval Callout 10"/>
          <p:cNvSpPr/>
          <p:nvPr/>
        </p:nvSpPr>
        <p:spPr>
          <a:xfrm>
            <a:off x="1443782" y="306838"/>
            <a:ext cx="1072721" cy="718723"/>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75"/>
        <p:cNvGrpSpPr/>
        <p:nvPr/>
      </p:nvGrpSpPr>
      <p:grpSpPr>
        <a:xfrm>
          <a:off x="0" y="0"/>
          <a:ext cx="0" cy="0"/>
          <a:chOff x="0" y="0"/>
          <a:chExt cx="0" cy="0"/>
        </a:xfrm>
      </p:grpSpPr>
      <p:sp>
        <p:nvSpPr>
          <p:cNvPr id="22" name="Round Same Side Corner Rectangle 21"/>
          <p:cNvSpPr/>
          <p:nvPr/>
        </p:nvSpPr>
        <p:spPr>
          <a:xfrm flipV="1">
            <a:off x="797441" y="531628"/>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4910" y="597387"/>
            <a:ext cx="2647508" cy="400110"/>
          </a:xfrm>
          <a:prstGeom prst="rect">
            <a:avLst/>
          </a:prstGeom>
          <a:noFill/>
        </p:spPr>
        <p:txBody>
          <a:bodyPr wrap="square" rtlCol="0">
            <a:spAutoFit/>
          </a:bodyPr>
          <a:lstStyle/>
          <a:p>
            <a:pPr algn="ctr"/>
            <a:r>
              <a:rPr lang="en-US" sz="2000" b="1" dirty="0" err="1"/>
              <a:t>Bài</a:t>
            </a:r>
            <a:r>
              <a:rPr lang="en-US" sz="2000" b="1" dirty="0"/>
              <a:t> 2.20 (SGK - tr38)</a:t>
            </a:r>
          </a:p>
        </p:txBody>
      </p:sp>
      <mc:AlternateContent xmlns:mc="http://schemas.openxmlformats.org/markup-compatibility/2006" xmlns:a14="http://schemas.microsoft.com/office/drawing/2010/main">
        <mc:Choice Requires="a14">
          <p:sp>
            <p:nvSpPr>
              <p:cNvPr id="7" name="TextBox 6"/>
              <p:cNvSpPr txBox="1"/>
              <p:nvPr/>
            </p:nvSpPr>
            <p:spPr>
              <a:xfrm>
                <a:off x="754910" y="1129015"/>
                <a:ext cx="7283302" cy="2253566"/>
              </a:xfrm>
              <a:prstGeom prst="rect">
                <a:avLst/>
              </a:prstGeom>
              <a:noFill/>
            </p:spPr>
            <p:txBody>
              <a:bodyPr wrap="square" rtlCol="0">
                <a:spAutoFit/>
              </a:bodyPr>
              <a:lstStyle/>
              <a:p>
                <a:pPr marL="457200" indent="-457200" algn="just">
                  <a:lnSpc>
                    <a:spcPct val="130000"/>
                  </a:lnSpc>
                  <a:buAutoNum type="alphaLcParenR"/>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r>
                  <a:rPr lang="en-US" sz="2000" dirty="0" err="1"/>
                  <a:t>sau</a:t>
                </a:r>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a:t>
                </a:r>
                <a:r>
                  <a:rPr lang="en-US" sz="2000" dirty="0" err="1"/>
                  <a:t>dùng</a:t>
                </a:r>
                <a:r>
                  <a:rPr lang="en-US" sz="2000" dirty="0"/>
                  <a:t> </a:t>
                </a:r>
                <a:r>
                  <a:rPr lang="en-US" sz="2000" dirty="0" err="1"/>
                  <a:t>dấu</a:t>
                </a:r>
                <a:r>
                  <a:rPr lang="en-US" sz="2000" dirty="0"/>
                  <a:t> </a:t>
                </a:r>
                <a:r>
                  <a:rPr lang="en-US" sz="2000" dirty="0" err="1"/>
                  <a:t>ngoặc</a:t>
                </a:r>
                <a:r>
                  <a:rPr lang="en-US" sz="2000" dirty="0"/>
                  <a:t> </a:t>
                </a:r>
                <a:r>
                  <a:rPr lang="en-US" sz="2000" dirty="0" err="1"/>
                  <a:t>để</a:t>
                </a:r>
                <a:r>
                  <a:rPr lang="en-US" sz="2000" dirty="0"/>
                  <a:t> </a:t>
                </a:r>
                <a:r>
                  <a:rPr lang="en-US" sz="2000" dirty="0" err="1"/>
                  <a:t>rõ</a:t>
                </a:r>
                <a:r>
                  <a:rPr lang="en-US" sz="2000" dirty="0"/>
                  <a:t> </a:t>
                </a:r>
                <a:r>
                  <a:rPr lang="en-US" sz="2000" dirty="0" err="1"/>
                  <a:t>chu</a:t>
                </a:r>
                <a:r>
                  <a:rPr lang="en-US" sz="2000" dirty="0"/>
                  <a:t> </a:t>
                </a:r>
                <a:r>
                  <a:rPr lang="en-US" sz="2000" dirty="0" err="1"/>
                  <a:t>kì</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a:t>. </a:t>
                </a: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a:t>
                </a:r>
              </a:p>
              <a:p>
                <a:pPr marL="457200" indent="-457200" algn="just">
                  <a:lnSpc>
                    <a:spcPct val="130000"/>
                  </a:lnSpc>
                  <a:buAutoNum type="alphaLcParenR"/>
                </a:pP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dạng</a:t>
                </a:r>
                <a:r>
                  <a:rPr lang="en-US" sz="2000" dirty="0"/>
                  <a:t> </a:t>
                </a:r>
                <a:r>
                  <a:rPr lang="en-US" sz="2000" dirty="0" err="1"/>
                  <a:t>thập</a:t>
                </a:r>
                <a:r>
                  <a:rPr lang="en-US" sz="2000" dirty="0"/>
                  <a:t> </a:t>
                </a:r>
                <a:r>
                  <a:rPr lang="en-US" sz="2000" dirty="0" err="1"/>
                  <a:t>phân</a:t>
                </a:r>
                <a:r>
                  <a:rPr lang="en-US" sz="2000" dirty="0"/>
                  <a:t> </a:t>
                </a:r>
                <a:r>
                  <a:rPr lang="en-US" sz="2000" dirty="0" err="1"/>
                  <a:t>của</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999</m:t>
                        </m:r>
                      </m:den>
                    </m:f>
                  </m:oMath>
                </a14:m>
                <a:r>
                  <a:rPr lang="en-US" sz="20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754910" y="1129015"/>
                <a:ext cx="7283302" cy="2253566"/>
              </a:xfrm>
              <a:prstGeom prst="rect">
                <a:avLst/>
              </a:prstGeom>
              <a:blipFill rotWithShape="0">
                <a:blip r:embed="rId3"/>
                <a:stretch>
                  <a:fillRect l="-753" r="-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05914" y="3448340"/>
                <a:ext cx="3572542" cy="1479251"/>
              </a:xfrm>
              <a:prstGeom prst="rect">
                <a:avLst/>
              </a:prstGeom>
            </p:spPr>
            <p:txBody>
              <a:bodyPr wrap="square">
                <a:spAutoFit/>
              </a:bodyPr>
              <a:lstStyle/>
              <a:p>
                <a:pPr>
                  <a:spcAft>
                    <a:spcPts val="1200"/>
                  </a:spcAft>
                </a:pPr>
                <a:r>
                  <a:rPr lang="en-US" sz="2400" dirty="0">
                    <a:solidFill>
                      <a:srgbClr val="C00000"/>
                    </a:solidFill>
                    <a:latin typeface="+mn-lt"/>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m:t>
                        </m:r>
                      </m:den>
                    </m:f>
                  </m:oMath>
                </a14:m>
                <a:r>
                  <a:rPr lang="en-US" sz="2400" dirty="0">
                    <a:solidFill>
                      <a:srgbClr val="C00000"/>
                    </a:solidFill>
                    <a:latin typeface="+mn-lt"/>
                    <a:ea typeface="Calibri" panose="020F0502020204030204" pitchFamily="34" charset="0"/>
                    <a:cs typeface="Times New Roman" panose="02020603050405020304" pitchFamily="18" charset="0"/>
                  </a:rPr>
                  <a:t> = 0,(1);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99</m:t>
                        </m:r>
                      </m:den>
                    </m:f>
                  </m:oMath>
                </a14:m>
                <a:r>
                  <a:rPr lang="en-US" sz="2400" dirty="0">
                    <a:solidFill>
                      <a:srgbClr val="C00000"/>
                    </a:solidFill>
                    <a:latin typeface="+mn-lt"/>
                    <a:ea typeface="Calibri" panose="020F0502020204030204" pitchFamily="34" charset="0"/>
                    <a:cs typeface="Times New Roman" panose="02020603050405020304" pitchFamily="18" charset="0"/>
                  </a:rPr>
                  <a:t> = 0,(01)</a:t>
                </a:r>
              </a:p>
              <a:p>
                <a:pPr>
                  <a:spcAft>
                    <a:spcPts val="1200"/>
                  </a:spcAft>
                </a:pPr>
                <a:r>
                  <a:rPr lang="en-US" sz="2400" dirty="0">
                    <a:solidFill>
                      <a:srgbClr val="C00000"/>
                    </a:solidFill>
                    <a:latin typeface="+mn-lt"/>
                    <a:ea typeface="Calibri" panose="020F0502020204030204" pitchFamily="34" charset="0"/>
                    <a:cs typeface="Times New Roman" panose="02020603050405020304" pitchFamily="18" charset="0"/>
                  </a:rPr>
                  <a:t>b) </a:t>
                </a:r>
                <a14:m>
                  <m:oMath xmlns:m="http://schemas.openxmlformats.org/officeDocument/2006/math">
                    <m:f>
                      <m:fPr>
                        <m:ctrlPr>
                          <a:rPr lang="en-US" sz="2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C00000"/>
                            </a:solidFill>
                            <a:latin typeface="Cambria Math" panose="02040503050406030204" pitchFamily="18" charset="0"/>
                            <a:ea typeface="Calibri" panose="020F0502020204030204" pitchFamily="34" charset="0"/>
                            <a:cs typeface="Times New Roman" panose="02020603050405020304" pitchFamily="18" charset="0"/>
                          </a:rPr>
                          <m:t>999</m:t>
                        </m:r>
                      </m:den>
                    </m:f>
                    <m:r>
                      <a:rPr lang="en-US" sz="28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rgbClr val="C00000"/>
                    </a:solidFill>
                    <a:effectLst/>
                    <a:latin typeface="+mn-lt"/>
                    <a:ea typeface="Calibri" panose="020F0502020204030204" pitchFamily="34" charset="0"/>
                    <a:cs typeface="Times New Roman" panose="02020603050405020304" pitchFamily="18" charset="0"/>
                  </a:rPr>
                  <a:t>= 0,(001)</a:t>
                </a:r>
              </a:p>
            </p:txBody>
          </p:sp>
        </mc:Choice>
        <mc:Fallback xmlns="">
          <p:sp>
            <p:nvSpPr>
              <p:cNvPr id="8" name="Rectangle 7"/>
              <p:cNvSpPr>
                <a:spLocks noRot="1" noChangeAspect="1" noMove="1" noResize="1" noEditPoints="1" noAdjustHandles="1" noChangeArrowheads="1" noChangeShapeType="1" noTextEdit="1"/>
              </p:cNvSpPr>
              <p:nvPr/>
            </p:nvSpPr>
            <p:spPr>
              <a:xfrm>
                <a:off x="4805914" y="3448340"/>
                <a:ext cx="3572542" cy="1479251"/>
              </a:xfrm>
              <a:prstGeom prst="rect">
                <a:avLst/>
              </a:prstGeom>
              <a:blipFill rotWithShape="0">
                <a:blip r:embed="rId4"/>
                <a:stretch>
                  <a:fillRect l="-2560" b="-165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40" y="3230810"/>
            <a:ext cx="841321" cy="957155"/>
          </a:xfrm>
          <a:prstGeom prst="rect">
            <a:avLst/>
          </a:prstGeom>
        </p:spPr>
      </p:pic>
      <p:pic>
        <p:nvPicPr>
          <p:cNvPr id="2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3769" y="3808758"/>
            <a:ext cx="884895" cy="1118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94"/>
        <p:cNvGrpSpPr/>
        <p:nvPr/>
      </p:nvGrpSpPr>
      <p:grpSpPr>
        <a:xfrm>
          <a:off x="0" y="0"/>
          <a:ext cx="0" cy="0"/>
          <a:chOff x="0" y="0"/>
          <a:chExt cx="0" cy="0"/>
        </a:xfrm>
      </p:grpSpPr>
      <p:grpSp>
        <p:nvGrpSpPr>
          <p:cNvPr id="1204" name="Google Shape;1204;p44"/>
          <p:cNvGrpSpPr/>
          <p:nvPr/>
        </p:nvGrpSpPr>
        <p:grpSpPr>
          <a:xfrm>
            <a:off x="909734" y="255131"/>
            <a:ext cx="540962" cy="591542"/>
            <a:chOff x="2013650" y="1733325"/>
            <a:chExt cx="407750" cy="445875"/>
          </a:xfrm>
        </p:grpSpPr>
        <p:sp>
          <p:nvSpPr>
            <p:cNvPr id="1205"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4"/>
          <p:cNvGrpSpPr/>
          <p:nvPr/>
        </p:nvGrpSpPr>
        <p:grpSpPr>
          <a:xfrm flipH="1">
            <a:off x="7980661" y="376021"/>
            <a:ext cx="540962" cy="591542"/>
            <a:chOff x="2013650" y="1733325"/>
            <a:chExt cx="407750" cy="445875"/>
          </a:xfrm>
        </p:grpSpPr>
        <p:sp>
          <p:nvSpPr>
            <p:cNvPr id="1223"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1180215" y="967563"/>
            <a:ext cx="6698512" cy="331968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flipV="1">
            <a:off x="1679943" y="967563"/>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37412" y="1033322"/>
            <a:ext cx="2647508" cy="400110"/>
          </a:xfrm>
          <a:prstGeom prst="rect">
            <a:avLst/>
          </a:prstGeom>
          <a:noFill/>
        </p:spPr>
        <p:txBody>
          <a:bodyPr wrap="square" rtlCol="0">
            <a:spAutoFit/>
          </a:bodyPr>
          <a:lstStyle/>
          <a:p>
            <a:pPr algn="ctr"/>
            <a:r>
              <a:rPr lang="en-US" sz="2000" b="1" dirty="0" err="1"/>
              <a:t>Bài</a:t>
            </a:r>
            <a:r>
              <a:rPr lang="en-US" sz="2000" b="1" dirty="0"/>
              <a:t> 2.21 (SGK - tr38)</a:t>
            </a:r>
          </a:p>
        </p:txBody>
      </p:sp>
      <mc:AlternateContent xmlns:mc="http://schemas.openxmlformats.org/markup-compatibility/2006" xmlns:a14="http://schemas.microsoft.com/office/drawing/2010/main">
        <mc:Choice Requires="a14">
          <p:sp>
            <p:nvSpPr>
              <p:cNvPr id="13" name="TextBox 12"/>
              <p:cNvSpPr txBox="1"/>
              <p:nvPr/>
            </p:nvSpPr>
            <p:spPr>
              <a:xfrm>
                <a:off x="1424763" y="1499191"/>
                <a:ext cx="6453964" cy="886589"/>
              </a:xfrm>
              <a:prstGeom prst="rect">
                <a:avLst/>
              </a:prstGeom>
              <a:noFill/>
            </p:spPr>
            <p:txBody>
              <a:bodyPr wrap="square" rtlCol="0">
                <a:spAutoFit/>
              </a:bodyPr>
              <a:lstStyle/>
              <a:p>
                <a:pPr algn="just">
                  <a:lnSpc>
                    <a:spcPct val="150000"/>
                  </a:lnSpc>
                </a:pPr>
                <a:r>
                  <a:rPr lang="en-US" sz="2000" dirty="0"/>
                  <a:t>Viết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424763" y="1499191"/>
                <a:ext cx="6453964" cy="886589"/>
              </a:xfrm>
              <a:prstGeom prst="rect">
                <a:avLst/>
              </a:prstGeom>
              <a:blipFill rotWithShape="0">
                <a:blip r:embed="rId3"/>
                <a:stretch>
                  <a:fillRect l="-1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2067" y="2385780"/>
                <a:ext cx="3617562" cy="1680845"/>
              </a:xfrm>
              <a:prstGeom prst="rect">
                <a:avLst/>
              </a:prstGeom>
              <a:noFill/>
            </p:spPr>
            <p:txBody>
              <a:bodyPr wrap="square" rtlCol="0">
                <a:spAutoFit/>
              </a:bodyPr>
              <a:lstStyle/>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a:t> = 5. 0,(1) = 0,(5)</a:t>
                </a:r>
              </a:p>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a:t> = 5. 0,(01) = 0,(05) </a:t>
                </a:r>
              </a:p>
            </p:txBody>
          </p:sp>
        </mc:Choice>
        <mc:Fallback xmlns="">
          <p:sp>
            <p:nvSpPr>
              <p:cNvPr id="14" name="TextBox 13"/>
              <p:cNvSpPr txBox="1">
                <a:spLocks noRot="1" noChangeAspect="1" noMove="1" noResize="1" noEditPoints="1" noAdjustHandles="1" noChangeArrowheads="1" noChangeShapeType="1" noTextEdit="1"/>
              </p:cNvSpPr>
              <p:nvPr/>
            </p:nvSpPr>
            <p:spPr>
              <a:xfrm>
                <a:off x="3772067" y="2385780"/>
                <a:ext cx="3617562" cy="1680845"/>
              </a:xfrm>
              <a:prstGeom prst="rect">
                <a:avLst/>
              </a:prstGeom>
              <a:blipFill rotWithShape="0">
                <a:blip r:embed="rId4"/>
                <a:stretch>
                  <a:fillRect/>
                </a:stretch>
              </a:blipFill>
            </p:spPr>
            <p:txBody>
              <a:bodyPr/>
              <a:lstStyle/>
              <a:p>
                <a:r>
                  <a:rPr lang="en-US">
                    <a:noFill/>
                  </a:rPr>
                  <a:t> </a:t>
                </a:r>
              </a:p>
            </p:txBody>
          </p:sp>
        </mc:Fallback>
      </mc:AlternateContent>
      <p:pic>
        <p:nvPicPr>
          <p:cNvPr id="6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5915" y="2637625"/>
            <a:ext cx="1397695" cy="1989602"/>
          </a:xfrm>
          <a:prstGeom prst="rect">
            <a:avLst/>
          </a:prstGeom>
        </p:spPr>
      </p:pic>
      <p:sp>
        <p:nvSpPr>
          <p:cNvPr id="15" name="Oval Callout 14"/>
          <p:cNvSpPr/>
          <p:nvPr/>
        </p:nvSpPr>
        <p:spPr>
          <a:xfrm>
            <a:off x="1975409" y="2602375"/>
            <a:ext cx="1214113" cy="813456"/>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rPr>
              <a:t>Giải</a:t>
            </a:r>
            <a:endParaRPr lang="en-US" sz="24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13" grpId="0"/>
      <p:bldP spid="15" grpId="0" animBg="1"/>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1098</Words>
  <Application>Microsoft Office PowerPoint</Application>
  <PresentationFormat>On-screen Show (16:9)</PresentationFormat>
  <Paragraphs>129</Paragraphs>
  <Slides>17</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Roboto Condensed Light</vt:lpstr>
      <vt:lpstr>Fira Sans Extra Condensed Medium</vt:lpstr>
      <vt:lpstr>Nunito Light</vt:lpstr>
      <vt:lpstr>Cambria Math</vt:lpstr>
      <vt:lpstr>Nunito</vt:lpstr>
      <vt:lpstr>Arial</vt:lpstr>
      <vt:lpstr>Mali SemiBold</vt:lpstr>
      <vt:lpstr>Poppins Medium</vt:lpstr>
      <vt:lpstr>Mali Medium</vt:lpstr>
      <vt:lpstr>Raleway SemiBold</vt:lpstr>
      <vt:lpstr>Paytone One</vt:lpstr>
      <vt:lpstr>Spelling Bee by Slidesgo</vt:lpstr>
      <vt:lpstr>PowerPoint Presentation</vt:lpstr>
      <vt:lpstr>KHỞI ĐỘNG</vt:lpstr>
      <vt:lpstr>Ví dụ 1:</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Bee</dc:title>
  <dc:creator>User</dc:creator>
  <cp:lastModifiedBy>Ha Le Duc</cp:lastModifiedBy>
  <cp:revision>25</cp:revision>
  <dcterms:modified xsi:type="dcterms:W3CDTF">2023-03-23T17:19:01Z</dcterms:modified>
</cp:coreProperties>
</file>