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tif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Lst>
  <p:notesMasterIdLst>
    <p:notesMasterId r:id="rId42"/>
  </p:notesMasterIdLst>
  <p:sldIdLst>
    <p:sldId id="305" r:id="rId3"/>
    <p:sldId id="312" r:id="rId4"/>
    <p:sldId id="258" r:id="rId5"/>
    <p:sldId id="256" r:id="rId6"/>
    <p:sldId id="334" r:id="rId7"/>
    <p:sldId id="335" r:id="rId8"/>
    <p:sldId id="315" r:id="rId9"/>
    <p:sldId id="316" r:id="rId10"/>
    <p:sldId id="336" r:id="rId11"/>
    <p:sldId id="317" r:id="rId12"/>
    <p:sldId id="337" r:id="rId13"/>
    <p:sldId id="338" r:id="rId14"/>
    <p:sldId id="319" r:id="rId15"/>
    <p:sldId id="339" r:id="rId16"/>
    <p:sldId id="341" r:id="rId17"/>
    <p:sldId id="318" r:id="rId18"/>
    <p:sldId id="320" r:id="rId19"/>
    <p:sldId id="343" r:id="rId20"/>
    <p:sldId id="344" r:id="rId21"/>
    <p:sldId id="324" r:id="rId22"/>
    <p:sldId id="345" r:id="rId23"/>
    <p:sldId id="346" r:id="rId24"/>
    <p:sldId id="347" r:id="rId25"/>
    <p:sldId id="348" r:id="rId26"/>
    <p:sldId id="349" r:id="rId27"/>
    <p:sldId id="350" r:id="rId28"/>
    <p:sldId id="351" r:id="rId29"/>
    <p:sldId id="286" r:id="rId30"/>
    <p:sldId id="353" r:id="rId31"/>
    <p:sldId id="325" r:id="rId32"/>
    <p:sldId id="330" r:id="rId33"/>
    <p:sldId id="354" r:id="rId34"/>
    <p:sldId id="327" r:id="rId35"/>
    <p:sldId id="356" r:id="rId36"/>
    <p:sldId id="331" r:id="rId37"/>
    <p:sldId id="357" r:id="rId38"/>
    <p:sldId id="358" r:id="rId39"/>
    <p:sldId id="274" r:id="rId40"/>
    <p:sldId id="266" r:id="rId41"/>
  </p:sldIdLst>
  <p:sldSz cx="9144000" cy="5143500" type="screen16x9"/>
  <p:notesSz cx="6858000" cy="9144000"/>
  <p:embeddedFontLst>
    <p:embeddedFont>
      <p:font typeface="Calibri Light" panose="020F0302020204030204" pitchFamily="34" charset="0"/>
      <p:regular r:id="rId43"/>
      <p:italic r:id="rId44"/>
    </p:embeddedFont>
    <p:embeddedFont>
      <p:font typeface="Merriweather Sans" panose="020B0604020202020204" charset="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Cambria Math" panose="02040503050406030204" pitchFamily="18" charset="0"/>
      <p:regular r:id="rId53"/>
    </p:embeddedFont>
    <p:embeddedFont>
      <p:font typeface="Arial Black" panose="020B0A04020102020204" pitchFamily="34" charset="0"/>
      <p:bold r:id="rId54"/>
    </p:embeddedFont>
    <p:embeddedFont>
      <p:font typeface="Wingdings 2" panose="05020102010507070707" pitchFamily="18" charset="2"/>
      <p:regular r:id="rId55"/>
    </p:embeddedFont>
    <p:embeddedFont>
      <p:font typeface="Open Sans SemiBold" panose="020B0706030804020204" pitchFamily="34" charset="0"/>
      <p:regular r:id="rId56"/>
      <p:bold r:id="rId57"/>
      <p:italic r:id="rId58"/>
      <p:boldItalic r:id="rId59"/>
    </p:embeddedFont>
    <p:embeddedFont>
      <p:font typeface="Bungee" panose="020B0604020202020204" charset="0"/>
      <p:regular r:id="rId60"/>
    </p:embeddedFont>
    <p:embeddedFont>
      <p:font typeface="Malgun Gothic" panose="020B0503020000020004" pitchFamily="34" charset="-127"/>
      <p:regular r:id="rId61"/>
      <p:bold r:id="rId62"/>
    </p:embeddedFont>
    <p:embeddedFont>
      <p:font typeface="Open Sans" panose="020B060603050402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8584"/>
    <a:srgbClr val="F0D59E"/>
    <a:srgbClr val="EAC6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5F559B-A3BE-46BC-8BEC-15FED16A4453}">
  <a:tblStyle styleId="{ED5F559B-A3BE-46BC-8BEC-15FED16A445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80"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5" Type="http://schemas.openxmlformats.org/officeDocument/2006/relationships/slide" Target="slides/slide3.xml"/><Relationship Id="rId61" Type="http://schemas.openxmlformats.org/officeDocument/2006/relationships/font" Target="fonts/font1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8.fntdata"/><Relationship Id="rId55"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2807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5088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108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299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2162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6700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071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6221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692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5075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8377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8023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7068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62891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61077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52368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67790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54425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62675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e531339198_6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e531339198_6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e531339198_6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e531339198_6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586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3185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e531339198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e531339198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9615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890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1356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3526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8198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2059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7098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e531339198_0_1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e531339198_0_1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e531339198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e531339198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0874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3526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34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353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219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80450" y="1489563"/>
            <a:ext cx="6383100" cy="2052600"/>
          </a:xfrm>
          <a:prstGeom prst="rect">
            <a:avLst/>
          </a:prstGeom>
        </p:spPr>
        <p:txBody>
          <a:bodyPr spcFirstLastPara="1" wrap="square" lIns="0" tIns="0" rIns="0" bIns="0" anchor="ctr" anchorCtr="0">
            <a:noAutofit/>
          </a:bodyPr>
          <a:lstStyle>
            <a:lvl1pPr lvl="0" algn="ctr" rtl="0">
              <a:spcBef>
                <a:spcPts val="0"/>
              </a:spcBef>
              <a:spcAft>
                <a:spcPts val="0"/>
              </a:spcAft>
              <a:buClr>
                <a:schemeClr val="accent4"/>
              </a:buClr>
              <a:buSzPts val="5200"/>
              <a:buNone/>
              <a:defRPr sz="6000" b="0">
                <a:solidFill>
                  <a:srgbClr val="BAD9DC"/>
                </a:solidFill>
                <a:latin typeface="Bungee"/>
                <a:ea typeface="Bungee"/>
                <a:cs typeface="Bungee"/>
                <a:sym typeface="Bungee"/>
              </a:defRPr>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a:endParaRPr/>
          </a:p>
        </p:txBody>
      </p:sp>
      <p:sp>
        <p:nvSpPr>
          <p:cNvPr id="10" name="Google Shape;10;p2"/>
          <p:cNvSpPr txBox="1">
            <a:spLocks noGrp="1"/>
          </p:cNvSpPr>
          <p:nvPr>
            <p:ph type="subTitle" idx="1"/>
          </p:nvPr>
        </p:nvSpPr>
        <p:spPr>
          <a:xfrm>
            <a:off x="2394450" y="4041275"/>
            <a:ext cx="4355100" cy="378000"/>
          </a:xfrm>
          <a:prstGeom prst="rect">
            <a:avLst/>
          </a:prstGeom>
          <a:noFill/>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2800"/>
              <a:buFont typeface="Open Sans SemiBold"/>
              <a:buNone/>
              <a:defRPr sz="1800">
                <a:solidFill>
                  <a:schemeClr val="lt1"/>
                </a:solidFill>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775E-5E30-4581-80EA-1380250BA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126D2-EEB5-4557-A3C3-E0E8916E2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313DF-68CD-4EC0-9BB3-8AB96C1A7335}"/>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24/9/2024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1666573F-F484-4E69-AF3C-A400243E2751}"/>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6E1A454F-0034-4E1C-8F7B-734E99DCF340}"/>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61272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4AD3-8771-4757-8C09-181213ADC2B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305C515-ADED-4BA6-BEFB-2F26F76A1F0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7EBA1C-AE37-4DA9-95A6-AF9A2B09F5DB}"/>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24/9/2024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59B33E2F-FCFD-439E-A13E-69EEE59235B3}"/>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9286E363-6786-4759-AE2D-FC7F45F23400}"/>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19549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3255-A2DA-4D0F-A307-0CCA0D9E9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AF2DB-B5D3-496B-ABB5-B12053A82F8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1060E-E5D9-41D8-AF2A-4E980B3D297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603F18-F26F-4DCA-9F2F-B3F4801E11ED}"/>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24/9/2024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a:extLst>
              <a:ext uri="{FF2B5EF4-FFF2-40B4-BE49-F238E27FC236}">
                <a16:creationId xmlns:a16="http://schemas.microsoft.com/office/drawing/2014/main" id="{1F933187-4ED8-4C08-8320-91E83CAF4518}"/>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a:extLst>
              <a:ext uri="{FF2B5EF4-FFF2-40B4-BE49-F238E27FC236}">
                <a16:creationId xmlns:a16="http://schemas.microsoft.com/office/drawing/2014/main" id="{B9D16127-13A0-476D-A79A-7FC2A6F1E06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09253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4EDA-B539-420E-849B-3BB77E5F700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9317D-0301-4533-B0A4-FED6AB07235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2F4B7-E3E9-455C-AA6F-928EEC9758F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92BF72-3C9F-4921-B250-E94BE0300F9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272AA31-D54B-4F54-88CA-6B0FC8A3174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92CBBD-27F7-4964-B84D-64B44CE10EF1}"/>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24/9/2024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Footer Placeholder 7">
            <a:extLst>
              <a:ext uri="{FF2B5EF4-FFF2-40B4-BE49-F238E27FC236}">
                <a16:creationId xmlns:a16="http://schemas.microsoft.com/office/drawing/2014/main" id="{6DF3F9CE-E9CE-45D2-B82E-01A086AA3AFB}"/>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Slide Number Placeholder 8">
            <a:extLst>
              <a:ext uri="{FF2B5EF4-FFF2-40B4-BE49-F238E27FC236}">
                <a16:creationId xmlns:a16="http://schemas.microsoft.com/office/drawing/2014/main" id="{AEC5F084-89AC-4FD9-8F64-85507CA94C1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70952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2C29-64FA-403A-89F2-58BB345EA7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CBA50C-DE80-4F45-8695-2232C990A7EB}"/>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24/9/2024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4" name="Footer Placeholder 3">
            <a:extLst>
              <a:ext uri="{FF2B5EF4-FFF2-40B4-BE49-F238E27FC236}">
                <a16:creationId xmlns:a16="http://schemas.microsoft.com/office/drawing/2014/main" id="{20BACC08-11C1-44C7-B794-285E613C951D}"/>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Slide Number Placeholder 4">
            <a:extLst>
              <a:ext uri="{FF2B5EF4-FFF2-40B4-BE49-F238E27FC236}">
                <a16:creationId xmlns:a16="http://schemas.microsoft.com/office/drawing/2014/main" id="{32245AD4-D931-497F-A4EB-5735FAC02DBB}"/>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85444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9B514-3314-4B25-83E8-D727B6D99DCE}"/>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24/9/2024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3" name="Footer Placeholder 2">
            <a:extLst>
              <a:ext uri="{FF2B5EF4-FFF2-40B4-BE49-F238E27FC236}">
                <a16:creationId xmlns:a16="http://schemas.microsoft.com/office/drawing/2014/main" id="{AD6FEE42-0189-4D43-A0CB-CE776824B811}"/>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4" name="Slide Number Placeholder 3">
            <a:extLst>
              <a:ext uri="{FF2B5EF4-FFF2-40B4-BE49-F238E27FC236}">
                <a16:creationId xmlns:a16="http://schemas.microsoft.com/office/drawing/2014/main" id="{65C9C4F4-3C5E-4D7D-85A6-822188227AF0}"/>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148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D2B4-846C-40E9-BC14-C71ED7300F8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13FB67A-4A75-4DC9-956C-8F3F7E2D923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C67659-8461-438D-AF5A-DA448AFB07B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B31677-B450-4280-BE5C-E520226F951B}"/>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24/9/2024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a:extLst>
              <a:ext uri="{FF2B5EF4-FFF2-40B4-BE49-F238E27FC236}">
                <a16:creationId xmlns:a16="http://schemas.microsoft.com/office/drawing/2014/main" id="{86B6A578-8C7F-4DB9-BBD8-3CD6185978FF}"/>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a:extLst>
              <a:ext uri="{FF2B5EF4-FFF2-40B4-BE49-F238E27FC236}">
                <a16:creationId xmlns:a16="http://schemas.microsoft.com/office/drawing/2014/main" id="{62C56049-6FE5-45F1-919C-05515DC50B3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87666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AD6D-D606-4C3E-8869-81BAE8C58A3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A14E72B-0AD9-4749-9B45-45D6DAAE516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36F32D6-8BD1-4064-ADD2-BB85D08DA24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B8A8BC2-8CEA-43A5-9CD2-5F7987CB05EF}"/>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24/9/2024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a:extLst>
              <a:ext uri="{FF2B5EF4-FFF2-40B4-BE49-F238E27FC236}">
                <a16:creationId xmlns:a16="http://schemas.microsoft.com/office/drawing/2014/main" id="{0C4BA9FD-98BA-4DA6-91A7-C71A60DDEDE9}"/>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a:extLst>
              <a:ext uri="{FF2B5EF4-FFF2-40B4-BE49-F238E27FC236}">
                <a16:creationId xmlns:a16="http://schemas.microsoft.com/office/drawing/2014/main" id="{B9397919-CB3A-470B-B82D-0F6691D91EF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0595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4963-9E4D-4F8D-A3D9-D330D0320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2FBD5-D455-4B24-940A-98239DB941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CDAF0-EF53-45F0-A745-A9F37F5E847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24/9/2024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304E1B9C-78EA-41F4-97E0-0609B83E4592}"/>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B360684D-64A2-4701-BC0B-3B4DA605C2D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07652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8E353F-60D7-4B66-9D4F-99EFF966085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719977-11D8-4FE1-A92D-E85CDBD3AA8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A0A5A-9D3C-4E42-984F-5348886386CC}"/>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24/9/2024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8C8D2F5C-8DD9-4076-9135-EC3AB94B2326}"/>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F86D0128-6D7F-40E9-AC87-15D47292F4C9}"/>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75359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1206000" y="1425650"/>
            <a:ext cx="6732000" cy="2876100"/>
          </a:xfrm>
          <a:prstGeom prst="rect">
            <a:avLst/>
          </a:prstGeom>
        </p:spPr>
        <p:txBody>
          <a:bodyPr spcFirstLastPara="1" wrap="square" lIns="0" tIns="0" rIns="0" bIns="0" anchor="ctr" anchorCtr="0">
            <a:noAutofit/>
          </a:bodyPr>
          <a:lstStyle>
            <a:lvl1pPr lvl="0" algn="ctr">
              <a:spcBef>
                <a:spcPts val="0"/>
              </a:spcBef>
              <a:spcAft>
                <a:spcPts val="0"/>
              </a:spcAft>
              <a:buClr>
                <a:schemeClr val="accent3"/>
              </a:buClr>
              <a:buSzPts val="4800"/>
              <a:buNone/>
              <a:defRPr sz="9600">
                <a:solidFill>
                  <a:schemeClr val="accent3"/>
                </a:solidFill>
              </a:defRPr>
            </a:lvl1pPr>
            <a:lvl2pPr lvl="1" algn="ctr">
              <a:spcBef>
                <a:spcPts val="0"/>
              </a:spcBef>
              <a:spcAft>
                <a:spcPts val="0"/>
              </a:spcAft>
              <a:buClr>
                <a:schemeClr val="accent3"/>
              </a:buClr>
              <a:buSzPts val="4800"/>
              <a:buNone/>
              <a:defRPr sz="4800">
                <a:solidFill>
                  <a:schemeClr val="accent3"/>
                </a:solidFill>
              </a:defRPr>
            </a:lvl2pPr>
            <a:lvl3pPr lvl="2" algn="ctr">
              <a:spcBef>
                <a:spcPts val="0"/>
              </a:spcBef>
              <a:spcAft>
                <a:spcPts val="0"/>
              </a:spcAft>
              <a:buClr>
                <a:schemeClr val="accent3"/>
              </a:buClr>
              <a:buSzPts val="4800"/>
              <a:buNone/>
              <a:defRPr sz="4800">
                <a:solidFill>
                  <a:schemeClr val="accent3"/>
                </a:solidFill>
              </a:defRPr>
            </a:lvl3pPr>
            <a:lvl4pPr lvl="3" algn="ctr">
              <a:spcBef>
                <a:spcPts val="0"/>
              </a:spcBef>
              <a:spcAft>
                <a:spcPts val="0"/>
              </a:spcAft>
              <a:buClr>
                <a:schemeClr val="accent3"/>
              </a:buClr>
              <a:buSzPts val="4800"/>
              <a:buNone/>
              <a:defRPr sz="4800">
                <a:solidFill>
                  <a:schemeClr val="accent3"/>
                </a:solidFill>
              </a:defRPr>
            </a:lvl4pPr>
            <a:lvl5pPr lvl="4" algn="ctr">
              <a:spcBef>
                <a:spcPts val="0"/>
              </a:spcBef>
              <a:spcAft>
                <a:spcPts val="0"/>
              </a:spcAft>
              <a:buClr>
                <a:schemeClr val="accent3"/>
              </a:buClr>
              <a:buSzPts val="4800"/>
              <a:buNone/>
              <a:defRPr sz="4800">
                <a:solidFill>
                  <a:schemeClr val="accent3"/>
                </a:solidFill>
              </a:defRPr>
            </a:lvl5pPr>
            <a:lvl6pPr lvl="5" algn="ctr">
              <a:spcBef>
                <a:spcPts val="0"/>
              </a:spcBef>
              <a:spcAft>
                <a:spcPts val="0"/>
              </a:spcAft>
              <a:buClr>
                <a:schemeClr val="accent3"/>
              </a:buClr>
              <a:buSzPts val="4800"/>
              <a:buNone/>
              <a:defRPr sz="4800">
                <a:solidFill>
                  <a:schemeClr val="accent3"/>
                </a:solidFill>
              </a:defRPr>
            </a:lvl6pPr>
            <a:lvl7pPr lvl="6" algn="ctr">
              <a:spcBef>
                <a:spcPts val="0"/>
              </a:spcBef>
              <a:spcAft>
                <a:spcPts val="0"/>
              </a:spcAft>
              <a:buClr>
                <a:schemeClr val="accent3"/>
              </a:buClr>
              <a:buSzPts val="4800"/>
              <a:buNone/>
              <a:defRPr sz="4800">
                <a:solidFill>
                  <a:schemeClr val="accent3"/>
                </a:solidFill>
              </a:defRPr>
            </a:lvl7pPr>
            <a:lvl8pPr lvl="7" algn="ctr">
              <a:spcBef>
                <a:spcPts val="0"/>
              </a:spcBef>
              <a:spcAft>
                <a:spcPts val="0"/>
              </a:spcAft>
              <a:buClr>
                <a:schemeClr val="accent3"/>
              </a:buClr>
              <a:buSzPts val="4800"/>
              <a:buNone/>
              <a:defRPr sz="4800">
                <a:solidFill>
                  <a:schemeClr val="accent3"/>
                </a:solidFill>
              </a:defRPr>
            </a:lvl8pPr>
            <a:lvl9pPr lvl="8" algn="ctr">
              <a:spcBef>
                <a:spcPts val="0"/>
              </a:spcBef>
              <a:spcAft>
                <a:spcPts val="0"/>
              </a:spcAft>
              <a:buClr>
                <a:schemeClr val="accent3"/>
              </a:buClr>
              <a:buSzPts val="4800"/>
              <a:buNone/>
              <a:defRPr sz="4800">
                <a:solidFill>
                  <a:schemeClr val="accent3"/>
                </a:solidFill>
              </a:defRPr>
            </a:lvl9pPr>
          </a:lstStyle>
          <a:p>
            <a:endParaRPr/>
          </a:p>
        </p:txBody>
      </p:sp>
      <p:pic>
        <p:nvPicPr>
          <p:cNvPr id="45" name="Google Shape;45;p8"/>
          <p:cNvPicPr preferRelativeResize="0"/>
          <p:nvPr/>
        </p:nvPicPr>
        <p:blipFill>
          <a:blip r:embed="rId2">
            <a:alphaModFix/>
          </a:blip>
          <a:stretch>
            <a:fillRect/>
          </a:stretch>
        </p:blipFill>
        <p:spPr>
          <a:xfrm>
            <a:off x="201575" y="3629600"/>
            <a:ext cx="1340399" cy="1340399"/>
          </a:xfrm>
          <a:prstGeom prst="rect">
            <a:avLst/>
          </a:prstGeom>
          <a:noFill/>
          <a:ln>
            <a:noFill/>
          </a:ln>
        </p:spPr>
      </p:pic>
      <p:pic>
        <p:nvPicPr>
          <p:cNvPr id="46" name="Google Shape;46;p8"/>
          <p:cNvPicPr preferRelativeResize="0"/>
          <p:nvPr/>
        </p:nvPicPr>
        <p:blipFill>
          <a:blip r:embed="rId3">
            <a:alphaModFix/>
          </a:blip>
          <a:stretch>
            <a:fillRect/>
          </a:stretch>
        </p:blipFill>
        <p:spPr>
          <a:xfrm>
            <a:off x="7815354" y="2748700"/>
            <a:ext cx="997501" cy="998600"/>
          </a:xfrm>
          <a:prstGeom prst="rect">
            <a:avLst/>
          </a:prstGeom>
          <a:noFill/>
          <a:ln>
            <a:noFill/>
          </a:ln>
        </p:spPr>
      </p:pic>
      <p:pic>
        <p:nvPicPr>
          <p:cNvPr id="47" name="Google Shape;47;p8"/>
          <p:cNvPicPr preferRelativeResize="0"/>
          <p:nvPr/>
        </p:nvPicPr>
        <p:blipFill>
          <a:blip r:embed="rId4">
            <a:alphaModFix/>
          </a:blip>
          <a:stretch>
            <a:fillRect/>
          </a:stretch>
        </p:blipFill>
        <p:spPr>
          <a:xfrm>
            <a:off x="7608275" y="3696725"/>
            <a:ext cx="1340399" cy="13403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982200" y="1890146"/>
            <a:ext cx="7179600" cy="1363200"/>
          </a:xfrm>
          <a:prstGeom prst="rect">
            <a:avLst/>
          </a:prstGeom>
        </p:spPr>
        <p:txBody>
          <a:bodyPr spcFirstLastPara="1" wrap="square" lIns="0" tIns="0" rIns="0" bIns="0" anchor="b" anchorCtr="0">
            <a:noAutofit/>
          </a:bodyPr>
          <a:lstStyle>
            <a:lvl1pPr lvl="0" algn="ctr">
              <a:spcBef>
                <a:spcPts val="0"/>
              </a:spcBef>
              <a:spcAft>
                <a:spcPts val="0"/>
              </a:spcAft>
              <a:buClr>
                <a:schemeClr val="lt2"/>
              </a:buClr>
              <a:buSzPts val="12000"/>
              <a:buNone/>
              <a:defRPr sz="9600">
                <a:solidFill>
                  <a:schemeClr val="lt2"/>
                </a:solidFill>
              </a:defRPr>
            </a:lvl1pPr>
            <a:lvl2pPr lvl="1" algn="ctr">
              <a:spcBef>
                <a:spcPts val="0"/>
              </a:spcBef>
              <a:spcAft>
                <a:spcPts val="0"/>
              </a:spcAft>
              <a:buClr>
                <a:schemeClr val="accent3"/>
              </a:buClr>
              <a:buSzPts val="12000"/>
              <a:buNone/>
              <a:defRPr sz="12000">
                <a:solidFill>
                  <a:schemeClr val="accent3"/>
                </a:solidFill>
              </a:defRPr>
            </a:lvl2pPr>
            <a:lvl3pPr lvl="2" algn="ctr">
              <a:spcBef>
                <a:spcPts val="0"/>
              </a:spcBef>
              <a:spcAft>
                <a:spcPts val="0"/>
              </a:spcAft>
              <a:buClr>
                <a:schemeClr val="accent3"/>
              </a:buClr>
              <a:buSzPts val="12000"/>
              <a:buNone/>
              <a:defRPr sz="12000">
                <a:solidFill>
                  <a:schemeClr val="accent3"/>
                </a:solidFill>
              </a:defRPr>
            </a:lvl3pPr>
            <a:lvl4pPr lvl="3" algn="ctr">
              <a:spcBef>
                <a:spcPts val="0"/>
              </a:spcBef>
              <a:spcAft>
                <a:spcPts val="0"/>
              </a:spcAft>
              <a:buClr>
                <a:schemeClr val="accent3"/>
              </a:buClr>
              <a:buSzPts val="12000"/>
              <a:buNone/>
              <a:defRPr sz="12000">
                <a:solidFill>
                  <a:schemeClr val="accent3"/>
                </a:solidFill>
              </a:defRPr>
            </a:lvl4pPr>
            <a:lvl5pPr lvl="4" algn="ctr">
              <a:spcBef>
                <a:spcPts val="0"/>
              </a:spcBef>
              <a:spcAft>
                <a:spcPts val="0"/>
              </a:spcAft>
              <a:buClr>
                <a:schemeClr val="accent3"/>
              </a:buClr>
              <a:buSzPts val="12000"/>
              <a:buNone/>
              <a:defRPr sz="12000">
                <a:solidFill>
                  <a:schemeClr val="accent3"/>
                </a:solidFill>
              </a:defRPr>
            </a:lvl5pPr>
            <a:lvl6pPr lvl="5" algn="ctr">
              <a:spcBef>
                <a:spcPts val="0"/>
              </a:spcBef>
              <a:spcAft>
                <a:spcPts val="0"/>
              </a:spcAft>
              <a:buClr>
                <a:schemeClr val="accent3"/>
              </a:buClr>
              <a:buSzPts val="12000"/>
              <a:buNone/>
              <a:defRPr sz="12000">
                <a:solidFill>
                  <a:schemeClr val="accent3"/>
                </a:solidFill>
              </a:defRPr>
            </a:lvl6pPr>
            <a:lvl7pPr lvl="6" algn="ctr">
              <a:spcBef>
                <a:spcPts val="0"/>
              </a:spcBef>
              <a:spcAft>
                <a:spcPts val="0"/>
              </a:spcAft>
              <a:buClr>
                <a:schemeClr val="accent3"/>
              </a:buClr>
              <a:buSzPts val="12000"/>
              <a:buNone/>
              <a:defRPr sz="12000">
                <a:solidFill>
                  <a:schemeClr val="accent3"/>
                </a:solidFill>
              </a:defRPr>
            </a:lvl7pPr>
            <a:lvl8pPr lvl="7" algn="ctr">
              <a:spcBef>
                <a:spcPts val="0"/>
              </a:spcBef>
              <a:spcAft>
                <a:spcPts val="0"/>
              </a:spcAft>
              <a:buClr>
                <a:schemeClr val="accent3"/>
              </a:buClr>
              <a:buSzPts val="12000"/>
              <a:buNone/>
              <a:defRPr sz="12000">
                <a:solidFill>
                  <a:schemeClr val="accent3"/>
                </a:solidFill>
              </a:defRPr>
            </a:lvl8pPr>
            <a:lvl9pPr lvl="8" algn="ctr">
              <a:spcBef>
                <a:spcPts val="0"/>
              </a:spcBef>
              <a:spcAft>
                <a:spcPts val="0"/>
              </a:spcAft>
              <a:buClr>
                <a:schemeClr val="accent3"/>
              </a:buClr>
              <a:buSzPts val="12000"/>
              <a:buNone/>
              <a:defRPr sz="12000">
                <a:solidFill>
                  <a:schemeClr val="accent3"/>
                </a:solidFill>
              </a:defRPr>
            </a:lvl9pPr>
          </a:lstStyle>
          <a:p>
            <a:r>
              <a:t>xx%</a:t>
            </a:r>
          </a:p>
        </p:txBody>
      </p:sp>
      <p:sp>
        <p:nvSpPr>
          <p:cNvPr id="56" name="Google Shape;56;p11"/>
          <p:cNvSpPr txBox="1">
            <a:spLocks noGrp="1"/>
          </p:cNvSpPr>
          <p:nvPr>
            <p:ph type="subTitle" idx="1"/>
          </p:nvPr>
        </p:nvSpPr>
        <p:spPr>
          <a:xfrm>
            <a:off x="2086850" y="3492225"/>
            <a:ext cx="4970400" cy="302700"/>
          </a:xfrm>
          <a:prstGeom prst="rect">
            <a:avLst/>
          </a:prstGeom>
        </p:spPr>
        <p:txBody>
          <a:bodyPr spcFirstLastPara="1" wrap="square" lIns="0" tIns="0" rIns="0" bIns="0" anchor="ctr" anchorCtr="0">
            <a:noAutofit/>
          </a:bodyPr>
          <a:lstStyle>
            <a:lvl1pPr lvl="0" algn="ctr">
              <a:spcBef>
                <a:spcPts val="0"/>
              </a:spcBef>
              <a:spcAft>
                <a:spcPts val="0"/>
              </a:spcAft>
              <a:buClr>
                <a:schemeClr val="lt1"/>
              </a:buClr>
              <a:buSzPts val="1800"/>
              <a:buNone/>
              <a:defRPr sz="18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pic>
        <p:nvPicPr>
          <p:cNvPr id="57" name="Google Shape;57;p11"/>
          <p:cNvPicPr preferRelativeResize="0"/>
          <p:nvPr/>
        </p:nvPicPr>
        <p:blipFill>
          <a:blip r:embed="rId2">
            <a:alphaModFix/>
          </a:blip>
          <a:stretch>
            <a:fillRect/>
          </a:stretch>
        </p:blipFill>
        <p:spPr>
          <a:xfrm rot="2390608">
            <a:off x="60888" y="3657227"/>
            <a:ext cx="1591002" cy="1591022"/>
          </a:xfrm>
          <a:prstGeom prst="rect">
            <a:avLst/>
          </a:prstGeom>
          <a:noFill/>
          <a:ln>
            <a:noFill/>
          </a:ln>
        </p:spPr>
      </p:pic>
      <p:pic>
        <p:nvPicPr>
          <p:cNvPr id="58" name="Google Shape;58;p11"/>
          <p:cNvPicPr preferRelativeResize="0"/>
          <p:nvPr/>
        </p:nvPicPr>
        <p:blipFill>
          <a:blip r:embed="rId3">
            <a:alphaModFix/>
          </a:blip>
          <a:stretch>
            <a:fillRect/>
          </a:stretch>
        </p:blipFill>
        <p:spPr>
          <a:xfrm>
            <a:off x="7560452" y="3632850"/>
            <a:ext cx="1271095" cy="12725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1776700" y="1082300"/>
            <a:ext cx="5590800" cy="3780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a:lvl1pPr>
            <a:lvl2pPr lvl="1" algn="ctr" rtl="0">
              <a:spcBef>
                <a:spcPts val="0"/>
              </a:spcBef>
              <a:spcAft>
                <a:spcPts val="0"/>
              </a:spcAft>
              <a:buSzPts val="3000"/>
              <a:buFont typeface="Bungee"/>
              <a:buNone/>
              <a:defRPr sz="3000">
                <a:latin typeface="Bungee"/>
                <a:ea typeface="Bungee"/>
                <a:cs typeface="Bungee"/>
                <a:sym typeface="Bungee"/>
              </a:defRPr>
            </a:lvl2pPr>
            <a:lvl3pPr lvl="2" algn="ctr" rtl="0">
              <a:spcBef>
                <a:spcPts val="0"/>
              </a:spcBef>
              <a:spcAft>
                <a:spcPts val="0"/>
              </a:spcAft>
              <a:buSzPts val="3000"/>
              <a:buFont typeface="Bungee"/>
              <a:buNone/>
              <a:defRPr sz="3000">
                <a:latin typeface="Bungee"/>
                <a:ea typeface="Bungee"/>
                <a:cs typeface="Bungee"/>
                <a:sym typeface="Bungee"/>
              </a:defRPr>
            </a:lvl3pPr>
            <a:lvl4pPr lvl="3" algn="ctr" rtl="0">
              <a:spcBef>
                <a:spcPts val="0"/>
              </a:spcBef>
              <a:spcAft>
                <a:spcPts val="0"/>
              </a:spcAft>
              <a:buSzPts val="3000"/>
              <a:buFont typeface="Bungee"/>
              <a:buNone/>
              <a:defRPr sz="3000">
                <a:latin typeface="Bungee"/>
                <a:ea typeface="Bungee"/>
                <a:cs typeface="Bungee"/>
                <a:sym typeface="Bungee"/>
              </a:defRPr>
            </a:lvl4pPr>
            <a:lvl5pPr lvl="4" algn="ctr" rtl="0">
              <a:spcBef>
                <a:spcPts val="0"/>
              </a:spcBef>
              <a:spcAft>
                <a:spcPts val="0"/>
              </a:spcAft>
              <a:buSzPts val="3000"/>
              <a:buFont typeface="Bungee"/>
              <a:buNone/>
              <a:defRPr sz="3000">
                <a:latin typeface="Bungee"/>
                <a:ea typeface="Bungee"/>
                <a:cs typeface="Bungee"/>
                <a:sym typeface="Bungee"/>
              </a:defRPr>
            </a:lvl5pPr>
            <a:lvl6pPr lvl="5" algn="ctr" rtl="0">
              <a:spcBef>
                <a:spcPts val="0"/>
              </a:spcBef>
              <a:spcAft>
                <a:spcPts val="0"/>
              </a:spcAft>
              <a:buSzPts val="3000"/>
              <a:buFont typeface="Bungee"/>
              <a:buNone/>
              <a:defRPr sz="3000">
                <a:latin typeface="Bungee"/>
                <a:ea typeface="Bungee"/>
                <a:cs typeface="Bungee"/>
                <a:sym typeface="Bungee"/>
              </a:defRPr>
            </a:lvl6pPr>
            <a:lvl7pPr lvl="6" algn="ctr" rtl="0">
              <a:spcBef>
                <a:spcPts val="0"/>
              </a:spcBef>
              <a:spcAft>
                <a:spcPts val="0"/>
              </a:spcAft>
              <a:buSzPts val="3000"/>
              <a:buFont typeface="Bungee"/>
              <a:buNone/>
              <a:defRPr sz="3000">
                <a:latin typeface="Bungee"/>
                <a:ea typeface="Bungee"/>
                <a:cs typeface="Bungee"/>
                <a:sym typeface="Bungee"/>
              </a:defRPr>
            </a:lvl7pPr>
            <a:lvl8pPr lvl="7" algn="ctr" rtl="0">
              <a:spcBef>
                <a:spcPts val="0"/>
              </a:spcBef>
              <a:spcAft>
                <a:spcPts val="0"/>
              </a:spcAft>
              <a:buSzPts val="3000"/>
              <a:buFont typeface="Bungee"/>
              <a:buNone/>
              <a:defRPr sz="3000">
                <a:latin typeface="Bungee"/>
                <a:ea typeface="Bungee"/>
                <a:cs typeface="Bungee"/>
                <a:sym typeface="Bungee"/>
              </a:defRPr>
            </a:lvl8pPr>
            <a:lvl9pPr lvl="8" algn="ctr" rtl="0">
              <a:spcBef>
                <a:spcPts val="0"/>
              </a:spcBef>
              <a:spcAft>
                <a:spcPts val="0"/>
              </a:spcAft>
              <a:buSzPts val="3000"/>
              <a:buFont typeface="Bungee"/>
              <a:buNone/>
              <a:defRPr sz="3000">
                <a:latin typeface="Bungee"/>
                <a:ea typeface="Bungee"/>
                <a:cs typeface="Bungee"/>
                <a:sym typeface="Bungee"/>
              </a:defRPr>
            </a:lvl9pPr>
          </a:lstStyle>
          <a:p>
            <a:endParaRPr/>
          </a:p>
        </p:txBody>
      </p:sp>
      <p:sp>
        <p:nvSpPr>
          <p:cNvPr id="62" name="Google Shape;62;p13"/>
          <p:cNvSpPr txBox="1">
            <a:spLocks noGrp="1"/>
          </p:cNvSpPr>
          <p:nvPr>
            <p:ph type="subTitle" idx="1"/>
          </p:nvPr>
        </p:nvSpPr>
        <p:spPr>
          <a:xfrm>
            <a:off x="715350" y="2290334"/>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accent1"/>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13"/>
          <p:cNvSpPr txBox="1">
            <a:spLocks noGrp="1"/>
          </p:cNvSpPr>
          <p:nvPr>
            <p:ph type="title" idx="2" hasCustomPrompt="1"/>
          </p:nvPr>
        </p:nvSpPr>
        <p:spPr>
          <a:xfrm>
            <a:off x="1513800" y="1694437"/>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64" name="Google Shape;64;p13"/>
          <p:cNvSpPr txBox="1">
            <a:spLocks noGrp="1"/>
          </p:cNvSpPr>
          <p:nvPr>
            <p:ph type="subTitle" idx="3"/>
          </p:nvPr>
        </p:nvSpPr>
        <p:spPr>
          <a:xfrm>
            <a:off x="944400" y="2631123"/>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 name="Google Shape;65;p13"/>
          <p:cNvSpPr txBox="1">
            <a:spLocks noGrp="1"/>
          </p:cNvSpPr>
          <p:nvPr>
            <p:ph type="subTitle" idx="4"/>
          </p:nvPr>
        </p:nvSpPr>
        <p:spPr>
          <a:xfrm>
            <a:off x="3311850" y="2290334"/>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lt2"/>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6" name="Google Shape;66;p13"/>
          <p:cNvSpPr txBox="1">
            <a:spLocks noGrp="1"/>
          </p:cNvSpPr>
          <p:nvPr>
            <p:ph type="title" idx="5" hasCustomPrompt="1"/>
          </p:nvPr>
        </p:nvSpPr>
        <p:spPr>
          <a:xfrm>
            <a:off x="4110296" y="1694437"/>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67" name="Google Shape;67;p13"/>
          <p:cNvSpPr txBox="1">
            <a:spLocks noGrp="1"/>
          </p:cNvSpPr>
          <p:nvPr>
            <p:ph type="subTitle" idx="6"/>
          </p:nvPr>
        </p:nvSpPr>
        <p:spPr>
          <a:xfrm>
            <a:off x="2242650" y="4124975"/>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8" name="Google Shape;68;p13"/>
          <p:cNvSpPr txBox="1">
            <a:spLocks noGrp="1"/>
          </p:cNvSpPr>
          <p:nvPr>
            <p:ph type="subTitle" idx="7"/>
          </p:nvPr>
        </p:nvSpPr>
        <p:spPr>
          <a:xfrm>
            <a:off x="5908350" y="2290334"/>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dk2"/>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9" name="Google Shape;69;p13"/>
          <p:cNvSpPr txBox="1">
            <a:spLocks noGrp="1"/>
          </p:cNvSpPr>
          <p:nvPr>
            <p:ph type="title" idx="8" hasCustomPrompt="1"/>
          </p:nvPr>
        </p:nvSpPr>
        <p:spPr>
          <a:xfrm>
            <a:off x="6706799" y="1694438"/>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70" name="Google Shape;70;p13"/>
          <p:cNvSpPr txBox="1">
            <a:spLocks noGrp="1"/>
          </p:cNvSpPr>
          <p:nvPr>
            <p:ph type="subTitle" idx="9"/>
          </p:nvPr>
        </p:nvSpPr>
        <p:spPr>
          <a:xfrm>
            <a:off x="4839144" y="4124975"/>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1" name="Google Shape;71;p13"/>
          <p:cNvSpPr txBox="1">
            <a:spLocks noGrp="1"/>
          </p:cNvSpPr>
          <p:nvPr>
            <p:ph type="subTitle" idx="13"/>
          </p:nvPr>
        </p:nvSpPr>
        <p:spPr>
          <a:xfrm>
            <a:off x="2013600" y="3784163"/>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accent3"/>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2" name="Google Shape;72;p13"/>
          <p:cNvSpPr txBox="1">
            <a:spLocks noGrp="1"/>
          </p:cNvSpPr>
          <p:nvPr>
            <p:ph type="title" idx="14" hasCustomPrompt="1"/>
          </p:nvPr>
        </p:nvSpPr>
        <p:spPr>
          <a:xfrm>
            <a:off x="2812050" y="3188236"/>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73" name="Google Shape;73;p13"/>
          <p:cNvSpPr txBox="1">
            <a:spLocks noGrp="1"/>
          </p:cNvSpPr>
          <p:nvPr>
            <p:ph type="subTitle" idx="15"/>
          </p:nvPr>
        </p:nvSpPr>
        <p:spPr>
          <a:xfrm>
            <a:off x="3540900" y="2631123"/>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4" name="Google Shape;74;p13"/>
          <p:cNvSpPr txBox="1">
            <a:spLocks noGrp="1"/>
          </p:cNvSpPr>
          <p:nvPr>
            <p:ph type="subTitle" idx="16"/>
          </p:nvPr>
        </p:nvSpPr>
        <p:spPr>
          <a:xfrm>
            <a:off x="4610088" y="3784175"/>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accent2"/>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5" name="Google Shape;75;p13"/>
          <p:cNvSpPr txBox="1">
            <a:spLocks noGrp="1"/>
          </p:cNvSpPr>
          <p:nvPr>
            <p:ph type="title" idx="17" hasCustomPrompt="1"/>
          </p:nvPr>
        </p:nvSpPr>
        <p:spPr>
          <a:xfrm>
            <a:off x="5408527" y="3188226"/>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76" name="Google Shape;76;p13"/>
          <p:cNvSpPr txBox="1">
            <a:spLocks noGrp="1"/>
          </p:cNvSpPr>
          <p:nvPr>
            <p:ph type="subTitle" idx="18"/>
          </p:nvPr>
        </p:nvSpPr>
        <p:spPr>
          <a:xfrm>
            <a:off x="6137400" y="2631123"/>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3">
  <p:cSld name="CUSTOM_15_1">
    <p:spTree>
      <p:nvGrpSpPr>
        <p:cNvPr id="1" name="Shape 129"/>
        <p:cNvGrpSpPr/>
        <p:nvPr/>
      </p:nvGrpSpPr>
      <p:grpSpPr>
        <a:xfrm>
          <a:off x="0" y="0"/>
          <a:ext cx="0" cy="0"/>
          <a:chOff x="0" y="0"/>
          <a:chExt cx="0" cy="0"/>
        </a:xfrm>
      </p:grpSpPr>
      <p:sp>
        <p:nvSpPr>
          <p:cNvPr id="130" name="Google Shape;130;p25"/>
          <p:cNvSpPr txBox="1">
            <a:spLocks noGrp="1"/>
          </p:cNvSpPr>
          <p:nvPr>
            <p:ph type="ctrTitle"/>
          </p:nvPr>
        </p:nvSpPr>
        <p:spPr>
          <a:xfrm>
            <a:off x="713425" y="1033000"/>
            <a:ext cx="7717500" cy="4797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a:lvl1pPr>
            <a:lvl2pPr lvl="1" algn="ctr" rtl="0">
              <a:spcBef>
                <a:spcPts val="0"/>
              </a:spcBef>
              <a:spcAft>
                <a:spcPts val="0"/>
              </a:spcAft>
              <a:buSzPts val="3000"/>
              <a:buFont typeface="Bungee"/>
              <a:buNone/>
              <a:defRPr sz="3000">
                <a:latin typeface="Bungee"/>
                <a:ea typeface="Bungee"/>
                <a:cs typeface="Bungee"/>
                <a:sym typeface="Bungee"/>
              </a:defRPr>
            </a:lvl2pPr>
            <a:lvl3pPr lvl="2" algn="ctr" rtl="0">
              <a:spcBef>
                <a:spcPts val="0"/>
              </a:spcBef>
              <a:spcAft>
                <a:spcPts val="0"/>
              </a:spcAft>
              <a:buSzPts val="3000"/>
              <a:buFont typeface="Bungee"/>
              <a:buNone/>
              <a:defRPr sz="3000">
                <a:latin typeface="Bungee"/>
                <a:ea typeface="Bungee"/>
                <a:cs typeface="Bungee"/>
                <a:sym typeface="Bungee"/>
              </a:defRPr>
            </a:lvl3pPr>
            <a:lvl4pPr lvl="3" algn="ctr" rtl="0">
              <a:spcBef>
                <a:spcPts val="0"/>
              </a:spcBef>
              <a:spcAft>
                <a:spcPts val="0"/>
              </a:spcAft>
              <a:buSzPts val="3000"/>
              <a:buFont typeface="Bungee"/>
              <a:buNone/>
              <a:defRPr sz="3000">
                <a:latin typeface="Bungee"/>
                <a:ea typeface="Bungee"/>
                <a:cs typeface="Bungee"/>
                <a:sym typeface="Bungee"/>
              </a:defRPr>
            </a:lvl4pPr>
            <a:lvl5pPr lvl="4" algn="ctr" rtl="0">
              <a:spcBef>
                <a:spcPts val="0"/>
              </a:spcBef>
              <a:spcAft>
                <a:spcPts val="0"/>
              </a:spcAft>
              <a:buSzPts val="3000"/>
              <a:buFont typeface="Bungee"/>
              <a:buNone/>
              <a:defRPr sz="3000">
                <a:latin typeface="Bungee"/>
                <a:ea typeface="Bungee"/>
                <a:cs typeface="Bungee"/>
                <a:sym typeface="Bungee"/>
              </a:defRPr>
            </a:lvl5pPr>
            <a:lvl6pPr lvl="5" algn="ctr" rtl="0">
              <a:spcBef>
                <a:spcPts val="0"/>
              </a:spcBef>
              <a:spcAft>
                <a:spcPts val="0"/>
              </a:spcAft>
              <a:buSzPts val="3000"/>
              <a:buFont typeface="Bungee"/>
              <a:buNone/>
              <a:defRPr sz="3000">
                <a:latin typeface="Bungee"/>
                <a:ea typeface="Bungee"/>
                <a:cs typeface="Bungee"/>
                <a:sym typeface="Bungee"/>
              </a:defRPr>
            </a:lvl6pPr>
            <a:lvl7pPr lvl="6" algn="ctr" rtl="0">
              <a:spcBef>
                <a:spcPts val="0"/>
              </a:spcBef>
              <a:spcAft>
                <a:spcPts val="0"/>
              </a:spcAft>
              <a:buSzPts val="3000"/>
              <a:buFont typeface="Bungee"/>
              <a:buNone/>
              <a:defRPr sz="3000">
                <a:latin typeface="Bungee"/>
                <a:ea typeface="Bungee"/>
                <a:cs typeface="Bungee"/>
                <a:sym typeface="Bungee"/>
              </a:defRPr>
            </a:lvl7pPr>
            <a:lvl8pPr lvl="7" algn="ctr" rtl="0">
              <a:spcBef>
                <a:spcPts val="0"/>
              </a:spcBef>
              <a:spcAft>
                <a:spcPts val="0"/>
              </a:spcAft>
              <a:buSzPts val="3000"/>
              <a:buFont typeface="Bungee"/>
              <a:buNone/>
              <a:defRPr sz="3000">
                <a:latin typeface="Bungee"/>
                <a:ea typeface="Bungee"/>
                <a:cs typeface="Bungee"/>
                <a:sym typeface="Bungee"/>
              </a:defRPr>
            </a:lvl8pPr>
            <a:lvl9pPr lvl="8" algn="ctr" rtl="0">
              <a:spcBef>
                <a:spcPts val="0"/>
              </a:spcBef>
              <a:spcAft>
                <a:spcPts val="0"/>
              </a:spcAft>
              <a:buSzPts val="3000"/>
              <a:buFont typeface="Bungee"/>
              <a:buNone/>
              <a:defRPr sz="3000">
                <a:latin typeface="Bungee"/>
                <a:ea typeface="Bungee"/>
                <a:cs typeface="Bungee"/>
                <a:sym typeface="Bungee"/>
              </a:defRPr>
            </a:lvl9pPr>
          </a:lstStyle>
          <a:p>
            <a:endParaRPr/>
          </a:p>
        </p:txBody>
      </p:sp>
      <p:sp>
        <p:nvSpPr>
          <p:cNvPr id="131" name="Google Shape;131;p25"/>
          <p:cNvSpPr txBox="1">
            <a:spLocks noGrp="1"/>
          </p:cNvSpPr>
          <p:nvPr>
            <p:ph type="subTitle" idx="1"/>
          </p:nvPr>
        </p:nvSpPr>
        <p:spPr>
          <a:xfrm>
            <a:off x="713225" y="1726300"/>
            <a:ext cx="7717500" cy="264600"/>
          </a:xfrm>
          <a:prstGeom prst="rect">
            <a:avLst/>
          </a:prstGeom>
        </p:spPr>
        <p:txBody>
          <a:bodyPr spcFirstLastPara="1" wrap="square" lIns="0" tIns="0" rIns="0" bIns="0" anchor="ctr" anchorCtr="0">
            <a:noAutofit/>
          </a:bodyPr>
          <a:lstStyle>
            <a:lvl1pPr lvl="0" algn="ctr" rtl="0">
              <a:spcBef>
                <a:spcPts val="0"/>
              </a:spcBef>
              <a:spcAft>
                <a:spcPts val="0"/>
              </a:spcAft>
              <a:buClr>
                <a:schemeClr val="accent3"/>
              </a:buClr>
              <a:buSzPts val="1400"/>
              <a:buNone/>
              <a:defRPr>
                <a:solidFill>
                  <a:schemeClr val="lt1"/>
                </a:solidFill>
              </a:defRPr>
            </a:lvl1pPr>
            <a:lvl2pPr lvl="1" algn="ctr" rtl="0">
              <a:spcBef>
                <a:spcPts val="0"/>
              </a:spcBef>
              <a:spcAft>
                <a:spcPts val="0"/>
              </a:spcAft>
              <a:buClr>
                <a:schemeClr val="accent3"/>
              </a:buClr>
              <a:buSzPts val="1400"/>
              <a:buNone/>
              <a:defRPr>
                <a:solidFill>
                  <a:schemeClr val="accent3"/>
                </a:solidFill>
              </a:defRPr>
            </a:lvl2pPr>
            <a:lvl3pPr lvl="2" algn="ctr" rtl="0">
              <a:spcBef>
                <a:spcPts val="0"/>
              </a:spcBef>
              <a:spcAft>
                <a:spcPts val="0"/>
              </a:spcAft>
              <a:buClr>
                <a:schemeClr val="accent3"/>
              </a:buClr>
              <a:buSzPts val="1400"/>
              <a:buNone/>
              <a:defRPr>
                <a:solidFill>
                  <a:schemeClr val="accent3"/>
                </a:solidFill>
              </a:defRPr>
            </a:lvl3pPr>
            <a:lvl4pPr lvl="3" algn="ctr" rtl="0">
              <a:spcBef>
                <a:spcPts val="0"/>
              </a:spcBef>
              <a:spcAft>
                <a:spcPts val="0"/>
              </a:spcAft>
              <a:buClr>
                <a:schemeClr val="accent3"/>
              </a:buClr>
              <a:buSzPts val="1400"/>
              <a:buNone/>
              <a:defRPr>
                <a:solidFill>
                  <a:schemeClr val="accent3"/>
                </a:solidFill>
              </a:defRPr>
            </a:lvl4pPr>
            <a:lvl5pPr lvl="4" algn="ctr" rtl="0">
              <a:spcBef>
                <a:spcPts val="0"/>
              </a:spcBef>
              <a:spcAft>
                <a:spcPts val="0"/>
              </a:spcAft>
              <a:buClr>
                <a:schemeClr val="accent3"/>
              </a:buClr>
              <a:buSzPts val="1400"/>
              <a:buNone/>
              <a:defRPr>
                <a:solidFill>
                  <a:schemeClr val="accent3"/>
                </a:solidFill>
              </a:defRPr>
            </a:lvl5pPr>
            <a:lvl6pPr lvl="5" algn="ctr" rtl="0">
              <a:spcBef>
                <a:spcPts val="0"/>
              </a:spcBef>
              <a:spcAft>
                <a:spcPts val="0"/>
              </a:spcAft>
              <a:buClr>
                <a:schemeClr val="accent3"/>
              </a:buClr>
              <a:buSzPts val="1400"/>
              <a:buNone/>
              <a:defRPr>
                <a:solidFill>
                  <a:schemeClr val="accent3"/>
                </a:solidFill>
              </a:defRPr>
            </a:lvl6pPr>
            <a:lvl7pPr lvl="6" algn="ctr" rtl="0">
              <a:spcBef>
                <a:spcPts val="0"/>
              </a:spcBef>
              <a:spcAft>
                <a:spcPts val="0"/>
              </a:spcAft>
              <a:buClr>
                <a:schemeClr val="accent3"/>
              </a:buClr>
              <a:buSzPts val="1400"/>
              <a:buNone/>
              <a:defRPr>
                <a:solidFill>
                  <a:schemeClr val="accent3"/>
                </a:solidFill>
              </a:defRPr>
            </a:lvl7pPr>
            <a:lvl8pPr lvl="7" algn="ctr" rtl="0">
              <a:spcBef>
                <a:spcPts val="0"/>
              </a:spcBef>
              <a:spcAft>
                <a:spcPts val="0"/>
              </a:spcAft>
              <a:buClr>
                <a:schemeClr val="accent3"/>
              </a:buClr>
              <a:buSzPts val="1400"/>
              <a:buNone/>
              <a:defRPr>
                <a:solidFill>
                  <a:schemeClr val="accent3"/>
                </a:solidFill>
              </a:defRPr>
            </a:lvl8pPr>
            <a:lvl9pPr lvl="8" algn="ctr" rtl="0">
              <a:spcBef>
                <a:spcPts val="0"/>
              </a:spcBef>
              <a:spcAft>
                <a:spcPts val="0"/>
              </a:spcAft>
              <a:buClr>
                <a:schemeClr val="accent3"/>
              </a:buClr>
              <a:buSzPts val="1400"/>
              <a:buNone/>
              <a:defRPr>
                <a:solidFill>
                  <a:schemeClr val="accent3"/>
                </a:solidFill>
              </a:defRPr>
            </a:lvl9pPr>
          </a:lstStyle>
          <a:p>
            <a:endParaRPr/>
          </a:p>
        </p:txBody>
      </p:sp>
      <p:sp>
        <p:nvSpPr>
          <p:cNvPr id="132" name="Google Shape;132;p25"/>
          <p:cNvSpPr txBox="1">
            <a:spLocks noGrp="1"/>
          </p:cNvSpPr>
          <p:nvPr>
            <p:ph type="subTitle" idx="2"/>
          </p:nvPr>
        </p:nvSpPr>
        <p:spPr>
          <a:xfrm>
            <a:off x="713175" y="2204500"/>
            <a:ext cx="3800400" cy="264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1pPr>
            <a:lvl2pPr lvl="1"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2pPr>
            <a:lvl3pPr lvl="2"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3pPr>
            <a:lvl4pPr lvl="3"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4pPr>
            <a:lvl5pPr lvl="4"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5pPr>
            <a:lvl6pPr lvl="5"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6pPr>
            <a:lvl7pPr lvl="6"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7pPr>
            <a:lvl8pPr lvl="7"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8pPr>
            <a:lvl9pPr lvl="8"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9pPr>
          </a:lstStyle>
          <a:p>
            <a:endParaRPr/>
          </a:p>
        </p:txBody>
      </p:sp>
      <p:sp>
        <p:nvSpPr>
          <p:cNvPr id="133" name="Google Shape;133;p25"/>
          <p:cNvSpPr txBox="1">
            <a:spLocks noGrp="1"/>
          </p:cNvSpPr>
          <p:nvPr>
            <p:ph type="body" idx="3"/>
          </p:nvPr>
        </p:nvSpPr>
        <p:spPr>
          <a:xfrm>
            <a:off x="713075" y="2682700"/>
            <a:ext cx="3800400" cy="19260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134" name="Google Shape;134;p25"/>
          <p:cNvSpPr txBox="1">
            <a:spLocks noGrp="1"/>
          </p:cNvSpPr>
          <p:nvPr>
            <p:ph type="subTitle" idx="4"/>
          </p:nvPr>
        </p:nvSpPr>
        <p:spPr>
          <a:xfrm>
            <a:off x="4630325" y="2204500"/>
            <a:ext cx="3800400" cy="264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1pPr>
            <a:lvl2pPr lvl="1"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2pPr>
            <a:lvl3pPr lvl="2"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3pPr>
            <a:lvl4pPr lvl="3"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4pPr>
            <a:lvl5pPr lvl="4"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5pPr>
            <a:lvl6pPr lvl="5"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6pPr>
            <a:lvl7pPr lvl="6"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7pPr>
            <a:lvl8pPr lvl="7"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8pPr>
            <a:lvl9pPr lvl="8"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9pPr>
          </a:lstStyle>
          <a:p>
            <a:endParaRPr/>
          </a:p>
        </p:txBody>
      </p:sp>
      <p:sp>
        <p:nvSpPr>
          <p:cNvPr id="135" name="Google Shape;135;p25"/>
          <p:cNvSpPr txBox="1">
            <a:spLocks noGrp="1"/>
          </p:cNvSpPr>
          <p:nvPr>
            <p:ph type="body" idx="5"/>
          </p:nvPr>
        </p:nvSpPr>
        <p:spPr>
          <a:xfrm>
            <a:off x="4630325" y="2682700"/>
            <a:ext cx="3800400" cy="5430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136" name="Google Shape;136;p25"/>
          <p:cNvSpPr txBox="1">
            <a:spLocks noGrp="1"/>
          </p:cNvSpPr>
          <p:nvPr>
            <p:ph type="subTitle" idx="6"/>
          </p:nvPr>
        </p:nvSpPr>
        <p:spPr>
          <a:xfrm>
            <a:off x="4630325" y="3439300"/>
            <a:ext cx="3800400" cy="264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1pPr>
            <a:lvl2pPr lvl="1"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2pPr>
            <a:lvl3pPr lvl="2"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3pPr>
            <a:lvl4pPr lvl="3"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4pPr>
            <a:lvl5pPr lvl="4"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5pPr>
            <a:lvl6pPr lvl="5"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6pPr>
            <a:lvl7pPr lvl="6"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7pPr>
            <a:lvl8pPr lvl="7"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8pPr>
            <a:lvl9pPr lvl="8"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9pPr>
          </a:lstStyle>
          <a:p>
            <a:endParaRPr/>
          </a:p>
        </p:txBody>
      </p:sp>
      <p:sp>
        <p:nvSpPr>
          <p:cNvPr id="137" name="Google Shape;137;p25"/>
          <p:cNvSpPr txBox="1">
            <a:spLocks noGrp="1"/>
          </p:cNvSpPr>
          <p:nvPr>
            <p:ph type="body" idx="7"/>
          </p:nvPr>
        </p:nvSpPr>
        <p:spPr>
          <a:xfrm>
            <a:off x="4630325" y="3917500"/>
            <a:ext cx="3800400" cy="4797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pic>
        <p:nvPicPr>
          <p:cNvPr id="138" name="Google Shape;138;p25"/>
          <p:cNvPicPr preferRelativeResize="0"/>
          <p:nvPr/>
        </p:nvPicPr>
        <p:blipFill>
          <a:blip r:embed="rId2">
            <a:alphaModFix/>
          </a:blip>
          <a:stretch>
            <a:fillRect/>
          </a:stretch>
        </p:blipFill>
        <p:spPr>
          <a:xfrm flipH="1">
            <a:off x="7959032" y="4213774"/>
            <a:ext cx="789601" cy="7896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216"/>
        <p:cNvGrpSpPr/>
        <p:nvPr/>
      </p:nvGrpSpPr>
      <p:grpSpPr>
        <a:xfrm>
          <a:off x="0" y="0"/>
          <a:ext cx="0" cy="0"/>
          <a:chOff x="0" y="0"/>
          <a:chExt cx="0" cy="0"/>
        </a:xfrm>
      </p:grpSpPr>
      <p:pic>
        <p:nvPicPr>
          <p:cNvPr id="217" name="Google Shape;217;p34"/>
          <p:cNvPicPr preferRelativeResize="0"/>
          <p:nvPr/>
        </p:nvPicPr>
        <p:blipFill>
          <a:blip r:embed="rId2">
            <a:alphaModFix/>
          </a:blip>
          <a:stretch>
            <a:fillRect/>
          </a:stretch>
        </p:blipFill>
        <p:spPr>
          <a:xfrm flipH="1">
            <a:off x="7200425" y="3284900"/>
            <a:ext cx="1688900" cy="1690799"/>
          </a:xfrm>
          <a:prstGeom prst="rect">
            <a:avLst/>
          </a:prstGeom>
          <a:noFill/>
          <a:ln>
            <a:noFill/>
          </a:ln>
        </p:spPr>
      </p:pic>
      <p:pic>
        <p:nvPicPr>
          <p:cNvPr id="218" name="Google Shape;218;p34"/>
          <p:cNvPicPr preferRelativeResize="0"/>
          <p:nvPr/>
        </p:nvPicPr>
        <p:blipFill>
          <a:blip r:embed="rId3">
            <a:alphaModFix/>
          </a:blip>
          <a:stretch>
            <a:fillRect/>
          </a:stretch>
        </p:blipFill>
        <p:spPr>
          <a:xfrm>
            <a:off x="159350" y="1013237"/>
            <a:ext cx="1242226" cy="124222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10_1">
    <p:spTree>
      <p:nvGrpSpPr>
        <p:cNvPr id="1" name="Shape 219"/>
        <p:cNvGrpSpPr/>
        <p:nvPr/>
      </p:nvGrpSpPr>
      <p:grpSpPr>
        <a:xfrm>
          <a:off x="0" y="0"/>
          <a:ext cx="0" cy="0"/>
          <a:chOff x="0" y="0"/>
          <a:chExt cx="0" cy="0"/>
        </a:xfrm>
      </p:grpSpPr>
      <p:sp>
        <p:nvSpPr>
          <p:cNvPr id="220" name="Google Shape;220;p35"/>
          <p:cNvSpPr/>
          <p:nvPr/>
        </p:nvSpPr>
        <p:spPr>
          <a:xfrm>
            <a:off x="713225" y="1716875"/>
            <a:ext cx="7717500" cy="2891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1" name="Google Shape;221;p35"/>
          <p:cNvPicPr preferRelativeResize="0"/>
          <p:nvPr/>
        </p:nvPicPr>
        <p:blipFill>
          <a:blip r:embed="rId2">
            <a:alphaModFix/>
          </a:blip>
          <a:stretch>
            <a:fillRect/>
          </a:stretch>
        </p:blipFill>
        <p:spPr>
          <a:xfrm rot="2237045">
            <a:off x="7280167" y="3538220"/>
            <a:ext cx="1639490" cy="1639509"/>
          </a:xfrm>
          <a:prstGeom prst="rect">
            <a:avLst/>
          </a:prstGeom>
          <a:noFill/>
          <a:ln>
            <a:noFill/>
          </a:ln>
        </p:spPr>
      </p:pic>
      <p:pic>
        <p:nvPicPr>
          <p:cNvPr id="222" name="Google Shape;222;p35"/>
          <p:cNvPicPr preferRelativeResize="0"/>
          <p:nvPr/>
        </p:nvPicPr>
        <p:blipFill>
          <a:blip r:embed="rId3">
            <a:alphaModFix/>
          </a:blip>
          <a:stretch>
            <a:fillRect/>
          </a:stretch>
        </p:blipFill>
        <p:spPr>
          <a:xfrm>
            <a:off x="294375" y="2598950"/>
            <a:ext cx="837700" cy="8386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DF30-8097-415B-BA51-E706288B8CD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D35C422-B097-4B0A-8010-F66B0D246D6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6E17F18-A6EE-4D5B-B221-C7C9B187D66A}"/>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24/9/2024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0FD601E1-67E5-42CE-B0DA-DF640998D2D6}"/>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4FF233F9-3584-4C5D-B8F8-1D1CAD81E2BB}"/>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02784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627950"/>
            <a:ext cx="7717500" cy="5649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accent4"/>
              </a:buClr>
              <a:buSzPts val="3500"/>
              <a:buFont typeface="Bungee"/>
              <a:buNone/>
              <a:defRPr sz="3500">
                <a:solidFill>
                  <a:schemeClr val="accent4"/>
                </a:solidFill>
                <a:latin typeface="Bungee"/>
                <a:ea typeface="Bungee"/>
                <a:cs typeface="Bungee"/>
                <a:sym typeface="Bungee"/>
              </a:defRPr>
            </a:lvl1pPr>
            <a:lvl2pPr lvl="1">
              <a:spcBef>
                <a:spcPts val="0"/>
              </a:spcBef>
              <a:spcAft>
                <a:spcPts val="0"/>
              </a:spcAft>
              <a:buClr>
                <a:schemeClr val="accent4"/>
              </a:buClr>
              <a:buSzPts val="3500"/>
              <a:buNone/>
              <a:defRPr sz="3500">
                <a:solidFill>
                  <a:schemeClr val="accent4"/>
                </a:solidFill>
              </a:defRPr>
            </a:lvl2pPr>
            <a:lvl3pPr lvl="2">
              <a:spcBef>
                <a:spcPts val="0"/>
              </a:spcBef>
              <a:spcAft>
                <a:spcPts val="0"/>
              </a:spcAft>
              <a:buClr>
                <a:schemeClr val="accent4"/>
              </a:buClr>
              <a:buSzPts val="3500"/>
              <a:buNone/>
              <a:defRPr sz="3500">
                <a:solidFill>
                  <a:schemeClr val="accent4"/>
                </a:solidFill>
              </a:defRPr>
            </a:lvl3pPr>
            <a:lvl4pPr lvl="3">
              <a:spcBef>
                <a:spcPts val="0"/>
              </a:spcBef>
              <a:spcAft>
                <a:spcPts val="0"/>
              </a:spcAft>
              <a:buClr>
                <a:schemeClr val="accent4"/>
              </a:buClr>
              <a:buSzPts val="3500"/>
              <a:buNone/>
              <a:defRPr sz="3500">
                <a:solidFill>
                  <a:schemeClr val="accent4"/>
                </a:solidFill>
              </a:defRPr>
            </a:lvl4pPr>
            <a:lvl5pPr lvl="4">
              <a:spcBef>
                <a:spcPts val="0"/>
              </a:spcBef>
              <a:spcAft>
                <a:spcPts val="0"/>
              </a:spcAft>
              <a:buClr>
                <a:schemeClr val="accent4"/>
              </a:buClr>
              <a:buSzPts val="3500"/>
              <a:buNone/>
              <a:defRPr sz="3500">
                <a:solidFill>
                  <a:schemeClr val="accent4"/>
                </a:solidFill>
              </a:defRPr>
            </a:lvl5pPr>
            <a:lvl6pPr lvl="5">
              <a:spcBef>
                <a:spcPts val="0"/>
              </a:spcBef>
              <a:spcAft>
                <a:spcPts val="0"/>
              </a:spcAft>
              <a:buClr>
                <a:schemeClr val="accent4"/>
              </a:buClr>
              <a:buSzPts val="3500"/>
              <a:buNone/>
              <a:defRPr sz="3500">
                <a:solidFill>
                  <a:schemeClr val="accent4"/>
                </a:solidFill>
              </a:defRPr>
            </a:lvl6pPr>
            <a:lvl7pPr lvl="6">
              <a:spcBef>
                <a:spcPts val="0"/>
              </a:spcBef>
              <a:spcAft>
                <a:spcPts val="0"/>
              </a:spcAft>
              <a:buClr>
                <a:schemeClr val="accent4"/>
              </a:buClr>
              <a:buSzPts val="3500"/>
              <a:buNone/>
              <a:defRPr sz="3500">
                <a:solidFill>
                  <a:schemeClr val="accent4"/>
                </a:solidFill>
              </a:defRPr>
            </a:lvl7pPr>
            <a:lvl8pPr lvl="7">
              <a:spcBef>
                <a:spcPts val="0"/>
              </a:spcBef>
              <a:spcAft>
                <a:spcPts val="0"/>
              </a:spcAft>
              <a:buClr>
                <a:schemeClr val="accent4"/>
              </a:buClr>
              <a:buSzPts val="3500"/>
              <a:buNone/>
              <a:defRPr sz="3500">
                <a:solidFill>
                  <a:schemeClr val="accent4"/>
                </a:solidFill>
              </a:defRPr>
            </a:lvl8pPr>
            <a:lvl9pPr lvl="8">
              <a:spcBef>
                <a:spcPts val="0"/>
              </a:spcBef>
              <a:spcAft>
                <a:spcPts val="0"/>
              </a:spcAft>
              <a:buClr>
                <a:schemeClr val="accent4"/>
              </a:buClr>
              <a:buSzPts val="3500"/>
              <a:buNone/>
              <a:defRPr sz="3500">
                <a:solidFill>
                  <a:schemeClr val="accent4"/>
                </a:solidFill>
              </a:defRPr>
            </a:lvl9pPr>
          </a:lstStyle>
          <a:p>
            <a:endParaRPr/>
          </a:p>
        </p:txBody>
      </p:sp>
      <p:sp>
        <p:nvSpPr>
          <p:cNvPr id="7" name="Google Shape;7;p1"/>
          <p:cNvSpPr txBox="1">
            <a:spLocks noGrp="1"/>
          </p:cNvSpPr>
          <p:nvPr>
            <p:ph type="body" idx="1"/>
          </p:nvPr>
        </p:nvSpPr>
        <p:spPr>
          <a:xfrm>
            <a:off x="713225" y="1237552"/>
            <a:ext cx="7717500" cy="33711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1pPr>
            <a:lvl2pPr marL="914400" lvl="1"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2pPr>
            <a:lvl3pPr marL="1371600" lvl="2"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3pPr>
            <a:lvl4pPr marL="1828800" lvl="3"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4pPr>
            <a:lvl5pPr marL="2286000" lvl="4"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5pPr>
            <a:lvl6pPr marL="2743200" lvl="5"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6pPr>
            <a:lvl7pPr marL="3200400" lvl="6"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7pPr>
            <a:lvl8pPr marL="3657600" lvl="7"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8pPr>
            <a:lvl9pPr marL="4114800" lvl="8"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7" r:id="rId3"/>
    <p:sldLayoutId id="2147483658" r:id="rId4"/>
    <p:sldLayoutId id="2147483659" r:id="rId5"/>
    <p:sldLayoutId id="2147483671" r:id="rId6"/>
    <p:sldLayoutId id="2147483680" r:id="rId7"/>
    <p:sldLayoutId id="214748368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195">
              <a:srgbClr val="6E34A2"/>
            </a:gs>
            <a:gs pos="57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CA53-00BF-4336-90CB-1C64F93E9A8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A976B-8DE6-4266-A92A-A188FC5901C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24/9/2024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280785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17" Type="http://schemas.openxmlformats.org/officeDocument/2006/relationships/image" Target="../media/image16.svg"/><Relationship Id="rId2" Type="http://schemas.openxmlformats.org/officeDocument/2006/relationships/notesSlide" Target="../notesSlides/notesSlide10.xml"/><Relationship Id="rId16" Type="http://schemas.openxmlformats.org/officeDocument/2006/relationships/image" Target="../media/image26.png"/><Relationship Id="rId1" Type="http://schemas.openxmlformats.org/officeDocument/2006/relationships/slideLayout" Target="../slideLayouts/slideLayout1.xml"/><Relationship Id="rId15"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15" Type="http://schemas.openxmlformats.org/officeDocument/2006/relationships/image" Target="../media/image14.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17" Type="http://schemas.openxmlformats.org/officeDocument/2006/relationships/image" Target="../media/image16.sv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5" Type="http://schemas.openxmlformats.org/officeDocument/2006/relationships/image" Target="../media/image39.tiff"/><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2.png"/><Relationship Id="rId18" Type="http://schemas.openxmlformats.org/officeDocument/2006/relationships/image" Target="../media/image46.png"/><Relationship Id="rId3" Type="http://schemas.microsoft.com/office/2007/relationships/media" Target="../media/media3.mp3"/><Relationship Id="rId21" Type="http://schemas.openxmlformats.org/officeDocument/2006/relationships/image" Target="../media/image49.png"/><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45.png"/><Relationship Id="rId20" Type="http://schemas.openxmlformats.org/officeDocument/2006/relationships/image" Target="../media/image48.png"/><Relationship Id="rId1" Type="http://schemas.microsoft.com/office/2007/relationships/media" Target="../media/media2.mp4"/><Relationship Id="rId6" Type="http://schemas.openxmlformats.org/officeDocument/2006/relationships/notesSlide" Target="../notesSlides/notesSlide21.xml"/><Relationship Id="rId11" Type="http://schemas.openxmlformats.org/officeDocument/2006/relationships/chart" Target="../charts/chart1.xml"/><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1.jpeg"/><Relationship Id="rId19" Type="http://schemas.openxmlformats.org/officeDocument/2006/relationships/image" Target="../media/image47.pn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2.png"/><Relationship Id="rId18" Type="http://schemas.openxmlformats.org/officeDocument/2006/relationships/image" Target="../media/image50.png"/><Relationship Id="rId3" Type="http://schemas.microsoft.com/office/2007/relationships/media" Target="../media/media3.mp3"/><Relationship Id="rId21" Type="http://schemas.openxmlformats.org/officeDocument/2006/relationships/image" Target="../media/image53.png"/><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45.png"/><Relationship Id="rId20" Type="http://schemas.openxmlformats.org/officeDocument/2006/relationships/image" Target="../media/image52.png"/><Relationship Id="rId1" Type="http://schemas.microsoft.com/office/2007/relationships/media" Target="../media/media2.mp4"/><Relationship Id="rId6" Type="http://schemas.openxmlformats.org/officeDocument/2006/relationships/notesSlide" Target="../notesSlides/notesSlide22.xml"/><Relationship Id="rId11" Type="http://schemas.openxmlformats.org/officeDocument/2006/relationships/chart" Target="../charts/chart2.xml"/><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1.jpeg"/><Relationship Id="rId19" Type="http://schemas.openxmlformats.org/officeDocument/2006/relationships/image" Target="../media/image51.pn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2.png"/><Relationship Id="rId18" Type="http://schemas.openxmlformats.org/officeDocument/2006/relationships/image" Target="../media/image54.png"/><Relationship Id="rId3" Type="http://schemas.microsoft.com/office/2007/relationships/media" Target="../media/media3.mp3"/><Relationship Id="rId21" Type="http://schemas.openxmlformats.org/officeDocument/2006/relationships/image" Target="../media/image57.png"/><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45.png"/><Relationship Id="rId20" Type="http://schemas.openxmlformats.org/officeDocument/2006/relationships/image" Target="../media/image56.png"/><Relationship Id="rId1" Type="http://schemas.microsoft.com/office/2007/relationships/media" Target="../media/media2.mp4"/><Relationship Id="rId6" Type="http://schemas.openxmlformats.org/officeDocument/2006/relationships/notesSlide" Target="../notesSlides/notesSlide23.xml"/><Relationship Id="rId11" Type="http://schemas.openxmlformats.org/officeDocument/2006/relationships/chart" Target="../charts/chart3.xml"/><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1.jpeg"/><Relationship Id="rId19" Type="http://schemas.openxmlformats.org/officeDocument/2006/relationships/image" Target="../media/image55.pn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2.png"/><Relationship Id="rId18" Type="http://schemas.openxmlformats.org/officeDocument/2006/relationships/image" Target="../media/image58.png"/><Relationship Id="rId3" Type="http://schemas.microsoft.com/office/2007/relationships/media" Target="../media/media3.mp3"/><Relationship Id="rId21" Type="http://schemas.openxmlformats.org/officeDocument/2006/relationships/image" Target="../media/image61.png"/><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45.png"/><Relationship Id="rId20" Type="http://schemas.openxmlformats.org/officeDocument/2006/relationships/image" Target="../media/image60.png"/><Relationship Id="rId1" Type="http://schemas.microsoft.com/office/2007/relationships/media" Target="../media/media2.mp4"/><Relationship Id="rId6" Type="http://schemas.openxmlformats.org/officeDocument/2006/relationships/notesSlide" Target="../notesSlides/notesSlide24.xml"/><Relationship Id="rId11" Type="http://schemas.openxmlformats.org/officeDocument/2006/relationships/chart" Target="../charts/chart4.xml"/><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1.jpeg"/><Relationship Id="rId19" Type="http://schemas.openxmlformats.org/officeDocument/2006/relationships/image" Target="../media/image59.pn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2.png"/><Relationship Id="rId18" Type="http://schemas.openxmlformats.org/officeDocument/2006/relationships/image" Target="../media/image62.png"/><Relationship Id="rId3" Type="http://schemas.microsoft.com/office/2007/relationships/media" Target="../media/media3.mp3"/><Relationship Id="rId21" Type="http://schemas.openxmlformats.org/officeDocument/2006/relationships/image" Target="../media/image65.png"/><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45.png"/><Relationship Id="rId20" Type="http://schemas.openxmlformats.org/officeDocument/2006/relationships/image" Target="../media/image64.png"/><Relationship Id="rId1" Type="http://schemas.microsoft.com/office/2007/relationships/media" Target="../media/media2.mp4"/><Relationship Id="rId6" Type="http://schemas.openxmlformats.org/officeDocument/2006/relationships/notesSlide" Target="../notesSlides/notesSlide25.xml"/><Relationship Id="rId11" Type="http://schemas.openxmlformats.org/officeDocument/2006/relationships/chart" Target="../charts/chart5.xml"/><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1.jpeg"/><Relationship Id="rId19" Type="http://schemas.openxmlformats.org/officeDocument/2006/relationships/image" Target="../media/image63.pn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2.png"/><Relationship Id="rId18" Type="http://schemas.openxmlformats.org/officeDocument/2006/relationships/image" Target="../media/image66.png"/><Relationship Id="rId3" Type="http://schemas.microsoft.com/office/2007/relationships/media" Target="../media/media3.mp3"/><Relationship Id="rId21" Type="http://schemas.openxmlformats.org/officeDocument/2006/relationships/image" Target="../media/image69.png"/><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45.png"/><Relationship Id="rId20" Type="http://schemas.openxmlformats.org/officeDocument/2006/relationships/image" Target="../media/image68.png"/><Relationship Id="rId1" Type="http://schemas.microsoft.com/office/2007/relationships/media" Target="../media/media2.mp4"/><Relationship Id="rId6" Type="http://schemas.openxmlformats.org/officeDocument/2006/relationships/notesSlide" Target="../notesSlides/notesSlide26.xml"/><Relationship Id="rId11" Type="http://schemas.openxmlformats.org/officeDocument/2006/relationships/chart" Target="../charts/chart6.xml"/><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1.jpeg"/><Relationship Id="rId19" Type="http://schemas.openxmlformats.org/officeDocument/2006/relationships/image" Target="../media/image67.pn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45" name="Google Shape;245;p38"/>
          <p:cNvSpPr/>
          <p:nvPr/>
        </p:nvSpPr>
        <p:spPr>
          <a:xfrm>
            <a:off x="123518" y="548685"/>
            <a:ext cx="8921421" cy="3444195"/>
          </a:xfrm>
          <a:prstGeom prst="roundRect">
            <a:avLst>
              <a:gd name="adj" fmla="val 50000"/>
            </a:avLst>
          </a:prstGeom>
          <a:solidFill>
            <a:srgbClr val="EAC67C"/>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Arial"/>
              <a:cs typeface="Arial"/>
              <a:sym typeface="Arial"/>
            </a:endParaRPr>
          </a:p>
        </p:txBody>
      </p:sp>
      <p:pic>
        <p:nvPicPr>
          <p:cNvPr id="235" name="Google Shape;235;p38"/>
          <p:cNvPicPr preferRelativeResize="0"/>
          <p:nvPr/>
        </p:nvPicPr>
        <p:blipFill>
          <a:blip r:embed="rId3">
            <a:alphaModFix/>
          </a:blip>
          <a:stretch>
            <a:fillRect/>
          </a:stretch>
        </p:blipFill>
        <p:spPr>
          <a:xfrm rot="9533141">
            <a:off x="333073" y="4172041"/>
            <a:ext cx="754250" cy="754250"/>
          </a:xfrm>
          <a:prstGeom prst="rect">
            <a:avLst/>
          </a:prstGeom>
          <a:noFill/>
          <a:ln>
            <a:noFill/>
          </a:ln>
        </p:spPr>
      </p:pic>
      <p:sp>
        <p:nvSpPr>
          <p:cNvPr id="240" name="Google Shape;240;p38"/>
          <p:cNvSpPr/>
          <p:nvPr/>
        </p:nvSpPr>
        <p:spPr>
          <a:xfrm>
            <a:off x="537746" y="1478327"/>
            <a:ext cx="8062484" cy="1661160"/>
          </a:xfrm>
          <a:prstGeom prst="rect">
            <a:avLst/>
          </a:prstGeom>
        </p:spPr>
        <p:txBody>
          <a:bodyPr>
            <a:prstTxWarp prst="textPlain">
              <a:avLst/>
            </a:prstTxWarp>
          </a:bodyPr>
          <a:lstStyle/>
          <a:p>
            <a:pPr lvl="0" algn="ctr">
              <a:lnSpc>
                <a:spcPct val="150000"/>
              </a:lnSpc>
            </a:pPr>
            <a:r>
              <a:rPr lang="en-US" b="1" smtClean="0">
                <a:ln w="6600">
                  <a:solidFill>
                    <a:schemeClr val="accent2"/>
                  </a:solidFill>
                  <a:prstDash val="solid"/>
                </a:ln>
                <a:solidFill>
                  <a:srgbClr val="FFFFFF"/>
                </a:solidFill>
                <a:effectLst>
                  <a:outerShdw dist="38100" dir="2700000" algn="tl" rotWithShape="0">
                    <a:schemeClr val="accent2"/>
                  </a:outerShdw>
                </a:effectLst>
                <a:latin typeface="+mj-lt"/>
              </a:rPr>
              <a:t>THÂN </a:t>
            </a:r>
            <a:r>
              <a:rPr lang="en-US" b="1">
                <a:ln w="6600">
                  <a:solidFill>
                    <a:schemeClr val="accent2"/>
                  </a:solidFill>
                  <a:prstDash val="solid"/>
                </a:ln>
                <a:solidFill>
                  <a:srgbClr val="FFFFFF"/>
                </a:solidFill>
                <a:effectLst>
                  <a:outerShdw dist="38100" dir="2700000" algn="tl" rotWithShape="0">
                    <a:schemeClr val="accent2"/>
                  </a:outerShdw>
                </a:effectLst>
                <a:latin typeface="+mj-lt"/>
              </a:rPr>
              <a:t>MẾN CHÀO ĐÓN CẢ LỚP </a:t>
            </a:r>
            <a:endParaRPr lang="en-US" b="1" smtClean="0">
              <a:ln w="6600">
                <a:solidFill>
                  <a:schemeClr val="accent2"/>
                </a:solidFill>
                <a:prstDash val="solid"/>
              </a:ln>
              <a:solidFill>
                <a:srgbClr val="FFFFFF"/>
              </a:solidFill>
              <a:effectLst>
                <a:outerShdw dist="38100" dir="2700000" algn="tl" rotWithShape="0">
                  <a:schemeClr val="accent2"/>
                </a:outerShdw>
              </a:effectLst>
              <a:latin typeface="+mj-lt"/>
            </a:endParaRPr>
          </a:p>
          <a:p>
            <a:pPr lvl="0" algn="ctr">
              <a:lnSpc>
                <a:spcPct val="150000"/>
              </a:lnSpc>
            </a:pPr>
            <a:r>
              <a:rPr lang="en-US" b="1" smtClean="0">
                <a:ln w="6600">
                  <a:solidFill>
                    <a:schemeClr val="accent2"/>
                  </a:solidFill>
                  <a:prstDash val="solid"/>
                </a:ln>
                <a:solidFill>
                  <a:srgbClr val="FFFFFF"/>
                </a:solidFill>
                <a:effectLst>
                  <a:outerShdw dist="38100" dir="2700000" algn="tl" rotWithShape="0">
                    <a:schemeClr val="accent2"/>
                  </a:outerShdw>
                </a:effectLst>
                <a:latin typeface="+mj-lt"/>
              </a:rPr>
              <a:t>ĐẾN </a:t>
            </a:r>
            <a:r>
              <a:rPr lang="en-US" b="1">
                <a:ln w="6600">
                  <a:solidFill>
                    <a:schemeClr val="accent2"/>
                  </a:solidFill>
                  <a:prstDash val="solid"/>
                </a:ln>
                <a:solidFill>
                  <a:srgbClr val="FFFFFF"/>
                </a:solidFill>
                <a:effectLst>
                  <a:outerShdw dist="38100" dir="2700000" algn="tl" rotWithShape="0">
                    <a:schemeClr val="accent2"/>
                  </a:outerShdw>
                </a:effectLst>
                <a:latin typeface="+mj-lt"/>
              </a:rPr>
              <a:t>VỚI TIẾT HỌC HÔM NAY</a:t>
            </a:r>
            <a:r>
              <a:rPr lang="en-US" b="1" smtClean="0">
                <a:ln w="6600">
                  <a:solidFill>
                    <a:schemeClr val="accent2"/>
                  </a:solidFill>
                  <a:prstDash val="solid"/>
                </a:ln>
                <a:solidFill>
                  <a:srgbClr val="FFFFFF"/>
                </a:solidFill>
                <a:effectLst>
                  <a:outerShdw dist="38100" dir="2700000" algn="tl" rotWithShape="0">
                    <a:schemeClr val="accent2"/>
                  </a:outerShdw>
                </a:effectLst>
                <a:latin typeface="+mj-lt"/>
              </a:rPr>
              <a:t>!</a:t>
            </a:r>
            <a:endParaRPr lang="en-US" b="1">
              <a:ln w="6600">
                <a:solidFill>
                  <a:schemeClr val="accent2"/>
                </a:solidFill>
                <a:prstDash val="solid"/>
              </a:ln>
              <a:solidFill>
                <a:srgbClr val="FFFFFF"/>
              </a:solidFill>
              <a:effectLst>
                <a:outerShdw dist="38100" dir="2700000" algn="tl" rotWithShape="0">
                  <a:schemeClr val="accent2"/>
                </a:outerShdw>
              </a:effectLst>
              <a:latin typeface="+mj-lt"/>
            </a:endParaRPr>
          </a:p>
        </p:txBody>
      </p:sp>
      <p:pic>
        <p:nvPicPr>
          <p:cNvPr id="30" name="Google Shape;237;p38"/>
          <p:cNvPicPr preferRelativeResize="0"/>
          <p:nvPr/>
        </p:nvPicPr>
        <p:blipFill>
          <a:blip r:embed="rId4">
            <a:alphaModFix/>
          </a:blip>
          <a:stretch>
            <a:fillRect/>
          </a:stretch>
        </p:blipFill>
        <p:spPr>
          <a:xfrm flipH="1">
            <a:off x="7529637" y="3506687"/>
            <a:ext cx="789601" cy="789601"/>
          </a:xfrm>
          <a:prstGeom prst="rect">
            <a:avLst/>
          </a:prstGeom>
          <a:noFill/>
          <a:ln>
            <a:noFill/>
          </a:ln>
        </p:spPr>
      </p:pic>
    </p:spTree>
    <p:extLst>
      <p:ext uri="{BB962C8B-B14F-4D97-AF65-F5344CB8AC3E}">
        <p14:creationId xmlns:p14="http://schemas.microsoft.com/office/powerpoint/2010/main" val="426176508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3" name="Rounded Rectangle 2"/>
          <p:cNvSpPr/>
          <p:nvPr/>
        </p:nvSpPr>
        <p:spPr>
          <a:xfrm>
            <a:off x="730906" y="385475"/>
            <a:ext cx="2226979" cy="667132"/>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200">
              <a:buClrTx/>
              <a:defRPr/>
            </a:pPr>
            <a:r>
              <a:rPr lang="en-US" sz="2500" b="1" kern="1200">
                <a:solidFill>
                  <a:schemeClr val="bg1">
                    <a:lumMod val="50000"/>
                  </a:schemeClr>
                </a:solidFill>
                <a:latin typeface="Arial" panose="020B0604020202020204" pitchFamily="34" charset="0"/>
                <a:cs typeface="Arial" panose="020B0604020202020204" pitchFamily="34" charset="0"/>
              </a:rPr>
              <a:t>Luyện tập 1</a:t>
            </a:r>
          </a:p>
        </p:txBody>
      </p:sp>
      <p:sp>
        <p:nvSpPr>
          <p:cNvPr id="4" name="Rectangle 3"/>
          <p:cNvSpPr/>
          <p:nvPr/>
        </p:nvSpPr>
        <p:spPr>
          <a:xfrm>
            <a:off x="730906" y="1376163"/>
            <a:ext cx="7673623" cy="2431435"/>
          </a:xfrm>
          <a:prstGeom prst="rect">
            <a:avLst/>
          </a:prstGeom>
        </p:spPr>
        <p:txBody>
          <a:bodyPr wrap="square">
            <a:spAutoFit/>
          </a:bodyPr>
          <a:lstStyle/>
          <a:p>
            <a:pPr algn="just">
              <a:lnSpc>
                <a:spcPct val="160000"/>
              </a:lnSpc>
            </a:pPr>
            <a:r>
              <a:rPr lang="vi-VN" sz="1900">
                <a:latin typeface="+mn-lt"/>
              </a:rPr>
              <a:t>Một chiếc xe khách đi từ Thành phố Hồ Chí Minh đến Cần Thơ, quãng đường dài 170 km. Sau khi xe khách xuất phát 1 giờ 40 phút, một chiếc xe tải bắt đầu đi từ Cần Thơ về Thành phố Hồ Chí Minh và gặp xe khách sau đó 40 phút. Tính vận tốc mỗi xe, biết rằng mỗi xe khách đi nhanh hơn xe tải 15 km.</a:t>
            </a:r>
            <a:endParaRPr lang="en-US" sz="1900">
              <a:latin typeface="+mn-lt"/>
            </a:endParaRPr>
          </a:p>
        </p:txBody>
      </p:sp>
      <p:sp>
        <p:nvSpPr>
          <p:cNvPr id="6" name="Freeform 8"/>
          <p:cNvSpPr/>
          <p:nvPr/>
        </p:nvSpPr>
        <p:spPr>
          <a:xfrm>
            <a:off x="818314" y="4277803"/>
            <a:ext cx="1431905" cy="68281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3">
              <a:extLst>
                <a:ext uri="{96DAC541-7B7A-43D3-8B79-37D633B846F1}">
                  <asvg:svgBlip xmlns="" xmlns:asvg="http://schemas.microsoft.com/office/drawing/2016/SVG/main" r:embed="rId15"/>
                </a:ext>
              </a:extLst>
            </a:blip>
            <a:stretch>
              <a:fillRect/>
            </a:stretch>
          </a:blipFill>
        </p:spPr>
      </p:sp>
      <p:sp>
        <p:nvSpPr>
          <p:cNvPr id="7" name="Freeform 9"/>
          <p:cNvSpPr/>
          <p:nvPr/>
        </p:nvSpPr>
        <p:spPr>
          <a:xfrm>
            <a:off x="6551875" y="4301656"/>
            <a:ext cx="1852654" cy="682818"/>
          </a:xfrm>
          <a:custGeom>
            <a:avLst/>
            <a:gdLst/>
            <a:ahLst/>
            <a:cxnLst/>
            <a:rect l="l" t="t" r="r" b="b"/>
            <a:pathLst>
              <a:path w="7315200" h="2414016">
                <a:moveTo>
                  <a:pt x="0" y="0"/>
                </a:moveTo>
                <a:lnTo>
                  <a:pt x="7315200" y="0"/>
                </a:lnTo>
                <a:lnTo>
                  <a:pt x="7315200" y="2414016"/>
                </a:lnTo>
                <a:lnTo>
                  <a:pt x="0" y="241401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Tree>
    <p:extLst>
      <p:ext uri="{BB962C8B-B14F-4D97-AF65-F5344CB8AC3E}">
        <p14:creationId xmlns:p14="http://schemas.microsoft.com/office/powerpoint/2010/main" val="617202365"/>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8" name="TextBox 7"/>
          <p:cNvSpPr txBox="1"/>
          <p:nvPr/>
        </p:nvSpPr>
        <p:spPr>
          <a:xfrm>
            <a:off x="318428" y="365193"/>
            <a:ext cx="696123"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189118" y="312573"/>
                <a:ext cx="7805253" cy="4695901"/>
              </a:xfrm>
              <a:prstGeom prst="rect">
                <a:avLst/>
              </a:prstGeom>
            </p:spPr>
            <p:txBody>
              <a:bodyPr wrap="square">
                <a:spAutoFit/>
              </a:bodyPr>
              <a:lstStyle/>
              <a:p>
                <a:pPr algn="just">
                  <a:lnSpc>
                    <a:spcPct val="150000"/>
                  </a:lnSpc>
                </a:pPr>
                <a:r>
                  <a:rPr lang="da-DK" sz="1700" dirty="0" smtClean="0">
                    <a:latin typeface="+mj-lt"/>
                    <a:ea typeface="Malgun Gothic" panose="020B0503020000020004" pitchFamily="34" charset="-127"/>
                    <a:cs typeface="Times New Roman" panose="02020603050405020304" pitchFamily="18" charset="0"/>
                  </a:rPr>
                  <a:t>Gọi </a:t>
                </a:r>
                <a14:m>
                  <m:oMath xmlns:m="http://schemas.openxmlformats.org/officeDocument/2006/math">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𝑥</m:t>
                    </m:r>
                  </m:oMath>
                </a14:m>
                <a:r>
                  <a:rPr lang="da-DK" sz="1700" dirty="0">
                    <a:effectLst/>
                    <a:latin typeface="+mj-lt"/>
                    <a:ea typeface="Malgun Gothic" panose="020B0503020000020004" pitchFamily="34" charset="-127"/>
                    <a:cs typeface="Times New Roman" panose="02020603050405020304" pitchFamily="18" charset="0"/>
                  </a:rPr>
                  <a:t> (km/h) là vận tốc của xe </a:t>
                </a:r>
                <a:r>
                  <a:rPr lang="da-DK" sz="1700" dirty="0" smtClean="0">
                    <a:latin typeface="+mj-lt"/>
                    <a:ea typeface="Malgun Gothic" panose="020B0503020000020004" pitchFamily="34" charset="-127"/>
                    <a:cs typeface="Times New Roman" panose="02020603050405020304" pitchFamily="18" charset="0"/>
                  </a:rPr>
                  <a:t>khách</a:t>
                </a:r>
                <a:r>
                  <a:rPr lang="da-DK" sz="1700" dirty="0" smtClean="0">
                    <a:effectLst/>
                    <a:latin typeface="+mj-lt"/>
                    <a:ea typeface="Malgun Gothic" panose="020B0503020000020004" pitchFamily="34" charset="-127"/>
                    <a:cs typeface="Times New Roman" panose="02020603050405020304" pitchFamily="18" charset="0"/>
                  </a:rPr>
                  <a:t> </a:t>
                </a:r>
                <a:r>
                  <a:rPr lang="da-DK" sz="1700" dirty="0">
                    <a:effectLst/>
                    <a:latin typeface="+mj-lt"/>
                    <a:ea typeface="Malgun Gothic" panose="020B0503020000020004" pitchFamily="34" charset="-127"/>
                    <a:cs typeface="Times New Roman" panose="02020603050405020304" pitchFamily="18" charset="0"/>
                  </a:rPr>
                  <a:t>và </a:t>
                </a:r>
                <a14:m>
                  <m:oMath xmlns:m="http://schemas.openxmlformats.org/officeDocument/2006/math">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𝑦</m:t>
                    </m:r>
                  </m:oMath>
                </a14:m>
                <a:r>
                  <a:rPr lang="da-DK" sz="1700" dirty="0">
                    <a:effectLst/>
                    <a:latin typeface="+mj-lt"/>
                    <a:ea typeface="Malgun Gothic" panose="020B0503020000020004" pitchFamily="34" charset="-127"/>
                    <a:cs typeface="Times New Roman" panose="02020603050405020304" pitchFamily="18" charset="0"/>
                  </a:rPr>
                  <a:t> (km/h) là vận tốc xe </a:t>
                </a:r>
                <a:r>
                  <a:rPr lang="da-DK" sz="1700" dirty="0" smtClean="0">
                    <a:latin typeface="+mj-lt"/>
                    <a:ea typeface="Malgun Gothic" panose="020B0503020000020004" pitchFamily="34" charset="-127"/>
                    <a:cs typeface="Times New Roman" panose="02020603050405020304" pitchFamily="18" charset="0"/>
                  </a:rPr>
                  <a:t>tải</a:t>
                </a:r>
                <a:r>
                  <a:rPr lang="da-DK" sz="1700" dirty="0" smtClean="0">
                    <a:effectLst/>
                    <a:latin typeface="+mj-lt"/>
                    <a:ea typeface="Malgun Gothic" panose="020B0503020000020004" pitchFamily="34" charset="-127"/>
                    <a:cs typeface="Times New Roman" panose="02020603050405020304" pitchFamily="18" charset="0"/>
                  </a:rPr>
                  <a:t> </a:t>
                </a:r>
                <a:r>
                  <a:rPr lang="da-DK" sz="1700" dirty="0">
                    <a:effectLst/>
                    <a:latin typeface="+mj-lt"/>
                    <a:ea typeface="Malgun Gothic" panose="020B0503020000020004" pitchFamily="34" charset="-127"/>
                    <a:cs typeface="Times New Roman" panose="02020603050405020304" pitchFamily="18" charset="0"/>
                  </a:rPr>
                  <a:t>(</a:t>
                </a:r>
                <a14:m>
                  <m:oMath xmlns:m="http://schemas.openxmlformats.org/officeDocument/2006/math">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&gt;0)</m:t>
                    </m:r>
                  </m:oMath>
                </a14:m>
                <a:endParaRPr lang="en-US" sz="1700" dirty="0">
                  <a:effectLst/>
                  <a:latin typeface="+mj-lt"/>
                  <a:ea typeface="Calibri" panose="020F0502020204030204" pitchFamily="34" charset="0"/>
                  <a:cs typeface="Times New Roman" panose="02020603050405020304" pitchFamily="18" charset="0"/>
                </a:endParaRPr>
              </a:p>
              <a:p>
                <a:pPr algn="just">
                  <a:lnSpc>
                    <a:spcPct val="150000"/>
                  </a:lnSpc>
                </a:pPr>
                <a:r>
                  <a:rPr lang="da-DK" sz="1700" dirty="0">
                    <a:effectLst/>
                    <a:latin typeface="+mj-lt"/>
                    <a:ea typeface="Malgun Gothic" panose="020B0503020000020004" pitchFamily="34" charset="-127"/>
                    <a:cs typeface="Times New Roman" panose="02020603050405020304" pitchFamily="18" charset="0"/>
                  </a:rPr>
                  <a:t>Vì mỗi giờ xe khách đi nhanh hơn xe tải 15km nên ta có: </a:t>
                </a:r>
                <a14:m>
                  <m:oMath xmlns:m="http://schemas.openxmlformats.org/officeDocument/2006/math">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=15 (1)</m:t>
                    </m:r>
                  </m:oMath>
                </a14:m>
                <a:endParaRPr lang="en-US" sz="1700" dirty="0">
                  <a:effectLst/>
                  <a:latin typeface="+mj-lt"/>
                  <a:ea typeface="Calibri" panose="020F050202020403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da-DK" sz="1700">
                          <a:ea typeface="Malgun Gothic" panose="020B0503020000020004" pitchFamily="34" charset="-127"/>
                          <a:cs typeface="Times New Roman" panose="02020603050405020304" pitchFamily="18" charset="0"/>
                        </a:rPr>
                        <m:t>Đổ</m:t>
                      </m:r>
                      <m:r>
                        <m:rPr>
                          <m:nor/>
                        </m:rPr>
                        <a:rPr lang="da-DK" sz="1700">
                          <a:ea typeface="Malgun Gothic" panose="020B0503020000020004" pitchFamily="34" charset="-127"/>
                          <a:cs typeface="Times New Roman" panose="02020603050405020304" pitchFamily="18" charset="0"/>
                        </a:rPr>
                        <m:t>i</m:t>
                      </m:r>
                      <m:r>
                        <m:rPr>
                          <m:nor/>
                        </m:rPr>
                        <a:rPr lang="da-DK" sz="1700">
                          <a:ea typeface="Malgun Gothic" panose="020B0503020000020004" pitchFamily="34" charset="-127"/>
                          <a:cs typeface="Times New Roman" panose="02020603050405020304" pitchFamily="18" charset="0"/>
                        </a:rPr>
                        <m:t> 1 </m:t>
                      </m:r>
                      <m:r>
                        <m:rPr>
                          <m:nor/>
                        </m:rPr>
                        <a:rPr lang="da-DK" sz="1700">
                          <a:ea typeface="Malgun Gothic" panose="020B0503020000020004" pitchFamily="34" charset="-127"/>
                          <a:cs typeface="Times New Roman" panose="02020603050405020304" pitchFamily="18" charset="0"/>
                        </a:rPr>
                        <m:t>gi</m:t>
                      </m:r>
                      <m:r>
                        <m:rPr>
                          <m:nor/>
                        </m:rPr>
                        <a:rPr lang="da-DK" sz="1700">
                          <a:ea typeface="Malgun Gothic" panose="020B0503020000020004" pitchFamily="34" charset="-127"/>
                          <a:cs typeface="Times New Roman" panose="02020603050405020304" pitchFamily="18" charset="0"/>
                        </a:rPr>
                        <m:t>ờ 40 </m:t>
                      </m:r>
                      <m:r>
                        <m:rPr>
                          <m:nor/>
                        </m:rPr>
                        <a:rPr lang="da-DK" sz="1700">
                          <a:ea typeface="Malgun Gothic" panose="020B0503020000020004" pitchFamily="34" charset="-127"/>
                          <a:cs typeface="Times New Roman" panose="02020603050405020304" pitchFamily="18" charset="0"/>
                        </a:rPr>
                        <m:t>ph</m:t>
                      </m:r>
                      <m:r>
                        <m:rPr>
                          <m:nor/>
                        </m:rPr>
                        <a:rPr lang="da-DK" sz="1700">
                          <a:ea typeface="Malgun Gothic" panose="020B0503020000020004" pitchFamily="34" charset="-127"/>
                          <a:cs typeface="Times New Roman" panose="02020603050405020304" pitchFamily="18" charset="0"/>
                        </a:rPr>
                        <m:t>ú</m:t>
                      </m:r>
                      <m:r>
                        <m:rPr>
                          <m:nor/>
                        </m:rPr>
                        <a:rPr lang="da-DK" sz="1700">
                          <a:ea typeface="Malgun Gothic" panose="020B0503020000020004" pitchFamily="34" charset="-127"/>
                          <a:cs typeface="Times New Roman" panose="02020603050405020304" pitchFamily="18" charset="0"/>
                        </a:rPr>
                        <m:t>t</m:t>
                      </m:r>
                      <m:r>
                        <m:rPr>
                          <m:nor/>
                        </m:rPr>
                        <a:rPr lang="da-DK" sz="1700">
                          <a:ea typeface="Malgun Gothic" panose="020B0503020000020004" pitchFamily="34" charset="-127"/>
                          <a:cs typeface="Times New Roman" panose="02020603050405020304" pitchFamily="18" charset="0"/>
                        </a:rPr>
                        <m:t> = </m:t>
                      </m:r>
                      <m:f>
                        <m:fPr>
                          <m:ctrlPr>
                            <a:rPr lang="en-US" sz="17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latin typeface="Cambria Math" panose="02040503050406030204" pitchFamily="18" charset="0"/>
                              <a:ea typeface="Malgun Gothic" panose="020B0503020000020004" pitchFamily="34" charset="-127"/>
                              <a:cs typeface="Times New Roman" panose="02020603050405020304" pitchFamily="18" charset="0"/>
                            </a:rPr>
                            <m:t>5</m:t>
                          </m:r>
                        </m:num>
                        <m:den>
                          <m:r>
                            <a:rPr lang="da-DK" sz="1700" i="1">
                              <a:latin typeface="Cambria Math" panose="02040503050406030204" pitchFamily="18" charset="0"/>
                              <a:ea typeface="Malgun Gothic" panose="020B0503020000020004" pitchFamily="34" charset="-127"/>
                              <a:cs typeface="Times New Roman" panose="02020603050405020304" pitchFamily="18" charset="0"/>
                            </a:rPr>
                            <m:t>3</m:t>
                          </m:r>
                        </m:den>
                      </m:f>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gi</m:t>
                      </m:r>
                      <m:r>
                        <m:rPr>
                          <m:nor/>
                        </m:rPr>
                        <a:rPr lang="da-DK" sz="1700">
                          <a:ea typeface="Malgun Gothic" panose="020B0503020000020004" pitchFamily="34" charset="-127"/>
                          <a:cs typeface="Times New Roman" panose="02020603050405020304" pitchFamily="18" charset="0"/>
                        </a:rPr>
                        <m:t>ờ, 40 </m:t>
                      </m:r>
                      <m:r>
                        <m:rPr>
                          <m:nor/>
                        </m:rPr>
                        <a:rPr lang="da-DK" sz="1700">
                          <a:ea typeface="Malgun Gothic" panose="020B0503020000020004" pitchFamily="34" charset="-127"/>
                          <a:cs typeface="Times New Roman" panose="02020603050405020304" pitchFamily="18" charset="0"/>
                        </a:rPr>
                        <m:t>ph</m:t>
                      </m:r>
                      <m:r>
                        <m:rPr>
                          <m:nor/>
                        </m:rPr>
                        <a:rPr lang="da-DK" sz="1700">
                          <a:ea typeface="Malgun Gothic" panose="020B0503020000020004" pitchFamily="34" charset="-127"/>
                          <a:cs typeface="Times New Roman" panose="02020603050405020304" pitchFamily="18" charset="0"/>
                        </a:rPr>
                        <m:t>ú</m:t>
                      </m:r>
                      <m:r>
                        <m:rPr>
                          <m:nor/>
                        </m:rPr>
                        <a:rPr lang="da-DK" sz="1700">
                          <a:ea typeface="Malgun Gothic" panose="020B0503020000020004" pitchFamily="34" charset="-127"/>
                          <a:cs typeface="Times New Roman" panose="02020603050405020304" pitchFamily="18" charset="0"/>
                        </a:rPr>
                        <m:t>t</m:t>
                      </m:r>
                      <m:r>
                        <m:rPr>
                          <m:nor/>
                        </m:rPr>
                        <a:rPr lang="da-DK" sz="1700">
                          <a:ea typeface="Malgun Gothic" panose="020B0503020000020004" pitchFamily="34" charset="-127"/>
                          <a:cs typeface="Times New Roman" panose="02020603050405020304" pitchFamily="18" charset="0"/>
                        </a:rPr>
                        <m:t> =</m:t>
                      </m:r>
                      <m:r>
                        <m:rPr>
                          <m:nor/>
                        </m:rPr>
                        <a:rPr lang="en-US" sz="1700" b="0" i="0" smtClean="0">
                          <a:ea typeface="Malgun Gothic" panose="020B0503020000020004" pitchFamily="34" charset="-127"/>
                          <a:cs typeface="Times New Roman" panose="02020603050405020304" pitchFamily="18" charset="0"/>
                        </a:rPr>
                        <m:t> </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en-US" sz="17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gi</m:t>
                      </m:r>
                      <m:r>
                        <m:rPr>
                          <m:nor/>
                        </m:rPr>
                        <a:rPr lang="da-DK" sz="1700">
                          <a:ea typeface="Malgun Gothic" panose="020B0503020000020004" pitchFamily="34" charset="-127"/>
                          <a:cs typeface="Times New Roman" panose="02020603050405020304" pitchFamily="18" charset="0"/>
                        </a:rPr>
                        <m:t>ờ</m:t>
                      </m:r>
                    </m:oMath>
                  </m:oMathPara>
                </a14:m>
                <a:endParaRPr lang="da-DK" sz="1700" dirty="0" smtClean="0">
                  <a:effectLst/>
                  <a:latin typeface="+mj-lt"/>
                  <a:ea typeface="Malgun Gothic" panose="020B0503020000020004" pitchFamily="34" charset="-127"/>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da-DK" sz="1700">
                          <a:ea typeface="Malgun Gothic" panose="020B0503020000020004" pitchFamily="34" charset="-127"/>
                          <a:cs typeface="Times New Roman" panose="02020603050405020304" pitchFamily="18" charset="0"/>
                        </a:rPr>
                        <m:t>Th</m:t>
                      </m:r>
                      <m:r>
                        <m:rPr>
                          <m:nor/>
                        </m:rPr>
                        <a:rPr lang="da-DK" sz="1700">
                          <a:ea typeface="Malgun Gothic" panose="020B0503020000020004" pitchFamily="34" charset="-127"/>
                          <a:cs typeface="Times New Roman" panose="02020603050405020304" pitchFamily="18" charset="0"/>
                        </a:rPr>
                        <m:t>ờ</m:t>
                      </m:r>
                      <m:r>
                        <m:rPr>
                          <m:nor/>
                        </m:rPr>
                        <a:rPr lang="da-DK" sz="1700">
                          <a:ea typeface="Malgun Gothic" panose="020B0503020000020004" pitchFamily="34" charset="-127"/>
                          <a:cs typeface="Times New Roman" panose="02020603050405020304" pitchFamily="18" charset="0"/>
                        </a:rPr>
                        <m:t>i</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gian</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xe</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kh</m:t>
                      </m:r>
                      <m:r>
                        <m:rPr>
                          <m:nor/>
                        </m:rPr>
                        <a:rPr lang="da-DK" sz="1700">
                          <a:ea typeface="Malgun Gothic" panose="020B0503020000020004" pitchFamily="34" charset="-127"/>
                          <a:cs typeface="Times New Roman" panose="02020603050405020304" pitchFamily="18" charset="0"/>
                        </a:rPr>
                        <m:t>á</m:t>
                      </m:r>
                      <m:r>
                        <m:rPr>
                          <m:nor/>
                        </m:rPr>
                        <a:rPr lang="da-DK" sz="1700">
                          <a:ea typeface="Malgun Gothic" panose="020B0503020000020004" pitchFamily="34" charset="-127"/>
                          <a:cs typeface="Times New Roman" panose="02020603050405020304" pitchFamily="18" charset="0"/>
                        </a:rPr>
                        <m:t>ch</m:t>
                      </m:r>
                      <m:r>
                        <m:rPr>
                          <m:nor/>
                        </m:rPr>
                        <a:rPr lang="da-DK" sz="1700">
                          <a:ea typeface="Malgun Gothic" panose="020B0503020000020004" pitchFamily="34" charset="-127"/>
                          <a:cs typeface="Times New Roman" panose="02020603050405020304" pitchFamily="18" charset="0"/>
                        </a:rPr>
                        <m:t> đ</m:t>
                      </m:r>
                      <m:r>
                        <m:rPr>
                          <m:nor/>
                        </m:rPr>
                        <a:rPr lang="da-DK" sz="1700">
                          <a:ea typeface="Malgun Gothic" panose="020B0503020000020004" pitchFamily="34" charset="-127"/>
                          <a:cs typeface="Times New Roman" panose="02020603050405020304" pitchFamily="18" charset="0"/>
                        </a:rPr>
                        <m:t>i</m:t>
                      </m:r>
                      <m:r>
                        <m:rPr>
                          <m:nor/>
                        </m:rPr>
                        <a:rPr lang="da-DK" sz="1700">
                          <a:ea typeface="Malgun Gothic" panose="020B0503020000020004" pitchFamily="34" charset="-127"/>
                          <a:cs typeface="Times New Roman" panose="02020603050405020304" pitchFamily="18" charset="0"/>
                        </a:rPr>
                        <m:t> đượ</m:t>
                      </m:r>
                      <m:r>
                        <m:rPr>
                          <m:nor/>
                        </m:rPr>
                        <a:rPr lang="da-DK" sz="1700">
                          <a:ea typeface="Malgun Gothic" panose="020B0503020000020004" pitchFamily="34" charset="-127"/>
                          <a:cs typeface="Times New Roman" panose="02020603050405020304" pitchFamily="18" charset="0"/>
                        </a:rPr>
                        <m:t>c</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l</m:t>
                      </m:r>
                      <m:r>
                        <m:rPr>
                          <m:nor/>
                        </m:rPr>
                        <a:rPr lang="da-DK" sz="1700">
                          <a:ea typeface="Malgun Gothic" panose="020B0503020000020004" pitchFamily="34" charset="-127"/>
                          <a:cs typeface="Times New Roman" panose="02020603050405020304" pitchFamily="18" charset="0"/>
                        </a:rPr>
                        <m:t>à:</m:t>
                      </m:r>
                      <m:r>
                        <a:rPr lang="en-US" sz="17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5</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7</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m:rPr>
                          <m:nor/>
                        </m:rPr>
                        <a:rPr lang="en-US" sz="1700" b="0" i="0" smtClean="0">
                          <a:effectLst/>
                          <a:latin typeface="+mj-lt"/>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gi</m:t>
                      </m:r>
                      <m:r>
                        <m:rPr>
                          <m:nor/>
                        </m:rPr>
                        <a:rPr lang="da-DK" sz="1700">
                          <a:ea typeface="Malgun Gothic" panose="020B0503020000020004" pitchFamily="34" charset="-127"/>
                          <a:cs typeface="Times New Roman" panose="02020603050405020304" pitchFamily="18" charset="0"/>
                        </a:rPr>
                        <m:t>ờ</m:t>
                      </m:r>
                    </m:oMath>
                  </m:oMathPara>
                </a14:m>
                <a:endParaRPr lang="da-DK" sz="1700" dirty="0" smtClean="0">
                  <a:effectLst/>
                  <a:latin typeface="+mj-lt"/>
                  <a:ea typeface="Malgun Gothic" panose="020B0503020000020004" pitchFamily="34" charset="-127"/>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da-DK" sz="1700">
                          <a:ea typeface="Malgun Gothic" panose="020B0503020000020004" pitchFamily="34" charset="-127"/>
                          <a:cs typeface="Times New Roman" panose="02020603050405020304" pitchFamily="18" charset="0"/>
                        </a:rPr>
                        <m:t>Qu</m:t>
                      </m:r>
                      <m:r>
                        <m:rPr>
                          <m:nor/>
                        </m:rPr>
                        <a:rPr lang="da-DK" sz="1700">
                          <a:ea typeface="Malgun Gothic" panose="020B0503020000020004" pitchFamily="34" charset="-127"/>
                          <a:cs typeface="Times New Roman" panose="02020603050405020304" pitchFamily="18" charset="0"/>
                        </a:rPr>
                        <m:t>ã</m:t>
                      </m:r>
                      <m:r>
                        <m:rPr>
                          <m:nor/>
                        </m:rPr>
                        <a:rPr lang="da-DK" sz="1700">
                          <a:ea typeface="Malgun Gothic" panose="020B0503020000020004" pitchFamily="34" charset="-127"/>
                          <a:cs typeface="Times New Roman" panose="02020603050405020304" pitchFamily="18" charset="0"/>
                        </a:rPr>
                        <m:t>ng</m:t>
                      </m:r>
                      <m:r>
                        <m:rPr>
                          <m:nor/>
                        </m:rPr>
                        <a:rPr lang="da-DK" sz="1700">
                          <a:ea typeface="Malgun Gothic" panose="020B0503020000020004" pitchFamily="34" charset="-127"/>
                          <a:cs typeface="Times New Roman" panose="02020603050405020304" pitchFamily="18" charset="0"/>
                        </a:rPr>
                        <m:t> đườ</m:t>
                      </m:r>
                      <m:r>
                        <m:rPr>
                          <m:nor/>
                        </m:rPr>
                        <a:rPr lang="da-DK" sz="1700">
                          <a:ea typeface="Malgun Gothic" panose="020B0503020000020004" pitchFamily="34" charset="-127"/>
                          <a:cs typeface="Times New Roman" panose="02020603050405020304" pitchFamily="18" charset="0"/>
                        </a:rPr>
                        <m:t>ng</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xe</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kh</m:t>
                      </m:r>
                      <m:r>
                        <m:rPr>
                          <m:nor/>
                        </m:rPr>
                        <a:rPr lang="da-DK" sz="1700">
                          <a:ea typeface="Malgun Gothic" panose="020B0503020000020004" pitchFamily="34" charset="-127"/>
                          <a:cs typeface="Times New Roman" panose="02020603050405020304" pitchFamily="18" charset="0"/>
                        </a:rPr>
                        <m:t>á</m:t>
                      </m:r>
                      <m:r>
                        <m:rPr>
                          <m:nor/>
                        </m:rPr>
                        <a:rPr lang="da-DK" sz="1700">
                          <a:ea typeface="Malgun Gothic" panose="020B0503020000020004" pitchFamily="34" charset="-127"/>
                          <a:cs typeface="Times New Roman" panose="02020603050405020304" pitchFamily="18" charset="0"/>
                        </a:rPr>
                        <m:t>ch</m:t>
                      </m:r>
                      <m:r>
                        <m:rPr>
                          <m:nor/>
                        </m:rPr>
                        <a:rPr lang="da-DK" sz="1700">
                          <a:ea typeface="Malgun Gothic" panose="020B0503020000020004" pitchFamily="34" charset="-127"/>
                          <a:cs typeface="Times New Roman" panose="02020603050405020304" pitchFamily="18" charset="0"/>
                        </a:rPr>
                        <m:t> đ</m:t>
                      </m:r>
                      <m:r>
                        <m:rPr>
                          <m:nor/>
                        </m:rPr>
                        <a:rPr lang="da-DK" sz="1700">
                          <a:ea typeface="Malgun Gothic" panose="020B0503020000020004" pitchFamily="34" charset="-127"/>
                          <a:cs typeface="Times New Roman" panose="02020603050405020304" pitchFamily="18" charset="0"/>
                        </a:rPr>
                        <m:t>i</m:t>
                      </m:r>
                      <m:r>
                        <m:rPr>
                          <m:nor/>
                        </m:rPr>
                        <a:rPr lang="da-DK" sz="1700">
                          <a:ea typeface="Malgun Gothic" panose="020B0503020000020004" pitchFamily="34" charset="-127"/>
                          <a:cs typeface="Times New Roman" panose="02020603050405020304" pitchFamily="18" charset="0"/>
                        </a:rPr>
                        <m:t> đượ</m:t>
                      </m:r>
                      <m:r>
                        <m:rPr>
                          <m:nor/>
                        </m:rPr>
                        <a:rPr lang="da-DK" sz="1700">
                          <a:ea typeface="Malgun Gothic" panose="020B0503020000020004" pitchFamily="34" charset="-127"/>
                          <a:cs typeface="Times New Roman" panose="02020603050405020304" pitchFamily="18" charset="0"/>
                        </a:rPr>
                        <m:t>c</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l</m:t>
                      </m:r>
                      <m:r>
                        <m:rPr>
                          <m:nor/>
                        </m:rPr>
                        <a:rPr lang="da-DK" sz="1700">
                          <a:ea typeface="Malgun Gothic" panose="020B0503020000020004" pitchFamily="34" charset="-127"/>
                          <a:cs typeface="Times New Roman" panose="02020603050405020304" pitchFamily="18" charset="0"/>
                        </a:rPr>
                        <m:t>à</m:t>
                      </m:r>
                      <m:r>
                        <a:rPr lang="en-US" sz="17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7</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𝑥</m:t>
                      </m:r>
                      <m:r>
                        <m:rPr>
                          <m:nor/>
                        </m:rPr>
                        <a:rPr lang="en-US" sz="1700" b="0" i="0" smtClean="0">
                          <a:effectLst/>
                          <a:latin typeface="+mj-lt"/>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m:t>
                      </m:r>
                      <m:r>
                        <m:rPr>
                          <m:nor/>
                        </m:rPr>
                        <a:rPr lang="da-DK" sz="1700">
                          <a:ea typeface="Malgun Gothic" panose="020B0503020000020004" pitchFamily="34" charset="-127"/>
                          <a:cs typeface="Times New Roman" panose="02020603050405020304" pitchFamily="18" charset="0"/>
                        </a:rPr>
                        <m:t>km</m:t>
                      </m:r>
                      <m:r>
                        <m:rPr>
                          <m:nor/>
                        </m:rPr>
                        <a:rPr lang="da-DK" sz="1700">
                          <a:ea typeface="Malgun Gothic" panose="020B0503020000020004" pitchFamily="34" charset="-127"/>
                          <a:cs typeface="Times New Roman" panose="02020603050405020304" pitchFamily="18" charset="0"/>
                        </a:rPr>
                        <m:t>)</m:t>
                      </m:r>
                    </m:oMath>
                  </m:oMathPara>
                </a14:m>
                <a:endParaRPr lang="da-DK" sz="1700" dirty="0" smtClean="0">
                  <a:effectLst/>
                  <a:latin typeface="+mj-lt"/>
                  <a:ea typeface="Malgun Gothic" panose="020B0503020000020004" pitchFamily="34" charset="-127"/>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da-DK" sz="1700">
                          <a:ea typeface="Malgun Gothic" panose="020B0503020000020004" pitchFamily="34" charset="-127"/>
                          <a:cs typeface="Times New Roman" panose="02020603050405020304" pitchFamily="18" charset="0"/>
                        </a:rPr>
                        <m:t>Qu</m:t>
                      </m:r>
                      <m:r>
                        <m:rPr>
                          <m:nor/>
                        </m:rPr>
                        <a:rPr lang="da-DK" sz="1700">
                          <a:ea typeface="Malgun Gothic" panose="020B0503020000020004" pitchFamily="34" charset="-127"/>
                          <a:cs typeface="Times New Roman" panose="02020603050405020304" pitchFamily="18" charset="0"/>
                        </a:rPr>
                        <m:t>ã</m:t>
                      </m:r>
                      <m:r>
                        <m:rPr>
                          <m:nor/>
                        </m:rPr>
                        <a:rPr lang="da-DK" sz="1700">
                          <a:ea typeface="Malgun Gothic" panose="020B0503020000020004" pitchFamily="34" charset="-127"/>
                          <a:cs typeface="Times New Roman" panose="02020603050405020304" pitchFamily="18" charset="0"/>
                        </a:rPr>
                        <m:t>ng</m:t>
                      </m:r>
                      <m:r>
                        <m:rPr>
                          <m:nor/>
                        </m:rPr>
                        <a:rPr lang="da-DK" sz="1700">
                          <a:ea typeface="Malgun Gothic" panose="020B0503020000020004" pitchFamily="34" charset="-127"/>
                          <a:cs typeface="Times New Roman" panose="02020603050405020304" pitchFamily="18" charset="0"/>
                        </a:rPr>
                        <m:t> đườ</m:t>
                      </m:r>
                      <m:r>
                        <m:rPr>
                          <m:nor/>
                        </m:rPr>
                        <a:rPr lang="da-DK" sz="1700">
                          <a:ea typeface="Malgun Gothic" panose="020B0503020000020004" pitchFamily="34" charset="-127"/>
                          <a:cs typeface="Times New Roman" panose="02020603050405020304" pitchFamily="18" charset="0"/>
                        </a:rPr>
                        <m:t>ng</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xe</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t</m:t>
                      </m:r>
                      <m:r>
                        <m:rPr>
                          <m:nor/>
                        </m:rPr>
                        <a:rPr lang="da-DK" sz="1700">
                          <a:ea typeface="Malgun Gothic" panose="020B0503020000020004" pitchFamily="34" charset="-127"/>
                          <a:cs typeface="Times New Roman" panose="02020603050405020304" pitchFamily="18" charset="0"/>
                        </a:rPr>
                        <m:t>ả</m:t>
                      </m:r>
                      <m:r>
                        <m:rPr>
                          <m:nor/>
                        </m:rPr>
                        <a:rPr lang="da-DK" sz="1700">
                          <a:ea typeface="Malgun Gothic" panose="020B0503020000020004" pitchFamily="34" charset="-127"/>
                          <a:cs typeface="Times New Roman" panose="02020603050405020304" pitchFamily="18" charset="0"/>
                        </a:rPr>
                        <m:t>i</m:t>
                      </m:r>
                      <m:r>
                        <m:rPr>
                          <m:nor/>
                        </m:rPr>
                        <a:rPr lang="da-DK" sz="1700">
                          <a:ea typeface="Malgun Gothic" panose="020B0503020000020004" pitchFamily="34" charset="-127"/>
                          <a:cs typeface="Times New Roman" panose="02020603050405020304" pitchFamily="18" charset="0"/>
                        </a:rPr>
                        <m:t> đ</m:t>
                      </m:r>
                      <m:r>
                        <m:rPr>
                          <m:nor/>
                        </m:rPr>
                        <a:rPr lang="da-DK" sz="1700">
                          <a:ea typeface="Malgun Gothic" panose="020B0503020000020004" pitchFamily="34" charset="-127"/>
                          <a:cs typeface="Times New Roman" panose="02020603050405020304" pitchFamily="18" charset="0"/>
                        </a:rPr>
                        <m:t>i</m:t>
                      </m:r>
                      <m:r>
                        <m:rPr>
                          <m:nor/>
                        </m:rPr>
                        <a:rPr lang="da-DK" sz="1700">
                          <a:ea typeface="Malgun Gothic" panose="020B0503020000020004" pitchFamily="34" charset="-127"/>
                          <a:cs typeface="Times New Roman" panose="02020603050405020304" pitchFamily="18" charset="0"/>
                        </a:rPr>
                        <m:t> đượ</m:t>
                      </m:r>
                      <m:r>
                        <m:rPr>
                          <m:nor/>
                        </m:rPr>
                        <a:rPr lang="da-DK" sz="1700">
                          <a:ea typeface="Malgun Gothic" panose="020B0503020000020004" pitchFamily="34" charset="-127"/>
                          <a:cs typeface="Times New Roman" panose="02020603050405020304" pitchFamily="18" charset="0"/>
                        </a:rPr>
                        <m:t>c</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l</m:t>
                      </m:r>
                      <m:r>
                        <m:rPr>
                          <m:nor/>
                        </m:rPr>
                        <a:rPr lang="da-DK" sz="1700">
                          <a:ea typeface="Malgun Gothic" panose="020B0503020000020004" pitchFamily="34" charset="-127"/>
                          <a:cs typeface="Times New Roman" panose="02020603050405020304" pitchFamily="18" charset="0"/>
                        </a:rPr>
                        <m:t>à</m:t>
                      </m:r>
                      <m:r>
                        <a:rPr lang="en-US" sz="17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𝑦</m:t>
                      </m:r>
                      <m:r>
                        <m:rPr>
                          <m:nor/>
                        </m:rPr>
                        <a:rPr lang="en-US" sz="1700" b="0" i="0" smtClean="0">
                          <a:effectLst/>
                          <a:latin typeface="+mj-lt"/>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m:t>
                      </m:r>
                      <m:r>
                        <m:rPr>
                          <m:nor/>
                        </m:rPr>
                        <a:rPr lang="da-DK" sz="1700">
                          <a:ea typeface="Malgun Gothic" panose="020B0503020000020004" pitchFamily="34" charset="-127"/>
                          <a:cs typeface="Times New Roman" panose="02020603050405020304" pitchFamily="18" charset="0"/>
                        </a:rPr>
                        <m:t>km</m:t>
                      </m:r>
                      <m:r>
                        <m:rPr>
                          <m:nor/>
                        </m:rPr>
                        <a:rPr lang="da-DK" sz="1700">
                          <a:ea typeface="Malgun Gothic" panose="020B0503020000020004" pitchFamily="34" charset="-127"/>
                          <a:cs typeface="Times New Roman" panose="02020603050405020304" pitchFamily="18" charset="0"/>
                        </a:rPr>
                        <m:t>)</m:t>
                      </m:r>
                    </m:oMath>
                  </m:oMathPara>
                </a14:m>
                <a:endParaRPr lang="da-DK" sz="1700" dirty="0" smtClean="0">
                  <a:effectLst/>
                  <a:latin typeface="+mj-lt"/>
                  <a:ea typeface="Malgun Gothic" panose="020B0503020000020004" pitchFamily="34" charset="-127"/>
                  <a:cs typeface="Times New Roman" panose="02020603050405020304" pitchFamily="18" charset="0"/>
                </a:endParaRPr>
              </a:p>
              <a:p>
                <a:pPr algn="just">
                  <a:lnSpc>
                    <a:spcPct val="140000"/>
                  </a:lnSpc>
                </a:pPr>
                <a:r>
                  <a:rPr lang="da-DK" sz="1700" dirty="0" smtClean="0">
                    <a:effectLst/>
                    <a:latin typeface="+mj-lt"/>
                    <a:ea typeface="Malgun Gothic" panose="020B0503020000020004" pitchFamily="34" charset="-127"/>
                    <a:cs typeface="Times New Roman" panose="02020603050405020304" pitchFamily="18" charset="0"/>
                  </a:rPr>
                  <a:t>Vì </a:t>
                </a:r>
                <a:r>
                  <a:rPr lang="da-DK" sz="1700" dirty="0">
                    <a:effectLst/>
                    <a:latin typeface="+mj-lt"/>
                    <a:ea typeface="Malgun Gothic" panose="020B0503020000020004" pitchFamily="34" charset="-127"/>
                    <a:cs typeface="Times New Roman" panose="02020603050405020304" pitchFamily="18" charset="0"/>
                  </a:rPr>
                  <a:t>quãng đường Thành phố Hồ Chí Minh đến Cần Thơ dài 170km nên ta có:</a:t>
                </a:r>
                <a:endParaRPr lang="en-US" sz="1700" dirty="0">
                  <a:effectLst/>
                  <a:latin typeface="+mj-lt"/>
                  <a:ea typeface="Calibri" panose="020F0502020204030204" pitchFamily="34" charset="0"/>
                  <a:cs typeface="Times New Roman" panose="02020603050405020304" pitchFamily="18" charset="0"/>
                </a:endParaRPr>
              </a:p>
              <a:p>
                <a:pPr algn="just">
                  <a:lnSpc>
                    <a:spcPct val="140000"/>
                  </a:lnSpc>
                </a:pPr>
                <a14:m>
                  <m:oMathPara xmlns:m="http://schemas.openxmlformats.org/officeDocument/2006/math">
                    <m:oMathParaPr>
                      <m:jc m:val="centerGroup"/>
                    </m:oMathParaPr>
                    <m:oMath xmlns:m="http://schemas.openxmlformats.org/officeDocument/2006/math">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7</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=170 (2)</m:t>
                      </m:r>
                    </m:oMath>
                  </m:oMathPara>
                </a14:m>
                <a:endParaRPr lang="en-US" sz="1700" dirty="0">
                  <a:effectLst/>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89118" y="312573"/>
                <a:ext cx="7805253" cy="4695901"/>
              </a:xfrm>
              <a:prstGeom prst="rect">
                <a:avLst/>
              </a:prstGeom>
              <a:blipFill>
                <a:blip r:embed="rId3"/>
                <a:stretch>
                  <a:fillRect l="-469"/>
                </a:stretch>
              </a:blipFill>
            </p:spPr>
            <p:txBody>
              <a:bodyPr/>
              <a:lstStyle/>
              <a:p>
                <a:r>
                  <a:rPr lang="en-US">
                    <a:noFill/>
                  </a:rPr>
                  <a:t> </a:t>
                </a:r>
              </a:p>
            </p:txBody>
          </p:sp>
        </mc:Fallback>
      </mc:AlternateContent>
      <p:sp>
        <p:nvSpPr>
          <p:cNvPr id="9" name="Freeform 8"/>
          <p:cNvSpPr/>
          <p:nvPr/>
        </p:nvSpPr>
        <p:spPr>
          <a:xfrm>
            <a:off x="242754" y="4596939"/>
            <a:ext cx="847469" cy="357900"/>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9152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up)">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down)">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2" dur="500"/>
                                        <p:tgtEl>
                                          <p:spTgt spid="2">
                                            <p:txEl>
                                              <p:pRg st="6" end="6"/>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376618" y="336452"/>
                <a:ext cx="8425476" cy="4619150"/>
              </a:xfrm>
              <a:prstGeom prst="rect">
                <a:avLst/>
              </a:prstGeom>
            </p:spPr>
            <p:txBody>
              <a:bodyPr wrap="square">
                <a:spAutoFit/>
              </a:bodyPr>
              <a:lstStyle/>
              <a:p>
                <a:pPr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smtClean="0">
                          <a:ea typeface="Malgun Gothic" panose="020B0503020000020004" pitchFamily="34" charset="-127"/>
                          <a:cs typeface="Times New Roman" panose="02020603050405020304" pitchFamily="18" charset="0"/>
                        </a:rPr>
                        <m:t>T</m:t>
                      </m:r>
                      <m:r>
                        <m:rPr>
                          <m:nor/>
                        </m:rPr>
                        <a:rPr lang="da-DK" sz="1600" smtClean="0">
                          <a:ea typeface="Malgun Gothic" panose="020B0503020000020004" pitchFamily="34" charset="-127"/>
                          <a:cs typeface="Times New Roman" panose="02020603050405020304" pitchFamily="18" charset="0"/>
                        </a:rPr>
                        <m:t>ừ (1) </m:t>
                      </m:r>
                      <m:r>
                        <m:rPr>
                          <m:nor/>
                        </m:rPr>
                        <a:rPr lang="da-DK" sz="1600" smtClean="0">
                          <a:ea typeface="Malgun Gothic" panose="020B0503020000020004" pitchFamily="34" charset="-127"/>
                          <a:cs typeface="Times New Roman" panose="02020603050405020304" pitchFamily="18" charset="0"/>
                        </a:rPr>
                        <m:t>v</m:t>
                      </m:r>
                      <m:r>
                        <m:rPr>
                          <m:nor/>
                        </m:rPr>
                        <a:rPr lang="da-DK" sz="1600" smtClean="0">
                          <a:ea typeface="Malgun Gothic" panose="020B0503020000020004" pitchFamily="34" charset="-127"/>
                          <a:cs typeface="Times New Roman" panose="02020603050405020304" pitchFamily="18" charset="0"/>
                        </a:rPr>
                        <m:t>à (2) </m:t>
                      </m:r>
                      <m:r>
                        <m:rPr>
                          <m:nor/>
                        </m:rPr>
                        <a:rPr lang="da-DK" sz="1600" smtClean="0">
                          <a:ea typeface="Malgun Gothic" panose="020B0503020000020004" pitchFamily="34" charset="-127"/>
                          <a:cs typeface="Times New Roman" panose="02020603050405020304" pitchFamily="18" charset="0"/>
                        </a:rPr>
                        <m:t>ta</m:t>
                      </m:r>
                      <m:r>
                        <m:rPr>
                          <m:nor/>
                        </m:rPr>
                        <a:rPr lang="da-DK" sz="1600" smtClean="0">
                          <a:ea typeface="Malgun Gothic" panose="020B0503020000020004" pitchFamily="34" charset="-127"/>
                          <a:cs typeface="Times New Roman" panose="02020603050405020304" pitchFamily="18" charset="0"/>
                        </a:rPr>
                        <m:t> </m:t>
                      </m:r>
                      <m:r>
                        <m:rPr>
                          <m:nor/>
                        </m:rPr>
                        <a:rPr lang="da-DK" sz="1600" smtClean="0">
                          <a:ea typeface="Malgun Gothic" panose="020B0503020000020004" pitchFamily="34" charset="-127"/>
                          <a:cs typeface="Times New Roman" panose="02020603050405020304" pitchFamily="18" charset="0"/>
                        </a:rPr>
                        <m:t>c</m:t>
                      </m:r>
                      <m:r>
                        <m:rPr>
                          <m:nor/>
                        </m:rPr>
                        <a:rPr lang="da-DK" sz="1600" smtClean="0">
                          <a:ea typeface="Malgun Gothic" panose="020B0503020000020004" pitchFamily="34" charset="-127"/>
                          <a:cs typeface="Times New Roman" panose="02020603050405020304" pitchFamily="18" charset="0"/>
                        </a:rPr>
                        <m:t>ó </m:t>
                      </m:r>
                      <m:r>
                        <m:rPr>
                          <m:nor/>
                        </m:rPr>
                        <a:rPr lang="da-DK" sz="1600" smtClean="0">
                          <a:ea typeface="Malgun Gothic" panose="020B0503020000020004" pitchFamily="34" charset="-127"/>
                          <a:cs typeface="Times New Roman" panose="02020603050405020304" pitchFamily="18" charset="0"/>
                        </a:rPr>
                        <m:t>ph</m:t>
                      </m:r>
                      <m:r>
                        <m:rPr>
                          <m:nor/>
                        </m:rPr>
                        <a:rPr lang="da-DK" sz="1600" smtClean="0">
                          <a:ea typeface="Malgun Gothic" panose="020B0503020000020004" pitchFamily="34" charset="-127"/>
                          <a:cs typeface="Times New Roman" panose="02020603050405020304" pitchFamily="18" charset="0"/>
                        </a:rPr>
                        <m:t>ươ</m:t>
                      </m:r>
                      <m:r>
                        <m:rPr>
                          <m:nor/>
                        </m:rPr>
                        <a:rPr lang="da-DK" sz="1600" smtClean="0">
                          <a:ea typeface="Malgun Gothic" panose="020B0503020000020004" pitchFamily="34" charset="-127"/>
                          <a:cs typeface="Times New Roman" panose="02020603050405020304" pitchFamily="18" charset="0"/>
                        </a:rPr>
                        <m:t>ng</m:t>
                      </m:r>
                      <m:r>
                        <m:rPr>
                          <m:nor/>
                        </m:rPr>
                        <a:rPr lang="da-DK" sz="1600" smtClean="0">
                          <a:ea typeface="Malgun Gothic" panose="020B0503020000020004" pitchFamily="34" charset="-127"/>
                          <a:cs typeface="Times New Roman" panose="02020603050405020304" pitchFamily="18" charset="0"/>
                        </a:rPr>
                        <m:t> </m:t>
                      </m:r>
                      <m:r>
                        <m:rPr>
                          <m:nor/>
                        </m:rPr>
                        <a:rPr lang="da-DK" sz="1600" smtClean="0">
                          <a:ea typeface="Malgun Gothic" panose="020B0503020000020004" pitchFamily="34" charset="-127"/>
                          <a:cs typeface="Times New Roman" panose="02020603050405020304" pitchFamily="18" charset="0"/>
                        </a:rPr>
                        <m:t>tr</m:t>
                      </m:r>
                      <m:r>
                        <m:rPr>
                          <m:nor/>
                        </m:rPr>
                        <a:rPr lang="da-DK" sz="1600" smtClean="0">
                          <a:ea typeface="Malgun Gothic" panose="020B0503020000020004" pitchFamily="34" charset="-127"/>
                          <a:cs typeface="Times New Roman" panose="02020603050405020304" pitchFamily="18" charset="0"/>
                        </a:rPr>
                        <m:t>ì</m:t>
                      </m:r>
                      <m:r>
                        <m:rPr>
                          <m:nor/>
                        </m:rPr>
                        <a:rPr lang="da-DK" sz="1600" smtClean="0">
                          <a:ea typeface="Malgun Gothic" panose="020B0503020000020004" pitchFamily="34" charset="-127"/>
                          <a:cs typeface="Times New Roman" panose="02020603050405020304" pitchFamily="18" charset="0"/>
                        </a:rPr>
                        <m:t>nh</m:t>
                      </m:r>
                      <m:r>
                        <m:rPr>
                          <m:nor/>
                        </m:rPr>
                        <a:rPr lang="da-DK" sz="1600" smtClean="0">
                          <a:ea typeface="Malgun Gothic" panose="020B0503020000020004" pitchFamily="34" charset="-127"/>
                          <a:cs typeface="Times New Roman" panose="02020603050405020304" pitchFamily="18" charset="0"/>
                        </a:rPr>
                        <m:t>:</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eqArrPr>
                            <m:e>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=15</m:t>
                              </m:r>
                            </m:e>
                            <m:e>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fPr>
                                <m:num>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7</m:t>
                                  </m:r>
                                </m:num>
                                <m:den>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3</m:t>
                                  </m:r>
                                </m:den>
                              </m:f>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fPr>
                                <m:num>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2</m:t>
                                  </m:r>
                                </m:num>
                                <m:den>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3</m:t>
                                  </m:r>
                                </m:den>
                              </m:f>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=170</m:t>
                              </m:r>
                            </m:e>
                          </m:eqArr>
                        </m:e>
                      </m:d>
                    </m:oMath>
                  </m:oMathPara>
                </a14:m>
                <a:endParaRPr kumimoji="0" lang="en-US" sz="16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da-DK" sz="1600" b="0" i="0" u="none" strike="noStrike" kern="0" cap="none" spc="0" normalizeH="0" baseline="0" noProof="0" dirty="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Nhân hai vế của phương trình thứ nhất với 2 và nhân hai vế của phương trình hai với 3, </a:t>
                </a:r>
                <a:r>
                  <a:rPr kumimoji="0" lang="da-DK" sz="1600" b="0" i="0" u="none" strike="noStrike" kern="0" cap="none" spc="0" normalizeH="0" baseline="0" noProof="0" dirty="0" smtClean="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ta </a:t>
                </a:r>
                <a:r>
                  <a:rPr kumimoji="0" lang="da-DK" sz="1600" b="0" i="0" u="none" strike="noStrike" kern="0" cap="none" spc="0" normalizeH="0" baseline="0" noProof="0" dirty="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được</a:t>
                </a:r>
                <a:r>
                  <a:rPr kumimoji="0" lang="da-DK" sz="1600" b="0" i="0" u="none" strike="noStrike" kern="0" cap="none" spc="0" normalizeH="0" baseline="0" noProof="0" dirty="0" smtClean="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a:t>
                </a:r>
                <a:r>
                  <a:rPr lang="en-US" sz="1600" dirty="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eqArrPr>
                          <m:e>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2</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−2</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=30</m:t>
                            </m:r>
                          </m:e>
                          <m:e>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7</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+2</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=510</m:t>
                            </m:r>
                          </m:e>
                        </m:eqArr>
                      </m:e>
                    </m:d>
                  </m:oMath>
                </a14:m>
                <a:endParaRPr kumimoji="0" lang="en-US" sz="16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da-DK" sz="1600" b="0" i="0" u="none" strike="noStrike" kern="0" cap="none" spc="0" normalizeH="0" baseline="0" noProof="0" dirty="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Cộng từng vế của hai phương trình của hế mới, ta được </a:t>
                </a:r>
                <a:endParaRPr kumimoji="0" lang="da-DK" sz="1600" b="0" i="0" u="none" strike="noStrike" kern="0" cap="none" spc="0" normalizeH="0" baseline="0" noProof="0" dirty="0" smtClean="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endParaRPr>
              </a:p>
              <a:p>
                <a:pPr marL="0" marR="0" lvl="0" indent="0" algn="ctr" defTabSz="914400" rtl="0" eaLnBrk="1" fontAlgn="auto" latinLnBrk="0" hangingPunct="1">
                  <a:lnSpc>
                    <a:spcPct val="150000"/>
                  </a:lnSpc>
                  <a:spcBef>
                    <a:spcPts val="200"/>
                  </a:spcBef>
                  <a:spcAft>
                    <a:spcPts val="200"/>
                  </a:spcAft>
                  <a:buClr>
                    <a:srgbClr val="000000"/>
                  </a:buClr>
                  <a:buSzTx/>
                  <a:buFont typeface="Arial"/>
                  <a:buNone/>
                  <a:tabLst/>
                  <a:defRPr/>
                </a:pP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9</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=540</m:t>
                    </m:r>
                  </m:oMath>
                </a14:m>
                <a:r>
                  <a:rPr kumimoji="0" lang="da-DK" sz="1600" b="0" i="0" u="none" strike="noStrike" kern="0" cap="none" spc="0" normalizeH="0" baseline="0" noProof="0" dirty="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suy ra </a:t>
                </a: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=60</m:t>
                    </m:r>
                  </m:oMath>
                </a14:m>
                <a:r>
                  <a:rPr kumimoji="0" lang="da-DK" sz="1600" b="0" i="0" u="none" strike="noStrike" kern="0" cap="none" spc="0" normalizeH="0" baseline="0" noProof="0" dirty="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(thỏa mãn)</a:t>
                </a:r>
                <a:endParaRPr kumimoji="0" lang="en-US" sz="16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da-DK" sz="1600" b="0" i="0" u="none" strike="noStrike" kern="0" cap="none" spc="0" normalizeH="0" baseline="0" noProof="0" dirty="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Thế </a:t>
                </a: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=60</m:t>
                    </m:r>
                  </m:oMath>
                </a14:m>
                <a:r>
                  <a:rPr kumimoji="0" lang="da-DK" sz="1600" b="0" i="0" u="none" strike="noStrike" kern="0" cap="none" spc="0" normalizeH="0" baseline="0" noProof="0" dirty="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vào phương trình thứ nhất của hệ, ta được: </a:t>
                </a:r>
                <a:endParaRPr kumimoji="0" lang="da-DK" sz="1600" b="0" i="0" u="none" strike="noStrike" kern="0" cap="none" spc="0" normalizeH="0" baseline="0" noProof="0" dirty="0" smtClean="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endParaRPr>
              </a:p>
              <a:p>
                <a:pPr marL="0" marR="0" lvl="0" indent="0" algn="ctr" defTabSz="914400" rtl="0" eaLnBrk="1" fontAlgn="auto" latinLnBrk="0" hangingPunct="1">
                  <a:lnSpc>
                    <a:spcPct val="150000"/>
                  </a:lnSpc>
                  <a:spcBef>
                    <a:spcPts val="200"/>
                  </a:spcBef>
                  <a:spcAft>
                    <a:spcPts val="200"/>
                  </a:spcAft>
                  <a:buClr>
                    <a:srgbClr val="000000"/>
                  </a:buClr>
                  <a:buSzTx/>
                  <a:buFont typeface="Arial"/>
                  <a:buNone/>
                  <a:tabLst/>
                  <a:defRPr/>
                </a:pP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60−</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=15</m:t>
                    </m:r>
                  </m:oMath>
                </a14:m>
                <a:r>
                  <a:rPr kumimoji="0" lang="da-DK" sz="1600" b="0" i="0" u="none" strike="noStrike" kern="0" cap="none" spc="0" normalizeH="0" baseline="0" noProof="0" dirty="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suy ra </a:t>
                </a: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=45</m:t>
                    </m:r>
                  </m:oMath>
                </a14:m>
                <a:r>
                  <a:rPr kumimoji="0" lang="da-DK" sz="1600" b="0" i="0" u="none" strike="noStrike" kern="0" cap="none" spc="0" normalizeH="0" baseline="0" noProof="0" dirty="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(thỏa mãn).</a:t>
                </a:r>
                <a:endParaRPr kumimoji="0" lang="en-US" sz="16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da-DK" sz="1600" b="0" i="0" u="none" strike="noStrike" kern="0" cap="none" spc="0" normalizeH="0" baseline="0" noProof="0" dirty="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Vậy vận tốc của xe khách là </a:t>
                </a:r>
                <a14:m>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60</m:t>
                    </m:r>
                  </m:oMath>
                </a14:m>
                <a:r>
                  <a:rPr kumimoji="0" lang="da-DK" sz="1600" b="0" i="0" u="none" strike="noStrike" kern="0" cap="none" spc="0" normalizeH="0" baseline="0" noProof="0" dirty="0" smtClean="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km/h </a:t>
                </a:r>
                <a:r>
                  <a:rPr kumimoji="0" lang="da-DK" sz="1600" b="0" i="0" u="none" strike="noStrike" kern="0" cap="none" spc="0" normalizeH="0" baseline="0" noProof="0" dirty="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và vận tốc của xe tải là </a:t>
                </a:r>
                <a14:m>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45</m:t>
                    </m:r>
                  </m:oMath>
                </a14:m>
                <a:r>
                  <a:rPr kumimoji="0" lang="da-DK" sz="1600" b="0" i="0" u="none" strike="noStrike" kern="0" cap="none" spc="0" normalizeH="0" baseline="0" noProof="0" dirty="0" smtClean="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km/h</a:t>
                </a:r>
                <a:r>
                  <a:rPr kumimoji="0" lang="da-DK" sz="1600" b="0" i="0" u="none" strike="noStrike" kern="0" cap="none" spc="0" normalizeH="0" baseline="0" noProof="0" dirty="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a:t>
                </a:r>
                <a:endParaRPr kumimoji="0" lang="en-US" sz="16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p:sp>
            <p:nvSpPr>
              <p:cNvPr id="2" name="Rectangle 1"/>
              <p:cNvSpPr>
                <a:spLocks noRot="1" noChangeAspect="1" noMove="1" noResize="1" noEditPoints="1" noAdjustHandles="1" noChangeArrowheads="1" noChangeShapeType="1" noTextEdit="1"/>
              </p:cNvSpPr>
              <p:nvPr/>
            </p:nvSpPr>
            <p:spPr>
              <a:xfrm>
                <a:off x="376618" y="336452"/>
                <a:ext cx="8425476" cy="4619150"/>
              </a:xfrm>
              <a:prstGeom prst="rect">
                <a:avLst/>
              </a:prstGeom>
              <a:blipFill>
                <a:blip r:embed="rId3"/>
                <a:stretch>
                  <a:fillRect l="-434" r="-362"/>
                </a:stretch>
              </a:blipFill>
            </p:spPr>
            <p:txBody>
              <a:bodyPr/>
              <a:lstStyle/>
              <a:p>
                <a:r>
                  <a:rPr lang="en-US">
                    <a:noFill/>
                  </a:rPr>
                  <a:t> </a:t>
                </a:r>
              </a:p>
            </p:txBody>
          </p:sp>
        </mc:Fallback>
      </mc:AlternateContent>
      <p:sp>
        <p:nvSpPr>
          <p:cNvPr id="10" name="Freeform 9"/>
          <p:cNvSpPr/>
          <p:nvPr/>
        </p:nvSpPr>
        <p:spPr>
          <a:xfrm>
            <a:off x="7839987" y="4619709"/>
            <a:ext cx="962108" cy="398026"/>
          </a:xfrm>
          <a:custGeom>
            <a:avLst/>
            <a:gdLst/>
            <a:ahLst/>
            <a:cxnLst/>
            <a:rect l="l" t="t" r="r" b="b"/>
            <a:pathLst>
              <a:path w="7315200" h="2414016">
                <a:moveTo>
                  <a:pt x="0" y="0"/>
                </a:moveTo>
                <a:lnTo>
                  <a:pt x="7315200" y="0"/>
                </a:lnTo>
                <a:lnTo>
                  <a:pt x="7315200" y="2414016"/>
                </a:lnTo>
                <a:lnTo>
                  <a:pt x="0" y="2414016"/>
                </a:lnTo>
                <a:lnTo>
                  <a:pt x="0" y="0"/>
                </a:lnTo>
                <a:close/>
              </a:path>
            </a:pathLst>
          </a:custGeom>
          <a:blipFill>
            <a:blip r:embed="rId4">
              <a:extLst>
                <a:ext uri="{96DAC541-7B7A-43D3-8B79-37D633B846F1}">
                  <asvg:svgBlip xmlns="" xmlns:asvg="http://schemas.microsoft.com/office/drawing/2016/SVG/main" r:embed="rId17"/>
                </a:ext>
              </a:extLst>
            </a:blip>
            <a:stretch>
              <a:fillRect/>
            </a:stretch>
          </a:blipFill>
        </p:spPr>
      </p:sp>
      <p:sp>
        <p:nvSpPr>
          <p:cNvPr id="6" name="TextBox 5"/>
          <p:cNvSpPr txBox="1"/>
          <p:nvPr/>
        </p:nvSpPr>
        <p:spPr>
          <a:xfrm>
            <a:off x="376617" y="288746"/>
            <a:ext cx="696123"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108830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up)">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up)">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6" name="Rectangle 5"/>
          <p:cNvSpPr/>
          <p:nvPr/>
        </p:nvSpPr>
        <p:spPr>
          <a:xfrm>
            <a:off x="419667" y="177714"/>
            <a:ext cx="8322792" cy="1200329"/>
          </a:xfrm>
          <a:prstGeom prst="rect">
            <a:avLst/>
          </a:prstGeom>
        </p:spPr>
        <p:txBody>
          <a:bodyPr wrap="square">
            <a:spAutoFit/>
          </a:bodyPr>
          <a:lstStyle/>
          <a:p>
            <a:pPr algn="just">
              <a:lnSpc>
                <a:spcPct val="150000"/>
              </a:lnSpc>
              <a:spcAft>
                <a:spcPts val="1000"/>
              </a:spcAft>
              <a:tabLst>
                <a:tab pos="361950" algn="l"/>
              </a:tabLst>
            </a:pPr>
            <a:r>
              <a:rPr lang="en-US" sz="1600" b="1" u="sng">
                <a:solidFill>
                  <a:srgbClr val="478584"/>
                </a:solidFill>
                <a:latin typeface="+mj-lt"/>
                <a:ea typeface="Times New Roman" panose="02020603050405020304" pitchFamily="18" charset="0"/>
                <a:cs typeface="Times New Roman" panose="02020603050405020304" pitchFamily="18" charset="0"/>
              </a:rPr>
              <a:t>Ví </a:t>
            </a:r>
            <a:r>
              <a:rPr lang="en-US" sz="1600" b="1" u="sng" smtClean="0">
                <a:solidFill>
                  <a:srgbClr val="478584"/>
                </a:solidFill>
                <a:latin typeface="+mj-lt"/>
                <a:ea typeface="Times New Roman" panose="02020603050405020304" pitchFamily="18" charset="0"/>
                <a:cs typeface="Times New Roman" panose="02020603050405020304" pitchFamily="18" charset="0"/>
              </a:rPr>
              <a:t>dụ 2.</a:t>
            </a:r>
            <a:r>
              <a:rPr lang="en-US" sz="1600" smtClean="0">
                <a:solidFill>
                  <a:srgbClr val="478584"/>
                </a:solidFill>
                <a:latin typeface="+mj-lt"/>
                <a:ea typeface="Times New Roman" panose="02020603050405020304" pitchFamily="18" charset="0"/>
                <a:cs typeface="Times New Roman" panose="02020603050405020304" pitchFamily="18" charset="0"/>
              </a:rPr>
              <a:t> </a:t>
            </a:r>
            <a:r>
              <a:rPr lang="vi-VN" sz="1600">
                <a:latin typeface="+mn-lt"/>
                <a:ea typeface="Times New Roman" panose="02020603050405020304" pitchFamily="18" charset="0"/>
                <a:cs typeface="Times New Roman" panose="02020603050405020304" pitchFamily="18" charset="0"/>
              </a:rPr>
              <a:t>Hai đội công nhân cùng làm một đoạn đường trong 24 ngày thì xong. Mỗi ngày, đội I làm được nhiều gấp rưỡi đội II. Hỏi nếu làm một mình thì mỗi đội làm xong đoạn đường đó trong bao lâu? (Giả sử năng suất của mỗi đội là không đổi).</a:t>
            </a:r>
          </a:p>
        </p:txBody>
      </p:sp>
      <p:sp>
        <p:nvSpPr>
          <p:cNvPr id="7" name="TextBox 6"/>
          <p:cNvSpPr txBox="1"/>
          <p:nvPr/>
        </p:nvSpPr>
        <p:spPr>
          <a:xfrm>
            <a:off x="4233000" y="1526939"/>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419666" y="2030292"/>
                <a:ext cx="8322793" cy="2970942"/>
              </a:xfrm>
              <a:prstGeom prst="rect">
                <a:avLst/>
              </a:prstGeom>
            </p:spPr>
            <p:txBody>
              <a:bodyPr wrap="square">
                <a:spAutoFit/>
              </a:bodyPr>
              <a:lstStyle/>
              <a:p>
                <a:pPr algn="just">
                  <a:lnSpc>
                    <a:spcPct val="150000"/>
                  </a:lnSpc>
                  <a:spcAft>
                    <a:spcPts val="500"/>
                  </a:spcAft>
                </a:pPr>
                <a:r>
                  <a:rPr lang="vi-VN" sz="1600" smtClean="0">
                    <a:solidFill>
                      <a:schemeClr val="bg1">
                        <a:lumMod val="50000"/>
                      </a:schemeClr>
                    </a:solidFill>
                    <a:latin typeface="+mn-lt"/>
                  </a:rPr>
                  <a:t>Gọi </a:t>
                </a:r>
                <a14:m>
                  <m:oMath xmlns:m="http://schemas.openxmlformats.org/officeDocument/2006/math">
                    <m:r>
                      <a:rPr lang="vi-VN" sz="1600" i="1" smtClean="0">
                        <a:solidFill>
                          <a:schemeClr val="bg1">
                            <a:lumMod val="50000"/>
                          </a:schemeClr>
                        </a:solidFill>
                        <a:latin typeface="Cambria Math" panose="02040503050406030204" pitchFamily="18" charset="0"/>
                      </a:rPr>
                      <m:t>𝑥</m:t>
                    </m:r>
                  </m:oMath>
                </a14:m>
                <a:r>
                  <a:rPr lang="vi-VN" sz="1600">
                    <a:solidFill>
                      <a:schemeClr val="bg1">
                        <a:lumMod val="50000"/>
                      </a:schemeClr>
                    </a:solidFill>
                    <a:latin typeface="+mn-lt"/>
                  </a:rPr>
                  <a:t> là số ngày để đội I hoàn thành công việc nếu làm một mình; </a:t>
                </a:r>
                <a14:m>
                  <m:oMath xmlns:m="http://schemas.openxmlformats.org/officeDocument/2006/math">
                    <m:r>
                      <a:rPr lang="vi-VN" sz="1600" i="1" smtClean="0">
                        <a:solidFill>
                          <a:schemeClr val="bg1">
                            <a:lumMod val="50000"/>
                          </a:schemeClr>
                        </a:solidFill>
                        <a:latin typeface="Cambria Math" panose="02040503050406030204" pitchFamily="18" charset="0"/>
                      </a:rPr>
                      <m:t>𝑦</m:t>
                    </m:r>
                  </m:oMath>
                </a14:m>
                <a:r>
                  <a:rPr lang="vi-VN" sz="1600">
                    <a:solidFill>
                      <a:schemeClr val="bg1">
                        <a:lumMod val="50000"/>
                      </a:schemeClr>
                    </a:solidFill>
                    <a:latin typeface="+mn-lt"/>
                  </a:rPr>
                  <a:t> là số ngày để đội II hoàn thành công việc nếu làm một mình. Điều kiện: </a:t>
                </a:r>
                <a14:m>
                  <m:oMath xmlns:m="http://schemas.openxmlformats.org/officeDocument/2006/math">
                    <m:r>
                      <a:rPr lang="vi-VN" sz="1600" i="1" smtClean="0">
                        <a:solidFill>
                          <a:schemeClr val="bg1">
                            <a:lumMod val="50000"/>
                          </a:schemeClr>
                        </a:solidFill>
                        <a:latin typeface="Cambria Math" panose="02040503050406030204" pitchFamily="18" charset="0"/>
                      </a:rPr>
                      <m:t>𝑥</m:t>
                    </m:r>
                    <m:r>
                      <a:rPr lang="vi-VN" sz="1600" i="1" smtClean="0">
                        <a:solidFill>
                          <a:schemeClr val="bg1">
                            <a:lumMod val="50000"/>
                          </a:schemeClr>
                        </a:solidFill>
                        <a:latin typeface="Cambria Math" panose="02040503050406030204" pitchFamily="18" charset="0"/>
                      </a:rPr>
                      <m:t>&gt;0 </m:t>
                    </m:r>
                  </m:oMath>
                </a14:m>
                <a:r>
                  <a:rPr lang="vi-VN" sz="1600">
                    <a:solidFill>
                      <a:schemeClr val="bg1">
                        <a:lumMod val="50000"/>
                      </a:schemeClr>
                    </a:solidFill>
                    <a:latin typeface="+mn-lt"/>
                  </a:rPr>
                  <a:t>và </a:t>
                </a:r>
                <a14:m>
                  <m:oMath xmlns:m="http://schemas.openxmlformats.org/officeDocument/2006/math">
                    <m:r>
                      <a:rPr lang="vi-VN" sz="1600" i="1" smtClean="0">
                        <a:solidFill>
                          <a:schemeClr val="bg1">
                            <a:lumMod val="50000"/>
                          </a:schemeClr>
                        </a:solidFill>
                        <a:latin typeface="Cambria Math" panose="02040503050406030204" pitchFamily="18" charset="0"/>
                      </a:rPr>
                      <m:t>𝑦</m:t>
                    </m:r>
                    <m:r>
                      <a:rPr lang="vi-VN" sz="1600" i="1" smtClean="0">
                        <a:solidFill>
                          <a:schemeClr val="bg1">
                            <a:lumMod val="50000"/>
                          </a:schemeClr>
                        </a:solidFill>
                        <a:latin typeface="Cambria Math" panose="02040503050406030204" pitchFamily="18" charset="0"/>
                      </a:rPr>
                      <m:t>&gt;0.</m:t>
                    </m:r>
                  </m:oMath>
                </a14:m>
                <a:endParaRPr lang="vi-VN" sz="1600">
                  <a:solidFill>
                    <a:schemeClr val="bg1">
                      <a:lumMod val="50000"/>
                    </a:schemeClr>
                  </a:solidFill>
                  <a:latin typeface="+mn-lt"/>
                </a:endParaRPr>
              </a:p>
              <a:p>
                <a:pPr algn="just">
                  <a:lnSpc>
                    <a:spcPct val="150000"/>
                  </a:lnSpc>
                  <a:spcAft>
                    <a:spcPts val="500"/>
                  </a:spcAft>
                </a:pPr>
                <a14:m>
                  <m:oMathPara xmlns:m="http://schemas.openxmlformats.org/officeDocument/2006/math">
                    <m:oMathParaPr>
                      <m:jc m:val="left"/>
                    </m:oMathParaPr>
                    <m:oMath xmlns:m="http://schemas.openxmlformats.org/officeDocument/2006/math">
                      <m:r>
                        <m:rPr>
                          <m:nor/>
                        </m:rPr>
                        <a:rPr lang="vi-VN" sz="1600">
                          <a:solidFill>
                            <a:schemeClr val="bg1">
                              <a:lumMod val="50000"/>
                            </a:schemeClr>
                          </a:solidFill>
                        </a:rPr>
                        <m:t>M</m:t>
                      </m:r>
                      <m:r>
                        <m:rPr>
                          <m:nor/>
                        </m:rPr>
                        <a:rPr lang="vi-VN" sz="1600">
                          <a:solidFill>
                            <a:schemeClr val="bg1">
                              <a:lumMod val="50000"/>
                            </a:schemeClr>
                          </a:solidFill>
                        </a:rPr>
                        <m:t>ỗ</m:t>
                      </m:r>
                      <m:r>
                        <m:rPr>
                          <m:nor/>
                        </m:rPr>
                        <a:rPr lang="vi-VN" sz="1600">
                          <a:solidFill>
                            <a:schemeClr val="bg1">
                              <a:lumMod val="50000"/>
                            </a:schemeClr>
                          </a:solidFill>
                        </a:rPr>
                        <m:t>i</m:t>
                      </m:r>
                      <m:r>
                        <m:rPr>
                          <m:nor/>
                        </m:rPr>
                        <a:rPr lang="vi-VN" sz="1600">
                          <a:solidFill>
                            <a:schemeClr val="bg1">
                              <a:lumMod val="50000"/>
                            </a:schemeClr>
                          </a:solidFill>
                        </a:rPr>
                        <m:t> </m:t>
                      </m:r>
                      <m:r>
                        <m:rPr>
                          <m:nor/>
                        </m:rPr>
                        <a:rPr lang="vi-VN" sz="1600">
                          <a:solidFill>
                            <a:schemeClr val="bg1">
                              <a:lumMod val="50000"/>
                            </a:schemeClr>
                          </a:solidFill>
                        </a:rPr>
                        <m:t>ng</m:t>
                      </m:r>
                      <m:r>
                        <m:rPr>
                          <m:nor/>
                        </m:rPr>
                        <a:rPr lang="vi-VN" sz="1600">
                          <a:solidFill>
                            <a:schemeClr val="bg1">
                              <a:lumMod val="50000"/>
                            </a:schemeClr>
                          </a:solidFill>
                        </a:rPr>
                        <m:t>à</m:t>
                      </m:r>
                      <m:r>
                        <m:rPr>
                          <m:nor/>
                        </m:rPr>
                        <a:rPr lang="vi-VN" sz="1600">
                          <a:solidFill>
                            <a:schemeClr val="bg1">
                              <a:lumMod val="50000"/>
                            </a:schemeClr>
                          </a:solidFill>
                        </a:rPr>
                        <m:t>y</m:t>
                      </m:r>
                      <m:r>
                        <m:rPr>
                          <m:nor/>
                        </m:rPr>
                        <a:rPr lang="vi-VN" sz="1600">
                          <a:solidFill>
                            <a:schemeClr val="bg1">
                              <a:lumMod val="50000"/>
                            </a:schemeClr>
                          </a:solidFill>
                        </a:rPr>
                        <m:t> độ</m:t>
                      </m:r>
                      <m:r>
                        <m:rPr>
                          <m:nor/>
                        </m:rPr>
                        <a:rPr lang="vi-VN" sz="1600">
                          <a:solidFill>
                            <a:schemeClr val="bg1">
                              <a:lumMod val="50000"/>
                            </a:schemeClr>
                          </a:solidFill>
                        </a:rPr>
                        <m:t>i</m:t>
                      </m:r>
                      <m:r>
                        <m:rPr>
                          <m:nor/>
                        </m:rPr>
                        <a:rPr lang="vi-VN" sz="1600">
                          <a:solidFill>
                            <a:schemeClr val="bg1">
                              <a:lumMod val="50000"/>
                            </a:schemeClr>
                          </a:solidFill>
                        </a:rPr>
                        <m:t> </m:t>
                      </m:r>
                      <m:r>
                        <m:rPr>
                          <m:nor/>
                        </m:rPr>
                        <a:rPr lang="vi-VN" sz="1600">
                          <a:solidFill>
                            <a:schemeClr val="bg1">
                              <a:lumMod val="50000"/>
                            </a:schemeClr>
                          </a:solidFill>
                        </a:rPr>
                        <m:t>I</m:t>
                      </m:r>
                      <m:r>
                        <m:rPr>
                          <m:nor/>
                        </m:rPr>
                        <a:rPr lang="vi-VN" sz="1600">
                          <a:solidFill>
                            <a:schemeClr val="bg1">
                              <a:lumMod val="50000"/>
                            </a:schemeClr>
                          </a:solidFill>
                        </a:rPr>
                        <m:t> </m:t>
                      </m:r>
                      <m:r>
                        <m:rPr>
                          <m:nor/>
                        </m:rPr>
                        <a:rPr lang="vi-VN" sz="1600">
                          <a:solidFill>
                            <a:schemeClr val="bg1">
                              <a:lumMod val="50000"/>
                            </a:schemeClr>
                          </a:solidFill>
                        </a:rPr>
                        <m:t>l</m:t>
                      </m:r>
                      <m:r>
                        <m:rPr>
                          <m:nor/>
                        </m:rPr>
                        <a:rPr lang="vi-VN" sz="1600">
                          <a:solidFill>
                            <a:schemeClr val="bg1">
                              <a:lumMod val="50000"/>
                            </a:schemeClr>
                          </a:solidFill>
                        </a:rPr>
                        <m:t>à</m:t>
                      </m:r>
                      <m:r>
                        <m:rPr>
                          <m:nor/>
                        </m:rPr>
                        <a:rPr lang="vi-VN" sz="1600">
                          <a:solidFill>
                            <a:schemeClr val="bg1">
                              <a:lumMod val="50000"/>
                            </a:schemeClr>
                          </a:solidFill>
                        </a:rPr>
                        <m:t>m</m:t>
                      </m:r>
                      <m:r>
                        <m:rPr>
                          <m:nor/>
                        </m:rPr>
                        <a:rPr lang="vi-VN" sz="1600">
                          <a:solidFill>
                            <a:schemeClr val="bg1">
                              <a:lumMod val="50000"/>
                            </a:schemeClr>
                          </a:solidFill>
                        </a:rPr>
                        <m:t> đượ</m:t>
                      </m:r>
                      <m:r>
                        <m:rPr>
                          <m:nor/>
                        </m:rPr>
                        <a:rPr lang="vi-VN" sz="1600">
                          <a:solidFill>
                            <a:schemeClr val="bg1">
                              <a:lumMod val="50000"/>
                            </a:schemeClr>
                          </a:solidFill>
                        </a:rPr>
                        <m:t>c</m:t>
                      </m:r>
                      <m:r>
                        <m:rPr>
                          <m:nor/>
                        </m:rPr>
                        <a:rPr lang="en-US" sz="1600">
                          <a:solidFill>
                            <a:schemeClr val="bg1">
                              <a:lumMod val="50000"/>
                            </a:schemeClr>
                          </a:solidFill>
                        </a:rPr>
                        <m:t> </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𝑥</m:t>
                          </m:r>
                        </m:den>
                      </m:f>
                      <m:r>
                        <m:rPr>
                          <m:nor/>
                        </m:rPr>
                        <a:rPr lang="en-US" sz="1600">
                          <a:solidFill>
                            <a:schemeClr val="bg1">
                              <a:lumMod val="50000"/>
                            </a:schemeClr>
                          </a:solidFill>
                        </a:rPr>
                        <m:t> </m:t>
                      </m:r>
                      <m:r>
                        <m:rPr>
                          <m:nor/>
                        </m:rPr>
                        <a:rPr lang="vi-VN" sz="1600">
                          <a:solidFill>
                            <a:schemeClr val="bg1">
                              <a:lumMod val="50000"/>
                            </a:schemeClr>
                          </a:solidFill>
                        </a:rPr>
                        <m:t>(</m:t>
                      </m:r>
                      <m:r>
                        <m:rPr>
                          <m:nor/>
                        </m:rPr>
                        <a:rPr lang="vi-VN" sz="1600">
                          <a:solidFill>
                            <a:schemeClr val="bg1">
                              <a:lumMod val="50000"/>
                            </a:schemeClr>
                          </a:solidFill>
                        </a:rPr>
                        <m:t>c</m:t>
                      </m:r>
                      <m:r>
                        <m:rPr>
                          <m:nor/>
                        </m:rPr>
                        <a:rPr lang="vi-VN" sz="1600">
                          <a:solidFill>
                            <a:schemeClr val="bg1">
                              <a:lumMod val="50000"/>
                            </a:schemeClr>
                          </a:solidFill>
                        </a:rPr>
                        <m:t>ô</m:t>
                      </m:r>
                      <m:r>
                        <m:rPr>
                          <m:nor/>
                        </m:rPr>
                        <a:rPr lang="vi-VN" sz="1600">
                          <a:solidFill>
                            <a:schemeClr val="bg1">
                              <a:lumMod val="50000"/>
                            </a:schemeClr>
                          </a:solidFill>
                        </a:rPr>
                        <m:t>ng</m:t>
                      </m:r>
                      <m:r>
                        <m:rPr>
                          <m:nor/>
                        </m:rPr>
                        <a:rPr lang="vi-VN" sz="1600">
                          <a:solidFill>
                            <a:schemeClr val="bg1">
                              <a:lumMod val="50000"/>
                            </a:schemeClr>
                          </a:solidFill>
                        </a:rPr>
                        <m:t> </m:t>
                      </m:r>
                      <m:r>
                        <m:rPr>
                          <m:nor/>
                        </m:rPr>
                        <a:rPr lang="vi-VN" sz="1600">
                          <a:solidFill>
                            <a:schemeClr val="bg1">
                              <a:lumMod val="50000"/>
                            </a:schemeClr>
                          </a:solidFill>
                        </a:rPr>
                        <m:t>vi</m:t>
                      </m:r>
                      <m:r>
                        <m:rPr>
                          <m:nor/>
                        </m:rPr>
                        <a:rPr lang="vi-VN" sz="1600">
                          <a:solidFill>
                            <a:schemeClr val="bg1">
                              <a:lumMod val="50000"/>
                            </a:schemeClr>
                          </a:solidFill>
                        </a:rPr>
                        <m:t>ệ</m:t>
                      </m:r>
                      <m:r>
                        <m:rPr>
                          <m:nor/>
                        </m:rPr>
                        <a:rPr lang="vi-VN" sz="1600">
                          <a:solidFill>
                            <a:schemeClr val="bg1">
                              <a:lumMod val="50000"/>
                            </a:schemeClr>
                          </a:solidFill>
                        </a:rPr>
                        <m:t>c</m:t>
                      </m:r>
                      <m:r>
                        <m:rPr>
                          <m:nor/>
                        </m:rPr>
                        <a:rPr lang="vi-VN" sz="1600">
                          <a:solidFill>
                            <a:schemeClr val="bg1">
                              <a:lumMod val="50000"/>
                            </a:schemeClr>
                          </a:solidFill>
                        </a:rPr>
                        <m:t>) </m:t>
                      </m:r>
                      <m:r>
                        <m:rPr>
                          <m:nor/>
                        </m:rPr>
                        <a:rPr lang="vi-VN" sz="1600">
                          <a:solidFill>
                            <a:schemeClr val="bg1">
                              <a:lumMod val="50000"/>
                            </a:schemeClr>
                          </a:solidFill>
                        </a:rPr>
                        <m:t>v</m:t>
                      </m:r>
                      <m:r>
                        <m:rPr>
                          <m:nor/>
                        </m:rPr>
                        <a:rPr lang="vi-VN" sz="1600">
                          <a:solidFill>
                            <a:schemeClr val="bg1">
                              <a:lumMod val="50000"/>
                            </a:schemeClr>
                          </a:solidFill>
                        </a:rPr>
                        <m:t>à độ</m:t>
                      </m:r>
                      <m:r>
                        <m:rPr>
                          <m:nor/>
                        </m:rPr>
                        <a:rPr lang="vi-VN" sz="1600">
                          <a:solidFill>
                            <a:schemeClr val="bg1">
                              <a:lumMod val="50000"/>
                            </a:schemeClr>
                          </a:solidFill>
                        </a:rPr>
                        <m:t>i</m:t>
                      </m:r>
                      <m:r>
                        <m:rPr>
                          <m:nor/>
                        </m:rPr>
                        <a:rPr lang="vi-VN" sz="1600">
                          <a:solidFill>
                            <a:schemeClr val="bg1">
                              <a:lumMod val="50000"/>
                            </a:schemeClr>
                          </a:solidFill>
                        </a:rPr>
                        <m:t> </m:t>
                      </m:r>
                      <m:r>
                        <m:rPr>
                          <m:nor/>
                        </m:rPr>
                        <a:rPr lang="vi-VN" sz="1600">
                          <a:solidFill>
                            <a:schemeClr val="bg1">
                              <a:lumMod val="50000"/>
                            </a:schemeClr>
                          </a:solidFill>
                        </a:rPr>
                        <m:t>II</m:t>
                      </m:r>
                      <m:r>
                        <m:rPr>
                          <m:nor/>
                        </m:rPr>
                        <a:rPr lang="vi-VN" sz="1600">
                          <a:solidFill>
                            <a:schemeClr val="bg1">
                              <a:lumMod val="50000"/>
                            </a:schemeClr>
                          </a:solidFill>
                        </a:rPr>
                        <m:t> </m:t>
                      </m:r>
                      <m:r>
                        <m:rPr>
                          <m:nor/>
                        </m:rPr>
                        <a:rPr lang="vi-VN" sz="1600">
                          <a:solidFill>
                            <a:schemeClr val="bg1">
                              <a:lumMod val="50000"/>
                            </a:schemeClr>
                          </a:solidFill>
                        </a:rPr>
                        <m:t>l</m:t>
                      </m:r>
                      <m:r>
                        <m:rPr>
                          <m:nor/>
                        </m:rPr>
                        <a:rPr lang="vi-VN" sz="1600">
                          <a:solidFill>
                            <a:schemeClr val="bg1">
                              <a:lumMod val="50000"/>
                            </a:schemeClr>
                          </a:solidFill>
                        </a:rPr>
                        <m:t>à</m:t>
                      </m:r>
                      <m:r>
                        <m:rPr>
                          <m:nor/>
                        </m:rPr>
                        <a:rPr lang="vi-VN" sz="1600">
                          <a:solidFill>
                            <a:schemeClr val="bg1">
                              <a:lumMod val="50000"/>
                            </a:schemeClr>
                          </a:solidFill>
                        </a:rPr>
                        <m:t>m</m:t>
                      </m:r>
                      <m:r>
                        <m:rPr>
                          <m:nor/>
                        </m:rPr>
                        <a:rPr lang="vi-VN" sz="1600">
                          <a:solidFill>
                            <a:schemeClr val="bg1">
                              <a:lumMod val="50000"/>
                            </a:schemeClr>
                          </a:solidFill>
                        </a:rPr>
                        <m:t> đượ</m:t>
                      </m:r>
                      <m:r>
                        <m:rPr>
                          <m:nor/>
                        </m:rPr>
                        <a:rPr lang="vi-VN" sz="1600">
                          <a:solidFill>
                            <a:schemeClr val="bg1">
                              <a:lumMod val="50000"/>
                            </a:schemeClr>
                          </a:solidFill>
                        </a:rPr>
                        <m:t>c</m:t>
                      </m:r>
                      <m:r>
                        <a:rPr lang="en-US" sz="1600" b="0" i="1" smtClean="0">
                          <a:solidFill>
                            <a:schemeClr val="bg1">
                              <a:lumMod val="50000"/>
                            </a:schemeClr>
                          </a:solidFill>
                          <a:latin typeface="Cambria Math" panose="02040503050406030204" pitchFamily="18" charset="0"/>
                        </a:rPr>
                        <m:t> </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b="0" i="1" smtClean="0">
                              <a:solidFill>
                                <a:schemeClr val="bg1">
                                  <a:lumMod val="50000"/>
                                </a:schemeClr>
                              </a:solidFill>
                              <a:latin typeface="Cambria Math" panose="02040503050406030204" pitchFamily="18" charset="0"/>
                            </a:rPr>
                            <m:t>𝑦</m:t>
                          </m:r>
                        </m:den>
                      </m:f>
                      <m:r>
                        <m:rPr>
                          <m:nor/>
                        </m:rPr>
                        <a:rPr lang="en-US" sz="1600" b="0" i="0" smtClean="0">
                          <a:solidFill>
                            <a:schemeClr val="bg1">
                              <a:lumMod val="50000"/>
                            </a:schemeClr>
                          </a:solidFill>
                          <a:latin typeface="Cambria Math" panose="02040503050406030204" pitchFamily="18" charset="0"/>
                        </a:rPr>
                        <m:t> </m:t>
                      </m:r>
                      <m:r>
                        <m:rPr>
                          <m:nor/>
                        </m:rPr>
                        <a:rPr lang="vi-VN" sz="1600">
                          <a:solidFill>
                            <a:schemeClr val="bg1">
                              <a:lumMod val="50000"/>
                            </a:schemeClr>
                          </a:solidFill>
                        </a:rPr>
                        <m:t>(</m:t>
                      </m:r>
                      <m:r>
                        <m:rPr>
                          <m:nor/>
                        </m:rPr>
                        <a:rPr lang="vi-VN" sz="1600">
                          <a:solidFill>
                            <a:schemeClr val="bg1">
                              <a:lumMod val="50000"/>
                            </a:schemeClr>
                          </a:solidFill>
                        </a:rPr>
                        <m:t>c</m:t>
                      </m:r>
                      <m:r>
                        <m:rPr>
                          <m:nor/>
                        </m:rPr>
                        <a:rPr lang="vi-VN" sz="1600">
                          <a:solidFill>
                            <a:schemeClr val="bg1">
                              <a:lumMod val="50000"/>
                            </a:schemeClr>
                          </a:solidFill>
                        </a:rPr>
                        <m:t>ô</m:t>
                      </m:r>
                      <m:r>
                        <m:rPr>
                          <m:nor/>
                        </m:rPr>
                        <a:rPr lang="vi-VN" sz="1600">
                          <a:solidFill>
                            <a:schemeClr val="bg1">
                              <a:lumMod val="50000"/>
                            </a:schemeClr>
                          </a:solidFill>
                        </a:rPr>
                        <m:t>ng</m:t>
                      </m:r>
                      <m:r>
                        <m:rPr>
                          <m:nor/>
                        </m:rPr>
                        <a:rPr lang="vi-VN" sz="1600">
                          <a:solidFill>
                            <a:schemeClr val="bg1">
                              <a:lumMod val="50000"/>
                            </a:schemeClr>
                          </a:solidFill>
                        </a:rPr>
                        <m:t> </m:t>
                      </m:r>
                      <m:r>
                        <m:rPr>
                          <m:nor/>
                        </m:rPr>
                        <a:rPr lang="vi-VN" sz="1600">
                          <a:solidFill>
                            <a:schemeClr val="bg1">
                              <a:lumMod val="50000"/>
                            </a:schemeClr>
                          </a:solidFill>
                        </a:rPr>
                        <m:t>vi</m:t>
                      </m:r>
                      <m:r>
                        <m:rPr>
                          <m:nor/>
                        </m:rPr>
                        <a:rPr lang="vi-VN" sz="1600">
                          <a:solidFill>
                            <a:schemeClr val="bg1">
                              <a:lumMod val="50000"/>
                            </a:schemeClr>
                          </a:solidFill>
                        </a:rPr>
                        <m:t>ệ</m:t>
                      </m:r>
                      <m:r>
                        <m:rPr>
                          <m:nor/>
                        </m:rPr>
                        <a:rPr lang="vi-VN" sz="1600">
                          <a:solidFill>
                            <a:schemeClr val="bg1">
                              <a:lumMod val="50000"/>
                            </a:schemeClr>
                          </a:solidFill>
                        </a:rPr>
                        <m:t>c</m:t>
                      </m:r>
                      <m:r>
                        <m:rPr>
                          <m:nor/>
                        </m:rPr>
                        <a:rPr lang="vi-VN" sz="1600">
                          <a:solidFill>
                            <a:schemeClr val="bg1">
                              <a:lumMod val="50000"/>
                            </a:schemeClr>
                          </a:solidFill>
                        </a:rPr>
                        <m:t>)</m:t>
                      </m:r>
                    </m:oMath>
                  </m:oMathPara>
                </a14:m>
                <a:endParaRPr lang="vi-VN" sz="1600">
                  <a:solidFill>
                    <a:schemeClr val="bg1">
                      <a:lumMod val="50000"/>
                    </a:schemeClr>
                  </a:solidFill>
                </a:endParaRPr>
              </a:p>
              <a:p>
                <a:pPr algn="just">
                  <a:lnSpc>
                    <a:spcPct val="150000"/>
                  </a:lnSpc>
                  <a:spcAft>
                    <a:spcPts val="500"/>
                  </a:spcAft>
                </a:pPr>
                <a:r>
                  <a:rPr lang="vi-VN" sz="1600" smtClean="0">
                    <a:solidFill>
                      <a:schemeClr val="bg1">
                        <a:lumMod val="50000"/>
                      </a:schemeClr>
                    </a:solidFill>
                    <a:latin typeface="+mn-lt"/>
                  </a:rPr>
                  <a:t>Mỗi </a:t>
                </a:r>
                <a:r>
                  <a:rPr lang="vi-VN" sz="1600">
                    <a:solidFill>
                      <a:schemeClr val="bg1">
                        <a:lumMod val="50000"/>
                      </a:schemeClr>
                    </a:solidFill>
                    <a:latin typeface="+mn-lt"/>
                  </a:rPr>
                  <a:t>ngày đội I làm được nhiều gấp rưỡi đội II nên ta có phương </a:t>
                </a:r>
                <a:r>
                  <a:rPr lang="vi-VN" sz="1600" smtClean="0">
                    <a:solidFill>
                      <a:schemeClr val="bg1">
                        <a:lumMod val="50000"/>
                      </a:schemeClr>
                    </a:solidFill>
                    <a:latin typeface="+mn-lt"/>
                  </a:rPr>
                  <a:t>trình</a:t>
                </a:r>
                <a:r>
                  <a:rPr lang="en-US" sz="1600" smtClean="0">
                    <a:solidFill>
                      <a:schemeClr val="bg1">
                        <a:lumMod val="50000"/>
                      </a:schemeClr>
                    </a:solidFill>
                    <a:latin typeface="+mn-lt"/>
                  </a:rPr>
                  <a:t> </a:t>
                </a:r>
              </a:p>
              <a:p>
                <a:pPr algn="just">
                  <a:lnSpc>
                    <a:spcPct val="150000"/>
                  </a:lnSpc>
                  <a:spcAft>
                    <a:spcPts val="500"/>
                  </a:spcAft>
                </a:pPr>
                <a14:m>
                  <m:oMathPara xmlns:m="http://schemas.openxmlformats.org/officeDocument/2006/math">
                    <m:oMathParaPr>
                      <m:jc m:val="centerGroup"/>
                    </m:oMathParaPr>
                    <m:oMath xmlns:m="http://schemas.openxmlformats.org/officeDocument/2006/math">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𝑥</m:t>
                          </m:r>
                        </m:den>
                      </m:f>
                      <m:r>
                        <a:rPr lang="en-US" sz="1600" i="1">
                          <a:solidFill>
                            <a:schemeClr val="bg1">
                              <a:lumMod val="50000"/>
                            </a:schemeClr>
                          </a:solidFill>
                          <a:latin typeface="Cambria Math" panose="02040503050406030204" pitchFamily="18" charset="0"/>
                        </a:rPr>
                        <m:t>=1,5.</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𝑦</m:t>
                          </m:r>
                        </m:den>
                      </m:f>
                      <m:r>
                        <m:rPr>
                          <m:nor/>
                        </m:rPr>
                        <a:rPr lang="en-US" sz="1600">
                          <a:solidFill>
                            <a:schemeClr val="bg1">
                              <a:lumMod val="50000"/>
                            </a:schemeClr>
                          </a:solidFill>
                        </a:rPr>
                        <m:t> </m:t>
                      </m:r>
                      <m:r>
                        <m:rPr>
                          <m:nor/>
                        </m:rPr>
                        <a:rPr lang="vi-VN" sz="1600">
                          <a:solidFill>
                            <a:schemeClr val="bg1">
                              <a:lumMod val="50000"/>
                            </a:schemeClr>
                          </a:solidFill>
                        </a:rPr>
                        <m:t>hay</m:t>
                      </m:r>
                      <m:r>
                        <a:rPr lang="en-US" sz="1600" b="0" i="1" smtClean="0">
                          <a:solidFill>
                            <a:schemeClr val="bg1">
                              <a:lumMod val="50000"/>
                            </a:schemeClr>
                          </a:solidFill>
                          <a:latin typeface="Cambria Math" panose="02040503050406030204" pitchFamily="18" charset="0"/>
                        </a:rPr>
                        <m:t> </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𝑥</m:t>
                          </m:r>
                        </m:den>
                      </m:f>
                      <m:r>
                        <a:rPr lang="en-US" sz="1600" i="1">
                          <a:solidFill>
                            <a:schemeClr val="bg1">
                              <a:lumMod val="50000"/>
                            </a:schemeClr>
                          </a:solidFill>
                          <a:latin typeface="Cambria Math" panose="02040503050406030204" pitchFamily="18" charset="0"/>
                        </a:rPr>
                        <m:t>=</m:t>
                      </m:r>
                      <m:f>
                        <m:fPr>
                          <m:ctrlPr>
                            <a:rPr lang="en-US" sz="1600" i="1" smtClean="0">
                              <a:solidFill>
                                <a:schemeClr val="bg1">
                                  <a:lumMod val="50000"/>
                                </a:schemeClr>
                              </a:solidFill>
                              <a:latin typeface="Cambria Math" panose="02040503050406030204" pitchFamily="18" charset="0"/>
                            </a:rPr>
                          </m:ctrlPr>
                        </m:fPr>
                        <m:num>
                          <m:r>
                            <a:rPr lang="en-US" sz="1600" b="0" i="1" smtClean="0">
                              <a:solidFill>
                                <a:schemeClr val="bg1">
                                  <a:lumMod val="50000"/>
                                </a:schemeClr>
                              </a:solidFill>
                              <a:latin typeface="Cambria Math" panose="02040503050406030204" pitchFamily="18" charset="0"/>
                            </a:rPr>
                            <m:t>3</m:t>
                          </m:r>
                        </m:num>
                        <m:den>
                          <m:r>
                            <a:rPr lang="en-US" sz="1600" b="0" i="1" smtClean="0">
                              <a:solidFill>
                                <a:schemeClr val="bg1">
                                  <a:lumMod val="50000"/>
                                </a:schemeClr>
                              </a:solidFill>
                              <a:latin typeface="Cambria Math" panose="02040503050406030204" pitchFamily="18" charset="0"/>
                            </a:rPr>
                            <m:t>2</m:t>
                          </m:r>
                        </m:den>
                      </m:f>
                      <m:r>
                        <a:rPr lang="en-US" sz="1600" i="1">
                          <a:solidFill>
                            <a:schemeClr val="bg1">
                              <a:lumMod val="50000"/>
                            </a:schemeClr>
                          </a:solidFill>
                          <a:latin typeface="Cambria Math" panose="02040503050406030204" pitchFamily="18" charset="0"/>
                        </a:rPr>
                        <m:t>.</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𝑦</m:t>
                          </m:r>
                        </m:den>
                      </m:f>
                      <m:r>
                        <a:rPr lang="en-US" sz="1600" b="0" i="1" smtClean="0">
                          <a:solidFill>
                            <a:schemeClr val="bg1">
                              <a:lumMod val="50000"/>
                            </a:schemeClr>
                          </a:solidFill>
                          <a:latin typeface="Cambria Math" panose="02040503050406030204" pitchFamily="18" charset="0"/>
                        </a:rPr>
                        <m:t>          (1)</m:t>
                      </m:r>
                    </m:oMath>
                  </m:oMathPara>
                </a14:m>
                <a:endParaRPr lang="vi-VN" sz="1600">
                  <a:solidFill>
                    <a:schemeClr val="bg1">
                      <a:lumMod val="50000"/>
                    </a:schemeClr>
                  </a:solidFill>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419666" y="2030292"/>
                <a:ext cx="8322793" cy="2970942"/>
              </a:xfrm>
              <a:prstGeom prst="rect">
                <a:avLst/>
              </a:prstGeom>
              <a:blipFill>
                <a:blip r:embed="rId3"/>
                <a:stretch>
                  <a:fillRect l="-440" r="-366"/>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8234732" y="4198912"/>
            <a:ext cx="694582" cy="732567"/>
          </a:xfrm>
          <a:prstGeom prst="rect">
            <a:avLst/>
          </a:prstGeom>
        </p:spPr>
      </p:pic>
    </p:spTree>
    <p:extLst>
      <p:ext uri="{BB962C8B-B14F-4D97-AF65-F5344CB8AC3E}">
        <p14:creationId xmlns:p14="http://schemas.microsoft.com/office/powerpoint/2010/main" val="30424985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up)">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6977" y="234854"/>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50864" y="679074"/>
                <a:ext cx="8068350" cy="4336572"/>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
                    <a:srgbClr val="000000"/>
                  </a:buClr>
                  <a:buSzTx/>
                  <a:buFont typeface="Arial"/>
                  <a:buNone/>
                  <a:tabLst/>
                  <a:defRPr/>
                </a:pPr>
                <a:r>
                  <a:rPr kumimoji="0" lang="vi-VN" sz="1600" b="0" i="0" u="none" strike="noStrike" kern="0" cap="none" spc="0" normalizeH="0" baseline="0" noProof="0" smtClean="0">
                    <a:ln>
                      <a:noFill/>
                    </a:ln>
                    <a:solidFill>
                      <a:srgbClr val="666666">
                        <a:lumMod val="50000"/>
                      </a:srgbClr>
                    </a:solidFill>
                    <a:effectLst/>
                    <a:uLnTx/>
                    <a:uFillTx/>
                    <a:latin typeface="Arial" panose="020B0604020202020204" pitchFamily="34" charset="0"/>
                    <a:sym typeface="Arial"/>
                  </a:rPr>
                  <a:t>Hai </a:t>
                </a:r>
                <a:r>
                  <a:rPr kumimoji="0" lang="vi-VN" sz="1600" b="0" i="0" u="none" strike="noStrike" kern="0" cap="none" spc="0" normalizeH="0" baseline="0" noProof="0">
                    <a:ln>
                      <a:noFill/>
                    </a:ln>
                    <a:solidFill>
                      <a:srgbClr val="666666">
                        <a:lumMod val="50000"/>
                      </a:srgbClr>
                    </a:solidFill>
                    <a:effectLst/>
                    <a:uLnTx/>
                    <a:uFillTx/>
                    <a:latin typeface="Arial" panose="020B0604020202020204" pitchFamily="34" charset="0"/>
                    <a:sym typeface="Arial"/>
                  </a:rPr>
                  <a:t>đội làm chung trong 24 ngày thì xong công việc nên mỗi ngày, hai đội làm </a:t>
                </a:r>
                <a:r>
                  <a:rPr kumimoji="0" lang="vi-VN" sz="1600" b="0" i="0" u="none" strike="noStrike" kern="0" cap="none" spc="0" normalizeH="0" baseline="0" noProof="0" smtClean="0">
                    <a:ln>
                      <a:noFill/>
                    </a:ln>
                    <a:solidFill>
                      <a:srgbClr val="666666">
                        <a:lumMod val="50000"/>
                      </a:srgbClr>
                    </a:solidFill>
                    <a:effectLst/>
                    <a:uLnTx/>
                    <a:uFillTx/>
                    <a:latin typeface="Arial" panose="020B0604020202020204" pitchFamily="34" charset="0"/>
                    <a:sym typeface="Arial"/>
                  </a:rPr>
                  <a:t>chung</a:t>
                </a:r>
                <a:r>
                  <a:rPr kumimoji="0" lang="en-US" sz="1600" b="0" i="0" u="none" strike="noStrike" kern="0" cap="none" spc="0" normalizeH="0" noProof="0" smtClean="0">
                    <a:ln>
                      <a:noFill/>
                    </a:ln>
                    <a:solidFill>
                      <a:srgbClr val="666666">
                        <a:lumMod val="50000"/>
                      </a:srgbClr>
                    </a:solidFill>
                    <a:effectLst/>
                    <a:uLnTx/>
                    <a:uFillTx/>
                    <a:latin typeface="Arial" panose="020B0604020202020204" pitchFamily="34" charset="0"/>
                    <a:sym typeface="Arial"/>
                  </a:rPr>
                  <a:t> </a:t>
                </a:r>
                <a:r>
                  <a:rPr kumimoji="0" lang="vi-VN" sz="1600" b="0" i="0" u="none" strike="noStrike" kern="0" cap="none" spc="0" normalizeH="0" baseline="0" noProof="0" smtClean="0">
                    <a:ln>
                      <a:noFill/>
                    </a:ln>
                    <a:solidFill>
                      <a:srgbClr val="666666">
                        <a:lumMod val="50000"/>
                      </a:srgbClr>
                    </a:solidFill>
                    <a:effectLst/>
                    <a:uLnTx/>
                    <a:uFillTx/>
                    <a:latin typeface="Arial" panose="020B0604020202020204" pitchFamily="34" charset="0"/>
                    <a:sym typeface="Arial"/>
                  </a:rPr>
                  <a:t>thì </a:t>
                </a:r>
                <a:endParaRPr kumimoji="0" lang="en-US" sz="1600" b="0" i="0" u="none" strike="noStrike" kern="0" cap="none" spc="0" normalizeH="0" baseline="0" noProof="0" smtClean="0">
                  <a:ln>
                    <a:noFill/>
                  </a:ln>
                  <a:solidFill>
                    <a:srgbClr val="666666">
                      <a:lumMod val="50000"/>
                    </a:srgbClr>
                  </a:solidFill>
                  <a:effectLst/>
                  <a:uLnTx/>
                  <a:uFillTx/>
                  <a:latin typeface="Arial" panose="020B0604020202020204" pitchFamily="34" charset="0"/>
                  <a:sym typeface="Arial"/>
                </a:endParaRPr>
              </a:p>
              <a:p>
                <a:pPr algn="just">
                  <a:lnSpc>
                    <a:spcPct val="120000"/>
                  </a:lnSpc>
                </a:pPr>
                <a14:m>
                  <m:oMathPara xmlns:m="http://schemas.openxmlformats.org/officeDocument/2006/math">
                    <m:oMathParaPr>
                      <m:jc m:val="left"/>
                    </m:oMathParaPr>
                    <m:oMath xmlns:m="http://schemas.openxmlformats.org/officeDocument/2006/math">
                      <m:r>
                        <m:rPr>
                          <m:nor/>
                        </m:rPr>
                        <a:rPr lang="vi-VN" sz="1600">
                          <a:solidFill>
                            <a:srgbClr val="666666">
                              <a:lumMod val="50000"/>
                            </a:srgbClr>
                          </a:solidFill>
                          <a:latin typeface="Arial" panose="020B0604020202020204" pitchFamily="34" charset="0"/>
                        </a:rPr>
                        <m:t>đượ</m:t>
                      </m:r>
                      <m:r>
                        <m:rPr>
                          <m:nor/>
                        </m:rPr>
                        <a:rPr lang="vi-VN" sz="1600">
                          <a:solidFill>
                            <a:srgbClr val="666666">
                              <a:lumMod val="50000"/>
                            </a:srgbClr>
                          </a:solidFill>
                          <a:latin typeface="Arial" panose="020B0604020202020204" pitchFamily="34" charset="0"/>
                        </a:rPr>
                        <m:t>c</m:t>
                      </m:r>
                      <m:r>
                        <a:rPr lang="en-US" sz="1600" b="0" i="1" smtClean="0">
                          <a:solidFill>
                            <a:srgbClr val="666666">
                              <a:lumMod val="50000"/>
                            </a:srgbClr>
                          </a:solidFill>
                          <a:latin typeface="Cambria Math" panose="02040503050406030204" pitchFamily="18" charset="0"/>
                        </a:rPr>
                        <m:t> </m:t>
                      </m:r>
                      <m:f>
                        <m:fPr>
                          <m:ctrlPr>
                            <a:rPr kumimoji="0" lang="en-US" sz="1600" b="0" i="1" u="none" strike="noStrike" kern="0" cap="none" spc="0" normalizeH="0" baseline="0" noProof="0" smtClean="0">
                              <a:ln>
                                <a:noFill/>
                              </a:ln>
                              <a:solidFill>
                                <a:srgbClr val="666666">
                                  <a:lumMod val="50000"/>
                                </a:srgbClr>
                              </a:solidFill>
                              <a:effectLst/>
                              <a:uLnTx/>
                              <a:uFillTx/>
                              <a:latin typeface="Cambria Math" panose="02040503050406030204" pitchFamily="18" charset="0"/>
                              <a:sym typeface="Arial"/>
                            </a:rPr>
                          </m:ctrlPr>
                        </m:fPr>
                        <m:num>
                          <m:r>
                            <a:rPr kumimoji="0" lang="en-US" sz="1600" b="0" i="1" u="none" strike="noStrike" kern="0" cap="none" spc="0" normalizeH="0" baseline="0" noProof="0" smtClean="0">
                              <a:ln>
                                <a:noFill/>
                              </a:ln>
                              <a:solidFill>
                                <a:srgbClr val="666666">
                                  <a:lumMod val="50000"/>
                                </a:srgbClr>
                              </a:solidFill>
                              <a:effectLst/>
                              <a:uLnTx/>
                              <a:uFillTx/>
                              <a:latin typeface="Cambria Math" panose="02040503050406030204" pitchFamily="18" charset="0"/>
                              <a:sym typeface="Arial"/>
                            </a:rPr>
                            <m:t>1</m:t>
                          </m:r>
                        </m:num>
                        <m:den>
                          <m:r>
                            <a:rPr kumimoji="0" lang="en-US" sz="1600" b="0" i="1" u="none" strike="noStrike" kern="0" cap="none" spc="0" normalizeH="0" baseline="0" noProof="0" smtClean="0">
                              <a:ln>
                                <a:noFill/>
                              </a:ln>
                              <a:solidFill>
                                <a:srgbClr val="666666">
                                  <a:lumMod val="50000"/>
                                </a:srgbClr>
                              </a:solidFill>
                              <a:effectLst/>
                              <a:uLnTx/>
                              <a:uFillTx/>
                              <a:latin typeface="Cambria Math" panose="02040503050406030204" pitchFamily="18" charset="0"/>
                              <a:sym typeface="Arial"/>
                            </a:rPr>
                            <m:t>24</m:t>
                          </m:r>
                        </m:den>
                      </m:f>
                      <m:r>
                        <m:rPr>
                          <m:nor/>
                        </m:rPr>
                        <a:rPr kumimoji="0" lang="en-US" sz="1600" b="0" i="0" u="none" strike="noStrike" kern="0" cap="none" spc="0" normalizeH="0" baseline="0" noProof="0" smtClean="0">
                          <a:ln>
                            <a:noFill/>
                          </a:ln>
                          <a:solidFill>
                            <a:srgbClr val="666666">
                              <a:lumMod val="50000"/>
                            </a:srgbClr>
                          </a:solidFill>
                          <a:effectLst/>
                          <a:uLnTx/>
                          <a:uFillTx/>
                          <a:latin typeface="Cambria Math" panose="02040503050406030204" pitchFamily="18" charset="0"/>
                          <a:sym typeface="Arial"/>
                        </a:rPr>
                        <m:t> </m:t>
                      </m:r>
                      <m:r>
                        <m:rPr>
                          <m:nor/>
                        </m:rPr>
                        <a:rPr lang="vi-VN" sz="1600">
                          <a:solidFill>
                            <a:srgbClr val="666666">
                              <a:lumMod val="50000"/>
                            </a:srgbClr>
                          </a:solidFill>
                          <a:latin typeface="Arial" panose="020B0604020202020204" pitchFamily="34" charset="0"/>
                        </a:rPr>
                        <m:t>(</m:t>
                      </m:r>
                      <m:r>
                        <m:rPr>
                          <m:nor/>
                        </m:rPr>
                        <a:rPr lang="vi-VN" sz="1600">
                          <a:solidFill>
                            <a:srgbClr val="666666">
                              <a:lumMod val="50000"/>
                            </a:srgbClr>
                          </a:solidFill>
                          <a:latin typeface="Arial" panose="020B0604020202020204" pitchFamily="34" charset="0"/>
                        </a:rPr>
                        <m:t>c</m:t>
                      </m:r>
                      <m:r>
                        <m:rPr>
                          <m:nor/>
                        </m:rPr>
                        <a:rPr lang="vi-VN" sz="1600">
                          <a:solidFill>
                            <a:srgbClr val="666666">
                              <a:lumMod val="50000"/>
                            </a:srgbClr>
                          </a:solidFill>
                          <a:latin typeface="Arial" panose="020B0604020202020204" pitchFamily="34" charset="0"/>
                        </a:rPr>
                        <m:t>ô</m:t>
                      </m:r>
                      <m:r>
                        <m:rPr>
                          <m:nor/>
                        </m:rPr>
                        <a:rPr lang="vi-VN" sz="1600">
                          <a:solidFill>
                            <a:srgbClr val="666666">
                              <a:lumMod val="50000"/>
                            </a:srgbClr>
                          </a:solidFill>
                          <a:latin typeface="Arial" panose="020B0604020202020204" pitchFamily="34" charset="0"/>
                        </a:rPr>
                        <m:t>ng</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vi</m:t>
                      </m:r>
                      <m:r>
                        <m:rPr>
                          <m:nor/>
                        </m:rPr>
                        <a:rPr lang="vi-VN" sz="1600">
                          <a:solidFill>
                            <a:srgbClr val="666666">
                              <a:lumMod val="50000"/>
                            </a:srgbClr>
                          </a:solidFill>
                          <a:latin typeface="Arial" panose="020B0604020202020204" pitchFamily="34" charset="0"/>
                        </a:rPr>
                        <m:t>ệ</m:t>
                      </m:r>
                      <m:r>
                        <m:rPr>
                          <m:nor/>
                        </m:rPr>
                        <a:rPr lang="vi-VN" sz="1600">
                          <a:solidFill>
                            <a:srgbClr val="666666">
                              <a:lumMod val="50000"/>
                            </a:srgbClr>
                          </a:solidFill>
                          <a:latin typeface="Arial" panose="020B0604020202020204" pitchFamily="34" charset="0"/>
                        </a:rPr>
                        <m:t>c</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Ta</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c</m:t>
                      </m:r>
                      <m:r>
                        <m:rPr>
                          <m:nor/>
                        </m:rPr>
                        <a:rPr lang="vi-VN" sz="1600">
                          <a:solidFill>
                            <a:srgbClr val="666666">
                              <a:lumMod val="50000"/>
                            </a:srgbClr>
                          </a:solidFill>
                          <a:latin typeface="Arial" panose="020B0604020202020204" pitchFamily="34" charset="0"/>
                        </a:rPr>
                        <m:t>ó </m:t>
                      </m:r>
                      <m:r>
                        <m:rPr>
                          <m:nor/>
                        </m:rPr>
                        <a:rPr lang="vi-VN" sz="1600">
                          <a:solidFill>
                            <a:srgbClr val="666666">
                              <a:lumMod val="50000"/>
                            </a:srgbClr>
                          </a:solidFill>
                          <a:latin typeface="Arial" panose="020B0604020202020204" pitchFamily="34" charset="0"/>
                        </a:rPr>
                        <m:t>ph</m:t>
                      </m:r>
                      <m:r>
                        <m:rPr>
                          <m:nor/>
                        </m:rPr>
                        <a:rPr lang="vi-VN" sz="1600">
                          <a:solidFill>
                            <a:srgbClr val="666666">
                              <a:lumMod val="50000"/>
                            </a:srgbClr>
                          </a:solidFill>
                          <a:latin typeface="Arial" panose="020B0604020202020204" pitchFamily="34" charset="0"/>
                        </a:rPr>
                        <m:t>ươ</m:t>
                      </m:r>
                      <m:r>
                        <m:rPr>
                          <m:nor/>
                        </m:rPr>
                        <a:rPr lang="vi-VN" sz="1600">
                          <a:solidFill>
                            <a:srgbClr val="666666">
                              <a:lumMod val="50000"/>
                            </a:srgbClr>
                          </a:solidFill>
                          <a:latin typeface="Arial" panose="020B0604020202020204" pitchFamily="34" charset="0"/>
                        </a:rPr>
                        <m:t>ng</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tr</m:t>
                      </m:r>
                      <m:r>
                        <m:rPr>
                          <m:nor/>
                        </m:rPr>
                        <a:rPr lang="vi-VN" sz="1600">
                          <a:solidFill>
                            <a:srgbClr val="666666">
                              <a:lumMod val="50000"/>
                            </a:srgbClr>
                          </a:solidFill>
                          <a:latin typeface="Arial" panose="020B0604020202020204" pitchFamily="34" charset="0"/>
                        </a:rPr>
                        <m:t>ì</m:t>
                      </m:r>
                      <m:r>
                        <m:rPr>
                          <m:nor/>
                        </m:rPr>
                        <a:rPr lang="vi-VN" sz="1600">
                          <a:solidFill>
                            <a:srgbClr val="666666">
                              <a:lumMod val="50000"/>
                            </a:srgbClr>
                          </a:solidFill>
                          <a:latin typeface="Arial" panose="020B0604020202020204" pitchFamily="34" charset="0"/>
                        </a:rPr>
                        <m:t>nh</m:t>
                      </m:r>
                      <m:r>
                        <a:rPr lang="en-US" sz="1600" b="0" i="1" smtClean="0">
                          <a:solidFill>
                            <a:srgbClr val="666666">
                              <a:lumMod val="50000"/>
                            </a:srgbClr>
                          </a:solidFill>
                          <a:latin typeface="Cambria Math" panose="02040503050406030204" pitchFamily="18" charset="0"/>
                        </a:rPr>
                        <m:t> </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a:rPr lang="en-US" sz="1600" b="0" i="1" smtClean="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b="0" i="1" smtClean="0">
                              <a:solidFill>
                                <a:srgbClr val="666666">
                                  <a:lumMod val="50000"/>
                                </a:srgbClr>
                              </a:solidFill>
                              <a:latin typeface="Cambria Math" panose="02040503050406030204" pitchFamily="18" charset="0"/>
                            </a:rPr>
                            <m:t>1</m:t>
                          </m:r>
                        </m:num>
                        <m:den>
                          <m:r>
                            <a:rPr lang="en-US" sz="1600" b="0" i="1" smtClean="0">
                              <a:solidFill>
                                <a:srgbClr val="666666">
                                  <a:lumMod val="50000"/>
                                </a:srgbClr>
                              </a:solidFill>
                              <a:latin typeface="Cambria Math" panose="02040503050406030204" pitchFamily="18" charset="0"/>
                            </a:rPr>
                            <m:t>𝑦</m:t>
                          </m:r>
                        </m:den>
                      </m:f>
                      <m:r>
                        <a:rPr lang="en-US" sz="1600" b="0" i="1" smtClean="0">
                          <a:solidFill>
                            <a:srgbClr val="666666">
                              <a:lumMod val="50000"/>
                            </a:srgbClr>
                          </a:solidFill>
                          <a:latin typeface="Cambria Math" panose="02040503050406030204" pitchFamily="18" charset="0"/>
                        </a:rPr>
                        <m:t>=</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b="0" i="1" smtClean="0">
                              <a:solidFill>
                                <a:srgbClr val="666666">
                                  <a:lumMod val="50000"/>
                                </a:srgbClr>
                              </a:solidFill>
                              <a:latin typeface="Cambria Math" panose="02040503050406030204" pitchFamily="18" charset="0"/>
                            </a:rPr>
                            <m:t>24</m:t>
                          </m:r>
                        </m:den>
                      </m:f>
                      <m:r>
                        <a:rPr lang="en-US" sz="1600" b="0" i="1" smtClean="0">
                          <a:solidFill>
                            <a:srgbClr val="666666">
                              <a:lumMod val="50000"/>
                            </a:srgbClr>
                          </a:solidFill>
                          <a:latin typeface="Cambria Math" panose="02040503050406030204" pitchFamily="18" charset="0"/>
                        </a:rPr>
                        <m:t>        (2)</m:t>
                      </m:r>
                    </m:oMath>
                  </m:oMathPara>
                </a14:m>
                <a:endParaRPr kumimoji="0" lang="en-US" sz="1600" b="0" i="0" u="none" strike="noStrike" kern="0" cap="none" spc="0" normalizeH="0" baseline="0" noProof="0" smtClean="0">
                  <a:ln>
                    <a:noFill/>
                  </a:ln>
                  <a:solidFill>
                    <a:srgbClr val="666666">
                      <a:lumMod val="50000"/>
                    </a:srgbClr>
                  </a:solidFill>
                  <a:effectLst/>
                  <a:uLnTx/>
                  <a:uFillTx/>
                  <a:latin typeface="Arial" panose="020B0604020202020204" pitchFamily="34" charset="0"/>
                  <a:sym typeface="Arial"/>
                </a:endParaRPr>
              </a:p>
              <a:p>
                <a:pPr lvl="0">
                  <a:lnSpc>
                    <a:spcPct val="120000"/>
                  </a:lnSpc>
                </a:pPr>
                <a14:m>
                  <m:oMathPara xmlns:m="http://schemas.openxmlformats.org/officeDocument/2006/math">
                    <m:oMathParaPr>
                      <m:jc m:val="left"/>
                    </m:oMathParaPr>
                    <m:oMath xmlns:m="http://schemas.openxmlformats.org/officeDocument/2006/math">
                      <m:r>
                        <m:rPr>
                          <m:nor/>
                        </m:rPr>
                        <a:rPr lang="vi-VN" sz="1600">
                          <a:solidFill>
                            <a:srgbClr val="666666">
                              <a:lumMod val="50000"/>
                            </a:srgbClr>
                          </a:solidFill>
                          <a:latin typeface="Arial" panose="020B0604020202020204" pitchFamily="34" charset="0"/>
                        </a:rPr>
                        <m:t>T</m:t>
                      </m:r>
                      <m:r>
                        <m:rPr>
                          <m:nor/>
                        </m:rPr>
                        <a:rPr lang="vi-VN" sz="1600">
                          <a:solidFill>
                            <a:srgbClr val="666666">
                              <a:lumMod val="50000"/>
                            </a:srgbClr>
                          </a:solidFill>
                          <a:latin typeface="Arial" panose="020B0604020202020204" pitchFamily="34" charset="0"/>
                        </a:rPr>
                        <m:t>ừ </m:t>
                      </m:r>
                      <m:d>
                        <m:dPr>
                          <m:ctrlPr>
                            <a:rPr lang="en-US" sz="1600" i="1">
                              <a:solidFill>
                                <a:srgbClr val="666666">
                                  <a:lumMod val="50000"/>
                                </a:srgbClr>
                              </a:solidFill>
                              <a:latin typeface="Cambria Math" panose="02040503050406030204" pitchFamily="18" charset="0"/>
                            </a:rPr>
                          </m:ctrlPr>
                        </m:dPr>
                        <m:e>
                          <m:r>
                            <a:rPr lang="en-US" sz="1600" i="1">
                              <a:solidFill>
                                <a:srgbClr val="666666">
                                  <a:lumMod val="50000"/>
                                </a:srgbClr>
                              </a:solidFill>
                              <a:latin typeface="Cambria Math" panose="02040503050406030204" pitchFamily="18" charset="0"/>
                            </a:rPr>
                            <m:t>1</m:t>
                          </m:r>
                        </m:e>
                      </m:d>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v</m:t>
                      </m:r>
                      <m:r>
                        <m:rPr>
                          <m:nor/>
                        </m:rPr>
                        <a:rPr lang="vi-VN" sz="1600">
                          <a:solidFill>
                            <a:srgbClr val="666666">
                              <a:lumMod val="50000"/>
                            </a:srgbClr>
                          </a:solidFill>
                          <a:latin typeface="Arial" panose="020B0604020202020204" pitchFamily="34" charset="0"/>
                        </a:rPr>
                        <m:t>à </m:t>
                      </m:r>
                      <m:d>
                        <m:dPr>
                          <m:ctrlPr>
                            <a:rPr lang="en-US" sz="1600" i="1">
                              <a:solidFill>
                                <a:srgbClr val="666666">
                                  <a:lumMod val="50000"/>
                                </a:srgbClr>
                              </a:solidFill>
                              <a:latin typeface="Cambria Math" panose="02040503050406030204" pitchFamily="18" charset="0"/>
                            </a:rPr>
                          </m:ctrlPr>
                        </m:dPr>
                        <m:e>
                          <m:r>
                            <a:rPr lang="en-US" sz="1600" i="1">
                              <a:solidFill>
                                <a:srgbClr val="666666">
                                  <a:lumMod val="50000"/>
                                </a:srgbClr>
                              </a:solidFill>
                              <a:latin typeface="Cambria Math" panose="02040503050406030204" pitchFamily="18" charset="0"/>
                            </a:rPr>
                            <m:t>2</m:t>
                          </m:r>
                        </m:e>
                      </m:d>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ta</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c</m:t>
                      </m:r>
                      <m:r>
                        <m:rPr>
                          <m:nor/>
                        </m:rPr>
                        <a:rPr lang="vi-VN" sz="1600">
                          <a:solidFill>
                            <a:srgbClr val="666666">
                              <a:lumMod val="50000"/>
                            </a:srgbClr>
                          </a:solidFill>
                          <a:latin typeface="Arial" panose="020B0604020202020204" pitchFamily="34" charset="0"/>
                        </a:rPr>
                        <m:t>ó </m:t>
                      </m:r>
                      <m:r>
                        <m:rPr>
                          <m:nor/>
                        </m:rPr>
                        <a:rPr lang="vi-VN" sz="1600">
                          <a:solidFill>
                            <a:srgbClr val="666666">
                              <a:lumMod val="50000"/>
                            </a:srgbClr>
                          </a:solidFill>
                          <a:latin typeface="Arial" panose="020B0604020202020204" pitchFamily="34" charset="0"/>
                        </a:rPr>
                        <m:t>h</m:t>
                      </m:r>
                      <m:r>
                        <m:rPr>
                          <m:nor/>
                        </m:rPr>
                        <a:rPr lang="vi-VN" sz="1600">
                          <a:solidFill>
                            <a:srgbClr val="666666">
                              <a:lumMod val="50000"/>
                            </a:srgbClr>
                          </a:solidFill>
                          <a:latin typeface="Arial" panose="020B0604020202020204" pitchFamily="34" charset="0"/>
                        </a:rPr>
                        <m:t>ệ </m:t>
                      </m:r>
                      <m:r>
                        <m:rPr>
                          <m:nor/>
                        </m:rPr>
                        <a:rPr lang="vi-VN" sz="1600">
                          <a:solidFill>
                            <a:srgbClr val="666666">
                              <a:lumMod val="50000"/>
                            </a:srgbClr>
                          </a:solidFill>
                          <a:latin typeface="Arial" panose="020B0604020202020204" pitchFamily="34" charset="0"/>
                        </a:rPr>
                        <m:t>ph</m:t>
                      </m:r>
                      <m:r>
                        <m:rPr>
                          <m:nor/>
                        </m:rPr>
                        <a:rPr lang="vi-VN" sz="1600">
                          <a:solidFill>
                            <a:srgbClr val="666666">
                              <a:lumMod val="50000"/>
                            </a:srgbClr>
                          </a:solidFill>
                          <a:latin typeface="Arial" panose="020B0604020202020204" pitchFamily="34" charset="0"/>
                        </a:rPr>
                        <m:t>ươ</m:t>
                      </m:r>
                      <m:r>
                        <m:rPr>
                          <m:nor/>
                        </m:rPr>
                        <a:rPr lang="vi-VN" sz="1600">
                          <a:solidFill>
                            <a:srgbClr val="666666">
                              <a:lumMod val="50000"/>
                            </a:srgbClr>
                          </a:solidFill>
                          <a:latin typeface="Arial" panose="020B0604020202020204" pitchFamily="34" charset="0"/>
                        </a:rPr>
                        <m:t>ng</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tr</m:t>
                      </m:r>
                      <m:r>
                        <m:rPr>
                          <m:nor/>
                        </m:rPr>
                        <a:rPr lang="vi-VN" sz="1600">
                          <a:solidFill>
                            <a:srgbClr val="666666">
                              <a:lumMod val="50000"/>
                            </a:srgbClr>
                          </a:solidFill>
                          <a:latin typeface="Arial" panose="020B0604020202020204" pitchFamily="34" charset="0"/>
                        </a:rPr>
                        <m:t>ì</m:t>
                      </m:r>
                      <m:r>
                        <m:rPr>
                          <m:nor/>
                        </m:rPr>
                        <a:rPr lang="vi-VN" sz="1600">
                          <a:solidFill>
                            <a:srgbClr val="666666">
                              <a:lumMod val="50000"/>
                            </a:srgbClr>
                          </a:solidFill>
                          <a:latin typeface="Arial" panose="020B0604020202020204" pitchFamily="34" charset="0"/>
                        </a:rPr>
                        <m:t>nh</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I</m:t>
                      </m:r>
                      <m:r>
                        <m:rPr>
                          <m:nor/>
                        </m:rPr>
                        <a:rPr lang="vi-VN" sz="1600">
                          <a:solidFill>
                            <a:srgbClr val="666666">
                              <a:lumMod val="50000"/>
                            </a:srgbClr>
                          </a:solidFill>
                          <a:latin typeface="Arial" panose="020B0604020202020204" pitchFamily="34" charset="0"/>
                        </a:rPr>
                        <m:t>)</m:t>
                      </m:r>
                      <m:d>
                        <m:dPr>
                          <m:begChr m:val="{"/>
                          <m:endChr m:val=""/>
                          <m:ctrlPr>
                            <a:rPr lang="vi-VN" sz="1600" i="1">
                              <a:solidFill>
                                <a:srgbClr val="666666">
                                  <a:lumMod val="50000"/>
                                </a:srgbClr>
                              </a:solidFill>
                              <a:latin typeface="Cambria Math" panose="02040503050406030204" pitchFamily="18" charset="0"/>
                            </a:rPr>
                          </m:ctrlPr>
                        </m:dPr>
                        <m:e>
                          <m:eqArr>
                            <m:eqArrPr>
                              <m:ctrlPr>
                                <a:rPr lang="vi-VN" sz="1600" i="1">
                                  <a:solidFill>
                                    <a:srgbClr val="666666">
                                      <a:lumMod val="50000"/>
                                    </a:srgbClr>
                                  </a:solidFill>
                                  <a:latin typeface="Cambria Math" panose="02040503050406030204" pitchFamily="18" charset="0"/>
                                </a:rPr>
                              </m:ctrlPr>
                            </m:eqArrPr>
                            <m:e>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𝑦</m:t>
                                  </m:r>
                                </m:den>
                              </m:f>
                            </m:e>
                            <m:e>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𝑦</m:t>
                                  </m:r>
                                </m:den>
                              </m:f>
                              <m:r>
                                <a:rPr lang="en-US" sz="1600" i="1">
                                  <a:solidFill>
                                    <a:srgbClr val="666666">
                                      <a:lumMod val="50000"/>
                                    </a:srgbClr>
                                  </a:solidFill>
                                  <a:latin typeface="Cambria Math" panose="02040503050406030204" pitchFamily="18" charset="0"/>
                                </a:rPr>
                                <m:t>=</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24</m:t>
                                  </m:r>
                                </m:den>
                              </m:f>
                            </m:e>
                          </m:eqArr>
                        </m:e>
                      </m:d>
                    </m:oMath>
                  </m:oMathPara>
                </a14:m>
                <a:endParaRPr lang="en-US" sz="1600"/>
              </a:p>
              <a:p>
                <a:pPr lvl="0" algn="just">
                  <a:lnSpc>
                    <a:spcPct val="120000"/>
                  </a:lnSpc>
                </a:pPr>
                <a14:m>
                  <m:oMathPara xmlns:m="http://schemas.openxmlformats.org/officeDocument/2006/math">
                    <m:oMathParaPr>
                      <m:jc m:val="left"/>
                    </m:oMathParaPr>
                    <m:oMath xmlns:m="http://schemas.openxmlformats.org/officeDocument/2006/math">
                      <m:r>
                        <m:rPr>
                          <m:nor/>
                        </m:rPr>
                        <a:rPr lang="vi-VN" sz="1600">
                          <a:solidFill>
                            <a:srgbClr val="666666">
                              <a:lumMod val="50000"/>
                            </a:srgbClr>
                          </a:solidFill>
                          <a:latin typeface="Arial" panose="020B0604020202020204" pitchFamily="34" charset="0"/>
                        </a:rPr>
                        <m:t>N</m:t>
                      </m:r>
                      <m:r>
                        <m:rPr>
                          <m:nor/>
                        </m:rPr>
                        <a:rPr lang="vi-VN" sz="1600">
                          <a:solidFill>
                            <a:srgbClr val="666666">
                              <a:lumMod val="50000"/>
                            </a:srgbClr>
                          </a:solidFill>
                          <a:latin typeface="Arial" panose="020B0604020202020204" pitchFamily="34" charset="0"/>
                        </a:rPr>
                        <m:t>ế</m:t>
                      </m:r>
                      <m:r>
                        <m:rPr>
                          <m:nor/>
                        </m:rPr>
                        <a:rPr lang="vi-VN" sz="1600">
                          <a:solidFill>
                            <a:srgbClr val="666666">
                              <a:lumMod val="50000"/>
                            </a:srgbClr>
                          </a:solidFill>
                          <a:latin typeface="Arial" panose="020B0604020202020204" pitchFamily="34" charset="0"/>
                        </a:rPr>
                        <m:t>u</m:t>
                      </m:r>
                      <m:r>
                        <m:rPr>
                          <m:nor/>
                        </m:rPr>
                        <a:rPr lang="vi-VN" sz="1600">
                          <a:solidFill>
                            <a:srgbClr val="666666">
                              <a:lumMod val="50000"/>
                            </a:srgbClr>
                          </a:solidFill>
                          <a:latin typeface="Arial" panose="020B0604020202020204" pitchFamily="34" charset="0"/>
                        </a:rPr>
                        <m:t> đặ</m:t>
                      </m:r>
                      <m:r>
                        <m:rPr>
                          <m:nor/>
                        </m:rPr>
                        <a:rPr lang="vi-VN" sz="1600">
                          <a:solidFill>
                            <a:srgbClr val="666666">
                              <a:lumMod val="50000"/>
                            </a:srgbClr>
                          </a:solidFill>
                          <a:latin typeface="Arial" panose="020B0604020202020204" pitchFamily="34" charset="0"/>
                        </a:rPr>
                        <m:t>t</m:t>
                      </m:r>
                      <m:r>
                        <m:rPr>
                          <m:nor/>
                        </m:rPr>
                        <a:rPr lang="vi-VN" sz="1600">
                          <a:solidFill>
                            <a:srgbClr val="666666">
                              <a:lumMod val="50000"/>
                            </a:srgbClr>
                          </a:solidFill>
                          <a:latin typeface="Arial" panose="020B0604020202020204" pitchFamily="34" charset="0"/>
                        </a:rPr>
                        <m:t> </m:t>
                      </m:r>
                      <m:r>
                        <a:rPr lang="vi-VN" sz="1600" i="1">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m:rPr>
                          <m:nor/>
                        </m:rPr>
                        <a:rPr lang="en-US" sz="1600">
                          <a:solidFill>
                            <a:srgbClr val="666666">
                              <a:lumMod val="50000"/>
                            </a:srgbClr>
                          </a:solidFill>
                          <a:latin typeface="Arial" panose="020B0604020202020204" pitchFamily="34" charset="0"/>
                        </a:rPr>
                        <m:t> </m:t>
                      </m:r>
                      <m:r>
                        <m:rPr>
                          <m:nor/>
                        </m:rPr>
                        <a:rPr lang="en-US" sz="1600">
                          <a:solidFill>
                            <a:srgbClr val="666666">
                              <a:lumMod val="50000"/>
                            </a:srgbClr>
                          </a:solidFill>
                          <a:latin typeface="Arial" panose="020B0604020202020204" pitchFamily="34" charset="0"/>
                        </a:rPr>
                        <m:t>v</m:t>
                      </m:r>
                      <m:r>
                        <m:rPr>
                          <m:nor/>
                        </m:rPr>
                        <a:rPr lang="en-US" sz="1600">
                          <a:solidFill>
                            <a:srgbClr val="666666">
                              <a:lumMod val="50000"/>
                            </a:srgbClr>
                          </a:solidFill>
                          <a:latin typeface="Arial" panose="020B0604020202020204" pitchFamily="34" charset="0"/>
                        </a:rPr>
                        <m:t>à </m:t>
                      </m:r>
                      <m:r>
                        <a:rPr lang="en-US" sz="1600" i="1">
                          <a:solidFill>
                            <a:srgbClr val="666666">
                              <a:lumMod val="50000"/>
                            </a:srgbClr>
                          </a:solidFill>
                          <a:latin typeface="Cambria Math" panose="02040503050406030204" pitchFamily="18" charset="0"/>
                        </a:rPr>
                        <m:t>𝑣</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𝑦</m:t>
                          </m:r>
                        </m:den>
                      </m:f>
                      <m:r>
                        <m:rPr>
                          <m:nor/>
                        </m:rPr>
                        <a:rPr lang="en-US"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th</m:t>
                      </m:r>
                      <m:r>
                        <m:rPr>
                          <m:nor/>
                        </m:rPr>
                        <a:rPr lang="vi-VN" sz="1600">
                          <a:solidFill>
                            <a:srgbClr val="666666">
                              <a:lumMod val="50000"/>
                            </a:srgbClr>
                          </a:solidFill>
                          <a:latin typeface="Arial" panose="020B0604020202020204" pitchFamily="34" charset="0"/>
                        </a:rPr>
                        <m:t>ì </m:t>
                      </m:r>
                      <m:r>
                        <m:rPr>
                          <m:nor/>
                        </m:rPr>
                        <a:rPr lang="vi-VN" sz="1600">
                          <a:solidFill>
                            <a:srgbClr val="666666">
                              <a:lumMod val="50000"/>
                            </a:srgbClr>
                          </a:solidFill>
                          <a:latin typeface="Arial" panose="020B0604020202020204" pitchFamily="34" charset="0"/>
                        </a:rPr>
                        <m:t>ta</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c</m:t>
                      </m:r>
                      <m:r>
                        <m:rPr>
                          <m:nor/>
                        </m:rPr>
                        <a:rPr lang="vi-VN" sz="1600">
                          <a:solidFill>
                            <a:srgbClr val="666666">
                              <a:lumMod val="50000"/>
                            </a:srgbClr>
                          </a:solidFill>
                          <a:latin typeface="Arial" panose="020B0604020202020204" pitchFamily="34" charset="0"/>
                        </a:rPr>
                        <m:t>ó </m:t>
                      </m:r>
                      <m:r>
                        <m:rPr>
                          <m:nor/>
                        </m:rPr>
                        <a:rPr lang="vi-VN" sz="1600">
                          <a:solidFill>
                            <a:srgbClr val="666666">
                              <a:lumMod val="50000"/>
                            </a:srgbClr>
                          </a:solidFill>
                          <a:latin typeface="Arial" panose="020B0604020202020204" pitchFamily="34" charset="0"/>
                        </a:rPr>
                        <m:t>h</m:t>
                      </m:r>
                      <m:r>
                        <m:rPr>
                          <m:nor/>
                        </m:rPr>
                        <a:rPr lang="vi-VN" sz="1600">
                          <a:solidFill>
                            <a:srgbClr val="666666">
                              <a:lumMod val="50000"/>
                            </a:srgbClr>
                          </a:solidFill>
                          <a:latin typeface="Arial" panose="020B0604020202020204" pitchFamily="34" charset="0"/>
                        </a:rPr>
                        <m:t>ệ </m:t>
                      </m:r>
                      <m:r>
                        <m:rPr>
                          <m:nor/>
                        </m:rPr>
                        <a:rPr lang="vi-VN" sz="1600">
                          <a:solidFill>
                            <a:srgbClr val="666666">
                              <a:lumMod val="50000"/>
                            </a:srgbClr>
                          </a:solidFill>
                          <a:latin typeface="Arial" panose="020B0604020202020204" pitchFamily="34" charset="0"/>
                        </a:rPr>
                        <m:t>ph</m:t>
                      </m:r>
                      <m:r>
                        <m:rPr>
                          <m:nor/>
                        </m:rPr>
                        <a:rPr lang="vi-VN" sz="1600">
                          <a:solidFill>
                            <a:srgbClr val="666666">
                              <a:lumMod val="50000"/>
                            </a:srgbClr>
                          </a:solidFill>
                          <a:latin typeface="Arial" panose="020B0604020202020204" pitchFamily="34" charset="0"/>
                        </a:rPr>
                        <m:t>ươ</m:t>
                      </m:r>
                      <m:r>
                        <m:rPr>
                          <m:nor/>
                        </m:rPr>
                        <a:rPr lang="vi-VN" sz="1600">
                          <a:solidFill>
                            <a:srgbClr val="666666">
                              <a:lumMod val="50000"/>
                            </a:srgbClr>
                          </a:solidFill>
                          <a:latin typeface="Arial" panose="020B0604020202020204" pitchFamily="34" charset="0"/>
                        </a:rPr>
                        <m:t>ng</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tr</m:t>
                      </m:r>
                      <m:r>
                        <m:rPr>
                          <m:nor/>
                        </m:rPr>
                        <a:rPr lang="vi-VN" sz="1600">
                          <a:solidFill>
                            <a:srgbClr val="666666">
                              <a:lumMod val="50000"/>
                            </a:srgbClr>
                          </a:solidFill>
                          <a:latin typeface="Arial" panose="020B0604020202020204" pitchFamily="34" charset="0"/>
                        </a:rPr>
                        <m:t>ì</m:t>
                      </m:r>
                      <m:r>
                        <m:rPr>
                          <m:nor/>
                        </m:rPr>
                        <a:rPr lang="vi-VN" sz="1600">
                          <a:solidFill>
                            <a:srgbClr val="666666">
                              <a:lumMod val="50000"/>
                            </a:srgbClr>
                          </a:solidFill>
                          <a:latin typeface="Arial" panose="020B0604020202020204" pitchFamily="34" charset="0"/>
                        </a:rPr>
                        <m:t>nh</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b</m:t>
                      </m:r>
                      <m:r>
                        <m:rPr>
                          <m:nor/>
                        </m:rPr>
                        <a:rPr lang="vi-VN" sz="1600">
                          <a:solidFill>
                            <a:srgbClr val="666666">
                              <a:lumMod val="50000"/>
                            </a:srgbClr>
                          </a:solidFill>
                          <a:latin typeface="Arial" panose="020B0604020202020204" pitchFamily="34" charset="0"/>
                        </a:rPr>
                        <m:t>ậ</m:t>
                      </m:r>
                      <m:r>
                        <m:rPr>
                          <m:nor/>
                        </m:rPr>
                        <a:rPr lang="vi-VN" sz="1600">
                          <a:solidFill>
                            <a:srgbClr val="666666">
                              <a:lumMod val="50000"/>
                            </a:srgbClr>
                          </a:solidFill>
                          <a:latin typeface="Arial" panose="020B0604020202020204" pitchFamily="34" charset="0"/>
                        </a:rPr>
                        <m:t>c</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nh</m:t>
                      </m:r>
                      <m:r>
                        <m:rPr>
                          <m:nor/>
                        </m:rPr>
                        <a:rPr lang="vi-VN" sz="1600">
                          <a:solidFill>
                            <a:srgbClr val="666666">
                              <a:lumMod val="50000"/>
                            </a:srgbClr>
                          </a:solidFill>
                          <a:latin typeface="Arial" panose="020B0604020202020204" pitchFamily="34" charset="0"/>
                        </a:rPr>
                        <m:t>ấ</m:t>
                      </m:r>
                      <m:r>
                        <m:rPr>
                          <m:nor/>
                        </m:rPr>
                        <a:rPr lang="vi-VN" sz="1600">
                          <a:solidFill>
                            <a:srgbClr val="666666">
                              <a:lumMod val="50000"/>
                            </a:srgbClr>
                          </a:solidFill>
                          <a:latin typeface="Arial" panose="020B0604020202020204" pitchFamily="34" charset="0"/>
                        </a:rPr>
                        <m:t>t</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hai</m:t>
                      </m:r>
                      <m:r>
                        <m:rPr>
                          <m:nor/>
                        </m:rPr>
                        <a:rPr lang="vi-VN" sz="1600">
                          <a:solidFill>
                            <a:srgbClr val="666666">
                              <a:lumMod val="50000"/>
                            </a:srgbClr>
                          </a:solidFill>
                          <a:latin typeface="Arial" panose="020B0604020202020204" pitchFamily="34" charset="0"/>
                        </a:rPr>
                        <m:t> ẩ</m:t>
                      </m:r>
                      <m:r>
                        <m:rPr>
                          <m:nor/>
                        </m:rPr>
                        <a:rPr lang="vi-VN" sz="1600">
                          <a:solidFill>
                            <a:srgbClr val="666666">
                              <a:lumMod val="50000"/>
                            </a:srgbClr>
                          </a:solidFill>
                          <a:latin typeface="Arial" panose="020B0604020202020204" pitchFamily="34" charset="0"/>
                        </a:rPr>
                        <m:t>n</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m</m:t>
                      </m:r>
                      <m:r>
                        <m:rPr>
                          <m:nor/>
                        </m:rPr>
                        <a:rPr lang="vi-VN" sz="1600">
                          <a:solidFill>
                            <a:srgbClr val="666666">
                              <a:lumMod val="50000"/>
                            </a:srgbClr>
                          </a:solidFill>
                          <a:latin typeface="Arial" panose="020B0604020202020204" pitchFamily="34" charset="0"/>
                        </a:rPr>
                        <m:t>ớ</m:t>
                      </m:r>
                      <m:r>
                        <m:rPr>
                          <m:nor/>
                        </m:rPr>
                        <a:rPr lang="vi-VN" sz="1600">
                          <a:solidFill>
                            <a:srgbClr val="666666">
                              <a:lumMod val="50000"/>
                            </a:srgbClr>
                          </a:solidFill>
                          <a:latin typeface="Arial" panose="020B0604020202020204" pitchFamily="34" charset="0"/>
                        </a:rPr>
                        <m:t>i</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l</m:t>
                      </m:r>
                      <m:r>
                        <m:rPr>
                          <m:nor/>
                        </m:rPr>
                        <a:rPr lang="vi-VN" sz="1600">
                          <a:solidFill>
                            <a:srgbClr val="666666">
                              <a:lumMod val="50000"/>
                            </a:srgbClr>
                          </a:solidFill>
                          <a:latin typeface="Arial" panose="020B0604020202020204" pitchFamily="34" charset="0"/>
                        </a:rPr>
                        <m:t>à </m:t>
                      </m:r>
                      <m:r>
                        <a:rPr lang="vi-VN" sz="1600" i="1">
                          <a:solidFill>
                            <a:srgbClr val="666666">
                              <a:lumMod val="50000"/>
                            </a:srgbClr>
                          </a:solidFill>
                          <a:latin typeface="Cambria Math" panose="02040503050406030204" pitchFamily="18" charset="0"/>
                        </a:rPr>
                        <m:t>𝑢</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v</m:t>
                      </m:r>
                      <m:r>
                        <m:rPr>
                          <m:nor/>
                        </m:rPr>
                        <a:rPr lang="vi-VN" sz="1600">
                          <a:solidFill>
                            <a:srgbClr val="666666">
                              <a:lumMod val="50000"/>
                            </a:srgbClr>
                          </a:solidFill>
                          <a:latin typeface="Arial" panose="020B0604020202020204" pitchFamily="34" charset="0"/>
                        </a:rPr>
                        <m:t>à</m:t>
                      </m:r>
                      <m:r>
                        <a:rPr lang="en-US" sz="1600" b="0" i="1" smtClean="0">
                          <a:solidFill>
                            <a:srgbClr val="666666">
                              <a:lumMod val="50000"/>
                            </a:srgbClr>
                          </a:solidFill>
                          <a:latin typeface="Cambria Math" panose="02040503050406030204" pitchFamily="18" charset="0"/>
                        </a:rPr>
                        <m:t>  </m:t>
                      </m:r>
                      <m:r>
                        <a:rPr lang="vi-VN" sz="1600" i="1" smtClean="0">
                          <a:solidFill>
                            <a:srgbClr val="666666">
                              <a:lumMod val="50000"/>
                            </a:srgbClr>
                          </a:solidFill>
                          <a:latin typeface="Cambria Math" panose="02040503050406030204" pitchFamily="18" charset="0"/>
                        </a:rPr>
                        <m:t>𝑣</m:t>
                      </m:r>
                    </m:oMath>
                  </m:oMathPara>
                </a14:m>
                <a:endParaRPr lang="en-US" sz="1600" smtClean="0">
                  <a:solidFill>
                    <a:srgbClr val="666666">
                      <a:lumMod val="50000"/>
                    </a:srgbClr>
                  </a:solidFill>
                  <a:latin typeface="Arial" panose="020B0604020202020204" pitchFamily="34" charset="0"/>
                </a:endParaRPr>
              </a:p>
              <a:p>
                <a:pPr lvl="0" algn="just">
                  <a:lnSpc>
                    <a:spcPct val="120000"/>
                  </a:lnSpc>
                </a:pPr>
                <a14:m>
                  <m:oMathPara xmlns:m="http://schemas.openxmlformats.org/officeDocument/2006/math">
                    <m:oMathParaPr>
                      <m:jc m:val="center"/>
                    </m:oMathParaPr>
                    <m:oMath xmlns:m="http://schemas.openxmlformats.org/officeDocument/2006/math">
                      <m:r>
                        <m:rPr>
                          <m:nor/>
                        </m:rPr>
                        <a:rPr lang="vi-VN" sz="1600">
                          <a:solidFill>
                            <a:srgbClr val="666666">
                              <a:lumMod val="50000"/>
                            </a:srgbClr>
                          </a:solidFill>
                          <a:latin typeface="Arial" panose="020B0604020202020204" pitchFamily="34" charset="0"/>
                        </a:rPr>
                        <m:t>(</m:t>
                      </m:r>
                      <m:r>
                        <m:rPr>
                          <m:nor/>
                        </m:rPr>
                        <a:rPr lang="vi-VN" sz="1600">
                          <a:solidFill>
                            <a:srgbClr val="666666">
                              <a:lumMod val="50000"/>
                            </a:srgbClr>
                          </a:solidFill>
                          <a:latin typeface="Arial" panose="020B0604020202020204" pitchFamily="34" charset="0"/>
                        </a:rPr>
                        <m:t>I</m:t>
                      </m:r>
                      <m:r>
                        <m:rPr>
                          <m:nor/>
                        </m:rPr>
                        <a:rPr lang="en-US" sz="1600" b="0" i="0" smtClean="0">
                          <a:solidFill>
                            <a:srgbClr val="666666">
                              <a:lumMod val="50000"/>
                            </a:srgbClr>
                          </a:solidFill>
                          <a:latin typeface="Arial" panose="020B0604020202020204" pitchFamily="34" charset="0"/>
                        </a:rPr>
                        <m:t>I</m:t>
                      </m:r>
                      <m:r>
                        <m:rPr>
                          <m:nor/>
                        </m:rPr>
                        <a:rPr lang="vi-VN" sz="1600">
                          <a:solidFill>
                            <a:srgbClr val="666666">
                              <a:lumMod val="50000"/>
                            </a:srgbClr>
                          </a:solidFill>
                          <a:latin typeface="Arial" panose="020B0604020202020204" pitchFamily="34" charset="0"/>
                        </a:rPr>
                        <m:t>)</m:t>
                      </m:r>
                      <m:r>
                        <a:rPr lang="en-US" sz="1600" b="0" i="1" smtClean="0">
                          <a:solidFill>
                            <a:srgbClr val="666666">
                              <a:lumMod val="50000"/>
                            </a:srgbClr>
                          </a:solidFill>
                          <a:latin typeface="Cambria Math" panose="02040503050406030204" pitchFamily="18" charset="0"/>
                        </a:rPr>
                        <m:t>  </m:t>
                      </m:r>
                      <m:d>
                        <m:dPr>
                          <m:begChr m:val="{"/>
                          <m:endChr m:val=""/>
                          <m:ctrlPr>
                            <a:rPr lang="vi-VN" sz="1600" i="1">
                              <a:solidFill>
                                <a:srgbClr val="666666">
                                  <a:lumMod val="50000"/>
                                </a:srgbClr>
                              </a:solidFill>
                              <a:latin typeface="Cambria Math" panose="02040503050406030204" pitchFamily="18" charset="0"/>
                            </a:rPr>
                          </m:ctrlPr>
                        </m:dPr>
                        <m:e>
                          <m:eqArr>
                            <m:eqArrPr>
                              <m:ctrlPr>
                                <a:rPr lang="vi-VN" sz="1600" i="1">
                                  <a:solidFill>
                                    <a:srgbClr val="666666">
                                      <a:lumMod val="50000"/>
                                    </a:srgbClr>
                                  </a:solidFill>
                                  <a:latin typeface="Cambria Math" panose="02040503050406030204" pitchFamily="18" charset="0"/>
                                </a:rPr>
                              </m:ctrlPr>
                            </m:eqArrPr>
                            <m:e>
                              <m:r>
                                <a:rPr lang="en-US" sz="1600" b="0" i="1" smtClean="0">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b="0" i="1" smtClean="0">
                                  <a:solidFill>
                                    <a:srgbClr val="666666">
                                      <a:lumMod val="50000"/>
                                    </a:srgbClr>
                                  </a:solidFill>
                                  <a:latin typeface="Cambria Math" panose="02040503050406030204" pitchFamily="18" charset="0"/>
                                </a:rPr>
                                <m:t>𝑣</m:t>
                              </m:r>
                              <m:r>
                                <a:rPr lang="en-US" sz="1600" b="0" i="1" smtClean="0">
                                  <a:solidFill>
                                    <a:srgbClr val="666666">
                                      <a:lumMod val="50000"/>
                                    </a:srgbClr>
                                  </a:solidFill>
                                  <a:latin typeface="Cambria Math" panose="02040503050406030204" pitchFamily="18" charset="0"/>
                                </a:rPr>
                                <m:t>              (3)</m:t>
                              </m:r>
                            </m:e>
                            <m:e>
                              <m:r>
                                <a:rPr lang="en-US" sz="1600" b="0" i="1" smtClean="0">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r>
                                <a:rPr lang="en-US" sz="1600" b="0" i="1" smtClean="0">
                                  <a:solidFill>
                                    <a:srgbClr val="666666">
                                      <a:lumMod val="50000"/>
                                    </a:srgbClr>
                                  </a:solidFill>
                                  <a:latin typeface="Cambria Math" panose="02040503050406030204" pitchFamily="18" charset="0"/>
                                </a:rPr>
                                <m:t>𝑣</m:t>
                              </m:r>
                              <m:r>
                                <a:rPr lang="en-US" sz="1600" i="1">
                                  <a:solidFill>
                                    <a:srgbClr val="666666">
                                      <a:lumMod val="50000"/>
                                    </a:srgbClr>
                                  </a:solidFill>
                                  <a:latin typeface="Cambria Math" panose="02040503050406030204" pitchFamily="18" charset="0"/>
                                </a:rPr>
                                <m:t>=</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24</m:t>
                                  </m:r>
                                </m:den>
                              </m:f>
                              <m:r>
                                <a:rPr lang="en-US" sz="1600" b="0" i="1" smtClean="0">
                                  <a:solidFill>
                                    <a:srgbClr val="666666">
                                      <a:lumMod val="50000"/>
                                    </a:srgbClr>
                                  </a:solidFill>
                                  <a:latin typeface="Cambria Math" panose="02040503050406030204" pitchFamily="18" charset="0"/>
                                </a:rPr>
                                <m:t>       (4)</m:t>
                              </m:r>
                            </m:e>
                          </m:eqArr>
                        </m:e>
                      </m:d>
                    </m:oMath>
                  </m:oMathPara>
                </a14:m>
                <a:endParaRPr lang="vi-VN" sz="1600">
                  <a:solidFill>
                    <a:srgbClr val="666666">
                      <a:lumMod val="50000"/>
                    </a:srgbClr>
                  </a:solidFill>
                  <a:latin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50864" y="679074"/>
                <a:ext cx="8068350" cy="4336572"/>
              </a:xfrm>
              <a:prstGeom prst="rect">
                <a:avLst/>
              </a:prstGeom>
              <a:blipFill>
                <a:blip r:embed="rId3"/>
                <a:stretch>
                  <a:fillRect l="-378" r="-302"/>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8388626" y="4361222"/>
            <a:ext cx="540688" cy="570257"/>
          </a:xfrm>
          <a:prstGeom prst="rect">
            <a:avLst/>
          </a:prstGeom>
        </p:spPr>
      </p:pic>
    </p:spTree>
    <p:extLst>
      <p:ext uri="{BB962C8B-B14F-4D97-AF65-F5344CB8AC3E}">
        <p14:creationId xmlns:p14="http://schemas.microsoft.com/office/powerpoint/2010/main" val="95299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6975" y="336836"/>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50862" y="700629"/>
                <a:ext cx="8068350" cy="4245458"/>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vi-VN" sz="1600" smtClean="0">
                          <a:solidFill>
                            <a:srgbClr val="666666">
                              <a:lumMod val="50000"/>
                            </a:srgbClr>
                          </a:solidFill>
                          <a:latin typeface="Arial" panose="020B0604020202020204" pitchFamily="34" charset="0"/>
                        </a:rPr>
                        <m:t>Gi</m:t>
                      </m:r>
                      <m:r>
                        <m:rPr>
                          <m:nor/>
                        </m:rPr>
                        <a:rPr lang="vi-VN" sz="1600" smtClean="0">
                          <a:solidFill>
                            <a:srgbClr val="666666">
                              <a:lumMod val="50000"/>
                            </a:srgbClr>
                          </a:solidFill>
                          <a:latin typeface="Arial" panose="020B0604020202020204" pitchFamily="34" charset="0"/>
                        </a:rPr>
                        <m:t>ả</m:t>
                      </m:r>
                      <m:r>
                        <m:rPr>
                          <m:nor/>
                        </m:rPr>
                        <a:rPr lang="vi-VN" sz="1600" smtClean="0">
                          <a:solidFill>
                            <a:srgbClr val="666666">
                              <a:lumMod val="50000"/>
                            </a:srgbClr>
                          </a:solidFill>
                          <a:latin typeface="Arial" panose="020B0604020202020204" pitchFamily="34" charset="0"/>
                        </a:rPr>
                        <m:t>i</m:t>
                      </m:r>
                      <m:r>
                        <m:rPr>
                          <m:nor/>
                        </m:rPr>
                        <a:rPr lang="vi-VN" sz="1600" smtClean="0">
                          <a:solidFill>
                            <a:srgbClr val="666666">
                              <a:lumMod val="50000"/>
                            </a:srgbClr>
                          </a:solidFill>
                          <a:latin typeface="Arial" panose="020B0604020202020204" pitchFamily="34" charset="0"/>
                        </a:rPr>
                        <m:t> </m:t>
                      </m:r>
                      <m:r>
                        <m:rPr>
                          <m:nor/>
                        </m:rPr>
                        <a:rPr lang="vi-VN" sz="1600" smtClean="0">
                          <a:solidFill>
                            <a:srgbClr val="666666">
                              <a:lumMod val="50000"/>
                            </a:srgbClr>
                          </a:solidFill>
                          <a:latin typeface="Arial" panose="020B0604020202020204" pitchFamily="34" charset="0"/>
                        </a:rPr>
                        <m:t>h</m:t>
                      </m:r>
                      <m:r>
                        <m:rPr>
                          <m:nor/>
                        </m:rPr>
                        <a:rPr lang="vi-VN" sz="1600" smtClean="0">
                          <a:solidFill>
                            <a:srgbClr val="666666">
                              <a:lumMod val="50000"/>
                            </a:srgbClr>
                          </a:solidFill>
                          <a:latin typeface="Arial" panose="020B0604020202020204" pitchFamily="34" charset="0"/>
                        </a:rPr>
                        <m:t>ệ (</m:t>
                      </m:r>
                      <m:r>
                        <m:rPr>
                          <m:nor/>
                        </m:rPr>
                        <a:rPr lang="vi-VN" sz="1600" smtClean="0">
                          <a:solidFill>
                            <a:srgbClr val="666666">
                              <a:lumMod val="50000"/>
                            </a:srgbClr>
                          </a:solidFill>
                          <a:latin typeface="Arial" panose="020B0604020202020204" pitchFamily="34" charset="0"/>
                        </a:rPr>
                        <m:t>II</m:t>
                      </m:r>
                      <m:r>
                        <m:rPr>
                          <m:nor/>
                        </m:rPr>
                        <a:rPr lang="vi-VN" sz="1600" smtClean="0">
                          <a:solidFill>
                            <a:srgbClr val="666666">
                              <a:lumMod val="50000"/>
                            </a:srgbClr>
                          </a:solidFill>
                          <a:latin typeface="Arial" panose="020B0604020202020204" pitchFamily="34" charset="0"/>
                        </a:rPr>
                        <m:t>): </m:t>
                      </m:r>
                      <m:r>
                        <m:rPr>
                          <m:nor/>
                        </m:rPr>
                        <a:rPr lang="vi-VN" sz="1600" smtClean="0">
                          <a:solidFill>
                            <a:srgbClr val="666666">
                              <a:lumMod val="50000"/>
                            </a:srgbClr>
                          </a:solidFill>
                          <a:latin typeface="Arial" panose="020B0604020202020204" pitchFamily="34" charset="0"/>
                        </a:rPr>
                        <m:t>Th</m:t>
                      </m:r>
                      <m:r>
                        <m:rPr>
                          <m:nor/>
                        </m:rPr>
                        <a:rPr lang="vi-VN" sz="1600" smtClean="0">
                          <a:solidFill>
                            <a:srgbClr val="666666">
                              <a:lumMod val="50000"/>
                            </a:srgbClr>
                          </a:solidFill>
                          <a:latin typeface="Arial" panose="020B0604020202020204" pitchFamily="34" charset="0"/>
                        </a:rPr>
                        <m:t>ế </m:t>
                      </m:r>
                      <m:r>
                        <a:rPr lang="en-US" sz="1600" i="1">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m:rPr>
                          <m:nor/>
                        </m:rPr>
                        <a:rPr lang="en-US"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v</m:t>
                      </m:r>
                      <m:r>
                        <m:rPr>
                          <m:nor/>
                        </m:rPr>
                        <a:rPr lang="vi-VN" sz="1600">
                          <a:solidFill>
                            <a:srgbClr val="666666">
                              <a:lumMod val="50000"/>
                            </a:srgbClr>
                          </a:solidFill>
                          <a:latin typeface="Arial" panose="020B0604020202020204" pitchFamily="34" charset="0"/>
                        </a:rPr>
                        <m:t>à</m:t>
                      </m:r>
                      <m:r>
                        <m:rPr>
                          <m:nor/>
                        </m:rPr>
                        <a:rPr lang="vi-VN" sz="1600">
                          <a:solidFill>
                            <a:srgbClr val="666666">
                              <a:lumMod val="50000"/>
                            </a:srgbClr>
                          </a:solidFill>
                          <a:latin typeface="Arial" panose="020B0604020202020204" pitchFamily="34" charset="0"/>
                        </a:rPr>
                        <m:t>o</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ph</m:t>
                      </m:r>
                      <m:r>
                        <m:rPr>
                          <m:nor/>
                        </m:rPr>
                        <a:rPr lang="vi-VN" sz="1600">
                          <a:solidFill>
                            <a:srgbClr val="666666">
                              <a:lumMod val="50000"/>
                            </a:srgbClr>
                          </a:solidFill>
                          <a:latin typeface="Arial" panose="020B0604020202020204" pitchFamily="34" charset="0"/>
                        </a:rPr>
                        <m:t>ươ</m:t>
                      </m:r>
                      <m:r>
                        <m:rPr>
                          <m:nor/>
                        </m:rPr>
                        <a:rPr lang="vi-VN" sz="1600">
                          <a:solidFill>
                            <a:srgbClr val="666666">
                              <a:lumMod val="50000"/>
                            </a:srgbClr>
                          </a:solidFill>
                          <a:latin typeface="Arial" panose="020B0604020202020204" pitchFamily="34" charset="0"/>
                        </a:rPr>
                        <m:t>ng</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tr</m:t>
                      </m:r>
                      <m:r>
                        <m:rPr>
                          <m:nor/>
                        </m:rPr>
                        <a:rPr lang="vi-VN" sz="1600">
                          <a:solidFill>
                            <a:srgbClr val="666666">
                              <a:lumMod val="50000"/>
                            </a:srgbClr>
                          </a:solidFill>
                          <a:latin typeface="Arial" panose="020B0604020202020204" pitchFamily="34" charset="0"/>
                        </a:rPr>
                        <m:t>ì</m:t>
                      </m:r>
                      <m:r>
                        <m:rPr>
                          <m:nor/>
                        </m:rPr>
                        <a:rPr lang="vi-VN" sz="1600">
                          <a:solidFill>
                            <a:srgbClr val="666666">
                              <a:lumMod val="50000"/>
                            </a:srgbClr>
                          </a:solidFill>
                          <a:latin typeface="Arial" panose="020B0604020202020204" pitchFamily="34" charset="0"/>
                        </a:rPr>
                        <m:t>nh</m:t>
                      </m:r>
                      <m:r>
                        <m:rPr>
                          <m:nor/>
                        </m:rPr>
                        <a:rPr lang="vi-VN" sz="1600">
                          <a:solidFill>
                            <a:srgbClr val="666666">
                              <a:lumMod val="50000"/>
                            </a:srgbClr>
                          </a:solidFill>
                          <a:latin typeface="Arial" panose="020B0604020202020204" pitchFamily="34" charset="0"/>
                        </a:rPr>
                        <m:t> </m:t>
                      </m:r>
                      <m:d>
                        <m:dPr>
                          <m:ctrlPr>
                            <a:rPr lang="en-US" sz="1600" i="1">
                              <a:solidFill>
                                <a:srgbClr val="666666">
                                  <a:lumMod val="50000"/>
                                </a:srgbClr>
                              </a:solidFill>
                              <a:latin typeface="Cambria Math" panose="02040503050406030204" pitchFamily="18" charset="0"/>
                            </a:rPr>
                          </m:ctrlPr>
                        </m:dPr>
                        <m:e>
                          <m:r>
                            <a:rPr lang="en-US" sz="1600" i="1">
                              <a:solidFill>
                                <a:srgbClr val="666666">
                                  <a:lumMod val="50000"/>
                                </a:srgbClr>
                              </a:solidFill>
                              <a:latin typeface="Cambria Math" panose="02040503050406030204" pitchFamily="18" charset="0"/>
                            </a:rPr>
                            <m:t>4</m:t>
                          </m:r>
                        </m:e>
                      </m:d>
                      <m:r>
                        <a:rPr lang="en-US" sz="1600" b="0" i="1" smtClean="0">
                          <a:solidFill>
                            <a:srgbClr val="666666">
                              <a:lumMod val="50000"/>
                            </a:srgbClr>
                          </a:solidFill>
                          <a:latin typeface="Cambria Math" panose="02040503050406030204" pitchFamily="18" charset="0"/>
                        </a:rPr>
                        <m:t>, </m:t>
                      </m:r>
                      <m:r>
                        <m:rPr>
                          <m:nor/>
                        </m:rPr>
                        <a:rPr lang="vi-VN" sz="1600">
                          <a:solidFill>
                            <a:srgbClr val="666666">
                              <a:lumMod val="50000"/>
                            </a:srgbClr>
                          </a:solidFill>
                          <a:latin typeface="Arial" panose="020B0604020202020204" pitchFamily="34" charset="0"/>
                        </a:rPr>
                        <m:t>ta</m:t>
                      </m:r>
                      <m:r>
                        <m:rPr>
                          <m:nor/>
                        </m:rPr>
                        <a:rPr lang="vi-VN" sz="1600">
                          <a:solidFill>
                            <a:srgbClr val="666666">
                              <a:lumMod val="50000"/>
                            </a:srgbClr>
                          </a:solidFill>
                          <a:latin typeface="Arial" panose="020B0604020202020204" pitchFamily="34" charset="0"/>
                        </a:rPr>
                        <m:t> đượ</m:t>
                      </m:r>
                      <m:r>
                        <m:rPr>
                          <m:nor/>
                        </m:rPr>
                        <a:rPr lang="vi-VN" sz="1600">
                          <a:solidFill>
                            <a:srgbClr val="666666">
                              <a:lumMod val="50000"/>
                            </a:srgbClr>
                          </a:solidFill>
                          <a:latin typeface="Arial" panose="020B0604020202020204" pitchFamily="34" charset="0"/>
                        </a:rPr>
                        <m:t>c</m:t>
                      </m:r>
                    </m:oMath>
                  </m:oMathPara>
                </a14:m>
                <a:endParaRPr lang="en-US" sz="1600" smtClean="0">
                  <a:solidFill>
                    <a:srgbClr val="666666">
                      <a:lumMod val="50000"/>
                    </a:srgbClr>
                  </a:solidFill>
                </a:endParaRPr>
              </a:p>
              <a:p>
                <a:pPr lvl="0" algn="just">
                  <a:lnSpc>
                    <a:spcPct val="140000"/>
                  </a:lnSpc>
                </a:pPr>
                <a14:m>
                  <m:oMathPara xmlns:m="http://schemas.openxmlformats.org/officeDocument/2006/math">
                    <m:oMathParaPr>
                      <m:jc m:val="centerGroup"/>
                    </m:oMathParaPr>
                    <m:oMath xmlns:m="http://schemas.openxmlformats.org/officeDocument/2006/math">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a:rPr lang="en-US" sz="1600">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24</m:t>
                          </m:r>
                        </m:den>
                      </m:f>
                      <m:r>
                        <m:rPr>
                          <m:nor/>
                        </m:rPr>
                        <a:rPr lang="en-US" sz="1600">
                          <a:solidFill>
                            <a:srgbClr val="666666">
                              <a:lumMod val="50000"/>
                            </a:srgbClr>
                          </a:solidFill>
                          <a:latin typeface="Arial" panose="020B0604020202020204" pitchFamily="34" charset="0"/>
                        </a:rPr>
                        <m:t> </m:t>
                      </m:r>
                      <m:r>
                        <m:rPr>
                          <m:nor/>
                        </m:rPr>
                        <a:rPr lang="en-US" sz="1600">
                          <a:solidFill>
                            <a:srgbClr val="666666">
                              <a:lumMod val="50000"/>
                            </a:srgbClr>
                          </a:solidFill>
                          <a:latin typeface="Arial" panose="020B0604020202020204" pitchFamily="34" charset="0"/>
                        </a:rPr>
                        <m:t>hay</m:t>
                      </m:r>
                      <m:r>
                        <m:rPr>
                          <m:nor/>
                        </m:rPr>
                        <a:rPr lang="en-US" sz="1600">
                          <a:solidFill>
                            <a:srgbClr val="666666">
                              <a:lumMod val="50000"/>
                            </a:srgbClr>
                          </a:solidFill>
                          <a:latin typeface="Arial" panose="020B0604020202020204" pitchFamily="34" charset="0"/>
                        </a:rPr>
                        <m:t> </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5</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24</m:t>
                          </m:r>
                        </m:den>
                      </m:f>
                      <m:r>
                        <a:rPr lang="en-US" sz="1600">
                          <a:solidFill>
                            <a:srgbClr val="666666">
                              <a:lumMod val="50000"/>
                            </a:srgbClr>
                          </a:solidFill>
                          <a:latin typeface="Cambria Math" panose="02040503050406030204" pitchFamily="18" charset="0"/>
                        </a:rPr>
                        <m:t>,</m:t>
                      </m:r>
                      <m:r>
                        <m:rPr>
                          <m:nor/>
                        </m:rPr>
                        <a:rPr lang="en-US"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suy</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ra</m:t>
                      </m:r>
                      <m:r>
                        <a:rPr lang="en-US" sz="1600" b="0" i="1" smtClean="0">
                          <a:solidFill>
                            <a:srgbClr val="666666">
                              <a:lumMod val="50000"/>
                            </a:srgbClr>
                          </a:solidFill>
                          <a:latin typeface="Cambria Math" panose="02040503050406030204" pitchFamily="18" charset="0"/>
                        </a:rPr>
                        <m:t> </m:t>
                      </m:r>
                      <m:r>
                        <a:rPr lang="en-US" sz="1600" i="1">
                          <a:solidFill>
                            <a:srgbClr val="666666">
                              <a:lumMod val="50000"/>
                            </a:srgbClr>
                          </a:solidFill>
                          <a:latin typeface="Cambria Math" panose="02040503050406030204" pitchFamily="18" charset="0"/>
                        </a:rPr>
                        <m:t>𝑣</m:t>
                      </m:r>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b="0" i="1" smtClean="0">
                              <a:solidFill>
                                <a:srgbClr val="666666">
                                  <a:lumMod val="50000"/>
                                </a:srgbClr>
                              </a:solidFill>
                              <a:latin typeface="Cambria Math" panose="02040503050406030204" pitchFamily="18" charset="0"/>
                            </a:rPr>
                            <m:t>60</m:t>
                          </m:r>
                        </m:den>
                      </m:f>
                    </m:oMath>
                  </m:oMathPara>
                </a14:m>
                <a:endParaRPr lang="vi-VN" sz="1600">
                  <a:solidFill>
                    <a:srgbClr val="666666">
                      <a:lumMod val="50000"/>
                    </a:srgbClr>
                  </a:solidFill>
                  <a:latin typeface="Arial" panose="020B0604020202020204" pitchFamily="34" charset="0"/>
                </a:endParaRPr>
              </a:p>
              <a:p>
                <a:pPr lvl="0" algn="just">
                  <a:lnSpc>
                    <a:spcPct val="140000"/>
                  </a:lnSpc>
                </a:pPr>
                <a14:m>
                  <m:oMathPara xmlns:m="http://schemas.openxmlformats.org/officeDocument/2006/math">
                    <m:oMathParaPr>
                      <m:jc m:val="left"/>
                    </m:oMathParaPr>
                    <m:oMath xmlns:m="http://schemas.openxmlformats.org/officeDocument/2006/math">
                      <m:r>
                        <m:rPr>
                          <m:nor/>
                        </m:rPr>
                        <a:rPr lang="vi-VN" sz="1600">
                          <a:solidFill>
                            <a:srgbClr val="666666">
                              <a:lumMod val="50000"/>
                            </a:srgbClr>
                          </a:solidFill>
                          <a:latin typeface="Arial" panose="020B0604020202020204" pitchFamily="34" charset="0"/>
                        </a:rPr>
                        <m:t>Do</m:t>
                      </m:r>
                      <m:r>
                        <m:rPr>
                          <m:nor/>
                        </m:rPr>
                        <a:rPr lang="vi-VN" sz="1600">
                          <a:solidFill>
                            <a:srgbClr val="666666">
                              <a:lumMod val="50000"/>
                            </a:srgbClr>
                          </a:solidFill>
                          <a:latin typeface="Arial" panose="020B0604020202020204" pitchFamily="34" charset="0"/>
                        </a:rPr>
                        <m:t> đó</m:t>
                      </m:r>
                      <m:r>
                        <a:rPr lang="en-US" sz="1600" b="0" i="1" smtClean="0">
                          <a:solidFill>
                            <a:srgbClr val="666666">
                              <a:lumMod val="50000"/>
                            </a:srgbClr>
                          </a:solidFill>
                          <a:latin typeface="Cambria Math" panose="02040503050406030204" pitchFamily="18" charset="0"/>
                        </a:rPr>
                        <m:t> </m:t>
                      </m:r>
                      <m:r>
                        <a:rPr lang="en-US" sz="1600" i="1">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a:rPr lang="en-US" sz="1600" b="0" i="0" smtClean="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b="0" i="1" smtClean="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60</m:t>
                          </m:r>
                        </m:den>
                      </m:f>
                      <m:r>
                        <a:rPr lang="en-US" sz="1600" b="0" i="1" smtClean="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b="0" i="1" smtClean="0">
                              <a:solidFill>
                                <a:srgbClr val="666666">
                                  <a:lumMod val="50000"/>
                                </a:srgbClr>
                              </a:solidFill>
                              <a:latin typeface="Cambria Math" panose="02040503050406030204" pitchFamily="18" charset="0"/>
                            </a:rPr>
                            <m:t>4</m:t>
                          </m:r>
                          <m:r>
                            <a:rPr lang="en-US" sz="1600" i="1">
                              <a:solidFill>
                                <a:srgbClr val="666666">
                                  <a:lumMod val="50000"/>
                                </a:srgbClr>
                              </a:solidFill>
                              <a:latin typeface="Cambria Math" panose="02040503050406030204" pitchFamily="18" charset="0"/>
                            </a:rPr>
                            <m:t>0</m:t>
                          </m:r>
                        </m:den>
                      </m:f>
                    </m:oMath>
                  </m:oMathPara>
                </a14:m>
                <a:endParaRPr lang="vi-VN" sz="1600">
                  <a:solidFill>
                    <a:srgbClr val="666666">
                      <a:lumMod val="50000"/>
                    </a:srgbClr>
                  </a:solidFill>
                  <a:latin typeface="Arial" panose="020B0604020202020204" pitchFamily="34" charset="0"/>
                </a:endParaRPr>
              </a:p>
              <a:p>
                <a:pPr lvl="0" algn="just">
                  <a:lnSpc>
                    <a:spcPct val="140000"/>
                  </a:lnSpc>
                </a:pPr>
                <a:r>
                  <a:rPr lang="vi-VN" sz="1600" smtClean="0">
                    <a:solidFill>
                      <a:srgbClr val="666666">
                        <a:lumMod val="50000"/>
                      </a:srgbClr>
                    </a:solidFill>
                    <a:latin typeface="Arial" panose="020B0604020202020204" pitchFamily="34" charset="0"/>
                  </a:rPr>
                  <a:t>Từ </a:t>
                </a:r>
                <a:r>
                  <a:rPr lang="vi-VN" sz="1600">
                    <a:solidFill>
                      <a:srgbClr val="666666">
                        <a:lumMod val="50000"/>
                      </a:srgbClr>
                    </a:solidFill>
                    <a:latin typeface="Arial" panose="020B0604020202020204" pitchFamily="34" charset="0"/>
                  </a:rPr>
                  <a:t>đó, ta có:</a:t>
                </a:r>
              </a:p>
              <a:p>
                <a:pPr lvl="0" algn="just">
                  <a:lnSpc>
                    <a:spcPct val="140000"/>
                  </a:lnSpc>
                </a:pPr>
                <a14:m>
                  <m:oMathPara xmlns:m="http://schemas.openxmlformats.org/officeDocument/2006/math">
                    <m:oMathParaPr>
                      <m:jc m:val="centerGroup"/>
                    </m:oMathParaPr>
                    <m:oMath xmlns:m="http://schemas.openxmlformats.org/officeDocument/2006/math">
                      <m:r>
                        <a:rPr lang="en-US" sz="1600" i="1">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40</m:t>
                          </m:r>
                        </m:den>
                      </m:f>
                      <m:r>
                        <m:rPr>
                          <m:nor/>
                        </m:rPr>
                        <a:rPr lang="en-US"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suy</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ra</m:t>
                      </m:r>
                      <m:r>
                        <m:rPr>
                          <m:nor/>
                        </m:rPr>
                        <a:rPr lang="vi-VN" sz="1600">
                          <a:solidFill>
                            <a:srgbClr val="666666">
                              <a:lumMod val="50000"/>
                            </a:srgbClr>
                          </a:solidFill>
                          <a:latin typeface="Arial" panose="020B0604020202020204" pitchFamily="34" charset="0"/>
                        </a:rPr>
                        <m:t> </m:t>
                      </m:r>
                      <m:r>
                        <a:rPr lang="vi-VN" sz="1600" i="1">
                          <a:solidFill>
                            <a:srgbClr val="666666">
                              <a:lumMod val="50000"/>
                            </a:srgbClr>
                          </a:solidFill>
                          <a:latin typeface="Cambria Math" panose="02040503050406030204" pitchFamily="18" charset="0"/>
                        </a:rPr>
                        <m:t>𝑥</m:t>
                      </m:r>
                      <m:r>
                        <a:rPr lang="vi-VN" sz="1600" i="1">
                          <a:solidFill>
                            <a:srgbClr val="666666">
                              <a:lumMod val="50000"/>
                            </a:srgbClr>
                          </a:solidFill>
                          <a:latin typeface="Cambria Math" panose="02040503050406030204" pitchFamily="18" charset="0"/>
                        </a:rPr>
                        <m:t>=40</m:t>
                      </m:r>
                      <m:r>
                        <m:rPr>
                          <m:nor/>
                        </m:rPr>
                        <a:rPr lang="vi-VN" sz="1600">
                          <a:solidFill>
                            <a:srgbClr val="666666">
                              <a:lumMod val="50000"/>
                            </a:srgbClr>
                          </a:solidFill>
                          <a:latin typeface="Arial" panose="020B0604020202020204" pitchFamily="34" charset="0"/>
                        </a:rPr>
                        <m:t>;</m:t>
                      </m:r>
                      <m:r>
                        <m:rPr>
                          <m:nor/>
                        </m:rPr>
                        <a:rPr lang="en-US" sz="1600">
                          <a:solidFill>
                            <a:srgbClr val="666666">
                              <a:lumMod val="50000"/>
                            </a:srgbClr>
                          </a:solidFill>
                          <a:latin typeface="Arial" panose="020B0604020202020204" pitchFamily="34" charset="0"/>
                        </a:rPr>
                        <m:t>      </m:t>
                      </m:r>
                      <m:r>
                        <m:rPr>
                          <m:nor/>
                        </m:rPr>
                        <a:rPr lang="en-US" sz="1600" b="0" i="0" smtClean="0">
                          <a:solidFill>
                            <a:srgbClr val="666666">
                              <a:lumMod val="50000"/>
                            </a:srgbClr>
                          </a:solidFill>
                          <a:latin typeface="Arial" panose="020B0604020202020204" pitchFamily="34" charset="0"/>
                        </a:rPr>
                        <m:t>      </m:t>
                      </m:r>
                      <m:r>
                        <m:rPr>
                          <m:nor/>
                        </m:rPr>
                        <a:rPr lang="en-US"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 </m:t>
                      </m:r>
                      <m:r>
                        <a:rPr lang="en-US" sz="1600" i="1">
                          <a:solidFill>
                            <a:srgbClr val="666666">
                              <a:lumMod val="50000"/>
                            </a:srgbClr>
                          </a:solidFill>
                          <a:latin typeface="Cambria Math" panose="02040503050406030204" pitchFamily="18" charset="0"/>
                        </a:rPr>
                        <m:t>𝑣</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𝑦</m:t>
                          </m:r>
                        </m:den>
                      </m:f>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60</m:t>
                          </m:r>
                        </m:den>
                      </m:f>
                      <m:r>
                        <m:rPr>
                          <m:nor/>
                        </m:rPr>
                        <a:rPr lang="en-US"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suy</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ra</m:t>
                      </m:r>
                      <m:r>
                        <a:rPr lang="en-US" sz="1600" b="0" i="1" smtClean="0">
                          <a:solidFill>
                            <a:srgbClr val="666666">
                              <a:lumMod val="50000"/>
                            </a:srgbClr>
                          </a:solidFill>
                          <a:latin typeface="Cambria Math" panose="02040503050406030204" pitchFamily="18" charset="0"/>
                        </a:rPr>
                        <m:t> </m:t>
                      </m:r>
                      <m:r>
                        <a:rPr lang="en-US" sz="1600" b="0" i="1" smtClean="0">
                          <a:solidFill>
                            <a:srgbClr val="666666">
                              <a:lumMod val="50000"/>
                            </a:srgbClr>
                          </a:solidFill>
                          <a:latin typeface="Cambria Math" panose="02040503050406030204" pitchFamily="18" charset="0"/>
                        </a:rPr>
                        <m:t>𝑦</m:t>
                      </m:r>
                      <m:r>
                        <a:rPr lang="vi-VN" sz="1600" i="1">
                          <a:solidFill>
                            <a:srgbClr val="666666">
                              <a:lumMod val="50000"/>
                            </a:srgbClr>
                          </a:solidFill>
                          <a:latin typeface="Cambria Math" panose="02040503050406030204" pitchFamily="18" charset="0"/>
                        </a:rPr>
                        <m:t>=</m:t>
                      </m:r>
                      <m:r>
                        <a:rPr lang="en-US" sz="1600" b="0" i="1" smtClean="0">
                          <a:solidFill>
                            <a:srgbClr val="666666">
                              <a:lumMod val="50000"/>
                            </a:srgbClr>
                          </a:solidFill>
                          <a:latin typeface="Cambria Math" panose="02040503050406030204" pitchFamily="18" charset="0"/>
                        </a:rPr>
                        <m:t>6</m:t>
                      </m:r>
                      <m:r>
                        <a:rPr lang="vi-VN" sz="1600" i="1">
                          <a:solidFill>
                            <a:srgbClr val="666666">
                              <a:lumMod val="50000"/>
                            </a:srgbClr>
                          </a:solidFill>
                          <a:latin typeface="Cambria Math" panose="02040503050406030204" pitchFamily="18" charset="0"/>
                        </a:rPr>
                        <m:t>0</m:t>
                      </m:r>
                    </m:oMath>
                  </m:oMathPara>
                </a14:m>
                <a:endParaRPr lang="vi-VN" sz="1600">
                  <a:solidFill>
                    <a:srgbClr val="666666">
                      <a:lumMod val="50000"/>
                    </a:srgbClr>
                  </a:solidFill>
                  <a:latin typeface="Arial" panose="020B0604020202020204" pitchFamily="34" charset="0"/>
                </a:endParaRPr>
              </a:p>
              <a:p>
                <a:pPr lvl="0" algn="just">
                  <a:lnSpc>
                    <a:spcPct val="150000"/>
                  </a:lnSpc>
                </a:pPr>
                <a:r>
                  <a:rPr lang="vi-VN" sz="1600" smtClean="0">
                    <a:solidFill>
                      <a:srgbClr val="666666">
                        <a:lumMod val="50000"/>
                      </a:srgbClr>
                    </a:solidFill>
                    <a:latin typeface="Arial" panose="020B0604020202020204" pitchFamily="34" charset="0"/>
                  </a:rPr>
                  <a:t>Các </a:t>
                </a:r>
                <a:r>
                  <a:rPr lang="vi-VN" sz="1600">
                    <a:solidFill>
                      <a:srgbClr val="666666">
                        <a:lumMod val="50000"/>
                      </a:srgbClr>
                    </a:solidFill>
                    <a:latin typeface="Arial" panose="020B0604020202020204" pitchFamily="34" charset="0"/>
                  </a:rPr>
                  <a:t>giá trị tìm được của </a:t>
                </a:r>
                <a14:m>
                  <m:oMath xmlns:m="http://schemas.openxmlformats.org/officeDocument/2006/math">
                    <m:r>
                      <a:rPr lang="vi-VN" sz="1600" i="1" smtClean="0">
                        <a:solidFill>
                          <a:srgbClr val="666666">
                            <a:lumMod val="50000"/>
                          </a:srgbClr>
                        </a:solidFill>
                        <a:latin typeface="Cambria Math" panose="02040503050406030204" pitchFamily="18" charset="0"/>
                      </a:rPr>
                      <m:t>𝑥</m:t>
                    </m:r>
                  </m:oMath>
                </a14:m>
                <a:r>
                  <a:rPr lang="vi-VN" sz="1600">
                    <a:solidFill>
                      <a:srgbClr val="666666">
                        <a:lumMod val="50000"/>
                      </a:srgbClr>
                    </a:solidFill>
                    <a:latin typeface="Arial" panose="020B0604020202020204" pitchFamily="34" charset="0"/>
                  </a:rPr>
                  <a:t> và </a:t>
                </a:r>
                <a14:m>
                  <m:oMath xmlns:m="http://schemas.openxmlformats.org/officeDocument/2006/math">
                    <m:r>
                      <a:rPr lang="vi-VN" sz="1600" i="1" smtClean="0">
                        <a:solidFill>
                          <a:srgbClr val="666666">
                            <a:lumMod val="50000"/>
                          </a:srgbClr>
                        </a:solidFill>
                        <a:latin typeface="Cambria Math" panose="02040503050406030204" pitchFamily="18" charset="0"/>
                      </a:rPr>
                      <m:t>𝑦</m:t>
                    </m:r>
                  </m:oMath>
                </a14:m>
                <a:r>
                  <a:rPr lang="vi-VN" sz="1600">
                    <a:solidFill>
                      <a:srgbClr val="666666">
                        <a:lumMod val="50000"/>
                      </a:srgbClr>
                    </a:solidFill>
                    <a:latin typeface="Arial" panose="020B0604020202020204" pitchFamily="34" charset="0"/>
                  </a:rPr>
                  <a:t> thoả mãn điều kiện của ẩn.</a:t>
                </a:r>
              </a:p>
              <a:p>
                <a:pPr lvl="0" algn="just">
                  <a:lnSpc>
                    <a:spcPct val="150000"/>
                  </a:lnSpc>
                </a:pPr>
                <a:r>
                  <a:rPr lang="vi-VN" sz="1600">
                    <a:solidFill>
                      <a:srgbClr val="666666">
                        <a:lumMod val="50000"/>
                      </a:srgbClr>
                    </a:solidFill>
                    <a:latin typeface="Arial" panose="020B0604020202020204" pitchFamily="34" charset="0"/>
                  </a:rPr>
                  <a:t>Trả lời: Nếu làm một mình thì đội I làm xong đoạn đường đó trong </a:t>
                </a:r>
                <a14:m>
                  <m:oMath xmlns:m="http://schemas.openxmlformats.org/officeDocument/2006/math">
                    <m:r>
                      <a:rPr lang="vi-VN" sz="1600" i="1" smtClean="0">
                        <a:solidFill>
                          <a:srgbClr val="666666">
                            <a:lumMod val="50000"/>
                          </a:srgbClr>
                        </a:solidFill>
                        <a:latin typeface="Cambria Math" panose="02040503050406030204" pitchFamily="18" charset="0"/>
                      </a:rPr>
                      <m:t>40</m:t>
                    </m:r>
                  </m:oMath>
                </a14:m>
                <a:r>
                  <a:rPr lang="vi-VN" sz="1600">
                    <a:solidFill>
                      <a:srgbClr val="666666">
                        <a:lumMod val="50000"/>
                      </a:srgbClr>
                    </a:solidFill>
                    <a:latin typeface="Arial" panose="020B0604020202020204" pitchFamily="34" charset="0"/>
                  </a:rPr>
                  <a:t> ngày, còn đội II làm xong trong </a:t>
                </a:r>
                <a14:m>
                  <m:oMath xmlns:m="http://schemas.openxmlformats.org/officeDocument/2006/math">
                    <m:r>
                      <a:rPr lang="vi-VN" sz="1600" i="1" smtClean="0">
                        <a:solidFill>
                          <a:srgbClr val="666666">
                            <a:lumMod val="50000"/>
                          </a:srgbClr>
                        </a:solidFill>
                        <a:latin typeface="Cambria Math" panose="02040503050406030204" pitchFamily="18" charset="0"/>
                      </a:rPr>
                      <m:t>60</m:t>
                    </m:r>
                  </m:oMath>
                </a14:m>
                <a:r>
                  <a:rPr lang="vi-VN" sz="1600">
                    <a:solidFill>
                      <a:srgbClr val="666666">
                        <a:lumMod val="50000"/>
                      </a:srgbClr>
                    </a:solidFill>
                    <a:latin typeface="Arial" panose="020B0604020202020204" pitchFamily="34" charset="0"/>
                  </a:rPr>
                  <a:t> ngày</a:t>
                </a:r>
                <a:r>
                  <a:rPr lang="vi-VN" sz="1600" smtClean="0">
                    <a:solidFill>
                      <a:srgbClr val="666666">
                        <a:lumMod val="50000"/>
                      </a:srgbClr>
                    </a:solidFill>
                    <a:latin typeface="Arial" panose="020B0604020202020204" pitchFamily="34" charset="0"/>
                  </a:rPr>
                  <a:t>.</a:t>
                </a:r>
                <a:endParaRPr lang="vi-VN" sz="1600">
                  <a:solidFill>
                    <a:srgbClr val="666666">
                      <a:lumMod val="50000"/>
                    </a:srgbClr>
                  </a:solidFill>
                  <a:latin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50862" y="700629"/>
                <a:ext cx="8068350" cy="4245458"/>
              </a:xfrm>
              <a:prstGeom prst="rect">
                <a:avLst/>
              </a:prstGeom>
              <a:blipFill>
                <a:blip r:embed="rId3"/>
                <a:stretch>
                  <a:fillRect l="-378" r="-378"/>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8436334" y="336836"/>
            <a:ext cx="540688" cy="570257"/>
          </a:xfrm>
          <a:prstGeom prst="rect">
            <a:avLst/>
          </a:prstGeom>
        </p:spPr>
      </p:pic>
    </p:spTree>
    <p:extLst>
      <p:ext uri="{BB962C8B-B14F-4D97-AF65-F5344CB8AC3E}">
        <p14:creationId xmlns:p14="http://schemas.microsoft.com/office/powerpoint/2010/main" val="5022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Google Shape;1006;p62"/>
          <p:cNvSpPr/>
          <p:nvPr/>
        </p:nvSpPr>
        <p:spPr>
          <a:xfrm>
            <a:off x="510870" y="4691270"/>
            <a:ext cx="8122920" cy="154055"/>
          </a:xfrm>
          <a:prstGeom prst="roundRect">
            <a:avLst>
              <a:gd name="adj" fmla="val 50000"/>
            </a:avLst>
          </a:prstGeom>
          <a:solidFill>
            <a:schemeClr val="tx2">
              <a:lumMod val="75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Arial"/>
              <a:cs typeface="Arial"/>
              <a:sym typeface="Arial"/>
            </a:endParaRPr>
          </a:p>
        </p:txBody>
      </p:sp>
      <p:sp>
        <p:nvSpPr>
          <p:cNvPr id="12" name="Rounded Rectangle 11"/>
          <p:cNvSpPr/>
          <p:nvPr/>
        </p:nvSpPr>
        <p:spPr>
          <a:xfrm>
            <a:off x="510870" y="421510"/>
            <a:ext cx="2226979" cy="667132"/>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200">
              <a:buClrTx/>
              <a:defRPr/>
            </a:pPr>
            <a:r>
              <a:rPr lang="en-US" sz="2500" b="1" kern="1200">
                <a:solidFill>
                  <a:schemeClr val="bg1">
                    <a:lumMod val="50000"/>
                  </a:schemeClr>
                </a:solidFill>
                <a:latin typeface="Arial" panose="020B0604020202020204" pitchFamily="34" charset="0"/>
                <a:cs typeface="Arial" panose="020B0604020202020204" pitchFamily="34" charset="0"/>
              </a:rPr>
              <a:t>Luyện tập </a:t>
            </a:r>
            <a:r>
              <a:rPr lang="en-US" sz="2500" b="1" kern="1200" smtClean="0">
                <a:solidFill>
                  <a:schemeClr val="bg1">
                    <a:lumMod val="50000"/>
                  </a:schemeClr>
                </a:solidFill>
                <a:latin typeface="Arial" panose="020B0604020202020204" pitchFamily="34" charset="0"/>
                <a:cs typeface="Arial" panose="020B0604020202020204" pitchFamily="34" charset="0"/>
              </a:rPr>
              <a:t>2</a:t>
            </a:r>
            <a:endParaRPr lang="en-US" sz="2500" b="1" kern="1200">
              <a:solidFill>
                <a:schemeClr val="bg1">
                  <a:lumMod val="50000"/>
                </a:schemeClr>
              </a:solidFill>
              <a:latin typeface="Arial" panose="020B0604020202020204" pitchFamily="34" charset="0"/>
              <a:cs typeface="Arial" panose="020B0604020202020204" pitchFamily="34" charset="0"/>
            </a:endParaRPr>
          </a:p>
        </p:txBody>
      </p:sp>
      <p:grpSp>
        <p:nvGrpSpPr>
          <p:cNvPr id="15" name="Group 14"/>
          <p:cNvGrpSpPr/>
          <p:nvPr/>
        </p:nvGrpSpPr>
        <p:grpSpPr>
          <a:xfrm>
            <a:off x="510870" y="1309272"/>
            <a:ext cx="8122920" cy="2529923"/>
            <a:chOff x="510870" y="1110490"/>
            <a:chExt cx="8122920" cy="2529923"/>
          </a:xfrm>
        </p:grpSpPr>
        <p:sp>
          <p:nvSpPr>
            <p:cNvPr id="6" name="Rectangle 1"/>
            <p:cNvSpPr>
              <a:spLocks noChangeArrowheads="1"/>
            </p:cNvSpPr>
            <p:nvPr/>
          </p:nvSpPr>
          <p:spPr bwMode="auto">
            <a:xfrm>
              <a:off x="510870" y="1110490"/>
              <a:ext cx="8122920" cy="2529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2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mj-lt"/>
                </a:rPr>
                <a:t>Nếu hai vòi cùng chảy vào một bể không có nước thì bể sẽ đầy trong 1 giờ 20 phút. Nếu mở riêng vòi thứ nhất trong 10 phút và vòi thứ hai trong 12 phút thì chỉ được </a:t>
              </a:r>
              <a:r>
                <a:rPr kumimoji="0" lang="en-US" altLang="en-US" sz="1800" b="0" i="0" u="none" strike="noStrike" cap="none" normalizeH="0" smtClean="0">
                  <a:ln>
                    <a:noFill/>
                  </a:ln>
                  <a:solidFill>
                    <a:srgbClr val="000000"/>
                  </a:solidFill>
                  <a:effectLst/>
                  <a:latin typeface="+mj-lt"/>
                </a:rPr>
                <a:t>      </a:t>
              </a:r>
              <a:r>
                <a:rPr kumimoji="0" lang="en-US" altLang="en-US" sz="1800" b="0" i="0" u="none" strike="noStrike" cap="none" normalizeH="0" baseline="0" smtClean="0">
                  <a:ln>
                    <a:noFill/>
                  </a:ln>
                  <a:solidFill>
                    <a:srgbClr val="000000"/>
                  </a:solidFill>
                  <a:effectLst/>
                  <a:latin typeface="+mj-lt"/>
                </a:rPr>
                <a:t>bể nước. Hỏi nếu mở riêng từng vòi thì thời gian để mỗi vòi chảy đầy bể nước là bao nhiêu phút?</a:t>
              </a:r>
              <a:endParaRPr kumimoji="0" lang="en-US" altLang="en-US" sz="1800" b="0" i="0" u="none" strike="noStrike" cap="none" normalizeH="0" baseline="0" smtClean="0">
                <a:ln>
                  <a:noFill/>
                </a:ln>
                <a:solidFill>
                  <a:schemeClr val="tx1"/>
                </a:solidFill>
                <a:effectLst/>
                <a:latin typeface="+mj-lt"/>
              </a:endParaRPr>
            </a:p>
          </p:txBody>
        </p:sp>
        <mc:AlternateContent xmlns:mc="http://schemas.openxmlformats.org/markup-compatibility/2006" xmlns:a14="http://schemas.microsoft.com/office/drawing/2010/main">
          <mc:Choice Requires="a14">
            <p:sp>
              <p:nvSpPr>
                <p:cNvPr id="14" name="Rectangle 13"/>
                <p:cNvSpPr/>
                <p:nvPr/>
              </p:nvSpPr>
              <p:spPr>
                <a:xfrm>
                  <a:off x="1472799" y="2423156"/>
                  <a:ext cx="522978" cy="61279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en-US" sz="1800" i="1">
                                <a:latin typeface="Cambria Math" panose="02040503050406030204" pitchFamily="18" charset="0"/>
                              </a:rPr>
                            </m:ctrlPr>
                          </m:fPr>
                          <m:num>
                            <m:r>
                              <a:rPr lang="en-US" altLang="en-US" sz="1800" i="1">
                                <a:latin typeface="Cambria Math" panose="02040503050406030204" pitchFamily="18" charset="0"/>
                              </a:rPr>
                              <m:t>2</m:t>
                            </m:r>
                          </m:num>
                          <m:den>
                            <m:r>
                              <a:rPr lang="en-US" altLang="en-US" sz="1800" i="1">
                                <a:latin typeface="Cambria Math" panose="02040503050406030204" pitchFamily="18" charset="0"/>
                              </a:rPr>
                              <m:t>15</m:t>
                            </m:r>
                          </m:den>
                        </m:f>
                      </m:oMath>
                    </m:oMathPara>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1472799" y="2423156"/>
                  <a:ext cx="522978" cy="612795"/>
                </a:xfrm>
                <a:prstGeom prst="rect">
                  <a:avLst/>
                </a:prstGeom>
                <a:blipFill>
                  <a:blip r:embed="rId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33603861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10" name="TextBox 9"/>
          <p:cNvSpPr txBox="1"/>
          <p:nvPr/>
        </p:nvSpPr>
        <p:spPr>
          <a:xfrm>
            <a:off x="4224267" y="196313"/>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sp>
        <p:nvSpPr>
          <p:cNvPr id="4" name="Google Shape;1006;p62"/>
          <p:cNvSpPr/>
          <p:nvPr/>
        </p:nvSpPr>
        <p:spPr>
          <a:xfrm>
            <a:off x="510870" y="4937762"/>
            <a:ext cx="8122920" cy="66583"/>
          </a:xfrm>
          <a:prstGeom prst="roundRect">
            <a:avLst>
              <a:gd name="adj" fmla="val 50000"/>
            </a:avLst>
          </a:prstGeom>
          <a:solidFill>
            <a:schemeClr val="tx2">
              <a:lumMod val="75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10869" y="713195"/>
                <a:ext cx="8122920" cy="4089389"/>
              </a:xfrm>
              <a:prstGeom prst="rect">
                <a:avLst/>
              </a:prstGeom>
            </p:spPr>
            <p:txBody>
              <a:bodyPr wrap="square">
                <a:spAutoFit/>
              </a:bodyPr>
              <a:lstStyle/>
              <a:p>
                <a:pPr algn="just">
                  <a:lnSpc>
                    <a:spcPct val="120000"/>
                  </a:lnSpc>
                </a:pPr>
                <a:r>
                  <a:rPr lang="da-DK" sz="1600" smtClean="0">
                    <a:latin typeface="+mj-lt"/>
                    <a:ea typeface="Malgun Gothic" panose="020B0503020000020004" pitchFamily="34" charset="-127"/>
                    <a:cs typeface="Times New Roman" panose="02020603050405020304" pitchFamily="18" charset="0"/>
                  </a:rPr>
                  <a:t>Gọi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oMath>
                </a14:m>
                <a:r>
                  <a:rPr lang="da-DK" sz="1600">
                    <a:effectLst/>
                    <a:latin typeface="+mj-lt"/>
                    <a:ea typeface="Malgun Gothic" panose="020B0503020000020004" pitchFamily="34" charset="-127"/>
                    <a:cs typeface="Times New Roman" panose="02020603050405020304" pitchFamily="18" charset="0"/>
                  </a:rPr>
                  <a:t> (phút) là thời gian vòi thứ nhất chảy một mình đầy bể và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oMath>
                </a14:m>
                <a:r>
                  <a:rPr lang="da-DK" sz="1600">
                    <a:effectLst/>
                    <a:latin typeface="+mj-lt"/>
                    <a:ea typeface="Malgun Gothic" panose="020B0503020000020004" pitchFamily="34" charset="-127"/>
                    <a:cs typeface="Times New Roman" panose="02020603050405020304" pitchFamily="18" charset="0"/>
                  </a:rPr>
                  <a:t> (phút) là thời gian vòi thứ hai chảy một mình đầy </a:t>
                </a:r>
                <a:r>
                  <a:rPr lang="da-DK" sz="1600" smtClean="0">
                    <a:effectLst/>
                    <a:latin typeface="+mj-lt"/>
                    <a:ea typeface="Malgun Gothic" panose="020B0503020000020004" pitchFamily="34" charset="-127"/>
                    <a:cs typeface="Times New Roman" panose="02020603050405020304" pitchFamily="18" charset="0"/>
                  </a:rPr>
                  <a:t>bể </a:t>
                </a:r>
                <a:r>
                  <a:rPr lang="da-DK" sz="1600">
                    <a:effectLst/>
                    <a:latin typeface="+mj-lt"/>
                    <a:ea typeface="Malgun Gothic" panose="020B0503020000020004" pitchFamily="34" charset="-127"/>
                    <a:cs typeface="Times New Roman" panose="02020603050405020304" pitchFamily="18" charset="0"/>
                  </a:rPr>
                  <a:t>(</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&gt;0;</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&gt;0)</m:t>
                    </m:r>
                  </m:oMath>
                </a14:m>
                <a:r>
                  <a:rPr lang="da-DK" sz="1600">
                    <a:effectLst/>
                    <a:latin typeface="+mj-lt"/>
                    <a:ea typeface="Malgun Gothic" panose="020B0503020000020004" pitchFamily="34" charset="-127"/>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Trong</m:t>
                      </m:r>
                      <m:r>
                        <m:rPr>
                          <m:nor/>
                        </m:rPr>
                        <a:rPr lang="da-DK" sz="1600">
                          <a:ea typeface="Malgun Gothic" panose="020B0503020000020004" pitchFamily="34" charset="-127"/>
                          <a:cs typeface="Times New Roman" panose="02020603050405020304" pitchFamily="18" charset="0"/>
                        </a:rPr>
                        <m:t> 1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ú</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ò</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ấ</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ch</m:t>
                      </m:r>
                      <m:r>
                        <m:rPr>
                          <m:nor/>
                        </m:rPr>
                        <a:rPr lang="da-DK" sz="1600">
                          <a:ea typeface="Malgun Gothic" panose="020B0503020000020004" pitchFamily="34" charset="-127"/>
                          <a:cs typeface="Times New Roman" panose="02020603050405020304" pitchFamily="18" charset="0"/>
                        </a:rPr>
                        <m:t>ả</m:t>
                      </m:r>
                      <m:r>
                        <m:rPr>
                          <m:nor/>
                        </m:rPr>
                        <a:rPr lang="da-DK" sz="1600">
                          <a:ea typeface="Malgun Gothic" panose="020B0503020000020004" pitchFamily="34" charset="-127"/>
                          <a:cs typeface="Times New Roman" panose="02020603050405020304" pitchFamily="18" charset="0"/>
                        </a:rPr>
                        <m:t>y</m:t>
                      </m:r>
                      <m:r>
                        <m:rPr>
                          <m:nor/>
                        </m:rPr>
                        <a:rPr lang="da-DK" sz="1600">
                          <a:ea typeface="Malgun Gothic" panose="020B0503020000020004" pitchFamily="34" charset="-127"/>
                          <a:cs typeface="Times New Roman" panose="02020603050405020304" pitchFamily="18" charset="0"/>
                        </a:rPr>
                        <m:t> đượ</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 </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m:t>
                      </m:r>
                      <m:r>
                        <m:rPr>
                          <m:nor/>
                        </m:rPr>
                        <a:rPr lang="da-DK" sz="1600">
                          <a:ea typeface="Malgun Gothic" panose="020B0503020000020004" pitchFamily="34" charset="-127"/>
                          <a:cs typeface="Times New Roman" panose="02020603050405020304" pitchFamily="18" charset="0"/>
                        </a:rPr>
                        <m:t>b</m:t>
                      </m:r>
                      <m:r>
                        <m:rPr>
                          <m:nor/>
                        </m:rPr>
                        <a:rPr lang="da-DK" sz="1600">
                          <a:ea typeface="Malgun Gothic" panose="020B0503020000020004" pitchFamily="34" charset="-127"/>
                          <a:cs typeface="Times New Roman" panose="02020603050405020304" pitchFamily="18" charset="0"/>
                        </a:rPr>
                        <m:t>ể);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ò</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hai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ch</m:t>
                      </m:r>
                      <m:r>
                        <m:rPr>
                          <m:nor/>
                        </m:rPr>
                        <a:rPr lang="da-DK" sz="1600">
                          <a:ea typeface="Malgun Gothic" panose="020B0503020000020004" pitchFamily="34" charset="-127"/>
                          <a:cs typeface="Times New Roman" panose="02020603050405020304" pitchFamily="18" charset="0"/>
                        </a:rPr>
                        <m:t>ả</m:t>
                      </m:r>
                      <m:r>
                        <m:rPr>
                          <m:nor/>
                        </m:rPr>
                        <a:rPr lang="da-DK" sz="1600">
                          <a:ea typeface="Malgun Gothic" panose="020B0503020000020004" pitchFamily="34" charset="-127"/>
                          <a:cs typeface="Times New Roman" panose="02020603050405020304" pitchFamily="18" charset="0"/>
                        </a:rPr>
                        <m:t>y</m:t>
                      </m:r>
                      <m:r>
                        <m:rPr>
                          <m:nor/>
                        </m:rPr>
                        <a:rPr lang="da-DK" sz="1600">
                          <a:ea typeface="Malgun Gothic" panose="020B0503020000020004" pitchFamily="34" charset="-127"/>
                          <a:cs typeface="Times New Roman" panose="02020603050405020304" pitchFamily="18" charset="0"/>
                        </a:rPr>
                        <m:t> đượ</m:t>
                      </m:r>
                      <m:r>
                        <m:rPr>
                          <m:nor/>
                        </m:rPr>
                        <a:rPr lang="da-DK" sz="1600">
                          <a:ea typeface="Malgun Gothic" panose="020B0503020000020004" pitchFamily="34" charset="-127"/>
                          <a:cs typeface="Times New Roman" panose="02020603050405020304" pitchFamily="18" charset="0"/>
                        </a:rPr>
                        <m:t>c</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den>
                      </m:f>
                      <m:r>
                        <m:rPr>
                          <m:nor/>
                        </m:rPr>
                        <a:rPr lang="en-US" sz="1600" b="0" i="0" smtClean="0">
                          <a:effectLst/>
                          <a:latin typeface="+mj-lt"/>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m:t>
                      </m:r>
                      <m:r>
                        <m:rPr>
                          <m:nor/>
                        </m:rPr>
                        <a:rPr lang="da-DK" sz="1600">
                          <a:ea typeface="Malgun Gothic" panose="020B0503020000020004" pitchFamily="34" charset="-127"/>
                          <a:cs typeface="Times New Roman" panose="02020603050405020304" pitchFamily="18" charset="0"/>
                        </a:rPr>
                        <m:t>b</m:t>
                      </m:r>
                      <m:r>
                        <m:rPr>
                          <m:nor/>
                        </m:rPr>
                        <a:rPr lang="da-DK" sz="1600">
                          <a:ea typeface="Malgun Gothic" panose="020B0503020000020004" pitchFamily="34" charset="-127"/>
                          <a:cs typeface="Times New Roman" panose="02020603050405020304" pitchFamily="18" charset="0"/>
                        </a:rPr>
                        <m:t>ể)</m:t>
                      </m:r>
                    </m:oMath>
                  </m:oMathPara>
                </a14:m>
                <a:endParaRPr lang="da-DK" sz="1600" smtClean="0">
                  <a:effectLst/>
                  <a:latin typeface="+mj-lt"/>
                  <a:ea typeface="Malgun Gothic" panose="020B0503020000020004" pitchFamily="34" charset="-127"/>
                  <a:cs typeface="Times New Roman" panose="02020603050405020304" pitchFamily="18" charset="0"/>
                </a:endParaRPr>
              </a:p>
              <a:p>
                <a:pPr algn="just">
                  <a:lnSpc>
                    <a:spcPct val="150000"/>
                  </a:lnSpc>
                </a:pPr>
                <a:r>
                  <a:rPr lang="da-DK" sz="1600" smtClean="0">
                    <a:effectLst/>
                    <a:latin typeface="+mj-lt"/>
                    <a:ea typeface="Malgun Gothic" panose="020B0503020000020004" pitchFamily="34" charset="-127"/>
                    <a:cs typeface="Times New Roman" panose="02020603050405020304" pitchFamily="18" charset="0"/>
                  </a:rPr>
                  <a:t>Đổi</a:t>
                </a:r>
                <a:r>
                  <a:rPr lang="da-DK" sz="1600">
                    <a:effectLst/>
                    <a:latin typeface="+mj-lt"/>
                    <a:ea typeface="Malgun Gothic" panose="020B0503020000020004" pitchFamily="34" charset="-127"/>
                    <a:cs typeface="Times New Roman" panose="02020603050405020304" pitchFamily="18" charset="0"/>
                  </a:rPr>
                  <a:t>: 1 giờ 20 phút = 80 </a:t>
                </a:r>
                <a:r>
                  <a:rPr lang="da-DK" sz="1600" smtClean="0">
                    <a:effectLst/>
                    <a:latin typeface="+mj-lt"/>
                    <a:ea typeface="Malgun Gothic" panose="020B0503020000020004" pitchFamily="34" charset="-127"/>
                    <a:cs typeface="Times New Roman" panose="02020603050405020304" pitchFamily="18" charset="0"/>
                  </a:rPr>
                  <a:t>phút</a:t>
                </a:r>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da-DK" sz="1600">
                    <a:effectLst/>
                    <a:latin typeface="+mj-lt"/>
                    <a:ea typeface="Malgun Gothic" panose="020B0503020000020004" pitchFamily="34" charset="-127"/>
                    <a:cs typeface="Times New Roman" panose="02020603050405020304" pitchFamily="18" charset="0"/>
                  </a:rPr>
                  <a:t>Sau 1 giờ 20 phút, cả hai vòi cùng chảy thì đầy bể nên ta có phương trình</a:t>
                </a:r>
                <a:r>
                  <a:rPr lang="da-DK" sz="1600" smtClean="0">
                    <a:effectLst/>
                    <a:latin typeface="+mj-lt"/>
                    <a:ea typeface="Malgun Gothic" panose="020B0503020000020004" pitchFamily="34" charset="-127"/>
                    <a:cs typeface="Times New Roman" panose="02020603050405020304" pitchFamily="18" charset="0"/>
                  </a:rPr>
                  <a:t>:</a:t>
                </a:r>
                <a:endParaRPr lang="en-US" sz="1600" smtClean="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80</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6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oMath>
                  </m:oMathPara>
                </a14:m>
                <a:endParaRPr lang="en-US" sz="16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M</m:t>
                      </m:r>
                      <m:r>
                        <m:rPr>
                          <m:nor/>
                        </m:rPr>
                        <a:rPr lang="da-DK" sz="1600">
                          <a:ea typeface="Malgun Gothic" panose="020B0503020000020004" pitchFamily="34" charset="-127"/>
                          <a:cs typeface="Times New Roman" panose="02020603050405020304" pitchFamily="18" charset="0"/>
                        </a:rPr>
                        <m:t>ở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ò</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ấ</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trong</m:t>
                      </m:r>
                      <m:r>
                        <m:rPr>
                          <m:nor/>
                        </m:rPr>
                        <a:rPr lang="da-DK" sz="1600">
                          <a:ea typeface="Malgun Gothic" panose="020B0503020000020004" pitchFamily="34" charset="-127"/>
                          <a:cs typeface="Times New Roman" panose="02020603050405020304" pitchFamily="18" charset="0"/>
                        </a:rPr>
                        <m:t> 10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ú</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à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ò</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hai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trong</m:t>
                      </m:r>
                      <m:r>
                        <m:rPr>
                          <m:nor/>
                        </m:rPr>
                        <a:rPr lang="da-DK" sz="1600">
                          <a:ea typeface="Malgun Gothic" panose="020B0503020000020004" pitchFamily="34" charset="-127"/>
                          <a:cs typeface="Times New Roman" panose="02020603050405020304" pitchFamily="18" charset="0"/>
                        </a:rPr>
                        <m:t> 12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ú</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ì </m:t>
                      </m:r>
                      <m:r>
                        <m:rPr>
                          <m:nor/>
                        </m:rPr>
                        <a:rPr lang="da-DK" sz="1600">
                          <a:ea typeface="Malgun Gothic" panose="020B0503020000020004" pitchFamily="34" charset="-127"/>
                          <a:cs typeface="Times New Roman" panose="02020603050405020304" pitchFamily="18" charset="0"/>
                        </a:rPr>
                        <m:t>ch</m:t>
                      </m:r>
                      <m:r>
                        <m:rPr>
                          <m:nor/>
                        </m:rPr>
                        <a:rPr lang="da-DK" sz="1600">
                          <a:ea typeface="Malgun Gothic" panose="020B0503020000020004" pitchFamily="34" charset="-127"/>
                          <a:cs typeface="Times New Roman" panose="02020603050405020304" pitchFamily="18" charset="0"/>
                        </a:rPr>
                        <m:t>ỉ đượ</m:t>
                      </m:r>
                      <m:r>
                        <m:rPr>
                          <m:nor/>
                        </m:rPr>
                        <a:rPr lang="da-DK" sz="1600">
                          <a:ea typeface="Malgun Gothic" panose="020B0503020000020004" pitchFamily="34" charset="-127"/>
                          <a:cs typeface="Times New Roman" panose="02020603050405020304" pitchFamily="18" charset="0"/>
                        </a:rPr>
                        <m:t>c</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15</m:t>
                          </m:r>
                        </m:den>
                      </m:f>
                      <m:r>
                        <a:rPr lang="en-US" sz="16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b</m:t>
                      </m:r>
                      <m:r>
                        <m:rPr>
                          <m:nor/>
                        </m:rPr>
                        <a:rPr lang="da-DK" sz="1600">
                          <a:ea typeface="Malgun Gothic" panose="020B0503020000020004" pitchFamily="34" charset="-127"/>
                          <a:cs typeface="Times New Roman" panose="02020603050405020304" pitchFamily="18" charset="0"/>
                        </a:rPr>
                        <m:t>ể </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ướ</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ê</m:t>
                      </m:r>
                      <m:r>
                        <m:rPr>
                          <m:nor/>
                        </m:rPr>
                        <a:rPr lang="da-DK" sz="1600">
                          <a:ea typeface="Malgun Gothic" panose="020B0503020000020004" pitchFamily="34" charset="-127"/>
                          <a:cs typeface="Times New Roman" panose="02020603050405020304" pitchFamily="18" charset="0"/>
                        </a:rPr>
                        <m:t>n</m:t>
                      </m:r>
                    </m:oMath>
                  </m:oMathPara>
                </a14:m>
                <a:endParaRPr lang="da-DK" sz="1600" smtClean="0">
                  <a:effectLst/>
                  <a:latin typeface="+mj-lt"/>
                  <a:ea typeface="Malgun Gothic" panose="020B0503020000020004" pitchFamily="34" charset="-127"/>
                  <a:cs typeface="Times New Roman" panose="02020603050405020304" pitchFamily="18" charset="0"/>
                </a:endParaRPr>
              </a:p>
              <a:p>
                <a:pPr algn="just">
                  <a:lnSpc>
                    <a:spcPct val="120000"/>
                  </a:lnSpc>
                </a:pPr>
                <a:r>
                  <a:rPr lang="da-DK" sz="1600" smtClean="0">
                    <a:effectLst/>
                    <a:latin typeface="+mj-lt"/>
                    <a:ea typeface="Malgun Gothic" panose="020B0503020000020004" pitchFamily="34" charset="-127"/>
                    <a:cs typeface="Times New Roman" panose="02020603050405020304" pitchFamily="18" charset="0"/>
                  </a:rPr>
                  <a:t>ta </a:t>
                </a:r>
                <a:r>
                  <a:rPr lang="da-DK" sz="1600">
                    <a:effectLst/>
                    <a:latin typeface="+mj-lt"/>
                    <a:ea typeface="Malgun Gothic" panose="020B0503020000020004" pitchFamily="34" charset="-127"/>
                    <a:cs typeface="Times New Roman" panose="02020603050405020304" pitchFamily="18" charset="0"/>
                  </a:rPr>
                  <a:t>có phương trình:</a:t>
                </a:r>
                <a:endParaRPr lang="en-US" sz="16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centerGroup"/>
                    </m:oMathParaPr>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10.</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+12.</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15</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6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(2)</m:t>
                      </m:r>
                    </m:oMath>
                  </m:oMathPara>
                </a14:m>
                <a:endParaRPr lang="en-US" sz="16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10869" y="713195"/>
                <a:ext cx="8122920" cy="4089389"/>
              </a:xfrm>
              <a:prstGeom prst="rect">
                <a:avLst/>
              </a:prstGeom>
              <a:blipFill>
                <a:blip r:embed="rId3"/>
                <a:stretch>
                  <a:fillRect l="-450" r="-375"/>
                </a:stretch>
              </a:blipFill>
            </p:spPr>
            <p:txBody>
              <a:bodyPr/>
              <a:lstStyle/>
              <a:p>
                <a:r>
                  <a:rPr lang="en-US">
                    <a:noFill/>
                  </a:rPr>
                  <a:t> </a:t>
                </a:r>
              </a:p>
            </p:txBody>
          </p:sp>
        </mc:Fallback>
      </mc:AlternateContent>
    </p:spTree>
    <p:extLst>
      <p:ext uri="{BB962C8B-B14F-4D97-AF65-F5344CB8AC3E}">
        <p14:creationId xmlns:p14="http://schemas.microsoft.com/office/powerpoint/2010/main" val="38598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10" name="TextBox 9"/>
          <p:cNvSpPr txBox="1"/>
          <p:nvPr/>
        </p:nvSpPr>
        <p:spPr>
          <a:xfrm>
            <a:off x="4224267" y="196313"/>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sp>
        <p:nvSpPr>
          <p:cNvPr id="4" name="Google Shape;1006;p62"/>
          <p:cNvSpPr/>
          <p:nvPr/>
        </p:nvSpPr>
        <p:spPr>
          <a:xfrm>
            <a:off x="510870" y="4937762"/>
            <a:ext cx="8122920" cy="66583"/>
          </a:xfrm>
          <a:prstGeom prst="roundRect">
            <a:avLst>
              <a:gd name="adj" fmla="val 50000"/>
            </a:avLst>
          </a:prstGeom>
          <a:solidFill>
            <a:schemeClr val="tx2">
              <a:lumMod val="75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10870" y="699827"/>
                <a:ext cx="8122920" cy="4087850"/>
              </a:xfrm>
              <a:prstGeom prst="rect">
                <a:avLst/>
              </a:prstGeom>
            </p:spPr>
            <p:txBody>
              <a:bodyPr wrap="square">
                <a:spAutoFit/>
              </a:bodyPr>
              <a:lstStyle/>
              <a:p>
                <a:pPr lvl="0" algn="just">
                  <a:lnSpc>
                    <a:spcPct val="120000"/>
                  </a:lnSpc>
                  <a:defRPr/>
                </a:pPr>
                <a14:m>
                  <m:oMathPara xmlns:m="http://schemas.openxmlformats.org/officeDocument/2006/math">
                    <m:oMathParaPr>
                      <m:jc m:val="left"/>
                    </m:oMathParaPr>
                    <m:oMath xmlns:m="http://schemas.openxmlformats.org/officeDocument/2006/math">
                      <m:r>
                        <m:rPr>
                          <m:nor/>
                        </m:rPr>
                        <a:rPr lang="da-DK" sz="1600" smtClean="0">
                          <a:ea typeface="Malgun Gothic" panose="020B0503020000020004" pitchFamily="34" charset="-127"/>
                          <a:cs typeface="Times New Roman" panose="02020603050405020304" pitchFamily="18" charset="0"/>
                        </a:rPr>
                        <m:t>T</m:t>
                      </m:r>
                      <m:r>
                        <m:rPr>
                          <m:nor/>
                        </m:rPr>
                        <a:rPr lang="da-DK" sz="1600" smtClean="0">
                          <a:ea typeface="Malgun Gothic" panose="020B0503020000020004" pitchFamily="34" charset="-127"/>
                          <a:cs typeface="Times New Roman" panose="02020603050405020304" pitchFamily="18" charset="0"/>
                        </a:rPr>
                        <m:t>ừ </m:t>
                      </m:r>
                      <m:d>
                        <m:dPr>
                          <m:ctrlPr>
                            <a:rPr lang="da-DK" sz="1600" i="1">
                              <a:latin typeface="Cambria Math" panose="02040503050406030204" pitchFamily="18" charset="0"/>
                              <a:ea typeface="Malgun Gothic" panose="020B0503020000020004" pitchFamily="34" charset="-127"/>
                              <a:cs typeface="Times New Roman" panose="02020603050405020304" pitchFamily="18" charset="0"/>
                            </a:rPr>
                          </m:ctrlPr>
                        </m:dPr>
                        <m:e>
                          <m:r>
                            <a:rPr lang="da-DK" sz="1600" i="1">
                              <a:latin typeface="Cambria Math" panose="02040503050406030204" pitchFamily="18" charset="0"/>
                              <a:ea typeface="Malgun Gothic" panose="020B0503020000020004" pitchFamily="34" charset="-127"/>
                              <a:cs typeface="Times New Roman" panose="02020603050405020304" pitchFamily="18" charset="0"/>
                            </a:rPr>
                            <m:t>1</m:t>
                          </m:r>
                        </m:e>
                      </m:d>
                      <m:r>
                        <m:rPr>
                          <m:nor/>
                        </m:rPr>
                        <a:rPr lang="en-US" sz="1600" b="0" i="0" smtClean="0">
                          <a:latin typeface="Cambria Math" panose="02040503050406030204" pitchFamily="18" charset="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à </m:t>
                      </m:r>
                      <m:d>
                        <m:dPr>
                          <m:ctrlPr>
                            <a:rPr lang="da-DK" sz="1600" i="1">
                              <a:latin typeface="Cambria Math" panose="02040503050406030204" pitchFamily="18" charset="0"/>
                              <a:ea typeface="Malgun Gothic" panose="020B0503020000020004" pitchFamily="34" charset="-127"/>
                              <a:cs typeface="Times New Roman" panose="02020603050405020304" pitchFamily="18" charset="0"/>
                            </a:rPr>
                          </m:ctrlPr>
                        </m:dPr>
                        <m:e>
                          <m:r>
                            <a:rPr lang="en-US" sz="1600" i="1">
                              <a:latin typeface="Cambria Math" panose="02040503050406030204" pitchFamily="18" charset="0"/>
                              <a:ea typeface="Malgun Gothic" panose="020B0503020000020004" pitchFamily="34" charset="-127"/>
                              <a:cs typeface="Times New Roman" panose="02020603050405020304" pitchFamily="18" charset="0"/>
                            </a:rPr>
                            <m:t>2</m:t>
                          </m:r>
                        </m:e>
                      </m:d>
                      <m:r>
                        <m:rPr>
                          <m:nor/>
                        </m:rPr>
                        <a:rPr lang="en-US" sz="1600" b="0" i="0" smtClean="0">
                          <a:latin typeface="Cambria Math" panose="02040503050406030204" pitchFamily="18" charset="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ó </m:t>
                      </m:r>
                      <m:r>
                        <m:rPr>
                          <m:nor/>
                        </m:rPr>
                        <a:rPr lang="da-DK" sz="1600">
                          <a:ea typeface="Malgun Gothic" panose="020B0503020000020004" pitchFamily="34" charset="-127"/>
                          <a:cs typeface="Times New Roman" panose="02020603050405020304" pitchFamily="18" charset="0"/>
                        </a:rPr>
                        <m:t>h</m:t>
                      </m:r>
                      <m:r>
                        <m:rPr>
                          <m:nor/>
                        </m:rPr>
                        <a:rPr lang="da-DK" sz="1600">
                          <a:ea typeface="Malgun Gothic" panose="020B0503020000020004" pitchFamily="34" charset="-127"/>
                          <a:cs typeface="Times New Roman" panose="02020603050405020304" pitchFamily="18" charset="0"/>
                        </a:rPr>
                        <m:t>ệ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ươ</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ì</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d>
                        <m:dPr>
                          <m:begChr m:val="{"/>
                          <m:endChr m:val=""/>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eqArrPr>
                            <m:e>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𝑦</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80</m:t>
                                  </m:r>
                                </m:den>
                              </m:f>
                            </m:e>
                            <m:e>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5</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6</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𝑦</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15</m:t>
                                  </m:r>
                                </m:den>
                              </m:f>
                            </m:e>
                          </m:eqArr>
                        </m:e>
                      </m:d>
                    </m:oMath>
                  </m:oMathPara>
                </a14:m>
                <a:endParaRPr lang="en-US" sz="1600">
                  <a:ea typeface="Calibri" panose="020F0502020204030204" pitchFamily="34" charset="0"/>
                  <a:cs typeface="Times New Roman" panose="02020603050405020304" pitchFamily="18" charset="0"/>
                </a:endParaRPr>
              </a:p>
              <a:p>
                <a:pPr lvl="0" algn="just">
                  <a:lnSpc>
                    <a:spcPct val="120000"/>
                  </a:lnSpc>
                  <a:defRPr/>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Đặ</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𝑦</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Khi</m:t>
                      </m:r>
                      <m:r>
                        <m:rPr>
                          <m:nor/>
                        </m:rPr>
                        <a:rPr lang="da-DK" sz="1600">
                          <a:ea typeface="Malgun Gothic" panose="020B0503020000020004" pitchFamily="34" charset="-127"/>
                          <a:cs typeface="Times New Roman" panose="02020603050405020304" pitchFamily="18" charset="0"/>
                        </a:rPr>
                        <m:t> đó </m:t>
                      </m:r>
                      <m:r>
                        <m:rPr>
                          <m:nor/>
                        </m:rPr>
                        <a:rPr lang="da-DK" sz="1600">
                          <a:ea typeface="Malgun Gothic" panose="020B0503020000020004" pitchFamily="34" charset="-127"/>
                          <a:cs typeface="Times New Roman" panose="02020603050405020304" pitchFamily="18" charset="0"/>
                        </a:rPr>
                        <m:t>h</m:t>
                      </m:r>
                      <m:r>
                        <m:rPr>
                          <m:nor/>
                        </m:rPr>
                        <a:rPr lang="da-DK" sz="1600">
                          <a:ea typeface="Malgun Gothic" panose="020B0503020000020004" pitchFamily="34" charset="-127"/>
                          <a:cs typeface="Times New Roman" panose="02020603050405020304" pitchFamily="18" charset="0"/>
                        </a:rPr>
                        <m:t>ệ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ươ</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ì</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ở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à</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d>
                        <m:dPr>
                          <m:begChr m:val="{"/>
                          <m:endChr m:val=""/>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eqArrPr>
                            <m:e>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80</m:t>
                                  </m:r>
                                </m:den>
                              </m:f>
                            </m:e>
                            <m:e>
                              <m:r>
                                <a:rPr lang="da-DK" sz="1600" i="1">
                                  <a:latin typeface="Cambria Math" panose="02040503050406030204" pitchFamily="18" charset="0"/>
                                  <a:ea typeface="Malgun Gothic" panose="020B0503020000020004" pitchFamily="34" charset="-127"/>
                                  <a:cs typeface="Times New Roman" panose="02020603050405020304" pitchFamily="18" charset="0"/>
                                </a:rPr>
                                <m:t>5</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+6</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15</m:t>
                                  </m:r>
                                </m:den>
                              </m:f>
                            </m:e>
                          </m:eqArr>
                        </m:e>
                      </m:d>
                    </m:oMath>
                  </m:oMathPara>
                </a14:m>
                <a:endParaRPr lang="en-US" sz="1600">
                  <a:ea typeface="Calibri" panose="020F0502020204030204" pitchFamily="34" charset="0"/>
                  <a:cs typeface="Times New Roman" panose="02020603050405020304" pitchFamily="18" charset="0"/>
                </a:endParaRPr>
              </a:p>
              <a:p>
                <a:pPr lvl="0" algn="just">
                  <a:lnSpc>
                    <a:spcPct val="120000"/>
                  </a:lnSpc>
                  <a:defRPr/>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â</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hai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ế </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ủ</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ươ</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ì</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ấ</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ớ</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5, </m:t>
                      </m:r>
                      <m:r>
                        <m:rPr>
                          <m:nor/>
                        </m:rPr>
                        <a:rPr lang="da-DK" sz="1600">
                          <a:ea typeface="Malgun Gothic" panose="020B0503020000020004" pitchFamily="34" charset="-127"/>
                          <a:cs typeface="Times New Roman" panose="02020603050405020304" pitchFamily="18" charset="0"/>
                        </a:rPr>
                        <m:t>ta</m:t>
                      </m:r>
                      <m:r>
                        <m:rPr>
                          <m:nor/>
                        </m:rPr>
                        <a:rPr lang="da-DK" sz="1600">
                          <a:ea typeface="Malgun Gothic" panose="020B0503020000020004" pitchFamily="34" charset="-127"/>
                          <a:cs typeface="Times New Roman" panose="02020603050405020304" pitchFamily="18" charset="0"/>
                        </a:rPr>
                        <m:t> đượ</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m:t>
                      </m:r>
                      <m:d>
                        <m:dPr>
                          <m:begChr m:val="{"/>
                          <m:endChr m:val=""/>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eqArrPr>
                            <m:e>
                              <m:r>
                                <a:rPr lang="da-DK" sz="1600" i="1">
                                  <a:latin typeface="Cambria Math" panose="02040503050406030204" pitchFamily="18" charset="0"/>
                                  <a:ea typeface="Malgun Gothic" panose="020B0503020000020004" pitchFamily="34" charset="-127"/>
                                  <a:cs typeface="Times New Roman" panose="02020603050405020304" pitchFamily="18" charset="0"/>
                                </a:rPr>
                                <m:t>5</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+5</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16</m:t>
                                  </m:r>
                                </m:den>
                              </m:f>
                            </m:e>
                            <m:e>
                              <m:r>
                                <a:rPr lang="da-DK" sz="1600" i="1">
                                  <a:latin typeface="Cambria Math" panose="02040503050406030204" pitchFamily="18" charset="0"/>
                                  <a:ea typeface="Malgun Gothic" panose="020B0503020000020004" pitchFamily="34" charset="-127"/>
                                  <a:cs typeface="Times New Roman" panose="02020603050405020304" pitchFamily="18" charset="0"/>
                                </a:rPr>
                                <m:t>5</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+6</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15</m:t>
                                  </m:r>
                                </m:den>
                              </m:f>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510870" y="699827"/>
                <a:ext cx="8122920" cy="408785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867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10" name="TextBox 9"/>
          <p:cNvSpPr txBox="1"/>
          <p:nvPr/>
        </p:nvSpPr>
        <p:spPr>
          <a:xfrm>
            <a:off x="4224268" y="323533"/>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sp>
        <p:nvSpPr>
          <p:cNvPr id="4" name="Google Shape;1006;p62"/>
          <p:cNvSpPr/>
          <p:nvPr/>
        </p:nvSpPr>
        <p:spPr>
          <a:xfrm>
            <a:off x="510870" y="4937762"/>
            <a:ext cx="8122920" cy="66583"/>
          </a:xfrm>
          <a:prstGeom prst="roundRect">
            <a:avLst>
              <a:gd name="adj" fmla="val 50000"/>
            </a:avLst>
          </a:prstGeom>
          <a:solidFill>
            <a:schemeClr val="tx2">
              <a:lumMod val="75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10870" y="803194"/>
                <a:ext cx="8122920" cy="3752566"/>
              </a:xfrm>
              <a:prstGeom prst="rect">
                <a:avLst/>
              </a:prstGeom>
            </p:spPr>
            <p:txBody>
              <a:bodyPr wrap="square">
                <a:spAutoFit/>
              </a:bodyPr>
              <a:lstStyle/>
              <a:p>
                <a:pPr lvl="0"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ừ </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ừ</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ế </m:t>
                      </m:r>
                      <m:r>
                        <m:rPr>
                          <m:nor/>
                        </m:rPr>
                        <a:rPr lang="da-DK" sz="1600">
                          <a:ea typeface="Malgun Gothic" panose="020B0503020000020004" pitchFamily="34" charset="-127"/>
                          <a:cs typeface="Times New Roman" panose="02020603050405020304" pitchFamily="18" charset="0"/>
                        </a:rPr>
                        <m:t>hai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ươ</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ì</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ủ</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h</m:t>
                      </m:r>
                      <m:r>
                        <m:rPr>
                          <m:nor/>
                        </m:rPr>
                        <a:rPr lang="da-DK" sz="1600">
                          <a:ea typeface="Malgun Gothic" panose="020B0503020000020004" pitchFamily="34" charset="-127"/>
                          <a:cs typeface="Times New Roman" panose="02020603050405020304" pitchFamily="18" charset="0"/>
                        </a:rPr>
                        <m:t>ệ </m:t>
                      </m:r>
                      <m:r>
                        <m:rPr>
                          <m:nor/>
                        </m:rPr>
                        <a:rPr lang="da-DK" sz="1600">
                          <a:ea typeface="Malgun Gothic" panose="020B0503020000020004" pitchFamily="34" charset="-127"/>
                          <a:cs typeface="Times New Roman" panose="02020603050405020304" pitchFamily="18" charset="0"/>
                        </a:rPr>
                        <m:t>m</m:t>
                      </m:r>
                      <m:r>
                        <m:rPr>
                          <m:nor/>
                        </m:rPr>
                        <a:rPr lang="da-DK" sz="1600">
                          <a:ea typeface="Malgun Gothic" panose="020B0503020000020004" pitchFamily="34" charset="-127"/>
                          <a:cs typeface="Times New Roman" panose="02020603050405020304" pitchFamily="18" charset="0"/>
                        </a:rPr>
                        <m:t>ớ</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ta</m:t>
                      </m:r>
                      <m:r>
                        <m:rPr>
                          <m:nor/>
                        </m:rPr>
                        <a:rPr lang="da-DK" sz="1600">
                          <a:ea typeface="Malgun Gothic" panose="020B0503020000020004" pitchFamily="34" charset="-127"/>
                          <a:cs typeface="Times New Roman" panose="02020603050405020304" pitchFamily="18" charset="0"/>
                        </a:rPr>
                        <m:t> đượ</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240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suy</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ra</m:t>
                      </m:r>
                      <m:r>
                        <a:rPr lang="en-US" sz="1600" i="1">
                          <a:latin typeface="Cambria Math" panose="02040503050406030204" pitchFamily="18" charset="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240</m:t>
                          </m:r>
                        </m:den>
                      </m:f>
                    </m:oMath>
                  </m:oMathPara>
                </a14:m>
                <a:endParaRPr lang="en-US" sz="1600">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ế </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240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à</m:t>
                      </m:r>
                      <m:r>
                        <m:rPr>
                          <m:nor/>
                        </m:rPr>
                        <a:rPr lang="da-DK" sz="1600">
                          <a:ea typeface="Malgun Gothic" panose="020B0503020000020004" pitchFamily="34" charset="-127"/>
                          <a:cs typeface="Times New Roman" panose="02020603050405020304" pitchFamily="18" charset="0"/>
                        </a:rPr>
                        <m:t>o</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ươ</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ì</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ấ</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ủ</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h</m:t>
                      </m:r>
                      <m:r>
                        <m:rPr>
                          <m:nor/>
                        </m:rPr>
                        <a:rPr lang="da-DK" sz="1600">
                          <a:ea typeface="Malgun Gothic" panose="020B0503020000020004" pitchFamily="34" charset="-127"/>
                          <a:cs typeface="Times New Roman" panose="02020603050405020304" pitchFamily="18" charset="0"/>
                        </a:rPr>
                        <m:t>ệ, </m:t>
                      </m:r>
                      <m:r>
                        <m:rPr>
                          <m:nor/>
                        </m:rPr>
                        <a:rPr lang="da-DK" sz="1600">
                          <a:ea typeface="Malgun Gothic" panose="020B0503020000020004" pitchFamily="34" charset="-127"/>
                          <a:cs typeface="Times New Roman" panose="02020603050405020304" pitchFamily="18" charset="0"/>
                        </a:rPr>
                        <m:t>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ó: </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240</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80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suy</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ra</m:t>
                      </m:r>
                      <m:r>
                        <a:rPr lang="en-US" sz="1600" i="1">
                          <a:latin typeface="Cambria Math" panose="02040503050406030204" pitchFamily="18" charset="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120</m:t>
                          </m:r>
                        </m:den>
                      </m:f>
                    </m:oMath>
                  </m:oMathPara>
                </a14:m>
                <a:endParaRPr lang="en-US" sz="1600">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ớ</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120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ì </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120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suy</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ra</m:t>
                      </m:r>
                      <m:r>
                        <m:rPr>
                          <m:nor/>
                        </m:rPr>
                        <a:rPr lang="da-DK" sz="160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latin typeface="Cambria Math" panose="02040503050406030204" pitchFamily="18" charset="0"/>
                          <a:ea typeface="Malgun Gothic" panose="020B0503020000020004" pitchFamily="34" charset="-127"/>
                          <a:cs typeface="Times New Roman" panose="02020603050405020304" pitchFamily="18" charset="0"/>
                        </a:rPr>
                        <m:t>=120</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ỏ</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m</m:t>
                      </m:r>
                      <m:r>
                        <m:rPr>
                          <m:nor/>
                        </m:rPr>
                        <a:rPr lang="da-DK" sz="1600">
                          <a:ea typeface="Malgun Gothic" panose="020B0503020000020004" pitchFamily="34" charset="-127"/>
                          <a:cs typeface="Times New Roman" panose="02020603050405020304" pitchFamily="18" charset="0"/>
                        </a:rPr>
                        <m:t>ã</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m:t>
                      </m:r>
                    </m:oMath>
                  </m:oMathPara>
                </a14:m>
                <a:endParaRPr lang="en-US" sz="1600">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ớ</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240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ì </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𝑦</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240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suy</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ra</m:t>
                      </m:r>
                      <m:r>
                        <m:rPr>
                          <m:nor/>
                        </m:rPr>
                        <a:rPr lang="da-DK" sz="160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latin typeface="Cambria Math" panose="02040503050406030204" pitchFamily="18" charset="0"/>
                          <a:ea typeface="Malgun Gothic" panose="020B0503020000020004" pitchFamily="34" charset="-127"/>
                          <a:cs typeface="Times New Roman" panose="02020603050405020304" pitchFamily="18" charset="0"/>
                        </a:rPr>
                        <m:t>=240 </m:t>
                      </m:r>
                      <m:r>
                        <m:rPr>
                          <m:nor/>
                        </m:rPr>
                        <a:rPr lang="da-DK" sz="1600">
                          <a:ea typeface="Malgun Gothic" panose="020B0503020000020004" pitchFamily="34" charset="-127"/>
                          <a:cs typeface="Times New Roman" panose="02020603050405020304" pitchFamily="18" charset="0"/>
                        </a:rPr>
                        <m:t>(</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ỏ</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m</m:t>
                      </m:r>
                      <m:r>
                        <m:rPr>
                          <m:nor/>
                        </m:rPr>
                        <a:rPr lang="da-DK" sz="1600">
                          <a:ea typeface="Malgun Gothic" panose="020B0503020000020004" pitchFamily="34" charset="-127"/>
                          <a:cs typeface="Times New Roman" panose="02020603050405020304" pitchFamily="18" charset="0"/>
                        </a:rPr>
                        <m:t>ã</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m:t>
                      </m:r>
                    </m:oMath>
                  </m:oMathPara>
                </a14:m>
                <a:endParaRPr lang="en-US" sz="1600">
                  <a:ea typeface="Calibri" panose="020F0502020204030204" pitchFamily="34" charset="0"/>
                  <a:cs typeface="Times New Roman" panose="02020603050405020304" pitchFamily="18" charset="0"/>
                </a:endParaRPr>
              </a:p>
              <a:p>
                <a:pPr lvl="0">
                  <a:lnSpc>
                    <a:spcPct val="150000"/>
                  </a:lnSpc>
                  <a:spcBef>
                    <a:spcPts val="200"/>
                  </a:spcBef>
                  <a:spcAft>
                    <a:spcPts val="200"/>
                  </a:spcAft>
                  <a:defRPr/>
                </a:pPr>
                <a:r>
                  <a:rPr lang="da-DK" sz="1600">
                    <a:ea typeface="Malgun Gothic" panose="020B0503020000020004" pitchFamily="34" charset="-127"/>
                  </a:rPr>
                  <a:t>Vậy nếu chảy một mình, để đầy bể vòi thứ nhất chảy trong 120 phút, vòi thứ hai chảy trong 240 phút.</a:t>
                </a:r>
                <a:endParaRPr lang="en-US" sz="1600"/>
              </a:p>
            </p:txBody>
          </p:sp>
        </mc:Choice>
        <mc:Fallback xmlns="">
          <p:sp>
            <p:nvSpPr>
              <p:cNvPr id="3" name="Rectangle 2"/>
              <p:cNvSpPr>
                <a:spLocks noRot="1" noChangeAspect="1" noMove="1" noResize="1" noEditPoints="1" noAdjustHandles="1" noChangeArrowheads="1" noChangeShapeType="1" noTextEdit="1"/>
              </p:cNvSpPr>
              <p:nvPr/>
            </p:nvSpPr>
            <p:spPr>
              <a:xfrm>
                <a:off x="510870" y="803194"/>
                <a:ext cx="8122920" cy="3752566"/>
              </a:xfrm>
              <a:prstGeom prst="rect">
                <a:avLst/>
              </a:prstGeom>
              <a:blipFill>
                <a:blip r:embed="rId3"/>
                <a:stretch>
                  <a:fillRect l="-450" b="-1301"/>
                </a:stretch>
              </a:blipFill>
            </p:spPr>
            <p:txBody>
              <a:bodyPr/>
              <a:lstStyle/>
              <a:p>
                <a:r>
                  <a:rPr lang="en-US">
                    <a:noFill/>
                  </a:rPr>
                  <a:t> </a:t>
                </a:r>
              </a:p>
            </p:txBody>
          </p:sp>
        </mc:Fallback>
      </mc:AlternateContent>
    </p:spTree>
    <p:extLst>
      <p:ext uri="{BB962C8B-B14F-4D97-AF65-F5344CB8AC3E}">
        <p14:creationId xmlns:p14="http://schemas.microsoft.com/office/powerpoint/2010/main" val="367772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21085837">
            <a:off x="8071194" y="4010664"/>
            <a:ext cx="610640" cy="91596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959869" y="1352770"/>
                <a:ext cx="7265569" cy="2601610"/>
              </a:xfrm>
              <a:prstGeom prst="rect">
                <a:avLst/>
              </a:prstGeom>
            </p:spPr>
            <p:txBody>
              <a:bodyPr wrap="square">
                <a:spAutoFit/>
              </a:bodyPr>
              <a:lstStyle/>
              <a:p>
                <a:pPr algn="just">
                  <a:lnSpc>
                    <a:spcPct val="175000"/>
                  </a:lnSpc>
                  <a:tabLst>
                    <a:tab pos="2036445" algn="l"/>
                  </a:tabLst>
                </a:pPr>
                <a:r>
                  <a:rPr lang="en-US" sz="1900" b="1" i="1" u="sng">
                    <a:latin typeface="+mj-lt"/>
                    <a:ea typeface="Times New Roman" panose="02020603050405020304" pitchFamily="18" charset="0"/>
                    <a:cs typeface="Times New Roman" panose="02020603050405020304" pitchFamily="18" charset="0"/>
                  </a:rPr>
                  <a:t>Bài toán:</a:t>
                </a:r>
                <a:r>
                  <a:rPr lang="en-US" sz="1900">
                    <a:latin typeface="+mj-lt"/>
                    <a:ea typeface="Times New Roman" panose="02020603050405020304" pitchFamily="18" charset="0"/>
                    <a:cs typeface="Times New Roman" panose="02020603050405020304" pitchFamily="18" charset="0"/>
                  </a:rPr>
                  <a:t> </a:t>
                </a:r>
                <a:endParaRPr lang="en-US" sz="1900">
                  <a:latin typeface="+mj-lt"/>
                  <a:ea typeface="Calibri" panose="020F0502020204030204" pitchFamily="34" charset="0"/>
                  <a:cs typeface="Times New Roman" panose="02020603050405020304" pitchFamily="18" charset="0"/>
                </a:endParaRPr>
              </a:p>
              <a:p>
                <a:pPr algn="just">
                  <a:lnSpc>
                    <a:spcPct val="175000"/>
                  </a:lnSpc>
                </a:pPr>
                <a:r>
                  <a:rPr lang="da-DK" sz="1900" smtClean="0">
                    <a:latin typeface="+mn-lt"/>
                    <a:ea typeface="Calibri" panose="020F0502020204030204" pitchFamily="34" charset="0"/>
                    <a:cs typeface="Times New Roman" panose="02020603050405020304" pitchFamily="18" charset="0"/>
                  </a:rPr>
                  <a:t>Một </a:t>
                </a:r>
                <a:r>
                  <a:rPr lang="da-DK" sz="1900">
                    <a:latin typeface="+mn-lt"/>
                    <a:ea typeface="Calibri" panose="020F0502020204030204" pitchFamily="34" charset="0"/>
                    <a:cs typeface="Times New Roman" panose="02020603050405020304" pitchFamily="18" charset="0"/>
                  </a:rPr>
                  <a:t>vật có khối lượng 124g và thể tích 15</a:t>
                </a:r>
                <a14:m>
                  <m:oMath xmlns:m="http://schemas.openxmlformats.org/officeDocument/2006/math">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1900" i="0">
                            <a:latin typeface="Cambria Math" panose="02040503050406030204" pitchFamily="18" charset="0"/>
                            <a:ea typeface="Calibri" panose="020F0502020204030204" pitchFamily="34" charset="0"/>
                            <a:cs typeface="Times New Roman" panose="02020603050405020304" pitchFamily="18" charset="0"/>
                          </a:rPr>
                          <m:t>cm</m:t>
                        </m:r>
                      </m:e>
                      <m:sup>
                        <m:r>
                          <a:rPr lang="da-DK" sz="1900" i="0">
                            <a:latin typeface="Cambria Math" panose="02040503050406030204" pitchFamily="18" charset="0"/>
                            <a:ea typeface="Calibri" panose="020F0502020204030204" pitchFamily="34" charset="0"/>
                            <a:cs typeface="Times New Roman" panose="02020603050405020304" pitchFamily="18" charset="0"/>
                          </a:rPr>
                          <m:t>3</m:t>
                        </m:r>
                      </m:sup>
                    </m:sSup>
                  </m:oMath>
                </a14:m>
                <a:r>
                  <a:rPr lang="da-DK" sz="1900" smtClean="0">
                    <a:latin typeface="+mn-lt"/>
                    <a:ea typeface="Calibri" panose="020F0502020204030204" pitchFamily="34" charset="0"/>
                    <a:cs typeface="Times New Roman" panose="02020603050405020304" pitchFamily="18" charset="0"/>
                  </a:rPr>
                  <a:t> là </a:t>
                </a:r>
                <a:r>
                  <a:rPr lang="da-DK" sz="1900">
                    <a:latin typeface="+mn-lt"/>
                    <a:ea typeface="Calibri" panose="020F0502020204030204" pitchFamily="34" charset="0"/>
                    <a:cs typeface="Times New Roman" panose="02020603050405020304" pitchFamily="18" charset="0"/>
                  </a:rPr>
                  <a:t>hợp kim của đồng và kẽm. Tính xem trong đó có bao nhiêu gam đồng và bao nhiêu gam kẽm, biết rằng 1</a:t>
                </a:r>
                <a14:m>
                  <m:oMath xmlns:m="http://schemas.openxmlformats.org/officeDocument/2006/math">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1900" i="0">
                            <a:latin typeface="Cambria Math" panose="02040503050406030204" pitchFamily="18" charset="0"/>
                            <a:ea typeface="Calibri" panose="020F0502020204030204" pitchFamily="34" charset="0"/>
                            <a:cs typeface="Times New Roman" panose="02020603050405020304" pitchFamily="18" charset="0"/>
                          </a:rPr>
                          <m:t>cm</m:t>
                        </m:r>
                      </m:e>
                      <m:sup>
                        <m:r>
                          <a:rPr lang="da-DK" sz="1900" i="0">
                            <a:latin typeface="Cambria Math" panose="02040503050406030204" pitchFamily="18" charset="0"/>
                            <a:ea typeface="Calibri" panose="020F0502020204030204" pitchFamily="34" charset="0"/>
                            <a:cs typeface="Times New Roman" panose="02020603050405020304" pitchFamily="18" charset="0"/>
                          </a:rPr>
                          <m:t>3</m:t>
                        </m:r>
                      </m:sup>
                    </m:sSup>
                  </m:oMath>
                </a14:m>
                <a:r>
                  <a:rPr lang="da-DK" sz="1900">
                    <a:latin typeface="+mn-lt"/>
                    <a:ea typeface="Calibri" panose="020F0502020204030204" pitchFamily="34" charset="0"/>
                    <a:cs typeface="Times New Roman" panose="02020603050405020304" pitchFamily="18" charset="0"/>
                  </a:rPr>
                  <a:t> đồng nặng 8,9g và 1</a:t>
                </a:r>
                <a14:m>
                  <m:oMath xmlns:m="http://schemas.openxmlformats.org/officeDocument/2006/math">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1900" i="0">
                            <a:latin typeface="Cambria Math" panose="02040503050406030204" pitchFamily="18" charset="0"/>
                            <a:ea typeface="Calibri" panose="020F0502020204030204" pitchFamily="34" charset="0"/>
                            <a:cs typeface="Times New Roman" panose="02020603050405020304" pitchFamily="18" charset="0"/>
                          </a:rPr>
                          <m:t>cm</m:t>
                        </m:r>
                      </m:e>
                      <m:sup>
                        <m:r>
                          <a:rPr lang="da-DK" sz="1900" i="0">
                            <a:latin typeface="Cambria Math" panose="02040503050406030204" pitchFamily="18" charset="0"/>
                            <a:ea typeface="Calibri" panose="020F0502020204030204" pitchFamily="34" charset="0"/>
                            <a:cs typeface="Times New Roman" panose="02020603050405020304" pitchFamily="18" charset="0"/>
                          </a:rPr>
                          <m:t>3</m:t>
                        </m:r>
                      </m:sup>
                    </m:sSup>
                  </m:oMath>
                </a14:m>
                <a:r>
                  <a:rPr lang="da-DK" sz="1900">
                    <a:latin typeface="+mn-lt"/>
                    <a:ea typeface="Calibri" panose="020F0502020204030204" pitchFamily="34" charset="0"/>
                    <a:cs typeface="Times New Roman" panose="02020603050405020304" pitchFamily="18" charset="0"/>
                  </a:rPr>
                  <a:t> kẽm nặng 7g. </a:t>
                </a:r>
                <a:endParaRPr lang="en-US" sz="1900">
                  <a:effectLst/>
                  <a:latin typeface="+mn-lt"/>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59869" y="1352770"/>
                <a:ext cx="7265569" cy="2601610"/>
              </a:xfrm>
              <a:prstGeom prst="rect">
                <a:avLst/>
              </a:prstGeom>
              <a:blipFill>
                <a:blip r:embed="rId4"/>
                <a:stretch>
                  <a:fillRect l="-755" r="-839" b="-3044"/>
                </a:stretch>
              </a:blipFill>
            </p:spPr>
            <p:txBody>
              <a:bodyPr/>
              <a:lstStyle/>
              <a:p>
                <a:r>
                  <a:rPr lang="en-US">
                    <a:noFill/>
                  </a:rPr>
                  <a:t> </a:t>
                </a:r>
              </a:p>
            </p:txBody>
          </p:sp>
        </mc:Fallback>
      </mc:AlternateContent>
      <p:sp>
        <p:nvSpPr>
          <p:cNvPr id="9" name="Rectangle 8"/>
          <p:cNvSpPr/>
          <p:nvPr/>
        </p:nvSpPr>
        <p:spPr>
          <a:xfrm>
            <a:off x="3186660" y="428080"/>
            <a:ext cx="2811988" cy="63094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143E63"/>
              </a:buClr>
              <a:buSzPts val="3000"/>
              <a:buFont typeface="Arial"/>
              <a:buNone/>
              <a:tabLst/>
              <a:defRPr/>
            </a:pPr>
            <a:r>
              <a:rPr kumimoji="0" lang="en-US" sz="3500" b="1" i="0" u="none" strike="noStrike" kern="0" cap="none" spc="0" normalizeH="0" baseline="0" noProof="0" dirty="0">
                <a:ln>
                  <a:noFill/>
                </a:ln>
                <a:solidFill>
                  <a:srgbClr val="34679A"/>
                </a:solidFill>
                <a:effectLst/>
                <a:uLnTx/>
                <a:uFillTx/>
                <a:latin typeface="Arial"/>
                <a:cs typeface="Arial"/>
                <a:sym typeface="Merriweather Sans"/>
              </a:rPr>
              <a:t>KHỞI </a:t>
            </a:r>
            <a:r>
              <a:rPr kumimoji="0" lang="en-US" sz="3500" b="1" i="0" u="none" strike="noStrike" kern="0" cap="none" spc="0" normalizeH="0" baseline="0" noProof="0" dirty="0" smtClean="0">
                <a:ln>
                  <a:noFill/>
                </a:ln>
                <a:solidFill>
                  <a:srgbClr val="34679A"/>
                </a:solidFill>
                <a:effectLst/>
                <a:uLnTx/>
                <a:uFillTx/>
                <a:latin typeface="Arial"/>
                <a:cs typeface="Arial"/>
                <a:sym typeface="Merriweather Sans"/>
              </a:rPr>
              <a:t>ĐỘNG</a:t>
            </a:r>
            <a:endParaRPr kumimoji="0" lang="en-US" sz="3500" b="1" i="0" u="none" strike="noStrike" kern="0" cap="none" spc="0" normalizeH="0" baseline="0" noProof="0" dirty="0">
              <a:ln>
                <a:noFill/>
              </a:ln>
              <a:solidFill>
                <a:srgbClr val="34679A"/>
              </a:solidFill>
              <a:effectLst/>
              <a:uLnTx/>
              <a:uFillTx/>
              <a:latin typeface="Arial"/>
              <a:cs typeface="Arial"/>
              <a:sym typeface="Merriweather Sans"/>
            </a:endParaRPr>
          </a:p>
        </p:txBody>
      </p:sp>
    </p:spTree>
    <p:extLst>
      <p:ext uri="{BB962C8B-B14F-4D97-AF65-F5344CB8AC3E}">
        <p14:creationId xmlns:p14="http://schemas.microsoft.com/office/powerpoint/2010/main" val="15015008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33" name="Rectangle 32"/>
          <p:cNvSpPr/>
          <p:nvPr/>
        </p:nvSpPr>
        <p:spPr>
          <a:xfrm>
            <a:off x="788521" y="989305"/>
            <a:ext cx="7567544" cy="1407373"/>
          </a:xfrm>
          <a:prstGeom prst="rect">
            <a:avLst/>
          </a:prstGeom>
        </p:spPr>
        <p:txBody>
          <a:bodyPr wrap="square">
            <a:spAutoFit/>
          </a:bodyPr>
          <a:lstStyle/>
          <a:p>
            <a:pPr marL="0" marR="0" lvl="0" indent="0" algn="ctr" defTabSz="457200" rtl="0" eaLnBrk="1" fontAlgn="auto" latinLnBrk="0" hangingPunct="1">
              <a:lnSpc>
                <a:spcPct val="150000"/>
              </a:lnSpc>
              <a:spcBef>
                <a:spcPts val="150"/>
              </a:spcBef>
              <a:spcAft>
                <a:spcPts val="150"/>
              </a:spcAft>
              <a:buClrTx/>
              <a:buSzTx/>
              <a:buFont typeface="Arial"/>
              <a:buNone/>
              <a:tabLst/>
              <a:defRPr/>
            </a:pPr>
            <a:r>
              <a:rPr kumimoji="0" lang="en-US" sz="65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LUYỆN</a:t>
            </a:r>
            <a:r>
              <a:rPr kumimoji="0" lang="en-US" sz="6500" b="1" i="0" u="none" strike="noStrike" kern="1200" cap="none" spc="0" normalizeH="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TẬP</a:t>
            </a:r>
            <a:endParaRPr kumimoji="0" lang="vi-VN" sz="6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 name="Picture 1"/>
          <p:cNvPicPr>
            <a:picLocks noChangeAspect="1"/>
          </p:cNvPicPr>
          <p:nvPr/>
        </p:nvPicPr>
        <p:blipFill>
          <a:blip r:embed="rId3"/>
          <a:stretch>
            <a:fillRect/>
          </a:stretch>
        </p:blipFill>
        <p:spPr>
          <a:xfrm>
            <a:off x="383978" y="3877801"/>
            <a:ext cx="8376630" cy="390178"/>
          </a:xfrm>
          <a:prstGeom prst="rect">
            <a:avLst/>
          </a:prstGeom>
        </p:spPr>
      </p:pic>
    </p:spTree>
    <p:extLst>
      <p:ext uri="{BB962C8B-B14F-4D97-AF65-F5344CB8AC3E}">
        <p14:creationId xmlns:p14="http://schemas.microsoft.com/office/powerpoint/2010/main" val="3413522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6195">
              <a:srgbClr val="6E34A2"/>
            </a:gs>
            <a:gs pos="41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C41BFA32-9992-4F4B-A6AA-F90447B24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7" y="0"/>
            <a:ext cx="9144000" cy="5143500"/>
          </a:xfrm>
          <a:prstGeom prst="rect">
            <a:avLst/>
          </a:prstGeom>
        </p:spPr>
      </p:pic>
      <p:pic>
        <p:nvPicPr>
          <p:cNvPr id="57" name="Picture 56">
            <a:extLst>
              <a:ext uri="{FF2B5EF4-FFF2-40B4-BE49-F238E27FC236}">
                <a16:creationId xmlns:a16="http://schemas.microsoft.com/office/drawing/2014/main" id="{57E119E7-3740-4F4B-94FC-F4E46AA98BC5}"/>
              </a:ext>
            </a:extLst>
          </p:cNvPr>
          <p:cNvPicPr>
            <a:picLocks noChangeAspect="1"/>
          </p:cNvPicPr>
          <p:nvPr/>
        </p:nvPicPr>
        <p:blipFill>
          <a:blip r:embed="rId5"/>
          <a:srcRect l="4021" t="2522" r="4267" b="4368"/>
          <a:stretch>
            <a:fillRect/>
          </a:stretch>
        </p:blipFill>
        <p:spPr>
          <a:xfrm>
            <a:off x="2422863" y="415186"/>
            <a:ext cx="4313127" cy="4313127"/>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pic>
        <p:nvPicPr>
          <p:cNvPr id="7" name="Kbc (2)(0)">
            <a:hlinkClick r:id="" action="ppaction://media"/>
            <a:extLst>
              <a:ext uri="{FF2B5EF4-FFF2-40B4-BE49-F238E27FC236}">
                <a16:creationId xmlns:a16="http://schemas.microsoft.com/office/drawing/2014/main" id="{A8B21E42-AC61-409F-AF5A-3DB5665D79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65466" y="5240120"/>
            <a:ext cx="157068" cy="157068"/>
          </a:xfrm>
          <a:prstGeom prst="rect">
            <a:avLst/>
          </a:prstGeom>
        </p:spPr>
      </p:pic>
    </p:spTree>
    <p:extLst>
      <p:ext uri="{BB962C8B-B14F-4D97-AF65-F5344CB8AC3E}">
        <p14:creationId xmlns:p14="http://schemas.microsoft.com/office/powerpoint/2010/main" val="247401859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3939">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a:rPr>
              <a:t>Question BGM</a:t>
            </a: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END</a:t>
            </a: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CONTINUE</a:t>
            </a:r>
          </a:p>
        </p:txBody>
      </p:sp>
      <p:graphicFrame>
        <p:nvGraphicFramePr>
          <p:cNvPr id="16" name="AskAudienceChart" hidden="1"/>
          <p:cNvGraphicFramePr/>
          <p:nvPr>
            <p:extLst/>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START</a:t>
            </a:r>
          </a:p>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TIMER</a:t>
            </a: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CLOSE</a:t>
            </a: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END</a:t>
            </a: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1</a:t>
            </a: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2</a:t>
            </a: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a:sym typeface="Arial"/>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7879732" y="4162491"/>
            <a:ext cx="1039091" cy="97002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xmlns:a14="http://schemas.microsoft.com/office/drawing/2010/main">
        <mc:Choice Requires="a14">
          <p:sp>
            <p:nvSpPr>
              <p:cNvPr id="98" name="AnswerD"/>
              <p:cNvSpPr>
                <a:spLocks noChangeArrowheads="1"/>
              </p:cNvSpPr>
              <p:nvPr/>
            </p:nvSpPr>
            <p:spPr bwMode="auto">
              <a:xfrm>
                <a:off x="1172769" y="3587630"/>
                <a:ext cx="219653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prstClr val="white"/>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7</m:t>
                      </m:r>
                    </m:oMath>
                  </m:oMathPara>
                </a14:m>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8" name="AnswerD"/>
              <p:cNvSpPr>
                <a:spLocks noRot="1" noChangeAspect="1" noMove="1" noResize="1" noEditPoints="1" noAdjustHandles="1" noChangeArrowheads="1" noChangeShapeType="1" noTextEdit="1"/>
              </p:cNvSpPr>
              <p:nvPr/>
            </p:nvSpPr>
            <p:spPr bwMode="auto">
              <a:xfrm>
                <a:off x="1172769" y="3587630"/>
                <a:ext cx="2196539" cy="553875"/>
              </a:xfrm>
              <a:prstGeom prst="hexagon">
                <a:avLst>
                  <a:gd name="adj" fmla="val 34150"/>
                  <a:gd name="vf" fmla="val 115470"/>
                </a:avLst>
              </a:prstGeom>
              <a:blipFill>
                <a:blip r:embed="rId18"/>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AnswerC"/>
              <p:cNvSpPr>
                <a:spLocks noChangeArrowheads="1"/>
              </p:cNvSpPr>
              <p:nvPr/>
            </p:nvSpPr>
            <p:spPr bwMode="auto">
              <a:xfrm>
                <a:off x="5941318" y="3594349"/>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2000" b="0" i="1" kern="100" smtClean="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6</m:t>
                      </m:r>
                    </m:oMath>
                  </m:oMathPara>
                </a14:m>
                <a:endParaRPr lang="en-US" sz="2000" kern="1200">
                  <a:solidFill>
                    <a:prstClr val="white"/>
                  </a:solidFill>
                  <a:latin typeface="Arial" panose="020B0604020202020204" pitchFamily="34" charset="0"/>
                  <a:cs typeface="Arial" panose="020B0604020202020204" pitchFamily="34" charset="0"/>
                </a:endParaRPr>
              </a:p>
            </p:txBody>
          </p:sp>
        </mc:Choice>
        <mc:Fallback xmlns="">
          <p:sp>
            <p:nvSpPr>
              <p:cNvPr id="99" name="AnswerC"/>
              <p:cNvSpPr>
                <a:spLocks noRot="1" noChangeAspect="1" noMove="1" noResize="1" noEditPoints="1" noAdjustHandles="1" noChangeArrowheads="1" noChangeShapeType="1" noTextEdit="1"/>
              </p:cNvSpPr>
              <p:nvPr/>
            </p:nvSpPr>
            <p:spPr bwMode="auto">
              <a:xfrm>
                <a:off x="5941318" y="3594349"/>
                <a:ext cx="2197814" cy="553875"/>
              </a:xfrm>
              <a:prstGeom prst="hexagon">
                <a:avLst>
                  <a:gd name="adj" fmla="val 34150"/>
                  <a:gd name="vf" fmla="val 115470"/>
                </a:avLst>
              </a:prstGeom>
              <a:blipFill>
                <a:blip r:embed="rId19"/>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AnswerB"/>
              <p:cNvSpPr>
                <a:spLocks noChangeArrowheads="1"/>
              </p:cNvSpPr>
              <p:nvPr/>
            </p:nvSpPr>
            <p:spPr bwMode="auto">
              <a:xfrm>
                <a:off x="1185635" y="2634328"/>
                <a:ext cx="21978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prstClr val="white"/>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9</m:t>
                      </m:r>
                    </m:oMath>
                  </m:oMathPara>
                </a14:m>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0" name="AnswerB"/>
              <p:cNvSpPr>
                <a:spLocks noRot="1" noChangeAspect="1" noMove="1" noResize="1" noEditPoints="1" noAdjustHandles="1" noChangeArrowheads="1" noChangeShapeType="1" noTextEdit="1"/>
              </p:cNvSpPr>
              <p:nvPr/>
            </p:nvSpPr>
            <p:spPr bwMode="auto">
              <a:xfrm>
                <a:off x="1185635" y="2634328"/>
                <a:ext cx="2197815" cy="553875"/>
              </a:xfrm>
              <a:prstGeom prst="hexagon">
                <a:avLst>
                  <a:gd name="adj" fmla="val 34150"/>
                  <a:gd name="vf" fmla="val 115470"/>
                </a:avLst>
              </a:prstGeom>
              <a:blipFill>
                <a:blip r:embed="rId20"/>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AnswerA"/>
              <p:cNvSpPr>
                <a:spLocks noChangeArrowheads="1"/>
              </p:cNvSpPr>
              <p:nvPr/>
            </p:nvSpPr>
            <p:spPr bwMode="auto">
              <a:xfrm>
                <a:off x="5946059" y="2634554"/>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prstClr val="white"/>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8</m:t>
                      </m:r>
                    </m:oMath>
                  </m:oMathPara>
                </a14:m>
                <a:endParaRPr kumimoji="0" lang="en-US" sz="2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101" name="AnswerA"/>
              <p:cNvSpPr>
                <a:spLocks noRot="1" noChangeAspect="1" noMove="1" noResize="1" noEditPoints="1" noAdjustHandles="1" noChangeArrowheads="1" noChangeShapeType="1" noTextEdit="1"/>
              </p:cNvSpPr>
              <p:nvPr/>
            </p:nvSpPr>
            <p:spPr bwMode="auto">
              <a:xfrm>
                <a:off x="5946059" y="2634554"/>
                <a:ext cx="2197814" cy="553875"/>
              </a:xfrm>
              <a:prstGeom prst="hexagon">
                <a:avLst>
                  <a:gd name="adj" fmla="val 34150"/>
                  <a:gd name="vf" fmla="val 115470"/>
                </a:avLst>
              </a:prstGeom>
              <a:blipFill>
                <a:blip r:embed="rId21"/>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p:sp>
        <p:nvSpPr>
          <p:cNvPr id="102" name="AutoShape 53"/>
          <p:cNvSpPr>
            <a:spLocks noChangeArrowheads="1"/>
          </p:cNvSpPr>
          <p:nvPr/>
        </p:nvSpPr>
        <p:spPr bwMode="auto">
          <a:xfrm>
            <a:off x="1346310" y="2888916"/>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3" name="AutoShape 54"/>
          <p:cNvSpPr>
            <a:spLocks noChangeArrowheads="1"/>
          </p:cNvSpPr>
          <p:nvPr/>
        </p:nvSpPr>
        <p:spPr bwMode="auto">
          <a:xfrm>
            <a:off x="6104894" y="3845410"/>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a:t>
            </a:r>
          </a:p>
        </p:txBody>
      </p:sp>
      <p:sp>
        <p:nvSpPr>
          <p:cNvPr id="104" name="AutoShape 55"/>
          <p:cNvSpPr>
            <a:spLocks noChangeArrowheads="1"/>
          </p:cNvSpPr>
          <p:nvPr/>
        </p:nvSpPr>
        <p:spPr bwMode="auto">
          <a:xfrm>
            <a:off x="6100675" y="2873198"/>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6" name="AutoShape 56"/>
          <p:cNvSpPr>
            <a:spLocks noChangeArrowheads="1"/>
          </p:cNvSpPr>
          <p:nvPr/>
        </p:nvSpPr>
        <p:spPr bwMode="auto">
          <a:xfrm>
            <a:off x="1346922" y="3838624"/>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C</a:t>
            </a:r>
          </a:p>
        </p:txBody>
      </p:sp>
      <p:sp>
        <p:nvSpPr>
          <p:cNvPr id="107" name="QuestionText">
            <a:hlinkClick r:id="" action="ppaction://macro?name=ShowAnswers"/>
          </p:cNvPr>
          <p:cNvSpPr>
            <a:spLocks noChangeArrowheads="1"/>
          </p:cNvSpPr>
          <p:nvPr/>
        </p:nvSpPr>
        <p:spPr bwMode="auto">
          <a:xfrm>
            <a:off x="865053" y="337331"/>
            <a:ext cx="7584171" cy="2037236"/>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Rectangle 1"/>
          <p:cNvSpPr/>
          <p:nvPr/>
        </p:nvSpPr>
        <p:spPr>
          <a:xfrm>
            <a:off x="1414614" y="405703"/>
            <a:ext cx="6284633" cy="1881990"/>
          </a:xfrm>
          <a:prstGeom prst="rect">
            <a:avLst/>
          </a:prstGeom>
        </p:spPr>
        <p:txBody>
          <a:bodyPr wrap="square">
            <a:spAutoFit/>
          </a:bodyPr>
          <a:lstStyle/>
          <a:p>
            <a:pPr marR="30480" algn="just">
              <a:lnSpc>
                <a:spcPct val="150000"/>
              </a:lnSpc>
              <a:spcBef>
                <a:spcPts val="600"/>
              </a:spcBef>
              <a:spcAft>
                <a:spcPts val="600"/>
              </a:spcAft>
            </a:pPr>
            <a:r>
              <a:rPr lang="fr-FR" sz="2000" b="1">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fr-FR" sz="2000">
                <a:solidFill>
                  <a:schemeClr val="bg1"/>
                </a:solidFill>
                <a:latin typeface="Arial" panose="020B0604020202020204" pitchFamily="34" charset="0"/>
                <a:ea typeface="Times New Roman" panose="02020603050405020304" pitchFamily="18" charset="0"/>
                <a:cs typeface="Arial" panose="020B0604020202020204" pitchFamily="34" charset="0"/>
              </a:rPr>
              <a:t> Cho một số có hai chữ số. Nếu đổi chỗ hai chữ số của nó thì được một số lớn hơn số đã cho là 63. Tổng của số đã cho và số mới tạo thành 99. Tổng các chữ số của số đó là:</a:t>
            </a:r>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0469805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a:rPr>
              <a:t>Question BGM</a:t>
            </a: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END</a:t>
            </a: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CONTINUE</a:t>
            </a:r>
          </a:p>
        </p:txBody>
      </p:sp>
      <p:graphicFrame>
        <p:nvGraphicFramePr>
          <p:cNvPr id="16" name="AskAudienceChart" hidden="1"/>
          <p:cNvGraphicFramePr/>
          <p:nvPr>
            <p:extLst/>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START</a:t>
            </a:r>
          </a:p>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TIMER</a:t>
            </a: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CLOSE</a:t>
            </a: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END</a:t>
            </a: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1</a:t>
            </a: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2</a:t>
            </a: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a:sym typeface="Arial"/>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7879732" y="4162491"/>
            <a:ext cx="1039091" cy="97002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xmlns:a14="http://schemas.microsoft.com/office/drawing/2010/main">
        <mc:Choice Requires="a14">
          <p:sp>
            <p:nvSpPr>
              <p:cNvPr id="98" name="AnswerD"/>
              <p:cNvSpPr>
                <a:spLocks noChangeArrowheads="1"/>
              </p:cNvSpPr>
              <p:nvPr/>
            </p:nvSpPr>
            <p:spPr bwMode="auto">
              <a:xfrm>
                <a:off x="1172769" y="3587630"/>
                <a:ext cx="219653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45</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𝑘𝑚</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8" name="AnswerD"/>
              <p:cNvSpPr>
                <a:spLocks noRot="1" noChangeAspect="1" noMove="1" noResize="1" noEditPoints="1" noAdjustHandles="1" noChangeArrowheads="1" noChangeShapeType="1" noTextEdit="1"/>
              </p:cNvSpPr>
              <p:nvPr/>
            </p:nvSpPr>
            <p:spPr bwMode="auto">
              <a:xfrm>
                <a:off x="1172769" y="3587630"/>
                <a:ext cx="2196539" cy="553875"/>
              </a:xfrm>
              <a:prstGeom prst="hexagon">
                <a:avLst>
                  <a:gd name="adj" fmla="val 34150"/>
                  <a:gd name="vf" fmla="val 115470"/>
                </a:avLst>
              </a:prstGeom>
              <a:blipFill>
                <a:blip r:embed="rId18"/>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AnswerC"/>
              <p:cNvSpPr>
                <a:spLocks noChangeArrowheads="1"/>
              </p:cNvSpPr>
              <p:nvPr/>
            </p:nvSpPr>
            <p:spPr bwMode="auto">
              <a:xfrm>
                <a:off x="5822446" y="3594349"/>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50</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𝑘𝑚</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99" name="AnswerC"/>
              <p:cNvSpPr>
                <a:spLocks noRot="1" noChangeAspect="1" noMove="1" noResize="1" noEditPoints="1" noAdjustHandles="1" noChangeArrowheads="1" noChangeShapeType="1" noTextEdit="1"/>
              </p:cNvSpPr>
              <p:nvPr/>
            </p:nvSpPr>
            <p:spPr bwMode="auto">
              <a:xfrm>
                <a:off x="5822446" y="3594349"/>
                <a:ext cx="2197814" cy="553875"/>
              </a:xfrm>
              <a:prstGeom prst="hexagon">
                <a:avLst>
                  <a:gd name="adj" fmla="val 34150"/>
                  <a:gd name="vf" fmla="val 115470"/>
                </a:avLst>
              </a:prstGeom>
              <a:blipFill>
                <a:blip r:embed="rId19"/>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AnswerB"/>
              <p:cNvSpPr>
                <a:spLocks noChangeArrowheads="1"/>
              </p:cNvSpPr>
              <p:nvPr/>
            </p:nvSpPr>
            <p:spPr bwMode="auto">
              <a:xfrm>
                <a:off x="5822445" y="2791453"/>
                <a:ext cx="21978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40</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𝑘𝑚</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0" name="AnswerB"/>
              <p:cNvSpPr>
                <a:spLocks noRot="1" noChangeAspect="1" noMove="1" noResize="1" noEditPoints="1" noAdjustHandles="1" noChangeArrowheads="1" noChangeShapeType="1" noTextEdit="1"/>
              </p:cNvSpPr>
              <p:nvPr/>
            </p:nvSpPr>
            <p:spPr bwMode="auto">
              <a:xfrm>
                <a:off x="5822445" y="2791453"/>
                <a:ext cx="2197815" cy="553875"/>
              </a:xfrm>
              <a:prstGeom prst="hexagon">
                <a:avLst>
                  <a:gd name="adj" fmla="val 34150"/>
                  <a:gd name="vf" fmla="val 115470"/>
                </a:avLst>
              </a:prstGeom>
              <a:blipFill>
                <a:blip r:embed="rId20"/>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AnswerA"/>
              <p:cNvSpPr>
                <a:spLocks noChangeArrowheads="1"/>
              </p:cNvSpPr>
              <p:nvPr/>
            </p:nvSpPr>
            <p:spPr bwMode="auto">
              <a:xfrm>
                <a:off x="1172769" y="2791453"/>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35</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𝑘𝑚</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101" name="AnswerA"/>
              <p:cNvSpPr>
                <a:spLocks noRot="1" noChangeAspect="1" noMove="1" noResize="1" noEditPoints="1" noAdjustHandles="1" noChangeArrowheads="1" noChangeShapeType="1" noTextEdit="1"/>
              </p:cNvSpPr>
              <p:nvPr/>
            </p:nvSpPr>
            <p:spPr bwMode="auto">
              <a:xfrm>
                <a:off x="1172769" y="2791453"/>
                <a:ext cx="2197814" cy="553875"/>
              </a:xfrm>
              <a:prstGeom prst="hexagon">
                <a:avLst>
                  <a:gd name="adj" fmla="val 34150"/>
                  <a:gd name="vf" fmla="val 115470"/>
                </a:avLst>
              </a:prstGeom>
              <a:blipFill>
                <a:blip r:embed="rId21"/>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p:sp>
        <p:nvSpPr>
          <p:cNvPr id="102" name="AutoShape 53"/>
          <p:cNvSpPr>
            <a:spLocks noChangeArrowheads="1"/>
          </p:cNvSpPr>
          <p:nvPr/>
        </p:nvSpPr>
        <p:spPr bwMode="auto">
          <a:xfrm>
            <a:off x="5983120" y="3036897"/>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3" name="AutoShape 54"/>
          <p:cNvSpPr>
            <a:spLocks noChangeArrowheads="1"/>
          </p:cNvSpPr>
          <p:nvPr/>
        </p:nvSpPr>
        <p:spPr bwMode="auto">
          <a:xfrm>
            <a:off x="5986022" y="3845410"/>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a:t>
            </a:r>
          </a:p>
        </p:txBody>
      </p:sp>
      <p:sp>
        <p:nvSpPr>
          <p:cNvPr id="104" name="AutoShape 55"/>
          <p:cNvSpPr>
            <a:spLocks noChangeArrowheads="1"/>
          </p:cNvSpPr>
          <p:nvPr/>
        </p:nvSpPr>
        <p:spPr bwMode="auto">
          <a:xfrm>
            <a:off x="1327385" y="3030097"/>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6" name="AutoShape 56"/>
          <p:cNvSpPr>
            <a:spLocks noChangeArrowheads="1"/>
          </p:cNvSpPr>
          <p:nvPr/>
        </p:nvSpPr>
        <p:spPr bwMode="auto">
          <a:xfrm>
            <a:off x="1346922" y="3838624"/>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C</a:t>
            </a:r>
          </a:p>
        </p:txBody>
      </p:sp>
      <p:sp>
        <p:nvSpPr>
          <p:cNvPr id="107" name="QuestionText">
            <a:hlinkClick r:id="" action="ppaction://macro?name=ShowAnswers"/>
          </p:cNvPr>
          <p:cNvSpPr>
            <a:spLocks noChangeArrowheads="1"/>
          </p:cNvSpPr>
          <p:nvPr/>
        </p:nvSpPr>
        <p:spPr bwMode="auto">
          <a:xfrm>
            <a:off x="755325" y="337331"/>
            <a:ext cx="7584171" cy="217791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Rectangle 1"/>
          <p:cNvSpPr/>
          <p:nvPr/>
        </p:nvSpPr>
        <p:spPr>
          <a:xfrm>
            <a:off x="1386516" y="542410"/>
            <a:ext cx="6387242" cy="1754326"/>
          </a:xfrm>
          <a:prstGeom prst="rect">
            <a:avLst/>
          </a:prstGeom>
        </p:spPr>
        <p:txBody>
          <a:bodyPr wrap="square">
            <a:spAutoFit/>
          </a:bodyPr>
          <a:lstStyle/>
          <a:p>
            <a:pPr marR="30480" lvl="0" algn="just">
              <a:lnSpc>
                <a:spcPct val="150000"/>
              </a:lnSpc>
              <a:spcBef>
                <a:spcPts val="600"/>
              </a:spcBef>
              <a:spcAft>
                <a:spcPts val="600"/>
              </a:spcAft>
            </a:pPr>
            <a:r>
              <a:rPr lang="vi-VN" sz="1800" b="1">
                <a:solidFill>
                  <a:prstClr val="white"/>
                </a:solidFill>
                <a:latin typeface="Arial" panose="020B0604020202020204" pitchFamily="34" charset="0"/>
                <a:ea typeface="Times New Roman" panose="02020603050405020304" pitchFamily="18" charset="0"/>
                <a:cs typeface="Arial" panose="020B0604020202020204" pitchFamily="34" charset="0"/>
              </a:rPr>
              <a:t>Câu 2. </a:t>
            </a:r>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Hai người đi xe máy xuất phát đồng thời từ hai thành phố cách nhau 225km. Họ đi ngược chiều và gặp nhau sau 3 giờ. Hỏi vận tốc của người thứ nhất là bao nhiêu, biết rằng vận tốc người thứ nhất lớn hơn người thứ hai là 5km/h?</a:t>
            </a:r>
            <a:endParaRPr kumimoji="0" lang="en-US" sz="18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6330070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a:rPr>
              <a:t>Question BGM</a:t>
            </a: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END</a:t>
            </a: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CONTINUE</a:t>
            </a:r>
          </a:p>
        </p:txBody>
      </p:sp>
      <p:graphicFrame>
        <p:nvGraphicFramePr>
          <p:cNvPr id="16" name="AskAudienceChart" hidden="1"/>
          <p:cNvGraphicFramePr/>
          <p:nvPr>
            <p:extLst/>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START</a:t>
            </a:r>
          </a:p>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TIMER</a:t>
            </a: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CLOSE</a:t>
            </a: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END</a:t>
            </a: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1</a:t>
            </a: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2</a:t>
            </a: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a:sym typeface="Arial"/>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7879732" y="4162491"/>
            <a:ext cx="1039091" cy="97002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xmlns:a14="http://schemas.microsoft.com/office/drawing/2010/main">
        <mc:Choice Requires="a14">
          <p:sp>
            <p:nvSpPr>
              <p:cNvPr id="98" name="AnswerD"/>
              <p:cNvSpPr>
                <a:spLocks noChangeArrowheads="1"/>
              </p:cNvSpPr>
              <p:nvPr/>
            </p:nvSpPr>
            <p:spPr bwMode="auto">
              <a:xfrm>
                <a:off x="1172769" y="3688214"/>
                <a:ext cx="219653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12 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𝑛𝑔</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𝑦</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8" name="AnswerD"/>
              <p:cNvSpPr>
                <a:spLocks noRot="1" noChangeAspect="1" noMove="1" noResize="1" noEditPoints="1" noAdjustHandles="1" noChangeArrowheads="1" noChangeShapeType="1" noTextEdit="1"/>
              </p:cNvSpPr>
              <p:nvPr/>
            </p:nvSpPr>
            <p:spPr bwMode="auto">
              <a:xfrm>
                <a:off x="1172769" y="3688214"/>
                <a:ext cx="2196539" cy="553875"/>
              </a:xfrm>
              <a:prstGeom prst="hexagon">
                <a:avLst>
                  <a:gd name="adj" fmla="val 34150"/>
                  <a:gd name="vf" fmla="val 115470"/>
                </a:avLst>
              </a:prstGeom>
              <a:blipFill>
                <a:blip r:embed="rId18"/>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AnswerC"/>
              <p:cNvSpPr>
                <a:spLocks noChangeArrowheads="1"/>
              </p:cNvSpPr>
              <p:nvPr/>
            </p:nvSpPr>
            <p:spPr bwMode="auto">
              <a:xfrm>
                <a:off x="5783983" y="2889998"/>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10 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𝑛𝑔</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𝑦</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99" name="AnswerC"/>
              <p:cNvSpPr>
                <a:spLocks noRot="1" noChangeAspect="1" noMove="1" noResize="1" noEditPoints="1" noAdjustHandles="1" noChangeArrowheads="1" noChangeShapeType="1" noTextEdit="1"/>
              </p:cNvSpPr>
              <p:nvPr/>
            </p:nvSpPr>
            <p:spPr bwMode="auto">
              <a:xfrm>
                <a:off x="5783983" y="2889998"/>
                <a:ext cx="2197814" cy="553875"/>
              </a:xfrm>
              <a:prstGeom prst="hexagon">
                <a:avLst>
                  <a:gd name="adj" fmla="val 34150"/>
                  <a:gd name="vf" fmla="val 115470"/>
                </a:avLst>
              </a:prstGeom>
              <a:blipFill>
                <a:blip r:embed="rId19"/>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AnswerB"/>
              <p:cNvSpPr>
                <a:spLocks noChangeArrowheads="1"/>
              </p:cNvSpPr>
              <p:nvPr/>
            </p:nvSpPr>
            <p:spPr bwMode="auto">
              <a:xfrm>
                <a:off x="5783983" y="3698822"/>
                <a:ext cx="21978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9 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𝑛𝑔</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𝑦</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0" name="AnswerB"/>
              <p:cNvSpPr>
                <a:spLocks noRot="1" noChangeAspect="1" noMove="1" noResize="1" noEditPoints="1" noAdjustHandles="1" noChangeArrowheads="1" noChangeShapeType="1" noTextEdit="1"/>
              </p:cNvSpPr>
              <p:nvPr/>
            </p:nvSpPr>
            <p:spPr bwMode="auto">
              <a:xfrm>
                <a:off x="5783983" y="3698822"/>
                <a:ext cx="2197815" cy="553875"/>
              </a:xfrm>
              <a:prstGeom prst="hexagon">
                <a:avLst>
                  <a:gd name="adj" fmla="val 34150"/>
                  <a:gd name="vf" fmla="val 115470"/>
                </a:avLst>
              </a:prstGeom>
              <a:blipFill>
                <a:blip r:embed="rId20"/>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AnswerA"/>
              <p:cNvSpPr>
                <a:spLocks noChangeArrowheads="1"/>
              </p:cNvSpPr>
              <p:nvPr/>
            </p:nvSpPr>
            <p:spPr bwMode="auto">
              <a:xfrm>
                <a:off x="1172769" y="2892037"/>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18 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𝑛𝑔</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𝑦</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101" name="AnswerA"/>
              <p:cNvSpPr>
                <a:spLocks noRot="1" noChangeAspect="1" noMove="1" noResize="1" noEditPoints="1" noAdjustHandles="1" noChangeArrowheads="1" noChangeShapeType="1" noTextEdit="1"/>
              </p:cNvSpPr>
              <p:nvPr/>
            </p:nvSpPr>
            <p:spPr bwMode="auto">
              <a:xfrm>
                <a:off x="1172769" y="2892037"/>
                <a:ext cx="2197814" cy="553875"/>
              </a:xfrm>
              <a:prstGeom prst="hexagon">
                <a:avLst>
                  <a:gd name="adj" fmla="val 34150"/>
                  <a:gd name="vf" fmla="val 115470"/>
                </a:avLst>
              </a:prstGeom>
              <a:blipFill>
                <a:blip r:embed="rId21"/>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p:sp>
        <p:nvSpPr>
          <p:cNvPr id="102" name="AutoShape 53"/>
          <p:cNvSpPr>
            <a:spLocks noChangeArrowheads="1"/>
          </p:cNvSpPr>
          <p:nvPr/>
        </p:nvSpPr>
        <p:spPr bwMode="auto">
          <a:xfrm>
            <a:off x="5944658" y="3944266"/>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3" name="AutoShape 54"/>
          <p:cNvSpPr>
            <a:spLocks noChangeArrowheads="1"/>
          </p:cNvSpPr>
          <p:nvPr/>
        </p:nvSpPr>
        <p:spPr bwMode="auto">
          <a:xfrm>
            <a:off x="5947559" y="3141059"/>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4" name="AutoShape 55"/>
          <p:cNvSpPr>
            <a:spLocks noChangeArrowheads="1"/>
          </p:cNvSpPr>
          <p:nvPr/>
        </p:nvSpPr>
        <p:spPr bwMode="auto">
          <a:xfrm>
            <a:off x="1327385" y="3130681"/>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6" name="AutoShape 56"/>
          <p:cNvSpPr>
            <a:spLocks noChangeArrowheads="1"/>
          </p:cNvSpPr>
          <p:nvPr/>
        </p:nvSpPr>
        <p:spPr bwMode="auto">
          <a:xfrm>
            <a:off x="1346922" y="3939208"/>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C</a:t>
            </a:r>
          </a:p>
        </p:txBody>
      </p:sp>
      <p:sp>
        <p:nvSpPr>
          <p:cNvPr id="107" name="QuestionText">
            <a:hlinkClick r:id="" action="ppaction://macro?name=ShowAnswers"/>
          </p:cNvPr>
          <p:cNvSpPr>
            <a:spLocks noChangeArrowheads="1"/>
          </p:cNvSpPr>
          <p:nvPr/>
        </p:nvSpPr>
        <p:spPr bwMode="auto">
          <a:xfrm>
            <a:off x="755325" y="273323"/>
            <a:ext cx="7584171" cy="2350762"/>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Rectangle 1"/>
          <p:cNvSpPr/>
          <p:nvPr/>
        </p:nvSpPr>
        <p:spPr>
          <a:xfrm>
            <a:off x="1496200" y="350812"/>
            <a:ext cx="6102420" cy="2169825"/>
          </a:xfrm>
          <a:prstGeom prst="rect">
            <a:avLst/>
          </a:prstGeom>
        </p:spPr>
        <p:txBody>
          <a:bodyPr wrap="square">
            <a:spAutoFit/>
          </a:bodyPr>
          <a:lstStyle/>
          <a:p>
            <a:pPr marR="30480" lvl="0" algn="just">
              <a:lnSpc>
                <a:spcPct val="150000"/>
              </a:lnSpc>
              <a:spcBef>
                <a:spcPts val="600"/>
              </a:spcBef>
              <a:spcAft>
                <a:spcPts val="600"/>
              </a:spcAft>
            </a:pPr>
            <a:r>
              <a:rPr lang="vi-VN" sz="1800" b="1" dirty="0">
                <a:solidFill>
                  <a:prstClr val="white"/>
                </a:solidFill>
                <a:latin typeface="Arial" panose="020B0604020202020204" pitchFamily="34" charset="0"/>
                <a:ea typeface="Times New Roman" panose="02020603050405020304" pitchFamily="18" charset="0"/>
                <a:cs typeface="Arial" panose="020B0604020202020204" pitchFamily="34" charset="0"/>
              </a:rPr>
              <a:t>Câu 3. </a:t>
            </a:r>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Hai bạn Hoa và Mai cùng nhặt rác ở một con kênh thì </a:t>
            </a:r>
            <a:r>
              <a:rPr lang="vi-VN" sz="1800" smtClean="0">
                <a:solidFill>
                  <a:prstClr val="white"/>
                </a:solidFill>
                <a:latin typeface="Arial" panose="020B0604020202020204" pitchFamily="34" charset="0"/>
                <a:ea typeface="Times New Roman" panose="02020603050405020304" pitchFamily="18" charset="0"/>
                <a:cs typeface="Arial" panose="020B0604020202020204" pitchFamily="34" charset="0"/>
              </a:rPr>
              <a:t>hoàn </a:t>
            </a:r>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thành sau 6 ngày. </a:t>
            </a:r>
            <a:r>
              <a:rPr lang="vi-VN" sz="1800" dirty="0">
                <a:solidFill>
                  <a:prstClr val="white"/>
                </a:solidFill>
                <a:latin typeface="Arial" panose="020B0604020202020204" pitchFamily="34" charset="0"/>
                <a:ea typeface="Times New Roman" panose="02020603050405020304" pitchFamily="18" charset="0"/>
                <a:cs typeface="Arial" panose="020B0604020202020204" pitchFamily="34" charset="0"/>
              </a:rPr>
              <a:t>Hỏi nếu Hoa nhặt một nửa con kênh rồi nghỉ thì Mai hoàn thành nốt công việc trong thời gian bao lâu? Biết rằng nếu làm một mình thì Mai hoàn thành lâu hơn Hoa là 9 ngày.</a:t>
            </a:r>
            <a:endParaRPr kumimoji="0" lang="en-US" sz="1800" i="0" u="none" strike="noStrike" kern="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6954318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a:rPr>
              <a:t>Question BGM</a:t>
            </a: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END</a:t>
            </a: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CONTINUE</a:t>
            </a:r>
          </a:p>
        </p:txBody>
      </p:sp>
      <p:graphicFrame>
        <p:nvGraphicFramePr>
          <p:cNvPr id="16" name="AskAudienceChart" hidden="1"/>
          <p:cNvGraphicFramePr/>
          <p:nvPr>
            <p:extLst/>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START</a:t>
            </a:r>
          </a:p>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TIMER</a:t>
            </a: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CLOSE</a:t>
            </a: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END</a:t>
            </a: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1</a:t>
            </a: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2</a:t>
            </a: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a:sym typeface="Arial"/>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7879732" y="4162491"/>
            <a:ext cx="1039091" cy="97002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xmlns:a14="http://schemas.microsoft.com/office/drawing/2010/main">
        <mc:Choice Requires="a14">
          <p:sp>
            <p:nvSpPr>
              <p:cNvPr id="98" name="AnswerD"/>
              <p:cNvSpPr>
                <a:spLocks noChangeArrowheads="1"/>
              </p:cNvSpPr>
              <p:nvPr/>
            </p:nvSpPr>
            <p:spPr bwMode="auto">
              <a:xfrm>
                <a:off x="5498267" y="2812073"/>
                <a:ext cx="28672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400 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ả</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𝑝h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ẩ</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𝑚</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8" name="AnswerD"/>
              <p:cNvSpPr>
                <a:spLocks noRot="1" noChangeAspect="1" noMove="1" noResize="1" noEditPoints="1" noAdjustHandles="1" noChangeArrowheads="1" noChangeShapeType="1" noTextEdit="1"/>
              </p:cNvSpPr>
              <p:nvPr/>
            </p:nvSpPr>
            <p:spPr bwMode="auto">
              <a:xfrm>
                <a:off x="5498267" y="2812073"/>
                <a:ext cx="2867215" cy="553875"/>
              </a:xfrm>
              <a:prstGeom prst="hexagon">
                <a:avLst>
                  <a:gd name="adj" fmla="val 34150"/>
                  <a:gd name="vf" fmla="val 115470"/>
                </a:avLst>
              </a:prstGeom>
              <a:blipFill>
                <a:blip r:embed="rId18"/>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AnswerC"/>
              <p:cNvSpPr>
                <a:spLocks noChangeArrowheads="1"/>
              </p:cNvSpPr>
              <p:nvPr/>
            </p:nvSpPr>
            <p:spPr bwMode="auto">
              <a:xfrm>
                <a:off x="5492576" y="3613386"/>
                <a:ext cx="286887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200 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ả</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𝑝h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ẩ</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𝑚</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99" name="AnswerC"/>
              <p:cNvSpPr>
                <a:spLocks noRot="1" noChangeAspect="1" noMove="1" noResize="1" noEditPoints="1" noAdjustHandles="1" noChangeArrowheads="1" noChangeShapeType="1" noTextEdit="1"/>
              </p:cNvSpPr>
              <p:nvPr/>
            </p:nvSpPr>
            <p:spPr bwMode="auto">
              <a:xfrm>
                <a:off x="5492576" y="3613386"/>
                <a:ext cx="2868879" cy="553875"/>
              </a:xfrm>
              <a:prstGeom prst="hexagon">
                <a:avLst>
                  <a:gd name="adj" fmla="val 34150"/>
                  <a:gd name="vf" fmla="val 115470"/>
                </a:avLst>
              </a:prstGeom>
              <a:blipFill>
                <a:blip r:embed="rId19"/>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AnswerB"/>
              <p:cNvSpPr>
                <a:spLocks noChangeArrowheads="1"/>
              </p:cNvSpPr>
              <p:nvPr/>
            </p:nvSpPr>
            <p:spPr bwMode="auto">
              <a:xfrm>
                <a:off x="755325" y="3610587"/>
                <a:ext cx="2868880"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300 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ả</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𝑝h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ẩ</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𝑚</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0" name="AnswerB"/>
              <p:cNvSpPr>
                <a:spLocks noRot="1" noChangeAspect="1" noMove="1" noResize="1" noEditPoints="1" noAdjustHandles="1" noChangeArrowheads="1" noChangeShapeType="1" noTextEdit="1"/>
              </p:cNvSpPr>
              <p:nvPr/>
            </p:nvSpPr>
            <p:spPr bwMode="auto">
              <a:xfrm>
                <a:off x="755325" y="3610587"/>
                <a:ext cx="2868880" cy="553875"/>
              </a:xfrm>
              <a:prstGeom prst="hexagon">
                <a:avLst>
                  <a:gd name="adj" fmla="val 34150"/>
                  <a:gd name="vf" fmla="val 115470"/>
                </a:avLst>
              </a:prstGeom>
              <a:blipFill>
                <a:blip r:embed="rId20"/>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AnswerA"/>
              <p:cNvSpPr>
                <a:spLocks noChangeArrowheads="1"/>
              </p:cNvSpPr>
              <p:nvPr/>
            </p:nvSpPr>
            <p:spPr bwMode="auto">
              <a:xfrm>
                <a:off x="755324" y="2789716"/>
                <a:ext cx="286887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500 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ả</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𝑝h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ẩ</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𝑚</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101" name="AnswerA"/>
              <p:cNvSpPr>
                <a:spLocks noRot="1" noChangeAspect="1" noMove="1" noResize="1" noEditPoints="1" noAdjustHandles="1" noChangeArrowheads="1" noChangeShapeType="1" noTextEdit="1"/>
              </p:cNvSpPr>
              <p:nvPr/>
            </p:nvSpPr>
            <p:spPr bwMode="auto">
              <a:xfrm>
                <a:off x="755324" y="2789716"/>
                <a:ext cx="2868879" cy="553875"/>
              </a:xfrm>
              <a:prstGeom prst="hexagon">
                <a:avLst>
                  <a:gd name="adj" fmla="val 34150"/>
                  <a:gd name="vf" fmla="val 115470"/>
                </a:avLst>
              </a:prstGeom>
              <a:blipFill>
                <a:blip r:embed="rId21"/>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p:sp>
        <p:nvSpPr>
          <p:cNvPr id="102" name="AutoShape 53"/>
          <p:cNvSpPr>
            <a:spLocks noChangeArrowheads="1"/>
          </p:cNvSpPr>
          <p:nvPr/>
        </p:nvSpPr>
        <p:spPr bwMode="auto">
          <a:xfrm>
            <a:off x="916000" y="3856031"/>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3" name="AutoShape 54"/>
          <p:cNvSpPr>
            <a:spLocks noChangeArrowheads="1"/>
          </p:cNvSpPr>
          <p:nvPr/>
        </p:nvSpPr>
        <p:spPr bwMode="auto">
          <a:xfrm>
            <a:off x="5656153" y="3864447"/>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a:t>
            </a:r>
          </a:p>
        </p:txBody>
      </p:sp>
      <p:sp>
        <p:nvSpPr>
          <p:cNvPr id="104" name="AutoShape 55"/>
          <p:cNvSpPr>
            <a:spLocks noChangeArrowheads="1"/>
          </p:cNvSpPr>
          <p:nvPr/>
        </p:nvSpPr>
        <p:spPr bwMode="auto">
          <a:xfrm>
            <a:off x="909941" y="3028360"/>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6" name="AutoShape 56"/>
          <p:cNvSpPr>
            <a:spLocks noChangeArrowheads="1"/>
          </p:cNvSpPr>
          <p:nvPr/>
        </p:nvSpPr>
        <p:spPr bwMode="auto">
          <a:xfrm>
            <a:off x="5672420" y="3063067"/>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7" name="QuestionText">
            <a:hlinkClick r:id="" action="ppaction://macro?name=ShowAnswers"/>
          </p:cNvPr>
          <p:cNvSpPr>
            <a:spLocks noChangeArrowheads="1"/>
          </p:cNvSpPr>
          <p:nvPr/>
        </p:nvSpPr>
        <p:spPr bwMode="auto">
          <a:xfrm>
            <a:off x="755324" y="337331"/>
            <a:ext cx="7606131" cy="217791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Rectangle 1"/>
          <p:cNvSpPr/>
          <p:nvPr/>
        </p:nvSpPr>
        <p:spPr>
          <a:xfrm>
            <a:off x="1386516" y="542410"/>
            <a:ext cx="6387242" cy="1703030"/>
          </a:xfrm>
          <a:prstGeom prst="rect">
            <a:avLst/>
          </a:prstGeom>
        </p:spPr>
        <p:txBody>
          <a:bodyPr wrap="square">
            <a:spAutoFit/>
          </a:bodyPr>
          <a:lstStyle/>
          <a:p>
            <a:pPr marR="30480" lvl="0" algn="just">
              <a:lnSpc>
                <a:spcPct val="150000"/>
              </a:lnSpc>
              <a:spcBef>
                <a:spcPts val="600"/>
              </a:spcBef>
              <a:spcAft>
                <a:spcPts val="600"/>
              </a:spcAft>
            </a:pPr>
            <a:r>
              <a:rPr lang="vi-VN" sz="1800" b="1">
                <a:solidFill>
                  <a:prstClr val="white"/>
                </a:solidFill>
                <a:latin typeface="Arial" panose="020B0604020202020204" pitchFamily="34" charset="0"/>
                <a:ea typeface="Times New Roman" panose="02020603050405020304" pitchFamily="18" charset="0"/>
                <a:cs typeface="Arial" panose="020B0604020202020204" pitchFamily="34" charset="0"/>
              </a:rPr>
              <a:t>Câu 4. </a:t>
            </a:r>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Trong tháng đầu hai tổ sản xuất được 800 sản phẩm. Sang tháng thứ 2, tổ 1 sản xuất vượt mức 12%, tổ 2 giảm 10% so với tháng đầu nên cả hai tổ làm được 786 sản phẩm. Tính số sản phẩm tổ 1 làm được trong tháng đầu.</a:t>
            </a:r>
            <a:endParaRPr kumimoji="0" lang="en-US" sz="18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0630840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a:rPr>
              <a:t>Question BGM</a:t>
            </a: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END</a:t>
            </a: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CONTINUE</a:t>
            </a:r>
          </a:p>
        </p:txBody>
      </p:sp>
      <p:graphicFrame>
        <p:nvGraphicFramePr>
          <p:cNvPr id="16" name="AskAudienceChart" hidden="1"/>
          <p:cNvGraphicFramePr/>
          <p:nvPr>
            <p:extLst/>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START</a:t>
            </a:r>
          </a:p>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TIMER</a:t>
            </a: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CLOSE</a:t>
            </a: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END</a:t>
            </a: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1</a:t>
            </a: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2</a:t>
            </a: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a:sym typeface="Arial"/>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7879732" y="4162491"/>
            <a:ext cx="1039091" cy="97002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xmlns:a14="http://schemas.microsoft.com/office/drawing/2010/main">
        <mc:Choice Requires="a14">
          <p:sp>
            <p:nvSpPr>
              <p:cNvPr id="98" name="AnswerD"/>
              <p:cNvSpPr>
                <a:spLocks noChangeArrowheads="1"/>
              </p:cNvSpPr>
              <p:nvPr/>
            </p:nvSpPr>
            <p:spPr bwMode="auto">
              <a:xfrm>
                <a:off x="5498267" y="2812073"/>
                <a:ext cx="28672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vi-VN" sz="18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53</m:t>
                      </m:r>
                      <m:sSup>
                        <m:sSupPr>
                          <m:ctrlPr>
                            <a:rPr lang="en-US" sz="1800" i="1">
                              <a:solidFill>
                                <a:schemeClr val="bg1"/>
                              </a:solidFill>
                              <a:effectLst/>
                              <a:latin typeface="Cambria Math" panose="02040503050406030204" pitchFamily="18" charset="0"/>
                            </a:rPr>
                          </m:ctrlPr>
                        </m:sSupPr>
                        <m:e>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8" name="AnswerD"/>
              <p:cNvSpPr>
                <a:spLocks noRot="1" noChangeAspect="1" noMove="1" noResize="1" noEditPoints="1" noAdjustHandles="1" noChangeArrowheads="1" noChangeShapeType="1" noTextEdit="1"/>
              </p:cNvSpPr>
              <p:nvPr/>
            </p:nvSpPr>
            <p:spPr bwMode="auto">
              <a:xfrm>
                <a:off x="5498267" y="2812073"/>
                <a:ext cx="2867215" cy="553875"/>
              </a:xfrm>
              <a:prstGeom prst="hexagon">
                <a:avLst>
                  <a:gd name="adj" fmla="val 34150"/>
                  <a:gd name="vf" fmla="val 115470"/>
                </a:avLst>
              </a:prstGeom>
              <a:blipFill>
                <a:blip r:embed="rId18"/>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AnswerC"/>
              <p:cNvSpPr>
                <a:spLocks noChangeArrowheads="1"/>
              </p:cNvSpPr>
              <p:nvPr/>
            </p:nvSpPr>
            <p:spPr bwMode="auto">
              <a:xfrm>
                <a:off x="5492576" y="3613386"/>
                <a:ext cx="286887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smtClean="0">
                          <a:solidFill>
                            <a:schemeClr val="bg1"/>
                          </a:solidFill>
                          <a:latin typeface="Cambria Math" panose="02040503050406030204" pitchFamily="18" charset="0"/>
                          <a:ea typeface="Times New Roman" panose="02020603050405020304" pitchFamily="18" charset="0"/>
                        </a:rPr>
                        <m:t>14</m:t>
                      </m:r>
                      <m:sSup>
                        <m:sSupPr>
                          <m:ctrlPr>
                            <a:rPr lang="en-US" sz="1800" i="1">
                              <a:solidFill>
                                <a:schemeClr val="bg1"/>
                              </a:solidFill>
                              <a:effectLst/>
                              <a:latin typeface="Cambria Math" panose="02040503050406030204" pitchFamily="18" charset="0"/>
                              <a:ea typeface="Times New Roman" panose="02020603050405020304" pitchFamily="18" charset="0"/>
                            </a:rPr>
                          </m:ctrlPr>
                        </m:sSupPr>
                        <m:e>
                          <m:r>
                            <a:rPr lang="en-US" sz="1800" i="1">
                              <a:solidFill>
                                <a:schemeClr val="bg1"/>
                              </a:solidFill>
                              <a:effectLst/>
                              <a:latin typeface="Cambria Math" panose="02040503050406030204" pitchFamily="18" charset="0"/>
                              <a:ea typeface="Times New Roman" panose="02020603050405020304" pitchFamily="18" charset="0"/>
                            </a:rPr>
                            <m:t>𝑚</m:t>
                          </m:r>
                        </m:e>
                        <m:sup>
                          <m:r>
                            <a:rPr lang="en-US" sz="1800" i="1">
                              <a:solidFill>
                                <a:schemeClr val="bg1"/>
                              </a:solidFill>
                              <a:effectLst/>
                              <a:latin typeface="Cambria Math" panose="02040503050406030204" pitchFamily="18" charset="0"/>
                              <a:ea typeface="Times New Roman" panose="02020603050405020304" pitchFamily="18" charset="0"/>
                            </a:rPr>
                            <m:t>2</m:t>
                          </m:r>
                        </m:sup>
                      </m:sSup>
                    </m:oMath>
                  </m:oMathPara>
                </a14:m>
                <a:endParaRPr lang="en-US" sz="1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9" name="AnswerC"/>
              <p:cNvSpPr>
                <a:spLocks noRot="1" noChangeAspect="1" noMove="1" noResize="1" noEditPoints="1" noAdjustHandles="1" noChangeArrowheads="1" noChangeShapeType="1" noTextEdit="1"/>
              </p:cNvSpPr>
              <p:nvPr/>
            </p:nvSpPr>
            <p:spPr bwMode="auto">
              <a:xfrm>
                <a:off x="5492576" y="3613386"/>
                <a:ext cx="2868879" cy="553875"/>
              </a:xfrm>
              <a:prstGeom prst="hexagon">
                <a:avLst>
                  <a:gd name="adj" fmla="val 34150"/>
                  <a:gd name="vf" fmla="val 115470"/>
                </a:avLst>
              </a:prstGeom>
              <a:blipFill>
                <a:blip r:embed="rId19"/>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AnswerB"/>
              <p:cNvSpPr>
                <a:spLocks noChangeArrowheads="1"/>
              </p:cNvSpPr>
              <p:nvPr/>
            </p:nvSpPr>
            <p:spPr bwMode="auto">
              <a:xfrm>
                <a:off x="755325" y="3610587"/>
                <a:ext cx="2868880"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vi-VN" sz="18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13</m:t>
                      </m:r>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m:t>
                      </m:r>
                      <m:sSup>
                        <m:sSupPr>
                          <m:ctrlPr>
                            <a:rPr lang="en-US" sz="1800" i="1">
                              <a:solidFill>
                                <a:schemeClr val="bg1"/>
                              </a:solidFill>
                              <a:effectLst/>
                              <a:latin typeface="Cambria Math" panose="02040503050406030204" pitchFamily="18" charset="0"/>
                            </a:rPr>
                          </m:ctrlPr>
                        </m:sSupPr>
                        <m:e>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0" name="AnswerB"/>
              <p:cNvSpPr>
                <a:spLocks noRot="1" noChangeAspect="1" noMove="1" noResize="1" noEditPoints="1" noAdjustHandles="1" noChangeArrowheads="1" noChangeShapeType="1" noTextEdit="1"/>
              </p:cNvSpPr>
              <p:nvPr/>
            </p:nvSpPr>
            <p:spPr bwMode="auto">
              <a:xfrm>
                <a:off x="755325" y="3610587"/>
                <a:ext cx="2868880" cy="553875"/>
              </a:xfrm>
              <a:prstGeom prst="hexagon">
                <a:avLst>
                  <a:gd name="adj" fmla="val 34150"/>
                  <a:gd name="vf" fmla="val 115470"/>
                </a:avLst>
              </a:prstGeom>
              <a:blipFill>
                <a:blip r:embed="rId20"/>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AnswerA"/>
              <p:cNvSpPr>
                <a:spLocks noChangeArrowheads="1"/>
              </p:cNvSpPr>
              <p:nvPr/>
            </p:nvSpPr>
            <p:spPr bwMode="auto">
              <a:xfrm>
                <a:off x="755324" y="2789716"/>
                <a:ext cx="286887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vi-VN" sz="18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r>
                        <a:rPr lang="fr-FR"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800" i="1">
                              <a:solidFill>
                                <a:schemeClr val="bg1"/>
                              </a:solidFill>
                              <a:effectLst/>
                              <a:latin typeface="Cambria Math" panose="02040503050406030204" pitchFamily="18" charset="0"/>
                            </a:rPr>
                          </m:ctrlPr>
                        </m:sSupPr>
                        <m:e>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kumimoji="0" lang="en-US" sz="1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mc:Choice>
        <mc:Fallback xmlns="">
          <p:sp>
            <p:nvSpPr>
              <p:cNvPr id="101" name="AnswerA"/>
              <p:cNvSpPr>
                <a:spLocks noRot="1" noChangeAspect="1" noMove="1" noResize="1" noEditPoints="1" noAdjustHandles="1" noChangeArrowheads="1" noChangeShapeType="1" noTextEdit="1"/>
              </p:cNvSpPr>
              <p:nvPr/>
            </p:nvSpPr>
            <p:spPr bwMode="auto">
              <a:xfrm>
                <a:off x="755324" y="2789716"/>
                <a:ext cx="2868879" cy="553875"/>
              </a:xfrm>
              <a:prstGeom prst="hexagon">
                <a:avLst>
                  <a:gd name="adj" fmla="val 34150"/>
                  <a:gd name="vf" fmla="val 115470"/>
                </a:avLst>
              </a:prstGeom>
              <a:blipFill>
                <a:blip r:embed="rId21"/>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p:sp>
        <p:nvSpPr>
          <p:cNvPr id="102" name="AutoShape 53"/>
          <p:cNvSpPr>
            <a:spLocks noChangeArrowheads="1"/>
          </p:cNvSpPr>
          <p:nvPr/>
        </p:nvSpPr>
        <p:spPr bwMode="auto">
          <a:xfrm>
            <a:off x="916000" y="3856031"/>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3" name="AutoShape 54"/>
          <p:cNvSpPr>
            <a:spLocks noChangeArrowheads="1"/>
          </p:cNvSpPr>
          <p:nvPr/>
        </p:nvSpPr>
        <p:spPr bwMode="auto">
          <a:xfrm>
            <a:off x="5656153" y="3864447"/>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a:t>
            </a:r>
          </a:p>
        </p:txBody>
      </p:sp>
      <p:sp>
        <p:nvSpPr>
          <p:cNvPr id="104" name="AutoShape 55"/>
          <p:cNvSpPr>
            <a:spLocks noChangeArrowheads="1"/>
          </p:cNvSpPr>
          <p:nvPr/>
        </p:nvSpPr>
        <p:spPr bwMode="auto">
          <a:xfrm>
            <a:off x="909941" y="3028360"/>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6" name="AutoShape 56"/>
          <p:cNvSpPr>
            <a:spLocks noChangeArrowheads="1"/>
          </p:cNvSpPr>
          <p:nvPr/>
        </p:nvSpPr>
        <p:spPr bwMode="auto">
          <a:xfrm>
            <a:off x="5672420" y="3063067"/>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7" name="QuestionText">
            <a:hlinkClick r:id="" action="ppaction://macro?name=ShowAnswers"/>
          </p:cNvPr>
          <p:cNvSpPr>
            <a:spLocks noChangeArrowheads="1"/>
          </p:cNvSpPr>
          <p:nvPr/>
        </p:nvSpPr>
        <p:spPr bwMode="auto">
          <a:xfrm>
            <a:off x="755324" y="337331"/>
            <a:ext cx="7606131" cy="217791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Rectangle 1"/>
          <p:cNvSpPr/>
          <p:nvPr/>
        </p:nvSpPr>
        <p:spPr>
          <a:xfrm>
            <a:off x="1386516" y="542410"/>
            <a:ext cx="6387242" cy="1703030"/>
          </a:xfrm>
          <a:prstGeom prst="rect">
            <a:avLst/>
          </a:prstGeom>
        </p:spPr>
        <p:txBody>
          <a:bodyPr wrap="square">
            <a:spAutoFit/>
          </a:bodyPr>
          <a:lstStyle/>
          <a:p>
            <a:pPr marR="30480" lvl="0" algn="just">
              <a:lnSpc>
                <a:spcPct val="150000"/>
              </a:lnSpc>
              <a:spcBef>
                <a:spcPts val="600"/>
              </a:spcBef>
              <a:spcAft>
                <a:spcPts val="600"/>
              </a:spcAft>
            </a:pPr>
            <a:r>
              <a:rPr lang="vi-VN" sz="1800" b="1">
                <a:solidFill>
                  <a:prstClr val="white"/>
                </a:solidFill>
                <a:latin typeface="Arial" panose="020B0604020202020204" pitchFamily="34" charset="0"/>
                <a:ea typeface="Times New Roman" panose="02020603050405020304" pitchFamily="18" charset="0"/>
                <a:cs typeface="Arial" panose="020B0604020202020204" pitchFamily="34" charset="0"/>
              </a:rPr>
              <a:t>Câu 5. </a:t>
            </a:r>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Một khu vườn hình chữ nhật có chu vi bằng 48m. Nếu tăng chiều rộng lên bốn lần và tăng chiều dài lên ba lần thì chu vi của khu vườn sẽ là 162m. Tìm diện tích của khu vườn ban đầu.</a:t>
            </a:r>
            <a:endParaRPr kumimoji="0" lang="en-US" sz="18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7046195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a:rPr>
              <a:t>Question BGM</a:t>
            </a: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END</a:t>
            </a: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CONTINUE</a:t>
            </a:r>
          </a:p>
        </p:txBody>
      </p:sp>
      <p:graphicFrame>
        <p:nvGraphicFramePr>
          <p:cNvPr id="16" name="AskAudienceChart" hidden="1"/>
          <p:cNvGraphicFramePr/>
          <p:nvPr>
            <p:extLst/>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START</a:t>
            </a:r>
          </a:p>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TIMER</a:t>
            </a: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CLOSE</a:t>
            </a: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END</a:t>
            </a: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1</a:t>
            </a: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2</a:t>
            </a: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a:sym typeface="Arial"/>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7879732" y="4162491"/>
            <a:ext cx="1039091" cy="97002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xmlns:a14="http://schemas.microsoft.com/office/drawing/2010/main">
        <mc:Choice Requires="a14">
          <p:sp>
            <p:nvSpPr>
              <p:cNvPr id="98" name="AnswerD"/>
              <p:cNvSpPr>
                <a:spLocks noChangeArrowheads="1"/>
              </p:cNvSpPr>
              <p:nvPr/>
            </p:nvSpPr>
            <p:spPr bwMode="auto">
              <a:xfrm>
                <a:off x="924819" y="3581072"/>
                <a:ext cx="2615947"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250 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ọ</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𝑐</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𝑠𝑖𝑛h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8" name="AnswerD"/>
              <p:cNvSpPr>
                <a:spLocks noRot="1" noChangeAspect="1" noMove="1" noResize="1" noEditPoints="1" noAdjustHandles="1" noChangeArrowheads="1" noChangeShapeType="1" noTextEdit="1"/>
              </p:cNvSpPr>
              <p:nvPr/>
            </p:nvSpPr>
            <p:spPr bwMode="auto">
              <a:xfrm>
                <a:off x="924819" y="3581072"/>
                <a:ext cx="2615947" cy="553875"/>
              </a:xfrm>
              <a:prstGeom prst="hexagon">
                <a:avLst>
                  <a:gd name="adj" fmla="val 34150"/>
                  <a:gd name="vf" fmla="val 115470"/>
                </a:avLst>
              </a:prstGeom>
              <a:blipFill>
                <a:blip r:embed="rId18"/>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AnswerC"/>
              <p:cNvSpPr>
                <a:spLocks noChangeArrowheads="1"/>
              </p:cNvSpPr>
              <p:nvPr/>
            </p:nvSpPr>
            <p:spPr bwMode="auto">
              <a:xfrm>
                <a:off x="5574496" y="3587791"/>
                <a:ext cx="2617466"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225 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ọ</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𝑐</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𝑠𝑖𝑛h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99" name="AnswerC"/>
              <p:cNvSpPr>
                <a:spLocks noRot="1" noChangeAspect="1" noMove="1" noResize="1" noEditPoints="1" noAdjustHandles="1" noChangeArrowheads="1" noChangeShapeType="1" noTextEdit="1"/>
              </p:cNvSpPr>
              <p:nvPr/>
            </p:nvSpPr>
            <p:spPr bwMode="auto">
              <a:xfrm>
                <a:off x="5574496" y="3587791"/>
                <a:ext cx="2617466" cy="553875"/>
              </a:xfrm>
              <a:prstGeom prst="hexagon">
                <a:avLst>
                  <a:gd name="adj" fmla="val 34150"/>
                  <a:gd name="vf" fmla="val 115470"/>
                </a:avLst>
              </a:prstGeom>
              <a:blipFill>
                <a:blip r:embed="rId19"/>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AnswerB"/>
              <p:cNvSpPr>
                <a:spLocks noChangeArrowheads="1"/>
              </p:cNvSpPr>
              <p:nvPr/>
            </p:nvSpPr>
            <p:spPr bwMode="auto">
              <a:xfrm>
                <a:off x="5574495" y="2784895"/>
                <a:ext cx="2617467"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150 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ọ</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𝑐</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𝑠𝑖𝑛h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0" name="AnswerB"/>
              <p:cNvSpPr>
                <a:spLocks noRot="1" noChangeAspect="1" noMove="1" noResize="1" noEditPoints="1" noAdjustHandles="1" noChangeArrowheads="1" noChangeShapeType="1" noTextEdit="1"/>
              </p:cNvSpPr>
              <p:nvPr/>
            </p:nvSpPr>
            <p:spPr bwMode="auto">
              <a:xfrm>
                <a:off x="5574495" y="2784895"/>
                <a:ext cx="2617467" cy="553875"/>
              </a:xfrm>
              <a:prstGeom prst="hexagon">
                <a:avLst>
                  <a:gd name="adj" fmla="val 34150"/>
                  <a:gd name="vf" fmla="val 115470"/>
                </a:avLst>
              </a:prstGeom>
              <a:blipFill>
                <a:blip r:embed="rId20"/>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AnswerA"/>
              <p:cNvSpPr>
                <a:spLocks noChangeArrowheads="1"/>
              </p:cNvSpPr>
              <p:nvPr/>
            </p:nvSpPr>
            <p:spPr bwMode="auto">
              <a:xfrm>
                <a:off x="924819" y="2784895"/>
                <a:ext cx="2617466"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200 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ọ</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𝑐</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𝑠𝑖𝑛h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101" name="AnswerA"/>
              <p:cNvSpPr>
                <a:spLocks noRot="1" noChangeAspect="1" noMove="1" noResize="1" noEditPoints="1" noAdjustHandles="1" noChangeArrowheads="1" noChangeShapeType="1" noTextEdit="1"/>
              </p:cNvSpPr>
              <p:nvPr/>
            </p:nvSpPr>
            <p:spPr bwMode="auto">
              <a:xfrm>
                <a:off x="924819" y="2784895"/>
                <a:ext cx="2617466" cy="553875"/>
              </a:xfrm>
              <a:prstGeom prst="hexagon">
                <a:avLst>
                  <a:gd name="adj" fmla="val 34150"/>
                  <a:gd name="vf" fmla="val 115470"/>
                </a:avLst>
              </a:prstGeom>
              <a:blipFill>
                <a:blip r:embed="rId21"/>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p:sp>
        <p:nvSpPr>
          <p:cNvPr id="102" name="AutoShape 53"/>
          <p:cNvSpPr>
            <a:spLocks noChangeArrowheads="1"/>
          </p:cNvSpPr>
          <p:nvPr/>
        </p:nvSpPr>
        <p:spPr bwMode="auto">
          <a:xfrm>
            <a:off x="5734752" y="3037316"/>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3" name="AutoShape 54"/>
          <p:cNvSpPr>
            <a:spLocks noChangeArrowheads="1"/>
          </p:cNvSpPr>
          <p:nvPr/>
        </p:nvSpPr>
        <p:spPr bwMode="auto">
          <a:xfrm>
            <a:off x="5738072" y="3838852"/>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a:t>
            </a:r>
          </a:p>
        </p:txBody>
      </p:sp>
      <p:sp>
        <p:nvSpPr>
          <p:cNvPr id="104" name="AutoShape 55"/>
          <p:cNvSpPr>
            <a:spLocks noChangeArrowheads="1"/>
          </p:cNvSpPr>
          <p:nvPr/>
        </p:nvSpPr>
        <p:spPr bwMode="auto">
          <a:xfrm>
            <a:off x="1079435" y="3023539"/>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6" name="AutoShape 56"/>
          <p:cNvSpPr>
            <a:spLocks noChangeArrowheads="1"/>
          </p:cNvSpPr>
          <p:nvPr/>
        </p:nvSpPr>
        <p:spPr bwMode="auto">
          <a:xfrm>
            <a:off x="1098972" y="3832066"/>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C</a:t>
            </a:r>
          </a:p>
        </p:txBody>
      </p:sp>
      <p:sp>
        <p:nvSpPr>
          <p:cNvPr id="107" name="QuestionText">
            <a:hlinkClick r:id="" action="ppaction://macro?name=ShowAnswers"/>
          </p:cNvPr>
          <p:cNvSpPr>
            <a:spLocks noChangeArrowheads="1"/>
          </p:cNvSpPr>
          <p:nvPr/>
        </p:nvSpPr>
        <p:spPr bwMode="auto">
          <a:xfrm>
            <a:off x="755325" y="337331"/>
            <a:ext cx="7584171" cy="217791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Rectangle 1"/>
          <p:cNvSpPr/>
          <p:nvPr/>
        </p:nvSpPr>
        <p:spPr>
          <a:xfrm>
            <a:off x="1386516" y="542410"/>
            <a:ext cx="6387242" cy="1703030"/>
          </a:xfrm>
          <a:prstGeom prst="rect">
            <a:avLst/>
          </a:prstGeom>
        </p:spPr>
        <p:txBody>
          <a:bodyPr wrap="square">
            <a:spAutoFit/>
          </a:bodyPr>
          <a:lstStyle/>
          <a:p>
            <a:pPr marR="30480" lvl="0" algn="just">
              <a:lnSpc>
                <a:spcPct val="150000"/>
              </a:lnSpc>
              <a:spcBef>
                <a:spcPts val="600"/>
              </a:spcBef>
              <a:spcAft>
                <a:spcPts val="600"/>
              </a:spcAft>
            </a:pPr>
            <a:r>
              <a:rPr lang="vi-VN" sz="1800" b="1">
                <a:solidFill>
                  <a:prstClr val="white"/>
                </a:solidFill>
                <a:latin typeface="Arial" panose="020B0604020202020204" pitchFamily="34" charset="0"/>
                <a:ea typeface="Times New Roman" panose="02020603050405020304" pitchFamily="18" charset="0"/>
                <a:cs typeface="Arial" panose="020B0604020202020204" pitchFamily="34" charset="0"/>
              </a:rPr>
              <a:t>Câu 6. </a:t>
            </a:r>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Trong một kì thi, hai trường A,B có tổng cộng 350 học sinh dự thi. Kết quả hai trường đó có 338 học sinh trúng tuyển. Tính ra thì trường A có 97% và trường B có 96% số học sinh trúng tuyển. Hỏi trường B có bao nhiêu học sinh.</a:t>
            </a:r>
            <a:endParaRPr kumimoji="0" lang="en-US" sz="18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19032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37" name="Google Shape;672;p50"/>
          <p:cNvSpPr txBox="1">
            <a:spLocks/>
          </p:cNvSpPr>
          <p:nvPr/>
        </p:nvSpPr>
        <p:spPr>
          <a:xfrm>
            <a:off x="3561995" y="214361"/>
            <a:ext cx="2043544" cy="490367"/>
          </a:xfrm>
          <a:prstGeom prst="rect">
            <a:avLst/>
          </a:prstGeom>
          <a:solidFill>
            <a:schemeClr val="tx2">
              <a:lumMod val="20000"/>
              <a:lumOff val="80000"/>
            </a:schemeClr>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143E63"/>
              </a:buClr>
              <a:buSzPts val="3000"/>
              <a:buFont typeface="Merriweather Sans"/>
              <a:buNone/>
              <a:tabLst/>
              <a:defRPr/>
            </a:pPr>
            <a:r>
              <a:rPr kumimoji="0" lang="en-US" sz="2300" b="1" i="0" u="none" strike="noStrike" kern="0" cap="none" spc="0" normalizeH="0" baseline="0" noProof="0" smtClean="0">
                <a:ln>
                  <a:noFill/>
                </a:ln>
                <a:solidFill>
                  <a:srgbClr val="34679A"/>
                </a:solidFill>
                <a:effectLst/>
                <a:uLnTx/>
                <a:uFillTx/>
                <a:latin typeface="Arial"/>
                <a:cs typeface="Merriweather Sans"/>
                <a:sym typeface="Merriweather Sans"/>
              </a:rPr>
              <a:t>BÀI</a:t>
            </a:r>
            <a:r>
              <a:rPr kumimoji="0" lang="en-US" sz="2300" b="1" i="0" u="none" strike="noStrike" kern="0" cap="none" spc="0" normalizeH="0" noProof="0" smtClean="0">
                <a:ln>
                  <a:noFill/>
                </a:ln>
                <a:solidFill>
                  <a:srgbClr val="34679A"/>
                </a:solidFill>
                <a:effectLst/>
                <a:uLnTx/>
                <a:uFillTx/>
                <a:latin typeface="Arial"/>
                <a:cs typeface="Merriweather Sans"/>
                <a:sym typeface="Merriweather Sans"/>
              </a:rPr>
              <a:t> TẬP</a:t>
            </a:r>
            <a:endParaRPr kumimoji="0" lang="en-US" sz="2300" b="1" i="0" u="none" strike="noStrike" kern="0" cap="none" spc="0" normalizeH="0" baseline="0" noProof="0">
              <a:ln>
                <a:noFill/>
              </a:ln>
              <a:solidFill>
                <a:srgbClr val="34679A"/>
              </a:solidFill>
              <a:effectLst/>
              <a:uLnTx/>
              <a:uFillTx/>
              <a:latin typeface="Arial"/>
              <a:cs typeface="Merriweather Sans"/>
              <a:sym typeface="Merriweather Sans"/>
            </a:endParaRPr>
          </a:p>
        </p:txBody>
      </p:sp>
      <p:sp>
        <p:nvSpPr>
          <p:cNvPr id="5" name="Rectangle 4"/>
          <p:cNvSpPr/>
          <p:nvPr/>
        </p:nvSpPr>
        <p:spPr>
          <a:xfrm>
            <a:off x="332088" y="835602"/>
            <a:ext cx="8503359" cy="828688"/>
          </a:xfrm>
          <a:prstGeom prst="rect">
            <a:avLst/>
          </a:prstGeom>
        </p:spPr>
        <p:txBody>
          <a:bodyPr wrap="square">
            <a:spAutoFit/>
          </a:bodyPr>
          <a:lstStyle/>
          <a:p>
            <a:pPr algn="just">
              <a:lnSpc>
                <a:spcPct val="150000"/>
              </a:lnSpc>
              <a:spcAft>
                <a:spcPts val="1000"/>
              </a:spcAft>
              <a:tabLst>
                <a:tab pos="361950" algn="l"/>
              </a:tabLst>
            </a:pPr>
            <a:r>
              <a:rPr lang="en-US" sz="1700" b="1" smtClean="0">
                <a:solidFill>
                  <a:srgbClr val="000000"/>
                </a:solidFill>
                <a:latin typeface="+mj-lt"/>
                <a:ea typeface="Times New Roman" panose="02020603050405020304" pitchFamily="18" charset="0"/>
                <a:cs typeface="Times New Roman" panose="02020603050405020304" pitchFamily="18" charset="0"/>
              </a:rPr>
              <a:t>Bài 1.15 (SHS-tr23) </a:t>
            </a:r>
            <a:r>
              <a:rPr lang="vi-VN" sz="1700">
                <a:latin typeface="+mn-lt"/>
                <a:ea typeface="Times New Roman" panose="02020603050405020304" pitchFamily="18" charset="0"/>
                <a:cs typeface="Times New Roman" panose="02020603050405020304" pitchFamily="18" charset="0"/>
              </a:rPr>
              <a:t>Tìm số nhiên N có hai số, biết rằng tổng của hai chữ số bằng </a:t>
            </a:r>
            <a:r>
              <a:rPr lang="vi-VN" sz="1700" smtClean="0">
                <a:latin typeface="+mn-lt"/>
                <a:ea typeface="Times New Roman" panose="02020603050405020304" pitchFamily="18" charset="0"/>
                <a:cs typeface="Times New Roman" panose="02020603050405020304" pitchFamily="18" charset="0"/>
              </a:rPr>
              <a:t>12 </a:t>
            </a:r>
            <a:r>
              <a:rPr lang="vi-VN" sz="1700">
                <a:latin typeface="+mn-lt"/>
                <a:ea typeface="Times New Roman" panose="02020603050405020304" pitchFamily="18" charset="0"/>
                <a:cs typeface="Times New Roman" panose="02020603050405020304" pitchFamily="18" charset="0"/>
              </a:rPr>
              <a:t>và nếu viết hai chữ số theo thứ tự ngược lại thì được một số lớn hơn N là 36 đơn vị</a:t>
            </a:r>
            <a:r>
              <a:rPr lang="vi-VN" sz="1700" smtClean="0">
                <a:latin typeface="+mn-lt"/>
                <a:ea typeface="Times New Roman" panose="02020603050405020304" pitchFamily="18" charset="0"/>
                <a:cs typeface="Times New Roman" panose="02020603050405020304" pitchFamily="18" charset="0"/>
              </a:rPr>
              <a:t>.</a:t>
            </a:r>
            <a:endParaRPr lang="vi-VN" sz="1700">
              <a:latin typeface="+mn-lt"/>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332088" y="2127850"/>
                <a:ext cx="8503359" cy="2857514"/>
              </a:xfrm>
              <a:prstGeom prst="rect">
                <a:avLst/>
              </a:prstGeom>
            </p:spPr>
            <p:txBody>
              <a:bodyPr wrap="square">
                <a:spAutoFit/>
              </a:bodyPr>
              <a:lstStyle/>
              <a:p>
                <a:pPr marR="30480" algn="just">
                  <a:lnSpc>
                    <a:spcPct val="150000"/>
                  </a:lnSpc>
                  <a:spcBef>
                    <a:spcPts val="300"/>
                  </a:spcBef>
                  <a:spcAft>
                    <a:spcPts val="300"/>
                  </a:spcAft>
                </a:pPr>
                <a:r>
                  <a:rPr lang="fr-FR" sz="1700" smtClean="0">
                    <a:latin typeface="+mn-lt"/>
                    <a:ea typeface="Calibri" panose="020F0502020204030204" pitchFamily="34" charset="0"/>
                  </a:rPr>
                  <a:t>Gọi số cần tìm là </a:t>
                </a:r>
                <a14:m>
                  <m:oMath xmlns:m="http://schemas.openxmlformats.org/officeDocument/2006/math">
                    <m:acc>
                      <m:accPr>
                        <m:chr m:val="̅"/>
                        <m:ctrlPr>
                          <a:rPr lang="en-US" sz="1700" i="1">
                            <a:latin typeface="Cambria Math" panose="02040503050406030204" pitchFamily="18" charset="0"/>
                            <a:ea typeface="Calibri" panose="020F0502020204030204" pitchFamily="34" charset="0"/>
                          </a:rPr>
                        </m:ctrlPr>
                      </m:accPr>
                      <m:e>
                        <m:r>
                          <a:rPr lang="fr-FR" sz="1700" i="1">
                            <a:latin typeface="Cambria Math" panose="02040503050406030204" pitchFamily="18" charset="0"/>
                            <a:ea typeface="Calibri" panose="020F0502020204030204" pitchFamily="34" charset="0"/>
                          </a:rPr>
                          <m:t>𝑎𝑏</m:t>
                        </m:r>
                      </m:e>
                    </m:acc>
                  </m:oMath>
                </a14:m>
                <a:r>
                  <a:rPr lang="fr-FR" sz="1700">
                    <a:latin typeface="+mn-lt"/>
                    <a:ea typeface="Calibri" panose="020F0502020204030204" pitchFamily="34" charset="0"/>
                  </a:rPr>
                  <a:t> (</a:t>
                </a:r>
                <a14:m>
                  <m:oMath xmlns:m="http://schemas.openxmlformats.org/officeDocument/2006/math">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 ∈</m:t>
                    </m:r>
                    <m:sSup>
                      <m:sSupPr>
                        <m:ctrlPr>
                          <a:rPr lang="en-US" sz="1700" i="1">
                            <a:latin typeface="Cambria Math" panose="02040503050406030204" pitchFamily="18" charset="0"/>
                            <a:ea typeface="Calibri" panose="020F0502020204030204" pitchFamily="34" charset="0"/>
                          </a:rPr>
                        </m:ctrlPr>
                      </m:sSupPr>
                      <m:e>
                        <m:r>
                          <a:rPr lang="fr-FR" sz="1700" i="1">
                            <a:latin typeface="Cambria Math" panose="02040503050406030204" pitchFamily="18" charset="0"/>
                            <a:ea typeface="Calibri" panose="020F0502020204030204" pitchFamily="34" charset="0"/>
                          </a:rPr>
                          <m:t>ℕ</m:t>
                        </m:r>
                      </m:e>
                      <m:sup>
                        <m:r>
                          <a:rPr lang="fr-FR" sz="1700" i="1">
                            <a:latin typeface="Cambria Math" panose="02040503050406030204" pitchFamily="18" charset="0"/>
                            <a:ea typeface="Calibri" panose="020F0502020204030204" pitchFamily="34" charset="0"/>
                          </a:rPr>
                          <m:t>∗</m:t>
                        </m:r>
                      </m:sup>
                    </m:sSup>
                    <m:r>
                      <a:rPr lang="fr-FR" sz="1700" i="1">
                        <a:latin typeface="Cambria Math" panose="02040503050406030204" pitchFamily="18" charset="0"/>
                        <a:ea typeface="Calibri" panose="020F0502020204030204" pitchFamily="34" charset="0"/>
                      </a:rPr>
                      <m:t>;0&lt;</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&lt;10</m:t>
                    </m:r>
                  </m:oMath>
                </a14:m>
                <a:r>
                  <a:rPr lang="fr-FR" sz="1700">
                    <a:latin typeface="+mn-lt"/>
                    <a:ea typeface="Calibri" panose="020F0502020204030204" pitchFamily="34" charset="0"/>
                  </a:rPr>
                  <a:t>)</a:t>
                </a:r>
                <a:endParaRPr lang="en-US" sz="1700">
                  <a:effectLst/>
                  <a:latin typeface="+mn-lt"/>
                  <a:ea typeface="Times New Roman" panose="02020603050405020304" pitchFamily="18" charset="0"/>
                </a:endParaRPr>
              </a:p>
              <a:p>
                <a:pPr marR="30480" algn="just">
                  <a:lnSpc>
                    <a:spcPct val="150000"/>
                  </a:lnSpc>
                  <a:spcBef>
                    <a:spcPts val="300"/>
                  </a:spcBef>
                  <a:spcAft>
                    <a:spcPts val="300"/>
                  </a:spcAft>
                </a:pPr>
                <a:r>
                  <a:rPr lang="fr-FR" sz="1700">
                    <a:latin typeface="+mn-lt"/>
                    <a:ea typeface="Calibri" panose="020F0502020204030204" pitchFamily="34" charset="0"/>
                  </a:rPr>
                  <a:t>Tổng của hai chữ số bằng 12 nên ta có : </a:t>
                </a:r>
                <a14:m>
                  <m:oMath xmlns:m="http://schemas.openxmlformats.org/officeDocument/2006/math">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=12    (1)</m:t>
                    </m:r>
                  </m:oMath>
                </a14:m>
                <a:endParaRPr lang="en-US" sz="1700">
                  <a:effectLst/>
                  <a:latin typeface="+mn-lt"/>
                  <a:ea typeface="Times New Roman" panose="02020603050405020304" pitchFamily="18" charset="0"/>
                </a:endParaRPr>
              </a:p>
              <a:p>
                <a:pPr marR="30480" algn="just">
                  <a:lnSpc>
                    <a:spcPct val="150000"/>
                  </a:lnSpc>
                  <a:spcBef>
                    <a:spcPts val="300"/>
                  </a:spcBef>
                  <a:spcAft>
                    <a:spcPts val="300"/>
                  </a:spcAft>
                </a:pPr>
                <a:r>
                  <a:rPr lang="fr-FR" sz="1700">
                    <a:latin typeface="+mn-lt"/>
                    <a:ea typeface="Calibri" panose="020F0502020204030204" pitchFamily="34" charset="0"/>
                  </a:rPr>
                  <a:t>Số ban đầu là </a:t>
                </a:r>
                <a14:m>
                  <m:oMath xmlns:m="http://schemas.openxmlformats.org/officeDocument/2006/math">
                    <m:acc>
                      <m:accPr>
                        <m:chr m:val="̅"/>
                        <m:ctrlPr>
                          <a:rPr lang="en-US" sz="1700" i="1">
                            <a:latin typeface="Cambria Math" panose="02040503050406030204" pitchFamily="18" charset="0"/>
                            <a:ea typeface="Calibri" panose="020F0502020204030204" pitchFamily="34" charset="0"/>
                          </a:rPr>
                        </m:ctrlPr>
                      </m:accPr>
                      <m:e>
                        <m:r>
                          <a:rPr lang="fr-FR" sz="1700" i="1">
                            <a:latin typeface="Cambria Math" panose="02040503050406030204" pitchFamily="18" charset="0"/>
                            <a:ea typeface="Calibri" panose="020F0502020204030204" pitchFamily="34" charset="0"/>
                          </a:rPr>
                          <m:t>𝑎𝑏</m:t>
                        </m:r>
                      </m:e>
                    </m:acc>
                    <m:r>
                      <a:rPr lang="fr-FR" sz="1700" i="1">
                        <a:latin typeface="Cambria Math" panose="02040503050406030204" pitchFamily="18" charset="0"/>
                        <a:ea typeface="Calibri" panose="020F0502020204030204" pitchFamily="34" charset="0"/>
                      </a:rPr>
                      <m:t>=10</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oMath>
                </a14:m>
                <a:endParaRPr lang="en-US" sz="1700">
                  <a:effectLst/>
                  <a:latin typeface="+mn-lt"/>
                  <a:ea typeface="Times New Roman" panose="02020603050405020304" pitchFamily="18" charset="0"/>
                </a:endParaRPr>
              </a:p>
              <a:p>
                <a:pPr marR="30480" algn="just">
                  <a:lnSpc>
                    <a:spcPct val="150000"/>
                  </a:lnSpc>
                  <a:spcBef>
                    <a:spcPts val="300"/>
                  </a:spcBef>
                  <a:spcAft>
                    <a:spcPts val="300"/>
                  </a:spcAft>
                </a:pPr>
                <a:r>
                  <a:rPr lang="fr-FR" sz="1700">
                    <a:latin typeface="+mn-lt"/>
                    <a:ea typeface="Calibri" panose="020F0502020204030204" pitchFamily="34" charset="0"/>
                  </a:rPr>
                  <a:t>Khi đổi chỗ hai chữ số thì ta được số mới là </a:t>
                </a:r>
                <a14:m>
                  <m:oMath xmlns:m="http://schemas.openxmlformats.org/officeDocument/2006/math">
                    <m:acc>
                      <m:accPr>
                        <m:chr m:val="̅"/>
                        <m:ctrlPr>
                          <a:rPr lang="en-US" sz="1700" i="1">
                            <a:latin typeface="Cambria Math" panose="02040503050406030204" pitchFamily="18" charset="0"/>
                            <a:ea typeface="Calibri" panose="020F0502020204030204" pitchFamily="34" charset="0"/>
                          </a:rPr>
                        </m:ctrlPr>
                      </m:accPr>
                      <m:e>
                        <m:r>
                          <a:rPr lang="fr-FR" sz="1700" i="1">
                            <a:latin typeface="Cambria Math" panose="02040503050406030204" pitchFamily="18" charset="0"/>
                            <a:ea typeface="Calibri" panose="020F0502020204030204" pitchFamily="34" charset="0"/>
                          </a:rPr>
                          <m:t>𝑏𝑎</m:t>
                        </m:r>
                      </m:e>
                    </m:acc>
                    <m:r>
                      <a:rPr lang="fr-FR" sz="1700" i="1">
                        <a:latin typeface="Cambria Math" panose="02040503050406030204" pitchFamily="18" charset="0"/>
                        <a:ea typeface="Calibri" panose="020F0502020204030204" pitchFamily="34" charset="0"/>
                      </a:rPr>
                      <m:t>=10</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𝑎</m:t>
                    </m:r>
                  </m:oMath>
                </a14:m>
                <a:endParaRPr lang="en-US" sz="1700">
                  <a:effectLst/>
                  <a:latin typeface="+mn-lt"/>
                  <a:ea typeface="Times New Roman" panose="02020603050405020304" pitchFamily="18" charset="0"/>
                </a:endParaRPr>
              </a:p>
              <a:p>
                <a:pPr marR="30480" algn="just">
                  <a:lnSpc>
                    <a:spcPct val="150000"/>
                  </a:lnSpc>
                  <a:spcBef>
                    <a:spcPts val="300"/>
                  </a:spcBef>
                  <a:spcAft>
                    <a:spcPts val="300"/>
                  </a:spcAft>
                </a:pPr>
                <a:r>
                  <a:rPr lang="fr-FR" sz="1700">
                    <a:latin typeface="+mn-lt"/>
                    <a:ea typeface="Calibri" panose="020F0502020204030204" pitchFamily="34" charset="0"/>
                  </a:rPr>
                  <a:t>Số mới lớn hơn số cũ 36 đơn vị nên ta có phương trình</a:t>
                </a:r>
                <a:endParaRPr lang="en-US" sz="1700">
                  <a:effectLst/>
                  <a:latin typeface="+mn-lt"/>
                  <a:ea typeface="Times New Roman" panose="02020603050405020304" pitchFamily="18" charset="0"/>
                </a:endParaRPr>
              </a:p>
              <a:p>
                <a:pPr marR="30480" algn="ctr">
                  <a:lnSpc>
                    <a:spcPct val="150000"/>
                  </a:lnSpc>
                  <a:spcBef>
                    <a:spcPts val="300"/>
                  </a:spcBef>
                  <a:spcAft>
                    <a:spcPts val="300"/>
                  </a:spcAft>
                </a:pPr>
                <a14:m>
                  <m:oMath xmlns:m="http://schemas.openxmlformats.org/officeDocument/2006/math">
                    <m:d>
                      <m:dPr>
                        <m:ctrlPr>
                          <a:rPr lang="en-US" sz="1700" i="1">
                            <a:latin typeface="Cambria Math" panose="02040503050406030204" pitchFamily="18" charset="0"/>
                            <a:ea typeface="Calibri" panose="020F0502020204030204" pitchFamily="34" charset="0"/>
                          </a:rPr>
                        </m:ctrlPr>
                      </m:dPr>
                      <m:e>
                        <m:r>
                          <a:rPr lang="fr-FR" sz="1700" i="1">
                            <a:latin typeface="Cambria Math" panose="02040503050406030204" pitchFamily="18" charset="0"/>
                            <a:ea typeface="Calibri" panose="020F0502020204030204" pitchFamily="34" charset="0"/>
                          </a:rPr>
                          <m:t>10</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𝑎</m:t>
                        </m:r>
                      </m:e>
                    </m:d>
                    <m:r>
                      <a:rPr lang="fr-FR" sz="1700" i="1">
                        <a:latin typeface="Cambria Math" panose="02040503050406030204" pitchFamily="18" charset="0"/>
                        <a:ea typeface="Calibri" panose="020F0502020204030204" pitchFamily="34" charset="0"/>
                      </a:rPr>
                      <m:t>−</m:t>
                    </m:r>
                    <m:d>
                      <m:dPr>
                        <m:ctrlPr>
                          <a:rPr lang="en-US" sz="1700" i="1">
                            <a:latin typeface="Cambria Math" panose="02040503050406030204" pitchFamily="18" charset="0"/>
                            <a:ea typeface="Calibri" panose="020F0502020204030204" pitchFamily="34" charset="0"/>
                          </a:rPr>
                        </m:ctrlPr>
                      </m:dPr>
                      <m:e>
                        <m:r>
                          <a:rPr lang="fr-FR" sz="1700" i="1">
                            <a:latin typeface="Cambria Math" panose="02040503050406030204" pitchFamily="18" charset="0"/>
                            <a:ea typeface="Calibri" panose="020F0502020204030204" pitchFamily="34" charset="0"/>
                          </a:rPr>
                          <m:t>10</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e>
                    </m:d>
                    <m:r>
                      <a:rPr lang="fr-FR" sz="1700" i="1">
                        <a:latin typeface="Cambria Math" panose="02040503050406030204" pitchFamily="18" charset="0"/>
                        <a:ea typeface="Calibri" panose="020F0502020204030204" pitchFamily="34" charset="0"/>
                      </a:rPr>
                      <m:t>=36</m:t>
                    </m:r>
                  </m:oMath>
                </a14:m>
                <a:r>
                  <a:rPr lang="fr-FR" sz="1700">
                    <a:latin typeface="+mn-lt"/>
                    <a:ea typeface="Calibri" panose="020F0502020204030204" pitchFamily="34" charset="0"/>
                  </a:rPr>
                  <a:t> hay </a:t>
                </a:r>
                <a14:m>
                  <m:oMath xmlns:m="http://schemas.openxmlformats.org/officeDocument/2006/math">
                    <m:r>
                      <a:rPr lang="fr-FR" sz="1700" i="1">
                        <a:latin typeface="Cambria Math" panose="02040503050406030204" pitchFamily="18" charset="0"/>
                        <a:ea typeface="Calibri" panose="020F0502020204030204" pitchFamily="34" charset="0"/>
                      </a:rPr>
                      <m:t>−9</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+9</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=36</m:t>
                    </m:r>
                  </m:oMath>
                </a14:m>
                <a:r>
                  <a:rPr lang="fr-FR" sz="1700" smtClean="0">
                    <a:latin typeface="+mn-lt"/>
                    <a:ea typeface="Calibri" panose="020F0502020204030204" pitchFamily="34" charset="0"/>
                  </a:rPr>
                  <a:t>   </a:t>
                </a:r>
                <a14:m>
                  <m:oMath xmlns:m="http://schemas.openxmlformats.org/officeDocument/2006/math">
                    <m:r>
                      <a:rPr lang="fr-FR" sz="1700" i="1">
                        <a:latin typeface="Cambria Math" panose="02040503050406030204" pitchFamily="18" charset="0"/>
                        <a:ea typeface="Calibri" panose="020F0502020204030204" pitchFamily="34" charset="0"/>
                      </a:rPr>
                      <m:t>(</m:t>
                    </m:r>
                    <m:r>
                      <a:rPr lang="en-US" sz="1700" b="0" i="1" smtClean="0">
                        <a:latin typeface="Cambria Math" panose="02040503050406030204" pitchFamily="18" charset="0"/>
                        <a:ea typeface="Calibri" panose="020F0502020204030204" pitchFamily="34" charset="0"/>
                      </a:rPr>
                      <m:t>2</m:t>
                    </m:r>
                    <m:r>
                      <a:rPr lang="fr-FR" sz="1700" i="1">
                        <a:latin typeface="Cambria Math" panose="02040503050406030204" pitchFamily="18" charset="0"/>
                        <a:ea typeface="Calibri" panose="020F0502020204030204" pitchFamily="34" charset="0"/>
                      </a:rPr>
                      <m:t>)</m:t>
                    </m:r>
                  </m:oMath>
                </a14:m>
                <a:endParaRPr lang="en-US" sz="1700">
                  <a:effectLst/>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32088" y="2127850"/>
                <a:ext cx="8503359" cy="2857514"/>
              </a:xfrm>
              <a:prstGeom prst="rect">
                <a:avLst/>
              </a:prstGeom>
              <a:blipFill>
                <a:blip r:embed="rId3"/>
                <a:stretch>
                  <a:fillRect l="-430" b="-213"/>
                </a:stretch>
              </a:blipFill>
            </p:spPr>
            <p:txBody>
              <a:bodyPr/>
              <a:lstStyle/>
              <a:p>
                <a:r>
                  <a:rPr lang="en-US">
                    <a:noFill/>
                  </a:rPr>
                  <a:t> </a:t>
                </a:r>
              </a:p>
            </p:txBody>
          </p:sp>
        </mc:Fallback>
      </mc:AlternateContent>
      <p:sp>
        <p:nvSpPr>
          <p:cNvPr id="8" name="TextBox 7"/>
          <p:cNvSpPr txBox="1"/>
          <p:nvPr/>
        </p:nvSpPr>
        <p:spPr>
          <a:xfrm>
            <a:off x="4235705" y="1728187"/>
            <a:ext cx="696123"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700" b="1" i="1" u="sng" strike="noStrike" kern="0" cap="none" spc="0" normalizeH="0" baseline="0" noProof="0" smtClean="0">
                <a:ln>
                  <a:noFill/>
                </a:ln>
                <a:solidFill>
                  <a:srgbClr val="C00000"/>
                </a:solidFill>
                <a:effectLst/>
                <a:uLnTx/>
                <a:uFillTx/>
                <a:latin typeface="Arial"/>
                <a:cs typeface="Arial"/>
                <a:sym typeface="Arial"/>
              </a:rPr>
              <a:t>:</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37" name="Google Shape;672;p50"/>
          <p:cNvSpPr txBox="1">
            <a:spLocks/>
          </p:cNvSpPr>
          <p:nvPr/>
        </p:nvSpPr>
        <p:spPr>
          <a:xfrm>
            <a:off x="3561995" y="214361"/>
            <a:ext cx="2043544" cy="490367"/>
          </a:xfrm>
          <a:prstGeom prst="rect">
            <a:avLst/>
          </a:prstGeom>
          <a:solidFill>
            <a:schemeClr val="tx2">
              <a:lumMod val="20000"/>
              <a:lumOff val="80000"/>
            </a:schemeClr>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143E63"/>
              </a:buClr>
              <a:buSzPts val="3000"/>
              <a:buFont typeface="Merriweather Sans"/>
              <a:buNone/>
              <a:tabLst/>
              <a:defRPr/>
            </a:pPr>
            <a:r>
              <a:rPr kumimoji="0" lang="en-US" sz="2300" b="1" i="0" u="none" strike="noStrike" kern="0" cap="none" spc="0" normalizeH="0" baseline="0" noProof="0" smtClean="0">
                <a:ln>
                  <a:noFill/>
                </a:ln>
                <a:solidFill>
                  <a:srgbClr val="34679A"/>
                </a:solidFill>
                <a:effectLst/>
                <a:uLnTx/>
                <a:uFillTx/>
                <a:latin typeface="Arial"/>
                <a:cs typeface="Merriweather Sans"/>
                <a:sym typeface="Merriweather Sans"/>
              </a:rPr>
              <a:t>BÀI TẬP</a:t>
            </a:r>
            <a:endParaRPr kumimoji="0" lang="en-US" sz="2300" b="1" i="0" u="none" strike="noStrike" kern="0" cap="none" spc="0" normalizeH="0" baseline="0" noProof="0">
              <a:ln>
                <a:noFill/>
              </a:ln>
              <a:solidFill>
                <a:srgbClr val="34679A"/>
              </a:solidFill>
              <a:effectLst/>
              <a:uLnTx/>
              <a:uFillTx/>
              <a:latin typeface="Arial"/>
              <a:cs typeface="Merriweather Sans"/>
              <a:sym typeface="Merriweather Sans"/>
            </a:endParaRPr>
          </a:p>
        </p:txBody>
      </p:sp>
      <p:sp>
        <p:nvSpPr>
          <p:cNvPr id="5" name="Rectangle 4"/>
          <p:cNvSpPr/>
          <p:nvPr/>
        </p:nvSpPr>
        <p:spPr>
          <a:xfrm>
            <a:off x="332088" y="835602"/>
            <a:ext cx="8503359" cy="82868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tab pos="361950" algn="l"/>
              </a:tabLst>
              <a:defRPr/>
            </a:pPr>
            <a:r>
              <a:rPr kumimoji="0" lang="en-US" sz="1700" b="1"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1.15 (SHS-tr23) </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Tìm số nhiên N có hai số, biết rằng tổng của hai chữ số bằng </a:t>
            </a: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12 </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và nếu viết hai chữ số theo thứ tự ngược lại thì được một số lớn hơn N là 36 đơn vị</a:t>
            </a: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vi-VN" sz="17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32088" y="2054698"/>
                <a:ext cx="8503359" cy="3009542"/>
              </a:xfrm>
              <a:prstGeom prst="rect">
                <a:avLst/>
              </a:prstGeom>
            </p:spPr>
            <p:txBody>
              <a:bodyPr wrap="square">
                <a:spAutoFit/>
              </a:bodyPr>
              <a:lstStyle/>
              <a:p>
                <a:pPr marR="30480" lvl="0" algn="just">
                  <a:lnSpc>
                    <a:spcPct val="150000"/>
                  </a:lnSpc>
                  <a:spcBef>
                    <a:spcPts val="100"/>
                  </a:spcBef>
                  <a:spcAft>
                    <a:spcPts val="100"/>
                  </a:spcAft>
                  <a:defRPr/>
                </a:pPr>
                <a:r>
                  <a:rPr lang="fr-FR" sz="1700" smtClean="0">
                    <a:ea typeface="Calibri" panose="020F0502020204030204" pitchFamily="34" charset="0"/>
                  </a:rPr>
                  <a:t>Từ </a:t>
                </a:r>
                <a14:m>
                  <m:oMath xmlns:m="http://schemas.openxmlformats.org/officeDocument/2006/math">
                    <m:r>
                      <a:rPr lang="fr-FR" sz="1700" i="1">
                        <a:latin typeface="Cambria Math" panose="02040503050406030204" pitchFamily="18" charset="0"/>
                        <a:ea typeface="Calibri" panose="020F0502020204030204" pitchFamily="34" charset="0"/>
                      </a:rPr>
                      <m:t>(1)</m:t>
                    </m:r>
                  </m:oMath>
                </a14:m>
                <a:r>
                  <a:rPr lang="fr-FR" sz="1700">
                    <a:ea typeface="Calibri" panose="020F0502020204030204" pitchFamily="34" charset="0"/>
                  </a:rPr>
                  <a:t> và </a:t>
                </a:r>
                <a14:m>
                  <m:oMath xmlns:m="http://schemas.openxmlformats.org/officeDocument/2006/math">
                    <m:r>
                      <a:rPr lang="fr-FR" sz="1700" i="1">
                        <a:latin typeface="Cambria Math" panose="02040503050406030204" pitchFamily="18" charset="0"/>
                        <a:ea typeface="Calibri" panose="020F0502020204030204" pitchFamily="34" charset="0"/>
                      </a:rPr>
                      <m:t>(</m:t>
                    </m:r>
                    <m:r>
                      <a:rPr lang="en-US" sz="1700" b="0" i="1" smtClean="0">
                        <a:latin typeface="Cambria Math" panose="02040503050406030204" pitchFamily="18" charset="0"/>
                        <a:ea typeface="Calibri" panose="020F0502020204030204" pitchFamily="34" charset="0"/>
                      </a:rPr>
                      <m:t>2</m:t>
                    </m:r>
                    <m:r>
                      <a:rPr lang="fr-FR" sz="1700" i="1">
                        <a:latin typeface="Cambria Math" panose="02040503050406030204" pitchFamily="18" charset="0"/>
                        <a:ea typeface="Calibri" panose="020F0502020204030204" pitchFamily="34" charset="0"/>
                      </a:rPr>
                      <m:t>)</m:t>
                    </m:r>
                  </m:oMath>
                </a14:m>
                <a:r>
                  <a:rPr lang="fr-FR" sz="1700">
                    <a:ea typeface="Calibri" panose="020F0502020204030204" pitchFamily="34" charset="0"/>
                  </a:rPr>
                  <a:t>, ta có hệ phương trình </a:t>
                </a: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rPr>
                        </m:ctrlPr>
                      </m:dPr>
                      <m:e>
                        <m:eqArr>
                          <m:eqArrPr>
                            <m:ctrlPr>
                              <a:rPr lang="en-US" sz="1700" i="1">
                                <a:latin typeface="Cambria Math" panose="02040503050406030204" pitchFamily="18" charset="0"/>
                                <a:ea typeface="Calibri" panose="020F0502020204030204" pitchFamily="34" charset="0"/>
                              </a:rPr>
                            </m:ctrlPr>
                          </m:eqArrPr>
                          <m:e>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=12</m:t>
                            </m:r>
                          </m:e>
                          <m:e>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=4</m:t>
                            </m:r>
                          </m:e>
                        </m:eqArr>
                      </m:e>
                    </m:d>
                  </m:oMath>
                </a14:m>
                <a:endParaRPr lang="en-US" sz="1700">
                  <a:ea typeface="Times New Roman" panose="02020603050405020304" pitchFamily="18" charset="0"/>
                </a:endParaRPr>
              </a:p>
              <a:p>
                <a:pPr marR="30480" lvl="0" algn="just">
                  <a:lnSpc>
                    <a:spcPct val="150000"/>
                  </a:lnSpc>
                  <a:spcBef>
                    <a:spcPts val="100"/>
                  </a:spcBef>
                  <a:spcAft>
                    <a:spcPts val="100"/>
                  </a:spcAft>
                  <a:defRPr/>
                </a:pPr>
                <a:r>
                  <a:rPr lang="fr-FR" sz="1700">
                    <a:ea typeface="Calibri" panose="020F0502020204030204" pitchFamily="34" charset="0"/>
                  </a:rPr>
                  <a:t>Cộng từng vế hai phương trình của hệ, ta được </a:t>
                </a:r>
                <a:endParaRPr lang="fr-FR" sz="1700" smtClean="0">
                  <a:ea typeface="Calibri" panose="020F0502020204030204" pitchFamily="34" charset="0"/>
                </a:endParaRPr>
              </a:p>
              <a:p>
                <a:pPr marR="30480" lvl="0" algn="ctr">
                  <a:lnSpc>
                    <a:spcPct val="150000"/>
                  </a:lnSpc>
                  <a:spcBef>
                    <a:spcPts val="100"/>
                  </a:spcBef>
                  <a:spcAft>
                    <a:spcPts val="100"/>
                  </a:spcAft>
                  <a:defRPr/>
                </a:pPr>
                <a14:m>
                  <m:oMath xmlns:m="http://schemas.openxmlformats.org/officeDocument/2006/math">
                    <m:r>
                      <a:rPr lang="fr-FR" sz="1700" i="1">
                        <a:latin typeface="Cambria Math" panose="02040503050406030204" pitchFamily="18" charset="0"/>
                        <a:ea typeface="Calibri" panose="020F0502020204030204" pitchFamily="34" charset="0"/>
                      </a:rPr>
                      <m:t>2</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=16</m:t>
                    </m:r>
                  </m:oMath>
                </a14:m>
                <a:r>
                  <a:rPr lang="fr-FR" sz="1700">
                    <a:ea typeface="Calibri" panose="020F0502020204030204" pitchFamily="34" charset="0"/>
                  </a:rPr>
                  <a:t>, suy ra </a:t>
                </a:r>
                <a14:m>
                  <m:oMath xmlns:m="http://schemas.openxmlformats.org/officeDocument/2006/math">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=8</m:t>
                    </m:r>
                  </m:oMath>
                </a14:m>
                <a:r>
                  <a:rPr lang="fr-FR" sz="1700">
                    <a:ea typeface="Calibri" panose="020F0502020204030204" pitchFamily="34" charset="0"/>
                  </a:rPr>
                  <a:t> (thỏa mãn</a:t>
                </a:r>
                <a:r>
                  <a:rPr lang="fr-FR" sz="1700" smtClean="0">
                    <a:ea typeface="Calibri" panose="020F0502020204030204" pitchFamily="34" charset="0"/>
                  </a:rPr>
                  <a:t>)</a:t>
                </a:r>
                <a:endParaRPr lang="en-US" sz="1700">
                  <a:ea typeface="Times New Roman" panose="02020603050405020304" pitchFamily="18" charset="0"/>
                </a:endParaRPr>
              </a:p>
              <a:p>
                <a:pPr marR="30480" lvl="0" algn="just">
                  <a:lnSpc>
                    <a:spcPct val="150000"/>
                  </a:lnSpc>
                  <a:spcBef>
                    <a:spcPts val="100"/>
                  </a:spcBef>
                  <a:spcAft>
                    <a:spcPts val="100"/>
                  </a:spcAft>
                  <a:defRPr/>
                </a:pPr>
                <a:r>
                  <a:rPr lang="fr-FR" sz="1700">
                    <a:ea typeface="Calibri" panose="020F0502020204030204" pitchFamily="34" charset="0"/>
                  </a:rPr>
                  <a:t>Thế </a:t>
                </a:r>
                <a14:m>
                  <m:oMath xmlns:m="http://schemas.openxmlformats.org/officeDocument/2006/math">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=8</m:t>
                    </m:r>
                  </m:oMath>
                </a14:m>
                <a:r>
                  <a:rPr lang="fr-FR" sz="1700">
                    <a:ea typeface="Calibri" panose="020F0502020204030204" pitchFamily="34" charset="0"/>
                  </a:rPr>
                  <a:t> vào phương trình thứ nhất, ta có </a:t>
                </a:r>
                <a:endParaRPr lang="en-US" sz="1700" i="1" smtClean="0">
                  <a:latin typeface="Cambria Math" panose="02040503050406030204" pitchFamily="18" charset="0"/>
                  <a:ea typeface="Calibri" panose="020F0502020204030204" pitchFamily="34" charset="0"/>
                </a:endParaRPr>
              </a:p>
              <a:p>
                <a:pPr marR="30480" lvl="0" algn="ctr">
                  <a:lnSpc>
                    <a:spcPct val="150000"/>
                  </a:lnSpc>
                  <a:spcBef>
                    <a:spcPts val="100"/>
                  </a:spcBef>
                  <a:spcAft>
                    <a:spcPts val="100"/>
                  </a:spcAft>
                  <a:defRPr/>
                </a:pPr>
                <a14:m>
                  <m:oMath xmlns:m="http://schemas.openxmlformats.org/officeDocument/2006/math">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+8=12</m:t>
                    </m:r>
                  </m:oMath>
                </a14:m>
                <a:r>
                  <a:rPr lang="fr-FR" sz="1700">
                    <a:ea typeface="Calibri" panose="020F0502020204030204" pitchFamily="34" charset="0"/>
                  </a:rPr>
                  <a:t>, suy ra </a:t>
                </a:r>
                <a14:m>
                  <m:oMath xmlns:m="http://schemas.openxmlformats.org/officeDocument/2006/math">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=4</m:t>
                    </m:r>
                  </m:oMath>
                </a14:m>
                <a:r>
                  <a:rPr lang="fr-FR" sz="1700">
                    <a:ea typeface="Calibri" panose="020F0502020204030204" pitchFamily="34" charset="0"/>
                  </a:rPr>
                  <a:t> (thỏa mãn</a:t>
                </a:r>
                <a:r>
                  <a:rPr lang="fr-FR" sz="1700" smtClean="0">
                    <a:ea typeface="Calibri" panose="020F0502020204030204" pitchFamily="34" charset="0"/>
                  </a:rPr>
                  <a:t>)</a:t>
                </a:r>
                <a:endParaRPr lang="en-US" sz="1700">
                  <a:ea typeface="Times New Roman" panose="02020603050405020304" pitchFamily="18" charset="0"/>
                </a:endParaRPr>
              </a:p>
              <a:p>
                <a:pPr marR="30480" lvl="0" algn="just">
                  <a:lnSpc>
                    <a:spcPct val="150000"/>
                  </a:lnSpc>
                  <a:spcBef>
                    <a:spcPts val="100"/>
                  </a:spcBef>
                  <a:spcAft>
                    <a:spcPts val="100"/>
                  </a:spcAft>
                  <a:defRPr/>
                </a:pPr>
                <a:r>
                  <a:rPr lang="fr-FR" sz="1700">
                    <a:ea typeface="Calibri" panose="020F0502020204030204" pitchFamily="34" charset="0"/>
                  </a:rPr>
                  <a:t>Vậy số cần tìm là </a:t>
                </a:r>
                <a14:m>
                  <m:oMath xmlns:m="http://schemas.openxmlformats.org/officeDocument/2006/math">
                    <m:r>
                      <a:rPr lang="fr-FR" sz="1700" i="1" smtClean="0">
                        <a:latin typeface="Cambria Math" panose="02040503050406030204" pitchFamily="18" charset="0"/>
                        <a:ea typeface="Calibri" panose="020F0502020204030204" pitchFamily="34" charset="0"/>
                      </a:rPr>
                      <m:t>48</m:t>
                    </m:r>
                  </m:oMath>
                </a14:m>
                <a:r>
                  <a:rPr lang="fr-FR" sz="1700">
                    <a:ea typeface="Calibri" panose="020F0502020204030204" pitchFamily="34" charset="0"/>
                  </a:rPr>
                  <a:t>.</a:t>
                </a:r>
                <a:endParaRPr lang="en-US" sz="170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32088" y="2054698"/>
                <a:ext cx="8503359" cy="3009542"/>
              </a:xfrm>
              <a:prstGeom prst="rect">
                <a:avLst/>
              </a:prstGeom>
              <a:blipFill>
                <a:blip r:embed="rId3"/>
                <a:stretch>
                  <a:fillRect l="-430" b="-1822"/>
                </a:stretch>
              </a:blipFill>
            </p:spPr>
            <p:txBody>
              <a:bodyPr/>
              <a:lstStyle/>
              <a:p>
                <a:r>
                  <a:rPr lang="en-US">
                    <a:noFill/>
                  </a:rPr>
                  <a:t> </a:t>
                </a:r>
              </a:p>
            </p:txBody>
          </p:sp>
        </mc:Fallback>
      </mc:AlternateContent>
      <p:sp>
        <p:nvSpPr>
          <p:cNvPr id="8" name="TextBox 7"/>
          <p:cNvSpPr txBox="1"/>
          <p:nvPr/>
        </p:nvSpPr>
        <p:spPr>
          <a:xfrm>
            <a:off x="4235705" y="1755886"/>
            <a:ext cx="696123"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700" b="1" i="1" u="sng" strike="noStrike" kern="0" cap="none" spc="0" normalizeH="0" baseline="0" noProof="0" smtClean="0">
                <a:ln>
                  <a:noFill/>
                </a:ln>
                <a:solidFill>
                  <a:srgbClr val="C00000"/>
                </a:solidFill>
                <a:effectLst/>
                <a:uLnTx/>
                <a:uFillTx/>
                <a:latin typeface="Arial"/>
                <a:cs typeface="Arial"/>
                <a:sym typeface="Arial"/>
              </a:rPr>
              <a:t>:</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317880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55" name="Google Shape;591;p34"/>
          <p:cNvSpPr txBox="1">
            <a:spLocks noGrp="1"/>
          </p:cNvSpPr>
          <p:nvPr>
            <p:ph type="title"/>
          </p:nvPr>
        </p:nvSpPr>
        <p:spPr>
          <a:xfrm>
            <a:off x="492981" y="2882554"/>
            <a:ext cx="8181893" cy="1824616"/>
          </a:xfrm>
          <a:prstGeom prst="rect">
            <a:avLst/>
          </a:prstGeom>
          <a:solidFill>
            <a:srgbClr val="EAC67C"/>
          </a:solidFill>
          <a:ln>
            <a:solidFill>
              <a:srgbClr val="EAC67C"/>
            </a:solidFill>
          </a:ln>
        </p:spPr>
        <p:txBody>
          <a:bodyPr spcFirstLastPara="1" wrap="square" lIns="91425" tIns="91425" rIns="91425" bIns="91425" anchor="b" anchorCtr="0">
            <a:noAutofit/>
          </a:bodyPr>
          <a:lstStyle/>
          <a:p>
            <a:pPr lvl="0">
              <a:lnSpc>
                <a:spcPct val="150000"/>
              </a:lnSpc>
            </a:pPr>
            <a:r>
              <a:rPr lang="en-US" b="1" smtClean="0">
                <a:solidFill>
                  <a:schemeClr val="accent6"/>
                </a:solidFill>
                <a:latin typeface="+mn-lt"/>
              </a:rPr>
              <a:t> </a:t>
            </a:r>
            <a:endParaRPr lang="vi-VN" b="1">
              <a:solidFill>
                <a:schemeClr val="accent6"/>
              </a:solidFill>
              <a:latin typeface="+mn-lt"/>
            </a:endParaRPr>
          </a:p>
        </p:txBody>
      </p:sp>
      <p:sp>
        <p:nvSpPr>
          <p:cNvPr id="56" name="Rectangle 55"/>
          <p:cNvSpPr/>
          <p:nvPr/>
        </p:nvSpPr>
        <p:spPr>
          <a:xfrm>
            <a:off x="698211" y="212072"/>
            <a:ext cx="7764662" cy="2482667"/>
          </a:xfrm>
          <a:prstGeom prst="rect">
            <a:avLst/>
          </a:prstGeom>
        </p:spPr>
        <p:txBody>
          <a:bodyPr wrap="square">
            <a:spAutoFit/>
          </a:bodyPr>
          <a:lstStyle/>
          <a:p>
            <a:pPr lvl="0" algn="ctr" defTabSz="457200">
              <a:lnSpc>
                <a:spcPct val="150000"/>
              </a:lnSpc>
              <a:buClrTx/>
              <a:defRPr/>
            </a:pPr>
            <a:r>
              <a:rPr lang="vi-VN" sz="3600" b="1" kern="1200">
                <a:solidFill>
                  <a:schemeClr val="accent2">
                    <a:lumMod val="75000"/>
                  </a:schemeClr>
                </a:solidFill>
                <a:latin typeface="Arial" panose="020B0604020202020204" pitchFamily="34" charset="0"/>
                <a:ea typeface="+mn-ea"/>
                <a:cs typeface="Arial" panose="020B0604020202020204" pitchFamily="34" charset="0"/>
              </a:rPr>
              <a:t>CHƯƠNG I. PHƯƠNG TRÌNH VÀ </a:t>
            </a:r>
            <a:r>
              <a:rPr lang="vi-VN" sz="3600" b="1" kern="1200" smtClean="0">
                <a:solidFill>
                  <a:schemeClr val="accent2">
                    <a:lumMod val="75000"/>
                  </a:schemeClr>
                </a:solidFill>
                <a:latin typeface="Arial" panose="020B0604020202020204" pitchFamily="34" charset="0"/>
                <a:ea typeface="+mn-ea"/>
                <a:cs typeface="Arial" panose="020B0604020202020204" pitchFamily="34" charset="0"/>
              </a:rPr>
              <a:t>HỆ </a:t>
            </a:r>
            <a:r>
              <a:rPr lang="vi-VN" sz="3600" b="1" kern="1200">
                <a:solidFill>
                  <a:schemeClr val="accent2">
                    <a:lumMod val="75000"/>
                  </a:schemeClr>
                </a:solidFill>
                <a:latin typeface="Arial" panose="020B0604020202020204" pitchFamily="34" charset="0"/>
                <a:ea typeface="+mn-ea"/>
                <a:cs typeface="Arial" panose="020B0604020202020204" pitchFamily="34" charset="0"/>
              </a:rPr>
              <a:t>HAI PHƯƠNG TRÌNH </a:t>
            </a:r>
            <a:endParaRPr lang="en-US" sz="3600" b="1" kern="1200" smtClean="0">
              <a:solidFill>
                <a:schemeClr val="accent2">
                  <a:lumMod val="75000"/>
                </a:schemeClr>
              </a:solidFill>
              <a:latin typeface="Arial" panose="020B0604020202020204" pitchFamily="34" charset="0"/>
              <a:ea typeface="+mn-ea"/>
              <a:cs typeface="Arial" panose="020B0604020202020204" pitchFamily="34" charset="0"/>
            </a:endParaRPr>
          </a:p>
          <a:p>
            <a:pPr lvl="0" algn="ctr" defTabSz="457200">
              <a:lnSpc>
                <a:spcPct val="150000"/>
              </a:lnSpc>
              <a:buClrTx/>
              <a:defRPr/>
            </a:pPr>
            <a:r>
              <a:rPr lang="vi-VN" sz="3600" b="1" kern="1200" smtClean="0">
                <a:solidFill>
                  <a:schemeClr val="accent2">
                    <a:lumMod val="75000"/>
                  </a:schemeClr>
                </a:solidFill>
                <a:latin typeface="Arial" panose="020B0604020202020204" pitchFamily="34" charset="0"/>
                <a:ea typeface="+mn-ea"/>
                <a:cs typeface="Arial" panose="020B0604020202020204" pitchFamily="34" charset="0"/>
              </a:rPr>
              <a:t>BẬC </a:t>
            </a:r>
            <a:r>
              <a:rPr lang="vi-VN" sz="3600" b="1" kern="1200">
                <a:solidFill>
                  <a:schemeClr val="accent2">
                    <a:lumMod val="75000"/>
                  </a:schemeClr>
                </a:solidFill>
                <a:latin typeface="Arial" panose="020B0604020202020204" pitchFamily="34" charset="0"/>
                <a:ea typeface="+mn-ea"/>
                <a:cs typeface="Arial" panose="020B0604020202020204" pitchFamily="34" charset="0"/>
              </a:rPr>
              <a:t>NHẤT HAI ẨN</a:t>
            </a:r>
            <a:endParaRPr kumimoji="0" lang="en-US" sz="3600" b="1" i="0" u="none" strike="noStrike" kern="1200" cap="none" spc="0" normalizeH="0" baseline="0" noProof="0">
              <a:ln>
                <a:noFill/>
              </a:ln>
              <a:solidFill>
                <a:schemeClr val="accent2">
                  <a:lumMod val="75000"/>
                </a:schemeClr>
              </a:solidFill>
              <a:effectLst/>
              <a:uLnTx/>
              <a:uFillTx/>
              <a:latin typeface="Arial" panose="020B0604020202020204" pitchFamily="34" charset="0"/>
              <a:ea typeface="+mn-ea"/>
              <a:cs typeface="Arial" panose="020B0604020202020204" pitchFamily="34" charset="0"/>
              <a:sym typeface="Arial"/>
            </a:endParaRPr>
          </a:p>
        </p:txBody>
      </p:sp>
      <p:pic>
        <p:nvPicPr>
          <p:cNvPr id="57" name="Google Shape;309;p40"/>
          <p:cNvPicPr preferRelativeResize="0"/>
          <p:nvPr/>
        </p:nvPicPr>
        <p:blipFill>
          <a:blip r:embed="rId3">
            <a:alphaModFix/>
          </a:blip>
          <a:stretch>
            <a:fillRect/>
          </a:stretch>
        </p:blipFill>
        <p:spPr>
          <a:xfrm rot="20097157">
            <a:off x="8217974" y="4277173"/>
            <a:ext cx="754595" cy="767696"/>
          </a:xfrm>
          <a:prstGeom prst="rect">
            <a:avLst/>
          </a:prstGeom>
          <a:noFill/>
          <a:ln>
            <a:noFill/>
          </a:ln>
        </p:spPr>
      </p:pic>
      <p:pic>
        <p:nvPicPr>
          <p:cNvPr id="18" name="Picture 17"/>
          <p:cNvPicPr>
            <a:picLocks noChangeAspect="1"/>
          </p:cNvPicPr>
          <p:nvPr/>
        </p:nvPicPr>
        <p:blipFill>
          <a:blip r:embed="rId4"/>
          <a:stretch>
            <a:fillRect/>
          </a:stretch>
        </p:blipFill>
        <p:spPr>
          <a:xfrm rot="14117009">
            <a:off x="-240140" y="-323515"/>
            <a:ext cx="1184279" cy="1179107"/>
          </a:xfrm>
          <a:prstGeom prst="rect">
            <a:avLst/>
          </a:prstGeom>
        </p:spPr>
      </p:pic>
      <p:sp>
        <p:nvSpPr>
          <p:cNvPr id="60" name="Rectangle 59"/>
          <p:cNvSpPr/>
          <p:nvPr/>
        </p:nvSpPr>
        <p:spPr>
          <a:xfrm>
            <a:off x="588971" y="2906407"/>
            <a:ext cx="7951338" cy="1754326"/>
          </a:xfrm>
          <a:prstGeom prst="rect">
            <a:avLst/>
          </a:prstGeom>
        </p:spPr>
        <p:txBody>
          <a:bodyPr wrap="square">
            <a:spAutoFit/>
          </a:bodyPr>
          <a:lstStyle/>
          <a:p>
            <a:pPr lvl="0" algn="ctr" defTabSz="457200">
              <a:lnSpc>
                <a:spcPct val="150000"/>
              </a:lnSpc>
              <a:buClrTx/>
              <a:defRPr/>
            </a:pPr>
            <a:r>
              <a:rPr lang="vi-VN" sz="3600" b="1" kern="120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mn-ea"/>
                <a:cs typeface="Arial" panose="020B0604020202020204" pitchFamily="34" charset="0"/>
              </a:rPr>
              <a:t>BÀI 3: GIẢI BÀI TOÁN BẰNG CÁCH LẬP HỆ PHƯƠNG TRÌNH </a:t>
            </a: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 name="Rectangle 1"/>
          <p:cNvSpPr/>
          <p:nvPr/>
        </p:nvSpPr>
        <p:spPr>
          <a:xfrm>
            <a:off x="277368" y="93110"/>
            <a:ext cx="8610600" cy="1154675"/>
          </a:xfrm>
          <a:prstGeom prst="rect">
            <a:avLst/>
          </a:prstGeom>
        </p:spPr>
        <p:txBody>
          <a:bodyPr wrap="square">
            <a:spAutoFit/>
          </a:bodyPr>
          <a:lstStyle/>
          <a:p>
            <a:pPr algn="just">
              <a:lnSpc>
                <a:spcPct val="150000"/>
              </a:lnSpc>
              <a:spcAft>
                <a:spcPts val="1000"/>
              </a:spcAft>
              <a:tabLst>
                <a:tab pos="361950" algn="l"/>
              </a:tabLst>
            </a:pPr>
            <a:r>
              <a:rPr lang="en-US" sz="1600" b="1">
                <a:ea typeface="Times New Roman" panose="02020603050405020304" pitchFamily="18" charset="0"/>
                <a:cs typeface="Times New Roman" panose="02020603050405020304" pitchFamily="18" charset="0"/>
              </a:rPr>
              <a:t>Bài </a:t>
            </a:r>
            <a:r>
              <a:rPr lang="en-US" sz="1600" b="1" smtClean="0">
                <a:ea typeface="Times New Roman" panose="02020603050405020304" pitchFamily="18" charset="0"/>
                <a:cs typeface="Times New Roman" panose="02020603050405020304" pitchFamily="18" charset="0"/>
              </a:rPr>
              <a:t>1.16 </a:t>
            </a:r>
            <a:r>
              <a:rPr lang="en-US" sz="1600" b="1">
                <a:ea typeface="Times New Roman" panose="02020603050405020304" pitchFamily="18" charset="0"/>
                <a:cs typeface="Times New Roman" panose="02020603050405020304" pitchFamily="18" charset="0"/>
              </a:rPr>
              <a:t>(SHS-tr23) </a:t>
            </a:r>
            <a:r>
              <a:rPr lang="vi-VN" sz="1600">
                <a:latin typeface="+mn-lt"/>
                <a:ea typeface="Times New Roman" panose="02020603050405020304" pitchFamily="18" charset="0"/>
                <a:cs typeface="Times New Roman" panose="02020603050405020304" pitchFamily="18" charset="0"/>
              </a:rPr>
              <a:t>Điểm số trung bình của một vận động viên bắn súng sau 100 lần bắn là 8,69 điểm. Kết quả cụ thể được ghi trong bảng sau, trong đó có hai ô bị mờ không đọc được (đánh dấu "?"):</a:t>
            </a:r>
            <a:endParaRPr lang="en-US" sz="1600">
              <a:latin typeface="+mn-lt"/>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683460367"/>
              </p:ext>
            </p:extLst>
          </p:nvPr>
        </p:nvGraphicFramePr>
        <p:xfrm>
          <a:off x="749809" y="1333918"/>
          <a:ext cx="7653528" cy="741770"/>
        </p:xfrm>
        <a:graphic>
          <a:graphicData uri="http://schemas.openxmlformats.org/drawingml/2006/table">
            <a:tbl>
              <a:tblPr/>
              <a:tblGrid>
                <a:gridCol w="2362912">
                  <a:extLst>
                    <a:ext uri="{9D8B030D-6E8A-4147-A177-3AD203B41FA5}">
                      <a16:colId xmlns:a16="http://schemas.microsoft.com/office/drawing/2014/main" val="2722319199"/>
                    </a:ext>
                  </a:extLst>
                </a:gridCol>
                <a:gridCol w="899060">
                  <a:extLst>
                    <a:ext uri="{9D8B030D-6E8A-4147-A177-3AD203B41FA5}">
                      <a16:colId xmlns:a16="http://schemas.microsoft.com/office/drawing/2014/main" val="1381169501"/>
                    </a:ext>
                  </a:extLst>
                </a:gridCol>
                <a:gridCol w="1083480">
                  <a:extLst>
                    <a:ext uri="{9D8B030D-6E8A-4147-A177-3AD203B41FA5}">
                      <a16:colId xmlns:a16="http://schemas.microsoft.com/office/drawing/2014/main" val="3629654072"/>
                    </a:ext>
                  </a:extLst>
                </a:gridCol>
                <a:gridCol w="1095008">
                  <a:extLst>
                    <a:ext uri="{9D8B030D-6E8A-4147-A177-3AD203B41FA5}">
                      <a16:colId xmlns:a16="http://schemas.microsoft.com/office/drawing/2014/main" val="2197908430"/>
                    </a:ext>
                  </a:extLst>
                </a:gridCol>
                <a:gridCol w="1198745">
                  <a:extLst>
                    <a:ext uri="{9D8B030D-6E8A-4147-A177-3AD203B41FA5}">
                      <a16:colId xmlns:a16="http://schemas.microsoft.com/office/drawing/2014/main" val="2146500629"/>
                    </a:ext>
                  </a:extLst>
                </a:gridCol>
                <a:gridCol w="1014323">
                  <a:extLst>
                    <a:ext uri="{9D8B030D-6E8A-4147-A177-3AD203B41FA5}">
                      <a16:colId xmlns:a16="http://schemas.microsoft.com/office/drawing/2014/main" val="3971712536"/>
                    </a:ext>
                  </a:extLst>
                </a:gridCol>
              </a:tblGrid>
              <a:tr h="370885">
                <a:tc>
                  <a:txBody>
                    <a:bodyPr/>
                    <a:lstStyle/>
                    <a:p>
                      <a:pPr algn="ctr"/>
                      <a:r>
                        <a:rPr lang="en-US" sz="1600">
                          <a:solidFill>
                            <a:srgbClr val="000000"/>
                          </a:solidFill>
                          <a:effectLst/>
                        </a:rPr>
                        <a:t>Điểm số của mỗi lần bắn</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10</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9</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8</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7</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6</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924742776"/>
                  </a:ext>
                </a:extLst>
              </a:tr>
              <a:tr h="370885">
                <a:tc>
                  <a:txBody>
                    <a:bodyPr/>
                    <a:lstStyle/>
                    <a:p>
                      <a:pPr algn="ctr"/>
                      <a:r>
                        <a:rPr lang="en-US" sz="1600">
                          <a:solidFill>
                            <a:srgbClr val="000000"/>
                          </a:solidFill>
                          <a:effectLst/>
                        </a:rPr>
                        <a:t>Số lần bắn</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25</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42</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70C0"/>
                          </a:solidFill>
                          <a:effectLst/>
                        </a:rPr>
                        <a:t>?</a:t>
                      </a:r>
                      <a:endParaRPr lang="en-US" sz="1600">
                        <a:solidFill>
                          <a:srgbClr val="000000"/>
                        </a:solidFill>
                        <a:effectLs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15</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70C0"/>
                          </a:solidFill>
                          <a:effectLst/>
                        </a:rPr>
                        <a:t>?</a:t>
                      </a:r>
                      <a:endParaRPr lang="en-US" sz="1600">
                        <a:solidFill>
                          <a:srgbClr val="000000"/>
                        </a:solidFill>
                        <a:effectLs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52636907"/>
                  </a:ext>
                </a:extLst>
              </a:tr>
            </a:tbl>
          </a:graphicData>
        </a:graphic>
      </p:graphicFrame>
      <p:sp>
        <p:nvSpPr>
          <p:cNvPr id="6" name="Rectangle 1"/>
          <p:cNvSpPr>
            <a:spLocks noChangeArrowheads="1"/>
          </p:cNvSpPr>
          <p:nvPr/>
        </p:nvSpPr>
        <p:spPr bwMode="auto">
          <a:xfrm>
            <a:off x="277368" y="2225829"/>
            <a:ext cx="412132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rgbClr val="000000"/>
                </a:solidFill>
                <a:effectLst/>
                <a:latin typeface="+mj-lt"/>
                <a:cs typeface="Open Sans" panose="020B0604020202020204" charset="0"/>
              </a:rPr>
              <a:t>Em hãy tìm lại các số bị mờ trong hai số đó.</a:t>
            </a:r>
            <a:endParaRPr kumimoji="0" lang="en-US" altLang="en-US" sz="1600" b="0" i="0" u="none" strike="noStrike" cap="none" normalizeH="0" baseline="0" smtClean="0">
              <a:ln>
                <a:noFill/>
              </a:ln>
              <a:solidFill>
                <a:schemeClr val="tx1"/>
              </a:solidFill>
              <a:effectLst/>
              <a:latin typeface="+mj-lt"/>
            </a:endParaRPr>
          </a:p>
        </p:txBody>
      </p:sp>
      <p:sp>
        <p:nvSpPr>
          <p:cNvPr id="8" name="TextBox 7"/>
          <p:cNvSpPr txBox="1"/>
          <p:nvPr/>
        </p:nvSpPr>
        <p:spPr>
          <a:xfrm>
            <a:off x="4228510" y="2622191"/>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271272" y="3102517"/>
                <a:ext cx="8610600" cy="1938992"/>
              </a:xfrm>
              <a:prstGeom prst="rect">
                <a:avLst/>
              </a:prstGeom>
            </p:spPr>
            <p:txBody>
              <a:bodyPr wrap="square">
                <a:spAutoFit/>
              </a:bodyPr>
              <a:lstStyle/>
              <a:p>
                <a:pPr marR="30480" algn="just">
                  <a:lnSpc>
                    <a:spcPct val="150000"/>
                  </a:lnSpc>
                </a:pPr>
                <a:r>
                  <a:rPr lang="fr-FR" sz="1600" smtClean="0">
                    <a:latin typeface="+mj-lt"/>
                    <a:ea typeface="Calibri" panose="020F0502020204030204" pitchFamily="34" charset="0"/>
                  </a:rPr>
                  <a:t>Gọi số thứ nhất bị mờ là </a:t>
                </a:r>
                <a14:m>
                  <m:oMath xmlns:m="http://schemas.openxmlformats.org/officeDocument/2006/math">
                    <m:r>
                      <a:rPr lang="fr-FR" sz="1600" i="1">
                        <a:latin typeface="Cambria Math" panose="02040503050406030204" pitchFamily="18" charset="0"/>
                        <a:ea typeface="Calibri" panose="020F0502020204030204" pitchFamily="34" charset="0"/>
                      </a:rPr>
                      <m:t>𝑥</m:t>
                    </m:r>
                  </m:oMath>
                </a14:m>
                <a:r>
                  <a:rPr lang="fr-FR" sz="1600">
                    <a:latin typeface="+mj-lt"/>
                    <a:ea typeface="Calibri" panose="020F0502020204030204" pitchFamily="34" charset="0"/>
                  </a:rPr>
                  <a:t>, số thứ hai bị mờ là </a:t>
                </a:r>
                <a14:m>
                  <m:oMath xmlns:m="http://schemas.openxmlformats.org/officeDocument/2006/math">
                    <m:r>
                      <a:rPr lang="fr-FR" sz="1600" i="1">
                        <a:latin typeface="Cambria Math" panose="02040503050406030204" pitchFamily="18" charset="0"/>
                        <a:ea typeface="Calibri" panose="020F0502020204030204" pitchFamily="34" charset="0"/>
                      </a:rPr>
                      <m:t>𝑦</m:t>
                    </m:r>
                  </m:oMath>
                </a14:m>
                <a:r>
                  <a:rPr lang="fr-FR" sz="1600">
                    <a:latin typeface="+mj-lt"/>
                    <a:ea typeface="Calibri" panose="020F0502020204030204" pitchFamily="34" charset="0"/>
                  </a:rPr>
                  <a:t> (</a:t>
                </a:r>
                <a14:m>
                  <m:oMath xmlns:m="http://schemas.openxmlformats.org/officeDocument/2006/math">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 </m:t>
                    </m:r>
                    <m:sSup>
                      <m:sSupPr>
                        <m:ctrlPr>
                          <a:rPr lang="en-US" sz="1600" i="1">
                            <a:latin typeface="Cambria Math" panose="02040503050406030204" pitchFamily="18" charset="0"/>
                            <a:ea typeface="Calibri" panose="020F0502020204030204" pitchFamily="34" charset="0"/>
                          </a:rPr>
                        </m:ctrlPr>
                      </m:sSupPr>
                      <m:e>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ℕ</m:t>
                        </m:r>
                      </m:e>
                      <m:sup>
                        <m:r>
                          <a:rPr lang="fr-FR" sz="1600" i="1">
                            <a:latin typeface="Cambria Math" panose="02040503050406030204" pitchFamily="18" charset="0"/>
                            <a:ea typeface="Calibri" panose="020F0502020204030204" pitchFamily="34" charset="0"/>
                          </a:rPr>
                          <m:t>∗</m:t>
                        </m:r>
                      </m:sup>
                    </m:sSup>
                  </m:oMath>
                </a14:m>
                <a:r>
                  <a:rPr lang="fr-FR" sz="1600" smtClean="0">
                    <a:latin typeface="+mj-lt"/>
                    <a:ea typeface="Calibri" panose="020F0502020204030204" pitchFamily="34" charset="0"/>
                  </a:rPr>
                  <a:t>)</a:t>
                </a:r>
                <a:endParaRPr lang="en-US" sz="1600">
                  <a:effectLst/>
                  <a:latin typeface="+mj-lt"/>
                  <a:ea typeface="Times New Roman" panose="02020603050405020304" pitchFamily="18" charset="0"/>
                </a:endParaRPr>
              </a:p>
              <a:p>
                <a:pPr marR="30480" algn="just">
                  <a:lnSpc>
                    <a:spcPct val="150000"/>
                  </a:lnSpc>
                </a:pPr>
                <a:r>
                  <a:rPr lang="fr-FR" sz="1600">
                    <a:latin typeface="+mj-lt"/>
                    <a:ea typeface="Calibri" panose="020F0502020204030204" pitchFamily="34" charset="0"/>
                  </a:rPr>
                  <a:t>Số lần bắn là 100 nên ta có : </a:t>
                </a:r>
                <a14:m>
                  <m:oMath xmlns:m="http://schemas.openxmlformats.org/officeDocument/2006/math">
                    <m:r>
                      <a:rPr lang="fr-FR" sz="1600" i="1">
                        <a:latin typeface="Cambria Math" panose="02040503050406030204" pitchFamily="18" charset="0"/>
                        <a:ea typeface="Calibri" panose="020F0502020204030204" pitchFamily="34" charset="0"/>
                      </a:rPr>
                      <m:t>25+42+</m:t>
                    </m:r>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+15+</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=100</m:t>
                    </m:r>
                  </m:oMath>
                </a14:m>
                <a:r>
                  <a:rPr lang="fr-FR" sz="1600">
                    <a:latin typeface="+mj-lt"/>
                    <a:ea typeface="Calibri" panose="020F0502020204030204" pitchFamily="34" charset="0"/>
                  </a:rPr>
                  <a:t> hay </a:t>
                </a:r>
                <a14:m>
                  <m:oMath xmlns:m="http://schemas.openxmlformats.org/officeDocument/2006/math">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=18   (1)</m:t>
                    </m:r>
                  </m:oMath>
                </a14:m>
                <a:endParaRPr lang="en-US" sz="1600">
                  <a:effectLst/>
                  <a:latin typeface="+mj-lt"/>
                  <a:ea typeface="Times New Roman" panose="02020603050405020304" pitchFamily="18" charset="0"/>
                </a:endParaRPr>
              </a:p>
              <a:p>
                <a:pPr marR="30480" algn="just">
                  <a:lnSpc>
                    <a:spcPct val="150000"/>
                  </a:lnSpc>
                </a:pPr>
                <a:r>
                  <a:rPr lang="fr-FR" sz="1600">
                    <a:latin typeface="+mj-lt"/>
                    <a:ea typeface="Calibri" panose="020F0502020204030204" pitchFamily="34" charset="0"/>
                  </a:rPr>
                  <a:t>Điểm số trung bình của một vận động viên bắn súng sau 100 lần bắn là 8,69 điểm nên ta có phương trình :</a:t>
                </a:r>
                <a:endParaRPr lang="en-US" sz="1600">
                  <a:effectLst/>
                  <a:latin typeface="+mj-lt"/>
                  <a:ea typeface="Times New Roman" panose="02020603050405020304" pitchFamily="18" charset="0"/>
                </a:endParaRPr>
              </a:p>
              <a:p>
                <a:pPr marR="30480" algn="ctr">
                  <a:lnSpc>
                    <a:spcPct val="150000"/>
                  </a:lnSpc>
                </a:pPr>
                <a14:m>
                  <m:oMath xmlns:m="http://schemas.openxmlformats.org/officeDocument/2006/math">
                    <m:r>
                      <a:rPr lang="fr-FR" sz="1600" i="1">
                        <a:latin typeface="Cambria Math" panose="02040503050406030204" pitchFamily="18" charset="0"/>
                        <a:ea typeface="Calibri" panose="020F0502020204030204" pitchFamily="34" charset="0"/>
                      </a:rPr>
                      <m:t>10.25+9.42+8</m:t>
                    </m:r>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+7.15+6</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=100.8,69</m:t>
                    </m:r>
                  </m:oMath>
                </a14:m>
                <a:r>
                  <a:rPr lang="fr-FR" sz="1600">
                    <a:latin typeface="+mj-lt"/>
                    <a:ea typeface="Calibri" panose="020F0502020204030204" pitchFamily="34" charset="0"/>
                  </a:rPr>
                  <a:t> hay </a:t>
                </a:r>
                <a14:m>
                  <m:oMath xmlns:m="http://schemas.openxmlformats.org/officeDocument/2006/math">
                    <m:r>
                      <a:rPr lang="fr-FR" sz="1600" i="1">
                        <a:latin typeface="Cambria Math" panose="02040503050406030204" pitchFamily="18" charset="0"/>
                        <a:ea typeface="Calibri" panose="020F0502020204030204" pitchFamily="34" charset="0"/>
                      </a:rPr>
                      <m:t>8</m:t>
                    </m:r>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+6</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=136 </m:t>
                    </m:r>
                  </m:oMath>
                </a14:m>
                <a:r>
                  <a:rPr lang="fr-FR" sz="1600">
                    <a:latin typeface="+mj-lt"/>
                    <a:ea typeface="Calibri" panose="020F0502020204030204" pitchFamily="34" charset="0"/>
                  </a:rPr>
                  <a:t>hay </a:t>
                </a:r>
                <a14:m>
                  <m:oMath xmlns:m="http://schemas.openxmlformats.org/officeDocument/2006/math">
                    <m:r>
                      <a:rPr lang="fr-FR" sz="1600" i="1">
                        <a:latin typeface="Cambria Math" panose="02040503050406030204" pitchFamily="18" charset="0"/>
                        <a:ea typeface="Calibri" panose="020F0502020204030204" pitchFamily="34" charset="0"/>
                      </a:rPr>
                      <m:t>4</m:t>
                    </m:r>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+3</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=68     </m:t>
                    </m:r>
                    <m:d>
                      <m:dPr>
                        <m:ctrlPr>
                          <a:rPr lang="en-US" sz="1600" i="1">
                            <a:latin typeface="Cambria Math" panose="02040503050406030204" pitchFamily="18" charset="0"/>
                            <a:ea typeface="Calibri" panose="020F0502020204030204" pitchFamily="34" charset="0"/>
                          </a:rPr>
                        </m:ctrlPr>
                      </m:dPr>
                      <m:e>
                        <m:r>
                          <a:rPr lang="fr-FR" sz="1600" i="1">
                            <a:latin typeface="Cambria Math" panose="02040503050406030204" pitchFamily="18" charset="0"/>
                            <a:ea typeface="Calibri" panose="020F0502020204030204" pitchFamily="34" charset="0"/>
                          </a:rPr>
                          <m:t>2</m:t>
                        </m:r>
                      </m:e>
                    </m:d>
                  </m:oMath>
                </a14:m>
                <a:endParaRPr lang="en-US" sz="1600">
                  <a:effectLst/>
                  <a:latin typeface="+mj-lt"/>
                  <a:ea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71272" y="3102517"/>
                <a:ext cx="8610600" cy="1938992"/>
              </a:xfrm>
              <a:prstGeom prst="rect">
                <a:avLst/>
              </a:prstGeom>
              <a:blipFill>
                <a:blip r:embed="rId3"/>
                <a:stretch>
                  <a:fillRect l="-425" b="-943"/>
                </a:stretch>
              </a:blipFill>
            </p:spPr>
            <p:txBody>
              <a:bodyPr/>
              <a:lstStyle/>
              <a:p>
                <a:r>
                  <a:rPr lang="en-US">
                    <a:noFill/>
                  </a:rPr>
                  <a:t> </a:t>
                </a:r>
              </a:p>
            </p:txBody>
          </p:sp>
        </mc:Fallback>
      </mc:AlternateContent>
    </p:spTree>
    <p:extLst>
      <p:ext uri="{BB962C8B-B14F-4D97-AF65-F5344CB8AC3E}">
        <p14:creationId xmlns:p14="http://schemas.microsoft.com/office/powerpoint/2010/main" val="245436232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wipe(down)">
                                      <p:cBhvr>
                                        <p:cTn id="34" dur="500"/>
                                        <p:tgtEl>
                                          <p:spTgt spid="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 calcmode="lin" valueType="num">
                                      <p:cBhvr additive="base">
                                        <p:cTn id="3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xEl>
                                              <p:pRg st="3" end="3"/>
                                            </p:txEl>
                                          </p:spTgt>
                                        </p:tgtEl>
                                        <p:attrNameLst>
                                          <p:attrName>style.visibility</p:attrName>
                                        </p:attrNameLst>
                                      </p:cBhvr>
                                      <p:to>
                                        <p:strVal val="visible"/>
                                      </p:to>
                                    </p:set>
                                    <p:anim calcmode="lin" valueType="num">
                                      <p:cBhvr additive="base">
                                        <p:cTn id="4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5" name="TextBox 4"/>
          <p:cNvSpPr txBox="1"/>
          <p:nvPr/>
        </p:nvSpPr>
        <p:spPr>
          <a:xfrm>
            <a:off x="873340" y="394634"/>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873340" y="809686"/>
                <a:ext cx="7662613" cy="3910558"/>
              </a:xfrm>
              <a:prstGeom prst="rect">
                <a:avLst/>
              </a:prstGeom>
            </p:spPr>
            <p:txBody>
              <a:bodyPr wrap="square">
                <a:spAutoFit/>
              </a:bodyPr>
              <a:lstStyle/>
              <a:p>
                <a:pPr marR="30480" lvl="0" algn="just">
                  <a:lnSpc>
                    <a:spcPct val="150000"/>
                  </a:lnSpc>
                  <a:spcBef>
                    <a:spcPts val="100"/>
                  </a:spcBef>
                  <a:spcAft>
                    <a:spcPts val="100"/>
                  </a:spcAft>
                </a:pPr>
                <a:r>
                  <a:rPr lang="fr-FR" sz="1700" smtClean="0">
                    <a:latin typeface="+mj-lt"/>
                    <a:ea typeface="Calibri" panose="020F0502020204030204" pitchFamily="34" charset="0"/>
                  </a:rPr>
                  <a:t>Từ </a:t>
                </a:r>
                <a14:m>
                  <m:oMath xmlns:m="http://schemas.openxmlformats.org/officeDocument/2006/math">
                    <m:r>
                      <a:rPr lang="fr-FR" sz="1700" i="1">
                        <a:latin typeface="Cambria Math" panose="02040503050406030204" pitchFamily="18" charset="0"/>
                        <a:ea typeface="Calibri" panose="020F0502020204030204" pitchFamily="34" charset="0"/>
                      </a:rPr>
                      <m:t>(1)</m:t>
                    </m:r>
                  </m:oMath>
                </a14:m>
                <a:r>
                  <a:rPr lang="fr-FR" sz="1700" smtClean="0">
                    <a:latin typeface="+mj-lt"/>
                    <a:ea typeface="Calibri" panose="020F0502020204030204" pitchFamily="34" charset="0"/>
                  </a:rPr>
                  <a:t> </a:t>
                </a:r>
                <a:r>
                  <a:rPr lang="fr-FR" sz="1700">
                    <a:latin typeface="+mj-lt"/>
                    <a:ea typeface="Calibri" panose="020F0502020204030204" pitchFamily="34" charset="0"/>
                  </a:rPr>
                  <a:t>và </a:t>
                </a:r>
                <a14:m>
                  <m:oMath xmlns:m="http://schemas.openxmlformats.org/officeDocument/2006/math">
                    <m:r>
                      <a:rPr lang="fr-FR" sz="1700" i="1">
                        <a:latin typeface="Cambria Math" panose="02040503050406030204" pitchFamily="18" charset="0"/>
                        <a:ea typeface="Calibri" panose="020F0502020204030204" pitchFamily="34" charset="0"/>
                      </a:rPr>
                      <m:t>(</m:t>
                    </m:r>
                    <m:r>
                      <a:rPr lang="en-US" sz="1700" b="0" i="1" smtClean="0">
                        <a:latin typeface="Cambria Math" panose="02040503050406030204" pitchFamily="18" charset="0"/>
                        <a:ea typeface="Calibri" panose="020F0502020204030204" pitchFamily="34" charset="0"/>
                      </a:rPr>
                      <m:t>2</m:t>
                    </m:r>
                    <m:r>
                      <a:rPr lang="fr-FR" sz="1700" i="1">
                        <a:latin typeface="Cambria Math" panose="02040503050406030204" pitchFamily="18" charset="0"/>
                        <a:ea typeface="Calibri" panose="020F0502020204030204" pitchFamily="34" charset="0"/>
                      </a:rPr>
                      <m:t>)</m:t>
                    </m:r>
                  </m:oMath>
                </a14:m>
                <a:r>
                  <a:rPr lang="fr-FR" sz="1700">
                    <a:latin typeface="+mj-lt"/>
                    <a:ea typeface="Calibri" panose="020F0502020204030204" pitchFamily="34" charset="0"/>
                  </a:rPr>
                  <a:t>, ta có hệ phương trình : </a:t>
                </a: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rPr>
                        </m:ctrlPr>
                      </m:dPr>
                      <m:e>
                        <m:eqArr>
                          <m:eqArrPr>
                            <m:ctrlPr>
                              <a:rPr lang="en-US" sz="1700" i="1">
                                <a:latin typeface="Cambria Math" panose="02040503050406030204" pitchFamily="18" charset="0"/>
                                <a:ea typeface="Calibri" panose="020F0502020204030204" pitchFamily="34" charset="0"/>
                              </a:rPr>
                            </m:ctrlPr>
                          </m:eqArrPr>
                          <m:e>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=18</m:t>
                            </m:r>
                          </m:e>
                          <m:e>
                            <m:r>
                              <a:rPr lang="fr-FR" sz="1700" i="1">
                                <a:latin typeface="Cambria Math" panose="02040503050406030204" pitchFamily="18" charset="0"/>
                                <a:ea typeface="Calibri" panose="020F0502020204030204" pitchFamily="34" charset="0"/>
                              </a:rPr>
                              <m:t>4</m:t>
                            </m:r>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+3</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=68</m:t>
                            </m:r>
                          </m:e>
                        </m:eqArr>
                      </m:e>
                    </m:d>
                  </m:oMath>
                </a14:m>
                <a:endParaRPr lang="en-US" sz="1700">
                  <a:latin typeface="+mj-lt"/>
                  <a:ea typeface="Times New Roman" panose="02020603050405020304" pitchFamily="18" charset="0"/>
                </a:endParaRPr>
              </a:p>
              <a:p>
                <a:pPr marR="30480" lvl="0" algn="just">
                  <a:lnSpc>
                    <a:spcPct val="150000"/>
                  </a:lnSpc>
                  <a:spcBef>
                    <a:spcPts val="100"/>
                  </a:spcBef>
                  <a:spcAft>
                    <a:spcPts val="100"/>
                  </a:spcAft>
                </a:pPr>
                <a:r>
                  <a:rPr lang="fr-FR" sz="1700">
                    <a:latin typeface="+mj-lt"/>
                    <a:ea typeface="Calibri" panose="020F0502020204030204" pitchFamily="34" charset="0"/>
                  </a:rPr>
                  <a:t>Nhân hai vế của phương trình thứ nhất với 3, ta được: </a:t>
                </a: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rPr>
                        </m:ctrlPr>
                      </m:dPr>
                      <m:e>
                        <m:eqArr>
                          <m:eqArrPr>
                            <m:ctrlPr>
                              <a:rPr lang="en-US" sz="1700" i="1">
                                <a:latin typeface="Cambria Math" panose="02040503050406030204" pitchFamily="18" charset="0"/>
                                <a:ea typeface="Calibri" panose="020F0502020204030204" pitchFamily="34" charset="0"/>
                              </a:rPr>
                            </m:ctrlPr>
                          </m:eqArrPr>
                          <m:e>
                            <m:r>
                              <a:rPr lang="fr-FR" sz="1700" i="1">
                                <a:latin typeface="Cambria Math" panose="02040503050406030204" pitchFamily="18" charset="0"/>
                                <a:ea typeface="Calibri" panose="020F0502020204030204" pitchFamily="34" charset="0"/>
                              </a:rPr>
                              <m:t>3</m:t>
                            </m:r>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+3</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=54</m:t>
                            </m:r>
                          </m:e>
                          <m:e>
                            <m:r>
                              <a:rPr lang="fr-FR" sz="1700" i="1">
                                <a:latin typeface="Cambria Math" panose="02040503050406030204" pitchFamily="18" charset="0"/>
                                <a:ea typeface="Calibri" panose="020F0502020204030204" pitchFamily="34" charset="0"/>
                              </a:rPr>
                              <m:t>4</m:t>
                            </m:r>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+3</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=68</m:t>
                            </m:r>
                          </m:e>
                        </m:eqArr>
                      </m:e>
                    </m:d>
                  </m:oMath>
                </a14:m>
                <a:endParaRPr lang="en-US" sz="1700">
                  <a:latin typeface="+mj-lt"/>
                  <a:ea typeface="Times New Roman" panose="02020603050405020304" pitchFamily="18" charset="0"/>
                </a:endParaRPr>
              </a:p>
              <a:p>
                <a:pPr marR="30480" lvl="0" algn="just">
                  <a:lnSpc>
                    <a:spcPct val="150000"/>
                  </a:lnSpc>
                  <a:spcBef>
                    <a:spcPts val="100"/>
                  </a:spcBef>
                  <a:spcAft>
                    <a:spcPts val="100"/>
                  </a:spcAft>
                </a:pPr>
                <a:r>
                  <a:rPr lang="fr-FR" sz="1700">
                    <a:latin typeface="+mj-lt"/>
                    <a:ea typeface="Calibri" panose="020F0502020204030204" pitchFamily="34" charset="0"/>
                  </a:rPr>
                  <a:t>Trừ từng vế hai phương trình của hệ mới, ta được </a:t>
                </a:r>
                <a:endParaRPr lang="fr-FR" sz="1700" smtClean="0">
                  <a:latin typeface="+mj-lt"/>
                  <a:ea typeface="Calibri" panose="020F0502020204030204" pitchFamily="34" charset="0"/>
                </a:endParaRPr>
              </a:p>
              <a:p>
                <a:pPr marR="30480" lvl="0" algn="ctr">
                  <a:lnSpc>
                    <a:spcPct val="150000"/>
                  </a:lnSpc>
                  <a:spcBef>
                    <a:spcPts val="100"/>
                  </a:spcBef>
                  <a:spcAft>
                    <a:spcPts val="100"/>
                  </a:spcAft>
                </a:pPr>
                <a14:m>
                  <m:oMath xmlns:m="http://schemas.openxmlformats.org/officeDocument/2006/math">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=−14</m:t>
                    </m:r>
                  </m:oMath>
                </a14:m>
                <a:r>
                  <a:rPr lang="fr-FR" sz="1700">
                    <a:latin typeface="+mj-lt"/>
                    <a:ea typeface="Calibri" panose="020F0502020204030204" pitchFamily="34" charset="0"/>
                  </a:rPr>
                  <a:t>, suy ra </a:t>
                </a:r>
                <a14:m>
                  <m:oMath xmlns:m="http://schemas.openxmlformats.org/officeDocument/2006/math">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=14</m:t>
                    </m:r>
                  </m:oMath>
                </a14:m>
                <a:r>
                  <a:rPr lang="fr-FR" sz="1700">
                    <a:latin typeface="+mj-lt"/>
                    <a:ea typeface="Calibri" panose="020F0502020204030204" pitchFamily="34" charset="0"/>
                  </a:rPr>
                  <a:t> (thỏa mãn</a:t>
                </a:r>
                <a:r>
                  <a:rPr lang="fr-FR" sz="1700" smtClean="0">
                    <a:latin typeface="+mj-lt"/>
                    <a:ea typeface="Calibri" panose="020F0502020204030204" pitchFamily="34" charset="0"/>
                  </a:rPr>
                  <a:t>)</a:t>
                </a:r>
                <a:endParaRPr lang="en-US" sz="1700">
                  <a:latin typeface="+mj-lt"/>
                  <a:ea typeface="Times New Roman" panose="02020603050405020304" pitchFamily="18" charset="0"/>
                </a:endParaRPr>
              </a:p>
              <a:p>
                <a:pPr marR="30480" lvl="0" algn="just">
                  <a:lnSpc>
                    <a:spcPct val="150000"/>
                  </a:lnSpc>
                  <a:spcBef>
                    <a:spcPts val="100"/>
                  </a:spcBef>
                  <a:spcAft>
                    <a:spcPts val="100"/>
                  </a:spcAft>
                </a:pPr>
                <a:r>
                  <a:rPr lang="fr-FR" sz="1700">
                    <a:latin typeface="+mj-lt"/>
                    <a:ea typeface="Calibri" panose="020F0502020204030204" pitchFamily="34" charset="0"/>
                  </a:rPr>
                  <a:t>Thế </a:t>
                </a:r>
                <a14:m>
                  <m:oMath xmlns:m="http://schemas.openxmlformats.org/officeDocument/2006/math">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=14</m:t>
                    </m:r>
                  </m:oMath>
                </a14:m>
                <a:r>
                  <a:rPr lang="fr-FR" sz="1700">
                    <a:latin typeface="+mj-lt"/>
                    <a:ea typeface="Calibri" panose="020F0502020204030204" pitchFamily="34" charset="0"/>
                  </a:rPr>
                  <a:t> vào phương trình thứ nhất của hệ đầu, ta có </a:t>
                </a:r>
                <a:endParaRPr lang="fr-FR" sz="1700" smtClean="0">
                  <a:latin typeface="+mj-lt"/>
                  <a:ea typeface="Calibri" panose="020F0502020204030204" pitchFamily="34" charset="0"/>
                </a:endParaRPr>
              </a:p>
              <a:p>
                <a:pPr marR="30480" lvl="0" algn="ctr">
                  <a:lnSpc>
                    <a:spcPct val="150000"/>
                  </a:lnSpc>
                  <a:spcBef>
                    <a:spcPts val="100"/>
                  </a:spcBef>
                  <a:spcAft>
                    <a:spcPts val="100"/>
                  </a:spcAft>
                </a:pPr>
                <a14:m>
                  <m:oMath xmlns:m="http://schemas.openxmlformats.org/officeDocument/2006/math">
                    <m:r>
                      <a:rPr lang="fr-FR" sz="1700" i="1">
                        <a:latin typeface="Cambria Math" panose="02040503050406030204" pitchFamily="18" charset="0"/>
                        <a:ea typeface="Calibri" panose="020F0502020204030204" pitchFamily="34" charset="0"/>
                      </a:rPr>
                      <m:t>14+</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=18</m:t>
                    </m:r>
                  </m:oMath>
                </a14:m>
                <a:r>
                  <a:rPr lang="fr-FR" sz="1700">
                    <a:latin typeface="+mj-lt"/>
                    <a:ea typeface="Calibri" panose="020F0502020204030204" pitchFamily="34" charset="0"/>
                  </a:rPr>
                  <a:t>, suy ra </a:t>
                </a:r>
                <a14:m>
                  <m:oMath xmlns:m="http://schemas.openxmlformats.org/officeDocument/2006/math">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=4</m:t>
                    </m:r>
                  </m:oMath>
                </a14:m>
                <a:r>
                  <a:rPr lang="fr-FR" sz="1700">
                    <a:latin typeface="+mj-lt"/>
                    <a:ea typeface="Calibri" panose="020F0502020204030204" pitchFamily="34" charset="0"/>
                  </a:rPr>
                  <a:t> (thỏa mãn</a:t>
                </a:r>
                <a:r>
                  <a:rPr lang="fr-FR" sz="1700" smtClean="0">
                    <a:latin typeface="+mj-lt"/>
                    <a:ea typeface="Calibri" panose="020F0502020204030204" pitchFamily="34" charset="0"/>
                  </a:rPr>
                  <a:t>)</a:t>
                </a:r>
                <a:endParaRPr lang="en-US" sz="1700">
                  <a:latin typeface="+mj-lt"/>
                  <a:ea typeface="Times New Roman" panose="02020603050405020304" pitchFamily="18" charset="0"/>
                </a:endParaRPr>
              </a:p>
              <a:p>
                <a:pPr marR="30480" lvl="0" algn="just">
                  <a:lnSpc>
                    <a:spcPct val="150000"/>
                  </a:lnSpc>
                  <a:spcBef>
                    <a:spcPts val="100"/>
                  </a:spcBef>
                  <a:spcAft>
                    <a:spcPts val="100"/>
                  </a:spcAft>
                </a:pPr>
                <a:r>
                  <a:rPr lang="fr-FR" sz="1700">
                    <a:latin typeface="+mj-lt"/>
                    <a:ea typeface="Calibri" panose="020F0502020204030204" pitchFamily="34" charset="0"/>
                  </a:rPr>
                  <a:t>Vậy số thứ nhất bị mờ là 14, số thứ hai bị mờ là 4.</a:t>
                </a:r>
                <a:endParaRPr lang="en-US" sz="1700">
                  <a:latin typeface="+mj-lt"/>
                  <a:ea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73340" y="809686"/>
                <a:ext cx="7662613" cy="3910558"/>
              </a:xfrm>
              <a:prstGeom prst="rect">
                <a:avLst/>
              </a:prstGeom>
              <a:blipFill>
                <a:blip r:embed="rId3"/>
                <a:stretch>
                  <a:fillRect l="-477" b="-1248"/>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rot="9786836">
            <a:off x="8023149" y="4005565"/>
            <a:ext cx="884767" cy="947965"/>
          </a:xfrm>
          <a:prstGeom prst="rect">
            <a:avLst/>
          </a:prstGeom>
        </p:spPr>
      </p:pic>
    </p:spTree>
    <p:extLst>
      <p:ext uri="{BB962C8B-B14F-4D97-AF65-F5344CB8AC3E}">
        <p14:creationId xmlns:p14="http://schemas.microsoft.com/office/powerpoint/2010/main" val="318486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left)">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left)">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33" name="Rectangle 32"/>
          <p:cNvSpPr/>
          <p:nvPr/>
        </p:nvSpPr>
        <p:spPr>
          <a:xfrm>
            <a:off x="788521" y="989305"/>
            <a:ext cx="7567544" cy="1407373"/>
          </a:xfrm>
          <a:prstGeom prst="rect">
            <a:avLst/>
          </a:prstGeom>
        </p:spPr>
        <p:txBody>
          <a:bodyPr wrap="square">
            <a:spAutoFit/>
          </a:bodyPr>
          <a:lstStyle/>
          <a:p>
            <a:pPr marL="0" marR="0" lvl="0" indent="0" algn="ctr" defTabSz="457200" rtl="0" eaLnBrk="1" fontAlgn="auto" latinLnBrk="0" hangingPunct="1">
              <a:lnSpc>
                <a:spcPct val="150000"/>
              </a:lnSpc>
              <a:spcBef>
                <a:spcPts val="150"/>
              </a:spcBef>
              <a:spcAft>
                <a:spcPts val="150"/>
              </a:spcAft>
              <a:buClrTx/>
              <a:buSzTx/>
              <a:buFont typeface="Arial"/>
              <a:buNone/>
              <a:tabLst/>
              <a:defRPr/>
            </a:pPr>
            <a:r>
              <a:rPr kumimoji="0" lang="en-US" sz="65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VẬN</a:t>
            </a:r>
            <a:r>
              <a:rPr kumimoji="0" lang="en-US" sz="6500" b="1" i="0" u="none" strike="noStrike" kern="1200" cap="none" spc="0" normalizeH="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DỤNG</a:t>
            </a:r>
            <a:endParaRPr kumimoji="0" lang="vi-VN" sz="6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 name="Picture 1"/>
          <p:cNvPicPr>
            <a:picLocks noChangeAspect="1"/>
          </p:cNvPicPr>
          <p:nvPr/>
        </p:nvPicPr>
        <p:blipFill>
          <a:blip r:embed="rId3"/>
          <a:stretch>
            <a:fillRect/>
          </a:stretch>
        </p:blipFill>
        <p:spPr>
          <a:xfrm>
            <a:off x="383978" y="3877801"/>
            <a:ext cx="8376630" cy="390178"/>
          </a:xfrm>
          <a:prstGeom prst="rect">
            <a:avLst/>
          </a:prstGeom>
        </p:spPr>
      </p:pic>
    </p:spTree>
    <p:extLst>
      <p:ext uri="{BB962C8B-B14F-4D97-AF65-F5344CB8AC3E}">
        <p14:creationId xmlns:p14="http://schemas.microsoft.com/office/powerpoint/2010/main" val="3066216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4606" y="1844685"/>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277368" y="93109"/>
                <a:ext cx="8610600" cy="1569660"/>
              </a:xfrm>
              <a:prstGeom prst="rect">
                <a:avLst/>
              </a:prstGeom>
            </p:spPr>
            <p:txBody>
              <a:bodyPr wrap="square">
                <a:spAutoFit/>
              </a:bodyPr>
              <a:lstStyle/>
              <a:p>
                <a:pPr algn="just">
                  <a:lnSpc>
                    <a:spcPct val="150000"/>
                  </a:lnSpc>
                  <a:spcAft>
                    <a:spcPts val="1000"/>
                  </a:spcAft>
                  <a:tabLst>
                    <a:tab pos="361950" algn="l"/>
                  </a:tabLst>
                </a:pPr>
                <a:r>
                  <a:rPr lang="en-US" sz="1600" b="1">
                    <a:ea typeface="Times New Roman" panose="02020603050405020304" pitchFamily="18" charset="0"/>
                    <a:cs typeface="Times New Roman" panose="02020603050405020304" pitchFamily="18" charset="0"/>
                  </a:rPr>
                  <a:t>Bài </a:t>
                </a:r>
                <a:r>
                  <a:rPr lang="en-US" sz="1600" b="1" smtClean="0">
                    <a:ea typeface="Times New Roman" panose="02020603050405020304" pitchFamily="18" charset="0"/>
                    <a:cs typeface="Times New Roman" panose="02020603050405020304" pitchFamily="18" charset="0"/>
                  </a:rPr>
                  <a:t>1.17 (SHS-tr23</a:t>
                </a:r>
                <a:r>
                  <a:rPr lang="en-US" sz="1600" b="1">
                    <a:ea typeface="Times New Roman" panose="02020603050405020304" pitchFamily="18" charset="0"/>
                    <a:cs typeface="Times New Roman" panose="02020603050405020304" pitchFamily="18" charset="0"/>
                  </a:rPr>
                  <a:t>) </a:t>
                </a:r>
                <a:r>
                  <a:rPr lang="vi-VN" sz="1600">
                    <a:latin typeface="+mn-lt"/>
                    <a:ea typeface="Times New Roman" panose="02020603050405020304" pitchFamily="18" charset="0"/>
                    <a:cs typeface="Times New Roman" panose="02020603050405020304" pitchFamily="18" charset="0"/>
                  </a:rPr>
                  <a:t>Năm ngoái, hai đơn vị sản xuất nông nghiệp thu hoạch được </a:t>
                </a:r>
                <a14:m>
                  <m:oMath xmlns:m="http://schemas.openxmlformats.org/officeDocument/2006/math">
                    <m:r>
                      <a:rPr lang="vi-VN" sz="1600" i="1" smtClean="0">
                        <a:latin typeface="Cambria Math" panose="02040503050406030204" pitchFamily="18" charset="0"/>
                        <a:ea typeface="Times New Roman" panose="02020603050405020304" pitchFamily="18" charset="0"/>
                        <a:cs typeface="Times New Roman" panose="02020603050405020304" pitchFamily="18" charset="0"/>
                      </a:rPr>
                      <m:t>3 600 </m:t>
                    </m:r>
                  </m:oMath>
                </a14:m>
                <a:r>
                  <a:rPr lang="vi-VN" sz="1600">
                    <a:latin typeface="+mn-lt"/>
                    <a:ea typeface="Times New Roman" panose="02020603050405020304" pitchFamily="18" charset="0"/>
                    <a:cs typeface="Times New Roman" panose="02020603050405020304" pitchFamily="18" charset="0"/>
                  </a:rPr>
                  <a:t>tấn thóc. Năm nay, hai đơn vị thu hoạch </a:t>
                </a:r>
                <a14:m>
                  <m:oMath xmlns:m="http://schemas.openxmlformats.org/officeDocument/2006/math">
                    <m:r>
                      <a:rPr lang="vi-VN" sz="1600" i="1" smtClean="0">
                        <a:latin typeface="Cambria Math" panose="02040503050406030204" pitchFamily="18" charset="0"/>
                        <a:ea typeface="Times New Roman" panose="02020603050405020304" pitchFamily="18" charset="0"/>
                        <a:cs typeface="Times New Roman" panose="02020603050405020304" pitchFamily="18" charset="0"/>
                      </a:rPr>
                      <m:t>4 095 </m:t>
                    </m:r>
                  </m:oMath>
                </a14:m>
                <a:r>
                  <a:rPr lang="vi-VN" sz="1600">
                    <a:latin typeface="+mn-lt"/>
                    <a:ea typeface="Times New Roman" panose="02020603050405020304" pitchFamily="18" charset="0"/>
                    <a:cs typeface="Times New Roman" panose="02020603050405020304" pitchFamily="18" charset="0"/>
                  </a:rPr>
                  <a:t>tấn thóc. Hỏi năm nay, mỗi đơn vị thu hoạch được bao nhiêu tấn thóc, biết rằng năm nay, đơn vị thứ nhất làm vượt </a:t>
                </a:r>
                <a14:m>
                  <m:oMath xmlns:m="http://schemas.openxmlformats.org/officeDocument/2006/math">
                    <m:r>
                      <a:rPr lang="vi-VN" sz="1600" i="1" smtClean="0">
                        <a:latin typeface="Cambria Math" panose="02040503050406030204" pitchFamily="18" charset="0"/>
                        <a:ea typeface="Times New Roman" panose="02020603050405020304" pitchFamily="18" charset="0"/>
                        <a:cs typeface="Times New Roman" panose="02020603050405020304" pitchFamily="18" charset="0"/>
                      </a:rPr>
                      <m:t>15%</m:t>
                    </m:r>
                  </m:oMath>
                </a14:m>
                <a:r>
                  <a:rPr lang="vi-VN" sz="1600">
                    <a:latin typeface="+mn-lt"/>
                    <a:ea typeface="Times New Roman" panose="02020603050405020304" pitchFamily="18" charset="0"/>
                    <a:cs typeface="Times New Roman" panose="02020603050405020304" pitchFamily="18" charset="0"/>
                  </a:rPr>
                  <a:t>, đơn vị thứ hai làm vượt mức </a:t>
                </a:r>
                <a14:m>
                  <m:oMath xmlns:m="http://schemas.openxmlformats.org/officeDocument/2006/math">
                    <m:r>
                      <a:rPr lang="vi-VN" sz="1600" i="1" smtClean="0">
                        <a:latin typeface="Cambria Math" panose="02040503050406030204" pitchFamily="18" charset="0"/>
                        <a:ea typeface="Times New Roman" panose="02020603050405020304" pitchFamily="18" charset="0"/>
                        <a:cs typeface="Times New Roman" panose="02020603050405020304" pitchFamily="18" charset="0"/>
                      </a:rPr>
                      <m:t>12%</m:t>
                    </m:r>
                  </m:oMath>
                </a14:m>
                <a:r>
                  <a:rPr lang="vi-VN" sz="1600">
                    <a:latin typeface="+mn-lt"/>
                    <a:ea typeface="Times New Roman" panose="02020603050405020304" pitchFamily="18" charset="0"/>
                    <a:cs typeface="Times New Roman" panose="02020603050405020304" pitchFamily="18" charset="0"/>
                  </a:rPr>
                  <a:t> so với năm ngoái?</a:t>
                </a:r>
                <a:endParaRPr lang="en-US" sz="1600">
                  <a:latin typeface="+mn-lt"/>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77368" y="93109"/>
                <a:ext cx="8610600" cy="1569660"/>
              </a:xfrm>
              <a:prstGeom prst="rect">
                <a:avLst/>
              </a:prstGeom>
              <a:blipFill>
                <a:blip r:embed="rId3"/>
                <a:stretch>
                  <a:fillRect l="-425" r="-354" b="-1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77368" y="2365155"/>
                <a:ext cx="8610600" cy="2677656"/>
              </a:xfrm>
              <a:prstGeom prst="rect">
                <a:avLst/>
              </a:prstGeom>
            </p:spPr>
            <p:txBody>
              <a:bodyPr wrap="square">
                <a:spAutoFit/>
              </a:bodyPr>
              <a:lstStyle/>
              <a:p>
                <a:pPr algn="just">
                  <a:lnSpc>
                    <a:spcPct val="150000"/>
                  </a:lnSpc>
                </a:pPr>
                <a:r>
                  <a:rPr lang="fr-FR" sz="1600" smtClean="0">
                    <a:latin typeface="+mj-lt"/>
                    <a:ea typeface="Calibri" panose="020F0502020204030204" pitchFamily="34" charset="0"/>
                    <a:cs typeface="Times New Roman" panose="02020603050405020304" pitchFamily="18" charset="0"/>
                  </a:rPr>
                  <a:t>Gọi số thóc của hai đơn vị thu hoạch được trong năm ngoái lần lượt là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 </m:t>
                    </m:r>
                    <m:r>
                      <a:rPr lang="fr-FR" sz="1600" i="1">
                        <a:latin typeface="Cambria Math" panose="02040503050406030204" pitchFamily="18" charset="0"/>
                        <a:ea typeface="Calibri" panose="020F0502020204030204" pitchFamily="34" charset="0"/>
                        <a:cs typeface="Times New Roman" panose="02020603050405020304" pitchFamily="18" charset="0"/>
                      </a:rPr>
                      <m:t>𝑦</m:t>
                    </m:r>
                  </m:oMath>
                </a14:m>
                <a:r>
                  <a:rPr lang="fr-FR" sz="1600">
                    <a:latin typeface="+mj-lt"/>
                    <a:ea typeface="Calibri" panose="020F0502020204030204" pitchFamily="34" charset="0"/>
                    <a:cs typeface="Times New Roman" panose="02020603050405020304" pitchFamily="18" charset="0"/>
                  </a:rPr>
                  <a:t> (tấn)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&gt;0)</m:t>
                    </m:r>
                  </m:oMath>
                </a14:m>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latin typeface="+mj-lt"/>
                    <a:ea typeface="Calibri" panose="020F0502020204030204" pitchFamily="34" charset="0"/>
                    <a:cs typeface="Times New Roman" panose="02020603050405020304" pitchFamily="18" charset="0"/>
                  </a:rPr>
                  <a:t>Năm ngoái, hai đơn vị sản xuất nông nghiệp thu được </a:t>
                </a:r>
                <a14:m>
                  <m:oMath xmlns:m="http://schemas.openxmlformats.org/officeDocument/2006/math">
                    <m:r>
                      <a:rPr lang="fr-FR" sz="1600" i="1" smtClean="0">
                        <a:latin typeface="Cambria Math" panose="02040503050406030204" pitchFamily="18" charset="0"/>
                        <a:ea typeface="Calibri" panose="020F0502020204030204" pitchFamily="34" charset="0"/>
                        <a:cs typeface="Times New Roman" panose="02020603050405020304" pitchFamily="18" charset="0"/>
                      </a:rPr>
                      <m:t>3 600 </m:t>
                    </m:r>
                  </m:oMath>
                </a14:m>
                <a:r>
                  <a:rPr lang="fr-FR" sz="1600">
                    <a:latin typeface="+mj-lt"/>
                    <a:ea typeface="Calibri" panose="020F0502020204030204" pitchFamily="34" charset="0"/>
                    <a:cs typeface="Times New Roman" panose="02020603050405020304" pitchFamily="18" charset="0"/>
                  </a:rPr>
                  <a:t>tấn thóc nên ta có phương </a:t>
                </a:r>
                <a:r>
                  <a:rPr lang="fr-FR" sz="1600" smtClean="0">
                    <a:latin typeface="+mj-lt"/>
                    <a:ea typeface="Calibri" panose="020F0502020204030204" pitchFamily="34" charset="0"/>
                    <a:cs typeface="Times New Roman" panose="02020603050405020304" pitchFamily="18" charset="0"/>
                  </a:rPr>
                  <a:t>trình</a:t>
                </a:r>
              </a:p>
              <a:p>
                <a:pPr algn="ctr">
                  <a:lnSpc>
                    <a:spcPct val="150000"/>
                  </a:lnSpc>
                </a:pPr>
                <a:r>
                  <a:rPr lang="fr-FR" sz="1600" smtClean="0">
                    <a:latin typeface="+mj-lt"/>
                    <a:ea typeface="Calibri" panose="020F0502020204030204" pitchFamily="34" charset="0"/>
                    <a:cs typeface="Times New Roman" panose="02020603050405020304" pitchFamily="18" charset="0"/>
                  </a:rPr>
                  <a:t>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=3 600        (1)</m:t>
                    </m:r>
                  </m:oMath>
                </a14:m>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latin typeface="+mj-lt"/>
                    <a:ea typeface="Calibri" panose="020F0502020204030204" pitchFamily="34" charset="0"/>
                    <a:cs typeface="Times New Roman" panose="02020603050405020304" pitchFamily="18" charset="0"/>
                  </a:rPr>
                  <a:t>Năm nay đội thứ nhất làm vượt mức </a:t>
                </a:r>
                <a14:m>
                  <m:oMath xmlns:m="http://schemas.openxmlformats.org/officeDocument/2006/math">
                    <m:r>
                      <a:rPr lang="fr-FR" sz="1600" i="1" smtClean="0">
                        <a:latin typeface="Cambria Math" panose="02040503050406030204" pitchFamily="18" charset="0"/>
                        <a:ea typeface="Calibri" panose="020F0502020204030204" pitchFamily="34" charset="0"/>
                        <a:cs typeface="Times New Roman" panose="02020603050405020304" pitchFamily="18" charset="0"/>
                      </a:rPr>
                      <m:t>15% </m:t>
                    </m:r>
                  </m:oMath>
                </a14:m>
                <a:r>
                  <a:rPr lang="fr-FR" sz="1600">
                    <a:latin typeface="+mj-lt"/>
                    <a:ea typeface="Calibri" panose="020F0502020204030204" pitchFamily="34" charset="0"/>
                    <a:cs typeface="Times New Roman" panose="02020603050405020304" pitchFamily="18" charset="0"/>
                  </a:rPr>
                  <a:t>so với năm ngoái nên năm nay đội thu hoạch </a:t>
                </a:r>
                <a:r>
                  <a:rPr lang="fr-FR" sz="1600" smtClean="0">
                    <a:latin typeface="+mj-lt"/>
                    <a:ea typeface="Calibri" panose="020F0502020204030204" pitchFamily="34" charset="0"/>
                    <a:cs typeface="Times New Roman" panose="02020603050405020304" pitchFamily="18" charset="0"/>
                  </a:rPr>
                  <a:t>được</a:t>
                </a:r>
              </a:p>
              <a:p>
                <a:pPr algn="ctr">
                  <a:lnSpc>
                    <a:spcPct val="150000"/>
                  </a:lnSpc>
                </a:pPr>
                <a:r>
                  <a:rPr lang="fr-FR" sz="1600" smtClean="0">
                    <a:latin typeface="+mj-lt"/>
                    <a:ea typeface="Calibri" panose="020F0502020204030204" pitchFamily="34" charset="0"/>
                    <a:cs typeface="Times New Roman" panose="02020603050405020304" pitchFamily="18" charset="0"/>
                  </a:rPr>
                  <a:t>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115%</m:t>
                    </m:r>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=1,15</m:t>
                    </m:r>
                    <m:r>
                      <a:rPr lang="fr-FR" sz="1600" i="1">
                        <a:latin typeface="Cambria Math" panose="02040503050406030204" pitchFamily="18" charset="0"/>
                        <a:ea typeface="Calibri" panose="020F0502020204030204" pitchFamily="34" charset="0"/>
                        <a:cs typeface="Times New Roman" panose="02020603050405020304" pitchFamily="18" charset="0"/>
                      </a:rPr>
                      <m:t>𝑥</m:t>
                    </m:r>
                  </m:oMath>
                </a14:m>
                <a:r>
                  <a:rPr lang="fr-FR" sz="1600">
                    <a:latin typeface="+mj-lt"/>
                    <a:ea typeface="Calibri" panose="020F0502020204030204" pitchFamily="34" charset="0"/>
                    <a:cs typeface="Times New Roman" panose="02020603050405020304" pitchFamily="18" charset="0"/>
                  </a:rPr>
                  <a:t> (tấn</a:t>
                </a:r>
                <a:r>
                  <a:rPr lang="fr-FR" sz="1600" smtClean="0">
                    <a:latin typeface="+mj-lt"/>
                    <a:ea typeface="Calibri" panose="020F0502020204030204" pitchFamily="34" charset="0"/>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latin typeface="+mj-lt"/>
                    <a:ea typeface="Calibri" panose="020F0502020204030204" pitchFamily="34" charset="0"/>
                    <a:cs typeface="Times New Roman" panose="02020603050405020304" pitchFamily="18" charset="0"/>
                  </a:rPr>
                  <a:t>Năm nay đội thứ hai làm vượt mức </a:t>
                </a:r>
                <a14:m>
                  <m:oMath xmlns:m="http://schemas.openxmlformats.org/officeDocument/2006/math">
                    <m:r>
                      <a:rPr lang="fr-FR" sz="1600" i="1" smtClean="0">
                        <a:latin typeface="Cambria Math" panose="02040503050406030204" pitchFamily="18" charset="0"/>
                        <a:ea typeface="Calibri" panose="020F0502020204030204" pitchFamily="34" charset="0"/>
                        <a:cs typeface="Times New Roman" panose="02020603050405020304" pitchFamily="18" charset="0"/>
                      </a:rPr>
                      <m:t>12%</m:t>
                    </m:r>
                  </m:oMath>
                </a14:m>
                <a:r>
                  <a:rPr lang="fr-FR" sz="1600">
                    <a:latin typeface="+mj-lt"/>
                    <a:ea typeface="Calibri" panose="020F0502020204030204" pitchFamily="34" charset="0"/>
                    <a:cs typeface="Times New Roman" panose="02020603050405020304" pitchFamily="18" charset="0"/>
                  </a:rPr>
                  <a:t> so với năm ngoái nên năm nay đội sẽ thu hoạch được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112%</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=1,12</m:t>
                    </m:r>
                    <m:r>
                      <a:rPr lang="fr-FR" sz="1600" i="1">
                        <a:latin typeface="Cambria Math" panose="02040503050406030204" pitchFamily="18" charset="0"/>
                        <a:ea typeface="Calibri" panose="020F0502020204030204" pitchFamily="34" charset="0"/>
                        <a:cs typeface="Times New Roman" panose="02020603050405020304" pitchFamily="18" charset="0"/>
                      </a:rPr>
                      <m:t>𝑦</m:t>
                    </m:r>
                  </m:oMath>
                </a14:m>
                <a:r>
                  <a:rPr lang="fr-FR" sz="1600">
                    <a:latin typeface="+mj-lt"/>
                    <a:ea typeface="Calibri" panose="020F0502020204030204" pitchFamily="34" charset="0"/>
                    <a:cs typeface="Times New Roman" panose="02020603050405020304" pitchFamily="18" charset="0"/>
                  </a:rPr>
                  <a:t> (tấn</a:t>
                </a:r>
                <a:r>
                  <a:rPr lang="fr-FR" sz="1600" smtClean="0">
                    <a:latin typeface="+mj-lt"/>
                    <a:ea typeface="Calibri" panose="020F0502020204030204" pitchFamily="34" charset="0"/>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77368" y="2365155"/>
                <a:ext cx="8610600" cy="2677656"/>
              </a:xfrm>
              <a:prstGeom prst="rect">
                <a:avLst/>
              </a:prstGeom>
              <a:blipFill>
                <a:blip r:embed="rId4"/>
                <a:stretch>
                  <a:fillRect l="-425" r="-354" b="-456"/>
                </a:stretch>
              </a:blipFill>
            </p:spPr>
            <p:txBody>
              <a:bodyPr/>
              <a:lstStyle/>
              <a:p>
                <a:r>
                  <a:rPr lang="en-US">
                    <a:noFill/>
                  </a:rPr>
                  <a:t> </a:t>
                </a:r>
              </a:p>
            </p:txBody>
          </p:sp>
        </mc:Fallback>
      </mc:AlternateContent>
    </p:spTree>
    <p:extLst>
      <p:ext uri="{BB962C8B-B14F-4D97-AF65-F5344CB8AC3E}">
        <p14:creationId xmlns:p14="http://schemas.microsoft.com/office/powerpoint/2010/main" val="405883395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anim calcmode="lin" valueType="num">
                                      <p:cBhvr>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500"/>
                                        <p:tgtEl>
                                          <p:spTgt spid="6">
                                            <p:txEl>
                                              <p:pRg st="1" end="1"/>
                                            </p:txEl>
                                          </p:spTgt>
                                        </p:tgtEl>
                                      </p:cBhvr>
                                    </p:animEffect>
                                    <p:anim calcmode="lin" valueType="num">
                                      <p:cBhvr>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anim calcmode="lin" valueType="num">
                                      <p:cBhvr>
                                        <p:cTn id="3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fade">
                                      <p:cBhvr>
                                        <p:cTn id="38" dur="500"/>
                                        <p:tgtEl>
                                          <p:spTgt spid="6">
                                            <p:txEl>
                                              <p:pRg st="3" end="3"/>
                                            </p:txEl>
                                          </p:spTgt>
                                        </p:tgtEl>
                                      </p:cBhvr>
                                    </p:animEffect>
                                    <p:anim calcmode="lin" valueType="num">
                                      <p:cBhvr>
                                        <p:cTn id="3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0"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500"/>
                                        <p:tgtEl>
                                          <p:spTgt spid="6">
                                            <p:txEl>
                                              <p:pRg st="4" end="4"/>
                                            </p:txEl>
                                          </p:spTgt>
                                        </p:tgtEl>
                                      </p:cBhvr>
                                    </p:animEffect>
                                    <p:anim calcmode="lin" valueType="num">
                                      <p:cBhvr>
                                        <p:cTn id="4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7"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6">
                                            <p:txEl>
                                              <p:pRg st="5" end="5"/>
                                            </p:txEl>
                                          </p:spTgt>
                                        </p:tgtEl>
                                        <p:attrNameLst>
                                          <p:attrName>style.visibility</p:attrName>
                                        </p:attrNameLst>
                                      </p:cBhvr>
                                      <p:to>
                                        <p:strVal val="visible"/>
                                      </p:to>
                                    </p:set>
                                    <p:animEffect transition="in" filter="fade">
                                      <p:cBhvr>
                                        <p:cTn id="52" dur="500"/>
                                        <p:tgtEl>
                                          <p:spTgt spid="6">
                                            <p:txEl>
                                              <p:pRg st="5" end="5"/>
                                            </p:txEl>
                                          </p:spTgt>
                                        </p:tgtEl>
                                      </p:cBhvr>
                                    </p:animEffect>
                                    <p:anim calcmode="lin" valueType="num">
                                      <p:cBhvr>
                                        <p:cTn id="5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4"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4606" y="335925"/>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77367" y="924738"/>
                <a:ext cx="8610600" cy="387086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Nên </a:t>
                </a: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năm nay hai đội thu hoạch được </a:t>
                </a:r>
                <a14:m>
                  <m:oMath xmlns:m="http://schemas.openxmlformats.org/officeDocument/2006/math">
                    <m:r>
                      <a:rPr kumimoji="0" lang="fr-FR"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4 095 </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tấn thóc, ta có phương trình: </a:t>
                </a:r>
                <a:endPar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1,15</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+1,12</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=4095        (2)</m:t>
                      </m:r>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50000"/>
                  </a:lnSpc>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Từ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1</m:t>
                    </m:r>
                    <m:r>
                      <a:rPr lang="fr-FR" sz="1600" i="1">
                        <a:latin typeface="Cambria Math" panose="02040503050406030204" pitchFamily="18" charset="0"/>
                        <a:ea typeface="Calibri" panose="020F0502020204030204" pitchFamily="34" charset="0"/>
                        <a:cs typeface="Times New Roman" panose="02020603050405020304" pitchFamily="18" charset="0"/>
                      </a:rPr>
                      <m:t>)</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và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(2) </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ta có hệ phương trình: </a:t>
                </a:r>
                <a14:m>
                  <m:oMath xmlns:m="http://schemas.openxmlformats.org/officeDocument/2006/math">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=3600</m:t>
                            </m:r>
                          </m:e>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1,15</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+1,12</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=4095</m:t>
                            </m:r>
                          </m:e>
                        </m:eqArr>
                      </m:e>
                    </m:d>
                  </m:oMath>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Từ phương trình thứ nhất ta có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=3600−</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oMath>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Thế vào phương trình thứ hai, ta được: </a:t>
                </a:r>
                <a:endPar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1,15</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+1,12</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3600−</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=4095</m:t>
                    </m:r>
                  </m:oMath>
                </a14:m>
                <a:r>
                  <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hay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0,03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=63</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suy ra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=2100</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(thỏa mãn</a:t>
                </a:r>
                <a:r>
                  <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Từ đó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=3600−2100=2415</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(thỏa mãn</a:t>
                </a:r>
                <a:r>
                  <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Vậy năm nay đội thứ nhất thu hoạch được </a:t>
                </a:r>
                <a14:m>
                  <m:oMath xmlns:m="http://schemas.openxmlformats.org/officeDocument/2006/math">
                    <m:r>
                      <a:rPr kumimoji="0" lang="fr-FR"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2415</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tấn thóc, đội thứ hai thu hoạch được </a:t>
                </a:r>
                <a14:m>
                  <m:oMath xmlns:m="http://schemas.openxmlformats.org/officeDocument/2006/math">
                    <m:r>
                      <a:rPr kumimoji="0" lang="fr-FR"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1680</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tấn thóc. </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277367" y="924738"/>
                <a:ext cx="8610600" cy="3870868"/>
              </a:xfrm>
              <a:prstGeom prst="rect">
                <a:avLst/>
              </a:prstGeom>
              <a:blipFill>
                <a:blip r:embed="rId3"/>
                <a:stretch>
                  <a:fillRect l="-354"/>
                </a:stretch>
              </a:blipFill>
            </p:spPr>
            <p:txBody>
              <a:bodyPr/>
              <a:lstStyle/>
              <a:p>
                <a:r>
                  <a:rPr lang="en-US">
                    <a:noFill/>
                  </a:rPr>
                  <a:t> </a:t>
                </a:r>
              </a:p>
            </p:txBody>
          </p:sp>
        </mc:Fallback>
      </mc:AlternateContent>
    </p:spTree>
    <p:extLst>
      <p:ext uri="{BB962C8B-B14F-4D97-AF65-F5344CB8AC3E}">
        <p14:creationId xmlns:p14="http://schemas.microsoft.com/office/powerpoint/2010/main" val="490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anim calcmode="lin" valueType="num">
                                      <p:cBhvr>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anim calcmode="lin" valueType="num">
                                      <p:cBhvr>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anim calcmode="lin" valueType="num">
                                      <p:cBhvr>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anim calcmode="lin" valueType="num">
                                      <p:cBhvr>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anim calcmode="lin" valueType="num">
                                      <p:cBhvr>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500"/>
                                        <p:tgtEl>
                                          <p:spTgt spid="5">
                                            <p:txEl>
                                              <p:pRg st="6" end="6"/>
                                            </p:txEl>
                                          </p:spTgt>
                                        </p:tgtEl>
                                      </p:cBhvr>
                                    </p:animEffect>
                                    <p:anim calcmode="lin" valueType="num">
                                      <p:cBhvr>
                                        <p:cTn id="50"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500"/>
                                        <p:tgtEl>
                                          <p:spTgt spid="5">
                                            <p:txEl>
                                              <p:pRg st="7" end="7"/>
                                            </p:txEl>
                                          </p:spTgt>
                                        </p:tgtEl>
                                      </p:cBhvr>
                                    </p:animEffect>
                                    <p:anim calcmode="lin" valueType="num">
                                      <p:cBhvr>
                                        <p:cTn id="5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5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4606" y="1316683"/>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p:sp>
        <p:nvSpPr>
          <p:cNvPr id="10" name="Rectangle 9"/>
          <p:cNvSpPr/>
          <p:nvPr/>
        </p:nvSpPr>
        <p:spPr>
          <a:xfrm>
            <a:off x="277368" y="111397"/>
            <a:ext cx="8610600" cy="1200329"/>
          </a:xfrm>
          <a:prstGeom prst="rect">
            <a:avLst/>
          </a:prstGeom>
        </p:spPr>
        <p:txBody>
          <a:bodyPr wrap="square">
            <a:spAutoFit/>
          </a:bodyPr>
          <a:lstStyle/>
          <a:p>
            <a:pPr algn="just">
              <a:lnSpc>
                <a:spcPct val="150000"/>
              </a:lnSpc>
              <a:spcAft>
                <a:spcPts val="1000"/>
              </a:spcAft>
              <a:tabLst>
                <a:tab pos="361950" algn="l"/>
              </a:tabLst>
            </a:pPr>
            <a:r>
              <a:rPr lang="en-US" sz="1600" b="1">
                <a:ea typeface="Times New Roman" panose="02020603050405020304" pitchFamily="18" charset="0"/>
                <a:cs typeface="Times New Roman" panose="02020603050405020304" pitchFamily="18" charset="0"/>
              </a:rPr>
              <a:t>Bài </a:t>
            </a:r>
            <a:r>
              <a:rPr lang="en-US" sz="1600" b="1" smtClean="0">
                <a:ea typeface="Times New Roman" panose="02020603050405020304" pitchFamily="18" charset="0"/>
                <a:cs typeface="Times New Roman" panose="02020603050405020304" pitchFamily="18" charset="0"/>
              </a:rPr>
              <a:t>1.18 (SHS-tr23</a:t>
            </a:r>
            <a:r>
              <a:rPr lang="en-US" sz="1600" b="1">
                <a:ea typeface="Times New Roman" panose="02020603050405020304" pitchFamily="18" charset="0"/>
                <a:cs typeface="Times New Roman" panose="02020603050405020304" pitchFamily="18" charset="0"/>
              </a:rPr>
              <a:t>) </a:t>
            </a:r>
            <a:r>
              <a:rPr lang="vi-VN" sz="1600">
                <a:latin typeface="+mn-lt"/>
                <a:ea typeface="Times New Roman" panose="02020603050405020304" pitchFamily="18" charset="0"/>
                <a:cs typeface="Times New Roman" panose="02020603050405020304" pitchFamily="18" charset="0"/>
              </a:rPr>
              <a:t>Hai người thợ cùng làm một công việc trong 16 giờ thì xong. Nếu người thứ nhất làm trong 3 giờ và người thứ hai làm trong 6 giờ thì chỉ hoàn thành được 25% công việc. Hỏi nếu làm riêng thì mỗi người hoàn thành công việc trong bao lâu?</a:t>
            </a:r>
            <a:endParaRPr lang="en-US" sz="1600">
              <a:latin typeface="+mn-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277368" y="1715708"/>
                <a:ext cx="8610600" cy="3408434"/>
              </a:xfrm>
              <a:prstGeom prst="rect">
                <a:avLst/>
              </a:prstGeom>
            </p:spPr>
            <p:txBody>
              <a:bodyPr wrap="square">
                <a:spAutoFit/>
              </a:bodyPr>
              <a:lstStyle/>
              <a:p>
                <a:pPr algn="just">
                  <a:lnSpc>
                    <a:spcPct val="150000"/>
                  </a:lnSpc>
                </a:pPr>
                <a:r>
                  <a:rPr lang="fr-FR" sz="1600" smtClean="0">
                    <a:latin typeface="+mj-lt"/>
                    <a:ea typeface="Calibri" panose="020F0502020204030204" pitchFamily="34" charset="0"/>
                    <a:cs typeface="Times New Roman" panose="02020603050405020304" pitchFamily="18" charset="0"/>
                  </a:rPr>
                  <a:t>Gọi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𝑥</m:t>
                    </m:r>
                  </m:oMath>
                </a14:m>
                <a:r>
                  <a:rPr lang="fr-FR" sz="1600">
                    <a:latin typeface="+mj-lt"/>
                    <a:ea typeface="Calibri" panose="020F0502020204030204" pitchFamily="34" charset="0"/>
                    <a:cs typeface="Times New Roman" panose="02020603050405020304" pitchFamily="18" charset="0"/>
                  </a:rPr>
                  <a:t> (giờ) là thời gian người thứ nhất hoàn thành công việc một mình và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𝑦</m:t>
                    </m:r>
                  </m:oMath>
                </a14:m>
                <a:r>
                  <a:rPr lang="fr-FR" sz="1600">
                    <a:latin typeface="+mj-lt"/>
                    <a:ea typeface="Calibri" panose="020F0502020204030204" pitchFamily="34" charset="0"/>
                    <a:cs typeface="Times New Roman" panose="02020603050405020304" pitchFamily="18" charset="0"/>
                  </a:rPr>
                  <a:t> (giờ) là thời gian người thứ hai hoàn thành công việc một </a:t>
                </a:r>
                <a:r>
                  <a:rPr lang="fr-FR" sz="1600" smtClean="0">
                    <a:latin typeface="+mj-lt"/>
                    <a:ea typeface="Calibri" panose="020F0502020204030204" pitchFamily="34" charset="0"/>
                    <a:cs typeface="Times New Roman" panose="02020603050405020304" pitchFamily="18" charset="0"/>
                  </a:rPr>
                  <a:t>mình </a:t>
                </a:r>
                <a:r>
                  <a:rPr lang="fr-FR" sz="1600">
                    <a:latin typeface="+mj-lt"/>
                    <a:ea typeface="Calibri" panose="020F0502020204030204" pitchFamily="34" charset="0"/>
                    <a:cs typeface="Times New Roman" panose="02020603050405020304" pitchFamily="18" charset="0"/>
                  </a:rPr>
                  <a:t>(</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&gt;16</m:t>
                    </m:r>
                  </m:oMath>
                </a14:m>
                <a:r>
                  <a:rPr lang="fr-FR" sz="1600" smtClean="0">
                    <a:latin typeface="+mj-lt"/>
                    <a:ea typeface="Calibri" panose="020F0502020204030204" pitchFamily="34" charset="0"/>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Trong</m:t>
                      </m:r>
                      <m:r>
                        <m:rPr>
                          <m:nor/>
                        </m:rPr>
                        <a:rPr lang="fr-FR" sz="1600">
                          <a:ea typeface="Calibri" panose="020F0502020204030204" pitchFamily="34" charset="0"/>
                          <a:cs typeface="Times New Roman" panose="02020603050405020304" pitchFamily="18" charset="0"/>
                        </a:rPr>
                        <m:t> 1 </m:t>
                      </m:r>
                      <m:r>
                        <m:rPr>
                          <m:nor/>
                        </m:rPr>
                        <a:rPr lang="fr-FR" sz="1600">
                          <a:ea typeface="Calibri" panose="020F0502020204030204" pitchFamily="34" charset="0"/>
                          <a:cs typeface="Times New Roman" panose="02020603050405020304" pitchFamily="18" charset="0"/>
                        </a:rPr>
                        <m:t>gi</m:t>
                      </m:r>
                      <m:r>
                        <m:rPr>
                          <m:nor/>
                        </m:rPr>
                        <a:rPr lang="fr-FR" sz="1600">
                          <a:ea typeface="Calibri" panose="020F0502020204030204" pitchFamily="34" charset="0"/>
                          <a:cs typeface="Times New Roman" panose="02020603050405020304" pitchFamily="18" charset="0"/>
                        </a:rPr>
                        <m:t>ờ, </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ườ</m:t>
                      </m:r>
                      <m:r>
                        <m:rPr>
                          <m:nor/>
                        </m:rPr>
                        <a:rPr lang="fr-FR" sz="1600">
                          <a:ea typeface="Calibri" panose="020F0502020204030204" pitchFamily="34" charset="0"/>
                          <a:cs typeface="Times New Roman" panose="02020603050405020304" pitchFamily="18" charset="0"/>
                        </a:rPr>
                        <m:t>i</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ứ </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ấ</m:t>
                      </m:r>
                      <m:r>
                        <m:rPr>
                          <m:nor/>
                        </m:rPr>
                        <a:rPr lang="fr-FR" sz="1600">
                          <a:ea typeface="Calibri" panose="020F0502020204030204" pitchFamily="34" charset="0"/>
                          <a:cs typeface="Times New Roman" panose="02020603050405020304" pitchFamily="18" charset="0"/>
                        </a:rPr>
                        <m:t>t</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l</m:t>
                      </m:r>
                      <m:r>
                        <m:rPr>
                          <m:nor/>
                        </m:rPr>
                        <a:rPr lang="fr-FR" sz="1600">
                          <a:ea typeface="Calibri" panose="020F0502020204030204" pitchFamily="34" charset="0"/>
                          <a:cs typeface="Times New Roman" panose="02020603050405020304" pitchFamily="18" charset="0"/>
                        </a:rPr>
                        <m:t>à</m:t>
                      </m:r>
                      <m:r>
                        <m:rPr>
                          <m:nor/>
                        </m:rPr>
                        <a:rPr lang="fr-FR" sz="1600">
                          <a:ea typeface="Calibri" panose="020F0502020204030204" pitchFamily="34" charset="0"/>
                          <a:cs typeface="Times New Roman" panose="02020603050405020304" pitchFamily="18" charset="0"/>
                        </a:rPr>
                        <m:t>m</m:t>
                      </m:r>
                      <m:r>
                        <m:rPr>
                          <m:nor/>
                        </m:rPr>
                        <a:rPr lang="fr-FR" sz="1600">
                          <a:ea typeface="Calibri" panose="020F0502020204030204" pitchFamily="34" charset="0"/>
                          <a:cs typeface="Times New Roman" panose="02020603050405020304" pitchFamily="18" charset="0"/>
                        </a:rPr>
                        <m:t> đượ</m:t>
                      </m:r>
                      <m:r>
                        <m:rPr>
                          <m:nor/>
                        </m:rPr>
                        <a:rPr lang="fr-FR" sz="1600">
                          <a:ea typeface="Calibri" panose="020F0502020204030204" pitchFamily="34" charset="0"/>
                          <a:cs typeface="Times New Roman" panose="02020603050405020304" pitchFamily="18" charset="0"/>
                        </a:rPr>
                        <m:t>c</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𝑥</m:t>
                          </m:r>
                        </m:den>
                      </m:f>
                      <m:r>
                        <m:rPr>
                          <m:nor/>
                        </m:rPr>
                        <a:rPr lang="en-US" sz="1600" b="0" i="0" smtClean="0">
                          <a:latin typeface="+mj-lt"/>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ô</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vi</m:t>
                      </m:r>
                      <m:r>
                        <m:rPr>
                          <m:nor/>
                        </m:rPr>
                        <a:rPr lang="fr-FR" sz="1600">
                          <a:ea typeface="Calibri" panose="020F0502020204030204" pitchFamily="34" charset="0"/>
                          <a:cs typeface="Times New Roman" panose="02020603050405020304" pitchFamily="18" charset="0"/>
                        </a:rPr>
                        <m:t>ệ</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m:t>
                      </m:r>
                    </m:oMath>
                  </m:oMathPara>
                </a14:m>
                <a:endParaRPr lang="fr-FR" sz="1600" smtClean="0">
                  <a:latin typeface="+mj-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Trong</m:t>
                      </m:r>
                      <m:r>
                        <m:rPr>
                          <m:nor/>
                        </m:rPr>
                        <a:rPr lang="fr-FR" sz="1600">
                          <a:ea typeface="Calibri" panose="020F0502020204030204" pitchFamily="34" charset="0"/>
                          <a:cs typeface="Times New Roman" panose="02020603050405020304" pitchFamily="18" charset="0"/>
                        </a:rPr>
                        <m:t> 1 </m:t>
                      </m:r>
                      <m:r>
                        <m:rPr>
                          <m:nor/>
                        </m:rPr>
                        <a:rPr lang="fr-FR" sz="1600">
                          <a:ea typeface="Calibri" panose="020F0502020204030204" pitchFamily="34" charset="0"/>
                          <a:cs typeface="Times New Roman" panose="02020603050405020304" pitchFamily="18" charset="0"/>
                        </a:rPr>
                        <m:t>gi</m:t>
                      </m:r>
                      <m:r>
                        <m:rPr>
                          <m:nor/>
                        </m:rPr>
                        <a:rPr lang="fr-FR" sz="1600">
                          <a:ea typeface="Calibri" panose="020F0502020204030204" pitchFamily="34" charset="0"/>
                          <a:cs typeface="Times New Roman" panose="02020603050405020304" pitchFamily="18" charset="0"/>
                        </a:rPr>
                        <m:t>ờ, </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ườ</m:t>
                      </m:r>
                      <m:r>
                        <m:rPr>
                          <m:nor/>
                        </m:rPr>
                        <a:rPr lang="fr-FR" sz="1600">
                          <a:ea typeface="Calibri" panose="020F0502020204030204" pitchFamily="34" charset="0"/>
                          <a:cs typeface="Times New Roman" panose="02020603050405020304" pitchFamily="18" charset="0"/>
                        </a:rPr>
                        <m:t>i</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ứ </m:t>
                      </m:r>
                      <m:r>
                        <m:rPr>
                          <m:nor/>
                        </m:rPr>
                        <a:rPr lang="fr-FR" sz="1600">
                          <a:ea typeface="Calibri" panose="020F0502020204030204" pitchFamily="34" charset="0"/>
                          <a:cs typeface="Times New Roman" panose="02020603050405020304" pitchFamily="18" charset="0"/>
                        </a:rPr>
                        <m:t>hai</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l</m:t>
                      </m:r>
                      <m:r>
                        <m:rPr>
                          <m:nor/>
                        </m:rPr>
                        <a:rPr lang="fr-FR" sz="1600">
                          <a:ea typeface="Calibri" panose="020F0502020204030204" pitchFamily="34" charset="0"/>
                          <a:cs typeface="Times New Roman" panose="02020603050405020304" pitchFamily="18" charset="0"/>
                        </a:rPr>
                        <m:t>à</m:t>
                      </m:r>
                      <m:r>
                        <m:rPr>
                          <m:nor/>
                        </m:rPr>
                        <a:rPr lang="fr-FR" sz="1600">
                          <a:ea typeface="Calibri" panose="020F0502020204030204" pitchFamily="34" charset="0"/>
                          <a:cs typeface="Times New Roman" panose="02020603050405020304" pitchFamily="18" charset="0"/>
                        </a:rPr>
                        <m:t>m</m:t>
                      </m:r>
                      <m:r>
                        <m:rPr>
                          <m:nor/>
                        </m:rPr>
                        <a:rPr lang="fr-FR" sz="1600">
                          <a:ea typeface="Calibri" panose="020F0502020204030204" pitchFamily="34" charset="0"/>
                          <a:cs typeface="Times New Roman" panose="02020603050405020304" pitchFamily="18" charset="0"/>
                        </a:rPr>
                        <m:t> đượ</m:t>
                      </m:r>
                      <m:r>
                        <m:rPr>
                          <m:nor/>
                        </m:rPr>
                        <a:rPr lang="fr-FR" sz="1600">
                          <a:ea typeface="Calibri" panose="020F0502020204030204" pitchFamily="34" charset="0"/>
                          <a:cs typeface="Times New Roman" panose="02020603050405020304" pitchFamily="18" charset="0"/>
                        </a:rPr>
                        <m:t>c</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𝑦</m:t>
                          </m:r>
                        </m:den>
                      </m:f>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ô</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vi</m:t>
                      </m:r>
                      <m:r>
                        <m:rPr>
                          <m:nor/>
                        </m:rPr>
                        <a:rPr lang="fr-FR" sz="1600">
                          <a:ea typeface="Calibri" panose="020F0502020204030204" pitchFamily="34" charset="0"/>
                          <a:cs typeface="Times New Roman" panose="02020603050405020304" pitchFamily="18" charset="0"/>
                        </a:rPr>
                        <m:t>ệ</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m:t>
                      </m:r>
                    </m:oMath>
                  </m:oMathPara>
                </a14:m>
                <a:endParaRPr lang="fr-FR" sz="1600" smtClean="0">
                  <a:latin typeface="+mj-lt"/>
                  <a:ea typeface="Calibri" panose="020F0502020204030204" pitchFamily="34" charset="0"/>
                  <a:cs typeface="Times New Roman" panose="02020603050405020304" pitchFamily="18" charset="0"/>
                </a:endParaRPr>
              </a:p>
              <a:p>
                <a:pPr algn="just">
                  <a:lnSpc>
                    <a:spcPct val="150000"/>
                  </a:lnSpc>
                </a:pPr>
                <a:r>
                  <a:rPr lang="fr-FR" sz="1600" smtClean="0">
                    <a:latin typeface="+mj-lt"/>
                    <a:ea typeface="Calibri" panose="020F0502020204030204" pitchFamily="34" charset="0"/>
                    <a:cs typeface="Times New Roman" panose="02020603050405020304" pitchFamily="18" charset="0"/>
                  </a:rPr>
                  <a:t>Cả </a:t>
                </a:r>
                <a:r>
                  <a:rPr lang="fr-FR" sz="1600">
                    <a:latin typeface="+mj-lt"/>
                    <a:ea typeface="Calibri" panose="020F0502020204030204" pitchFamily="34" charset="0"/>
                    <a:cs typeface="Times New Roman" panose="02020603050405020304" pitchFamily="18" charset="0"/>
                  </a:rPr>
                  <a:t>hai người cùng làm sẽ hoàn thành công việc trong 16 giờ nên mỗi giờ cả hai người </a:t>
                </a:r>
                <a:r>
                  <a:rPr lang="fr-FR" sz="1600" smtClean="0">
                    <a:latin typeface="+mj-lt"/>
                    <a:ea typeface="Calibri" panose="020F0502020204030204" pitchFamily="34" charset="0"/>
                    <a:cs typeface="Times New Roman" panose="02020603050405020304" pitchFamily="18" charset="0"/>
                  </a:rPr>
                  <a:t>cùng</a:t>
                </a:r>
              </a:p>
              <a:p>
                <a:pPr algn="just">
                  <a:lnSpc>
                    <a:spcPct val="15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ho</m:t>
                      </m:r>
                      <m:r>
                        <m:rPr>
                          <m:nor/>
                        </m:rPr>
                        <a:rPr lang="fr-FR" sz="1600">
                          <a:ea typeface="Calibri" panose="020F0502020204030204" pitchFamily="34" charset="0"/>
                          <a:cs typeface="Times New Roman" panose="02020603050405020304" pitchFamily="18" charset="0"/>
                        </a:rPr>
                        <m:t>à</m:t>
                      </m:r>
                      <m:r>
                        <m:rPr>
                          <m:nor/>
                        </m:rPr>
                        <a:rPr lang="fr-FR" sz="1600">
                          <a:ea typeface="Calibri" panose="020F0502020204030204" pitchFamily="34" charset="0"/>
                          <a:cs typeface="Times New Roman" panose="02020603050405020304" pitchFamily="18" charset="0"/>
                        </a:rPr>
                        <m:t>n</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à</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 đượ</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 </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16</m:t>
                          </m:r>
                        </m:den>
                      </m:f>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ô</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vi</m:t>
                      </m:r>
                      <m:r>
                        <m:rPr>
                          <m:nor/>
                        </m:rPr>
                        <a:rPr lang="fr-FR" sz="1600">
                          <a:ea typeface="Calibri" panose="020F0502020204030204" pitchFamily="34" charset="0"/>
                          <a:cs typeface="Times New Roman" panose="02020603050405020304" pitchFamily="18" charset="0"/>
                        </a:rPr>
                        <m:t>ệ</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ta</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ó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l</m:t>
                      </m:r>
                      <m:r>
                        <m:rPr>
                          <m:nor/>
                        </m:rPr>
                        <a:rPr lang="fr-FR" sz="1600">
                          <a:ea typeface="Calibri" panose="020F0502020204030204" pitchFamily="34" charset="0"/>
                          <a:cs typeface="Times New Roman" panose="02020603050405020304" pitchFamily="18" charset="0"/>
                        </a:rPr>
                        <m:t>à:</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𝑥</m:t>
                          </m:r>
                        </m:den>
                      </m:f>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𝑦</m:t>
                          </m:r>
                        </m:den>
                      </m:f>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16</m:t>
                          </m:r>
                        </m:den>
                      </m:f>
                      <m:r>
                        <a:rPr lang="fr-FR" sz="1600" i="1">
                          <a:latin typeface="Cambria Math" panose="02040503050406030204" pitchFamily="18" charset="0"/>
                          <a:ea typeface="Calibri" panose="020F0502020204030204" pitchFamily="34" charset="0"/>
                          <a:cs typeface="Times New Roman" panose="02020603050405020304" pitchFamily="18" charset="0"/>
                        </a:rPr>
                        <m:t> (</m:t>
                      </m:r>
                      <m:r>
                        <a:rPr lang="fr-FR" sz="1600" i="1" smtClean="0">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fr-FR" sz="1600" smtClean="0">
                  <a:latin typeface="+mj-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77368" y="1715708"/>
                <a:ext cx="8610600" cy="3408434"/>
              </a:xfrm>
              <a:prstGeom prst="rect">
                <a:avLst/>
              </a:prstGeom>
              <a:blipFill>
                <a:blip r:embed="rId3"/>
                <a:stretch>
                  <a:fillRect l="-425" r="-354"/>
                </a:stretch>
              </a:blipFill>
            </p:spPr>
            <p:txBody>
              <a:bodyPr/>
              <a:lstStyle/>
              <a:p>
                <a:r>
                  <a:rPr lang="en-US">
                    <a:noFill/>
                  </a:rPr>
                  <a:t> </a:t>
                </a:r>
              </a:p>
            </p:txBody>
          </p:sp>
        </mc:Fallback>
      </mc:AlternateContent>
    </p:spTree>
    <p:extLst>
      <p:ext uri="{BB962C8B-B14F-4D97-AF65-F5344CB8AC3E}">
        <p14:creationId xmlns:p14="http://schemas.microsoft.com/office/powerpoint/2010/main" val="28020910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4" dur="5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p:cNvSpPr/>
              <p:nvPr/>
            </p:nvSpPr>
            <p:spPr>
              <a:xfrm>
                <a:off x="277367" y="161643"/>
                <a:ext cx="8610600" cy="4881273"/>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Người </a:t>
                </a: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thứ nhất làm trong 3 giờ, người thứ hai làm trong 6 giờ thì hoàn thành 25% công việc </a:t>
                </a:r>
                <a:endPar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5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m:t>
                      </m:r>
                      <m:r>
                        <m:rPr>
                          <m:nor/>
                        </m:rPr>
                        <a:rPr lang="fr-FR" sz="1600">
                          <a:ea typeface="Calibri" panose="020F0502020204030204" pitchFamily="34" charset="0"/>
                          <a:cs typeface="Times New Roman" panose="02020603050405020304" pitchFamily="18" charset="0"/>
                        </a:rPr>
                        <m:t>hay</m:t>
                      </m:r>
                      <m:r>
                        <m:rPr>
                          <m:nor/>
                        </m:rPr>
                        <a:rPr lang="fr-FR" sz="1600">
                          <a:ea typeface="Calibri" panose="020F0502020204030204" pitchFamily="34" charset="0"/>
                          <a:cs typeface="Times New Roman" panose="02020603050405020304" pitchFamily="18" charset="0"/>
                        </a:rPr>
                        <m:t> </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4</m:t>
                          </m:r>
                        </m:den>
                      </m:f>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ô</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vi</m:t>
                      </m:r>
                      <m:r>
                        <m:rPr>
                          <m:nor/>
                        </m:rPr>
                        <a:rPr lang="fr-FR" sz="1600">
                          <a:ea typeface="Calibri" panose="020F0502020204030204" pitchFamily="34" charset="0"/>
                          <a:cs typeface="Times New Roman" panose="02020603050405020304" pitchFamily="18" charset="0"/>
                        </a:rPr>
                        <m:t>ệ</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n</m:t>
                      </m:r>
                      <m:r>
                        <m:rPr>
                          <m:nor/>
                        </m:rPr>
                        <a:rPr lang="fr-FR" sz="1600">
                          <a:ea typeface="Calibri" panose="020F0502020204030204" pitchFamily="34" charset="0"/>
                          <a:cs typeface="Times New Roman" panose="02020603050405020304" pitchFamily="18" charset="0"/>
                        </a:rPr>
                        <m:t>ê</m:t>
                      </m:r>
                      <m:r>
                        <m:rPr>
                          <m:nor/>
                        </m:rPr>
                        <a:rPr lang="fr-FR" sz="1600">
                          <a:ea typeface="Calibri" panose="020F0502020204030204" pitchFamily="34" charset="0"/>
                          <a:cs typeface="Times New Roman" panose="02020603050405020304" pitchFamily="18" charset="0"/>
                        </a:rPr>
                        <m:t>n</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ta</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ó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1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T</m:t>
                      </m:r>
                      <m:r>
                        <m:rPr>
                          <m:nor/>
                        </m:rPr>
                        <a:rPr lang="fr-FR" sz="1600">
                          <a:ea typeface="Calibri" panose="020F0502020204030204" pitchFamily="34" charset="0"/>
                          <a:cs typeface="Times New Roman" panose="02020603050405020304" pitchFamily="18" charset="0"/>
                        </a:rPr>
                        <m:t>ừ </m:t>
                      </m:r>
                      <m:d>
                        <m:dPr>
                          <m:ctrlPr>
                            <a:rPr lang="fr-FR"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1</m:t>
                          </m:r>
                        </m:e>
                      </m:d>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m:t>
                      </m:r>
                      <m:r>
                        <m:rPr>
                          <m:nor/>
                        </m:rPr>
                        <a:rPr lang="fr-FR" sz="1600">
                          <a:ea typeface="Calibri" panose="020F0502020204030204" pitchFamily="34" charset="0"/>
                          <a:cs typeface="Times New Roman" panose="02020603050405020304" pitchFamily="18" charset="0"/>
                        </a:rPr>
                        <m:t>à </m:t>
                      </m:r>
                      <m:d>
                        <m:dPr>
                          <m:ctrlPr>
                            <a:rPr lang="fr-FR"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2</m:t>
                          </m:r>
                        </m:e>
                      </m:d>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ta</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ó </m:t>
                      </m:r>
                      <m:r>
                        <m:rPr>
                          <m:nor/>
                        </m:rPr>
                        <a:rPr lang="fr-FR" sz="1600">
                          <a:ea typeface="Calibri" panose="020F0502020204030204" pitchFamily="34" charset="0"/>
                          <a:cs typeface="Times New Roman" panose="02020603050405020304" pitchFamily="18" charset="0"/>
                        </a:rPr>
                        <m:t>h</m:t>
                      </m:r>
                      <m:r>
                        <m:rPr>
                          <m:nor/>
                        </m:rPr>
                        <a:rPr lang="fr-FR" sz="1600">
                          <a:ea typeface="Calibri" panose="020F0502020204030204" pitchFamily="34" charset="0"/>
                          <a:cs typeface="Times New Roman" panose="02020603050405020304" pitchFamily="18" charset="0"/>
                        </a:rPr>
                        <m:t>ệ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m:t>
                                  </m:r>
                                </m:den>
                              </m:f>
                            </m:e>
                            <m:e>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1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Đặ</m:t>
                      </m:r>
                      <m:r>
                        <m:rPr>
                          <m:nor/>
                        </m:rPr>
                        <a:rPr lang="fr-FR" sz="1600">
                          <a:ea typeface="Calibri" panose="020F0502020204030204" pitchFamily="34" charset="0"/>
                          <a:cs typeface="Times New Roman" panose="02020603050405020304" pitchFamily="18" charset="0"/>
                        </a:rPr>
                        <m:t>t</m:t>
                      </m:r>
                      <m:r>
                        <m:rPr>
                          <m:nor/>
                        </m:rPr>
                        <a:rPr lang="fr-FR" sz="1600">
                          <a:ea typeface="Calibri" panose="020F0502020204030204" pitchFamily="34" charset="0"/>
                          <a:cs typeface="Times New Roman" panose="02020603050405020304" pitchFamily="18" charset="0"/>
                        </a:rPr>
                        <m:t> </m:t>
                      </m:r>
                      <m:r>
                        <a:rPr lang="fr-FR" sz="1600" i="1">
                          <a:latin typeface="Cambria Math" panose="02040503050406030204" pitchFamily="18" charset="0"/>
                          <a:ea typeface="Calibri" panose="020F0502020204030204" pitchFamily="34" charset="0"/>
                          <a:cs typeface="Times New Roman" panose="02020603050405020304" pitchFamily="18" charset="0"/>
                        </a:rPr>
                        <m:t>𝑢</m:t>
                      </m:r>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𝑥</m:t>
                          </m:r>
                        </m:den>
                      </m:f>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𝑣</m:t>
                      </m:r>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𝑦</m:t>
                          </m:r>
                        </m:den>
                      </m:f>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Khi</m:t>
                      </m:r>
                      <m:r>
                        <m:rPr>
                          <m:nor/>
                        </m:rPr>
                        <a:rPr lang="fr-FR" sz="1600">
                          <a:ea typeface="Calibri" panose="020F0502020204030204" pitchFamily="34" charset="0"/>
                          <a:cs typeface="Times New Roman" panose="02020603050405020304" pitchFamily="18" charset="0"/>
                        </a:rPr>
                        <m:t> đó </m:t>
                      </m:r>
                      <m:r>
                        <m:rPr>
                          <m:nor/>
                        </m:rPr>
                        <a:rPr lang="fr-FR" sz="1600">
                          <a:ea typeface="Calibri" panose="020F0502020204030204" pitchFamily="34" charset="0"/>
                          <a:cs typeface="Times New Roman" panose="02020603050405020304" pitchFamily="18" charset="0"/>
                        </a:rPr>
                        <m:t>h</m:t>
                      </m:r>
                      <m:r>
                        <m:rPr>
                          <m:nor/>
                        </m:rPr>
                        <a:rPr lang="fr-FR" sz="1600">
                          <a:ea typeface="Calibri" panose="020F0502020204030204" pitchFamily="34" charset="0"/>
                          <a:cs typeface="Times New Roman" panose="02020603050405020304" pitchFamily="18" charset="0"/>
                        </a:rPr>
                        <m:t>ệ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ở </m:t>
                      </m:r>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à</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𝑢</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𝑣</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m:t>
                                  </m:r>
                                </m:den>
                              </m:f>
                            </m:e>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𝑢</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𝑣</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1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â</m:t>
                      </m:r>
                      <m:r>
                        <m:rPr>
                          <m:nor/>
                        </m:rPr>
                        <a:rPr lang="fr-FR" sz="1600">
                          <a:ea typeface="Calibri" panose="020F0502020204030204" pitchFamily="34" charset="0"/>
                          <a:cs typeface="Times New Roman" panose="02020603050405020304" pitchFamily="18" charset="0"/>
                        </a:rPr>
                        <m:t>n</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ả </m:t>
                      </m:r>
                      <m:r>
                        <m:rPr>
                          <m:nor/>
                        </m:rPr>
                        <a:rPr lang="fr-FR" sz="1600">
                          <a:ea typeface="Calibri" panose="020F0502020204030204" pitchFamily="34" charset="0"/>
                          <a:cs typeface="Times New Roman" panose="02020603050405020304" pitchFamily="18" charset="0"/>
                        </a:rPr>
                        <m:t>hai</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m:t>
                      </m:r>
                      <m:r>
                        <m:rPr>
                          <m:nor/>
                        </m:rPr>
                        <a:rPr lang="fr-FR" sz="1600">
                          <a:ea typeface="Calibri" panose="020F0502020204030204" pitchFamily="34" charset="0"/>
                          <a:cs typeface="Times New Roman" panose="02020603050405020304" pitchFamily="18" charset="0"/>
                        </a:rPr>
                        <m:t>ế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ủ</m:t>
                      </m:r>
                      <m:r>
                        <m:rPr>
                          <m:nor/>
                        </m:rPr>
                        <a:rPr lang="fr-FR" sz="1600">
                          <a:ea typeface="Calibri" panose="020F0502020204030204" pitchFamily="34" charset="0"/>
                          <a:cs typeface="Times New Roman" panose="02020603050405020304" pitchFamily="18" charset="0"/>
                        </a:rPr>
                        <m:t>a</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ứ </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ấ</m:t>
                      </m:r>
                      <m:r>
                        <m:rPr>
                          <m:nor/>
                        </m:rPr>
                        <a:rPr lang="fr-FR" sz="1600">
                          <a:ea typeface="Calibri" panose="020F0502020204030204" pitchFamily="34" charset="0"/>
                          <a:cs typeface="Times New Roman" panose="02020603050405020304" pitchFamily="18" charset="0"/>
                        </a:rPr>
                        <m:t>t</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m:t>
                      </m:r>
                      <m:r>
                        <m:rPr>
                          <m:nor/>
                        </m:rPr>
                        <a:rPr lang="fr-FR" sz="1600">
                          <a:ea typeface="Calibri" panose="020F0502020204030204" pitchFamily="34" charset="0"/>
                          <a:cs typeface="Times New Roman" panose="02020603050405020304" pitchFamily="18" charset="0"/>
                        </a:rPr>
                        <m:t>ớ</m:t>
                      </m:r>
                      <m:r>
                        <m:rPr>
                          <m:nor/>
                        </m:rPr>
                        <a:rPr lang="fr-FR" sz="1600">
                          <a:ea typeface="Calibri" panose="020F0502020204030204" pitchFamily="34" charset="0"/>
                          <a:cs typeface="Times New Roman" panose="02020603050405020304" pitchFamily="18" charset="0"/>
                        </a:rPr>
                        <m:t>i</m:t>
                      </m:r>
                      <m:r>
                        <m:rPr>
                          <m:nor/>
                        </m:rPr>
                        <a:rPr lang="fr-FR" sz="1600">
                          <a:ea typeface="Calibri" panose="020F0502020204030204" pitchFamily="34" charset="0"/>
                          <a:cs typeface="Times New Roman" panose="02020603050405020304" pitchFamily="18" charset="0"/>
                        </a:rPr>
                        <m:t> 3, </m:t>
                      </m:r>
                      <m:r>
                        <m:rPr>
                          <m:nor/>
                        </m:rPr>
                        <a:rPr lang="fr-FR" sz="1600">
                          <a:ea typeface="Calibri" panose="020F0502020204030204" pitchFamily="34" charset="0"/>
                          <a:cs typeface="Times New Roman" panose="02020603050405020304" pitchFamily="18" charset="0"/>
                        </a:rPr>
                        <m:t>ta</m:t>
                      </m:r>
                      <m:r>
                        <m:rPr>
                          <m:nor/>
                        </m:rPr>
                        <a:rPr lang="fr-FR" sz="1600">
                          <a:ea typeface="Calibri" panose="020F0502020204030204" pitchFamily="34" charset="0"/>
                          <a:cs typeface="Times New Roman" panose="02020603050405020304" pitchFamily="18" charset="0"/>
                        </a:rPr>
                        <m:t> đượ</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𝑢</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𝑣</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m:t>
                                  </m:r>
                                </m:den>
                              </m:f>
                            </m:e>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𝑢</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𝑣</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277367" y="161643"/>
                <a:ext cx="8610600" cy="4881273"/>
              </a:xfrm>
              <a:prstGeom prst="rect">
                <a:avLst/>
              </a:prstGeom>
              <a:blipFill>
                <a:blip r:embed="rId3"/>
                <a:stretch>
                  <a:fillRect l="-354"/>
                </a:stretch>
              </a:blipFill>
            </p:spPr>
            <p:txBody>
              <a:bodyPr/>
              <a:lstStyle/>
              <a:p>
                <a:r>
                  <a:rPr lang="en-US">
                    <a:noFill/>
                  </a:rPr>
                  <a:t> </a:t>
                </a:r>
              </a:p>
            </p:txBody>
          </p:sp>
        </mc:Fallback>
      </mc:AlternateContent>
    </p:spTree>
    <p:extLst>
      <p:ext uri="{BB962C8B-B14F-4D97-AF65-F5344CB8AC3E}">
        <p14:creationId xmlns:p14="http://schemas.microsoft.com/office/powerpoint/2010/main" val="51838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up)">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up)">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wipe(up)">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wipe(up)">
                                      <p:cBhvr>
                                        <p:cTn id="2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p:cNvSpPr/>
              <p:nvPr/>
            </p:nvSpPr>
            <p:spPr>
              <a:xfrm>
                <a:off x="323087" y="380684"/>
                <a:ext cx="8510017" cy="4277646"/>
              </a:xfrm>
              <a:prstGeom prst="rect">
                <a:avLst/>
              </a:prstGeom>
            </p:spPr>
            <p:txBody>
              <a:bodyPr wrap="square">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1700" smtClean="0">
                          <a:ea typeface="Calibri" panose="020F0502020204030204" pitchFamily="34" charset="0"/>
                          <a:cs typeface="Times New Roman" panose="02020603050405020304" pitchFamily="18" charset="0"/>
                        </a:rPr>
                        <m:t>Tr</m:t>
                      </m:r>
                      <m:r>
                        <m:rPr>
                          <m:nor/>
                        </m:rPr>
                        <a:rPr lang="fr-FR" sz="1700" smtClean="0">
                          <a:ea typeface="Calibri" panose="020F0502020204030204" pitchFamily="34" charset="0"/>
                          <a:cs typeface="Times New Roman" panose="02020603050405020304" pitchFamily="18" charset="0"/>
                        </a:rPr>
                        <m:t>ừ </m:t>
                      </m:r>
                      <m:r>
                        <m:rPr>
                          <m:nor/>
                        </m:rPr>
                        <a:rPr lang="fr-FR" sz="1700" smtClean="0">
                          <a:ea typeface="Calibri" panose="020F0502020204030204" pitchFamily="34" charset="0"/>
                          <a:cs typeface="Times New Roman" panose="02020603050405020304" pitchFamily="18" charset="0"/>
                        </a:rPr>
                        <m:t>t</m:t>
                      </m:r>
                      <m:r>
                        <m:rPr>
                          <m:nor/>
                        </m:rPr>
                        <a:rPr lang="fr-FR" sz="1700" smtClean="0">
                          <a:ea typeface="Calibri" panose="020F0502020204030204" pitchFamily="34" charset="0"/>
                          <a:cs typeface="Times New Roman" panose="02020603050405020304" pitchFamily="18" charset="0"/>
                        </a:rPr>
                        <m:t>ừ</m:t>
                      </m:r>
                      <m:r>
                        <m:rPr>
                          <m:nor/>
                        </m:rPr>
                        <a:rPr lang="fr-FR" sz="1700" smtClean="0">
                          <a:ea typeface="Calibri" panose="020F0502020204030204" pitchFamily="34" charset="0"/>
                          <a:cs typeface="Times New Roman" panose="02020603050405020304" pitchFamily="18" charset="0"/>
                        </a:rPr>
                        <m:t>ng</m:t>
                      </m:r>
                      <m:r>
                        <m:rPr>
                          <m:nor/>
                        </m:rPr>
                        <a:rPr lang="fr-FR" sz="1700" smtClean="0">
                          <a:ea typeface="Calibri" panose="020F0502020204030204" pitchFamily="34" charset="0"/>
                          <a:cs typeface="Times New Roman" panose="02020603050405020304" pitchFamily="18" charset="0"/>
                        </a:rPr>
                        <m:t> </m:t>
                      </m:r>
                      <m:r>
                        <m:rPr>
                          <m:nor/>
                        </m:rPr>
                        <a:rPr lang="fr-FR" sz="1700" smtClean="0">
                          <a:ea typeface="Calibri" panose="020F0502020204030204" pitchFamily="34" charset="0"/>
                          <a:cs typeface="Times New Roman" panose="02020603050405020304" pitchFamily="18" charset="0"/>
                        </a:rPr>
                        <m:t>v</m:t>
                      </m:r>
                      <m:r>
                        <m:rPr>
                          <m:nor/>
                        </m:rPr>
                        <a:rPr lang="fr-FR" sz="1700" smtClean="0">
                          <a:ea typeface="Calibri" panose="020F0502020204030204" pitchFamily="34" charset="0"/>
                          <a:cs typeface="Times New Roman" panose="02020603050405020304" pitchFamily="18" charset="0"/>
                        </a:rPr>
                        <m:t>ế </m:t>
                      </m:r>
                      <m:r>
                        <m:rPr>
                          <m:nor/>
                        </m:rPr>
                        <a:rPr lang="fr-FR" sz="1700" smtClean="0">
                          <a:ea typeface="Calibri" panose="020F0502020204030204" pitchFamily="34" charset="0"/>
                          <a:cs typeface="Times New Roman" panose="02020603050405020304" pitchFamily="18" charset="0"/>
                        </a:rPr>
                        <m:t>hai</m:t>
                      </m:r>
                      <m:r>
                        <m:rPr>
                          <m:nor/>
                        </m:rPr>
                        <a:rPr lang="fr-FR" sz="1700" smtClean="0">
                          <a:ea typeface="Calibri" panose="020F0502020204030204" pitchFamily="34" charset="0"/>
                          <a:cs typeface="Times New Roman" panose="02020603050405020304" pitchFamily="18" charset="0"/>
                        </a:rPr>
                        <m:t> </m:t>
                      </m:r>
                      <m:r>
                        <m:rPr>
                          <m:nor/>
                        </m:rPr>
                        <a:rPr lang="fr-FR" sz="1700" smtClean="0">
                          <a:ea typeface="Calibri" panose="020F0502020204030204" pitchFamily="34" charset="0"/>
                          <a:cs typeface="Times New Roman" panose="02020603050405020304" pitchFamily="18" charset="0"/>
                        </a:rPr>
                        <m:t>ph</m:t>
                      </m:r>
                      <m:r>
                        <m:rPr>
                          <m:nor/>
                        </m:rPr>
                        <a:rPr lang="fr-FR" sz="1700" smtClean="0">
                          <a:ea typeface="Calibri" panose="020F0502020204030204" pitchFamily="34" charset="0"/>
                          <a:cs typeface="Times New Roman" panose="02020603050405020304" pitchFamily="18" charset="0"/>
                        </a:rPr>
                        <m:t>ươ</m:t>
                      </m:r>
                      <m:r>
                        <m:rPr>
                          <m:nor/>
                        </m:rPr>
                        <a:rPr lang="fr-FR" sz="1700" smtClean="0">
                          <a:ea typeface="Calibri" panose="020F0502020204030204" pitchFamily="34" charset="0"/>
                          <a:cs typeface="Times New Roman" panose="02020603050405020304" pitchFamily="18" charset="0"/>
                        </a:rPr>
                        <m:t>ng</m:t>
                      </m:r>
                      <m:r>
                        <m:rPr>
                          <m:nor/>
                        </m:rPr>
                        <a:rPr lang="fr-FR" sz="1700" smtClean="0">
                          <a:ea typeface="Calibri" panose="020F0502020204030204" pitchFamily="34" charset="0"/>
                          <a:cs typeface="Times New Roman" panose="02020603050405020304" pitchFamily="18" charset="0"/>
                        </a:rPr>
                        <m:t> </m:t>
                      </m:r>
                      <m:r>
                        <m:rPr>
                          <m:nor/>
                        </m:rPr>
                        <a:rPr lang="fr-FR" sz="1700" smtClean="0">
                          <a:ea typeface="Calibri" panose="020F0502020204030204" pitchFamily="34" charset="0"/>
                          <a:cs typeface="Times New Roman" panose="02020603050405020304" pitchFamily="18" charset="0"/>
                        </a:rPr>
                        <m:t>tr</m:t>
                      </m:r>
                      <m:r>
                        <m:rPr>
                          <m:nor/>
                        </m:rPr>
                        <a:rPr lang="fr-FR" sz="1700" smtClean="0">
                          <a:ea typeface="Calibri" panose="020F0502020204030204" pitchFamily="34" charset="0"/>
                          <a:cs typeface="Times New Roman" panose="02020603050405020304" pitchFamily="18" charset="0"/>
                        </a:rPr>
                        <m:t>ì</m:t>
                      </m:r>
                      <m:r>
                        <m:rPr>
                          <m:nor/>
                        </m:rPr>
                        <a:rPr lang="fr-FR" sz="1700" smtClean="0">
                          <a:ea typeface="Calibri" panose="020F0502020204030204" pitchFamily="34" charset="0"/>
                          <a:cs typeface="Times New Roman" panose="02020603050405020304" pitchFamily="18" charset="0"/>
                        </a:rPr>
                        <m:t>nh</m:t>
                      </m:r>
                      <m:r>
                        <m:rPr>
                          <m:nor/>
                        </m:rPr>
                        <a:rPr lang="fr-FR" sz="1700" smtClean="0">
                          <a:ea typeface="Calibri" panose="020F0502020204030204" pitchFamily="34" charset="0"/>
                          <a:cs typeface="Times New Roman" panose="02020603050405020304" pitchFamily="18" charset="0"/>
                        </a:rPr>
                        <m:t> </m:t>
                      </m:r>
                      <m:r>
                        <m:rPr>
                          <m:nor/>
                        </m:rPr>
                        <a:rPr lang="fr-FR" sz="1700" smtClean="0">
                          <a:ea typeface="Calibri" panose="020F0502020204030204" pitchFamily="34" charset="0"/>
                          <a:cs typeface="Times New Roman" panose="02020603050405020304" pitchFamily="18" charset="0"/>
                        </a:rPr>
                        <m:t>c</m:t>
                      </m:r>
                      <m:r>
                        <m:rPr>
                          <m:nor/>
                        </m:rPr>
                        <a:rPr lang="fr-FR" sz="1700" smtClean="0">
                          <a:ea typeface="Calibri" panose="020F0502020204030204" pitchFamily="34" charset="0"/>
                          <a:cs typeface="Times New Roman" panose="02020603050405020304" pitchFamily="18" charset="0"/>
                        </a:rPr>
                        <m:t>ủ</m:t>
                      </m:r>
                      <m:r>
                        <m:rPr>
                          <m:nor/>
                        </m:rPr>
                        <a:rPr lang="fr-FR" sz="1700" smtClean="0">
                          <a:ea typeface="Calibri" panose="020F0502020204030204" pitchFamily="34" charset="0"/>
                          <a:cs typeface="Times New Roman" panose="02020603050405020304" pitchFamily="18" charset="0"/>
                        </a:rPr>
                        <m:t>a</m:t>
                      </m:r>
                      <m:r>
                        <m:rPr>
                          <m:nor/>
                        </m:rPr>
                        <a:rPr lang="fr-FR" sz="1700" smtClean="0">
                          <a:ea typeface="Calibri" panose="020F0502020204030204" pitchFamily="34" charset="0"/>
                          <a:cs typeface="Times New Roman" panose="02020603050405020304" pitchFamily="18" charset="0"/>
                        </a:rPr>
                        <m:t> </m:t>
                      </m:r>
                      <m:r>
                        <m:rPr>
                          <m:nor/>
                        </m:rPr>
                        <a:rPr lang="fr-FR" sz="1700" smtClean="0">
                          <a:ea typeface="Calibri" panose="020F0502020204030204" pitchFamily="34" charset="0"/>
                          <a:cs typeface="Times New Roman" panose="02020603050405020304" pitchFamily="18" charset="0"/>
                        </a:rPr>
                        <m:t>h</m:t>
                      </m:r>
                      <m:r>
                        <m:rPr>
                          <m:nor/>
                        </m:rPr>
                        <a:rPr lang="fr-FR" sz="1700" smtClean="0">
                          <a:ea typeface="Calibri" panose="020F0502020204030204" pitchFamily="34" charset="0"/>
                          <a:cs typeface="Times New Roman" panose="02020603050405020304" pitchFamily="18" charset="0"/>
                        </a:rPr>
                        <m:t>ệ </m:t>
                      </m:r>
                      <m:r>
                        <m:rPr>
                          <m:nor/>
                        </m:rPr>
                        <a:rPr lang="fr-FR" sz="1700" smtClean="0">
                          <a:ea typeface="Calibri" panose="020F0502020204030204" pitchFamily="34" charset="0"/>
                          <a:cs typeface="Times New Roman" panose="02020603050405020304" pitchFamily="18" charset="0"/>
                        </a:rPr>
                        <m:t>m</m:t>
                      </m:r>
                      <m:r>
                        <m:rPr>
                          <m:nor/>
                        </m:rPr>
                        <a:rPr lang="fr-FR" sz="1700" smtClean="0">
                          <a:ea typeface="Calibri" panose="020F0502020204030204" pitchFamily="34" charset="0"/>
                          <a:cs typeface="Times New Roman" panose="02020603050405020304" pitchFamily="18" charset="0"/>
                        </a:rPr>
                        <m:t>ớ</m:t>
                      </m:r>
                      <m:r>
                        <m:rPr>
                          <m:nor/>
                        </m:rPr>
                        <a:rPr lang="fr-FR" sz="1700" smtClean="0">
                          <a:ea typeface="Calibri" panose="020F0502020204030204" pitchFamily="34" charset="0"/>
                          <a:cs typeface="Times New Roman" panose="02020603050405020304" pitchFamily="18" charset="0"/>
                        </a:rPr>
                        <m:t>i</m:t>
                      </m:r>
                      <m:r>
                        <m:rPr>
                          <m:nor/>
                        </m:rPr>
                        <a:rPr lang="fr-FR" sz="1700" smtClean="0">
                          <a:ea typeface="Calibri" panose="020F0502020204030204" pitchFamily="34" charset="0"/>
                          <a:cs typeface="Times New Roman" panose="02020603050405020304" pitchFamily="18" charset="0"/>
                        </a:rPr>
                        <m:t>, </m:t>
                      </m:r>
                      <m:r>
                        <m:rPr>
                          <m:nor/>
                        </m:rPr>
                        <a:rPr lang="fr-FR" sz="1700" smtClean="0">
                          <a:ea typeface="Calibri" panose="020F0502020204030204" pitchFamily="34" charset="0"/>
                          <a:cs typeface="Times New Roman" panose="02020603050405020304" pitchFamily="18" charset="0"/>
                        </a:rPr>
                        <m:t>ta</m:t>
                      </m:r>
                      <m:r>
                        <m:rPr>
                          <m:nor/>
                        </m:rPr>
                        <a:rPr lang="fr-FR" sz="1700" smtClean="0">
                          <a:ea typeface="Calibri" panose="020F0502020204030204" pitchFamily="34" charset="0"/>
                          <a:cs typeface="Times New Roman" panose="02020603050405020304" pitchFamily="18" charset="0"/>
                        </a:rPr>
                        <m:t> đượ</m:t>
                      </m:r>
                      <m:r>
                        <m:rPr>
                          <m:nor/>
                        </m:rPr>
                        <a:rPr lang="fr-FR" sz="1700" smtClean="0">
                          <a:ea typeface="Calibri" panose="020F0502020204030204" pitchFamily="34" charset="0"/>
                          <a:cs typeface="Times New Roman" panose="02020603050405020304" pitchFamily="18" charset="0"/>
                        </a:rPr>
                        <m:t>c</m:t>
                      </m:r>
                      <m:r>
                        <m:rPr>
                          <m:nor/>
                        </m:rPr>
                        <a:rPr lang="fr-FR" sz="1700" smtClean="0">
                          <a:ea typeface="Calibri" panose="020F0502020204030204" pitchFamily="34" charset="0"/>
                          <a:cs typeface="Times New Roman" panose="02020603050405020304" pitchFamily="18" charset="0"/>
                        </a:rPr>
                        <m:t> </m:t>
                      </m:r>
                      <m:r>
                        <a:rPr lang="fr-FR" sz="1700" i="1">
                          <a:latin typeface="Cambria Math" panose="02040503050406030204" pitchFamily="18" charset="0"/>
                          <a:ea typeface="Calibri" panose="020F0502020204030204" pitchFamily="34" charset="0"/>
                          <a:cs typeface="Times New Roman" panose="02020603050405020304" pitchFamily="18" charset="0"/>
                        </a:rPr>
                        <m:t>−3</m:t>
                      </m:r>
                      <m:r>
                        <a:rPr lang="fr-FR" sz="1700" i="1">
                          <a:latin typeface="Cambria Math" panose="02040503050406030204" pitchFamily="18" charset="0"/>
                          <a:ea typeface="Calibri" panose="020F0502020204030204" pitchFamily="34" charset="0"/>
                          <a:cs typeface="Times New Roman" panose="02020603050405020304" pitchFamily="18" charset="0"/>
                        </a:rPr>
                        <m:t>𝑣</m:t>
                      </m:r>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16</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suy</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ra</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𝑣</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48</m:t>
                          </m:r>
                        </m:den>
                      </m:f>
                    </m:oMath>
                  </m:oMathPara>
                </a14:m>
                <a:endParaRPr kumimoji="0" lang="en-US"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1700">
                          <a:ea typeface="Calibri" panose="020F0502020204030204" pitchFamily="34" charset="0"/>
                          <a:cs typeface="Times New Roman" panose="02020603050405020304" pitchFamily="18" charset="0"/>
                        </a:rPr>
                        <m:t>Th</m:t>
                      </m:r>
                      <m:r>
                        <m:rPr>
                          <m:nor/>
                        </m:rPr>
                        <a:rPr lang="fr-FR" sz="1700">
                          <a:ea typeface="Calibri" panose="020F0502020204030204" pitchFamily="34" charset="0"/>
                          <a:cs typeface="Times New Roman" panose="02020603050405020304" pitchFamily="18" charset="0"/>
                        </a:rPr>
                        <m:t>ế </m:t>
                      </m:r>
                      <m:r>
                        <a:rPr lang="fr-FR" sz="1700" i="1">
                          <a:latin typeface="Cambria Math" panose="02040503050406030204" pitchFamily="18" charset="0"/>
                          <a:ea typeface="Calibri" panose="020F0502020204030204" pitchFamily="34" charset="0"/>
                          <a:cs typeface="Times New Roman" panose="02020603050405020304" pitchFamily="18" charset="0"/>
                        </a:rPr>
                        <m:t>𝑣</m:t>
                      </m:r>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48</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v</m:t>
                      </m:r>
                      <m:r>
                        <m:rPr>
                          <m:nor/>
                        </m:rPr>
                        <a:rPr lang="fr-FR" sz="1700">
                          <a:ea typeface="Calibri" panose="020F0502020204030204" pitchFamily="34" charset="0"/>
                          <a:cs typeface="Times New Roman" panose="02020603050405020304" pitchFamily="18" charset="0"/>
                        </a:rPr>
                        <m:t>à</m:t>
                      </m:r>
                      <m:r>
                        <m:rPr>
                          <m:nor/>
                        </m:rPr>
                        <a:rPr lang="fr-FR" sz="1700">
                          <a:ea typeface="Calibri" panose="020F0502020204030204" pitchFamily="34" charset="0"/>
                          <a:cs typeface="Times New Roman" panose="02020603050405020304" pitchFamily="18" charset="0"/>
                        </a:rPr>
                        <m:t>o</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ph</m:t>
                      </m:r>
                      <m:r>
                        <m:rPr>
                          <m:nor/>
                        </m:rPr>
                        <a:rPr lang="fr-FR" sz="1700">
                          <a:ea typeface="Calibri" panose="020F0502020204030204" pitchFamily="34" charset="0"/>
                          <a:cs typeface="Times New Roman" panose="02020603050405020304" pitchFamily="18" charset="0"/>
                        </a:rPr>
                        <m:t>ươ</m:t>
                      </m:r>
                      <m:r>
                        <m:rPr>
                          <m:nor/>
                        </m:rPr>
                        <a:rPr lang="fr-FR" sz="1700">
                          <a:ea typeface="Calibri" panose="020F0502020204030204" pitchFamily="34" charset="0"/>
                          <a:cs typeface="Times New Roman" panose="02020603050405020304" pitchFamily="18" charset="0"/>
                        </a:rPr>
                        <m:t>ng</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tr</m:t>
                      </m:r>
                      <m:r>
                        <m:rPr>
                          <m:nor/>
                        </m:rPr>
                        <a:rPr lang="fr-FR" sz="1700">
                          <a:ea typeface="Calibri" panose="020F0502020204030204" pitchFamily="34" charset="0"/>
                          <a:cs typeface="Times New Roman" panose="02020603050405020304" pitchFamily="18" charset="0"/>
                        </a:rPr>
                        <m:t>ì</m:t>
                      </m:r>
                      <m:r>
                        <m:rPr>
                          <m:nor/>
                        </m:rPr>
                        <a:rPr lang="fr-FR" sz="1700">
                          <a:ea typeface="Calibri" panose="020F0502020204030204" pitchFamily="34" charset="0"/>
                          <a:cs typeface="Times New Roman" panose="02020603050405020304" pitchFamily="18" charset="0"/>
                        </a:rPr>
                        <m:t>nh</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th</m:t>
                      </m:r>
                      <m:r>
                        <m:rPr>
                          <m:nor/>
                        </m:rPr>
                        <a:rPr lang="fr-FR" sz="1700">
                          <a:ea typeface="Calibri" panose="020F0502020204030204" pitchFamily="34" charset="0"/>
                          <a:cs typeface="Times New Roman" panose="02020603050405020304" pitchFamily="18" charset="0"/>
                        </a:rPr>
                        <m:t>ứ </m:t>
                      </m:r>
                      <m:r>
                        <m:rPr>
                          <m:nor/>
                        </m:rPr>
                        <a:rPr lang="fr-FR" sz="1700">
                          <a:ea typeface="Calibri" panose="020F0502020204030204" pitchFamily="34" charset="0"/>
                          <a:cs typeface="Times New Roman" panose="02020603050405020304" pitchFamily="18" charset="0"/>
                        </a:rPr>
                        <m:t>nh</m:t>
                      </m:r>
                      <m:r>
                        <m:rPr>
                          <m:nor/>
                        </m:rPr>
                        <a:rPr lang="fr-FR" sz="1700">
                          <a:ea typeface="Calibri" panose="020F0502020204030204" pitchFamily="34" charset="0"/>
                          <a:cs typeface="Times New Roman" panose="02020603050405020304" pitchFamily="18" charset="0"/>
                        </a:rPr>
                        <m:t>ấ</m:t>
                      </m:r>
                      <m:r>
                        <m:rPr>
                          <m:nor/>
                        </m:rPr>
                        <a:rPr lang="fr-FR" sz="1700">
                          <a:ea typeface="Calibri" panose="020F0502020204030204" pitchFamily="34" charset="0"/>
                          <a:cs typeface="Times New Roman" panose="02020603050405020304" pitchFamily="18" charset="0"/>
                        </a:rPr>
                        <m:t>t</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c</m:t>
                      </m:r>
                      <m:r>
                        <m:rPr>
                          <m:nor/>
                        </m:rPr>
                        <a:rPr lang="fr-FR" sz="1700">
                          <a:ea typeface="Calibri" panose="020F0502020204030204" pitchFamily="34" charset="0"/>
                          <a:cs typeface="Times New Roman" panose="02020603050405020304" pitchFamily="18" charset="0"/>
                        </a:rPr>
                        <m:t>ủ</m:t>
                      </m:r>
                      <m:r>
                        <m:rPr>
                          <m:nor/>
                        </m:rPr>
                        <a:rPr lang="fr-FR" sz="1700">
                          <a:ea typeface="Calibri" panose="020F0502020204030204" pitchFamily="34" charset="0"/>
                          <a:cs typeface="Times New Roman" panose="02020603050405020304" pitchFamily="18" charset="0"/>
                        </a:rPr>
                        <m:t>a</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h</m:t>
                      </m:r>
                      <m:r>
                        <m:rPr>
                          <m:nor/>
                        </m:rPr>
                        <a:rPr lang="fr-FR" sz="1700">
                          <a:ea typeface="Calibri" panose="020F0502020204030204" pitchFamily="34" charset="0"/>
                          <a:cs typeface="Times New Roman" panose="02020603050405020304" pitchFamily="18" charset="0"/>
                        </a:rPr>
                        <m:t>ệ đầ</m:t>
                      </m:r>
                      <m:r>
                        <m:rPr>
                          <m:nor/>
                        </m:rPr>
                        <a:rPr lang="fr-FR" sz="1700">
                          <a:ea typeface="Calibri" panose="020F0502020204030204" pitchFamily="34" charset="0"/>
                          <a:cs typeface="Times New Roman" panose="02020603050405020304" pitchFamily="18" charset="0"/>
                        </a:rPr>
                        <m:t>u</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ta</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c</m:t>
                      </m:r>
                      <m:r>
                        <m:rPr>
                          <m:nor/>
                        </m:rPr>
                        <a:rPr lang="fr-FR" sz="1700">
                          <a:ea typeface="Calibri" panose="020F0502020204030204" pitchFamily="34" charset="0"/>
                          <a:cs typeface="Times New Roman" panose="02020603050405020304" pitchFamily="18" charset="0"/>
                        </a:rPr>
                        <m:t>ó : </m:t>
                      </m:r>
                      <m:r>
                        <a:rPr lang="fr-FR" sz="1700" i="1">
                          <a:latin typeface="Cambria Math" panose="02040503050406030204" pitchFamily="18" charset="0"/>
                          <a:ea typeface="Calibri" panose="020F0502020204030204" pitchFamily="34" charset="0"/>
                          <a:cs typeface="Times New Roman" panose="02020603050405020304" pitchFamily="18" charset="0"/>
                        </a:rPr>
                        <m:t>𝑢</m:t>
                      </m:r>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48</m:t>
                          </m:r>
                        </m:den>
                      </m:f>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16</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suy</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ra</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𝑢</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24</m:t>
                          </m:r>
                        </m:den>
                      </m:f>
                    </m:oMath>
                  </m:oMathPara>
                </a14:m>
                <a:endParaRPr kumimoji="0" lang="en-US"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1700">
                          <a:ea typeface="Calibri" panose="020F0502020204030204" pitchFamily="34" charset="0"/>
                          <a:cs typeface="Times New Roman" panose="02020603050405020304" pitchFamily="18" charset="0"/>
                        </a:rPr>
                        <m:t>V</m:t>
                      </m:r>
                      <m:r>
                        <m:rPr>
                          <m:nor/>
                        </m:rPr>
                        <a:rPr lang="fr-FR" sz="1700">
                          <a:ea typeface="Calibri" panose="020F0502020204030204" pitchFamily="34" charset="0"/>
                          <a:cs typeface="Times New Roman" panose="02020603050405020304" pitchFamily="18" charset="0"/>
                        </a:rPr>
                        <m:t>ớ</m:t>
                      </m:r>
                      <m:r>
                        <m:rPr>
                          <m:nor/>
                        </m:rPr>
                        <a:rPr lang="fr-FR" sz="1700">
                          <a:ea typeface="Calibri" panose="020F0502020204030204" pitchFamily="34" charset="0"/>
                          <a:cs typeface="Times New Roman" panose="02020603050405020304" pitchFamily="18" charset="0"/>
                        </a:rPr>
                        <m:t>i</m:t>
                      </m:r>
                      <m:r>
                        <m:rPr>
                          <m:nor/>
                        </m:rPr>
                        <a:rPr lang="fr-FR" sz="1700">
                          <a:ea typeface="Calibri" panose="020F0502020204030204" pitchFamily="34" charset="0"/>
                          <a:cs typeface="Times New Roman" panose="02020603050405020304" pitchFamily="18" charset="0"/>
                        </a:rPr>
                        <m:t> </m:t>
                      </m:r>
                      <m:r>
                        <a:rPr lang="fr-FR" sz="1700" i="1">
                          <a:latin typeface="Cambria Math" panose="02040503050406030204" pitchFamily="18" charset="0"/>
                          <a:ea typeface="Calibri" panose="020F0502020204030204" pitchFamily="34" charset="0"/>
                          <a:cs typeface="Times New Roman" panose="02020603050405020304" pitchFamily="18" charset="0"/>
                        </a:rPr>
                        <m:t>𝑢</m:t>
                      </m:r>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24</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th</m:t>
                      </m:r>
                      <m:r>
                        <m:rPr>
                          <m:nor/>
                        </m:rPr>
                        <a:rPr lang="fr-FR" sz="1700">
                          <a:ea typeface="Calibri" panose="020F0502020204030204" pitchFamily="34" charset="0"/>
                          <a:cs typeface="Times New Roman" panose="02020603050405020304" pitchFamily="18" charset="0"/>
                        </a:rPr>
                        <m:t>ì </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𝑥</m:t>
                          </m:r>
                        </m:den>
                      </m:f>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24</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suy</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ra</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=24 </m:t>
                      </m:r>
                      <m:r>
                        <m:rPr>
                          <m:nor/>
                        </m:rPr>
                        <a:rPr lang="fr-FR" sz="1700">
                          <a:ea typeface="Calibri" panose="020F0502020204030204" pitchFamily="34" charset="0"/>
                          <a:cs typeface="Times New Roman" panose="02020603050405020304" pitchFamily="18" charset="0"/>
                        </a:rPr>
                        <m:t>(</m:t>
                      </m:r>
                      <m:r>
                        <m:rPr>
                          <m:nor/>
                        </m:rPr>
                        <a:rPr lang="fr-FR" sz="1700">
                          <a:ea typeface="Calibri" panose="020F0502020204030204" pitchFamily="34" charset="0"/>
                          <a:cs typeface="Times New Roman" panose="02020603050405020304" pitchFamily="18" charset="0"/>
                        </a:rPr>
                        <m:t>th</m:t>
                      </m:r>
                      <m:r>
                        <m:rPr>
                          <m:nor/>
                        </m:rPr>
                        <a:rPr lang="fr-FR" sz="1700">
                          <a:ea typeface="Calibri" panose="020F0502020204030204" pitchFamily="34" charset="0"/>
                          <a:cs typeface="Times New Roman" panose="02020603050405020304" pitchFamily="18" charset="0"/>
                        </a:rPr>
                        <m:t>ỏ</m:t>
                      </m:r>
                      <m:r>
                        <m:rPr>
                          <m:nor/>
                        </m:rPr>
                        <a:rPr lang="fr-FR" sz="1700">
                          <a:ea typeface="Calibri" panose="020F0502020204030204" pitchFamily="34" charset="0"/>
                          <a:cs typeface="Times New Roman" panose="02020603050405020304" pitchFamily="18" charset="0"/>
                        </a:rPr>
                        <m:t>a</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m</m:t>
                      </m:r>
                      <m:r>
                        <m:rPr>
                          <m:nor/>
                        </m:rPr>
                        <a:rPr lang="fr-FR" sz="1700">
                          <a:ea typeface="Calibri" panose="020F0502020204030204" pitchFamily="34" charset="0"/>
                          <a:cs typeface="Times New Roman" panose="02020603050405020304" pitchFamily="18" charset="0"/>
                        </a:rPr>
                        <m:t>ã</m:t>
                      </m:r>
                      <m:r>
                        <m:rPr>
                          <m:nor/>
                        </m:rPr>
                        <a:rPr lang="fr-FR" sz="1700">
                          <a:ea typeface="Calibri" panose="020F0502020204030204" pitchFamily="34" charset="0"/>
                          <a:cs typeface="Times New Roman" panose="02020603050405020304" pitchFamily="18" charset="0"/>
                        </a:rPr>
                        <m:t>n</m:t>
                      </m:r>
                      <m:r>
                        <m:rPr>
                          <m:nor/>
                        </m:rPr>
                        <a:rPr lang="fr-FR" sz="1700">
                          <a:ea typeface="Calibri" panose="020F0502020204030204" pitchFamily="34" charset="0"/>
                          <a:cs typeface="Times New Roman" panose="02020603050405020304" pitchFamily="18" charset="0"/>
                        </a:rPr>
                        <m:t>)</m:t>
                      </m:r>
                    </m:oMath>
                  </m:oMathPara>
                </a14:m>
                <a:endParaRPr kumimoji="0" lang="fr-FR"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1700">
                          <a:ea typeface="Calibri" panose="020F0502020204030204" pitchFamily="34" charset="0"/>
                          <a:cs typeface="Times New Roman" panose="02020603050405020304" pitchFamily="18" charset="0"/>
                        </a:rPr>
                        <m:t>V</m:t>
                      </m:r>
                      <m:r>
                        <m:rPr>
                          <m:nor/>
                        </m:rPr>
                        <a:rPr lang="fr-FR" sz="1700">
                          <a:ea typeface="Calibri" panose="020F0502020204030204" pitchFamily="34" charset="0"/>
                          <a:cs typeface="Times New Roman" panose="02020603050405020304" pitchFamily="18" charset="0"/>
                        </a:rPr>
                        <m:t>ớ</m:t>
                      </m:r>
                      <m:r>
                        <m:rPr>
                          <m:nor/>
                        </m:rPr>
                        <a:rPr lang="fr-FR" sz="1700">
                          <a:ea typeface="Calibri" panose="020F0502020204030204" pitchFamily="34" charset="0"/>
                          <a:cs typeface="Times New Roman" panose="02020603050405020304" pitchFamily="18" charset="0"/>
                        </a:rPr>
                        <m:t>i</m:t>
                      </m:r>
                      <m:r>
                        <m:rPr>
                          <m:nor/>
                        </m:rPr>
                        <a:rPr lang="fr-FR" sz="1700">
                          <a:ea typeface="Calibri" panose="020F0502020204030204" pitchFamily="34" charset="0"/>
                          <a:cs typeface="Times New Roman" panose="02020603050405020304" pitchFamily="18" charset="0"/>
                        </a:rPr>
                        <m:t> </m:t>
                      </m:r>
                      <m:r>
                        <a:rPr lang="fr-FR" sz="1700" i="1">
                          <a:latin typeface="Cambria Math" panose="02040503050406030204" pitchFamily="18" charset="0"/>
                          <a:ea typeface="Calibri" panose="020F0502020204030204" pitchFamily="34" charset="0"/>
                          <a:cs typeface="Times New Roman" panose="02020603050405020304" pitchFamily="18" charset="0"/>
                        </a:rPr>
                        <m:t>𝑣</m:t>
                      </m:r>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48</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th</m:t>
                      </m:r>
                      <m:r>
                        <m:rPr>
                          <m:nor/>
                        </m:rPr>
                        <a:rPr lang="fr-FR" sz="1700">
                          <a:ea typeface="Calibri" panose="020F0502020204030204" pitchFamily="34" charset="0"/>
                          <a:cs typeface="Times New Roman" panose="02020603050405020304" pitchFamily="18" charset="0"/>
                        </a:rPr>
                        <m:t>ì </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𝑦</m:t>
                          </m:r>
                        </m:den>
                      </m:f>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48</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suy</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ra</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=48</m:t>
                      </m:r>
                      <m:r>
                        <m:rPr>
                          <m:nor/>
                        </m:rPr>
                        <a:rPr kumimoji="0" lang="en-US" sz="1700" b="0" i="0" u="none" strike="noStrike" kern="0" cap="none" spc="0" normalizeH="0" baseline="0" noProof="0" smtClean="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 </m:t>
                      </m:r>
                      <m:r>
                        <m:rPr>
                          <m:nor/>
                        </m:rPr>
                        <a:rPr lang="fr-FR" sz="1700">
                          <a:ea typeface="Calibri" panose="020F0502020204030204" pitchFamily="34" charset="0"/>
                          <a:cs typeface="Times New Roman" panose="02020603050405020304" pitchFamily="18" charset="0"/>
                        </a:rPr>
                        <m:t>(</m:t>
                      </m:r>
                      <m:r>
                        <m:rPr>
                          <m:nor/>
                        </m:rPr>
                        <a:rPr lang="fr-FR" sz="1700">
                          <a:ea typeface="Calibri" panose="020F0502020204030204" pitchFamily="34" charset="0"/>
                          <a:cs typeface="Times New Roman" panose="02020603050405020304" pitchFamily="18" charset="0"/>
                        </a:rPr>
                        <m:t>th</m:t>
                      </m:r>
                      <m:r>
                        <m:rPr>
                          <m:nor/>
                        </m:rPr>
                        <a:rPr lang="fr-FR" sz="1700">
                          <a:ea typeface="Calibri" panose="020F0502020204030204" pitchFamily="34" charset="0"/>
                          <a:cs typeface="Times New Roman" panose="02020603050405020304" pitchFamily="18" charset="0"/>
                        </a:rPr>
                        <m:t>ỏ</m:t>
                      </m:r>
                      <m:r>
                        <m:rPr>
                          <m:nor/>
                        </m:rPr>
                        <a:rPr lang="fr-FR" sz="1700">
                          <a:ea typeface="Calibri" panose="020F0502020204030204" pitchFamily="34" charset="0"/>
                          <a:cs typeface="Times New Roman" panose="02020603050405020304" pitchFamily="18" charset="0"/>
                        </a:rPr>
                        <m:t>a</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m</m:t>
                      </m:r>
                      <m:r>
                        <m:rPr>
                          <m:nor/>
                        </m:rPr>
                        <a:rPr lang="fr-FR" sz="1700">
                          <a:ea typeface="Calibri" panose="020F0502020204030204" pitchFamily="34" charset="0"/>
                          <a:cs typeface="Times New Roman" panose="02020603050405020304" pitchFamily="18" charset="0"/>
                        </a:rPr>
                        <m:t>ã</m:t>
                      </m:r>
                      <m:r>
                        <m:rPr>
                          <m:nor/>
                        </m:rPr>
                        <a:rPr lang="fr-FR" sz="1700">
                          <a:ea typeface="Calibri" panose="020F0502020204030204" pitchFamily="34" charset="0"/>
                          <a:cs typeface="Times New Roman" panose="02020603050405020304" pitchFamily="18" charset="0"/>
                        </a:rPr>
                        <m:t>n</m:t>
                      </m:r>
                      <m:r>
                        <m:rPr>
                          <m:nor/>
                        </m:rPr>
                        <a:rPr lang="fr-FR" sz="1700">
                          <a:ea typeface="Calibri" panose="020F0502020204030204" pitchFamily="34" charset="0"/>
                          <a:cs typeface="Times New Roman" panose="02020603050405020304" pitchFamily="18" charset="0"/>
                        </a:rPr>
                        <m:t>)</m:t>
                      </m:r>
                    </m:oMath>
                  </m:oMathPara>
                </a14:m>
                <a:endParaRPr kumimoji="0" lang="fr-FR"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endParaRPr>
              </a:p>
              <a:p>
                <a:pPr lvl="0" algn="just">
                  <a:lnSpc>
                    <a:spcPct val="150000"/>
                  </a:lnSpc>
                  <a:spcBef>
                    <a:spcPts val="600"/>
                  </a:spcBef>
                  <a:spcAft>
                    <a:spcPts val="600"/>
                  </a:spcAft>
                </a:pPr>
                <a:r>
                  <a:rPr kumimoji="0" lang="fr-FR"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a:t>Vậy </a:t>
                </a:r>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nếu làm riêng, người thứ nhất hoàn thành công việc sau </a:t>
                </a:r>
                <a14:m>
                  <m:oMath xmlns:m="http://schemas.openxmlformats.org/officeDocument/2006/math">
                    <m:r>
                      <a:rPr kumimoji="0" lang="fr-FR"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24 </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giờ và người thứ hai hoàn thành công việc trong </a:t>
                </a:r>
                <a14:m>
                  <m:oMath xmlns:m="http://schemas.openxmlformats.org/officeDocument/2006/math">
                    <m:r>
                      <a:rPr kumimoji="0" lang="fr-FR"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48</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giờ.</a:t>
                </a:r>
                <a:endParaRPr kumimoji="0" lang="en-US"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323087" y="380684"/>
                <a:ext cx="8510017" cy="4277646"/>
              </a:xfrm>
              <a:prstGeom prst="rect">
                <a:avLst/>
              </a:prstGeom>
              <a:blipFill>
                <a:blip r:embed="rId3"/>
                <a:stretch>
                  <a:fillRect l="-430" r="-430"/>
                </a:stretch>
              </a:blipFill>
            </p:spPr>
            <p:txBody>
              <a:bodyPr/>
              <a:lstStyle/>
              <a:p>
                <a:r>
                  <a:rPr lang="en-US">
                    <a:noFill/>
                  </a:rPr>
                  <a:t> </a:t>
                </a:r>
              </a:p>
            </p:txBody>
          </p:sp>
        </mc:Fallback>
      </mc:AlternateContent>
    </p:spTree>
    <p:extLst>
      <p:ext uri="{BB962C8B-B14F-4D97-AF65-F5344CB8AC3E}">
        <p14:creationId xmlns:p14="http://schemas.microsoft.com/office/powerpoint/2010/main" val="409259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up)">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17" name="Rectangle 16"/>
          <p:cNvSpPr/>
          <p:nvPr/>
        </p:nvSpPr>
        <p:spPr>
          <a:xfrm>
            <a:off x="1560144" y="1587982"/>
            <a:ext cx="5746388" cy="2035878"/>
          </a:xfrm>
          <a:prstGeom prst="rect">
            <a:avLst/>
          </a:prstGeom>
        </p:spPr>
        <p:txBody>
          <a:bodyPr wrap="square">
            <a:spAutoFit/>
          </a:bodyPr>
          <a:lstStyle/>
          <a:p>
            <a:pPr marL="257175" indent="-257175" algn="just" defTabSz="685800">
              <a:lnSpc>
                <a:spcPct val="150000"/>
              </a:lnSpc>
              <a:spcBef>
                <a:spcPts val="1200"/>
              </a:spcBef>
              <a:spcAft>
                <a:spcPts val="1200"/>
              </a:spcAft>
              <a:buFont typeface="Wingdings" panose="05000000000000000000" pitchFamily="2" charset="2"/>
              <a:buChar char="q"/>
            </a:pPr>
            <a:r>
              <a:rPr lang="vi-VN" sz="2000" kern="100" smtClean="0">
                <a:ea typeface="Calibri" panose="020F0502020204030204" pitchFamily="34" charset="0"/>
                <a:cs typeface="Times New Roman" panose="02020603050405020304" pitchFamily="18" charset="0"/>
              </a:rPr>
              <a:t>Ghi </a:t>
            </a:r>
            <a:r>
              <a:rPr lang="vi-VN" sz="2000" kern="100">
                <a:ea typeface="Calibri" panose="020F0502020204030204" pitchFamily="34" charset="0"/>
                <a:cs typeface="Times New Roman" panose="02020603050405020304" pitchFamily="18" charset="0"/>
              </a:rPr>
              <a:t>nhớ kiến thức trong bài.</a:t>
            </a:r>
          </a:p>
          <a:p>
            <a:pPr marL="257175" indent="-257175" algn="just" defTabSz="685800">
              <a:lnSpc>
                <a:spcPct val="150000"/>
              </a:lnSpc>
              <a:spcBef>
                <a:spcPts val="1200"/>
              </a:spcBef>
              <a:spcAft>
                <a:spcPts val="1200"/>
              </a:spcAft>
              <a:buFont typeface="Wingdings" panose="05000000000000000000" pitchFamily="2" charset="2"/>
              <a:buChar char="q"/>
            </a:pPr>
            <a:r>
              <a:rPr lang="vi-VN" sz="2000" kern="100" smtClean="0">
                <a:ea typeface="Calibri" panose="020F0502020204030204" pitchFamily="34" charset="0"/>
                <a:cs typeface="Times New Roman" panose="02020603050405020304" pitchFamily="18" charset="0"/>
              </a:rPr>
              <a:t>Hoàn </a:t>
            </a:r>
            <a:r>
              <a:rPr lang="vi-VN" sz="2000" kern="100">
                <a:ea typeface="Calibri" panose="020F0502020204030204" pitchFamily="34" charset="0"/>
                <a:cs typeface="Times New Roman" panose="02020603050405020304" pitchFamily="18" charset="0"/>
              </a:rPr>
              <a:t>thành bài tập trong SBT.</a:t>
            </a:r>
          </a:p>
          <a:p>
            <a:pPr marL="257175" indent="-257175" algn="just" defTabSz="685800">
              <a:lnSpc>
                <a:spcPct val="150000"/>
              </a:lnSpc>
              <a:spcBef>
                <a:spcPts val="1200"/>
              </a:spcBef>
              <a:spcAft>
                <a:spcPts val="1200"/>
              </a:spcAft>
              <a:buFont typeface="Wingdings" panose="05000000000000000000" pitchFamily="2" charset="2"/>
              <a:buChar char="q"/>
            </a:pPr>
            <a:r>
              <a:rPr lang="vi-VN" sz="2000" kern="100" smtClean="0">
                <a:ea typeface="Calibri" panose="020F0502020204030204" pitchFamily="34" charset="0"/>
                <a:cs typeface="Times New Roman" panose="02020603050405020304" pitchFamily="18" charset="0"/>
              </a:rPr>
              <a:t>Chuẩn </a:t>
            </a:r>
            <a:r>
              <a:rPr lang="vi-VN" sz="2000" kern="100">
                <a:ea typeface="Calibri" panose="020F0502020204030204" pitchFamily="34" charset="0"/>
                <a:cs typeface="Times New Roman" panose="02020603050405020304" pitchFamily="18" charset="0"/>
              </a:rPr>
              <a:t>bị bài sau </a:t>
            </a:r>
            <a:r>
              <a:rPr lang="vi-VN" sz="2000" b="1" i="1" kern="100">
                <a:ea typeface="Calibri" panose="020F0502020204030204" pitchFamily="34" charset="0"/>
                <a:cs typeface="Times New Roman" panose="02020603050405020304" pitchFamily="18" charset="0"/>
              </a:rPr>
              <a:t>“Bài tập cuối chương I”.</a:t>
            </a:r>
          </a:p>
        </p:txBody>
      </p:sp>
      <p:sp>
        <p:nvSpPr>
          <p:cNvPr id="19" name="Rectangle 18"/>
          <p:cNvSpPr/>
          <p:nvPr/>
        </p:nvSpPr>
        <p:spPr>
          <a:xfrm>
            <a:off x="1560144" y="574384"/>
            <a:ext cx="4854214" cy="630942"/>
          </a:xfrm>
          <a:prstGeom prst="rect">
            <a:avLst/>
          </a:prstGeom>
        </p:spPr>
        <p:txBody>
          <a:bodyPr wrap="none">
            <a:spAutoFit/>
          </a:bodyPr>
          <a:lstStyle/>
          <a:p>
            <a:pPr lvl="0">
              <a:buClr>
                <a:srgbClr val="143E63"/>
              </a:buClr>
              <a:buSzPts val="3000"/>
              <a:defRPr/>
            </a:pPr>
            <a:r>
              <a:rPr lang="vi-VN" sz="3500" b="1">
                <a:solidFill>
                  <a:srgbClr val="34679A"/>
                </a:solidFill>
                <a:sym typeface="Merriweather Sans"/>
              </a:rPr>
              <a:t>HƯỚNG DẪN VỀ NHÀ</a:t>
            </a:r>
            <a:endParaRPr lang="vi-VN" sz="3500" b="1" dirty="0">
              <a:solidFill>
                <a:srgbClr val="34679A"/>
              </a:solidFill>
              <a:sym typeface="Merriweather Sans"/>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20" name="Rectangle 19"/>
          <p:cNvSpPr/>
          <p:nvPr/>
        </p:nvSpPr>
        <p:spPr>
          <a:xfrm>
            <a:off x="849080" y="403098"/>
            <a:ext cx="7467600" cy="3213059"/>
          </a:xfrm>
          <a:prstGeom prst="rect">
            <a:avLst/>
          </a:prstGeom>
        </p:spPr>
        <p:txBody>
          <a:bodyPr wrap="square">
            <a:spAutoFit/>
          </a:bodyPr>
          <a:lstStyle/>
          <a:p>
            <a:pPr marL="0" marR="0" lvl="0" indent="0" algn="ctr" defTabSz="914400" eaLnBrk="1" fontAlgn="auto" latinLnBrk="0" hangingPunct="1">
              <a:lnSpc>
                <a:spcPct val="150000"/>
              </a:lnSpc>
              <a:spcBef>
                <a:spcPts val="600"/>
              </a:spcBef>
              <a:spcAft>
                <a:spcPts val="600"/>
              </a:spcAft>
              <a:buClr>
                <a:srgbClr val="003849"/>
              </a:buClr>
              <a:buSzPts val="2800"/>
              <a:buFontTx/>
              <a:buNone/>
              <a:tabLst/>
              <a:defRPr/>
            </a:pPr>
            <a:r>
              <a:rPr kumimoji="0" lang="vi-VN" sz="4700" b="1" i="0" u="none" strike="noStrike" kern="0" normalizeH="0" baseline="0" noProof="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t>CẢM ƠN </a:t>
            </a:r>
            <a:r>
              <a:rPr kumimoji="0" lang="en-US" sz="4700" b="1" i="0" u="none" strike="noStrike" kern="0" normalizeH="0" baseline="0" noProof="0" smtClean="0">
                <a:ln w="22225">
                  <a:solidFill>
                    <a:schemeClr val="accent2"/>
                  </a:solidFill>
                  <a:prstDash val="solid"/>
                </a:ln>
                <a:solidFill>
                  <a:schemeClr val="accent2">
                    <a:lumMod val="40000"/>
                    <a:lumOff val="60000"/>
                  </a:schemeClr>
                </a:solidFill>
                <a:uLnTx/>
                <a:uFillTx/>
                <a:ea typeface="+mn-ea"/>
                <a:sym typeface="Pangolin"/>
              </a:rPr>
              <a:t>CẢ LỚP</a:t>
            </a:r>
            <a:r>
              <a:rPr kumimoji="0" lang="vi-VN" sz="4700" b="1" i="0" u="none" strike="noStrike" kern="0" normalizeH="0" baseline="0" noProof="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t/>
            </a:r>
            <a:br>
              <a:rPr kumimoji="0" lang="vi-VN" sz="4700" b="1" i="0" u="none" strike="noStrike" kern="0" normalizeH="0" baseline="0" noProof="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br>
            <a:r>
              <a:rPr kumimoji="0" lang="vi-VN" sz="4700" b="1" i="0" u="none" strike="noStrike" kern="0" normalizeH="0" baseline="0" noProof="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t>ĐÃ THAM GIA TIẾT </a:t>
            </a:r>
            <a:r>
              <a:rPr kumimoji="0" lang="vi-VN" sz="4700" b="1" i="0" u="none" strike="noStrike" kern="0" normalizeH="0" baseline="0" noProof="0" smtClean="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t>HỌC</a:t>
            </a:r>
            <a:r>
              <a:rPr kumimoji="0" lang="en-US" sz="4700" b="1" i="0" u="none" strike="noStrike" kern="0" normalizeH="0" baseline="0" noProof="0" smtClean="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t> HÔM NAY</a:t>
            </a:r>
            <a:r>
              <a:rPr kumimoji="0" lang="vi-VN" sz="4700" b="1" i="0" u="none" strike="noStrike" kern="0" normalizeH="0" baseline="0" noProof="0" smtClean="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t>!</a:t>
            </a:r>
            <a:endParaRPr kumimoji="0" lang="en-US" sz="4700" b="1" i="0" u="none" strike="noStrike" kern="0" normalizeH="0" baseline="0" noProof="0">
              <a:ln w="22225">
                <a:solidFill>
                  <a:schemeClr val="accent2"/>
                </a:solidFill>
                <a:prstDash val="solid"/>
              </a:ln>
              <a:solidFill>
                <a:schemeClr val="accent2">
                  <a:lumMod val="40000"/>
                  <a:lumOff val="60000"/>
                </a:schemeClr>
              </a:solidFill>
              <a:uLnTx/>
              <a:uFillTx/>
              <a:ea typeface="+mn-ea"/>
              <a:sym typeface="Pangolin"/>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29" name="Group 28"/>
          <p:cNvGrpSpPr/>
          <p:nvPr/>
        </p:nvGrpSpPr>
        <p:grpSpPr>
          <a:xfrm>
            <a:off x="363979" y="4707171"/>
            <a:ext cx="8368914" cy="204533"/>
            <a:chOff x="387350" y="463300"/>
            <a:chExt cx="8368914" cy="378000"/>
          </a:xfrm>
        </p:grpSpPr>
        <p:sp>
          <p:nvSpPr>
            <p:cNvPr id="30" name="Google Shape;262;p39"/>
            <p:cNvSpPr/>
            <p:nvPr/>
          </p:nvSpPr>
          <p:spPr>
            <a:xfrm>
              <a:off x="3244964" y="463300"/>
              <a:ext cx="5511300" cy="378000"/>
            </a:xfrm>
            <a:prstGeom prst="roundRect">
              <a:avLst>
                <a:gd name="adj" fmla="val 50000"/>
              </a:avLst>
            </a:prstGeom>
            <a:solidFill>
              <a:srgbClr val="EAC67C"/>
            </a:solidFill>
            <a:ln>
              <a:noFill/>
            </a:ln>
          </p:spPr>
          <p:txBody>
            <a:bodyPr spcFirstLastPara="1" wrap="square" lIns="0" tIns="0" rIns="0" bIns="0" anchor="ctr" anchorCtr="0">
              <a:noAutofit/>
            </a:bodyPr>
            <a:lstStyle/>
            <a:p>
              <a:pPr marL="0" lvl="0" indent="0" algn="l" rtl="0">
                <a:spcBef>
                  <a:spcPts val="0"/>
                </a:spcBef>
                <a:spcAft>
                  <a:spcPts val="0"/>
                </a:spcAft>
                <a:buNone/>
              </a:pPr>
              <a:endParaRPr sz="1300"/>
            </a:p>
          </p:txBody>
        </p:sp>
        <p:sp>
          <p:nvSpPr>
            <p:cNvPr id="31" name="Google Shape;263;p39"/>
            <p:cNvSpPr/>
            <p:nvPr/>
          </p:nvSpPr>
          <p:spPr>
            <a:xfrm>
              <a:off x="387350" y="463300"/>
              <a:ext cx="4184700" cy="378000"/>
            </a:xfrm>
            <a:prstGeom prst="roundRect">
              <a:avLst>
                <a:gd name="adj" fmla="val 50000"/>
              </a:avLst>
            </a:prstGeom>
            <a:solidFill>
              <a:srgbClr val="EAC67C"/>
            </a:solidFill>
            <a:ln>
              <a:noFill/>
            </a:ln>
          </p:spPr>
          <p:txBody>
            <a:bodyPr spcFirstLastPara="1" wrap="square" lIns="0" tIns="0" rIns="0" bIns="0" anchor="ctr" anchorCtr="0">
              <a:noAutofit/>
            </a:bodyPr>
            <a:lstStyle/>
            <a:p>
              <a:pPr marL="0" lvl="0" indent="0" algn="l" rtl="0">
                <a:spcBef>
                  <a:spcPts val="0"/>
                </a:spcBef>
                <a:spcAft>
                  <a:spcPts val="0"/>
                </a:spcAft>
                <a:buNone/>
              </a:pPr>
              <a:endParaRPr sz="1300"/>
            </a:p>
          </p:txBody>
        </p:sp>
        <p:sp>
          <p:nvSpPr>
            <p:cNvPr id="32" name="Google Shape;329;p41"/>
            <p:cNvSpPr/>
            <p:nvPr/>
          </p:nvSpPr>
          <p:spPr>
            <a:xfrm>
              <a:off x="1713825" y="463300"/>
              <a:ext cx="1531200" cy="378000"/>
            </a:xfrm>
            <a:prstGeom prst="rect">
              <a:avLst/>
            </a:prstGeom>
            <a:solidFill>
              <a:schemeClr val="accent1"/>
            </a:solidFill>
            <a:ln>
              <a:noFill/>
            </a:ln>
          </p:spPr>
          <p:txBody>
            <a:bodyPr spcFirstLastPara="1" wrap="square" lIns="0" tIns="0" rIns="0" bIns="0" anchor="ctr" anchorCtr="0">
              <a:noAutofit/>
            </a:bodyPr>
            <a:lstStyle/>
            <a:p>
              <a:pPr marL="0" lvl="0" indent="0" algn="l" rtl="0">
                <a:spcBef>
                  <a:spcPts val="0"/>
                </a:spcBef>
                <a:spcAft>
                  <a:spcPts val="0"/>
                </a:spcAft>
                <a:buNone/>
              </a:pPr>
              <a:endParaRPr sz="1300"/>
            </a:p>
          </p:txBody>
        </p:sp>
      </p:grpSp>
      <mc:AlternateContent xmlns:mc="http://schemas.openxmlformats.org/markup-compatibility/2006" xmlns:a14="http://schemas.microsoft.com/office/drawing/2010/main">
        <mc:Choice Requires="a14">
          <p:sp>
            <p:nvSpPr>
              <p:cNvPr id="8" name="Rectangle 7"/>
              <p:cNvSpPr/>
              <p:nvPr/>
            </p:nvSpPr>
            <p:spPr>
              <a:xfrm>
                <a:off x="364222" y="287076"/>
                <a:ext cx="8368914" cy="1408078"/>
              </a:xfrm>
              <a:prstGeom prst="rect">
                <a:avLst/>
              </a:prstGeom>
            </p:spPr>
            <p:txBody>
              <a:bodyPr wrap="square">
                <a:spAutoFit/>
              </a:bodyPr>
              <a:lstStyle/>
              <a:p>
                <a:pPr algn="just" defTabSz="457200">
                  <a:lnSpc>
                    <a:spcPct val="150000"/>
                  </a:lnSpc>
                  <a:buClrTx/>
                  <a:tabLst>
                    <a:tab pos="180975" algn="l"/>
                  </a:tabLst>
                </a:pPr>
                <a:r>
                  <a:rPr lang="vi-VN" sz="1900" kern="1200" smtClean="0">
                    <a:latin typeface="Arial" panose="020B0604020202020204" pitchFamily="34" charset="0"/>
                    <a:ea typeface="Times New Roman" panose="02020603050405020304" pitchFamily="18" charset="0"/>
                    <a:cs typeface="Times New Roman" panose="02020603050405020304" pitchFamily="18" charset="0"/>
                  </a:rPr>
                  <a:t>Xét </a:t>
                </a:r>
                <a:r>
                  <a:rPr lang="vi-VN" sz="1900" kern="1200">
                    <a:latin typeface="Arial" panose="020B0604020202020204" pitchFamily="34" charset="0"/>
                    <a:ea typeface="Times New Roman" panose="02020603050405020304" pitchFamily="18" charset="0"/>
                    <a:cs typeface="Times New Roman" panose="02020603050405020304" pitchFamily="18" charset="0"/>
                  </a:rPr>
                  <a:t>bài toán ở tình huống mở đầu. Gọi </a:t>
                </a:r>
                <a14:m>
                  <m:oMath xmlns:m="http://schemas.openxmlformats.org/officeDocument/2006/math">
                    <m:r>
                      <a:rPr lang="vi-VN" sz="1900" i="1" kern="1200" smtClean="0">
                        <a:latin typeface="Cambria Math" panose="02040503050406030204" pitchFamily="18" charset="0"/>
                        <a:ea typeface="Times New Roman" panose="02020603050405020304" pitchFamily="18" charset="0"/>
                        <a:cs typeface="Times New Roman" panose="02020603050405020304" pitchFamily="18" charset="0"/>
                      </a:rPr>
                      <m:t>𝑥</m:t>
                    </m:r>
                  </m:oMath>
                </a14:m>
                <a:r>
                  <a:rPr lang="vi-VN" sz="1900" kern="1200">
                    <a:latin typeface="Arial" panose="020B0604020202020204" pitchFamily="34" charset="0"/>
                    <a:ea typeface="Times New Roman" panose="02020603050405020304" pitchFamily="18" charset="0"/>
                    <a:cs typeface="Times New Roman" panose="02020603050405020304" pitchFamily="18" charset="0"/>
                  </a:rPr>
                  <a:t> là số gam đồng, </a:t>
                </a:r>
                <a14:m>
                  <m:oMath xmlns:m="http://schemas.openxmlformats.org/officeDocument/2006/math">
                    <m:r>
                      <a:rPr lang="vi-VN" sz="1900" i="1" kern="1200" smtClean="0">
                        <a:latin typeface="Cambria Math" panose="02040503050406030204" pitchFamily="18" charset="0"/>
                        <a:ea typeface="Times New Roman" panose="02020603050405020304" pitchFamily="18" charset="0"/>
                        <a:cs typeface="Times New Roman" panose="02020603050405020304" pitchFamily="18" charset="0"/>
                      </a:rPr>
                      <m:t>𝑦</m:t>
                    </m:r>
                  </m:oMath>
                </a14:m>
                <a:r>
                  <a:rPr lang="vi-VN" sz="1900" kern="1200">
                    <a:latin typeface="Arial" panose="020B0604020202020204" pitchFamily="34" charset="0"/>
                    <a:ea typeface="Times New Roman" panose="02020603050405020304" pitchFamily="18" charset="0"/>
                    <a:cs typeface="Times New Roman" panose="02020603050405020304" pitchFamily="18" charset="0"/>
                  </a:rPr>
                  <a:t> là số gam kẽm cần tính.</a:t>
                </a:r>
              </a:p>
              <a:p>
                <a:pPr marL="285750" indent="-285750" algn="just" defTabSz="457200">
                  <a:lnSpc>
                    <a:spcPct val="150000"/>
                  </a:lnSpc>
                  <a:buClrTx/>
                  <a:buFont typeface="Wingdings" panose="05000000000000000000" pitchFamily="2" charset="2"/>
                  <a:buChar char="q"/>
                  <a:tabLst>
                    <a:tab pos="180975" algn="l"/>
                  </a:tabLst>
                </a:pPr>
                <a:r>
                  <a:rPr lang="vi-VN" sz="1900" b="1" kern="1200">
                    <a:solidFill>
                      <a:srgbClr val="C00000"/>
                    </a:solidFill>
                    <a:latin typeface="Arial" panose="020B0604020202020204" pitchFamily="34" charset="0"/>
                    <a:ea typeface="Times New Roman" panose="02020603050405020304" pitchFamily="18" charset="0"/>
                    <a:cs typeface="Times New Roman" panose="02020603050405020304" pitchFamily="18" charset="0"/>
                  </a:rPr>
                  <a:t>HĐ1:</a:t>
                </a:r>
                <a:r>
                  <a:rPr lang="vi-VN" sz="1900" kern="1200" smtClean="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vi-VN" sz="1900" kern="1200">
                    <a:latin typeface="Arial" panose="020B0604020202020204" pitchFamily="34" charset="0"/>
                    <a:ea typeface="Times New Roman" panose="02020603050405020304" pitchFamily="18" charset="0"/>
                    <a:cs typeface="Times New Roman" panose="02020603050405020304" pitchFamily="18" charset="0"/>
                  </a:rPr>
                  <a:t>Biểu thị khối lượng của vật qua </a:t>
                </a:r>
                <a14:m>
                  <m:oMath xmlns:m="http://schemas.openxmlformats.org/officeDocument/2006/math">
                    <m:r>
                      <a:rPr lang="vi-VN" sz="1900" i="1" kern="1200">
                        <a:latin typeface="Cambria Math" panose="02040503050406030204" pitchFamily="18" charset="0"/>
                        <a:ea typeface="Times New Roman" panose="02020603050405020304" pitchFamily="18" charset="0"/>
                        <a:cs typeface="Times New Roman" panose="02020603050405020304" pitchFamily="18" charset="0"/>
                      </a:rPr>
                      <m:t>𝑥</m:t>
                    </m:r>
                  </m:oMath>
                </a14:m>
                <a:r>
                  <a:rPr lang="vi-VN" sz="1900" kern="120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vi-VN" sz="1900" i="1" kern="1200">
                        <a:latin typeface="Cambria Math" panose="02040503050406030204" pitchFamily="18" charset="0"/>
                        <a:ea typeface="Times New Roman" panose="02020603050405020304" pitchFamily="18" charset="0"/>
                        <a:cs typeface="Times New Roman" panose="02020603050405020304" pitchFamily="18" charset="0"/>
                      </a:rPr>
                      <m:t>𝑦</m:t>
                    </m:r>
                  </m:oMath>
                </a14:m>
                <a:r>
                  <a:rPr lang="vi-VN" sz="1900" kern="1200">
                    <a:latin typeface="Arial" panose="020B0604020202020204" pitchFamily="34" charset="0"/>
                    <a:ea typeface="Times New Roman" panose="02020603050405020304" pitchFamily="18" charset="0"/>
                    <a:cs typeface="Times New Roman" panose="02020603050405020304" pitchFamily="18"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364222" y="287076"/>
                <a:ext cx="8368914" cy="1408078"/>
              </a:xfrm>
              <a:prstGeom prst="rect">
                <a:avLst/>
              </a:prstGeom>
              <a:blipFill>
                <a:blip r:embed="rId3"/>
                <a:stretch>
                  <a:fillRect l="-728" r="-655" b="-2597"/>
                </a:stretch>
              </a:blipFill>
            </p:spPr>
            <p:txBody>
              <a:bodyPr/>
              <a:lstStyle/>
              <a:p>
                <a:r>
                  <a:rPr lang="en-US">
                    <a:noFill/>
                  </a:rPr>
                  <a:t> </a:t>
                </a:r>
              </a:p>
            </p:txBody>
          </p:sp>
        </mc:Fallback>
      </mc:AlternateContent>
      <p:sp>
        <p:nvSpPr>
          <p:cNvPr id="9" name="Rectangle 8"/>
          <p:cNvSpPr/>
          <p:nvPr/>
        </p:nvSpPr>
        <p:spPr>
          <a:xfrm>
            <a:off x="4133468" y="2072880"/>
            <a:ext cx="829936" cy="384721"/>
          </a:xfrm>
          <a:prstGeom prst="rect">
            <a:avLst/>
          </a:prstGeom>
        </p:spPr>
        <p:txBody>
          <a:bodyPr wrap="square">
            <a:spAutoFit/>
          </a:bodyPr>
          <a:lstStyle/>
          <a:p>
            <a:pPr algn="ctr">
              <a:tabLst>
                <a:tab pos="361950" algn="l"/>
              </a:tabLst>
            </a:pPr>
            <a:r>
              <a:rPr lang="en-US" sz="1900" b="1" i="1" u="sng" kern="100">
                <a:solidFill>
                  <a:srgbClr val="4CA1F1">
                    <a:lumMod val="50000"/>
                  </a:srgbClr>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2" name="Rectangle 1"/>
              <p:cNvSpPr/>
              <p:nvPr/>
            </p:nvSpPr>
            <p:spPr>
              <a:xfrm>
                <a:off x="363979" y="2823992"/>
                <a:ext cx="8368914" cy="1123384"/>
              </a:xfrm>
              <a:prstGeom prst="rect">
                <a:avLst/>
              </a:prstGeom>
            </p:spPr>
            <p:txBody>
              <a:bodyPr wrap="square">
                <a:spAutoFit/>
              </a:bodyPr>
              <a:lstStyle/>
              <a:p>
                <a:pPr>
                  <a:lnSpc>
                    <a:spcPct val="150000"/>
                  </a:lnSpc>
                  <a:spcBef>
                    <a:spcPts val="600"/>
                  </a:spcBef>
                  <a:spcAft>
                    <a:spcPts val="600"/>
                  </a:spcAft>
                </a:pPr>
                <a:r>
                  <a:rPr lang="da-DK" sz="1900">
                    <a:latin typeface="+mj-lt"/>
                    <a:ea typeface="Malgun Gothic" panose="020B0503020000020004" pitchFamily="34" charset="-127"/>
                    <a:cs typeface="Times New Roman" panose="02020603050405020304" pitchFamily="18" charset="0"/>
                  </a:rPr>
                  <a:t>Vật có khối lượng 124g nên ta có: </a:t>
                </a:r>
                <a:endParaRPr lang="en-US" sz="1900" i="1" smtClean="0">
                  <a:effectLst/>
                  <a:latin typeface="+mj-lt"/>
                  <a:ea typeface="Malgun Gothic" panose="020B0503020000020004" pitchFamily="34" charset="-127"/>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=124</m:t>
                    </m:r>
                  </m:oMath>
                </a14:m>
                <a:r>
                  <a:rPr lang="da-DK" sz="1900" smtClean="0">
                    <a:effectLst/>
                    <a:latin typeface="+mj-lt"/>
                    <a:ea typeface="Malgun Gothic" panose="020B0503020000020004" pitchFamily="34" charset="-127"/>
                    <a:cs typeface="Times New Roman" panose="02020603050405020304" pitchFamily="18" charset="0"/>
                  </a:rPr>
                  <a:t>         (</a:t>
                </a:r>
                <a:r>
                  <a:rPr lang="da-DK" sz="1900">
                    <a:effectLst/>
                    <a:latin typeface="+mj-lt"/>
                    <a:ea typeface="Malgun Gothic" panose="020B0503020000020004" pitchFamily="34" charset="-127"/>
                    <a:cs typeface="Times New Roman" panose="02020603050405020304" pitchFamily="18" charset="0"/>
                  </a:rPr>
                  <a:t>1)</a:t>
                </a:r>
                <a:endParaRPr lang="en-US" sz="1900">
                  <a:effectLst/>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63979" y="2823992"/>
                <a:ext cx="8368914" cy="1123384"/>
              </a:xfrm>
              <a:prstGeom prst="rect">
                <a:avLst/>
              </a:prstGeom>
              <a:blipFill>
                <a:blip r:embed="rId4"/>
                <a:stretch>
                  <a:fillRect l="-728" b="-324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9" dur="500"/>
                                        <p:tgtEl>
                                          <p:spTgt spid="2">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7"/>
              <p:cNvSpPr/>
              <p:nvPr/>
            </p:nvSpPr>
            <p:spPr>
              <a:xfrm>
                <a:off x="364222" y="287076"/>
                <a:ext cx="8368914" cy="1408078"/>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975" algn="l"/>
                  </a:tabLst>
                  <a:defRPr/>
                </a:pPr>
                <a:r>
                  <a:rPr kumimoji="0" lang="vi-VN" sz="19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Xét </a:t>
                </a: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bài toán ở tình huống mở đầu. Gọi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là số gam đồng,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𝑦</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là số gam kẽm cần tính.</a:t>
                </a:r>
              </a:p>
              <a:p>
                <a:pPr marL="285750" lvl="0" indent="-285750" algn="just" defTabSz="457200">
                  <a:lnSpc>
                    <a:spcPct val="150000"/>
                  </a:lnSpc>
                  <a:buClrTx/>
                  <a:buFont typeface="Wingdings" panose="05000000000000000000" pitchFamily="2" charset="2"/>
                  <a:buChar char="q"/>
                  <a:tabLst>
                    <a:tab pos="180975" algn="l"/>
                  </a:tabLst>
                </a:pPr>
                <a:r>
                  <a:rPr kumimoji="0" lang="vi-VN" sz="1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HĐ</a:t>
                </a:r>
                <a:r>
                  <a:rPr kumimoji="0" lang="en-US" sz="1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2</a:t>
                </a:r>
                <a:r>
                  <a:rPr kumimoji="0" lang="vi-VN" sz="1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lang="vi-VN" sz="1900" kern="1200">
                    <a:latin typeface="Arial" panose="020B0604020202020204" pitchFamily="34" charset="0"/>
                    <a:ea typeface="Times New Roman" panose="02020603050405020304" pitchFamily="18" charset="0"/>
                    <a:cs typeface="Times New Roman" panose="02020603050405020304" pitchFamily="18" charset="0"/>
                  </a:rPr>
                  <a:t> Biểu thị thể tích của vật qua </a:t>
                </a:r>
                <a14:m>
                  <m:oMath xmlns:m="http://schemas.openxmlformats.org/officeDocument/2006/math">
                    <m:r>
                      <a:rPr lang="vi-VN" sz="1900" i="1" kern="1200">
                        <a:latin typeface="Cambria Math" panose="02040503050406030204" pitchFamily="18" charset="0"/>
                        <a:ea typeface="Times New Roman" panose="02020603050405020304" pitchFamily="18" charset="0"/>
                        <a:cs typeface="Times New Roman" panose="02020603050405020304" pitchFamily="18" charset="0"/>
                      </a:rPr>
                      <m:t>𝑥</m:t>
                    </m:r>
                    <m:r>
                      <a:rPr lang="vi-VN" sz="1900" i="1" kern="1200">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1900" kern="1200" smtClean="0">
                    <a:latin typeface="Arial" panose="020B0604020202020204" pitchFamily="34" charset="0"/>
                    <a:ea typeface="Times New Roman" panose="02020603050405020304" pitchFamily="18" charset="0"/>
                    <a:cs typeface="Times New Roman" panose="02020603050405020304" pitchFamily="18" charset="0"/>
                  </a:rPr>
                  <a:t>và </a:t>
                </a:r>
                <a14:m>
                  <m:oMath xmlns:m="http://schemas.openxmlformats.org/officeDocument/2006/math">
                    <m:r>
                      <a:rPr kumimoji="0" lang="vi-VN" sz="19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𝑦</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p>
            </p:txBody>
          </p:sp>
        </mc:Choice>
        <mc:Fallback xmlns="">
          <p:sp>
            <p:nvSpPr>
              <p:cNvPr id="8" name="Rectangle 7"/>
              <p:cNvSpPr>
                <a:spLocks noRot="1" noChangeAspect="1" noMove="1" noResize="1" noEditPoints="1" noAdjustHandles="1" noChangeArrowheads="1" noChangeShapeType="1" noTextEdit="1"/>
              </p:cNvSpPr>
              <p:nvPr/>
            </p:nvSpPr>
            <p:spPr>
              <a:xfrm>
                <a:off x="364222" y="287076"/>
                <a:ext cx="8368914" cy="1408078"/>
              </a:xfrm>
              <a:prstGeom prst="rect">
                <a:avLst/>
              </a:prstGeom>
              <a:blipFill>
                <a:blip r:embed="rId3"/>
                <a:stretch>
                  <a:fillRect l="-728" r="-655" b="-2597"/>
                </a:stretch>
              </a:blipFill>
            </p:spPr>
            <p:txBody>
              <a:bodyPr/>
              <a:lstStyle/>
              <a:p>
                <a:r>
                  <a:rPr lang="en-US">
                    <a:noFill/>
                  </a:rPr>
                  <a:t> </a:t>
                </a:r>
              </a:p>
            </p:txBody>
          </p:sp>
        </mc:Fallback>
      </mc:AlternateContent>
      <p:sp>
        <p:nvSpPr>
          <p:cNvPr id="9" name="Rectangle 8"/>
          <p:cNvSpPr/>
          <p:nvPr/>
        </p:nvSpPr>
        <p:spPr>
          <a:xfrm>
            <a:off x="4133468" y="1911082"/>
            <a:ext cx="829936" cy="3847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9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363979" y="2456072"/>
                <a:ext cx="8368914" cy="2456570"/>
              </a:xfrm>
              <a:prstGeom prst="rect">
                <a:avLst/>
              </a:prstGeom>
            </p:spPr>
            <p:txBody>
              <a:bodyPr wrap="square">
                <a:spAutoFit/>
              </a:bodyPr>
              <a:lstStyle/>
              <a:p>
                <a:pPr algn="just">
                  <a:lnSpc>
                    <a:spcPct val="120000"/>
                  </a:lnSpc>
                </a:pPr>
                <a14:m>
                  <m:oMathPara xmlns:m="http://schemas.openxmlformats.org/officeDocument/2006/math">
                    <m:oMathParaPr>
                      <m:jc m:val="left"/>
                    </m:oMathParaPr>
                    <m:oMath xmlns:m="http://schemas.openxmlformats.org/officeDocument/2006/math">
                      <m:r>
                        <m:rPr>
                          <m:nor/>
                        </m:rPr>
                        <a:rPr lang="da-DK" sz="1900" smtClean="0">
                          <a:ea typeface="Malgun Gothic" panose="020B0503020000020004" pitchFamily="34" charset="-127"/>
                          <a:cs typeface="Times New Roman" panose="02020603050405020304" pitchFamily="18" charset="0"/>
                        </a:rPr>
                        <m:t>V</m:t>
                      </m:r>
                      <m:r>
                        <m:rPr>
                          <m:nor/>
                        </m:rPr>
                        <a:rPr lang="da-DK" sz="1900" smtClean="0">
                          <a:ea typeface="Malgun Gothic" panose="020B0503020000020004" pitchFamily="34" charset="-127"/>
                          <a:cs typeface="Times New Roman" panose="02020603050405020304" pitchFamily="18" charset="0"/>
                        </a:rPr>
                        <m:t>ì 1</m:t>
                      </m:r>
                      <m:sSup>
                        <m:sSupPr>
                          <m:ctrlPr>
                            <a:rPr lang="en-US" sz="1900" i="1">
                              <a:latin typeface="Cambria Math" panose="02040503050406030204" pitchFamily="18" charset="0"/>
                              <a:ea typeface="Malgun Gothic" panose="020B0503020000020004" pitchFamily="34" charset="-127"/>
                              <a:cs typeface="Times New Roman" panose="02020603050405020304" pitchFamily="18" charset="0"/>
                            </a:rPr>
                          </m:ctrlPr>
                        </m:sSupPr>
                        <m:e>
                          <m:r>
                            <a:rPr lang="da-DK" sz="1900" i="1">
                              <a:latin typeface="Cambria Math" panose="02040503050406030204" pitchFamily="18" charset="0"/>
                              <a:ea typeface="Malgun Gothic" panose="020B0503020000020004" pitchFamily="34" charset="-127"/>
                              <a:cs typeface="Times New Roman" panose="02020603050405020304" pitchFamily="18" charset="0"/>
                            </a:rPr>
                            <m:t>𝑐𝑚</m:t>
                          </m:r>
                        </m:e>
                        <m:sup>
                          <m:r>
                            <a:rPr lang="da-DK" sz="1900" i="1">
                              <a:latin typeface="Cambria Math" panose="02040503050406030204" pitchFamily="18" charset="0"/>
                              <a:ea typeface="Malgun Gothic" panose="020B0503020000020004" pitchFamily="34" charset="-127"/>
                              <a:cs typeface="Times New Roman" panose="02020603050405020304" pitchFamily="18" charset="0"/>
                            </a:rPr>
                            <m:t>3</m:t>
                          </m:r>
                        </m:sup>
                      </m:sSup>
                      <m:r>
                        <m:rPr>
                          <m:nor/>
                        </m:rPr>
                        <a:rPr lang="da-DK" sz="1900">
                          <a:ea typeface="Malgun Gothic" panose="020B0503020000020004" pitchFamily="34" charset="-127"/>
                          <a:cs typeface="Times New Roman" panose="02020603050405020304" pitchFamily="18" charset="0"/>
                        </a:rPr>
                        <m:t> đồ</m:t>
                      </m:r>
                      <m:r>
                        <m:rPr>
                          <m:nor/>
                        </m:rPr>
                        <a:rPr lang="da-DK" sz="1900">
                          <a:ea typeface="Malgun Gothic" panose="020B0503020000020004" pitchFamily="34" charset="-127"/>
                          <a:cs typeface="Times New Roman" panose="02020603050405020304" pitchFamily="18" charset="0"/>
                        </a:rPr>
                        <m:t>ng</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n</m:t>
                      </m:r>
                      <m:r>
                        <m:rPr>
                          <m:nor/>
                        </m:rPr>
                        <a:rPr lang="da-DK" sz="1900">
                          <a:ea typeface="Malgun Gothic" panose="020B0503020000020004" pitchFamily="34" charset="-127"/>
                          <a:cs typeface="Times New Roman" panose="02020603050405020304" pitchFamily="18" charset="0"/>
                        </a:rPr>
                        <m:t>ặ</m:t>
                      </m:r>
                      <m:r>
                        <m:rPr>
                          <m:nor/>
                        </m:rPr>
                        <a:rPr lang="da-DK" sz="1900">
                          <a:ea typeface="Malgun Gothic" panose="020B0503020000020004" pitchFamily="34" charset="-127"/>
                          <a:cs typeface="Times New Roman" panose="02020603050405020304" pitchFamily="18" charset="0"/>
                        </a:rPr>
                        <m:t>ng</m:t>
                      </m:r>
                      <m:r>
                        <m:rPr>
                          <m:nor/>
                        </m:rPr>
                        <a:rPr lang="da-DK" sz="1900">
                          <a:ea typeface="Malgun Gothic" panose="020B0503020000020004" pitchFamily="34" charset="-127"/>
                          <a:cs typeface="Times New Roman" panose="02020603050405020304" pitchFamily="18" charset="0"/>
                        </a:rPr>
                        <m:t> 8,9</m:t>
                      </m:r>
                      <m:r>
                        <m:rPr>
                          <m:nor/>
                        </m:rPr>
                        <a:rPr lang="da-DK" sz="1900">
                          <a:ea typeface="Malgun Gothic" panose="020B0503020000020004" pitchFamily="34" charset="-127"/>
                          <a:cs typeface="Times New Roman" panose="02020603050405020304" pitchFamily="18" charset="0"/>
                        </a:rPr>
                        <m:t>g</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n</m:t>
                      </m:r>
                      <m:r>
                        <m:rPr>
                          <m:nor/>
                        </m:rPr>
                        <a:rPr lang="da-DK" sz="1900">
                          <a:ea typeface="Malgun Gothic" panose="020B0503020000020004" pitchFamily="34" charset="-127"/>
                          <a:cs typeface="Times New Roman" panose="02020603050405020304" pitchFamily="18" charset="0"/>
                        </a:rPr>
                        <m:t>ê</m:t>
                      </m:r>
                      <m:r>
                        <m:rPr>
                          <m:nor/>
                        </m:rPr>
                        <a:rPr lang="da-DK" sz="1900">
                          <a:ea typeface="Malgun Gothic" panose="020B0503020000020004" pitchFamily="34" charset="-127"/>
                          <a:cs typeface="Times New Roman" panose="02020603050405020304" pitchFamily="18" charset="0"/>
                        </a:rPr>
                        <m:t>n</m:t>
                      </m:r>
                      <m:r>
                        <m:rPr>
                          <m:nor/>
                        </m:rPr>
                        <a:rPr lang="da-DK" sz="1900">
                          <a:ea typeface="Malgun Gothic" panose="020B0503020000020004" pitchFamily="34" charset="-127"/>
                          <a:cs typeface="Times New Roman" panose="02020603050405020304" pitchFamily="18" charset="0"/>
                        </a:rPr>
                        <m:t> 1</m:t>
                      </m:r>
                      <m:r>
                        <m:rPr>
                          <m:nor/>
                        </m:rPr>
                        <a:rPr lang="da-DK" sz="1900">
                          <a:ea typeface="Malgun Gothic" panose="020B0503020000020004" pitchFamily="34" charset="-127"/>
                          <a:cs typeface="Times New Roman" panose="02020603050405020304" pitchFamily="18" charset="0"/>
                        </a:rPr>
                        <m:t>g</m:t>
                      </m:r>
                      <m:r>
                        <m:rPr>
                          <m:nor/>
                        </m:rPr>
                        <a:rPr lang="da-DK" sz="1900">
                          <a:ea typeface="Malgun Gothic" panose="020B0503020000020004" pitchFamily="34" charset="-127"/>
                          <a:cs typeface="Times New Roman" panose="02020603050405020304" pitchFamily="18" charset="0"/>
                        </a:rPr>
                        <m:t> đồ</m:t>
                      </m:r>
                      <m:r>
                        <m:rPr>
                          <m:nor/>
                        </m:rPr>
                        <a:rPr lang="da-DK" sz="1900">
                          <a:ea typeface="Malgun Gothic" panose="020B0503020000020004" pitchFamily="34" charset="-127"/>
                          <a:cs typeface="Times New Roman" panose="02020603050405020304" pitchFamily="18" charset="0"/>
                        </a:rPr>
                        <m:t>ng</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c</m:t>
                      </m:r>
                      <m:r>
                        <m:rPr>
                          <m:nor/>
                        </m:rPr>
                        <a:rPr lang="da-DK" sz="1900">
                          <a:ea typeface="Malgun Gothic" panose="020B0503020000020004" pitchFamily="34" charset="-127"/>
                          <a:cs typeface="Times New Roman" panose="02020603050405020304" pitchFamily="18" charset="0"/>
                        </a:rPr>
                        <m:t>ó </m:t>
                      </m:r>
                      <m:r>
                        <m:rPr>
                          <m:nor/>
                        </m:rPr>
                        <a:rPr lang="da-DK" sz="1900">
                          <a:ea typeface="Malgun Gothic" panose="020B0503020000020004" pitchFamily="34" charset="-127"/>
                          <a:cs typeface="Times New Roman" panose="02020603050405020304" pitchFamily="18" charset="0"/>
                        </a:rPr>
                        <m:t>th</m:t>
                      </m:r>
                      <m:r>
                        <m:rPr>
                          <m:nor/>
                        </m:rPr>
                        <a:rPr lang="da-DK" sz="1900">
                          <a:ea typeface="Malgun Gothic" panose="020B0503020000020004" pitchFamily="34" charset="-127"/>
                          <a:cs typeface="Times New Roman" panose="02020603050405020304" pitchFamily="18" charset="0"/>
                        </a:rPr>
                        <m:t>ể </m:t>
                      </m:r>
                      <m:r>
                        <m:rPr>
                          <m:nor/>
                        </m:rPr>
                        <a:rPr lang="da-DK" sz="1900">
                          <a:ea typeface="Malgun Gothic" panose="020B0503020000020004" pitchFamily="34" charset="-127"/>
                          <a:cs typeface="Times New Roman" panose="02020603050405020304" pitchFamily="18" charset="0"/>
                        </a:rPr>
                        <m:t>t</m:t>
                      </m:r>
                      <m:r>
                        <m:rPr>
                          <m:nor/>
                        </m:rPr>
                        <a:rPr lang="da-DK" sz="1900">
                          <a:ea typeface="Malgun Gothic" panose="020B0503020000020004" pitchFamily="34" charset="-127"/>
                          <a:cs typeface="Times New Roman" panose="02020603050405020304" pitchFamily="18" charset="0"/>
                        </a:rPr>
                        <m:t>í</m:t>
                      </m:r>
                      <m:r>
                        <m:rPr>
                          <m:nor/>
                        </m:rPr>
                        <a:rPr lang="da-DK" sz="1900">
                          <a:ea typeface="Malgun Gothic" panose="020B0503020000020004" pitchFamily="34" charset="-127"/>
                          <a:cs typeface="Times New Roman" panose="02020603050405020304" pitchFamily="18" charset="0"/>
                        </a:rPr>
                        <m:t>ch</m:t>
                      </m:r>
                      <m:r>
                        <a:rPr lang="en-US" sz="19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8,9</m:t>
                          </m:r>
                        </m:den>
                      </m:f>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10</m:t>
                          </m:r>
                        </m:num>
                        <m:den>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89</m:t>
                          </m:r>
                        </m:den>
                      </m:f>
                      <m:sSup>
                        <m:sSup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𝑐𝑚</m:t>
                          </m:r>
                        </m:e>
                        <m:sup>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3</m:t>
                          </m:r>
                        </m:sup>
                      </m:sSup>
                    </m:oMath>
                  </m:oMathPara>
                </a14:m>
                <a:endParaRPr lang="en-US" sz="19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da-DK" sz="1900">
                          <a:ea typeface="Malgun Gothic" panose="020B0503020000020004" pitchFamily="34" charset="-127"/>
                          <a:cs typeface="Times New Roman" panose="02020603050405020304" pitchFamily="18" charset="0"/>
                        </a:rPr>
                        <m:t>V</m:t>
                      </m:r>
                      <m:r>
                        <m:rPr>
                          <m:nor/>
                        </m:rPr>
                        <a:rPr lang="da-DK" sz="1900">
                          <a:ea typeface="Malgun Gothic" panose="020B0503020000020004" pitchFamily="34" charset="-127"/>
                          <a:cs typeface="Times New Roman" panose="02020603050405020304" pitchFamily="18" charset="0"/>
                        </a:rPr>
                        <m:t>ì 1</m:t>
                      </m:r>
                      <m:sSup>
                        <m:sSupPr>
                          <m:ctrlPr>
                            <a:rPr lang="en-US" sz="1900" i="1">
                              <a:latin typeface="Cambria Math" panose="02040503050406030204" pitchFamily="18" charset="0"/>
                              <a:ea typeface="Malgun Gothic" panose="020B0503020000020004" pitchFamily="34" charset="-127"/>
                              <a:cs typeface="Times New Roman" panose="02020603050405020304" pitchFamily="18" charset="0"/>
                            </a:rPr>
                          </m:ctrlPr>
                        </m:sSupPr>
                        <m:e>
                          <m:r>
                            <a:rPr lang="da-DK" sz="1900" i="1">
                              <a:latin typeface="Cambria Math" panose="02040503050406030204" pitchFamily="18" charset="0"/>
                              <a:ea typeface="Malgun Gothic" panose="020B0503020000020004" pitchFamily="34" charset="-127"/>
                              <a:cs typeface="Times New Roman" panose="02020603050405020304" pitchFamily="18" charset="0"/>
                            </a:rPr>
                            <m:t>𝑐𝑚</m:t>
                          </m:r>
                        </m:e>
                        <m:sup>
                          <m:r>
                            <a:rPr lang="da-DK" sz="1900" i="1">
                              <a:latin typeface="Cambria Math" panose="02040503050406030204" pitchFamily="18" charset="0"/>
                              <a:ea typeface="Malgun Gothic" panose="020B0503020000020004" pitchFamily="34" charset="-127"/>
                              <a:cs typeface="Times New Roman" panose="02020603050405020304" pitchFamily="18" charset="0"/>
                            </a:rPr>
                            <m:t>3</m:t>
                          </m:r>
                        </m:sup>
                      </m:sSup>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k</m:t>
                      </m:r>
                      <m:r>
                        <m:rPr>
                          <m:nor/>
                        </m:rPr>
                        <a:rPr lang="da-DK" sz="1900">
                          <a:ea typeface="Malgun Gothic" panose="020B0503020000020004" pitchFamily="34" charset="-127"/>
                          <a:cs typeface="Times New Roman" panose="02020603050405020304" pitchFamily="18" charset="0"/>
                        </a:rPr>
                        <m:t>ẽ</m:t>
                      </m:r>
                      <m:r>
                        <m:rPr>
                          <m:nor/>
                        </m:rPr>
                        <a:rPr lang="da-DK" sz="1900">
                          <a:ea typeface="Malgun Gothic" panose="020B0503020000020004" pitchFamily="34" charset="-127"/>
                          <a:cs typeface="Times New Roman" panose="02020603050405020304" pitchFamily="18" charset="0"/>
                        </a:rPr>
                        <m:t>m</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n</m:t>
                      </m:r>
                      <m:r>
                        <m:rPr>
                          <m:nor/>
                        </m:rPr>
                        <a:rPr lang="da-DK" sz="1900">
                          <a:ea typeface="Malgun Gothic" panose="020B0503020000020004" pitchFamily="34" charset="-127"/>
                          <a:cs typeface="Times New Roman" panose="02020603050405020304" pitchFamily="18" charset="0"/>
                        </a:rPr>
                        <m:t>ặ</m:t>
                      </m:r>
                      <m:r>
                        <m:rPr>
                          <m:nor/>
                        </m:rPr>
                        <a:rPr lang="da-DK" sz="1900">
                          <a:ea typeface="Malgun Gothic" panose="020B0503020000020004" pitchFamily="34" charset="-127"/>
                          <a:cs typeface="Times New Roman" panose="02020603050405020304" pitchFamily="18" charset="0"/>
                        </a:rPr>
                        <m:t>ng</m:t>
                      </m:r>
                      <m:r>
                        <m:rPr>
                          <m:nor/>
                        </m:rPr>
                        <a:rPr lang="da-DK" sz="1900">
                          <a:ea typeface="Malgun Gothic" panose="020B0503020000020004" pitchFamily="34" charset="-127"/>
                          <a:cs typeface="Times New Roman" panose="02020603050405020304" pitchFamily="18" charset="0"/>
                        </a:rPr>
                        <m:t> 7</m:t>
                      </m:r>
                      <m:r>
                        <m:rPr>
                          <m:nor/>
                        </m:rPr>
                        <a:rPr lang="da-DK" sz="1900">
                          <a:ea typeface="Malgun Gothic" panose="020B0503020000020004" pitchFamily="34" charset="-127"/>
                          <a:cs typeface="Times New Roman" panose="02020603050405020304" pitchFamily="18" charset="0"/>
                        </a:rPr>
                        <m:t>g</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n</m:t>
                      </m:r>
                      <m:r>
                        <m:rPr>
                          <m:nor/>
                        </m:rPr>
                        <a:rPr lang="da-DK" sz="1900">
                          <a:ea typeface="Malgun Gothic" panose="020B0503020000020004" pitchFamily="34" charset="-127"/>
                          <a:cs typeface="Times New Roman" panose="02020603050405020304" pitchFamily="18" charset="0"/>
                        </a:rPr>
                        <m:t>ê</m:t>
                      </m:r>
                      <m:r>
                        <m:rPr>
                          <m:nor/>
                        </m:rPr>
                        <a:rPr lang="da-DK" sz="1900">
                          <a:ea typeface="Malgun Gothic" panose="020B0503020000020004" pitchFamily="34" charset="-127"/>
                          <a:cs typeface="Times New Roman" panose="02020603050405020304" pitchFamily="18" charset="0"/>
                        </a:rPr>
                        <m:t>n</m:t>
                      </m:r>
                      <m:r>
                        <m:rPr>
                          <m:nor/>
                        </m:rPr>
                        <a:rPr lang="da-DK" sz="1900">
                          <a:ea typeface="Malgun Gothic" panose="020B0503020000020004" pitchFamily="34" charset="-127"/>
                          <a:cs typeface="Times New Roman" panose="02020603050405020304" pitchFamily="18" charset="0"/>
                        </a:rPr>
                        <m:t> 1</m:t>
                      </m:r>
                      <m:r>
                        <m:rPr>
                          <m:nor/>
                        </m:rPr>
                        <a:rPr lang="da-DK" sz="1900">
                          <a:ea typeface="Malgun Gothic" panose="020B0503020000020004" pitchFamily="34" charset="-127"/>
                          <a:cs typeface="Times New Roman" panose="02020603050405020304" pitchFamily="18" charset="0"/>
                        </a:rPr>
                        <m:t>g</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k</m:t>
                      </m:r>
                      <m:r>
                        <m:rPr>
                          <m:nor/>
                        </m:rPr>
                        <a:rPr lang="da-DK" sz="1900">
                          <a:ea typeface="Malgun Gothic" panose="020B0503020000020004" pitchFamily="34" charset="-127"/>
                          <a:cs typeface="Times New Roman" panose="02020603050405020304" pitchFamily="18" charset="0"/>
                        </a:rPr>
                        <m:t>ẽ</m:t>
                      </m:r>
                      <m:r>
                        <m:rPr>
                          <m:nor/>
                        </m:rPr>
                        <a:rPr lang="da-DK" sz="1900">
                          <a:ea typeface="Malgun Gothic" panose="020B0503020000020004" pitchFamily="34" charset="-127"/>
                          <a:cs typeface="Times New Roman" panose="02020603050405020304" pitchFamily="18" charset="0"/>
                        </a:rPr>
                        <m:t>m</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c</m:t>
                      </m:r>
                      <m:r>
                        <m:rPr>
                          <m:nor/>
                        </m:rPr>
                        <a:rPr lang="da-DK" sz="1900">
                          <a:ea typeface="Malgun Gothic" panose="020B0503020000020004" pitchFamily="34" charset="-127"/>
                          <a:cs typeface="Times New Roman" panose="02020603050405020304" pitchFamily="18" charset="0"/>
                        </a:rPr>
                        <m:t>ó </m:t>
                      </m:r>
                      <m:r>
                        <m:rPr>
                          <m:nor/>
                        </m:rPr>
                        <a:rPr lang="da-DK" sz="1900">
                          <a:ea typeface="Malgun Gothic" panose="020B0503020000020004" pitchFamily="34" charset="-127"/>
                          <a:cs typeface="Times New Roman" panose="02020603050405020304" pitchFamily="18" charset="0"/>
                        </a:rPr>
                        <m:t>th</m:t>
                      </m:r>
                      <m:r>
                        <m:rPr>
                          <m:nor/>
                        </m:rPr>
                        <a:rPr lang="da-DK" sz="1900">
                          <a:ea typeface="Malgun Gothic" panose="020B0503020000020004" pitchFamily="34" charset="-127"/>
                          <a:cs typeface="Times New Roman" panose="02020603050405020304" pitchFamily="18" charset="0"/>
                        </a:rPr>
                        <m:t>ể </m:t>
                      </m:r>
                      <m:r>
                        <m:rPr>
                          <m:nor/>
                        </m:rPr>
                        <a:rPr lang="da-DK" sz="1900">
                          <a:ea typeface="Malgun Gothic" panose="020B0503020000020004" pitchFamily="34" charset="-127"/>
                          <a:cs typeface="Times New Roman" panose="02020603050405020304" pitchFamily="18" charset="0"/>
                        </a:rPr>
                        <m:t>t</m:t>
                      </m:r>
                      <m:r>
                        <m:rPr>
                          <m:nor/>
                        </m:rPr>
                        <a:rPr lang="da-DK" sz="1900">
                          <a:ea typeface="Malgun Gothic" panose="020B0503020000020004" pitchFamily="34" charset="-127"/>
                          <a:cs typeface="Times New Roman" panose="02020603050405020304" pitchFamily="18" charset="0"/>
                        </a:rPr>
                        <m:t>í</m:t>
                      </m:r>
                      <m:r>
                        <m:rPr>
                          <m:nor/>
                        </m:rPr>
                        <a:rPr lang="da-DK" sz="1900">
                          <a:ea typeface="Malgun Gothic" panose="020B0503020000020004" pitchFamily="34" charset="-127"/>
                          <a:cs typeface="Times New Roman" panose="02020603050405020304" pitchFamily="18" charset="0"/>
                        </a:rPr>
                        <m:t>ch</m:t>
                      </m:r>
                      <m:r>
                        <a:rPr lang="en-US" sz="19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7</m:t>
                          </m:r>
                        </m:den>
                      </m:f>
                      <m:sSup>
                        <m:sSup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𝑐𝑚</m:t>
                          </m:r>
                        </m:e>
                        <m:sup>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3</m:t>
                          </m:r>
                        </m:sup>
                      </m:sSup>
                    </m:oMath>
                  </m:oMathPara>
                </a14:m>
                <a:endParaRPr lang="en-US" sz="1900">
                  <a:effectLst/>
                  <a:latin typeface="+mj-lt"/>
                  <a:ea typeface="Calibri" panose="020F0502020204030204" pitchFamily="34" charset="0"/>
                  <a:cs typeface="Times New Roman" panose="02020603050405020304" pitchFamily="18" charset="0"/>
                </a:endParaRPr>
              </a:p>
              <a:p>
                <a:pPr algn="just">
                  <a:lnSpc>
                    <a:spcPct val="120000"/>
                  </a:lnSpc>
                </a:pPr>
                <a:r>
                  <a:rPr lang="da-DK" sz="1900">
                    <a:effectLst/>
                    <a:latin typeface="+mj-lt"/>
                    <a:ea typeface="Malgun Gothic" panose="020B0503020000020004" pitchFamily="34" charset="-127"/>
                    <a:cs typeface="Times New Roman" panose="02020603050405020304" pitchFamily="18" charset="0"/>
                  </a:rPr>
                  <a:t>Vậy biểu thức biểu thị thể tích của vật là:</a:t>
                </a:r>
                <a:endParaRPr lang="en-US" sz="19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10</m:t>
                          </m:r>
                        </m:num>
                        <m:den>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89</m:t>
                          </m:r>
                        </m:den>
                      </m:f>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7</m:t>
                          </m:r>
                        </m:den>
                      </m:f>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=15         (2)</m:t>
                      </m:r>
                    </m:oMath>
                  </m:oMathPara>
                </a14:m>
                <a:endParaRPr lang="en-US" sz="1900">
                  <a:effectLst/>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63979" y="2456072"/>
                <a:ext cx="8368914" cy="2456570"/>
              </a:xfrm>
              <a:prstGeom prst="rect">
                <a:avLst/>
              </a:prstGeom>
              <a:blipFill>
                <a:blip r:embed="rId4"/>
                <a:stretch>
                  <a:fillRect l="-728"/>
                </a:stretch>
              </a:blipFill>
            </p:spPr>
            <p:txBody>
              <a:bodyPr/>
              <a:lstStyle/>
              <a:p>
                <a:r>
                  <a:rPr lang="en-US">
                    <a:noFill/>
                  </a:rPr>
                  <a:t> </a:t>
                </a:r>
              </a:p>
            </p:txBody>
          </p:sp>
        </mc:Fallback>
      </mc:AlternateContent>
    </p:spTree>
    <p:extLst>
      <p:ext uri="{BB962C8B-B14F-4D97-AF65-F5344CB8AC3E}">
        <p14:creationId xmlns:p14="http://schemas.microsoft.com/office/powerpoint/2010/main" val="22028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7"/>
              <p:cNvSpPr/>
              <p:nvPr/>
            </p:nvSpPr>
            <p:spPr>
              <a:xfrm>
                <a:off x="520573" y="128331"/>
                <a:ext cx="8072113" cy="830997"/>
              </a:xfrm>
              <a:prstGeom prst="rect">
                <a:avLst/>
              </a:prstGeom>
            </p:spPr>
            <p:txBody>
              <a:bodyPr wrap="square">
                <a:spAutoFit/>
              </a:bodyPr>
              <a:lstStyle/>
              <a:p>
                <a:pPr marL="285750" lvl="0" indent="-285750" algn="just" defTabSz="457200">
                  <a:lnSpc>
                    <a:spcPct val="150000"/>
                  </a:lnSpc>
                  <a:buClrTx/>
                  <a:buFont typeface="Wingdings" panose="05000000000000000000" pitchFamily="2" charset="2"/>
                  <a:buChar char="q"/>
                  <a:tabLst>
                    <a:tab pos="180975" algn="l"/>
                  </a:tabLst>
                </a:pPr>
                <a:r>
                  <a:rPr kumimoji="0" lang="vi-VN" sz="16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HĐ</a:t>
                </a:r>
                <a:r>
                  <a:rPr kumimoji="0" lang="en-US" sz="16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3</a:t>
                </a:r>
                <a:r>
                  <a:rPr kumimoji="0" lang="vi-VN" sz="16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lang="vi-VN" sz="1600" kern="1200">
                    <a:latin typeface="Arial" panose="020B0604020202020204" pitchFamily="34" charset="0"/>
                    <a:ea typeface="Times New Roman" panose="02020603050405020304" pitchFamily="18" charset="0"/>
                    <a:cs typeface="Times New Roman" panose="02020603050405020304" pitchFamily="18" charset="0"/>
                  </a:rPr>
                  <a:t>Giải hệ gồm hai phương trình bậc nhất hai ẩn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𝑥</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𝑦</m:t>
                    </m:r>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nhận được ở HĐ1 và HĐ2. Từ đó trả lời câu hỏi ở tình huống mở đầu.</a:t>
                </a:r>
                <a:endPar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520573" y="128331"/>
                <a:ext cx="8072113" cy="830997"/>
              </a:xfrm>
              <a:prstGeom prst="rect">
                <a:avLst/>
              </a:prstGeom>
              <a:blipFill>
                <a:blip r:embed="rId3"/>
                <a:stretch>
                  <a:fillRect l="-302" r="-377" b="-3676"/>
                </a:stretch>
              </a:blipFill>
            </p:spPr>
            <p:txBody>
              <a:bodyPr/>
              <a:lstStyle/>
              <a:p>
                <a:r>
                  <a:rPr lang="en-US">
                    <a:noFill/>
                  </a:rPr>
                  <a:t> </a:t>
                </a:r>
              </a:p>
            </p:txBody>
          </p:sp>
        </mc:Fallback>
      </mc:AlternateContent>
      <p:sp>
        <p:nvSpPr>
          <p:cNvPr id="9" name="Rectangle 8"/>
          <p:cNvSpPr/>
          <p:nvPr/>
        </p:nvSpPr>
        <p:spPr>
          <a:xfrm>
            <a:off x="4141661" y="1051917"/>
            <a:ext cx="82993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520574" y="1467159"/>
                <a:ext cx="8072112" cy="3568285"/>
              </a:xfrm>
              <a:prstGeom prst="rect">
                <a:avLst/>
              </a:prstGeom>
            </p:spPr>
            <p:txBody>
              <a:bodyPr wrap="square">
                <a:spAutoFit/>
              </a:bodyPr>
              <a:lstStyle/>
              <a:p>
                <a:pPr algn="just">
                  <a:lnSpc>
                    <a:spcPct val="120000"/>
                  </a:lnSpc>
                </a:pPr>
                <a14:m>
                  <m:oMathPara xmlns:m="http://schemas.openxmlformats.org/officeDocument/2006/math">
                    <m:oMathParaPr>
                      <m:jc m:val="left"/>
                    </m:oMathParaPr>
                    <m:oMath xmlns:m="http://schemas.openxmlformats.org/officeDocument/2006/math">
                      <m:r>
                        <m:rPr>
                          <m:nor/>
                        </m:rPr>
                        <a:rPr lang="da-DK" sz="1600" smtClean="0">
                          <a:ea typeface="Malgun Gothic" panose="020B0503020000020004" pitchFamily="34" charset="-127"/>
                          <a:cs typeface="Times New Roman" panose="02020603050405020304" pitchFamily="18" charset="0"/>
                        </a:rPr>
                        <m:t>T</m:t>
                      </m:r>
                      <m:r>
                        <m:rPr>
                          <m:nor/>
                        </m:rPr>
                        <a:rPr lang="da-DK" sz="1600" smtClean="0">
                          <a:ea typeface="Malgun Gothic" panose="020B0503020000020004" pitchFamily="34" charset="-127"/>
                          <a:cs typeface="Times New Roman" panose="02020603050405020304" pitchFamily="18" charset="0"/>
                        </a:rPr>
                        <m:t>ừ (1) </m:t>
                      </m:r>
                      <m:r>
                        <m:rPr>
                          <m:nor/>
                        </m:rPr>
                        <a:rPr lang="da-DK" sz="1600" smtClean="0">
                          <a:ea typeface="Malgun Gothic" panose="020B0503020000020004" pitchFamily="34" charset="-127"/>
                          <a:cs typeface="Times New Roman" panose="02020603050405020304" pitchFamily="18" charset="0"/>
                        </a:rPr>
                        <m:t>v</m:t>
                      </m:r>
                      <m:r>
                        <m:rPr>
                          <m:nor/>
                        </m:rPr>
                        <a:rPr lang="da-DK" sz="1600" smtClean="0">
                          <a:ea typeface="Malgun Gothic" panose="020B0503020000020004" pitchFamily="34" charset="-127"/>
                          <a:cs typeface="Times New Roman" panose="02020603050405020304" pitchFamily="18" charset="0"/>
                        </a:rPr>
                        <m:t>à (2) </m:t>
                      </m:r>
                      <m:r>
                        <m:rPr>
                          <m:nor/>
                        </m:rPr>
                        <a:rPr lang="da-DK" sz="1600" smtClean="0">
                          <a:ea typeface="Malgun Gothic" panose="020B0503020000020004" pitchFamily="34" charset="-127"/>
                          <a:cs typeface="Times New Roman" panose="02020603050405020304" pitchFamily="18" charset="0"/>
                        </a:rPr>
                        <m:t>ta</m:t>
                      </m:r>
                      <m:r>
                        <m:rPr>
                          <m:nor/>
                        </m:rPr>
                        <a:rPr lang="da-DK" sz="1600" smtClean="0">
                          <a:ea typeface="Malgun Gothic" panose="020B0503020000020004" pitchFamily="34" charset="-127"/>
                          <a:cs typeface="Times New Roman" panose="02020603050405020304" pitchFamily="18" charset="0"/>
                        </a:rPr>
                        <m:t> </m:t>
                      </m:r>
                      <m:r>
                        <m:rPr>
                          <m:nor/>
                        </m:rPr>
                        <a:rPr lang="da-DK" sz="1600" smtClean="0">
                          <a:ea typeface="Malgun Gothic" panose="020B0503020000020004" pitchFamily="34" charset="-127"/>
                          <a:cs typeface="Times New Roman" panose="02020603050405020304" pitchFamily="18" charset="0"/>
                        </a:rPr>
                        <m:t>c</m:t>
                      </m:r>
                      <m:r>
                        <m:rPr>
                          <m:nor/>
                        </m:rPr>
                        <a:rPr lang="da-DK" sz="1600" smtClean="0">
                          <a:ea typeface="Malgun Gothic" panose="020B0503020000020004" pitchFamily="34" charset="-127"/>
                          <a:cs typeface="Times New Roman" panose="02020603050405020304" pitchFamily="18" charset="0"/>
                        </a:rPr>
                        <m:t>ó </m:t>
                      </m:r>
                      <m:r>
                        <m:rPr>
                          <m:nor/>
                        </m:rPr>
                        <a:rPr lang="da-DK" sz="1600" smtClean="0">
                          <a:ea typeface="Malgun Gothic" panose="020B0503020000020004" pitchFamily="34" charset="-127"/>
                          <a:cs typeface="Times New Roman" panose="02020603050405020304" pitchFamily="18" charset="0"/>
                        </a:rPr>
                        <m:t>h</m:t>
                      </m:r>
                      <m:r>
                        <m:rPr>
                          <m:nor/>
                        </m:rPr>
                        <a:rPr lang="da-DK" sz="1600" smtClean="0">
                          <a:ea typeface="Malgun Gothic" panose="020B0503020000020004" pitchFamily="34" charset="-127"/>
                          <a:cs typeface="Times New Roman" panose="02020603050405020304" pitchFamily="18" charset="0"/>
                        </a:rPr>
                        <m:t>ệ </m:t>
                      </m:r>
                      <m:r>
                        <m:rPr>
                          <m:nor/>
                        </m:rPr>
                        <a:rPr lang="da-DK" sz="1600" smtClean="0">
                          <a:ea typeface="Malgun Gothic" panose="020B0503020000020004" pitchFamily="34" charset="-127"/>
                          <a:cs typeface="Times New Roman" panose="02020603050405020304" pitchFamily="18" charset="0"/>
                        </a:rPr>
                        <m:t>ph</m:t>
                      </m:r>
                      <m:r>
                        <m:rPr>
                          <m:nor/>
                        </m:rPr>
                        <a:rPr lang="da-DK" sz="1600" smtClean="0">
                          <a:ea typeface="Malgun Gothic" panose="020B0503020000020004" pitchFamily="34" charset="-127"/>
                          <a:cs typeface="Times New Roman" panose="02020603050405020304" pitchFamily="18" charset="0"/>
                        </a:rPr>
                        <m:t>ươ</m:t>
                      </m:r>
                      <m:r>
                        <m:rPr>
                          <m:nor/>
                        </m:rPr>
                        <a:rPr lang="da-DK" sz="1600" smtClean="0">
                          <a:ea typeface="Malgun Gothic" panose="020B0503020000020004" pitchFamily="34" charset="-127"/>
                          <a:cs typeface="Times New Roman" panose="02020603050405020304" pitchFamily="18" charset="0"/>
                        </a:rPr>
                        <m:t>ng</m:t>
                      </m:r>
                      <m:r>
                        <m:rPr>
                          <m:nor/>
                        </m:rPr>
                        <a:rPr lang="da-DK" sz="1600" smtClean="0">
                          <a:ea typeface="Malgun Gothic" panose="020B0503020000020004" pitchFamily="34" charset="-127"/>
                          <a:cs typeface="Times New Roman" panose="02020603050405020304" pitchFamily="18" charset="0"/>
                        </a:rPr>
                        <m:t> </m:t>
                      </m:r>
                      <m:r>
                        <m:rPr>
                          <m:nor/>
                        </m:rPr>
                        <a:rPr lang="da-DK" sz="1600" smtClean="0">
                          <a:ea typeface="Malgun Gothic" panose="020B0503020000020004" pitchFamily="34" charset="-127"/>
                          <a:cs typeface="Times New Roman" panose="02020603050405020304" pitchFamily="18" charset="0"/>
                        </a:rPr>
                        <m:t>tr</m:t>
                      </m:r>
                      <m:r>
                        <m:rPr>
                          <m:nor/>
                        </m:rPr>
                        <a:rPr lang="da-DK" sz="1600" smtClean="0">
                          <a:ea typeface="Malgun Gothic" panose="020B0503020000020004" pitchFamily="34" charset="-127"/>
                          <a:cs typeface="Times New Roman" panose="02020603050405020304" pitchFamily="18" charset="0"/>
                        </a:rPr>
                        <m:t>ì</m:t>
                      </m:r>
                      <m:r>
                        <m:rPr>
                          <m:nor/>
                        </m:rPr>
                        <a:rPr lang="da-DK" sz="1600" smtClean="0">
                          <a:ea typeface="Malgun Gothic" panose="020B0503020000020004" pitchFamily="34" charset="-127"/>
                          <a:cs typeface="Times New Roman" panose="02020603050405020304" pitchFamily="18" charset="0"/>
                        </a:rPr>
                        <m:t>nh</m:t>
                      </m:r>
                      <m:r>
                        <m:rPr>
                          <m:nor/>
                        </m:rPr>
                        <a:rPr lang="da-DK" sz="1600" smtClean="0">
                          <a:ea typeface="Malgun Gothic" panose="020B0503020000020004" pitchFamily="34" charset="-127"/>
                          <a:cs typeface="Times New Roman" panose="02020603050405020304" pitchFamily="18" charset="0"/>
                        </a:rPr>
                        <m:t>:</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d>
                        <m:dPr>
                          <m:begChr m:val="{"/>
                          <m:endChr m:val=""/>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=124</m:t>
                              </m:r>
                            </m:e>
                            <m:e>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10</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89</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7</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=15</m:t>
                              </m:r>
                            </m:e>
                          </m:eqArr>
                        </m:e>
                      </m:d>
                    </m:oMath>
                  </m:oMathPara>
                </a14:m>
                <a:endParaRPr lang="en-US" sz="16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â</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hai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ế </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ủ</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ươ</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ì</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hai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ớ</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7, </m:t>
                      </m:r>
                      <m:r>
                        <m:rPr>
                          <m:nor/>
                        </m:rPr>
                        <a:rPr lang="da-DK" sz="1600">
                          <a:ea typeface="Malgun Gothic" panose="020B0503020000020004" pitchFamily="34" charset="-127"/>
                          <a:cs typeface="Times New Roman" panose="02020603050405020304" pitchFamily="18" charset="0"/>
                        </a:rPr>
                        <m:t>ta</m:t>
                      </m:r>
                      <m:r>
                        <m:rPr>
                          <m:nor/>
                        </m:rPr>
                        <a:rPr lang="da-DK" sz="1600">
                          <a:ea typeface="Malgun Gothic" panose="020B0503020000020004" pitchFamily="34" charset="-127"/>
                          <a:cs typeface="Times New Roman" panose="02020603050405020304" pitchFamily="18" charset="0"/>
                        </a:rPr>
                        <m:t> đượ</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d>
                        <m:dPr>
                          <m:begChr m:val="{"/>
                          <m:endChr m:val=""/>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=124</m:t>
                              </m:r>
                            </m:e>
                            <m:e>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70</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89</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=105</m:t>
                              </m:r>
                            </m:e>
                          </m:eqArr>
                        </m:e>
                      </m:d>
                    </m:oMath>
                  </m:oMathPara>
                </a14:m>
                <a:endParaRPr lang="en-US" sz="1600">
                  <a:effectLst/>
                  <a:latin typeface="+mj-lt"/>
                  <a:ea typeface="Calibri" panose="020F0502020204030204" pitchFamily="34" charset="0"/>
                  <a:cs typeface="Times New Roman" panose="02020603050405020304" pitchFamily="18" charset="0"/>
                </a:endParaRPr>
              </a:p>
              <a:p>
                <a:pPr algn="just">
                  <a:lnSpc>
                    <a:spcPct val="120000"/>
                  </a:lnSpc>
                </a:pPr>
                <a:r>
                  <a:rPr lang="da-DK" sz="1600">
                    <a:effectLst/>
                    <a:latin typeface="+mj-lt"/>
                    <a:ea typeface="Malgun Gothic" panose="020B0503020000020004" pitchFamily="34" charset="-127"/>
                    <a:cs typeface="Times New Roman" panose="02020603050405020304" pitchFamily="18" charset="0"/>
                  </a:rPr>
                  <a:t>Trừ từng vế hai phương trình của hệ mới, ta được </a:t>
                </a:r>
                <a:endParaRPr lang="da-DK" sz="1600" smtClean="0">
                  <a:effectLst/>
                  <a:latin typeface="+mj-lt"/>
                  <a:ea typeface="Malgun Gothic" panose="020B0503020000020004" pitchFamily="34" charset="-127"/>
                  <a:cs typeface="Times New Roman" panose="02020603050405020304" pitchFamily="18" charset="0"/>
                </a:endParaRPr>
              </a:p>
              <a:p>
                <a:pPr algn="ctr">
                  <a:lnSpc>
                    <a:spcPct val="120000"/>
                  </a:lnSpc>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19</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89</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latin typeface="Cambria Math" panose="02040503050406030204" pitchFamily="18" charset="0"/>
                          <a:ea typeface="Malgun Gothic" panose="020B0503020000020004" pitchFamily="34" charset="-127"/>
                          <a:cs typeface="Times New Roman" panose="02020603050405020304" pitchFamily="18" charset="0"/>
                        </a:rPr>
                        <m:t>=19</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suy</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ra</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=89 </m:t>
                      </m:r>
                      <m:r>
                        <m:rPr>
                          <m:nor/>
                        </m:rPr>
                        <a:rPr lang="da-DK" sz="1600">
                          <a:ea typeface="Malgun Gothic" panose="020B0503020000020004" pitchFamily="34" charset="-127"/>
                          <a:cs typeface="Times New Roman" panose="02020603050405020304" pitchFamily="18" charset="0"/>
                        </a:rPr>
                        <m:t>(</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ỏ</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m</m:t>
                      </m:r>
                      <m:r>
                        <m:rPr>
                          <m:nor/>
                        </m:rPr>
                        <a:rPr lang="da-DK" sz="1600">
                          <a:ea typeface="Malgun Gothic" panose="020B0503020000020004" pitchFamily="34" charset="-127"/>
                          <a:cs typeface="Times New Roman" panose="02020603050405020304" pitchFamily="18" charset="0"/>
                        </a:rPr>
                        <m:t>ã</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m:t>
                      </m:r>
                    </m:oMath>
                  </m:oMathPara>
                </a14:m>
                <a:endParaRPr lang="da-DK" sz="1600" smtClean="0">
                  <a:effectLst/>
                  <a:latin typeface="+mj-lt"/>
                  <a:ea typeface="Malgun Gothic" panose="020B0503020000020004" pitchFamily="34" charset="-127"/>
                  <a:cs typeface="Times New Roman" panose="02020603050405020304" pitchFamily="18" charset="0"/>
                </a:endParaRPr>
              </a:p>
              <a:p>
                <a:pPr>
                  <a:lnSpc>
                    <a:spcPct val="150000"/>
                  </a:lnSpc>
                </a:pPr>
                <a:r>
                  <a:rPr lang="da-DK" sz="1600" smtClean="0">
                    <a:effectLst/>
                    <a:latin typeface="+mj-lt"/>
                    <a:ea typeface="Malgun Gothic" panose="020B0503020000020004" pitchFamily="34" charset="-127"/>
                    <a:cs typeface="Times New Roman" panose="02020603050405020304" pitchFamily="18" charset="0"/>
                  </a:rPr>
                  <a:t>Thế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=89</m:t>
                    </m:r>
                  </m:oMath>
                </a14:m>
                <a:r>
                  <a:rPr lang="da-DK" sz="1600">
                    <a:effectLst/>
                    <a:latin typeface="+mj-lt"/>
                    <a:ea typeface="Malgun Gothic" panose="020B0503020000020004" pitchFamily="34" charset="-127"/>
                    <a:cs typeface="Times New Roman" panose="02020603050405020304" pitchFamily="18" charset="0"/>
                  </a:rPr>
                  <a:t> vào phương trình thứ nhất, ta có: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89+</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=124</m:t>
                    </m:r>
                  </m:oMath>
                </a14:m>
                <a:r>
                  <a:rPr lang="da-DK" sz="1600">
                    <a:effectLst/>
                    <a:latin typeface="+mj-lt"/>
                    <a:ea typeface="Malgun Gothic" panose="020B0503020000020004" pitchFamily="34" charset="-127"/>
                    <a:cs typeface="Times New Roman" panose="02020603050405020304" pitchFamily="18" charset="0"/>
                  </a:rPr>
                  <a:t>, suy ra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=35</m:t>
                    </m:r>
                  </m:oMath>
                </a14:m>
                <a:r>
                  <a:rPr lang="da-DK" sz="1600">
                    <a:effectLst/>
                    <a:latin typeface="+mj-lt"/>
                    <a:ea typeface="Malgun Gothic" panose="020B0503020000020004" pitchFamily="34" charset="-127"/>
                    <a:cs typeface="Times New Roman" panose="02020603050405020304" pitchFamily="18" charset="0"/>
                  </a:rPr>
                  <a:t> (thỏa mãn)</a:t>
                </a:r>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da-DK" sz="1600">
                    <a:effectLst/>
                    <a:latin typeface="+mj-lt"/>
                    <a:ea typeface="Malgun Gothic" panose="020B0503020000020004" pitchFamily="34" charset="-127"/>
                    <a:cs typeface="Times New Roman" panose="02020603050405020304" pitchFamily="18" charset="0"/>
                  </a:rPr>
                  <a:t>Vậy có 89g đồng và 35g kẽm.</a:t>
                </a:r>
                <a:endParaRPr lang="en-US" sz="1600">
                  <a:effectLst/>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20574" y="1467159"/>
                <a:ext cx="8072112" cy="3568285"/>
              </a:xfrm>
              <a:prstGeom prst="rect">
                <a:avLst/>
              </a:prstGeom>
              <a:blipFill>
                <a:blip r:embed="rId4"/>
                <a:stretch>
                  <a:fillRect l="-377" b="-171"/>
                </a:stretch>
              </a:blipFill>
            </p:spPr>
            <p:txBody>
              <a:bodyPr/>
              <a:lstStyle/>
              <a:p>
                <a:r>
                  <a:rPr lang="en-US">
                    <a:noFill/>
                  </a:rPr>
                  <a:t> </a:t>
                </a:r>
              </a:p>
            </p:txBody>
          </p:sp>
        </mc:Fallback>
      </mc:AlternateContent>
    </p:spTree>
    <p:extLst>
      <p:ext uri="{BB962C8B-B14F-4D97-AF65-F5344CB8AC3E}">
        <p14:creationId xmlns:p14="http://schemas.microsoft.com/office/powerpoint/2010/main" val="1345100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 calcmode="lin" valueType="num">
                                      <p:cBhvr additive="base">
                                        <p:cTn id="34"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5" name="Group 4"/>
          <p:cNvGrpSpPr/>
          <p:nvPr/>
        </p:nvGrpSpPr>
        <p:grpSpPr>
          <a:xfrm>
            <a:off x="307449" y="418247"/>
            <a:ext cx="8545664" cy="610455"/>
            <a:chOff x="502920" y="235364"/>
            <a:chExt cx="8122920" cy="610455"/>
          </a:xfrm>
        </p:grpSpPr>
        <p:sp>
          <p:nvSpPr>
            <p:cNvPr id="7" name="Google Shape;1006;p62"/>
            <p:cNvSpPr/>
            <p:nvPr/>
          </p:nvSpPr>
          <p:spPr>
            <a:xfrm>
              <a:off x="502920" y="235364"/>
              <a:ext cx="8122920" cy="610455"/>
            </a:xfrm>
            <a:prstGeom prst="roundRect">
              <a:avLst>
                <a:gd name="adj" fmla="val 50000"/>
              </a:avLst>
            </a:prstGeom>
            <a:solidFill>
              <a:schemeClr val="accent2"/>
            </a:solidFill>
            <a:ln>
              <a:noFill/>
            </a:ln>
          </p:spPr>
          <p:txBody>
            <a:bodyPr spcFirstLastPara="1" wrap="square" lIns="0" tIns="0" rIns="0" bIns="0" anchor="ctr" anchorCtr="0">
              <a:noAutofit/>
            </a:bodyPr>
            <a:lstStyle/>
            <a:p>
              <a:pPr marL="0" lvl="0" indent="0" algn="l" rtl="0">
                <a:spcBef>
                  <a:spcPts val="0"/>
                </a:spcBef>
                <a:spcAft>
                  <a:spcPts val="0"/>
                </a:spcAft>
                <a:buNone/>
              </a:pPr>
              <a:endParaRPr sz="1300"/>
            </a:p>
          </p:txBody>
        </p:sp>
        <p:sp>
          <p:nvSpPr>
            <p:cNvPr id="8" name="Google Shape;1009;p62"/>
            <p:cNvSpPr txBox="1">
              <a:spLocks/>
            </p:cNvSpPr>
            <p:nvPr/>
          </p:nvSpPr>
          <p:spPr>
            <a:xfrm>
              <a:off x="723900" y="343640"/>
              <a:ext cx="7680959" cy="3780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500"/>
                <a:buFont typeface="Bungee"/>
                <a:buNone/>
                <a:defRPr sz="3500" b="0" i="0" u="none" strike="noStrike" cap="none">
                  <a:solidFill>
                    <a:schemeClr val="accent4"/>
                  </a:solidFill>
                  <a:latin typeface="Bungee"/>
                  <a:ea typeface="Bungee"/>
                  <a:cs typeface="Bungee"/>
                  <a:sym typeface="Bungee"/>
                </a:defRPr>
              </a:lvl1pPr>
              <a:lvl2pPr marR="0" lvl="1"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2pPr>
              <a:lvl3pPr marR="0" lvl="2"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3pPr>
              <a:lvl4pPr marR="0" lvl="3"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4pPr>
              <a:lvl5pPr marR="0" lvl="4"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5pPr>
              <a:lvl6pPr marR="0" lvl="5"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6pPr>
              <a:lvl7pPr marR="0" lvl="6"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7pPr>
              <a:lvl8pPr marR="0" lvl="7"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8pPr>
              <a:lvl9pPr marR="0" lvl="8"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9pPr>
            </a:lstStyle>
            <a:p>
              <a:pPr algn="ctr"/>
              <a:r>
                <a:rPr lang="vi-VN" sz="2100" b="1" smtClean="0">
                  <a:solidFill>
                    <a:schemeClr val="dk1"/>
                  </a:solidFill>
                  <a:latin typeface="+mn-lt"/>
                </a:rPr>
                <a:t>Các </a:t>
              </a:r>
              <a:r>
                <a:rPr lang="vi-VN" sz="2100" b="1">
                  <a:solidFill>
                    <a:schemeClr val="dk1"/>
                  </a:solidFill>
                  <a:latin typeface="+mn-lt"/>
                </a:rPr>
                <a:t>bước giải một bài toán bằng cách lập hệ phương </a:t>
              </a:r>
              <a:r>
                <a:rPr lang="vi-VN" sz="2100" b="1" smtClean="0">
                  <a:solidFill>
                    <a:schemeClr val="dk1"/>
                  </a:solidFill>
                  <a:latin typeface="+mn-lt"/>
                </a:rPr>
                <a:t>trình</a:t>
              </a:r>
              <a:endParaRPr lang="en-US" sz="2100" b="1">
                <a:solidFill>
                  <a:schemeClr val="dk1"/>
                </a:solidFill>
                <a:latin typeface="+mn-lt"/>
              </a:endParaRPr>
            </a:p>
          </p:txBody>
        </p:sp>
      </p:grpSp>
      <p:sp>
        <p:nvSpPr>
          <p:cNvPr id="9" name="Rectangle 8"/>
          <p:cNvSpPr/>
          <p:nvPr/>
        </p:nvSpPr>
        <p:spPr>
          <a:xfrm>
            <a:off x="307449" y="1337589"/>
            <a:ext cx="8545664" cy="3334246"/>
          </a:xfrm>
          <a:prstGeom prst="rect">
            <a:avLst/>
          </a:prstGeom>
        </p:spPr>
        <p:txBody>
          <a:bodyPr wrap="square">
            <a:spAutoFit/>
          </a:bodyPr>
          <a:lstStyle/>
          <a:p>
            <a:pPr algn="just">
              <a:lnSpc>
                <a:spcPct val="150000"/>
              </a:lnSpc>
              <a:spcBef>
                <a:spcPts val="300"/>
              </a:spcBef>
              <a:spcAft>
                <a:spcPts val="300"/>
              </a:spcAft>
              <a:tabLst>
                <a:tab pos="361950" algn="l"/>
              </a:tabLst>
            </a:pPr>
            <a:r>
              <a:rPr lang="vi-VN" sz="1800" i="1">
                <a:latin typeface="+mn-lt"/>
                <a:ea typeface="Times New Roman" panose="02020603050405020304" pitchFamily="18" charset="0"/>
                <a:cs typeface="Times New Roman" panose="02020603050405020304" pitchFamily="18" charset="0"/>
              </a:rPr>
              <a:t>Bước 1:</a:t>
            </a:r>
            <a:r>
              <a:rPr lang="vi-VN" sz="1800">
                <a:latin typeface="+mn-lt"/>
                <a:ea typeface="Times New Roman" panose="02020603050405020304" pitchFamily="18" charset="0"/>
                <a:cs typeface="Times New Roman" panose="02020603050405020304" pitchFamily="18" charset="0"/>
              </a:rPr>
              <a:t> Lập hệ phương trình:</a:t>
            </a:r>
          </a:p>
          <a:p>
            <a:pPr marL="342900" indent="-342900" algn="just">
              <a:lnSpc>
                <a:spcPct val="150000"/>
              </a:lnSpc>
              <a:spcBef>
                <a:spcPts val="300"/>
              </a:spcBef>
              <a:spcAft>
                <a:spcPts val="300"/>
              </a:spcAft>
              <a:buFontTx/>
              <a:buChar char="-"/>
              <a:tabLst>
                <a:tab pos="361950" algn="l"/>
              </a:tabLst>
            </a:pPr>
            <a:r>
              <a:rPr lang="vi-VN" sz="1800" smtClean="0">
                <a:latin typeface="+mn-lt"/>
                <a:ea typeface="Times New Roman" panose="02020603050405020304" pitchFamily="18" charset="0"/>
                <a:cs typeface="Times New Roman" panose="02020603050405020304" pitchFamily="18" charset="0"/>
              </a:rPr>
              <a:t>Chọn </a:t>
            </a:r>
            <a:r>
              <a:rPr lang="vi-VN" sz="1800">
                <a:latin typeface="+mn-lt"/>
                <a:ea typeface="Times New Roman" panose="02020603050405020304" pitchFamily="18" charset="0"/>
                <a:cs typeface="Times New Roman" panose="02020603050405020304" pitchFamily="18" charset="0"/>
              </a:rPr>
              <a:t>ẩn số (thường chọn hai ẩn số) và đặt điều kiện thích hợp cho các ẩn </a:t>
            </a:r>
            <a:r>
              <a:rPr lang="vi-VN" sz="1800" smtClean="0">
                <a:latin typeface="+mn-lt"/>
                <a:ea typeface="Times New Roman" panose="02020603050405020304" pitchFamily="18" charset="0"/>
                <a:cs typeface="Times New Roman" panose="02020603050405020304" pitchFamily="18" charset="0"/>
              </a:rPr>
              <a:t>số</a:t>
            </a:r>
            <a:r>
              <a:rPr lang="en-US" sz="1800" smtClean="0">
                <a:latin typeface="+mn-lt"/>
                <a:ea typeface="Times New Roman" panose="02020603050405020304" pitchFamily="18" charset="0"/>
                <a:cs typeface="Times New Roman" panose="02020603050405020304" pitchFamily="18" charset="0"/>
              </a:rPr>
              <a:t>;</a:t>
            </a:r>
            <a:endParaRPr lang="en-US" sz="1800">
              <a:latin typeface="+mn-lt"/>
              <a:ea typeface="Times New Roman" panose="02020603050405020304" pitchFamily="18" charset="0"/>
              <a:cs typeface="Times New Roman" panose="02020603050405020304" pitchFamily="18" charset="0"/>
            </a:endParaRPr>
          </a:p>
          <a:p>
            <a:pPr marL="342900" indent="-342900" algn="just">
              <a:lnSpc>
                <a:spcPct val="150000"/>
              </a:lnSpc>
              <a:spcBef>
                <a:spcPts val="300"/>
              </a:spcBef>
              <a:spcAft>
                <a:spcPts val="300"/>
              </a:spcAft>
              <a:buFontTx/>
              <a:buChar char="-"/>
              <a:tabLst>
                <a:tab pos="361950" algn="l"/>
              </a:tabLst>
            </a:pPr>
            <a:r>
              <a:rPr lang="vi-VN" sz="1800" smtClean="0">
                <a:latin typeface="+mn-lt"/>
                <a:ea typeface="Times New Roman" panose="02020603050405020304" pitchFamily="18" charset="0"/>
                <a:cs typeface="Times New Roman" panose="02020603050405020304" pitchFamily="18" charset="0"/>
              </a:rPr>
              <a:t>Biểu </a:t>
            </a:r>
            <a:r>
              <a:rPr lang="vi-VN" sz="1800">
                <a:latin typeface="+mn-lt"/>
                <a:ea typeface="Times New Roman" panose="02020603050405020304" pitchFamily="18" charset="0"/>
                <a:cs typeface="Times New Roman" panose="02020603050405020304" pitchFamily="18" charset="0"/>
              </a:rPr>
              <a:t>diễn các đại lượng chưa biết theo ẩn và các đại lượng đã </a:t>
            </a:r>
            <a:r>
              <a:rPr lang="vi-VN" sz="1800" smtClean="0">
                <a:latin typeface="+mn-lt"/>
                <a:ea typeface="Times New Roman" panose="02020603050405020304" pitchFamily="18" charset="0"/>
                <a:cs typeface="Times New Roman" panose="02020603050405020304" pitchFamily="18" charset="0"/>
              </a:rPr>
              <a:t>biết</a:t>
            </a:r>
            <a:r>
              <a:rPr lang="en-US" sz="1800" smtClean="0">
                <a:latin typeface="+mn-lt"/>
                <a:ea typeface="Times New Roman" panose="02020603050405020304" pitchFamily="18" charset="0"/>
                <a:cs typeface="Times New Roman" panose="02020603050405020304" pitchFamily="18" charset="0"/>
              </a:rPr>
              <a:t>;</a:t>
            </a:r>
            <a:endParaRPr lang="vi-VN" sz="1800">
              <a:latin typeface="+mn-lt"/>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tabLst>
                <a:tab pos="361950" algn="l"/>
              </a:tabLst>
            </a:pPr>
            <a:r>
              <a:rPr lang="vi-VN" sz="1800">
                <a:latin typeface="+mn-lt"/>
                <a:ea typeface="Times New Roman" panose="02020603050405020304" pitchFamily="18" charset="0"/>
                <a:cs typeface="Times New Roman" panose="02020603050405020304" pitchFamily="18" charset="0"/>
              </a:rPr>
              <a:t>-	Lập hệ phương trình biểu thị mối quan hệ giữa các đại lượng.</a:t>
            </a:r>
          </a:p>
          <a:p>
            <a:pPr algn="just">
              <a:lnSpc>
                <a:spcPct val="150000"/>
              </a:lnSpc>
              <a:spcBef>
                <a:spcPts val="300"/>
              </a:spcBef>
              <a:spcAft>
                <a:spcPts val="300"/>
              </a:spcAft>
              <a:tabLst>
                <a:tab pos="361950" algn="l"/>
              </a:tabLst>
            </a:pPr>
            <a:r>
              <a:rPr lang="vi-VN" sz="1800" i="1">
                <a:latin typeface="+mn-lt"/>
                <a:ea typeface="Times New Roman" panose="02020603050405020304" pitchFamily="18" charset="0"/>
                <a:cs typeface="Times New Roman" panose="02020603050405020304" pitchFamily="18" charset="0"/>
              </a:rPr>
              <a:t>Bước 2. </a:t>
            </a:r>
            <a:r>
              <a:rPr lang="vi-VN" sz="1800">
                <a:latin typeface="+mn-lt"/>
                <a:ea typeface="Times New Roman" panose="02020603050405020304" pitchFamily="18" charset="0"/>
                <a:cs typeface="Times New Roman" panose="02020603050405020304" pitchFamily="18" charset="0"/>
              </a:rPr>
              <a:t>Giải hệ phương trình.</a:t>
            </a:r>
          </a:p>
          <a:p>
            <a:pPr algn="just">
              <a:lnSpc>
                <a:spcPct val="150000"/>
              </a:lnSpc>
              <a:spcBef>
                <a:spcPts val="300"/>
              </a:spcBef>
              <a:spcAft>
                <a:spcPts val="300"/>
              </a:spcAft>
              <a:tabLst>
                <a:tab pos="361950" algn="l"/>
              </a:tabLst>
            </a:pPr>
            <a:r>
              <a:rPr lang="vi-VN" sz="1800" i="1">
                <a:latin typeface="+mn-lt"/>
                <a:ea typeface="Times New Roman" panose="02020603050405020304" pitchFamily="18" charset="0"/>
                <a:cs typeface="Times New Roman" panose="02020603050405020304" pitchFamily="18" charset="0"/>
              </a:rPr>
              <a:t>Bước 3. </a:t>
            </a:r>
            <a:r>
              <a:rPr lang="vi-VN" sz="1800">
                <a:latin typeface="+mn-lt"/>
                <a:ea typeface="Times New Roman" panose="02020603050405020304" pitchFamily="18" charset="0"/>
                <a:cs typeface="Times New Roman" panose="02020603050405020304" pitchFamily="18" charset="0"/>
              </a:rPr>
              <a:t>Trả lời: Kiểm tra xem trong các nghiệm tìm được của hệ phương trình, nghiệm nào thỏa mãn, nghiệm nào không thỏa mãn điều kiện của ẩn, rồi kết luận.</a:t>
            </a:r>
          </a:p>
        </p:txBody>
      </p:sp>
    </p:spTree>
    <p:extLst>
      <p:ext uri="{BB962C8B-B14F-4D97-AF65-F5344CB8AC3E}">
        <p14:creationId xmlns:p14="http://schemas.microsoft.com/office/powerpoint/2010/main" val="49055839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280519" y="159760"/>
                <a:ext cx="8616992" cy="923330"/>
              </a:xfrm>
              <a:prstGeom prst="rect">
                <a:avLst/>
              </a:prstGeom>
            </p:spPr>
            <p:txBody>
              <a:bodyPr wrap="square">
                <a:spAutoFit/>
              </a:bodyPr>
              <a:lstStyle/>
              <a:p>
                <a:pPr algn="just">
                  <a:lnSpc>
                    <a:spcPct val="150000"/>
                  </a:lnSpc>
                  <a:spcAft>
                    <a:spcPts val="1000"/>
                  </a:spcAft>
                  <a:tabLst>
                    <a:tab pos="361950" algn="l"/>
                  </a:tabLst>
                </a:pPr>
                <a:r>
                  <a:rPr lang="en-US" sz="1800" b="1" u="sng">
                    <a:solidFill>
                      <a:srgbClr val="478584"/>
                    </a:solidFill>
                    <a:latin typeface="+mj-lt"/>
                    <a:ea typeface="Times New Roman" panose="02020603050405020304" pitchFamily="18" charset="0"/>
                    <a:cs typeface="Times New Roman" panose="02020603050405020304" pitchFamily="18" charset="0"/>
                  </a:rPr>
                  <a:t>Ví </a:t>
                </a:r>
                <a:r>
                  <a:rPr lang="en-US" sz="1800" b="1" u="sng" smtClean="0">
                    <a:solidFill>
                      <a:srgbClr val="478584"/>
                    </a:solidFill>
                    <a:latin typeface="+mj-lt"/>
                    <a:ea typeface="Times New Roman" panose="02020603050405020304" pitchFamily="18" charset="0"/>
                    <a:cs typeface="Times New Roman" panose="02020603050405020304" pitchFamily="18" charset="0"/>
                  </a:rPr>
                  <a:t>dụ 1.</a:t>
                </a:r>
                <a:r>
                  <a:rPr lang="en-US" sz="1800" smtClean="0">
                    <a:solidFill>
                      <a:srgbClr val="478584"/>
                    </a:solidFill>
                    <a:latin typeface="+mj-lt"/>
                    <a:ea typeface="Times New Roman" panose="02020603050405020304" pitchFamily="18" charset="0"/>
                    <a:cs typeface="Times New Roman" panose="02020603050405020304" pitchFamily="18" charset="0"/>
                  </a:rPr>
                  <a:t> </a:t>
                </a:r>
                <a:r>
                  <a:rPr lang="vi-VN" sz="1800">
                    <a:latin typeface="+mn-lt"/>
                    <a:ea typeface="Times New Roman" panose="02020603050405020304" pitchFamily="18" charset="0"/>
                    <a:cs typeface="Times New Roman" panose="02020603050405020304" pitchFamily="18" charset="0"/>
                  </a:rPr>
                  <a:t>Tìm hai số tự nhiên có tổng bằng </a:t>
                </a:r>
                <a14:m>
                  <m:oMath xmlns:m="http://schemas.openxmlformats.org/officeDocument/2006/math">
                    <m:r>
                      <a:rPr lang="vi-VN" sz="1800" i="1" smtClean="0">
                        <a:latin typeface="Cambria Math" panose="02040503050406030204" pitchFamily="18" charset="0"/>
                        <a:ea typeface="Times New Roman" panose="02020603050405020304" pitchFamily="18" charset="0"/>
                        <a:cs typeface="Times New Roman" panose="02020603050405020304" pitchFamily="18" charset="0"/>
                      </a:rPr>
                      <m:t>1 006</m:t>
                    </m:r>
                  </m:oMath>
                </a14:m>
                <a:r>
                  <a:rPr lang="vi-VN" sz="1800">
                    <a:latin typeface="+mn-lt"/>
                    <a:ea typeface="Times New Roman" panose="02020603050405020304" pitchFamily="18" charset="0"/>
                    <a:cs typeface="Times New Roman" panose="02020603050405020304" pitchFamily="18" charset="0"/>
                  </a:rPr>
                  <a:t>, biết rằng nếu lấy số lớn chia cho số nhỏ thì được thương là </a:t>
                </a:r>
                <a14:m>
                  <m:oMath xmlns:m="http://schemas.openxmlformats.org/officeDocument/2006/math">
                    <m:r>
                      <a:rPr lang="vi-VN" sz="1800" i="1" smtClean="0">
                        <a:latin typeface="Cambria Math" panose="02040503050406030204" pitchFamily="18" charset="0"/>
                        <a:ea typeface="Times New Roman" panose="02020603050405020304" pitchFamily="18" charset="0"/>
                        <a:cs typeface="Times New Roman" panose="02020603050405020304" pitchFamily="18" charset="0"/>
                      </a:rPr>
                      <m:t>2</m:t>
                    </m:r>
                  </m:oMath>
                </a14:m>
                <a:r>
                  <a:rPr lang="vi-VN" sz="1800">
                    <a:latin typeface="+mn-lt"/>
                    <a:ea typeface="Times New Roman" panose="02020603050405020304" pitchFamily="18" charset="0"/>
                    <a:cs typeface="Times New Roman" panose="02020603050405020304" pitchFamily="18" charset="0"/>
                  </a:rPr>
                  <a:t> và số dư là </a:t>
                </a:r>
                <a14:m>
                  <m:oMath xmlns:m="http://schemas.openxmlformats.org/officeDocument/2006/math">
                    <m:r>
                      <a:rPr lang="vi-VN" sz="1800" i="1" smtClean="0">
                        <a:latin typeface="Cambria Math" panose="02040503050406030204" pitchFamily="18" charset="0"/>
                        <a:ea typeface="Times New Roman" panose="02020603050405020304" pitchFamily="18" charset="0"/>
                        <a:cs typeface="Times New Roman" panose="02020603050405020304" pitchFamily="18" charset="0"/>
                      </a:rPr>
                      <m:t>124</m:t>
                    </m:r>
                  </m:oMath>
                </a14:m>
                <a:r>
                  <a:rPr lang="vi-VN" sz="1800">
                    <a:latin typeface="+mn-lt"/>
                    <a:ea typeface="Times New Roman" panose="02020603050405020304" pitchFamily="18" charset="0"/>
                    <a:cs typeface="Times New Roman" panose="02020603050405020304" pitchFamily="18"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280519" y="159760"/>
                <a:ext cx="8616992" cy="923330"/>
              </a:xfrm>
              <a:prstGeom prst="rect">
                <a:avLst/>
              </a:prstGeom>
              <a:blipFill>
                <a:blip r:embed="rId3"/>
                <a:stretch>
                  <a:fillRect l="-566" r="-566" b="-3947"/>
                </a:stretch>
              </a:blipFill>
            </p:spPr>
            <p:txBody>
              <a:bodyPr/>
              <a:lstStyle/>
              <a:p>
                <a:r>
                  <a:rPr lang="en-US">
                    <a:noFill/>
                  </a:rPr>
                  <a:t> </a:t>
                </a:r>
              </a:p>
            </p:txBody>
          </p:sp>
        </mc:Fallback>
      </mc:AlternateContent>
      <p:sp>
        <p:nvSpPr>
          <p:cNvPr id="10" name="TextBox 9"/>
          <p:cNvSpPr txBox="1"/>
          <p:nvPr/>
        </p:nvSpPr>
        <p:spPr>
          <a:xfrm>
            <a:off x="4240952" y="1228478"/>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280518" y="1822709"/>
                <a:ext cx="8616993" cy="3096617"/>
              </a:xfrm>
              <a:prstGeom prst="rect">
                <a:avLst/>
              </a:prstGeom>
            </p:spPr>
            <p:txBody>
              <a:bodyPr wrap="square">
                <a:spAutoFit/>
              </a:bodyPr>
              <a:lstStyle/>
              <a:p>
                <a:pPr>
                  <a:lnSpc>
                    <a:spcPct val="150000"/>
                  </a:lnSpc>
                </a:pPr>
                <a:r>
                  <a:rPr lang="vi-VN" sz="1800" smtClean="0">
                    <a:solidFill>
                      <a:schemeClr val="bg1">
                        <a:lumMod val="50000"/>
                      </a:schemeClr>
                    </a:solidFill>
                    <a:latin typeface="Arial" panose="020B0604020202020204" pitchFamily="34" charset="0"/>
                  </a:rPr>
                  <a:t>Gọi hai số cần tìm là </a:t>
                </a:r>
                <a14:m>
                  <m:oMath xmlns:m="http://schemas.openxmlformats.org/officeDocument/2006/math">
                    <m:r>
                      <a:rPr lang="vi-VN" sz="1800" i="1" smtClean="0">
                        <a:solidFill>
                          <a:schemeClr val="bg1">
                            <a:lumMod val="50000"/>
                          </a:schemeClr>
                        </a:solidFill>
                        <a:latin typeface="Cambria Math" panose="02040503050406030204" pitchFamily="18" charset="0"/>
                      </a:rPr>
                      <m:t>𝑥</m:t>
                    </m:r>
                  </m:oMath>
                </a14:m>
                <a:r>
                  <a:rPr lang="vi-VN" sz="1800">
                    <a:solidFill>
                      <a:schemeClr val="bg1">
                        <a:lumMod val="50000"/>
                      </a:schemeClr>
                    </a:solidFill>
                    <a:latin typeface="Arial" panose="020B0604020202020204" pitchFamily="34" charset="0"/>
                  </a:rPr>
                  <a:t> và </a:t>
                </a:r>
                <a14:m>
                  <m:oMath xmlns:m="http://schemas.openxmlformats.org/officeDocument/2006/math">
                    <m:r>
                      <a:rPr lang="vi-VN" sz="1800" i="1" smtClean="0">
                        <a:solidFill>
                          <a:schemeClr val="bg1">
                            <a:lumMod val="50000"/>
                          </a:schemeClr>
                        </a:solidFill>
                        <a:latin typeface="Cambria Math" panose="02040503050406030204" pitchFamily="18" charset="0"/>
                      </a:rPr>
                      <m:t>𝑦</m:t>
                    </m:r>
                  </m:oMath>
                </a14:m>
                <a:r>
                  <a:rPr lang="vi-VN" sz="1800">
                    <a:solidFill>
                      <a:schemeClr val="bg1">
                        <a:lumMod val="50000"/>
                      </a:schemeClr>
                    </a:solidFill>
                    <a:latin typeface="Arial" panose="020B0604020202020204" pitchFamily="34" charset="0"/>
                  </a:rPr>
                  <a:t>, trong đó </a:t>
                </a:r>
                <a14:m>
                  <m:oMath xmlns:m="http://schemas.openxmlformats.org/officeDocument/2006/math">
                    <m:r>
                      <a:rPr lang="vi-VN" sz="1800" i="1" smtClean="0">
                        <a:solidFill>
                          <a:schemeClr val="bg1">
                            <a:lumMod val="50000"/>
                          </a:schemeClr>
                        </a:solidFill>
                        <a:latin typeface="Cambria Math" panose="02040503050406030204" pitchFamily="18" charset="0"/>
                      </a:rPr>
                      <m:t>𝑥</m:t>
                    </m:r>
                    <m:r>
                      <a:rPr lang="vi-VN" sz="1800" i="1" smtClean="0">
                        <a:solidFill>
                          <a:schemeClr val="bg1">
                            <a:lumMod val="50000"/>
                          </a:schemeClr>
                        </a:solidFill>
                        <a:latin typeface="Cambria Math" panose="02040503050406030204" pitchFamily="18" charset="0"/>
                      </a:rPr>
                      <m:t>&lt;</m:t>
                    </m:r>
                    <m:r>
                      <a:rPr lang="vi-VN" sz="1800" i="1" smtClean="0">
                        <a:solidFill>
                          <a:schemeClr val="bg1">
                            <a:lumMod val="50000"/>
                          </a:schemeClr>
                        </a:solidFill>
                        <a:latin typeface="Cambria Math" panose="02040503050406030204" pitchFamily="18" charset="0"/>
                      </a:rPr>
                      <m:t>𝑦</m:t>
                    </m:r>
                  </m:oMath>
                </a14:m>
                <a:endParaRPr lang="en-US" sz="1800" smtClean="0">
                  <a:solidFill>
                    <a:schemeClr val="bg1">
                      <a:lumMod val="50000"/>
                    </a:schemeClr>
                  </a:solidFill>
                  <a:latin typeface="Arial" panose="020B0604020202020204" pitchFamily="34" charset="0"/>
                </a:endParaRPr>
              </a:p>
              <a:p>
                <a:pPr>
                  <a:lnSpc>
                    <a:spcPct val="150000"/>
                  </a:lnSpc>
                </a:pPr>
                <a:r>
                  <a:rPr lang="vi-VN" sz="1800" smtClean="0">
                    <a:solidFill>
                      <a:schemeClr val="bg1">
                        <a:lumMod val="50000"/>
                      </a:schemeClr>
                    </a:solidFill>
                    <a:latin typeface="Arial" panose="020B0604020202020204" pitchFamily="34" charset="0"/>
                  </a:rPr>
                  <a:t>Số </a:t>
                </a:r>
                <a:r>
                  <a:rPr lang="vi-VN" sz="1800">
                    <a:solidFill>
                      <a:schemeClr val="bg1">
                        <a:lumMod val="50000"/>
                      </a:schemeClr>
                    </a:solidFill>
                    <a:latin typeface="Arial" panose="020B0604020202020204" pitchFamily="34" charset="0"/>
                  </a:rPr>
                  <a:t>dư trong phép chia </a:t>
                </a:r>
                <a14:m>
                  <m:oMath xmlns:m="http://schemas.openxmlformats.org/officeDocument/2006/math">
                    <m:r>
                      <a:rPr lang="vi-VN" sz="1800" i="1" smtClean="0">
                        <a:solidFill>
                          <a:schemeClr val="bg1">
                            <a:lumMod val="50000"/>
                          </a:schemeClr>
                        </a:solidFill>
                        <a:latin typeface="Cambria Math" panose="02040503050406030204" pitchFamily="18" charset="0"/>
                      </a:rPr>
                      <m:t>𝑦</m:t>
                    </m:r>
                  </m:oMath>
                </a14:m>
                <a:r>
                  <a:rPr lang="vi-VN" sz="1800">
                    <a:solidFill>
                      <a:schemeClr val="bg1">
                        <a:lumMod val="50000"/>
                      </a:schemeClr>
                    </a:solidFill>
                    <a:latin typeface="Arial" panose="020B0604020202020204" pitchFamily="34" charset="0"/>
                  </a:rPr>
                  <a:t> cho </a:t>
                </a:r>
                <a14:m>
                  <m:oMath xmlns:m="http://schemas.openxmlformats.org/officeDocument/2006/math">
                    <m:r>
                      <a:rPr lang="vi-VN" sz="1800" i="1">
                        <a:solidFill>
                          <a:schemeClr val="bg1">
                            <a:lumMod val="50000"/>
                          </a:schemeClr>
                        </a:solidFill>
                        <a:latin typeface="Cambria Math" panose="02040503050406030204" pitchFamily="18" charset="0"/>
                      </a:rPr>
                      <m:t>𝑥</m:t>
                    </m:r>
                  </m:oMath>
                </a14:m>
                <a:r>
                  <a:rPr lang="vi-VN" sz="1800">
                    <a:solidFill>
                      <a:schemeClr val="bg1">
                        <a:lumMod val="50000"/>
                      </a:schemeClr>
                    </a:solidFill>
                    <a:latin typeface="Arial" panose="020B0604020202020204" pitchFamily="34" charset="0"/>
                  </a:rPr>
                  <a:t> là </a:t>
                </a:r>
                <a14:m>
                  <m:oMath xmlns:m="http://schemas.openxmlformats.org/officeDocument/2006/math">
                    <m:r>
                      <a:rPr lang="vi-VN" sz="1800" i="1" smtClean="0">
                        <a:solidFill>
                          <a:schemeClr val="bg1">
                            <a:lumMod val="50000"/>
                          </a:schemeClr>
                        </a:solidFill>
                        <a:latin typeface="Cambria Math" panose="02040503050406030204" pitchFamily="18" charset="0"/>
                      </a:rPr>
                      <m:t>124</m:t>
                    </m:r>
                  </m:oMath>
                </a14:m>
                <a:r>
                  <a:rPr lang="vi-VN" sz="1800">
                    <a:solidFill>
                      <a:schemeClr val="bg1">
                        <a:lumMod val="50000"/>
                      </a:schemeClr>
                    </a:solidFill>
                    <a:latin typeface="Arial" panose="020B0604020202020204" pitchFamily="34" charset="0"/>
                  </a:rPr>
                  <a:t> </a:t>
                </a:r>
                <a:r>
                  <a:rPr lang="vi-VN" sz="1800" smtClean="0">
                    <a:solidFill>
                      <a:schemeClr val="bg1">
                        <a:lumMod val="50000"/>
                      </a:schemeClr>
                    </a:solidFill>
                    <a:latin typeface="Arial" panose="020B0604020202020204" pitchFamily="34" charset="0"/>
                  </a:rPr>
                  <a:t>nên</a:t>
                </a:r>
                <a:r>
                  <a:rPr lang="en-US" sz="1800" smtClean="0">
                    <a:solidFill>
                      <a:schemeClr val="bg1">
                        <a:lumMod val="50000"/>
                      </a:schemeClr>
                    </a:solidFill>
                  </a:rPr>
                  <a:t> </a:t>
                </a:r>
                <a14:m>
                  <m:oMath xmlns:m="http://schemas.openxmlformats.org/officeDocument/2006/math">
                    <m:r>
                      <a:rPr lang="vi-VN" sz="1800" i="1" smtClean="0">
                        <a:solidFill>
                          <a:schemeClr val="bg1">
                            <a:lumMod val="50000"/>
                          </a:schemeClr>
                        </a:solidFill>
                        <a:latin typeface="Cambria Math" panose="02040503050406030204" pitchFamily="18" charset="0"/>
                      </a:rPr>
                      <m:t>𝑥</m:t>
                    </m:r>
                    <m:r>
                      <a:rPr lang="vi-VN" sz="1800" i="1">
                        <a:solidFill>
                          <a:schemeClr val="bg1">
                            <a:lumMod val="50000"/>
                          </a:schemeClr>
                        </a:solidFill>
                        <a:latin typeface="Cambria Math" panose="02040503050406030204" pitchFamily="18" charset="0"/>
                      </a:rPr>
                      <m:t>&gt;124</m:t>
                    </m:r>
                  </m:oMath>
                </a14:m>
                <a:endParaRPr lang="en-US" sz="1800" smtClean="0">
                  <a:solidFill>
                    <a:schemeClr val="bg1">
                      <a:lumMod val="50000"/>
                    </a:schemeClr>
                  </a:solidFill>
                  <a:latin typeface="Arial" panose="020B0604020202020204" pitchFamily="34" charset="0"/>
                </a:endParaRPr>
              </a:p>
              <a:p>
                <a:pPr>
                  <a:lnSpc>
                    <a:spcPct val="150000"/>
                  </a:lnSpc>
                </a:pPr>
                <a:r>
                  <a:rPr lang="vi-VN" sz="1800" smtClean="0">
                    <a:solidFill>
                      <a:schemeClr val="bg1">
                        <a:lumMod val="50000"/>
                      </a:schemeClr>
                    </a:solidFill>
                    <a:latin typeface="Arial" panose="020B0604020202020204" pitchFamily="34" charset="0"/>
                  </a:rPr>
                  <a:t>Vậy </a:t>
                </a:r>
                <a:r>
                  <a:rPr lang="vi-VN" sz="1800">
                    <a:solidFill>
                      <a:schemeClr val="bg1">
                        <a:lumMod val="50000"/>
                      </a:schemeClr>
                    </a:solidFill>
                    <a:latin typeface="Arial" panose="020B0604020202020204" pitchFamily="34" charset="0"/>
                  </a:rPr>
                  <a:t>điều kiện của hai ẩn là </a:t>
                </a:r>
                <a14:m>
                  <m:oMath xmlns:m="http://schemas.openxmlformats.org/officeDocument/2006/math">
                    <m:r>
                      <a:rPr lang="vi-VN" sz="1800" i="1" smtClean="0">
                        <a:solidFill>
                          <a:schemeClr val="bg1">
                            <a:lumMod val="50000"/>
                          </a:schemeClr>
                        </a:solidFill>
                        <a:latin typeface="Cambria Math" panose="02040503050406030204" pitchFamily="18" charset="0"/>
                      </a:rPr>
                      <m:t>𝑥</m:t>
                    </m:r>
                    <m:r>
                      <a:rPr lang="vi-VN" sz="1800" i="1" smtClean="0">
                        <a:solidFill>
                          <a:schemeClr val="bg1">
                            <a:lumMod val="50000"/>
                          </a:schemeClr>
                        </a:solidFill>
                        <a:latin typeface="Cambria Math" panose="02040503050406030204" pitchFamily="18" charset="0"/>
                      </a:rPr>
                      <m:t>, </m:t>
                    </m:r>
                    <m:r>
                      <a:rPr lang="vi-VN" sz="1800" i="1" smtClean="0">
                        <a:solidFill>
                          <a:schemeClr val="bg1">
                            <a:lumMod val="50000"/>
                          </a:schemeClr>
                        </a:solidFill>
                        <a:latin typeface="Cambria Math" panose="02040503050406030204" pitchFamily="18" charset="0"/>
                      </a:rPr>
                      <m:t>𝑦</m:t>
                    </m:r>
                    <m:r>
                      <a:rPr lang="vi-VN" sz="1800" i="1" smtClean="0">
                        <a:solidFill>
                          <a:schemeClr val="bg1">
                            <a:lumMod val="50000"/>
                          </a:schemeClr>
                        </a:solidFill>
                        <a:latin typeface="Cambria Math" panose="02040503050406030204" pitchFamily="18" charset="0"/>
                      </a:rPr>
                      <m:t>∈</m:t>
                    </m:r>
                    <m:r>
                      <a:rPr lang="vi-VN" sz="1800" i="1" smtClean="0">
                        <a:solidFill>
                          <a:schemeClr val="bg1">
                            <a:lumMod val="50000"/>
                          </a:schemeClr>
                        </a:solidFill>
                        <a:latin typeface="Cambria Math" panose="02040503050406030204" pitchFamily="18" charset="0"/>
                      </a:rPr>
                      <m:t>𝑁</m:t>
                    </m:r>
                    <m:r>
                      <a:rPr lang="vi-VN" sz="1800" i="1" smtClean="0">
                        <a:solidFill>
                          <a:schemeClr val="bg1">
                            <a:lumMod val="50000"/>
                          </a:schemeClr>
                        </a:solidFill>
                        <a:latin typeface="Cambria Math" panose="02040503050406030204" pitchFamily="18" charset="0"/>
                      </a:rPr>
                      <m:t> </m:t>
                    </m:r>
                  </m:oMath>
                </a14:m>
                <a:r>
                  <a:rPr lang="vi-VN" sz="1800">
                    <a:solidFill>
                      <a:schemeClr val="bg1">
                        <a:lumMod val="50000"/>
                      </a:schemeClr>
                    </a:solidFill>
                    <a:latin typeface="Arial" panose="020B0604020202020204" pitchFamily="34" charset="0"/>
                  </a:rPr>
                  <a:t>và </a:t>
                </a:r>
                <a14:m>
                  <m:oMath xmlns:m="http://schemas.openxmlformats.org/officeDocument/2006/math">
                    <m:r>
                      <a:rPr lang="vi-VN" sz="1800" i="1" smtClean="0">
                        <a:solidFill>
                          <a:schemeClr val="bg1">
                            <a:lumMod val="50000"/>
                          </a:schemeClr>
                        </a:solidFill>
                        <a:latin typeface="Cambria Math" panose="02040503050406030204" pitchFamily="18" charset="0"/>
                      </a:rPr>
                      <m:t>124&lt;</m:t>
                    </m:r>
                    <m:r>
                      <a:rPr lang="vi-VN" sz="1800" i="1" smtClean="0">
                        <a:solidFill>
                          <a:schemeClr val="bg1">
                            <a:lumMod val="50000"/>
                          </a:schemeClr>
                        </a:solidFill>
                        <a:latin typeface="Cambria Math" panose="02040503050406030204" pitchFamily="18" charset="0"/>
                      </a:rPr>
                      <m:t>𝑥</m:t>
                    </m:r>
                    <m:r>
                      <a:rPr lang="vi-VN" sz="1800" i="1" smtClean="0">
                        <a:solidFill>
                          <a:schemeClr val="bg1">
                            <a:lumMod val="50000"/>
                          </a:schemeClr>
                        </a:solidFill>
                        <a:latin typeface="Cambria Math" panose="02040503050406030204" pitchFamily="18" charset="0"/>
                      </a:rPr>
                      <m:t>&lt;</m:t>
                    </m:r>
                    <m:r>
                      <a:rPr lang="vi-VN" sz="1800" i="1" smtClean="0">
                        <a:solidFill>
                          <a:schemeClr val="bg1">
                            <a:lumMod val="50000"/>
                          </a:schemeClr>
                        </a:solidFill>
                        <a:latin typeface="Cambria Math" panose="02040503050406030204" pitchFamily="18" charset="0"/>
                      </a:rPr>
                      <m:t>𝑦</m:t>
                    </m:r>
                  </m:oMath>
                </a14:m>
                <a:endParaRPr lang="vi-VN" sz="1800">
                  <a:solidFill>
                    <a:schemeClr val="bg1">
                      <a:lumMod val="50000"/>
                    </a:schemeClr>
                  </a:solidFill>
                </a:endParaRPr>
              </a:p>
              <a:p>
                <a:pPr>
                  <a:lnSpc>
                    <a:spcPct val="150000"/>
                  </a:lnSpc>
                </a:pPr>
                <a:r>
                  <a:rPr lang="vi-VN" sz="1800">
                    <a:solidFill>
                      <a:schemeClr val="bg1">
                        <a:lumMod val="50000"/>
                      </a:schemeClr>
                    </a:solidFill>
                    <a:latin typeface="Arial" panose="020B0604020202020204" pitchFamily="34" charset="0"/>
                  </a:rPr>
                  <a:t>Tổng hai số bằng </a:t>
                </a:r>
                <a14:m>
                  <m:oMath xmlns:m="http://schemas.openxmlformats.org/officeDocument/2006/math">
                    <m:r>
                      <a:rPr lang="vi-VN" sz="1800" i="1" smtClean="0">
                        <a:solidFill>
                          <a:schemeClr val="bg1">
                            <a:lumMod val="50000"/>
                          </a:schemeClr>
                        </a:solidFill>
                        <a:latin typeface="Cambria Math" panose="02040503050406030204" pitchFamily="18" charset="0"/>
                      </a:rPr>
                      <m:t>1 006 </m:t>
                    </m:r>
                  </m:oMath>
                </a14:m>
                <a:r>
                  <a:rPr lang="vi-VN" sz="1800">
                    <a:solidFill>
                      <a:schemeClr val="bg1">
                        <a:lumMod val="50000"/>
                      </a:schemeClr>
                    </a:solidFill>
                    <a:latin typeface="Arial" panose="020B0604020202020204" pitchFamily="34" charset="0"/>
                  </a:rPr>
                  <a:t>nên ta có phương trình </a:t>
                </a:r>
                <a14:m>
                  <m:oMath xmlns:m="http://schemas.openxmlformats.org/officeDocument/2006/math">
                    <m:r>
                      <a:rPr lang="vi-VN" sz="1800" i="1" smtClean="0">
                        <a:solidFill>
                          <a:schemeClr val="bg1">
                            <a:lumMod val="50000"/>
                          </a:schemeClr>
                        </a:solidFill>
                        <a:latin typeface="Cambria Math" panose="02040503050406030204" pitchFamily="18" charset="0"/>
                      </a:rPr>
                      <m:t>𝑥</m:t>
                    </m:r>
                    <m:r>
                      <a:rPr lang="vi-VN" sz="1800" i="1" smtClean="0">
                        <a:solidFill>
                          <a:schemeClr val="bg1">
                            <a:lumMod val="50000"/>
                          </a:schemeClr>
                        </a:solidFill>
                        <a:latin typeface="Cambria Math" panose="02040503050406030204" pitchFamily="18" charset="0"/>
                      </a:rPr>
                      <m:t>+</m:t>
                    </m:r>
                    <m:r>
                      <a:rPr lang="vi-VN" sz="1800" i="1" smtClean="0">
                        <a:solidFill>
                          <a:schemeClr val="bg1">
                            <a:lumMod val="50000"/>
                          </a:schemeClr>
                        </a:solidFill>
                        <a:latin typeface="Cambria Math" panose="02040503050406030204" pitchFamily="18" charset="0"/>
                      </a:rPr>
                      <m:t>𝑦</m:t>
                    </m:r>
                    <m:r>
                      <a:rPr lang="vi-VN" sz="1800" i="1" smtClean="0">
                        <a:solidFill>
                          <a:schemeClr val="bg1">
                            <a:lumMod val="50000"/>
                          </a:schemeClr>
                        </a:solidFill>
                        <a:latin typeface="Cambria Math" panose="02040503050406030204" pitchFamily="18" charset="0"/>
                      </a:rPr>
                      <m:t>=1 006</m:t>
                    </m:r>
                  </m:oMath>
                </a14:m>
                <a:endParaRPr lang="vi-VN" sz="1800">
                  <a:solidFill>
                    <a:schemeClr val="bg1">
                      <a:lumMod val="50000"/>
                    </a:schemeClr>
                  </a:solidFill>
                </a:endParaRPr>
              </a:p>
              <a:p>
                <a:pPr>
                  <a:lnSpc>
                    <a:spcPct val="150000"/>
                  </a:lnSpc>
                </a:pPr>
                <a:r>
                  <a:rPr lang="vi-VN" sz="1800">
                    <a:solidFill>
                      <a:schemeClr val="bg1">
                        <a:lumMod val="50000"/>
                      </a:schemeClr>
                    </a:solidFill>
                    <a:latin typeface="Arial" panose="020B0604020202020204" pitchFamily="34" charset="0"/>
                  </a:rPr>
                  <a:t>Khi chia </a:t>
                </a:r>
                <a14:m>
                  <m:oMath xmlns:m="http://schemas.openxmlformats.org/officeDocument/2006/math">
                    <m:r>
                      <a:rPr lang="vi-VN" sz="1800" i="1" smtClean="0">
                        <a:solidFill>
                          <a:schemeClr val="bg1">
                            <a:lumMod val="50000"/>
                          </a:schemeClr>
                        </a:solidFill>
                        <a:latin typeface="Cambria Math" panose="02040503050406030204" pitchFamily="18" charset="0"/>
                      </a:rPr>
                      <m:t>𝑦</m:t>
                    </m:r>
                  </m:oMath>
                </a14:m>
                <a:r>
                  <a:rPr lang="vi-VN" sz="1800">
                    <a:solidFill>
                      <a:schemeClr val="bg1">
                        <a:lumMod val="50000"/>
                      </a:schemeClr>
                    </a:solidFill>
                    <a:latin typeface="Arial" panose="020B0604020202020204" pitchFamily="34" charset="0"/>
                  </a:rPr>
                  <a:t> cho </a:t>
                </a:r>
                <a14:m>
                  <m:oMath xmlns:m="http://schemas.openxmlformats.org/officeDocument/2006/math">
                    <m:r>
                      <a:rPr lang="vi-VN" sz="1800" i="1" smtClean="0">
                        <a:solidFill>
                          <a:schemeClr val="bg1">
                            <a:lumMod val="50000"/>
                          </a:schemeClr>
                        </a:solidFill>
                        <a:latin typeface="Cambria Math" panose="02040503050406030204" pitchFamily="18" charset="0"/>
                      </a:rPr>
                      <m:t>𝑥</m:t>
                    </m:r>
                  </m:oMath>
                </a14:m>
                <a:r>
                  <a:rPr lang="vi-VN" sz="1800">
                    <a:solidFill>
                      <a:schemeClr val="bg1">
                        <a:lumMod val="50000"/>
                      </a:schemeClr>
                    </a:solidFill>
                    <a:latin typeface="Arial" panose="020B0604020202020204" pitchFamily="34" charset="0"/>
                  </a:rPr>
                  <a:t> ta được thương là </a:t>
                </a:r>
                <a14:m>
                  <m:oMath xmlns:m="http://schemas.openxmlformats.org/officeDocument/2006/math">
                    <m:r>
                      <a:rPr lang="vi-VN" sz="1800" i="1" smtClean="0">
                        <a:solidFill>
                          <a:schemeClr val="bg1">
                            <a:lumMod val="50000"/>
                          </a:schemeClr>
                        </a:solidFill>
                        <a:latin typeface="Cambria Math" panose="02040503050406030204" pitchFamily="18" charset="0"/>
                      </a:rPr>
                      <m:t>2</m:t>
                    </m:r>
                  </m:oMath>
                </a14:m>
                <a:r>
                  <a:rPr lang="vi-VN" sz="1800">
                    <a:solidFill>
                      <a:schemeClr val="bg1">
                        <a:lumMod val="50000"/>
                      </a:schemeClr>
                    </a:solidFill>
                    <a:latin typeface="Arial" panose="020B0604020202020204" pitchFamily="34" charset="0"/>
                  </a:rPr>
                  <a:t>, dư </a:t>
                </a:r>
                <a14:m>
                  <m:oMath xmlns:m="http://schemas.openxmlformats.org/officeDocument/2006/math">
                    <m:r>
                      <a:rPr lang="vi-VN" sz="1800" i="1" smtClean="0">
                        <a:solidFill>
                          <a:schemeClr val="bg1">
                            <a:lumMod val="50000"/>
                          </a:schemeClr>
                        </a:solidFill>
                        <a:latin typeface="Cambria Math" panose="02040503050406030204" pitchFamily="18" charset="0"/>
                      </a:rPr>
                      <m:t>124</m:t>
                    </m:r>
                  </m:oMath>
                </a14:m>
                <a:r>
                  <a:rPr lang="vi-VN" sz="1800">
                    <a:solidFill>
                      <a:schemeClr val="bg1">
                        <a:lumMod val="50000"/>
                      </a:schemeClr>
                    </a:solidFill>
                    <a:latin typeface="Arial" panose="020B0604020202020204" pitchFamily="34" charset="0"/>
                  </a:rPr>
                  <a:t> nên ta có phương trình </a:t>
                </a:r>
                <a14:m>
                  <m:oMath xmlns:m="http://schemas.openxmlformats.org/officeDocument/2006/math">
                    <m:r>
                      <a:rPr lang="vi-VN" sz="1800" i="1" smtClean="0">
                        <a:solidFill>
                          <a:schemeClr val="bg1">
                            <a:lumMod val="50000"/>
                          </a:schemeClr>
                        </a:solidFill>
                        <a:latin typeface="Cambria Math" panose="02040503050406030204" pitchFamily="18" charset="0"/>
                      </a:rPr>
                      <m:t>𝑦</m:t>
                    </m:r>
                    <m:r>
                      <a:rPr lang="vi-VN" sz="1800" i="1" smtClean="0">
                        <a:solidFill>
                          <a:schemeClr val="bg1">
                            <a:lumMod val="50000"/>
                          </a:schemeClr>
                        </a:solidFill>
                        <a:latin typeface="Cambria Math" panose="02040503050406030204" pitchFamily="18" charset="0"/>
                      </a:rPr>
                      <m:t>=2</m:t>
                    </m:r>
                    <m:r>
                      <a:rPr lang="vi-VN" sz="1800" i="1" smtClean="0">
                        <a:solidFill>
                          <a:schemeClr val="bg1">
                            <a:lumMod val="50000"/>
                          </a:schemeClr>
                        </a:solidFill>
                        <a:latin typeface="Cambria Math" panose="02040503050406030204" pitchFamily="18" charset="0"/>
                      </a:rPr>
                      <m:t>𝑥</m:t>
                    </m:r>
                    <m:r>
                      <a:rPr lang="en-US" sz="1800" b="0" i="1" smtClean="0">
                        <a:solidFill>
                          <a:schemeClr val="bg1">
                            <a:lumMod val="50000"/>
                          </a:schemeClr>
                        </a:solidFill>
                        <a:latin typeface="Cambria Math" panose="02040503050406030204" pitchFamily="18" charset="0"/>
                      </a:rPr>
                      <m:t>+</m:t>
                    </m:r>
                    <m:r>
                      <a:rPr lang="vi-VN" sz="1800" i="1" smtClean="0">
                        <a:solidFill>
                          <a:schemeClr val="bg1">
                            <a:lumMod val="50000"/>
                          </a:schemeClr>
                        </a:solidFill>
                        <a:latin typeface="Cambria Math" panose="02040503050406030204" pitchFamily="18" charset="0"/>
                      </a:rPr>
                      <m:t>124</m:t>
                    </m:r>
                  </m:oMath>
                </a14:m>
                <a:endParaRPr lang="vi-VN" sz="1800">
                  <a:solidFill>
                    <a:schemeClr val="bg1">
                      <a:lumMod val="50000"/>
                    </a:schemeClr>
                  </a:solidFill>
                </a:endParaRPr>
              </a:p>
              <a:p>
                <a:pPr>
                  <a:lnSpc>
                    <a:spcPct val="150000"/>
                  </a:lnSpc>
                </a:pPr>
                <a:r>
                  <a:rPr lang="vi-VN" sz="1800">
                    <a:solidFill>
                      <a:schemeClr val="bg1">
                        <a:lumMod val="50000"/>
                      </a:schemeClr>
                    </a:solidFill>
                    <a:latin typeface="Arial" panose="020B0604020202020204" pitchFamily="34" charset="0"/>
                  </a:rPr>
                  <a:t>Do đó, ta có hệ phương </a:t>
                </a:r>
                <a:r>
                  <a:rPr lang="vi-VN" sz="1800" smtClean="0">
                    <a:solidFill>
                      <a:schemeClr val="bg1">
                        <a:lumMod val="50000"/>
                      </a:schemeClr>
                    </a:solidFill>
                    <a:latin typeface="Arial" panose="020B0604020202020204" pitchFamily="34" charset="0"/>
                  </a:rPr>
                  <a:t>trình</a:t>
                </a:r>
                <a:r>
                  <a:rPr lang="en-US" sz="1800" smtClean="0">
                    <a:solidFill>
                      <a:schemeClr val="bg1">
                        <a:lumMod val="50000"/>
                      </a:schemeClr>
                    </a:solidFill>
                    <a:latin typeface="Arial" panose="020B0604020202020204" pitchFamily="34" charset="0"/>
                  </a:rPr>
                  <a:t> </a:t>
                </a:r>
                <a14:m>
                  <m:oMath xmlns:m="http://schemas.openxmlformats.org/officeDocument/2006/math">
                    <m:d>
                      <m:dPr>
                        <m:begChr m:val="{"/>
                        <m:endChr m:val=""/>
                        <m:ctrlPr>
                          <a:rPr lang="vi-VN" sz="1800" i="1" smtClean="0">
                            <a:solidFill>
                              <a:schemeClr val="bg1">
                                <a:lumMod val="50000"/>
                              </a:schemeClr>
                            </a:solidFill>
                            <a:latin typeface="Cambria Math" panose="02040503050406030204" pitchFamily="18" charset="0"/>
                          </a:rPr>
                        </m:ctrlPr>
                      </m:dPr>
                      <m:e>
                        <m:eqArr>
                          <m:eqArrPr>
                            <m:ctrlPr>
                              <a:rPr lang="vi-VN" sz="1800" i="1" smtClean="0">
                                <a:solidFill>
                                  <a:schemeClr val="bg1">
                                    <a:lumMod val="50000"/>
                                  </a:schemeClr>
                                </a:solidFill>
                                <a:latin typeface="Cambria Math" panose="02040503050406030204" pitchFamily="18" charset="0"/>
                              </a:rPr>
                            </m:ctrlPr>
                          </m:eqArrPr>
                          <m:e>
                            <m:r>
                              <a:rPr lang="en-US" sz="1800" b="0" i="1" smtClean="0">
                                <a:solidFill>
                                  <a:schemeClr val="bg1">
                                    <a:lumMod val="50000"/>
                                  </a:schemeClr>
                                </a:solidFill>
                                <a:latin typeface="Cambria Math" panose="02040503050406030204" pitchFamily="18" charset="0"/>
                              </a:rPr>
                              <m:t>𝑥</m:t>
                            </m:r>
                            <m:r>
                              <a:rPr lang="en-US" sz="1800" b="0" i="1" smtClean="0">
                                <a:solidFill>
                                  <a:schemeClr val="bg1">
                                    <a:lumMod val="50000"/>
                                  </a:schemeClr>
                                </a:solidFill>
                                <a:latin typeface="Cambria Math" panose="02040503050406030204" pitchFamily="18" charset="0"/>
                              </a:rPr>
                              <m:t>+</m:t>
                            </m:r>
                            <m:r>
                              <a:rPr lang="en-US" sz="1800" b="0" i="1" smtClean="0">
                                <a:solidFill>
                                  <a:schemeClr val="bg1">
                                    <a:lumMod val="50000"/>
                                  </a:schemeClr>
                                </a:solidFill>
                                <a:latin typeface="Cambria Math" panose="02040503050406030204" pitchFamily="18" charset="0"/>
                              </a:rPr>
                              <m:t>𝑦</m:t>
                            </m:r>
                            <m:r>
                              <a:rPr lang="en-US" sz="1800" b="0" i="1" smtClean="0">
                                <a:solidFill>
                                  <a:schemeClr val="bg1">
                                    <a:lumMod val="50000"/>
                                  </a:schemeClr>
                                </a:solidFill>
                                <a:latin typeface="Cambria Math" panose="02040503050406030204" pitchFamily="18" charset="0"/>
                              </a:rPr>
                              <m:t>=1 006           (1)</m:t>
                            </m:r>
                          </m:e>
                          <m:e>
                            <m:r>
                              <a:rPr lang="en-US" sz="1800" b="0" i="1" smtClean="0">
                                <a:solidFill>
                                  <a:schemeClr val="bg1">
                                    <a:lumMod val="50000"/>
                                  </a:schemeClr>
                                </a:solidFill>
                                <a:latin typeface="Cambria Math" panose="02040503050406030204" pitchFamily="18" charset="0"/>
                              </a:rPr>
                              <m:t>𝑦</m:t>
                            </m:r>
                            <m:r>
                              <a:rPr lang="en-US" sz="1800" b="0" i="1" smtClean="0">
                                <a:solidFill>
                                  <a:schemeClr val="bg1">
                                    <a:lumMod val="50000"/>
                                  </a:schemeClr>
                                </a:solidFill>
                                <a:latin typeface="Cambria Math" panose="02040503050406030204" pitchFamily="18" charset="0"/>
                              </a:rPr>
                              <m:t>=2</m:t>
                            </m:r>
                            <m:r>
                              <a:rPr lang="en-US" sz="1800" b="0" i="1" smtClean="0">
                                <a:solidFill>
                                  <a:schemeClr val="bg1">
                                    <a:lumMod val="50000"/>
                                  </a:schemeClr>
                                </a:solidFill>
                                <a:latin typeface="Cambria Math" panose="02040503050406030204" pitchFamily="18" charset="0"/>
                              </a:rPr>
                              <m:t>𝑥</m:t>
                            </m:r>
                            <m:r>
                              <a:rPr lang="en-US" sz="1800" b="0" i="1" smtClean="0">
                                <a:solidFill>
                                  <a:schemeClr val="bg1">
                                    <a:lumMod val="50000"/>
                                  </a:schemeClr>
                                </a:solidFill>
                                <a:latin typeface="Cambria Math" panose="02040503050406030204" pitchFamily="18" charset="0"/>
                              </a:rPr>
                              <m:t>+124            (2)</m:t>
                            </m:r>
                          </m:e>
                        </m:eqArr>
                      </m:e>
                    </m:d>
                  </m:oMath>
                </a14:m>
                <a:endParaRPr lang="en-US" sz="1800">
                  <a:solidFill>
                    <a:schemeClr val="bg1">
                      <a:lumMod val="50000"/>
                    </a:schemeClr>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280518" y="1822709"/>
                <a:ext cx="8616993" cy="3096617"/>
              </a:xfrm>
              <a:prstGeom prst="rect">
                <a:avLst/>
              </a:prstGeom>
              <a:blipFill>
                <a:blip r:embed="rId4"/>
                <a:stretch>
                  <a:fillRect l="-566"/>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rot="18786049">
            <a:off x="8204224" y="832549"/>
            <a:ext cx="1752332" cy="1755422"/>
          </a:xfrm>
          <a:prstGeom prst="rect">
            <a:avLst/>
          </a:prstGeom>
        </p:spPr>
      </p:pic>
    </p:spTree>
    <p:extLst>
      <p:ext uri="{BB962C8B-B14F-4D97-AF65-F5344CB8AC3E}">
        <p14:creationId xmlns:p14="http://schemas.microsoft.com/office/powerpoint/2010/main" val="848753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280519" y="159760"/>
                <a:ext cx="8616992" cy="92333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tab pos="361950" algn="l"/>
                  </a:tabLst>
                  <a:defRPr/>
                </a:pPr>
                <a:r>
                  <a:rPr kumimoji="0" lang="en-US" sz="1800" b="1" i="0" u="sng" strike="noStrike" kern="0" cap="none" spc="0" normalizeH="0" baseline="0" noProof="0">
                    <a:ln>
                      <a:noFill/>
                    </a:ln>
                    <a:solidFill>
                      <a:srgbClr val="478584"/>
                    </a:solidFill>
                    <a:effectLst/>
                    <a:uLnTx/>
                    <a:uFillTx/>
                    <a:latin typeface="Arial"/>
                    <a:ea typeface="Times New Roman" panose="02020603050405020304" pitchFamily="18" charset="0"/>
                    <a:cs typeface="Times New Roman" panose="02020603050405020304" pitchFamily="18" charset="0"/>
                    <a:sym typeface="Arial"/>
                  </a:rPr>
                  <a:t>Ví </a:t>
                </a:r>
                <a:r>
                  <a:rPr kumimoji="0" lang="en-US" sz="1800" b="1" i="0" u="sng" strike="noStrike" kern="0" cap="none" spc="0" normalizeH="0" baseline="0" noProof="0" smtClean="0">
                    <a:ln>
                      <a:noFill/>
                    </a:ln>
                    <a:solidFill>
                      <a:srgbClr val="478584"/>
                    </a:solidFill>
                    <a:effectLst/>
                    <a:uLnTx/>
                    <a:uFillTx/>
                    <a:latin typeface="Arial"/>
                    <a:ea typeface="Times New Roman" panose="02020603050405020304" pitchFamily="18" charset="0"/>
                    <a:cs typeface="Times New Roman" panose="02020603050405020304" pitchFamily="18" charset="0"/>
                    <a:sym typeface="Arial"/>
                  </a:rPr>
                  <a:t>dụ 1.</a:t>
                </a:r>
                <a:r>
                  <a:rPr kumimoji="0" lang="en-US" sz="1800" b="0" i="0" u="none" strike="noStrike" kern="0" cap="none" spc="0" normalizeH="0" baseline="0" noProof="0" smtClean="0">
                    <a:ln>
                      <a:noFill/>
                    </a:ln>
                    <a:solidFill>
                      <a:srgbClr val="478584"/>
                    </a:solidFill>
                    <a:effectLst/>
                    <a:uLnTx/>
                    <a:uFillTx/>
                    <a:latin typeface="Arial"/>
                    <a:ea typeface="Times New Roman" panose="02020603050405020304" pitchFamily="18" charset="0"/>
                    <a:cs typeface="Times New Roman" panose="02020603050405020304" pitchFamily="18" charset="0"/>
                    <a:sym typeface="Arial"/>
                  </a:rPr>
                  <a:t> </a:t>
                </a: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Tìm hai số tự nhiên có tổng bằng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1 006</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biết rằng nếu lấy số lớn chia cho số nhỏ thì được thương là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2</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và số dư là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124</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p>
            </p:txBody>
          </p:sp>
        </mc:Choice>
        <mc:Fallback xmlns="">
          <p:sp>
            <p:nvSpPr>
              <p:cNvPr id="5" name="Rectangle 4"/>
              <p:cNvSpPr>
                <a:spLocks noRot="1" noChangeAspect="1" noMove="1" noResize="1" noEditPoints="1" noAdjustHandles="1" noChangeArrowheads="1" noChangeShapeType="1" noTextEdit="1"/>
              </p:cNvSpPr>
              <p:nvPr/>
            </p:nvSpPr>
            <p:spPr>
              <a:xfrm>
                <a:off x="280519" y="159760"/>
                <a:ext cx="8616992" cy="923330"/>
              </a:xfrm>
              <a:prstGeom prst="rect">
                <a:avLst/>
              </a:prstGeom>
              <a:blipFill>
                <a:blip r:embed="rId3"/>
                <a:stretch>
                  <a:fillRect l="-566" r="-566" b="-3947"/>
                </a:stretch>
              </a:blipFill>
            </p:spPr>
            <p:txBody>
              <a:bodyPr/>
              <a:lstStyle/>
              <a:p>
                <a:r>
                  <a:rPr lang="en-US">
                    <a:noFill/>
                  </a:rPr>
                  <a:t> </a:t>
                </a:r>
              </a:p>
            </p:txBody>
          </p:sp>
        </mc:Fallback>
      </mc:AlternateContent>
      <p:sp>
        <p:nvSpPr>
          <p:cNvPr id="10" name="TextBox 9"/>
          <p:cNvSpPr txBox="1"/>
          <p:nvPr/>
        </p:nvSpPr>
        <p:spPr>
          <a:xfrm>
            <a:off x="4240952" y="1228478"/>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280519" y="1801386"/>
                <a:ext cx="8616993" cy="2918748"/>
              </a:xfrm>
              <a:prstGeom prst="rect">
                <a:avLst/>
              </a:prstGeom>
            </p:spPr>
            <p:txBody>
              <a:bodyPr wrap="square">
                <a:spAutoFit/>
              </a:bodyPr>
              <a:lstStyle/>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smtClean="0">
                    <a:ln>
                      <a:noFill/>
                    </a:ln>
                    <a:solidFill>
                      <a:srgbClr val="666666">
                        <a:lumMod val="50000"/>
                      </a:srgbClr>
                    </a:solidFill>
                    <a:effectLst/>
                    <a:uLnTx/>
                    <a:uFillTx/>
                    <a:latin typeface="Arial" panose="020B0604020202020204" pitchFamily="34" charset="0"/>
                    <a:cs typeface="Arial"/>
                    <a:sym typeface="Arial"/>
                  </a:rPr>
                  <a:t>Giải</a:t>
                </a:r>
                <a:r>
                  <a:rPr kumimoji="0" lang="en-US" sz="1800" b="0" i="0" u="none" strike="noStrike" kern="0" cap="none" spc="0" normalizeH="0" noProof="0" smtClean="0">
                    <a:ln>
                      <a:noFill/>
                    </a:ln>
                    <a:solidFill>
                      <a:srgbClr val="666666">
                        <a:lumMod val="50000"/>
                      </a:srgbClr>
                    </a:solidFill>
                    <a:effectLst/>
                    <a:uLnTx/>
                    <a:uFillTx/>
                    <a:latin typeface="Arial" panose="020B0604020202020204" pitchFamily="34" charset="0"/>
                    <a:cs typeface="Arial"/>
                    <a:sym typeface="Arial"/>
                  </a:rPr>
                  <a:t> hệ phương trình:</a:t>
                </a:r>
              </a:p>
              <a:p>
                <a:pPr lvl="0">
                  <a:lnSpc>
                    <a:spcPct val="150000"/>
                  </a:lnSpc>
                  <a:spcBef>
                    <a:spcPts val="300"/>
                  </a:spcBef>
                  <a:spcAft>
                    <a:spcPts val="300"/>
                  </a:spcAft>
                </a:pPr>
                <a:r>
                  <a:rPr lang="en-US" sz="1800" baseline="0" smtClean="0">
                    <a:solidFill>
                      <a:srgbClr val="666666">
                        <a:lumMod val="50000"/>
                      </a:srgbClr>
                    </a:solidFill>
                    <a:latin typeface="Arial" panose="020B0604020202020204" pitchFamily="34" charset="0"/>
                  </a:rPr>
                  <a:t>Từ</a:t>
                </a:r>
                <a:r>
                  <a:rPr lang="en-US" sz="1800" smtClean="0">
                    <a:solidFill>
                      <a:srgbClr val="666666">
                        <a:lumMod val="50000"/>
                      </a:srgbClr>
                    </a:solidFill>
                    <a:latin typeface="Arial" panose="020B0604020202020204" pitchFamily="34" charset="0"/>
                  </a:rPr>
                  <a:t> </a:t>
                </a:r>
                <a14:m>
                  <m:oMath xmlns:m="http://schemas.openxmlformats.org/officeDocument/2006/math">
                    <m:r>
                      <a:rPr lang="en-US" sz="1800" i="1">
                        <a:solidFill>
                          <a:srgbClr val="666666">
                            <a:lumMod val="50000"/>
                          </a:srgbClr>
                        </a:solidFill>
                        <a:latin typeface="Cambria Math" panose="02040503050406030204" pitchFamily="18" charset="0"/>
                      </a:rPr>
                      <m:t>(2) </m:t>
                    </m:r>
                  </m:oMath>
                </a14:m>
                <a:r>
                  <a:rPr lang="en-US" sz="1800" smtClean="0">
                    <a:solidFill>
                      <a:srgbClr val="666666">
                        <a:lumMod val="50000"/>
                      </a:srgbClr>
                    </a:solidFill>
                    <a:latin typeface="Arial" panose="020B0604020202020204" pitchFamily="34" charset="0"/>
                  </a:rPr>
                  <a:t>thế </a:t>
                </a:r>
                <a14:m>
                  <m:oMath xmlns:m="http://schemas.openxmlformats.org/officeDocument/2006/math">
                    <m:r>
                      <a:rPr lang="en-US" sz="1800" i="1" smtClean="0">
                        <a:solidFill>
                          <a:srgbClr val="666666">
                            <a:lumMod val="50000"/>
                          </a:srgbClr>
                        </a:solidFill>
                        <a:latin typeface="Cambria Math" panose="02040503050406030204" pitchFamily="18" charset="0"/>
                      </a:rPr>
                      <m:t>𝑦</m:t>
                    </m:r>
                    <m:r>
                      <a:rPr lang="en-US" sz="1800" i="1" smtClean="0">
                        <a:solidFill>
                          <a:srgbClr val="666666">
                            <a:lumMod val="50000"/>
                          </a:srgbClr>
                        </a:solidFill>
                        <a:latin typeface="Cambria Math" panose="02040503050406030204" pitchFamily="18" charset="0"/>
                      </a:rPr>
                      <m:t>=2</m:t>
                    </m:r>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+124</m:t>
                    </m:r>
                  </m:oMath>
                </a14:m>
                <a:r>
                  <a:rPr lang="en-US" sz="1800" smtClean="0">
                    <a:solidFill>
                      <a:srgbClr val="666666">
                        <a:lumMod val="50000"/>
                      </a:srgbClr>
                    </a:solidFill>
                    <a:latin typeface="Arial" panose="020B0604020202020204" pitchFamily="34" charset="0"/>
                  </a:rPr>
                  <a:t> vào </a:t>
                </a:r>
                <a14:m>
                  <m:oMath xmlns:m="http://schemas.openxmlformats.org/officeDocument/2006/math">
                    <m:r>
                      <a:rPr lang="en-US" sz="1800" i="1">
                        <a:solidFill>
                          <a:srgbClr val="666666">
                            <a:lumMod val="50000"/>
                          </a:srgbClr>
                        </a:solidFill>
                        <a:latin typeface="Cambria Math" panose="02040503050406030204" pitchFamily="18" charset="0"/>
                      </a:rPr>
                      <m:t>(</m:t>
                    </m:r>
                    <m:r>
                      <a:rPr lang="en-US" sz="1800" b="0" i="1" smtClean="0">
                        <a:solidFill>
                          <a:srgbClr val="666666">
                            <a:lumMod val="50000"/>
                          </a:srgbClr>
                        </a:solidFill>
                        <a:latin typeface="Cambria Math" panose="02040503050406030204" pitchFamily="18" charset="0"/>
                      </a:rPr>
                      <m:t>1</m:t>
                    </m:r>
                    <m:r>
                      <a:rPr lang="en-US" sz="1800" i="1">
                        <a:solidFill>
                          <a:srgbClr val="666666">
                            <a:lumMod val="50000"/>
                          </a:srgbClr>
                        </a:solidFill>
                        <a:latin typeface="Cambria Math" panose="02040503050406030204" pitchFamily="18" charset="0"/>
                      </a:rPr>
                      <m:t>)</m:t>
                    </m:r>
                  </m:oMath>
                </a14:m>
                <a:r>
                  <a:rPr lang="en-US" sz="1800" smtClean="0">
                    <a:solidFill>
                      <a:srgbClr val="666666">
                        <a:lumMod val="50000"/>
                      </a:srgbClr>
                    </a:solidFill>
                    <a:latin typeface="Arial" panose="020B0604020202020204" pitchFamily="34" charset="0"/>
                  </a:rPr>
                  <a:t>, ta được </a:t>
                </a:r>
              </a:p>
              <a:p>
                <a:pPr lvl="0" algn="ctr">
                  <a:lnSpc>
                    <a:spcPct val="150000"/>
                  </a:lnSpc>
                  <a:spcBef>
                    <a:spcPts val="300"/>
                  </a:spcBef>
                  <a:spcAft>
                    <a:spcPts val="300"/>
                  </a:spcAft>
                </a:pPr>
                <a14:m>
                  <m:oMath xmlns:m="http://schemas.openxmlformats.org/officeDocument/2006/math">
                    <m:r>
                      <a:rPr lang="en-US" sz="1800" i="1" smtClean="0">
                        <a:solidFill>
                          <a:srgbClr val="666666">
                            <a:lumMod val="50000"/>
                          </a:srgbClr>
                        </a:solidFill>
                        <a:latin typeface="Cambria Math" panose="02040503050406030204" pitchFamily="18" charset="0"/>
                      </a:rPr>
                      <m:t>3</m:t>
                    </m:r>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+124=1 006 </m:t>
                    </m:r>
                  </m:oMath>
                </a14:m>
                <a:r>
                  <a:rPr lang="en-US" sz="1800" smtClean="0">
                    <a:solidFill>
                      <a:srgbClr val="666666">
                        <a:lumMod val="50000"/>
                      </a:srgbClr>
                    </a:solidFill>
                    <a:latin typeface="Arial" panose="020B0604020202020204" pitchFamily="34" charset="0"/>
                  </a:rPr>
                  <a:t>hay </a:t>
                </a:r>
                <a14:m>
                  <m:oMath xmlns:m="http://schemas.openxmlformats.org/officeDocument/2006/math">
                    <m:r>
                      <a:rPr lang="en-US" sz="1800" i="1" smtClean="0">
                        <a:solidFill>
                          <a:srgbClr val="666666">
                            <a:lumMod val="50000"/>
                          </a:srgbClr>
                        </a:solidFill>
                        <a:latin typeface="Cambria Math" panose="02040503050406030204" pitchFamily="18" charset="0"/>
                      </a:rPr>
                      <m:t>3</m:t>
                    </m:r>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=882</m:t>
                    </m:r>
                  </m:oMath>
                </a14:m>
                <a:r>
                  <a:rPr lang="en-US" sz="1800" smtClean="0">
                    <a:solidFill>
                      <a:srgbClr val="666666">
                        <a:lumMod val="50000"/>
                      </a:srgbClr>
                    </a:solidFill>
                    <a:latin typeface="Arial" panose="020B0604020202020204" pitchFamily="34" charset="0"/>
                  </a:rPr>
                  <a:t>, suy ra </a:t>
                </a:r>
                <a14:m>
                  <m:oMath xmlns:m="http://schemas.openxmlformats.org/officeDocument/2006/math">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=294</m:t>
                    </m:r>
                  </m:oMath>
                </a14:m>
                <a:endParaRPr kumimoji="0" lang="vi-VN" sz="1800" b="0" i="0" u="none" strike="noStrike" kern="0" cap="none" spc="0" normalizeH="0" baseline="0" noProof="0">
                  <a:ln>
                    <a:noFill/>
                  </a:ln>
                  <a:solidFill>
                    <a:srgbClr val="666666">
                      <a:lumMod val="50000"/>
                    </a:srgbClr>
                  </a:solidFill>
                  <a:effectLst/>
                  <a:uLnTx/>
                  <a:uFillTx/>
                  <a:latin typeface="Arial"/>
                  <a:cs typeface="Arial"/>
                  <a:sym typeface="Arial"/>
                </a:endParaRP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smtClean="0">
                    <a:ln>
                      <a:noFill/>
                    </a:ln>
                    <a:solidFill>
                      <a:srgbClr val="666666">
                        <a:lumMod val="50000"/>
                      </a:srgbClr>
                    </a:solidFill>
                    <a:effectLst/>
                    <a:uLnTx/>
                    <a:uFillTx/>
                    <a:latin typeface="Arial"/>
                    <a:cs typeface="Arial"/>
                    <a:sym typeface="Arial"/>
                  </a:rPr>
                  <a:t>Từ</a:t>
                </a:r>
                <a:r>
                  <a:rPr kumimoji="0" lang="en-US" sz="1800" b="0" i="0" u="none" strike="noStrike" kern="0" cap="none" spc="0" normalizeH="0" noProof="0" smtClean="0">
                    <a:ln>
                      <a:noFill/>
                    </a:ln>
                    <a:solidFill>
                      <a:srgbClr val="666666">
                        <a:lumMod val="50000"/>
                      </a:srgbClr>
                    </a:solidFill>
                    <a:effectLst/>
                    <a:uLnTx/>
                    <a:uFillTx/>
                    <a:latin typeface="Arial"/>
                    <a:cs typeface="Arial"/>
                    <a:sym typeface="Arial"/>
                  </a:rPr>
                  <a:t> đó ta được </a:t>
                </a:r>
                <a14:m>
                  <m:oMath xmlns:m="http://schemas.openxmlformats.org/officeDocument/2006/math">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a:sym typeface="Arial"/>
                      </a:rPr>
                      <m:t>𝑦</m:t>
                    </m:r>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a:sym typeface="Arial"/>
                      </a:rPr>
                      <m:t>=2.294+124=712</m:t>
                    </m:r>
                  </m:oMath>
                </a14:m>
                <a:endParaRPr kumimoji="0" lang="en-US" sz="1800" b="0" i="0" u="none" strike="noStrike" kern="0" cap="none" spc="0" normalizeH="0" noProof="0" smtClean="0">
                  <a:ln>
                    <a:noFill/>
                  </a:ln>
                  <a:solidFill>
                    <a:srgbClr val="666666">
                      <a:lumMod val="50000"/>
                    </a:srgbClr>
                  </a:solidFill>
                  <a:effectLst/>
                  <a:uLnTx/>
                  <a:uFillTx/>
                  <a:latin typeface="Arial"/>
                  <a:cs typeface="Arial"/>
                  <a:sym typeface="Arial"/>
                </a:endParaRP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lang="en-US" sz="1800" baseline="0" smtClean="0">
                    <a:solidFill>
                      <a:srgbClr val="666666">
                        <a:lumMod val="50000"/>
                      </a:srgbClr>
                    </a:solidFill>
                  </a:rPr>
                  <a:t>Các</a:t>
                </a:r>
                <a:r>
                  <a:rPr lang="en-US" sz="1800" smtClean="0">
                    <a:solidFill>
                      <a:srgbClr val="666666">
                        <a:lumMod val="50000"/>
                      </a:srgbClr>
                    </a:solidFill>
                  </a:rPr>
                  <a:t> giá trị </a:t>
                </a:r>
                <a14:m>
                  <m:oMath xmlns:m="http://schemas.openxmlformats.org/officeDocument/2006/math">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=294</m:t>
                    </m:r>
                  </m:oMath>
                </a14:m>
                <a:r>
                  <a:rPr lang="en-US" sz="1800" smtClean="0">
                    <a:solidFill>
                      <a:srgbClr val="666666">
                        <a:lumMod val="50000"/>
                      </a:srgbClr>
                    </a:solidFill>
                  </a:rPr>
                  <a:t> và </a:t>
                </a:r>
                <a14:m>
                  <m:oMath xmlns:m="http://schemas.openxmlformats.org/officeDocument/2006/math">
                    <m:r>
                      <a:rPr lang="en-US" sz="1800" i="1" smtClean="0">
                        <a:solidFill>
                          <a:srgbClr val="666666">
                            <a:lumMod val="50000"/>
                          </a:srgbClr>
                        </a:solidFill>
                        <a:latin typeface="Cambria Math" panose="02040503050406030204" pitchFamily="18" charset="0"/>
                      </a:rPr>
                      <m:t>𝑦</m:t>
                    </m:r>
                    <m:r>
                      <a:rPr lang="en-US" sz="1800" i="1" smtClean="0">
                        <a:solidFill>
                          <a:srgbClr val="666666">
                            <a:lumMod val="50000"/>
                          </a:srgbClr>
                        </a:solidFill>
                        <a:latin typeface="Cambria Math" panose="02040503050406030204" pitchFamily="18" charset="0"/>
                      </a:rPr>
                      <m:t>=712</m:t>
                    </m:r>
                  </m:oMath>
                </a14:m>
                <a:r>
                  <a:rPr lang="en-US" sz="1800" smtClean="0">
                    <a:solidFill>
                      <a:srgbClr val="666666">
                        <a:lumMod val="50000"/>
                      </a:srgbClr>
                    </a:solidFill>
                  </a:rPr>
                  <a:t> thoả mãn các điều kiện của ẩn</a:t>
                </a: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smtClean="0">
                    <a:ln>
                      <a:noFill/>
                    </a:ln>
                    <a:solidFill>
                      <a:srgbClr val="666666">
                        <a:lumMod val="50000"/>
                      </a:srgbClr>
                    </a:solidFill>
                    <a:effectLst/>
                    <a:uLnTx/>
                    <a:uFillTx/>
                    <a:latin typeface="Arial"/>
                    <a:cs typeface="Arial"/>
                    <a:sym typeface="Arial"/>
                  </a:rPr>
                  <a:t>Vậy</a:t>
                </a:r>
                <a:r>
                  <a:rPr kumimoji="0" lang="en-US" sz="1800" b="0" i="0" u="none" strike="noStrike" kern="0" cap="none" spc="0" normalizeH="0" noProof="0" smtClean="0">
                    <a:ln>
                      <a:noFill/>
                    </a:ln>
                    <a:solidFill>
                      <a:srgbClr val="666666">
                        <a:lumMod val="50000"/>
                      </a:srgbClr>
                    </a:solidFill>
                    <a:effectLst/>
                    <a:uLnTx/>
                    <a:uFillTx/>
                    <a:latin typeface="Arial"/>
                    <a:cs typeface="Arial"/>
                    <a:sym typeface="Arial"/>
                  </a:rPr>
                  <a:t> hai số cần tìm là </a:t>
                </a:r>
                <a14:m>
                  <m:oMath xmlns:m="http://schemas.openxmlformats.org/officeDocument/2006/math">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a:sym typeface="Arial"/>
                      </a:rPr>
                      <m:t>294 </m:t>
                    </m:r>
                  </m:oMath>
                </a14:m>
                <a:r>
                  <a:rPr kumimoji="0" lang="en-US" sz="1800" b="0" i="0" u="none" strike="noStrike" kern="0" cap="none" spc="0" normalizeH="0" noProof="0" smtClean="0">
                    <a:ln>
                      <a:noFill/>
                    </a:ln>
                    <a:solidFill>
                      <a:srgbClr val="666666">
                        <a:lumMod val="50000"/>
                      </a:srgbClr>
                    </a:solidFill>
                    <a:effectLst/>
                    <a:uLnTx/>
                    <a:uFillTx/>
                    <a:latin typeface="Arial"/>
                    <a:cs typeface="Arial"/>
                    <a:sym typeface="Arial"/>
                  </a:rPr>
                  <a:t>và </a:t>
                </a:r>
                <a14:m>
                  <m:oMath xmlns:m="http://schemas.openxmlformats.org/officeDocument/2006/math">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a:sym typeface="Arial"/>
                      </a:rPr>
                      <m:t>712.</m:t>
                    </m:r>
                  </m:oMath>
                </a14:m>
                <a:endParaRPr kumimoji="0" lang="en-US" sz="1800" b="0" i="0" u="none" strike="noStrike" kern="0" cap="none" spc="0" normalizeH="0" baseline="0" noProof="0">
                  <a:ln>
                    <a:noFill/>
                  </a:ln>
                  <a:solidFill>
                    <a:srgbClr val="666666">
                      <a:lumMod val="50000"/>
                    </a:srgbClr>
                  </a:solidFill>
                  <a:effectLst/>
                  <a:uLnTx/>
                  <a:uFillTx/>
                  <a:latin typeface="Arial"/>
                  <a:cs typeface="Arial"/>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280519" y="1801386"/>
                <a:ext cx="8616993" cy="2918748"/>
              </a:xfrm>
              <a:prstGeom prst="rect">
                <a:avLst/>
              </a:prstGeom>
              <a:blipFill>
                <a:blip r:embed="rId4"/>
                <a:stretch>
                  <a:fillRect l="-566" b="-2720"/>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rot="18786049">
            <a:off x="8204224" y="832549"/>
            <a:ext cx="1752332" cy="1755422"/>
          </a:xfrm>
          <a:prstGeom prst="rect">
            <a:avLst/>
          </a:prstGeom>
        </p:spPr>
      </p:pic>
    </p:spTree>
    <p:extLst>
      <p:ext uri="{BB962C8B-B14F-4D97-AF65-F5344CB8AC3E}">
        <p14:creationId xmlns:p14="http://schemas.microsoft.com/office/powerpoint/2010/main" val="280554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D Animated Newsletter by Slidesgo">
  <a:themeElements>
    <a:clrScheme name="Simple Light">
      <a:dk1>
        <a:srgbClr val="FCF5E5"/>
      </a:dk1>
      <a:lt1>
        <a:srgbClr val="666666"/>
      </a:lt1>
      <a:dk2>
        <a:srgbClr val="F7DDA8"/>
      </a:dk2>
      <a:lt2>
        <a:srgbClr val="E3ADA5"/>
      </a:lt2>
      <a:accent1>
        <a:srgbClr val="F5CEC8"/>
      </a:accent1>
      <a:accent2>
        <a:srgbClr val="76B5B4"/>
      </a:accent2>
      <a:accent3>
        <a:srgbClr val="BAD9DC"/>
      </a:accent3>
      <a:accent4>
        <a:srgbClr val="BAD9DC"/>
      </a:accent4>
      <a:accent5>
        <a:srgbClr val="EAC67C"/>
      </a:accent5>
      <a:accent6>
        <a:srgbClr val="FFFFFF"/>
      </a:accent6>
      <a:hlink>
        <a:srgbClr val="FBEFD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1358</TotalTime>
  <Words>2429</Words>
  <Application>Microsoft Office PowerPoint</Application>
  <PresentationFormat>On-screen Show (16:9)</PresentationFormat>
  <Paragraphs>367</Paragraphs>
  <Slides>39</Slides>
  <Notes>38</Notes>
  <HiddenSlides>0</HiddenSlides>
  <MMClips>13</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39</vt:i4>
      </vt:variant>
    </vt:vector>
  </HeadingPairs>
  <TitlesOfParts>
    <vt:vector size="55" baseType="lpstr">
      <vt:lpstr>Calibri Light</vt:lpstr>
      <vt:lpstr>Times New Roman</vt:lpstr>
      <vt:lpstr>Wingdings</vt:lpstr>
      <vt:lpstr>Merriweather Sans</vt:lpstr>
      <vt:lpstr>Calibri</vt:lpstr>
      <vt:lpstr>Cambria Math</vt:lpstr>
      <vt:lpstr>Arial Black</vt:lpstr>
      <vt:lpstr>Arial</vt:lpstr>
      <vt:lpstr>Pangolin</vt:lpstr>
      <vt:lpstr>Wingdings 2</vt:lpstr>
      <vt:lpstr>Open Sans SemiBold</vt:lpstr>
      <vt:lpstr>Bungee</vt:lpstr>
      <vt:lpstr>Malgun Gothic</vt:lpstr>
      <vt:lpstr>Open Sans</vt:lpstr>
      <vt:lpstr>3D Animated Newsletter by Slidesgo</vt:lpstr>
      <vt:lpstr>Office Theme</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 Animated Newsletter</dc:title>
  <cp:lastModifiedBy>Admin</cp:lastModifiedBy>
  <cp:revision>55</cp:revision>
  <dcterms:modified xsi:type="dcterms:W3CDTF">2024-09-24T14:47:20Z</dcterms:modified>
</cp:coreProperties>
</file>