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9"/>
  </p:notesMasterIdLst>
  <p:sldIdLst>
    <p:sldId id="257" r:id="rId2"/>
    <p:sldId id="256" r:id="rId3"/>
    <p:sldId id="290" r:id="rId4"/>
    <p:sldId id="258" r:id="rId5"/>
    <p:sldId id="260" r:id="rId6"/>
    <p:sldId id="291" r:id="rId7"/>
    <p:sldId id="292" r:id="rId8"/>
    <p:sldId id="294" r:id="rId9"/>
    <p:sldId id="296" r:id="rId10"/>
    <p:sldId id="297" r:id="rId11"/>
    <p:sldId id="298" r:id="rId12"/>
    <p:sldId id="306" r:id="rId13"/>
    <p:sldId id="308" r:id="rId14"/>
    <p:sldId id="293" r:id="rId15"/>
    <p:sldId id="307" r:id="rId16"/>
    <p:sldId id="299" r:id="rId17"/>
    <p:sldId id="295" r:id="rId18"/>
    <p:sldId id="300" r:id="rId19"/>
    <p:sldId id="309" r:id="rId20"/>
    <p:sldId id="310" r:id="rId21"/>
    <p:sldId id="311" r:id="rId22"/>
    <p:sldId id="312" r:id="rId23"/>
    <p:sldId id="301" r:id="rId24"/>
    <p:sldId id="304" r:id="rId25"/>
    <p:sldId id="305" r:id="rId26"/>
    <p:sldId id="287" r:id="rId27"/>
    <p:sldId id="289" r:id="rId28"/>
  </p:sldIdLst>
  <p:sldSz cx="9144000" cy="5143500" type="screen16x9"/>
  <p:notesSz cx="6858000" cy="9144000"/>
  <p:embeddedFontLst>
    <p:embeddedFont>
      <p:font typeface="Figtree" panose="020B0604020202020204" charset="0"/>
      <p:regular r:id="rId30"/>
      <p:bold r:id="rId31"/>
      <p:italic r:id="rId32"/>
      <p:boldItalic r:id="rId33"/>
    </p:embeddedFont>
    <p:embeddedFont>
      <p:font typeface="Anaheim" panose="020B0604020202020204" charset="0"/>
      <p:regular r:id="rId34"/>
    </p:embeddedFont>
    <p:embeddedFont>
      <p:font typeface="Cambria Math" panose="02040503050406030204" pitchFamily="18" charset="0"/>
      <p:regular r:id="rId35"/>
    </p:embeddedFont>
    <p:embeddedFont>
      <p:font typeface="Maven Pro SemiBold" panose="020B0604020202020204" charset="0"/>
      <p:regular r:id="rId36"/>
      <p:bold r:id="rId37"/>
    </p:embeddedFont>
    <p:embeddedFont>
      <p:font typeface="Maven Pro ExtraBold" panose="020B0604020202020204" charset="0"/>
      <p:bold r:id="rId38"/>
    </p:embeddedFont>
    <p:embeddedFont>
      <p:font typeface="Calibri" panose="020F0502020204030204" pitchFamily="34" charset="0"/>
      <p:regular r:id="rId39"/>
      <p:bold r:id="rId40"/>
      <p:italic r:id="rId41"/>
      <p:boldItalic r:id="rId42"/>
    </p:embeddedFont>
    <p:embeddedFont>
      <p:font typeface="DM Sans"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B133F"/>
    <a:srgbClr val="FF9300"/>
    <a:srgbClr val="E6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1F3AC8-96F4-43FE-997C-9EC92760E2BA}">
  <a:tblStyle styleId="{F41F3AC8-96F4-43FE-997C-9EC92760E2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34"/>
    <p:restoredTop sz="94554"/>
  </p:normalViewPr>
  <p:slideViewPr>
    <p:cSldViewPr snapToGrid="0">
      <p:cViewPr varScale="1">
        <p:scale>
          <a:sx n="108" d="100"/>
          <a:sy n="108" d="100"/>
        </p:scale>
        <p:origin x="20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0633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3090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077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5716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67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856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578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763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33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472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7830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6613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0345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4473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2489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708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9"/>
        <p:cNvGrpSpPr/>
        <p:nvPr/>
      </p:nvGrpSpPr>
      <p:grpSpPr>
        <a:xfrm>
          <a:off x="0" y="0"/>
          <a:ext cx="0" cy="0"/>
          <a:chOff x="0" y="0"/>
          <a:chExt cx="0" cy="0"/>
        </a:xfrm>
      </p:grpSpPr>
      <p:sp>
        <p:nvSpPr>
          <p:cNvPr id="3480" name="Google Shape;3480;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1" name="Google Shape;3481;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6"/>
        <p:cNvGrpSpPr/>
        <p:nvPr/>
      </p:nvGrpSpPr>
      <p:grpSpPr>
        <a:xfrm>
          <a:off x="0" y="0"/>
          <a:ext cx="0" cy="0"/>
          <a:chOff x="0" y="0"/>
          <a:chExt cx="0" cy="0"/>
        </a:xfrm>
      </p:grpSpPr>
      <p:sp>
        <p:nvSpPr>
          <p:cNvPr id="3497" name="Google Shape;3497;g25dde7b432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8" name="Google Shape;3498;g25dde7b432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33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5848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6509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0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1551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0" name="Google Shape;10;p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1198713"/>
            <a:ext cx="5829600" cy="2843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1647425" y="4128200"/>
            <a:ext cx="39612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5" name="Google Shape;15;p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655800" y="1530475"/>
            <a:ext cx="4774800" cy="17076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3226" y="1112200"/>
            <a:ext cx="1491300" cy="9159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txBox="1">
            <a:spLocks noGrp="1"/>
          </p:cNvSpPr>
          <p:nvPr>
            <p:ph type="subTitle" idx="1"/>
          </p:nvPr>
        </p:nvSpPr>
        <p:spPr>
          <a:xfrm>
            <a:off x="3655800" y="3238025"/>
            <a:ext cx="4774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 name="Google Shape;19;p3"/>
          <p:cNvGrpSpPr/>
          <p:nvPr/>
        </p:nvGrpSpPr>
        <p:grpSpPr>
          <a:xfrm>
            <a:off x="8010286" y="3839125"/>
            <a:ext cx="753189" cy="942564"/>
            <a:chOff x="8010286" y="3839125"/>
            <a:chExt cx="753189" cy="942564"/>
          </a:xfrm>
        </p:grpSpPr>
        <p:sp>
          <p:nvSpPr>
            <p:cNvPr id="20" name="Google Shape;20;p3"/>
            <p:cNvSpPr/>
            <p:nvPr/>
          </p:nvSpPr>
          <p:spPr>
            <a:xfrm>
              <a:off x="8430775" y="3839125"/>
              <a:ext cx="332700" cy="332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8010286" y="4138944"/>
              <a:ext cx="709103" cy="642746"/>
              <a:chOff x="5752459" y="1744741"/>
              <a:chExt cx="577117" cy="523110"/>
            </a:xfrm>
          </p:grpSpPr>
          <p:sp>
            <p:nvSpPr>
              <p:cNvPr id="22" name="Google Shape;22;p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5876129" y="1859008"/>
                <a:ext cx="343285" cy="332191"/>
                <a:chOff x="5876129" y="1859008"/>
                <a:chExt cx="343285" cy="332191"/>
              </a:xfrm>
            </p:grpSpPr>
            <p:sp>
              <p:nvSpPr>
                <p:cNvPr id="25" name="Google Shape;25;p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2"/>
        <p:cNvGrpSpPr/>
        <p:nvPr/>
      </p:nvGrpSpPr>
      <p:grpSpPr>
        <a:xfrm>
          <a:off x="0" y="0"/>
          <a:ext cx="0" cy="0"/>
          <a:chOff x="0" y="0"/>
          <a:chExt cx="0" cy="0"/>
        </a:xfrm>
      </p:grpSpPr>
      <p:pic>
        <p:nvPicPr>
          <p:cNvPr id="173" name="Google Shape;173;p5"/>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74" name="Google Shape;174;p5"/>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6" name="Google Shape;176;p5"/>
          <p:cNvSpPr txBox="1">
            <a:spLocks noGrp="1"/>
          </p:cNvSpPr>
          <p:nvPr>
            <p:ph type="subTitle" idx="1"/>
          </p:nvPr>
        </p:nvSpPr>
        <p:spPr>
          <a:xfrm>
            <a:off x="5055284" y="38722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7" name="Google Shape;177;p5"/>
          <p:cNvSpPr txBox="1">
            <a:spLocks noGrp="1"/>
          </p:cNvSpPr>
          <p:nvPr>
            <p:ph type="subTitle" idx="2"/>
          </p:nvPr>
        </p:nvSpPr>
        <p:spPr>
          <a:xfrm>
            <a:off x="1583300" y="38722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8" name="Google Shape;178;p5"/>
          <p:cNvSpPr txBox="1">
            <a:spLocks noGrp="1"/>
          </p:cNvSpPr>
          <p:nvPr>
            <p:ph type="subTitle" idx="3"/>
          </p:nvPr>
        </p:nvSpPr>
        <p:spPr>
          <a:xfrm>
            <a:off x="5055275" y="3399889"/>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solidFill>
                  <a:schemeClr val="dk1"/>
                </a:solidFill>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79" name="Google Shape;179;p5"/>
          <p:cNvSpPr txBox="1">
            <a:spLocks noGrp="1"/>
          </p:cNvSpPr>
          <p:nvPr>
            <p:ph type="subTitle" idx="4"/>
          </p:nvPr>
        </p:nvSpPr>
        <p:spPr>
          <a:xfrm>
            <a:off x="1583075" y="3399889"/>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solidFill>
                  <a:schemeClr val="dk1"/>
                </a:solidFill>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80" name="Google Shape;180;p5"/>
          <p:cNvGrpSpPr/>
          <p:nvPr/>
        </p:nvGrpSpPr>
        <p:grpSpPr>
          <a:xfrm>
            <a:off x="246366" y="255008"/>
            <a:ext cx="8651035" cy="4757494"/>
            <a:chOff x="246366" y="255008"/>
            <a:chExt cx="8651035" cy="4757494"/>
          </a:xfrm>
        </p:grpSpPr>
        <p:sp>
          <p:nvSpPr>
            <p:cNvPr id="181" name="Google Shape;181;p5"/>
            <p:cNvSpPr/>
            <p:nvPr/>
          </p:nvSpPr>
          <p:spPr>
            <a:xfrm>
              <a:off x="592325" y="572458"/>
              <a:ext cx="241800" cy="2418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8527238" y="3919200"/>
              <a:ext cx="241800" cy="241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 name="Google Shape;183;p5"/>
            <p:cNvGrpSpPr/>
            <p:nvPr/>
          </p:nvGrpSpPr>
          <p:grpSpPr>
            <a:xfrm>
              <a:off x="246366" y="426822"/>
              <a:ext cx="332714" cy="533050"/>
              <a:chOff x="5029670" y="1742067"/>
              <a:chExt cx="554708" cy="888861"/>
            </a:xfrm>
          </p:grpSpPr>
          <p:sp>
            <p:nvSpPr>
              <p:cNvPr id="184" name="Google Shape;184;p5"/>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5"/>
            <p:cNvGrpSpPr/>
            <p:nvPr/>
          </p:nvGrpSpPr>
          <p:grpSpPr>
            <a:xfrm>
              <a:off x="8320284" y="4489391"/>
              <a:ext cx="577117" cy="523110"/>
              <a:chOff x="5752459" y="1744741"/>
              <a:chExt cx="577117" cy="523110"/>
            </a:xfrm>
          </p:grpSpPr>
          <p:sp>
            <p:nvSpPr>
              <p:cNvPr id="193" name="Google Shape;193;p5"/>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5"/>
              <p:cNvGrpSpPr/>
              <p:nvPr/>
            </p:nvGrpSpPr>
            <p:grpSpPr>
              <a:xfrm>
                <a:off x="5876129" y="1859008"/>
                <a:ext cx="343285" cy="332191"/>
                <a:chOff x="5876129" y="1859008"/>
                <a:chExt cx="343285" cy="332191"/>
              </a:xfrm>
            </p:grpSpPr>
            <p:sp>
              <p:nvSpPr>
                <p:cNvPr id="196" name="Google Shape;196;p5"/>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 name="Google Shape;200;p5"/>
            <p:cNvGrpSpPr/>
            <p:nvPr/>
          </p:nvGrpSpPr>
          <p:grpSpPr>
            <a:xfrm>
              <a:off x="8416280" y="4195503"/>
              <a:ext cx="449707" cy="538188"/>
              <a:chOff x="4512263" y="939351"/>
              <a:chExt cx="673517" cy="806032"/>
            </a:xfrm>
          </p:grpSpPr>
          <p:sp>
            <p:nvSpPr>
              <p:cNvPr id="201" name="Google Shape;201;p5"/>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5"/>
            <p:cNvGrpSpPr/>
            <p:nvPr/>
          </p:nvGrpSpPr>
          <p:grpSpPr>
            <a:xfrm>
              <a:off x="579065" y="255008"/>
              <a:ext cx="332705" cy="237165"/>
              <a:chOff x="5497632" y="1159795"/>
              <a:chExt cx="679822" cy="484604"/>
            </a:xfrm>
          </p:grpSpPr>
          <p:sp>
            <p:nvSpPr>
              <p:cNvPr id="211" name="Google Shape;211;p5"/>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5"/>
            <p:cNvGrpSpPr/>
            <p:nvPr/>
          </p:nvGrpSpPr>
          <p:grpSpPr>
            <a:xfrm>
              <a:off x="404652" y="1043121"/>
              <a:ext cx="241804" cy="213847"/>
              <a:chOff x="4967212" y="3076095"/>
              <a:chExt cx="366369" cy="324010"/>
            </a:xfrm>
          </p:grpSpPr>
          <p:sp>
            <p:nvSpPr>
              <p:cNvPr id="216" name="Google Shape;216;p5"/>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4"/>
        <p:cNvGrpSpPr/>
        <p:nvPr/>
      </p:nvGrpSpPr>
      <p:grpSpPr>
        <a:xfrm>
          <a:off x="0" y="0"/>
          <a:ext cx="0" cy="0"/>
          <a:chOff x="0" y="0"/>
          <a:chExt cx="0" cy="0"/>
        </a:xfrm>
      </p:grpSpPr>
      <p:pic>
        <p:nvPicPr>
          <p:cNvPr id="225" name="Google Shape;225;p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26" name="Google Shape;226;p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28" name="Google Shape;228;p6"/>
          <p:cNvGrpSpPr/>
          <p:nvPr/>
        </p:nvGrpSpPr>
        <p:grpSpPr>
          <a:xfrm>
            <a:off x="113145" y="58923"/>
            <a:ext cx="8971592" cy="4890423"/>
            <a:chOff x="113145" y="58923"/>
            <a:chExt cx="8971592" cy="4890423"/>
          </a:xfrm>
        </p:grpSpPr>
        <p:grpSp>
          <p:nvGrpSpPr>
            <p:cNvPr id="229" name="Google Shape;229;p6"/>
            <p:cNvGrpSpPr/>
            <p:nvPr/>
          </p:nvGrpSpPr>
          <p:grpSpPr>
            <a:xfrm>
              <a:off x="113145" y="95067"/>
              <a:ext cx="554708" cy="888861"/>
              <a:chOff x="5029670" y="1742067"/>
              <a:chExt cx="554708" cy="888861"/>
            </a:xfrm>
          </p:grpSpPr>
          <p:sp>
            <p:nvSpPr>
              <p:cNvPr id="230" name="Google Shape;230;p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6"/>
            <p:cNvGrpSpPr/>
            <p:nvPr/>
          </p:nvGrpSpPr>
          <p:grpSpPr>
            <a:xfrm>
              <a:off x="8507609" y="3673566"/>
              <a:ext cx="577117" cy="523110"/>
              <a:chOff x="5752459" y="1744741"/>
              <a:chExt cx="577117" cy="523110"/>
            </a:xfrm>
          </p:grpSpPr>
          <p:sp>
            <p:nvSpPr>
              <p:cNvPr id="239" name="Google Shape;239;p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p6"/>
              <p:cNvGrpSpPr/>
              <p:nvPr/>
            </p:nvGrpSpPr>
            <p:grpSpPr>
              <a:xfrm>
                <a:off x="5876129" y="1859008"/>
                <a:ext cx="343285" cy="332191"/>
                <a:chOff x="5876129" y="1859008"/>
                <a:chExt cx="343285" cy="332191"/>
              </a:xfrm>
            </p:grpSpPr>
            <p:sp>
              <p:nvSpPr>
                <p:cNvPr id="242" name="Google Shape;242;p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 name="Google Shape;246;p6"/>
            <p:cNvGrpSpPr/>
            <p:nvPr/>
          </p:nvGrpSpPr>
          <p:grpSpPr>
            <a:xfrm>
              <a:off x="8507601" y="4258657"/>
              <a:ext cx="577136" cy="690689"/>
              <a:chOff x="4512263" y="939351"/>
              <a:chExt cx="673517" cy="806032"/>
            </a:xfrm>
          </p:grpSpPr>
          <p:sp>
            <p:nvSpPr>
              <p:cNvPr id="247" name="Google Shape;247;p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6"/>
            <p:cNvGrpSpPr/>
            <p:nvPr/>
          </p:nvGrpSpPr>
          <p:grpSpPr>
            <a:xfrm>
              <a:off x="597285" y="58923"/>
              <a:ext cx="554667" cy="395388"/>
              <a:chOff x="5497632" y="1159795"/>
              <a:chExt cx="679822" cy="484604"/>
            </a:xfrm>
          </p:grpSpPr>
          <p:sp>
            <p:nvSpPr>
              <p:cNvPr id="257" name="Google Shape;257;p6"/>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6"/>
            <p:cNvSpPr/>
            <p:nvPr/>
          </p:nvSpPr>
          <p:spPr>
            <a:xfrm>
              <a:off x="209500" y="967740"/>
              <a:ext cx="288900" cy="2889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286325" y="4595373"/>
              <a:ext cx="288900" cy="2889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68"/>
        <p:cNvGrpSpPr/>
        <p:nvPr/>
      </p:nvGrpSpPr>
      <p:grpSpPr>
        <a:xfrm>
          <a:off x="0" y="0"/>
          <a:ext cx="0" cy="0"/>
          <a:chOff x="0" y="0"/>
          <a:chExt cx="0" cy="0"/>
        </a:xfrm>
      </p:grpSpPr>
    </p:spTree>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69"/>
        <p:cNvGrpSpPr/>
        <p:nvPr/>
      </p:nvGrpSpPr>
      <p:grpSpPr>
        <a:xfrm>
          <a:off x="0" y="0"/>
          <a:ext cx="0" cy="0"/>
          <a:chOff x="0" y="0"/>
          <a:chExt cx="0" cy="0"/>
        </a:xfrm>
      </p:grpSpPr>
      <p:pic>
        <p:nvPicPr>
          <p:cNvPr id="370" name="Google Shape;370;p1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71" name="Google Shape;371;p1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3" name="Google Shape;373;p13"/>
          <p:cNvSpPr txBox="1">
            <a:spLocks noGrp="1"/>
          </p:cNvSpPr>
          <p:nvPr>
            <p:ph type="subTitle" idx="1"/>
          </p:nvPr>
        </p:nvSpPr>
        <p:spPr>
          <a:xfrm>
            <a:off x="1408188" y="2263899"/>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13"/>
          <p:cNvSpPr txBox="1">
            <a:spLocks noGrp="1"/>
          </p:cNvSpPr>
          <p:nvPr>
            <p:ph type="subTitle" idx="2"/>
          </p:nvPr>
        </p:nvSpPr>
        <p:spPr>
          <a:xfrm>
            <a:off x="1408188"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5" name="Google Shape;375;p13"/>
          <p:cNvSpPr txBox="1">
            <a:spLocks noGrp="1"/>
          </p:cNvSpPr>
          <p:nvPr>
            <p:ph type="subTitle" idx="3"/>
          </p:nvPr>
        </p:nvSpPr>
        <p:spPr>
          <a:xfrm>
            <a:off x="4816821" y="22639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13"/>
          <p:cNvSpPr txBox="1">
            <a:spLocks noGrp="1"/>
          </p:cNvSpPr>
          <p:nvPr>
            <p:ph type="title" idx="4" hasCustomPrompt="1"/>
          </p:nvPr>
        </p:nvSpPr>
        <p:spPr>
          <a:xfrm>
            <a:off x="2402538"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7" name="Google Shape;377;p13"/>
          <p:cNvSpPr txBox="1">
            <a:spLocks noGrp="1"/>
          </p:cNvSpPr>
          <p:nvPr>
            <p:ph type="title" idx="5" hasCustomPrompt="1"/>
          </p:nvPr>
        </p:nvSpPr>
        <p:spPr>
          <a:xfrm>
            <a:off x="2402538"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8" name="Google Shape;378;p13"/>
          <p:cNvSpPr txBox="1">
            <a:spLocks noGrp="1"/>
          </p:cNvSpPr>
          <p:nvPr>
            <p:ph type="title" idx="6" hasCustomPrompt="1"/>
          </p:nvPr>
        </p:nvSpPr>
        <p:spPr>
          <a:xfrm>
            <a:off x="5811171"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9" name="Google Shape;379;p13"/>
          <p:cNvSpPr txBox="1">
            <a:spLocks noGrp="1"/>
          </p:cNvSpPr>
          <p:nvPr>
            <p:ph type="subTitle" idx="7"/>
          </p:nvPr>
        </p:nvSpPr>
        <p:spPr>
          <a:xfrm>
            <a:off x="1408188" y="1896899"/>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0" name="Google Shape;380;p13"/>
          <p:cNvSpPr txBox="1">
            <a:spLocks noGrp="1"/>
          </p:cNvSpPr>
          <p:nvPr>
            <p:ph type="subTitle" idx="8"/>
          </p:nvPr>
        </p:nvSpPr>
        <p:spPr>
          <a:xfrm>
            <a:off x="1408188"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1" name="Google Shape;381;p13"/>
          <p:cNvSpPr txBox="1">
            <a:spLocks noGrp="1"/>
          </p:cNvSpPr>
          <p:nvPr>
            <p:ph type="subTitle" idx="9"/>
          </p:nvPr>
        </p:nvSpPr>
        <p:spPr>
          <a:xfrm>
            <a:off x="4816821" y="18969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2" name="Google Shape;382;p13"/>
          <p:cNvSpPr txBox="1">
            <a:spLocks noGrp="1"/>
          </p:cNvSpPr>
          <p:nvPr>
            <p:ph type="subTitle" idx="13"/>
          </p:nvPr>
        </p:nvSpPr>
        <p:spPr>
          <a:xfrm>
            <a:off x="4816821"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13"/>
          <p:cNvSpPr txBox="1">
            <a:spLocks noGrp="1"/>
          </p:cNvSpPr>
          <p:nvPr>
            <p:ph type="title" idx="14" hasCustomPrompt="1"/>
          </p:nvPr>
        </p:nvSpPr>
        <p:spPr>
          <a:xfrm>
            <a:off x="5811171"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13"/>
          <p:cNvSpPr txBox="1">
            <a:spLocks noGrp="1"/>
          </p:cNvSpPr>
          <p:nvPr>
            <p:ph type="subTitle" idx="15"/>
          </p:nvPr>
        </p:nvSpPr>
        <p:spPr>
          <a:xfrm>
            <a:off x="4816821"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385" name="Google Shape;385;p13"/>
          <p:cNvGrpSpPr/>
          <p:nvPr/>
        </p:nvGrpSpPr>
        <p:grpSpPr>
          <a:xfrm>
            <a:off x="125573" y="159712"/>
            <a:ext cx="8943278" cy="5066988"/>
            <a:chOff x="125573" y="159712"/>
            <a:chExt cx="8943278" cy="5066988"/>
          </a:xfrm>
        </p:grpSpPr>
        <p:grpSp>
          <p:nvGrpSpPr>
            <p:cNvPr id="386" name="Google Shape;386;p13"/>
            <p:cNvGrpSpPr/>
            <p:nvPr/>
          </p:nvGrpSpPr>
          <p:grpSpPr>
            <a:xfrm rot="-4722753">
              <a:off x="8549153" y="825885"/>
              <a:ext cx="399615" cy="572642"/>
              <a:chOff x="2511197" y="2270995"/>
              <a:chExt cx="614915" cy="881164"/>
            </a:xfrm>
          </p:grpSpPr>
          <p:sp>
            <p:nvSpPr>
              <p:cNvPr id="387" name="Google Shape;387;p13"/>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3"/>
            <p:cNvGrpSpPr/>
            <p:nvPr/>
          </p:nvGrpSpPr>
          <p:grpSpPr>
            <a:xfrm>
              <a:off x="8430774" y="159712"/>
              <a:ext cx="636366" cy="759567"/>
              <a:chOff x="5935824" y="3413524"/>
              <a:chExt cx="636366" cy="759567"/>
            </a:xfrm>
          </p:grpSpPr>
          <p:grpSp>
            <p:nvGrpSpPr>
              <p:cNvPr id="397" name="Google Shape;397;p13"/>
              <p:cNvGrpSpPr/>
              <p:nvPr/>
            </p:nvGrpSpPr>
            <p:grpSpPr>
              <a:xfrm>
                <a:off x="5935824" y="3514688"/>
                <a:ext cx="636366" cy="658403"/>
                <a:chOff x="5935824" y="3514688"/>
                <a:chExt cx="636366" cy="658403"/>
              </a:xfrm>
            </p:grpSpPr>
            <p:sp>
              <p:nvSpPr>
                <p:cNvPr id="398" name="Google Shape;398;p13"/>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13"/>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13"/>
              <p:cNvGrpSpPr/>
              <p:nvPr/>
            </p:nvGrpSpPr>
            <p:grpSpPr>
              <a:xfrm>
                <a:off x="5962764" y="3413524"/>
                <a:ext cx="537142" cy="571969"/>
                <a:chOff x="5962764" y="3413524"/>
                <a:chExt cx="537142" cy="571969"/>
              </a:xfrm>
            </p:grpSpPr>
            <p:sp>
              <p:nvSpPr>
                <p:cNvPr id="407" name="Google Shape;407;p13"/>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3" name="Google Shape;413;p13"/>
            <p:cNvSpPr/>
            <p:nvPr/>
          </p:nvSpPr>
          <p:spPr>
            <a:xfrm>
              <a:off x="491650" y="3910575"/>
              <a:ext cx="786650" cy="1316125"/>
            </a:xfrm>
            <a:custGeom>
              <a:avLst/>
              <a:gdLst/>
              <a:ahLst/>
              <a:cxnLst/>
              <a:rect l="l" t="t" r="r" b="b"/>
              <a:pathLst>
                <a:path w="31466" h="52645" extrusionOk="0">
                  <a:moveTo>
                    <a:pt x="0" y="0"/>
                  </a:moveTo>
                  <a:cubicBezTo>
                    <a:pt x="9251" y="6164"/>
                    <a:pt x="-2009" y="22959"/>
                    <a:pt x="2118" y="33281"/>
                  </a:cubicBezTo>
                  <a:cubicBezTo>
                    <a:pt x="4365" y="38901"/>
                    <a:pt x="14530" y="31065"/>
                    <a:pt x="20272" y="32979"/>
                  </a:cubicBezTo>
                  <a:cubicBezTo>
                    <a:pt x="23488" y="34051"/>
                    <a:pt x="24344" y="38537"/>
                    <a:pt x="25415" y="41753"/>
                  </a:cubicBezTo>
                  <a:cubicBezTo>
                    <a:pt x="26728" y="45693"/>
                    <a:pt x="30155" y="48704"/>
                    <a:pt x="31466" y="52645"/>
                  </a:cubicBezTo>
                </a:path>
              </a:pathLst>
            </a:custGeom>
            <a:noFill/>
            <a:ln w="9525" cap="flat" cmpd="sng">
              <a:solidFill>
                <a:schemeClr val="dk2"/>
              </a:solidFill>
              <a:prstDash val="dash"/>
              <a:round/>
              <a:headEnd type="none" w="med" len="med"/>
              <a:tailEnd type="none" w="med" len="med"/>
            </a:ln>
          </p:spPr>
        </p:sp>
        <p:grpSp>
          <p:nvGrpSpPr>
            <p:cNvPr id="414" name="Google Shape;414;p13"/>
            <p:cNvGrpSpPr/>
            <p:nvPr/>
          </p:nvGrpSpPr>
          <p:grpSpPr>
            <a:xfrm>
              <a:off x="125573" y="4204519"/>
              <a:ext cx="793012" cy="798961"/>
              <a:chOff x="2235848" y="1207369"/>
              <a:chExt cx="793012" cy="798961"/>
            </a:xfrm>
          </p:grpSpPr>
          <p:sp>
            <p:nvSpPr>
              <p:cNvPr id="415" name="Google Shape;415;p13"/>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3"/>
              <p:cNvGrpSpPr/>
              <p:nvPr/>
            </p:nvGrpSpPr>
            <p:grpSpPr>
              <a:xfrm>
                <a:off x="2291377" y="1249060"/>
                <a:ext cx="678668" cy="431239"/>
                <a:chOff x="2291377" y="1249060"/>
                <a:chExt cx="678668" cy="431239"/>
              </a:xfrm>
            </p:grpSpPr>
            <p:sp>
              <p:nvSpPr>
                <p:cNvPr id="418" name="Google Shape;418;p13"/>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1" name="Google Shape;441;p13"/>
            <p:cNvGrpSpPr/>
            <p:nvPr/>
          </p:nvGrpSpPr>
          <p:grpSpPr>
            <a:xfrm>
              <a:off x="125576" y="3698279"/>
              <a:ext cx="549838" cy="333558"/>
              <a:chOff x="3319039" y="1881112"/>
              <a:chExt cx="449839" cy="272894"/>
            </a:xfrm>
          </p:grpSpPr>
          <p:sp>
            <p:nvSpPr>
              <p:cNvPr id="442" name="Google Shape;442;p13"/>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13"/>
            <p:cNvSpPr/>
            <p:nvPr/>
          </p:nvSpPr>
          <p:spPr>
            <a:xfrm>
              <a:off x="8202300" y="264725"/>
              <a:ext cx="221700" cy="221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586325" y="4197950"/>
              <a:ext cx="253800" cy="253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310"/>
        <p:cNvGrpSpPr/>
        <p:nvPr/>
      </p:nvGrpSpPr>
      <p:grpSpPr>
        <a:xfrm>
          <a:off x="0" y="0"/>
          <a:ext cx="0" cy="0"/>
          <a:chOff x="0" y="0"/>
          <a:chExt cx="0" cy="0"/>
        </a:xfrm>
      </p:grpSpPr>
      <p:pic>
        <p:nvPicPr>
          <p:cNvPr id="1311" name="Google Shape;1311;p2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312" name="Google Shape;1312;p2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14" name="Google Shape;1314;p26"/>
          <p:cNvGrpSpPr/>
          <p:nvPr/>
        </p:nvGrpSpPr>
        <p:grpSpPr>
          <a:xfrm>
            <a:off x="211418" y="277011"/>
            <a:ext cx="8714657" cy="4698427"/>
            <a:chOff x="211418" y="277011"/>
            <a:chExt cx="8714657" cy="4698427"/>
          </a:xfrm>
        </p:grpSpPr>
        <p:sp>
          <p:nvSpPr>
            <p:cNvPr id="1315" name="Google Shape;1315;p26"/>
            <p:cNvSpPr/>
            <p:nvPr/>
          </p:nvSpPr>
          <p:spPr>
            <a:xfrm>
              <a:off x="8618588" y="1335050"/>
              <a:ext cx="204600" cy="2046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583775" y="4188475"/>
              <a:ext cx="258900" cy="2589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7" name="Google Shape;1317;p26"/>
            <p:cNvGrpSpPr/>
            <p:nvPr/>
          </p:nvGrpSpPr>
          <p:grpSpPr>
            <a:xfrm>
              <a:off x="8515702" y="721255"/>
              <a:ext cx="410373" cy="657402"/>
              <a:chOff x="5029670" y="1742067"/>
              <a:chExt cx="554708" cy="888861"/>
            </a:xfrm>
          </p:grpSpPr>
          <p:sp>
            <p:nvSpPr>
              <p:cNvPr id="1318" name="Google Shape;1318;p2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26"/>
            <p:cNvGrpSpPr/>
            <p:nvPr/>
          </p:nvGrpSpPr>
          <p:grpSpPr>
            <a:xfrm>
              <a:off x="8430771" y="277011"/>
              <a:ext cx="449689" cy="407608"/>
              <a:chOff x="5752459" y="1744741"/>
              <a:chExt cx="577117" cy="523110"/>
            </a:xfrm>
          </p:grpSpPr>
          <p:sp>
            <p:nvSpPr>
              <p:cNvPr id="1327" name="Google Shape;1327;p2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9" name="Google Shape;1329;p26"/>
              <p:cNvGrpSpPr/>
              <p:nvPr/>
            </p:nvGrpSpPr>
            <p:grpSpPr>
              <a:xfrm>
                <a:off x="5876129" y="1859008"/>
                <a:ext cx="343285" cy="332191"/>
                <a:chOff x="5876129" y="1859008"/>
                <a:chExt cx="343285" cy="332191"/>
              </a:xfrm>
            </p:grpSpPr>
            <p:sp>
              <p:nvSpPr>
                <p:cNvPr id="1330" name="Google Shape;1330;p2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4" name="Google Shape;1334;p26"/>
            <p:cNvGrpSpPr/>
            <p:nvPr/>
          </p:nvGrpSpPr>
          <p:grpSpPr>
            <a:xfrm>
              <a:off x="211418" y="4225890"/>
              <a:ext cx="449707" cy="538188"/>
              <a:chOff x="4512263" y="939351"/>
              <a:chExt cx="673517" cy="806032"/>
            </a:xfrm>
          </p:grpSpPr>
          <p:sp>
            <p:nvSpPr>
              <p:cNvPr id="1335" name="Google Shape;1335;p2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26"/>
            <p:cNvGrpSpPr/>
            <p:nvPr/>
          </p:nvGrpSpPr>
          <p:grpSpPr>
            <a:xfrm>
              <a:off x="719992" y="4318033"/>
              <a:ext cx="510540" cy="657406"/>
              <a:chOff x="5578942" y="2478983"/>
              <a:chExt cx="510540" cy="657406"/>
            </a:xfrm>
          </p:grpSpPr>
          <p:sp>
            <p:nvSpPr>
              <p:cNvPr id="1345" name="Google Shape;1345;p26"/>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3" name="Google Shape;1353;p26"/>
              <p:cNvGrpSpPr/>
              <p:nvPr/>
            </p:nvGrpSpPr>
            <p:grpSpPr>
              <a:xfrm>
                <a:off x="5803732" y="2564727"/>
                <a:ext cx="252754" cy="252842"/>
                <a:chOff x="5803732" y="2564727"/>
                <a:chExt cx="252754" cy="252842"/>
              </a:xfrm>
            </p:grpSpPr>
            <p:sp>
              <p:nvSpPr>
                <p:cNvPr id="1354" name="Google Shape;1354;p26"/>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6"/>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9" name="Google Shape;1359;p26"/>
            <p:cNvGrpSpPr/>
            <p:nvPr/>
          </p:nvGrpSpPr>
          <p:grpSpPr>
            <a:xfrm>
              <a:off x="8328432" y="734363"/>
              <a:ext cx="204689" cy="182970"/>
              <a:chOff x="4426251" y="1823065"/>
              <a:chExt cx="279935" cy="250232"/>
            </a:xfrm>
          </p:grpSpPr>
          <p:sp>
            <p:nvSpPr>
              <p:cNvPr id="1360" name="Google Shape;1360;p26"/>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7"/>
        <p:cNvGrpSpPr/>
        <p:nvPr/>
      </p:nvGrpSpPr>
      <p:grpSpPr>
        <a:xfrm>
          <a:off x="0" y="0"/>
          <a:ext cx="0" cy="0"/>
          <a:chOff x="0" y="0"/>
          <a:chExt cx="0" cy="0"/>
        </a:xfrm>
      </p:grpSpPr>
      <p:pic>
        <p:nvPicPr>
          <p:cNvPr id="1608" name="Google Shape;1608;p3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609" name="Google Shape;1609;p3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32"/>
          <p:cNvGrpSpPr/>
          <p:nvPr/>
        </p:nvGrpSpPr>
        <p:grpSpPr>
          <a:xfrm>
            <a:off x="6630851" y="1572375"/>
            <a:ext cx="2296749" cy="3228358"/>
            <a:chOff x="6696801" y="1572375"/>
            <a:chExt cx="2296749" cy="3228358"/>
          </a:xfrm>
        </p:grpSpPr>
        <p:sp>
          <p:nvSpPr>
            <p:cNvPr id="1611" name="Google Shape;1611;p32"/>
            <p:cNvSpPr/>
            <p:nvPr/>
          </p:nvSpPr>
          <p:spPr>
            <a:xfrm>
              <a:off x="8021255" y="1572375"/>
              <a:ext cx="300600" cy="300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2"/>
            <p:cNvSpPr/>
            <p:nvPr/>
          </p:nvSpPr>
          <p:spPr>
            <a:xfrm>
              <a:off x="6696801" y="3212044"/>
              <a:ext cx="336300" cy="33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3" name="Google Shape;1613;p32"/>
            <p:cNvGrpSpPr/>
            <p:nvPr/>
          </p:nvGrpSpPr>
          <p:grpSpPr>
            <a:xfrm>
              <a:off x="8379983" y="1675645"/>
              <a:ext cx="613567" cy="790070"/>
              <a:chOff x="5578942" y="2478983"/>
              <a:chExt cx="510540" cy="657406"/>
            </a:xfrm>
          </p:grpSpPr>
          <p:sp>
            <p:nvSpPr>
              <p:cNvPr id="1614" name="Google Shape;1614;p32"/>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2" name="Google Shape;1622;p32"/>
              <p:cNvGrpSpPr/>
              <p:nvPr/>
            </p:nvGrpSpPr>
            <p:grpSpPr>
              <a:xfrm>
                <a:off x="5803732" y="2564727"/>
                <a:ext cx="252754" cy="252842"/>
                <a:chOff x="5803732" y="2564727"/>
                <a:chExt cx="252754" cy="252842"/>
              </a:xfrm>
            </p:grpSpPr>
            <p:sp>
              <p:nvSpPr>
                <p:cNvPr id="1623" name="Google Shape;1623;p32"/>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8" name="Google Shape;1628;p32"/>
            <p:cNvGrpSpPr/>
            <p:nvPr/>
          </p:nvGrpSpPr>
          <p:grpSpPr>
            <a:xfrm>
              <a:off x="6886199" y="3799842"/>
              <a:ext cx="666685" cy="671687"/>
              <a:chOff x="2235848" y="1207369"/>
              <a:chExt cx="793012" cy="798961"/>
            </a:xfrm>
          </p:grpSpPr>
          <p:sp>
            <p:nvSpPr>
              <p:cNvPr id="1629" name="Google Shape;1629;p32"/>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1" name="Google Shape;1631;p32"/>
              <p:cNvGrpSpPr/>
              <p:nvPr/>
            </p:nvGrpSpPr>
            <p:grpSpPr>
              <a:xfrm>
                <a:off x="2291377" y="1249060"/>
                <a:ext cx="678668" cy="431239"/>
                <a:chOff x="2291377" y="1249060"/>
                <a:chExt cx="678668" cy="431239"/>
              </a:xfrm>
            </p:grpSpPr>
            <p:sp>
              <p:nvSpPr>
                <p:cNvPr id="1632" name="Google Shape;1632;p32"/>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5" name="Google Shape;1655;p32"/>
            <p:cNvGrpSpPr/>
            <p:nvPr/>
          </p:nvGrpSpPr>
          <p:grpSpPr>
            <a:xfrm>
              <a:off x="7875806" y="2112759"/>
              <a:ext cx="336426" cy="300729"/>
              <a:chOff x="4426251" y="1823065"/>
              <a:chExt cx="279935" cy="250232"/>
            </a:xfrm>
          </p:grpSpPr>
          <p:sp>
            <p:nvSpPr>
              <p:cNvPr id="1656" name="Google Shape;1656;p3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32"/>
            <p:cNvGrpSpPr/>
            <p:nvPr/>
          </p:nvGrpSpPr>
          <p:grpSpPr>
            <a:xfrm>
              <a:off x="6999163" y="2344131"/>
              <a:ext cx="440302" cy="389396"/>
              <a:chOff x="4967212" y="3076095"/>
              <a:chExt cx="366369" cy="324010"/>
            </a:xfrm>
          </p:grpSpPr>
          <p:sp>
            <p:nvSpPr>
              <p:cNvPr id="1659" name="Google Shape;1659;p3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32"/>
            <p:cNvSpPr/>
            <p:nvPr/>
          </p:nvSpPr>
          <p:spPr>
            <a:xfrm>
              <a:off x="7263957" y="4609633"/>
              <a:ext cx="1560600" cy="1911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8" name="Google Shape;1668;p32"/>
            <p:cNvGrpSpPr/>
            <p:nvPr/>
          </p:nvGrpSpPr>
          <p:grpSpPr>
            <a:xfrm>
              <a:off x="7157424" y="2544533"/>
              <a:ext cx="1773441" cy="2178298"/>
              <a:chOff x="2148700" y="110185"/>
              <a:chExt cx="681988" cy="837678"/>
            </a:xfrm>
          </p:grpSpPr>
          <p:sp>
            <p:nvSpPr>
              <p:cNvPr id="1669" name="Google Shape;1669;p32"/>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2"/>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2"/>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2"/>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4" name="Google Shape;1724;p32"/>
              <p:cNvGrpSpPr/>
              <p:nvPr/>
            </p:nvGrpSpPr>
            <p:grpSpPr>
              <a:xfrm>
                <a:off x="2332266" y="277373"/>
                <a:ext cx="283726" cy="135367"/>
                <a:chOff x="2332266" y="277373"/>
                <a:chExt cx="283726" cy="135367"/>
              </a:xfrm>
            </p:grpSpPr>
            <p:sp>
              <p:nvSpPr>
                <p:cNvPr id="1725" name="Google Shape;1725;p32"/>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2"/>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8"/>
        <p:cNvGrpSpPr/>
        <p:nvPr/>
      </p:nvGrpSpPr>
      <p:grpSpPr>
        <a:xfrm>
          <a:off x="0" y="0"/>
          <a:ext cx="0" cy="0"/>
          <a:chOff x="0" y="0"/>
          <a:chExt cx="0" cy="0"/>
        </a:xfrm>
      </p:grpSpPr>
      <p:pic>
        <p:nvPicPr>
          <p:cNvPr id="1729" name="Google Shape;1729;p3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730" name="Google Shape;1730;p3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33"/>
          <p:cNvGrpSpPr/>
          <p:nvPr/>
        </p:nvGrpSpPr>
        <p:grpSpPr>
          <a:xfrm>
            <a:off x="226705" y="1809725"/>
            <a:ext cx="2952751" cy="3020321"/>
            <a:chOff x="226705" y="1809725"/>
            <a:chExt cx="2952751" cy="3020321"/>
          </a:xfrm>
        </p:grpSpPr>
        <p:sp>
          <p:nvSpPr>
            <p:cNvPr id="1732" name="Google Shape;1732;p33"/>
            <p:cNvSpPr/>
            <p:nvPr/>
          </p:nvSpPr>
          <p:spPr>
            <a:xfrm>
              <a:off x="1241750" y="1809725"/>
              <a:ext cx="231900" cy="2319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2642425" y="2605875"/>
              <a:ext cx="332700" cy="3327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4" name="Google Shape;1734;p33"/>
            <p:cNvGrpSpPr/>
            <p:nvPr/>
          </p:nvGrpSpPr>
          <p:grpSpPr>
            <a:xfrm>
              <a:off x="2246408" y="3076111"/>
              <a:ext cx="449689" cy="407608"/>
              <a:chOff x="5752459" y="1744741"/>
              <a:chExt cx="577117" cy="523110"/>
            </a:xfrm>
          </p:grpSpPr>
          <p:sp>
            <p:nvSpPr>
              <p:cNvPr id="1735" name="Google Shape;1735;p3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7" name="Google Shape;1737;p33"/>
              <p:cNvGrpSpPr/>
              <p:nvPr/>
            </p:nvGrpSpPr>
            <p:grpSpPr>
              <a:xfrm>
                <a:off x="5876129" y="1859008"/>
                <a:ext cx="343285" cy="332191"/>
                <a:chOff x="5876129" y="1859008"/>
                <a:chExt cx="343285" cy="332191"/>
              </a:xfrm>
            </p:grpSpPr>
            <p:sp>
              <p:nvSpPr>
                <p:cNvPr id="1738" name="Google Shape;1738;p3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2" name="Google Shape;1742;p33"/>
            <p:cNvGrpSpPr/>
            <p:nvPr/>
          </p:nvGrpSpPr>
          <p:grpSpPr>
            <a:xfrm>
              <a:off x="1907368" y="1898423"/>
              <a:ext cx="449707" cy="538188"/>
              <a:chOff x="4512263" y="939351"/>
              <a:chExt cx="673517" cy="806032"/>
            </a:xfrm>
          </p:grpSpPr>
          <p:sp>
            <p:nvSpPr>
              <p:cNvPr id="1743" name="Google Shape;1743;p33"/>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33"/>
            <p:cNvGrpSpPr/>
            <p:nvPr/>
          </p:nvGrpSpPr>
          <p:grpSpPr>
            <a:xfrm>
              <a:off x="488372" y="2007228"/>
              <a:ext cx="449702" cy="320566"/>
              <a:chOff x="5497632" y="1159795"/>
              <a:chExt cx="679822" cy="484604"/>
            </a:xfrm>
          </p:grpSpPr>
          <p:sp>
            <p:nvSpPr>
              <p:cNvPr id="1753" name="Google Shape;1753;p33"/>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33"/>
            <p:cNvGrpSpPr/>
            <p:nvPr/>
          </p:nvGrpSpPr>
          <p:grpSpPr>
            <a:xfrm>
              <a:off x="1473650" y="4041107"/>
              <a:ext cx="1037725" cy="563054"/>
              <a:chOff x="4228380" y="3652686"/>
              <a:chExt cx="1447719" cy="785510"/>
            </a:xfrm>
          </p:grpSpPr>
          <p:sp>
            <p:nvSpPr>
              <p:cNvPr id="1758" name="Google Shape;1758;p33"/>
              <p:cNvSpPr/>
              <p:nvPr/>
            </p:nvSpPr>
            <p:spPr>
              <a:xfrm>
                <a:off x="4384538" y="3652686"/>
                <a:ext cx="1291561" cy="281205"/>
              </a:xfrm>
              <a:custGeom>
                <a:avLst/>
                <a:gdLst/>
                <a:ahLst/>
                <a:cxnLst/>
                <a:rect l="l" t="t" r="r" b="b"/>
                <a:pathLst>
                  <a:path w="57963" h="12620" extrusionOk="0">
                    <a:moveTo>
                      <a:pt x="0" y="1"/>
                    </a:moveTo>
                    <a:lnTo>
                      <a:pt x="0" y="1616"/>
                    </a:lnTo>
                    <a:lnTo>
                      <a:pt x="7618" y="1616"/>
                    </a:lnTo>
                    <a:lnTo>
                      <a:pt x="7618" y="11004"/>
                    </a:lnTo>
                    <a:lnTo>
                      <a:pt x="0" y="11004"/>
                    </a:lnTo>
                    <a:lnTo>
                      <a:pt x="0" y="12620"/>
                    </a:lnTo>
                    <a:lnTo>
                      <a:pt x="52900" y="12620"/>
                    </a:lnTo>
                    <a:cubicBezTo>
                      <a:pt x="55694" y="12620"/>
                      <a:pt x="57961" y="9822"/>
                      <a:pt x="57961" y="6372"/>
                    </a:cubicBezTo>
                    <a:lnTo>
                      <a:pt x="57961" y="6245"/>
                    </a:lnTo>
                    <a:cubicBezTo>
                      <a:pt x="57962" y="2798"/>
                      <a:pt x="55695" y="1"/>
                      <a:pt x="52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5013471" y="3688739"/>
                <a:ext cx="626673" cy="209188"/>
              </a:xfrm>
              <a:custGeom>
                <a:avLst/>
                <a:gdLst/>
                <a:ahLst/>
                <a:cxnLst/>
                <a:rect l="l" t="t" r="r" b="b"/>
                <a:pathLst>
                  <a:path w="28124" h="9388" extrusionOk="0">
                    <a:moveTo>
                      <a:pt x="1" y="1"/>
                    </a:moveTo>
                    <a:lnTo>
                      <a:pt x="1" y="9387"/>
                    </a:lnTo>
                    <a:lnTo>
                      <a:pt x="24435" y="9387"/>
                    </a:lnTo>
                    <a:cubicBezTo>
                      <a:pt x="26471" y="9387"/>
                      <a:pt x="28124" y="7306"/>
                      <a:pt x="28122" y="4741"/>
                    </a:cubicBezTo>
                    <a:lnTo>
                      <a:pt x="28122" y="4647"/>
                    </a:lnTo>
                    <a:cubicBezTo>
                      <a:pt x="28122" y="2081"/>
                      <a:pt x="26471" y="1"/>
                      <a:pt x="24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4410052" y="3688695"/>
                <a:ext cx="632622" cy="209188"/>
              </a:xfrm>
              <a:custGeom>
                <a:avLst/>
                <a:gdLst/>
                <a:ahLst/>
                <a:cxnLst/>
                <a:rect l="l" t="t" r="r" b="b"/>
                <a:pathLst>
                  <a:path w="28391" h="9388" extrusionOk="0">
                    <a:moveTo>
                      <a:pt x="1" y="0"/>
                    </a:moveTo>
                    <a:cubicBezTo>
                      <a:pt x="1" y="0"/>
                      <a:pt x="2062" y="4564"/>
                      <a:pt x="1" y="9387"/>
                    </a:cubicBezTo>
                    <a:lnTo>
                      <a:pt x="27081" y="9387"/>
                    </a:lnTo>
                    <a:cubicBezTo>
                      <a:pt x="27081" y="9387"/>
                      <a:pt x="27081" y="9387"/>
                      <a:pt x="27081" y="9387"/>
                    </a:cubicBezTo>
                    <a:cubicBezTo>
                      <a:pt x="27083" y="9387"/>
                      <a:pt x="28391" y="8134"/>
                      <a:pt x="28391" y="4695"/>
                    </a:cubicBezTo>
                    <a:cubicBezTo>
                      <a:pt x="28391" y="1253"/>
                      <a:pt x="27080" y="0"/>
                      <a:pt x="2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5179077" y="3652686"/>
                <a:ext cx="86835" cy="281250"/>
              </a:xfrm>
              <a:custGeom>
                <a:avLst/>
                <a:gdLst/>
                <a:ahLst/>
                <a:cxnLst/>
                <a:rect l="l" t="t" r="r" b="b"/>
                <a:pathLst>
                  <a:path w="3897" h="12622" extrusionOk="0">
                    <a:moveTo>
                      <a:pt x="313" y="1"/>
                    </a:moveTo>
                    <a:cubicBezTo>
                      <a:pt x="1287" y="2839"/>
                      <a:pt x="1883" y="7153"/>
                      <a:pt x="0" y="12622"/>
                    </a:cubicBezTo>
                    <a:lnTo>
                      <a:pt x="2353" y="12622"/>
                    </a:lnTo>
                    <a:cubicBezTo>
                      <a:pt x="3897" y="7446"/>
                      <a:pt x="3492"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5447117" y="3652686"/>
                <a:ext cx="86857" cy="281250"/>
              </a:xfrm>
              <a:custGeom>
                <a:avLst/>
                <a:gdLst/>
                <a:ahLst/>
                <a:cxnLst/>
                <a:rect l="l" t="t" r="r" b="b"/>
                <a:pathLst>
                  <a:path w="3898" h="12622" extrusionOk="0">
                    <a:moveTo>
                      <a:pt x="313" y="1"/>
                    </a:moveTo>
                    <a:cubicBezTo>
                      <a:pt x="1286" y="2839"/>
                      <a:pt x="1883" y="7153"/>
                      <a:pt x="1" y="12622"/>
                    </a:cubicBezTo>
                    <a:lnTo>
                      <a:pt x="2353" y="12622"/>
                    </a:lnTo>
                    <a:cubicBezTo>
                      <a:pt x="3897" y="7446"/>
                      <a:pt x="3493"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4265525" y="3931110"/>
                <a:ext cx="1029875" cy="224296"/>
              </a:xfrm>
              <a:custGeom>
                <a:avLst/>
                <a:gdLst/>
                <a:ahLst/>
                <a:cxnLst/>
                <a:rect l="l" t="t" r="r" b="b"/>
                <a:pathLst>
                  <a:path w="46219" h="10066" extrusionOk="0">
                    <a:moveTo>
                      <a:pt x="4036" y="1"/>
                    </a:moveTo>
                    <a:cubicBezTo>
                      <a:pt x="1809" y="1"/>
                      <a:pt x="1" y="2232"/>
                      <a:pt x="0" y="4985"/>
                    </a:cubicBezTo>
                    <a:lnTo>
                      <a:pt x="0" y="5085"/>
                    </a:lnTo>
                    <a:cubicBezTo>
                      <a:pt x="0" y="7836"/>
                      <a:pt x="1807" y="10066"/>
                      <a:pt x="4036" y="10066"/>
                    </a:cubicBezTo>
                    <a:lnTo>
                      <a:pt x="46219" y="10066"/>
                    </a:lnTo>
                    <a:lnTo>
                      <a:pt x="46219" y="8777"/>
                    </a:lnTo>
                    <a:lnTo>
                      <a:pt x="40144" y="8777"/>
                    </a:lnTo>
                    <a:lnTo>
                      <a:pt x="40144" y="1291"/>
                    </a:lnTo>
                    <a:lnTo>
                      <a:pt x="46219" y="1291"/>
                    </a:lnTo>
                    <a:lnTo>
                      <a:pt x="46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4501946" y="3931110"/>
                <a:ext cx="1029897" cy="224296"/>
              </a:xfrm>
              <a:custGeom>
                <a:avLst/>
                <a:gdLst/>
                <a:ahLst/>
                <a:cxnLst/>
                <a:rect l="l" t="t" r="r" b="b"/>
                <a:pathLst>
                  <a:path w="46220" h="10066" extrusionOk="0">
                    <a:moveTo>
                      <a:pt x="4037" y="1"/>
                    </a:moveTo>
                    <a:cubicBezTo>
                      <a:pt x="1808" y="1"/>
                      <a:pt x="1" y="2232"/>
                      <a:pt x="1" y="4985"/>
                    </a:cubicBezTo>
                    <a:lnTo>
                      <a:pt x="1" y="5085"/>
                    </a:lnTo>
                    <a:cubicBezTo>
                      <a:pt x="1" y="7836"/>
                      <a:pt x="1808" y="10066"/>
                      <a:pt x="4037" y="10066"/>
                    </a:cubicBezTo>
                    <a:lnTo>
                      <a:pt x="46219" y="10066"/>
                    </a:lnTo>
                    <a:lnTo>
                      <a:pt x="46219" y="8777"/>
                    </a:lnTo>
                    <a:lnTo>
                      <a:pt x="40147" y="8777"/>
                    </a:lnTo>
                    <a:lnTo>
                      <a:pt x="40147" y="1291"/>
                    </a:lnTo>
                    <a:lnTo>
                      <a:pt x="46219" y="1291"/>
                    </a:lnTo>
                    <a:lnTo>
                      <a:pt x="46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4530602" y="3959855"/>
                <a:ext cx="499707" cy="166829"/>
              </a:xfrm>
              <a:custGeom>
                <a:avLst/>
                <a:gdLst/>
                <a:ahLst/>
                <a:cxnLst/>
                <a:rect l="l" t="t" r="r" b="b"/>
                <a:pathLst>
                  <a:path w="22426" h="7487" extrusionOk="0">
                    <a:moveTo>
                      <a:pt x="2942" y="1"/>
                    </a:moveTo>
                    <a:cubicBezTo>
                      <a:pt x="1318" y="1"/>
                      <a:pt x="0" y="1659"/>
                      <a:pt x="0" y="3706"/>
                    </a:cubicBezTo>
                    <a:lnTo>
                      <a:pt x="0" y="3781"/>
                    </a:lnTo>
                    <a:cubicBezTo>
                      <a:pt x="1" y="5828"/>
                      <a:pt x="1319" y="7487"/>
                      <a:pt x="2942" y="7487"/>
                    </a:cubicBezTo>
                    <a:lnTo>
                      <a:pt x="22426" y="7487"/>
                    </a:lnTo>
                    <a:lnTo>
                      <a:pt x="224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5007031" y="3959855"/>
                <a:ext cx="504476" cy="166829"/>
              </a:xfrm>
              <a:custGeom>
                <a:avLst/>
                <a:gdLst/>
                <a:ahLst/>
                <a:cxnLst/>
                <a:rect l="l" t="t" r="r" b="b"/>
                <a:pathLst>
                  <a:path w="22640" h="7487" extrusionOk="0">
                    <a:moveTo>
                      <a:pt x="1045" y="1"/>
                    </a:moveTo>
                    <a:cubicBezTo>
                      <a:pt x="1045" y="1"/>
                      <a:pt x="0" y="999"/>
                      <a:pt x="0" y="3743"/>
                    </a:cubicBezTo>
                    <a:cubicBezTo>
                      <a:pt x="0" y="6489"/>
                      <a:pt x="1046" y="7487"/>
                      <a:pt x="1045" y="7487"/>
                    </a:cubicBezTo>
                    <a:lnTo>
                      <a:pt x="22639" y="7487"/>
                    </a:lnTo>
                    <a:cubicBezTo>
                      <a:pt x="20996" y="3639"/>
                      <a:pt x="22639" y="1"/>
                      <a:pt x="22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4228380" y="4156991"/>
                <a:ext cx="1291538" cy="281205"/>
              </a:xfrm>
              <a:custGeom>
                <a:avLst/>
                <a:gdLst/>
                <a:ahLst/>
                <a:cxnLst/>
                <a:rect l="l" t="t" r="r" b="b"/>
                <a:pathLst>
                  <a:path w="57962" h="12620" extrusionOk="0">
                    <a:moveTo>
                      <a:pt x="0" y="0"/>
                    </a:moveTo>
                    <a:lnTo>
                      <a:pt x="0" y="1616"/>
                    </a:lnTo>
                    <a:lnTo>
                      <a:pt x="7617" y="1616"/>
                    </a:lnTo>
                    <a:lnTo>
                      <a:pt x="7617" y="11004"/>
                    </a:lnTo>
                    <a:lnTo>
                      <a:pt x="0" y="11004"/>
                    </a:lnTo>
                    <a:lnTo>
                      <a:pt x="0" y="12619"/>
                    </a:lnTo>
                    <a:lnTo>
                      <a:pt x="52899" y="12619"/>
                    </a:lnTo>
                    <a:cubicBezTo>
                      <a:pt x="55693" y="12619"/>
                      <a:pt x="57960" y="9822"/>
                      <a:pt x="57960" y="6373"/>
                    </a:cubicBezTo>
                    <a:lnTo>
                      <a:pt x="57960" y="6247"/>
                    </a:lnTo>
                    <a:cubicBezTo>
                      <a:pt x="57961" y="2796"/>
                      <a:pt x="55695" y="0"/>
                      <a:pt x="5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4857290" y="4192978"/>
                <a:ext cx="626673" cy="209210"/>
              </a:xfrm>
              <a:custGeom>
                <a:avLst/>
                <a:gdLst/>
                <a:ahLst/>
                <a:cxnLst/>
                <a:rect l="l" t="t" r="r" b="b"/>
                <a:pathLst>
                  <a:path w="28124" h="9389" extrusionOk="0">
                    <a:moveTo>
                      <a:pt x="1" y="1"/>
                    </a:moveTo>
                    <a:lnTo>
                      <a:pt x="1" y="9389"/>
                    </a:lnTo>
                    <a:lnTo>
                      <a:pt x="24435" y="9389"/>
                    </a:lnTo>
                    <a:cubicBezTo>
                      <a:pt x="26471" y="9389"/>
                      <a:pt x="28124" y="7309"/>
                      <a:pt x="28123" y="4742"/>
                    </a:cubicBezTo>
                    <a:lnTo>
                      <a:pt x="28123" y="4649"/>
                    </a:lnTo>
                    <a:cubicBezTo>
                      <a:pt x="28123" y="2082"/>
                      <a:pt x="26471" y="1"/>
                      <a:pt x="24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4253871" y="4192978"/>
                <a:ext cx="632645" cy="209210"/>
              </a:xfrm>
              <a:custGeom>
                <a:avLst/>
                <a:gdLst/>
                <a:ahLst/>
                <a:cxnLst/>
                <a:rect l="l" t="t" r="r" b="b"/>
                <a:pathLst>
                  <a:path w="28392" h="9389" extrusionOk="0">
                    <a:moveTo>
                      <a:pt x="1" y="1"/>
                    </a:moveTo>
                    <a:cubicBezTo>
                      <a:pt x="1" y="1"/>
                      <a:pt x="2062" y="4565"/>
                      <a:pt x="1" y="9389"/>
                    </a:cubicBezTo>
                    <a:lnTo>
                      <a:pt x="27081" y="9389"/>
                    </a:lnTo>
                    <a:cubicBezTo>
                      <a:pt x="27081" y="9389"/>
                      <a:pt x="28392" y="8136"/>
                      <a:pt x="28392" y="4696"/>
                    </a:cubicBezTo>
                    <a:cubicBezTo>
                      <a:pt x="28392" y="1253"/>
                      <a:pt x="27080" y="1"/>
                      <a:pt x="27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4423176" y="3726799"/>
                <a:ext cx="614351" cy="8467"/>
              </a:xfrm>
              <a:custGeom>
                <a:avLst/>
                <a:gdLst/>
                <a:ahLst/>
                <a:cxnLst/>
                <a:rect l="l" t="t" r="r" b="b"/>
                <a:pathLst>
                  <a:path w="27571" h="380" extrusionOk="0">
                    <a:moveTo>
                      <a:pt x="0" y="1"/>
                    </a:moveTo>
                    <a:lnTo>
                      <a:pt x="0" y="380"/>
                    </a:lnTo>
                    <a:lnTo>
                      <a:pt x="27570" y="380"/>
                    </a:lnTo>
                    <a:lnTo>
                      <a:pt x="27570"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4429638" y="3770250"/>
                <a:ext cx="607911" cy="8467"/>
              </a:xfrm>
              <a:custGeom>
                <a:avLst/>
                <a:gdLst/>
                <a:ahLst/>
                <a:cxnLst/>
                <a:rect l="l" t="t" r="r" b="b"/>
                <a:pathLst>
                  <a:path w="27282" h="380" extrusionOk="0">
                    <a:moveTo>
                      <a:pt x="1" y="1"/>
                    </a:moveTo>
                    <a:lnTo>
                      <a:pt x="1" y="380"/>
                    </a:lnTo>
                    <a:lnTo>
                      <a:pt x="27281" y="380"/>
                    </a:lnTo>
                    <a:lnTo>
                      <a:pt x="27281"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4428413" y="3813702"/>
                <a:ext cx="609137" cy="8467"/>
              </a:xfrm>
              <a:custGeom>
                <a:avLst/>
                <a:gdLst/>
                <a:ahLst/>
                <a:cxnLst/>
                <a:rect l="l" t="t" r="r" b="b"/>
                <a:pathLst>
                  <a:path w="27337" h="380" extrusionOk="0">
                    <a:moveTo>
                      <a:pt x="0" y="0"/>
                    </a:moveTo>
                    <a:lnTo>
                      <a:pt x="0" y="380"/>
                    </a:lnTo>
                    <a:lnTo>
                      <a:pt x="27336" y="380"/>
                    </a:lnTo>
                    <a:lnTo>
                      <a:pt x="2733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4422396" y="3857153"/>
                <a:ext cx="615153" cy="8467"/>
              </a:xfrm>
              <a:custGeom>
                <a:avLst/>
                <a:gdLst/>
                <a:ahLst/>
                <a:cxnLst/>
                <a:rect l="l" t="t" r="r" b="b"/>
                <a:pathLst>
                  <a:path w="27607" h="380" extrusionOk="0">
                    <a:moveTo>
                      <a:pt x="1" y="0"/>
                    </a:moveTo>
                    <a:lnTo>
                      <a:pt x="1" y="379"/>
                    </a:lnTo>
                    <a:lnTo>
                      <a:pt x="27606" y="379"/>
                    </a:lnTo>
                    <a:lnTo>
                      <a:pt x="2760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4557297" y="4104225"/>
                <a:ext cx="944176" cy="8467"/>
              </a:xfrm>
              <a:custGeom>
                <a:avLst/>
                <a:gdLst/>
                <a:ahLst/>
                <a:cxnLst/>
                <a:rect l="l" t="t" r="r" b="b"/>
                <a:pathLst>
                  <a:path w="42373" h="380" extrusionOk="0">
                    <a:moveTo>
                      <a:pt x="0" y="0"/>
                    </a:moveTo>
                    <a:lnTo>
                      <a:pt x="0" y="379"/>
                    </a:lnTo>
                    <a:lnTo>
                      <a:pt x="42373" y="379"/>
                    </a:lnTo>
                    <a:lnTo>
                      <a:pt x="42373"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4532741" y="4060774"/>
                <a:ext cx="958749" cy="8467"/>
              </a:xfrm>
              <a:custGeom>
                <a:avLst/>
                <a:gdLst/>
                <a:ahLst/>
                <a:cxnLst/>
                <a:rect l="l" t="t" r="r" b="b"/>
                <a:pathLst>
                  <a:path w="43027" h="380" extrusionOk="0">
                    <a:moveTo>
                      <a:pt x="0" y="0"/>
                    </a:moveTo>
                    <a:lnTo>
                      <a:pt x="0" y="379"/>
                    </a:lnTo>
                    <a:lnTo>
                      <a:pt x="43026" y="379"/>
                    </a:lnTo>
                    <a:lnTo>
                      <a:pt x="4302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4532741" y="4017322"/>
                <a:ext cx="960710" cy="8467"/>
              </a:xfrm>
              <a:custGeom>
                <a:avLst/>
                <a:gdLst/>
                <a:ahLst/>
                <a:cxnLst/>
                <a:rect l="l" t="t" r="r" b="b"/>
                <a:pathLst>
                  <a:path w="43115" h="380" extrusionOk="0">
                    <a:moveTo>
                      <a:pt x="0" y="0"/>
                    </a:moveTo>
                    <a:lnTo>
                      <a:pt x="0" y="380"/>
                    </a:lnTo>
                    <a:lnTo>
                      <a:pt x="43115" y="380"/>
                    </a:lnTo>
                    <a:lnTo>
                      <a:pt x="43115"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4557297" y="3973848"/>
                <a:ext cx="945402" cy="8467"/>
              </a:xfrm>
              <a:custGeom>
                <a:avLst/>
                <a:gdLst/>
                <a:ahLst/>
                <a:cxnLst/>
                <a:rect l="l" t="t" r="r" b="b"/>
                <a:pathLst>
                  <a:path w="42428" h="380" extrusionOk="0">
                    <a:moveTo>
                      <a:pt x="0" y="1"/>
                    </a:moveTo>
                    <a:lnTo>
                      <a:pt x="0" y="380"/>
                    </a:lnTo>
                    <a:lnTo>
                      <a:pt x="42427" y="380"/>
                    </a:lnTo>
                    <a:lnTo>
                      <a:pt x="42427"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4269090" y="4228184"/>
                <a:ext cx="1191200" cy="8467"/>
              </a:xfrm>
              <a:custGeom>
                <a:avLst/>
                <a:gdLst/>
                <a:ahLst/>
                <a:cxnLst/>
                <a:rect l="l" t="t" r="r" b="b"/>
                <a:pathLst>
                  <a:path w="53459" h="380" extrusionOk="0">
                    <a:moveTo>
                      <a:pt x="0" y="0"/>
                    </a:moveTo>
                    <a:lnTo>
                      <a:pt x="0" y="379"/>
                    </a:lnTo>
                    <a:lnTo>
                      <a:pt x="53458" y="379"/>
                    </a:lnTo>
                    <a:lnTo>
                      <a:pt x="53458"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4281591" y="4271614"/>
                <a:ext cx="1178655" cy="8467"/>
              </a:xfrm>
              <a:custGeom>
                <a:avLst/>
                <a:gdLst/>
                <a:ahLst/>
                <a:cxnLst/>
                <a:rect l="l" t="t" r="r" b="b"/>
                <a:pathLst>
                  <a:path w="52896" h="380" extrusionOk="0">
                    <a:moveTo>
                      <a:pt x="1" y="1"/>
                    </a:moveTo>
                    <a:lnTo>
                      <a:pt x="1" y="380"/>
                    </a:lnTo>
                    <a:lnTo>
                      <a:pt x="52895" y="380"/>
                    </a:lnTo>
                    <a:lnTo>
                      <a:pt x="52895"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4279207" y="4315087"/>
                <a:ext cx="1181084" cy="8467"/>
              </a:xfrm>
              <a:custGeom>
                <a:avLst/>
                <a:gdLst/>
                <a:ahLst/>
                <a:cxnLst/>
                <a:rect l="l" t="t" r="r" b="b"/>
                <a:pathLst>
                  <a:path w="53005" h="380" extrusionOk="0">
                    <a:moveTo>
                      <a:pt x="0" y="1"/>
                    </a:moveTo>
                    <a:lnTo>
                      <a:pt x="0" y="380"/>
                    </a:lnTo>
                    <a:lnTo>
                      <a:pt x="53004" y="380"/>
                    </a:lnTo>
                    <a:lnTo>
                      <a:pt x="53004"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4267553" y="4358539"/>
                <a:ext cx="1192738" cy="8467"/>
              </a:xfrm>
              <a:custGeom>
                <a:avLst/>
                <a:gdLst/>
                <a:ahLst/>
                <a:cxnLst/>
                <a:rect l="l" t="t" r="r" b="b"/>
                <a:pathLst>
                  <a:path w="53528" h="380" extrusionOk="0">
                    <a:moveTo>
                      <a:pt x="1" y="0"/>
                    </a:moveTo>
                    <a:lnTo>
                      <a:pt x="1" y="380"/>
                    </a:lnTo>
                    <a:lnTo>
                      <a:pt x="53527" y="380"/>
                    </a:lnTo>
                    <a:lnTo>
                      <a:pt x="53527"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4634351" y="4025455"/>
                <a:ext cx="53389" cy="131534"/>
              </a:xfrm>
              <a:custGeom>
                <a:avLst/>
                <a:gdLst/>
                <a:ahLst/>
                <a:cxnLst/>
                <a:rect l="l" t="t" r="r" b="b"/>
                <a:pathLst>
                  <a:path w="2396" h="5903" extrusionOk="0">
                    <a:moveTo>
                      <a:pt x="1" y="1"/>
                    </a:moveTo>
                    <a:lnTo>
                      <a:pt x="1" y="5902"/>
                    </a:lnTo>
                    <a:lnTo>
                      <a:pt x="2396" y="5902"/>
                    </a:lnTo>
                    <a:lnTo>
                      <a:pt x="23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33"/>
            <p:cNvGrpSpPr/>
            <p:nvPr/>
          </p:nvGrpSpPr>
          <p:grpSpPr>
            <a:xfrm>
              <a:off x="2813087" y="3566995"/>
              <a:ext cx="366369" cy="324010"/>
              <a:chOff x="4967212" y="3076095"/>
              <a:chExt cx="366369" cy="324010"/>
            </a:xfrm>
          </p:grpSpPr>
          <p:sp>
            <p:nvSpPr>
              <p:cNvPr id="1784" name="Google Shape;1784;p3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2" name="Google Shape;1792;p33"/>
            <p:cNvSpPr/>
            <p:nvPr/>
          </p:nvSpPr>
          <p:spPr>
            <a:xfrm>
              <a:off x="534895" y="4668601"/>
              <a:ext cx="1318200" cy="1614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33"/>
            <p:cNvGrpSpPr/>
            <p:nvPr/>
          </p:nvGrpSpPr>
          <p:grpSpPr>
            <a:xfrm>
              <a:off x="226705" y="2524904"/>
              <a:ext cx="1934780" cy="2237705"/>
              <a:chOff x="3809440" y="119922"/>
              <a:chExt cx="720803" cy="833689"/>
            </a:xfrm>
          </p:grpSpPr>
          <p:sp>
            <p:nvSpPr>
              <p:cNvPr id="1794" name="Google Shape;1794;p33"/>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33"/>
            <p:cNvGrpSpPr/>
            <p:nvPr/>
          </p:nvGrpSpPr>
          <p:grpSpPr>
            <a:xfrm>
              <a:off x="1997210" y="3849910"/>
              <a:ext cx="948083" cy="980137"/>
              <a:chOff x="4774220" y="148489"/>
              <a:chExt cx="710707" cy="734680"/>
            </a:xfrm>
          </p:grpSpPr>
          <p:sp>
            <p:nvSpPr>
              <p:cNvPr id="1840" name="Google Shape;1840;p33"/>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aven Pro ExtraBold"/>
              <a:buNone/>
              <a:defRPr sz="3500">
                <a:solidFill>
                  <a:schemeClr val="dk1"/>
                </a:solidFill>
                <a:latin typeface="Maven Pro ExtraBold"/>
                <a:ea typeface="Maven Pro ExtraBold"/>
                <a:cs typeface="Maven Pro ExtraBold"/>
                <a:sym typeface="Maven Pro ExtraBol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289450"/>
            <a:ext cx="7717500" cy="32793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marL="914400" lvl="1"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marL="1371600" lvl="2"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marL="1828800" lvl="3"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marL="2286000" lvl="4"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marL="2743200" lvl="5"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marL="3200400" lvl="6"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marL="3657600" lvl="7"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marL="4114800" lvl="8"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8" r:id="rId5"/>
    <p:sldLayoutId id="2147483659" r:id="rId6"/>
    <p:sldLayoutId id="2147483672" r:id="rId7"/>
    <p:sldLayoutId id="2147483678" r:id="rId8"/>
    <p:sldLayoutId id="2147483679" r:id="rId9"/>
  </p:sldLayoutIdLst>
  <p:transition spd="med">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3.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4" name="TextBox 3">
            <a:extLst>
              <a:ext uri="{FF2B5EF4-FFF2-40B4-BE49-F238E27FC236}">
                <a16:creationId xmlns:a16="http://schemas.microsoft.com/office/drawing/2014/main" id="{953CC502-BF21-8976-D667-081FF5BDB249}"/>
              </a:ext>
            </a:extLst>
          </p:cNvPr>
          <p:cNvSpPr txBox="1"/>
          <p:nvPr/>
        </p:nvSpPr>
        <p:spPr>
          <a:xfrm>
            <a:off x="1215151" y="932038"/>
            <a:ext cx="6713697" cy="3279424"/>
          </a:xfrm>
          <a:prstGeom prst="rect">
            <a:avLst/>
          </a:prstGeom>
          <a:noFill/>
        </p:spPr>
        <p:txBody>
          <a:bodyPr wrap="none" rtlCol="0">
            <a:spAutoFit/>
          </a:bodyPr>
          <a:lstStyle/>
          <a:p>
            <a:pPr algn="ctr">
              <a:lnSpc>
                <a:spcPct val="150000"/>
              </a:lnSpc>
            </a:pPr>
            <a:r>
              <a:rPr lang="en-VN" sz="4800" b="1" dirty="0">
                <a:solidFill>
                  <a:schemeClr val="tx1">
                    <a:lumMod val="60000"/>
                    <a:lumOff val="40000"/>
                  </a:schemeClr>
                </a:solidFill>
              </a:rPr>
              <a:t>CHÀO MỪNG CÁC EM</a:t>
            </a:r>
          </a:p>
          <a:p>
            <a:pPr algn="ctr">
              <a:lnSpc>
                <a:spcPct val="150000"/>
              </a:lnSpc>
            </a:pPr>
            <a:r>
              <a:rPr lang="en-VN" sz="4800" b="1" dirty="0">
                <a:solidFill>
                  <a:schemeClr val="tx1">
                    <a:lumMod val="60000"/>
                    <a:lumOff val="40000"/>
                  </a:schemeClr>
                </a:solidFill>
              </a:rPr>
              <a:t>ĐẾN VỚI</a:t>
            </a:r>
          </a:p>
          <a:p>
            <a:pPr algn="ctr">
              <a:lnSpc>
                <a:spcPct val="150000"/>
              </a:lnSpc>
            </a:pPr>
            <a:r>
              <a:rPr lang="en-VN" sz="4800" b="1" dirty="0">
                <a:solidFill>
                  <a:schemeClr val="tx1">
                    <a:lumMod val="60000"/>
                    <a:lumOff val="40000"/>
                  </a:schemeClr>
                </a:solidFill>
              </a:rPr>
              <a:t>BÀI GIẢNG HÔM NAY</a:t>
            </a: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2E0A4F-0BEE-4906-B7FF-BDDDFAF7B30B}"/>
                  </a:ext>
                </a:extLst>
              </p:cNvPr>
              <p:cNvSpPr txBox="1"/>
              <p:nvPr/>
            </p:nvSpPr>
            <p:spPr>
              <a:xfrm>
                <a:off x="425823" y="358588"/>
                <a:ext cx="8292354" cy="1248547"/>
              </a:xfrm>
              <a:prstGeom prst="rect">
                <a:avLst/>
              </a:prstGeom>
              <a:noFill/>
            </p:spPr>
            <p:txBody>
              <a:bodyPr wrap="square">
                <a:spAutoFit/>
              </a:bodyPr>
              <a:lstStyle/>
              <a:p>
                <a:pPr marL="285750" indent="-285750" algn="just">
                  <a:lnSpc>
                    <a:spcPct val="200000"/>
                  </a:lnSpc>
                  <a:spcBef>
                    <a:spcPts val="300"/>
                  </a:spcBef>
                  <a:spcAft>
                    <a:spcPts val="300"/>
                  </a:spcAft>
                  <a:buFont typeface="Arial" panose="020B0604020202020204" pitchFamily="34" charset="0"/>
                  <a:buChar char="•"/>
                </a:pPr>
                <a:r>
                  <a:rPr lang="da-DK"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da-DK"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4:</a:t>
                </a:r>
                <a:r>
                  <a:rPr lang="da-DK"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Tính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độ</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dài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cả</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đoạn</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theo</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tan</m:t>
                        </m:r>
                      </m:fName>
                      <m:e>
                        <m:acc>
                          <m:accPr>
                            <m:chr m:val="̂"/>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HDA</m:t>
                            </m:r>
                          </m:e>
                        </m:acc>
                      </m:e>
                    </m:func>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và</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độ</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dài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đoạn</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CD</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Giải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thích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cách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tính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của</a:t>
                </a:r>
                <a:r>
                  <a:rPr lang="da-DK" sz="2000" dirty="0">
                    <a:effectLst/>
                    <a:latin typeface="Arial" panose="020B0604020202020204" pitchFamily="34" charset="0"/>
                    <a:ea typeface="Calibri" panose="020F0502020204030204" pitchFamily="34" charset="0"/>
                    <a:cs typeface="Arial" panose="020B0604020202020204" pitchFamily="34" charset="0"/>
                  </a:rPr>
                  <a:t> em</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852E0A4F-0BEE-4906-B7FF-BDDDFAF7B30B}"/>
                  </a:ext>
                </a:extLst>
              </p:cNvPr>
              <p:cNvSpPr txBox="1">
                <a:spLocks noRot="1" noChangeAspect="1" noMove="1" noResize="1" noEditPoints="1" noAdjustHandles="1" noChangeArrowheads="1" noChangeShapeType="1" noTextEdit="1"/>
              </p:cNvSpPr>
              <p:nvPr/>
            </p:nvSpPr>
            <p:spPr>
              <a:xfrm>
                <a:off x="425823" y="358588"/>
                <a:ext cx="8292354" cy="1248547"/>
              </a:xfrm>
              <a:prstGeom prst="rect">
                <a:avLst/>
              </a:prstGeom>
              <a:blipFill>
                <a:blip r:embed="rId3"/>
                <a:stretch>
                  <a:fillRect l="-612" r="-765" b="-8081"/>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0544CA9-1EFC-67B8-18A5-0204EA3283B7}"/>
                  </a:ext>
                </a:extLst>
              </p:cNvPr>
              <p:cNvSpPr txBox="1"/>
              <p:nvPr/>
            </p:nvSpPr>
            <p:spPr>
              <a:xfrm>
                <a:off x="2073726" y="2543715"/>
                <a:ext cx="4996543" cy="1304844"/>
              </a:xfrm>
              <a:prstGeom prst="rect">
                <a:avLst/>
              </a:prstGeom>
              <a:noFill/>
            </p:spPr>
            <p:txBody>
              <a:bodyPr wrap="square">
                <a:spAutoFit/>
              </a:bodyPr>
              <a:lstStyle/>
              <a:p>
                <a:pPr algn="just">
                  <a:lnSpc>
                    <a:spcPct val="200000"/>
                  </a:lnSpc>
                  <a:spcBef>
                    <a:spcPts val="300"/>
                  </a:spcBef>
                  <a:spcAft>
                    <a:spcPts val="300"/>
                  </a:spcAft>
                </a:pPr>
                <a:r>
                  <a:rPr lang="da-DK"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Vì</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BHDC</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là</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hình</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chữ</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nhật</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nên</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DC</m:t>
                    </m:r>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HB</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AB</m:t>
                    </m:r>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AH</m:t>
                    </m:r>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HB</m:t>
                    </m:r>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=10.</m:t>
                    </m:r>
                    <m:func>
                      <m:func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tan</m:t>
                        </m:r>
                      </m:fName>
                      <m:e>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α</m:t>
                        </m:r>
                      </m:e>
                    </m:func>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DC</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30544CA9-1EFC-67B8-18A5-0204EA3283B7}"/>
                  </a:ext>
                </a:extLst>
              </p:cNvPr>
              <p:cNvSpPr txBox="1">
                <a:spLocks noRot="1" noChangeAspect="1" noMove="1" noResize="1" noEditPoints="1" noAdjustHandles="1" noChangeArrowheads="1" noChangeShapeType="1" noTextEdit="1"/>
              </p:cNvSpPr>
              <p:nvPr/>
            </p:nvSpPr>
            <p:spPr>
              <a:xfrm>
                <a:off x="2073726" y="2543715"/>
                <a:ext cx="4996543" cy="1304844"/>
              </a:xfrm>
              <a:prstGeom prst="rect">
                <a:avLst/>
              </a:prstGeom>
              <a:blipFill>
                <a:blip r:embed="rId4"/>
                <a:stretch>
                  <a:fillRect l="-1269" b="-8738"/>
                </a:stretch>
              </a:blipFill>
            </p:spPr>
            <p:txBody>
              <a:bodyPr/>
              <a:lstStyle/>
              <a:p>
                <a:r>
                  <a:rPr lang="en-VN">
                    <a:noFill/>
                  </a:rPr>
                  <a:t> </a:t>
                </a:r>
              </a:p>
            </p:txBody>
          </p:sp>
        </mc:Fallback>
      </mc:AlternateContent>
      <p:sp>
        <p:nvSpPr>
          <p:cNvPr id="7" name="Down Arrow 6">
            <a:extLst>
              <a:ext uri="{FF2B5EF4-FFF2-40B4-BE49-F238E27FC236}">
                <a16:creationId xmlns:a16="http://schemas.microsoft.com/office/drawing/2014/main" id="{239D2517-78A6-A87B-C6E2-D9A7FAFC28CC}"/>
              </a:ext>
            </a:extLst>
          </p:cNvPr>
          <p:cNvSpPr/>
          <p:nvPr/>
        </p:nvSpPr>
        <p:spPr>
          <a:xfrm>
            <a:off x="4383738" y="1763231"/>
            <a:ext cx="376517" cy="62438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69943344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strips(downLeft)">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strips(downLeft)">
                                      <p:cBhvr>
                                        <p:cTn id="2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2" name="TextBox 1">
            <a:extLst>
              <a:ext uri="{FF2B5EF4-FFF2-40B4-BE49-F238E27FC236}">
                <a16:creationId xmlns:a16="http://schemas.microsoft.com/office/drawing/2014/main" id="{30ABBC9C-D049-35DD-FA46-09340B7378E8}"/>
              </a:ext>
            </a:extLst>
          </p:cNvPr>
          <p:cNvSpPr txBox="1"/>
          <p:nvPr/>
        </p:nvSpPr>
        <p:spPr>
          <a:xfrm>
            <a:off x="2746017" y="307146"/>
            <a:ext cx="3651962" cy="492443"/>
          </a:xfrm>
          <a:prstGeom prst="rect">
            <a:avLst/>
          </a:prstGeom>
          <a:noFill/>
        </p:spPr>
        <p:txBody>
          <a:bodyPr wrap="none" rtlCol="0">
            <a:spAutoFit/>
          </a:bodyPr>
          <a:lstStyle/>
          <a:p>
            <a:pPr algn="ctr"/>
            <a:r>
              <a:rPr lang="en-VN" sz="2600" b="1" dirty="0">
                <a:solidFill>
                  <a:srgbClr val="DB133F"/>
                </a:solidFill>
              </a:rPr>
              <a:t>PHIẾU HỌC TẬP SỐ 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5291F85-9ED0-2DA9-A540-C5886FC97D87}"/>
                  </a:ext>
                </a:extLst>
              </p:cNvPr>
              <p:cNvSpPr txBox="1"/>
              <p:nvPr/>
            </p:nvSpPr>
            <p:spPr>
              <a:xfrm>
                <a:off x="376965" y="799589"/>
                <a:ext cx="8390067" cy="3561168"/>
              </a:xfrm>
              <a:prstGeom prst="rect">
                <a:avLst/>
              </a:prstGeom>
              <a:noFill/>
            </p:spPr>
            <p:txBody>
              <a:bodyPr wrap="square">
                <a:spAutoFit/>
              </a:bodyPr>
              <a:lstStyle/>
              <a:p>
                <a:pPr algn="just">
                  <a:lnSpc>
                    <a:spcPct val="200000"/>
                  </a:lnSpc>
                  <a:spcBef>
                    <a:spcPts val="300"/>
                  </a:spcBef>
                  <a:spcAft>
                    <a:spcPts val="300"/>
                  </a:spcAft>
                </a:pPr>
                <a:r>
                  <a:rPr lang="da-DK" sz="1800" dirty="0" err="1">
                    <a:effectLst/>
                    <a:latin typeface="Arial" panose="020B0604020202020204" pitchFamily="34" charset="0"/>
                    <a:ea typeface="Calibri" panose="020F0502020204030204" pitchFamily="34" charset="0"/>
                    <a:cs typeface="Arial" panose="020B0604020202020204" pitchFamily="34" charset="0"/>
                  </a:rPr>
                  <a:t>Hình</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ảnh</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dưới</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minh</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họa</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các</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bước</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đô</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khoảng</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cách</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giữa</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hai</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điểm</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giả</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định</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trên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sân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trường</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Giả</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sử</a:t>
                </a:r>
                <a:r>
                  <a:rPr lang="da-DK"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1800" i="0">
                        <a:effectLst/>
                        <a:latin typeface="Cambria Math" panose="02040503050406030204" pitchFamily="18" charset="0"/>
                        <a:ea typeface="Calibri" panose="020F0502020204030204" pitchFamily="34" charset="0"/>
                        <a:cs typeface="Times New Roman" panose="02020603050405020304" pitchFamily="18" charset="0"/>
                      </a:rPr>
                      <m:t>A</m:t>
                    </m:r>
                    <m:r>
                      <a:rPr lang="da-DK" sz="1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da-DK" sz="18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là</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hai</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vị</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trí</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cần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đo</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khoảng</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cách</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Dựa</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vào</a:t>
                </a:r>
                <a:r>
                  <a:rPr lang="da-DK" sz="1800" dirty="0">
                    <a:effectLst/>
                    <a:latin typeface="Arial" panose="020B0604020202020204" pitchFamily="34" charset="0"/>
                    <a:ea typeface="Calibri" panose="020F0502020204030204" pitchFamily="34" charset="0"/>
                    <a:cs typeface="Arial" panose="020B0604020202020204" pitchFamily="34" charset="0"/>
                  </a:rPr>
                  <a:t> SGK, em </a:t>
                </a:r>
                <a:r>
                  <a:rPr lang="da-DK" sz="1800" dirty="0" err="1">
                    <a:effectLst/>
                    <a:latin typeface="Arial" panose="020B0604020202020204" pitchFamily="34" charset="0"/>
                    <a:ea typeface="Calibri" panose="020F0502020204030204" pitchFamily="34" charset="0"/>
                    <a:cs typeface="Arial" panose="020B0604020202020204" pitchFamily="34" charset="0"/>
                  </a:rPr>
                  <a:t>hãy</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điền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vào</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những</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từ</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còn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thiếu</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vào</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chỗ</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trống</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và</a:t>
                </a:r>
                <a:r>
                  <a:rPr lang="da-DK" sz="18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200000"/>
                  </a:lnSpc>
                  <a:spcBef>
                    <a:spcPts val="300"/>
                  </a:spcBef>
                  <a:spcAft>
                    <a:spcPts val="300"/>
                  </a:spcAft>
                </a:pPr>
                <a:r>
                  <a:rPr lang="da-DK" sz="1800" dirty="0" err="1">
                    <a:effectLst/>
                    <a:latin typeface="Arial" panose="020B0604020202020204" pitchFamily="34" charset="0"/>
                    <a:ea typeface="Calibri" panose="020F0502020204030204" pitchFamily="34" charset="0"/>
                    <a:cs typeface="Arial" panose="020B0604020202020204" pitchFamily="34" charset="0"/>
                  </a:rPr>
                  <a:t>trả</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lời</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các</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câu</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hỏi</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sau</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để</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hoàn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thành</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các</a:t>
                </a:r>
                <a:r>
                  <a:rPr lang="da-DK" sz="18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200000"/>
                  </a:lnSpc>
                  <a:spcBef>
                    <a:spcPts val="300"/>
                  </a:spcBef>
                  <a:spcAft>
                    <a:spcPts val="300"/>
                  </a:spcAft>
                </a:pPr>
                <a:r>
                  <a:rPr lang="da-DK" sz="1800" dirty="0" err="1">
                    <a:effectLst/>
                    <a:latin typeface="Arial" panose="020B0604020202020204" pitchFamily="34" charset="0"/>
                    <a:ea typeface="Calibri" panose="020F0502020204030204" pitchFamily="34" charset="0"/>
                    <a:cs typeface="Arial" panose="020B0604020202020204" pitchFamily="34" charset="0"/>
                  </a:rPr>
                  <a:t>bước</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đo</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khoảng</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cách</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từ</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cột</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cờ</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đến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bồn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hoa</a:t>
                </a:r>
                <a:r>
                  <a:rPr lang="da-DK" sz="18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200000"/>
                  </a:lnSpc>
                  <a:spcBef>
                    <a:spcPts val="300"/>
                  </a:spcBef>
                  <a:spcAft>
                    <a:spcPts val="300"/>
                  </a:spcAft>
                </a:pPr>
                <a:r>
                  <a:rPr lang="da-DK" sz="1800" dirty="0" err="1">
                    <a:effectLst/>
                    <a:latin typeface="Arial" panose="020B0604020202020204" pitchFamily="34" charset="0"/>
                    <a:ea typeface="Calibri" panose="020F0502020204030204" pitchFamily="34" charset="0"/>
                    <a:cs typeface="Arial" panose="020B0604020202020204" pitchFamily="34" charset="0"/>
                  </a:rPr>
                  <a:t>trong</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sân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trường</a:t>
                </a:r>
                <a:r>
                  <a:rPr lang="da-DK"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C5291F85-9ED0-2DA9-A540-C5886FC97D87}"/>
                  </a:ext>
                </a:extLst>
              </p:cNvPr>
              <p:cNvSpPr txBox="1">
                <a:spLocks noRot="1" noChangeAspect="1" noMove="1" noResize="1" noEditPoints="1" noAdjustHandles="1" noChangeArrowheads="1" noChangeShapeType="1" noTextEdit="1"/>
              </p:cNvSpPr>
              <p:nvPr/>
            </p:nvSpPr>
            <p:spPr>
              <a:xfrm>
                <a:off x="376965" y="799589"/>
                <a:ext cx="8390067" cy="3561168"/>
              </a:xfrm>
              <a:prstGeom prst="rect">
                <a:avLst/>
              </a:prstGeom>
              <a:blipFill>
                <a:blip r:embed="rId3"/>
                <a:stretch>
                  <a:fillRect l="-604" r="-604" b="-1418"/>
                </a:stretch>
              </a:blipFill>
            </p:spPr>
            <p:txBody>
              <a:bodyPr/>
              <a:lstStyle/>
              <a:p>
                <a:r>
                  <a:rPr lang="en-VN">
                    <a:noFill/>
                  </a:rPr>
                  <a:t> </a:t>
                </a:r>
              </a:p>
            </p:txBody>
          </p:sp>
        </mc:Fallback>
      </mc:AlternateContent>
      <p:pic>
        <p:nvPicPr>
          <p:cNvPr id="5" name="Picture 4" descr="A diagram of a triangle&#10;&#10;Description automatically generated">
            <a:extLst>
              <a:ext uri="{FF2B5EF4-FFF2-40B4-BE49-F238E27FC236}">
                <a16:creationId xmlns:a16="http://schemas.microsoft.com/office/drawing/2014/main" id="{55798C08-C494-508D-8792-8ED6851C359E}"/>
              </a:ext>
            </a:extLst>
          </p:cNvPr>
          <p:cNvPicPr>
            <a:picLocks noChangeAspect="1"/>
          </p:cNvPicPr>
          <p:nvPr/>
        </p:nvPicPr>
        <p:blipFill>
          <a:blip r:embed="rId4"/>
          <a:stretch>
            <a:fillRect/>
          </a:stretch>
        </p:blipFill>
        <p:spPr>
          <a:xfrm>
            <a:off x="5110845" y="1951265"/>
            <a:ext cx="3301416" cy="2901935"/>
          </a:xfrm>
          <a:prstGeom prst="rect">
            <a:avLst/>
          </a:prstGeom>
        </p:spPr>
      </p:pic>
    </p:spTree>
    <p:extLst>
      <p:ext uri="{BB962C8B-B14F-4D97-AF65-F5344CB8AC3E}">
        <p14:creationId xmlns:p14="http://schemas.microsoft.com/office/powerpoint/2010/main" val="112980608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F665609-624A-BE5C-856B-53D06F962435}"/>
                  </a:ext>
                </a:extLst>
              </p:cNvPr>
              <p:cNvSpPr txBox="1"/>
              <p:nvPr/>
            </p:nvSpPr>
            <p:spPr>
              <a:xfrm>
                <a:off x="440870" y="597669"/>
                <a:ext cx="8337370" cy="1843453"/>
              </a:xfrm>
              <a:prstGeom prst="rect">
                <a:avLst/>
              </a:prstGeom>
              <a:noFill/>
            </p:spPr>
            <p:txBody>
              <a:bodyPr wrap="square">
                <a:spAutoFit/>
              </a:bodyPr>
              <a:lstStyle/>
              <a:p>
                <a:pPr marL="285750" indent="-285750" algn="just">
                  <a:lnSpc>
                    <a:spcPct val="200000"/>
                  </a:lnSpc>
                  <a:spcBef>
                    <a:spcPts val="300"/>
                  </a:spcBef>
                  <a:spcAft>
                    <a:spcPts val="300"/>
                  </a:spcAft>
                  <a:buFont typeface="Arial" panose="020B0604020202020204" pitchFamily="34" charset="0"/>
                  <a:buChar char="•"/>
                </a:pPr>
                <a:r>
                  <a:rPr lang="da-DK"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da-DK"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1:</a:t>
                </a:r>
                <a:r>
                  <a:rPr lang="da-DK"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Dùng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giác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kế</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vẽ</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đường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thẳng</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da-DK" sz="2000" dirty="0">
                    <a:effectLst/>
                    <a:latin typeface="Arial" panose="020B0604020202020204" pitchFamily="34" charset="0"/>
                    <a:ea typeface="Calibri" panose="020F0502020204030204" pitchFamily="34" charset="0"/>
                    <a:cs typeface="Arial" panose="020B0604020202020204" pitchFamily="34" charset="0"/>
                  </a:rPr>
                  <a:t> ………........... </a:t>
                </a:r>
                <a:r>
                  <a:rPr lang="da-DK" sz="2000" dirty="0" err="1">
                    <a:effectLst/>
                    <a:latin typeface="Arial" panose="020B0604020202020204" pitchFamily="34" charset="0"/>
                    <a:ea typeface="Calibri" panose="020F0502020204030204" pitchFamily="34" charset="0"/>
                    <a:cs typeface="Arial" panose="020B0604020202020204" pitchFamily="34" charset="0"/>
                  </a:rPr>
                  <a:t>với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đoạn</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tại</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Chọn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điểm</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C</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trên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đường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thẳng</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sao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điểm</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C</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cách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điểm</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một</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đoạn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có</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độ</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dài</a:t>
                </a:r>
                <a:r>
                  <a:rPr lang="da-DK" sz="2000" dirty="0">
                    <a:effectLst/>
                    <a:latin typeface="Arial" panose="020B0604020202020204" pitchFamily="34" charset="0"/>
                    <a:ea typeface="Calibri" panose="020F0502020204030204" pitchFamily="34" charset="0"/>
                    <a:cs typeface="Arial" panose="020B0604020202020204" pitchFamily="34" charset="0"/>
                  </a:rPr>
                  <a:t> 3 m.</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0F665609-624A-BE5C-856B-53D06F962435}"/>
                  </a:ext>
                </a:extLst>
              </p:cNvPr>
              <p:cNvSpPr txBox="1">
                <a:spLocks noRot="1" noChangeAspect="1" noMove="1" noResize="1" noEditPoints="1" noAdjustHandles="1" noChangeArrowheads="1" noChangeShapeType="1" noTextEdit="1"/>
              </p:cNvSpPr>
              <p:nvPr/>
            </p:nvSpPr>
            <p:spPr>
              <a:xfrm>
                <a:off x="440870" y="597669"/>
                <a:ext cx="8337370" cy="1843453"/>
              </a:xfrm>
              <a:prstGeom prst="rect">
                <a:avLst/>
              </a:prstGeom>
              <a:blipFill>
                <a:blip r:embed="rId3"/>
                <a:stretch>
                  <a:fillRect l="-608" b="-5517"/>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AF6D97-00A9-93DF-B3CE-9AD13091915B}"/>
                  </a:ext>
                </a:extLst>
              </p:cNvPr>
              <p:cNvSpPr txBox="1"/>
              <p:nvPr/>
            </p:nvSpPr>
            <p:spPr>
              <a:xfrm>
                <a:off x="440871" y="2702378"/>
                <a:ext cx="8262257" cy="1227900"/>
              </a:xfrm>
              <a:prstGeom prst="rect">
                <a:avLst/>
              </a:prstGeom>
              <a:noFill/>
            </p:spPr>
            <p:txBody>
              <a:bodyPr wrap="square">
                <a:spAutoFit/>
              </a:bodyPr>
              <a:lstStyle/>
              <a:p>
                <a:pPr marL="342900" indent="-342900" algn="just">
                  <a:lnSpc>
                    <a:spcPct val="200000"/>
                  </a:lnSpc>
                  <a:spcBef>
                    <a:spcPts val="300"/>
                  </a:spcBef>
                  <a:spcAft>
                    <a:spcPts val="300"/>
                  </a:spcAft>
                  <a:buFont typeface="Arial" panose="020B0604020202020204" pitchFamily="34" charset="0"/>
                  <a:buChar char="•"/>
                </a:pPr>
                <a:r>
                  <a:rPr lang="da-DK"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da-DK"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2:</a:t>
                </a:r>
                <a:r>
                  <a:rPr lang="da-DK"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Dùng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giác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kế</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xác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định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số</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góc</a:t>
                </a:r>
                <a:r>
                  <a:rPr lang="da-DK" sz="2000" dirty="0">
                    <a:effectLst/>
                    <a:latin typeface="Arial" panose="020B0604020202020204" pitchFamily="34" charset="0"/>
                    <a:ea typeface="Calibri" panose="020F0502020204030204" pitchFamily="34" charset="0"/>
                    <a:cs typeface="Arial" panose="020B0604020202020204" pitchFamily="34" charset="0"/>
                  </a:rPr>
                  <a:t> .......... </a:t>
                </a:r>
                <a:r>
                  <a:rPr lang="da-DK" sz="2000" dirty="0" err="1">
                    <a:effectLst/>
                    <a:latin typeface="Arial" panose="020B0604020202020204" pitchFamily="34" charset="0"/>
                    <a:ea typeface="Calibri" panose="020F0502020204030204" pitchFamily="34" charset="0"/>
                    <a:cs typeface="Arial" panose="020B0604020202020204" pitchFamily="34" charset="0"/>
                  </a:rPr>
                  <a:t>tạo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bởi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hai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đường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thẳng</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CA</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và</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CB</m:t>
                    </m:r>
                  </m:oMath>
                </a14:m>
                <a:r>
                  <a:rPr lang="da-DK"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62AF6D97-00A9-93DF-B3CE-9AD13091915B}"/>
                  </a:ext>
                </a:extLst>
              </p:cNvPr>
              <p:cNvSpPr txBox="1">
                <a:spLocks noRot="1" noChangeAspect="1" noMove="1" noResize="1" noEditPoints="1" noAdjustHandles="1" noChangeArrowheads="1" noChangeShapeType="1" noTextEdit="1"/>
              </p:cNvSpPr>
              <p:nvPr/>
            </p:nvSpPr>
            <p:spPr>
              <a:xfrm>
                <a:off x="440871" y="2702378"/>
                <a:ext cx="8262257" cy="1227900"/>
              </a:xfrm>
              <a:prstGeom prst="rect">
                <a:avLst/>
              </a:prstGeom>
              <a:blipFill>
                <a:blip r:embed="rId4"/>
                <a:stretch>
                  <a:fillRect l="-613" r="-767" b="-8163"/>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B7EA6A4F-8F53-90E8-4CDD-36623947E502}"/>
              </a:ext>
            </a:extLst>
          </p:cNvPr>
          <p:cNvSpPr txBox="1"/>
          <p:nvPr/>
        </p:nvSpPr>
        <p:spPr>
          <a:xfrm>
            <a:off x="5689963" y="682094"/>
            <a:ext cx="1483098" cy="400110"/>
          </a:xfrm>
          <a:prstGeom prst="rect">
            <a:avLst/>
          </a:prstGeom>
          <a:noFill/>
        </p:spPr>
        <p:txBody>
          <a:bodyPr wrap="none" rtlCol="0">
            <a:spAutoFit/>
          </a:bodyPr>
          <a:lstStyle/>
          <a:p>
            <a:r>
              <a:rPr lang="en-US" sz="2000" b="1" dirty="0">
                <a:solidFill>
                  <a:srgbClr val="FF0000"/>
                </a:solidFill>
              </a:rPr>
              <a:t>v</a:t>
            </a:r>
            <a:r>
              <a:rPr lang="en-VN" sz="2000" b="1" dirty="0">
                <a:solidFill>
                  <a:srgbClr val="FF0000"/>
                </a:solidFill>
              </a:rPr>
              <a:t>uông góc</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56979CE-AC84-C17A-48FB-56565DB76219}"/>
                  </a:ext>
                </a:extLst>
              </p:cNvPr>
              <p:cNvSpPr txBox="1"/>
              <p:nvPr/>
            </p:nvSpPr>
            <p:spPr>
              <a:xfrm>
                <a:off x="5786715" y="2789272"/>
                <a:ext cx="644797" cy="4104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VN" sz="2000" b="1" i="1" smtClean="0">
                              <a:solidFill>
                                <a:srgbClr val="FF0000"/>
                              </a:solidFill>
                              <a:latin typeface="Cambria Math" panose="02040503050406030204" pitchFamily="18" charset="0"/>
                            </a:rPr>
                          </m:ctrlPr>
                        </m:accPr>
                        <m:e>
                          <m:r>
                            <a:rPr lang="en-VN" sz="2000" b="1" i="0">
                              <a:solidFill>
                                <a:srgbClr val="FF0000"/>
                              </a:solidFill>
                              <a:latin typeface="Cambria Math" panose="02040503050406030204" pitchFamily="18" charset="0"/>
                            </a:rPr>
                            <m:t>𝐀𝐂𝐁</m:t>
                          </m:r>
                        </m:e>
                      </m:acc>
                    </m:oMath>
                  </m:oMathPara>
                </a14:m>
                <a:endParaRPr lang="en-VN" sz="2000" b="1" dirty="0">
                  <a:solidFill>
                    <a:srgbClr val="FF0000"/>
                  </a:solidFill>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E56979CE-AC84-C17A-48FB-56565DB76219}"/>
                  </a:ext>
                </a:extLst>
              </p:cNvPr>
              <p:cNvSpPr txBox="1">
                <a:spLocks noRot="1" noChangeAspect="1" noMove="1" noResize="1" noEditPoints="1" noAdjustHandles="1" noChangeArrowheads="1" noChangeShapeType="1" noTextEdit="1"/>
              </p:cNvSpPr>
              <p:nvPr/>
            </p:nvSpPr>
            <p:spPr>
              <a:xfrm>
                <a:off x="5786715" y="2789272"/>
                <a:ext cx="644797" cy="410433"/>
              </a:xfrm>
              <a:prstGeom prst="rect">
                <a:avLst/>
              </a:prstGeom>
              <a:blipFill>
                <a:blip r:embed="rId5"/>
                <a:stretch>
                  <a:fillRect t="-2941" r="-3846"/>
                </a:stretch>
              </a:blipFill>
            </p:spPr>
            <p:txBody>
              <a:bodyPr/>
              <a:lstStyle/>
              <a:p>
                <a:r>
                  <a:rPr lang="en-VN">
                    <a:noFill/>
                  </a:rPr>
                  <a:t> </a:t>
                </a:r>
              </a:p>
            </p:txBody>
          </p:sp>
        </mc:Fallback>
      </mc:AlternateContent>
    </p:spTree>
    <p:extLst>
      <p:ext uri="{BB962C8B-B14F-4D97-AF65-F5344CB8AC3E}">
        <p14:creationId xmlns:p14="http://schemas.microsoft.com/office/powerpoint/2010/main" val="78670491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9401A38-86A2-9DA1-B16F-6F2402A7BA35}"/>
                  </a:ext>
                </a:extLst>
              </p:cNvPr>
              <p:cNvSpPr txBox="1"/>
              <p:nvPr/>
            </p:nvSpPr>
            <p:spPr>
              <a:xfrm>
                <a:off x="555171" y="322218"/>
                <a:ext cx="5502730" cy="1324978"/>
              </a:xfrm>
              <a:prstGeom prst="rect">
                <a:avLst/>
              </a:prstGeom>
              <a:noFill/>
            </p:spPr>
            <p:txBody>
              <a:bodyPr wrap="square">
                <a:spAutoFit/>
              </a:bodyPr>
              <a:lstStyle/>
              <a:p>
                <a:pPr marL="342900" indent="-342900" algn="just">
                  <a:lnSpc>
                    <a:spcPct val="200000"/>
                  </a:lnSpc>
                  <a:spcBef>
                    <a:spcPts val="300"/>
                  </a:spcBef>
                  <a:spcAft>
                    <a:spcPts val="300"/>
                  </a:spcAft>
                  <a:buFont typeface="Arial" panose="020B0604020202020204" pitchFamily="34" charset="0"/>
                  <a:buChar char="•"/>
                </a:pPr>
                <a:r>
                  <a:rPr lang="da-DK"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da-DK"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3:</a:t>
                </a:r>
                <a:r>
                  <a:rPr lang="da-DK"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Tính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độ</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dài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đoạn</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theo</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tan</m:t>
                        </m:r>
                      </m:fName>
                      <m:e>
                        <m:acc>
                          <m:accPr>
                            <m:chr m:val="̂"/>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BCA</m:t>
                            </m:r>
                          </m:e>
                        </m:acc>
                      </m:e>
                    </m:func>
                  </m:oMath>
                </a14:m>
                <a:r>
                  <a:rPr lang="da-DK" sz="2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200000"/>
                  </a:lnSpc>
                  <a:spcBef>
                    <a:spcPts val="300"/>
                  </a:spcBef>
                  <a:spcAft>
                    <a:spcPts val="300"/>
                  </a:spcAft>
                </a:pPr>
                <a:r>
                  <a:rPr lang="da-DK" sz="2000" dirty="0" err="1">
                    <a:effectLst/>
                    <a:latin typeface="Arial" panose="020B0604020202020204" pitchFamily="34" charset="0"/>
                    <a:ea typeface="Calibri" panose="020F0502020204030204" pitchFamily="34" charset="0"/>
                    <a:cs typeface="Arial" panose="020B0604020202020204" pitchFamily="34" charset="0"/>
                  </a:rPr>
                  <a:t>Giải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tích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cách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tính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của</a:t>
                </a:r>
                <a:r>
                  <a:rPr lang="da-DK" sz="2000" dirty="0">
                    <a:effectLst/>
                    <a:latin typeface="Arial" panose="020B0604020202020204" pitchFamily="34" charset="0"/>
                    <a:ea typeface="Calibri" panose="020F0502020204030204" pitchFamily="34" charset="0"/>
                    <a:cs typeface="Arial" panose="020B0604020202020204" pitchFamily="34" charset="0"/>
                  </a:rPr>
                  <a:t> em</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69401A38-86A2-9DA1-B16F-6F2402A7BA35}"/>
                  </a:ext>
                </a:extLst>
              </p:cNvPr>
              <p:cNvSpPr txBox="1">
                <a:spLocks noRot="1" noChangeAspect="1" noMove="1" noResize="1" noEditPoints="1" noAdjustHandles="1" noChangeArrowheads="1" noChangeShapeType="1" noTextEdit="1"/>
              </p:cNvSpPr>
              <p:nvPr/>
            </p:nvSpPr>
            <p:spPr>
              <a:xfrm>
                <a:off x="555171" y="322218"/>
                <a:ext cx="5502730" cy="1324978"/>
              </a:xfrm>
              <a:prstGeom prst="rect">
                <a:avLst/>
              </a:prstGeom>
              <a:blipFill>
                <a:blip r:embed="rId3"/>
                <a:stretch>
                  <a:fillRect l="-1149" b="-8571"/>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10D07EB-3BC9-4AAE-726D-518596832073}"/>
                  </a:ext>
                </a:extLst>
              </p:cNvPr>
              <p:cNvSpPr txBox="1"/>
              <p:nvPr/>
            </p:nvSpPr>
            <p:spPr>
              <a:xfrm>
                <a:off x="2362200" y="1998008"/>
                <a:ext cx="4419600" cy="2017475"/>
              </a:xfrm>
              <a:prstGeom prst="rect">
                <a:avLst/>
              </a:prstGeom>
              <a:noFill/>
            </p:spPr>
            <p:txBody>
              <a:bodyPr wrap="square">
                <a:spAutoFit/>
              </a:bodyPr>
              <a:lstStyle/>
              <a:p>
                <a:pPr algn="ctr">
                  <a:lnSpc>
                    <a:spcPct val="200000"/>
                  </a:lnSpc>
                  <a:spcBef>
                    <a:spcPts val="300"/>
                  </a:spcBef>
                  <a:spcAft>
                    <a:spcPts val="300"/>
                  </a:spcAft>
                </a:pPr>
                <a:r>
                  <a:rPr lang="da-DK" sz="2000" dirty="0" err="1">
                    <a:effectLst/>
                    <a:latin typeface="Arial" panose="020B0604020202020204" pitchFamily="34" charset="0"/>
                    <a:ea typeface="Times New Roman" panose="02020603050405020304" pitchFamily="18" charset="0"/>
                    <a:cs typeface="Arial" panose="020B0604020202020204" pitchFamily="34" charset="0"/>
                  </a:rPr>
                  <a:t>Xét</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ACB</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vuông</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tại</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 ta </a:t>
                </a:r>
                <a:r>
                  <a:rPr lang="da-DK" sz="2000" dirty="0" err="1">
                    <a:effectLst/>
                    <a:latin typeface="Arial" panose="020B0604020202020204" pitchFamily="34" charset="0"/>
                    <a:ea typeface="Times New Roman" panose="02020603050405020304" pitchFamily="18" charset="0"/>
                    <a:cs typeface="Arial" panose="020B0604020202020204" pitchFamily="34" charset="0"/>
                  </a:rPr>
                  <a:t>có</a:t>
                </a:r>
                <a:r>
                  <a:rPr lang="da-DK"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ctr">
                  <a:lnSpc>
                    <a:spcPct val="200000"/>
                  </a:lnSpc>
                  <a:spcBef>
                    <a:spcPts val="300"/>
                  </a:spcBef>
                  <a:spcAft>
                    <a:spcPts val="300"/>
                  </a:spcAft>
                </a:pPr>
                <a14:m>
                  <m:oMath xmlns:m="http://schemas.openxmlformats.org/officeDocument/2006/math">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AB</m:t>
                    </m:r>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AC</m:t>
                    </m:r>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tan</m:t>
                        </m:r>
                      </m:fName>
                      <m:e>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ACB</m:t>
                            </m:r>
                          </m:e>
                        </m:acc>
                      </m:e>
                    </m:func>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=3.</m:t>
                    </m:r>
                    <m:func>
                      <m:func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tan</m:t>
                        </m:r>
                      </m:fName>
                      <m:e>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ACB</m:t>
                            </m:r>
                          </m:e>
                        </m:acc>
                      </m:e>
                    </m:func>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 </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2000" dirty="0">
                    <a:effectLst/>
                    <a:latin typeface="Arial" panose="020B0604020202020204" pitchFamily="34" charset="0"/>
                    <a:ea typeface="Times New Roman" panose="02020603050405020304" pitchFamily="18" charset="0"/>
                    <a:cs typeface="Arial" panose="020B0604020202020204" pitchFamily="34" charset="0"/>
                  </a:rPr>
                  <a:t>(</a:t>
                </a:r>
                <a:r>
                  <a:rPr lang="da-DK" sz="2000" dirty="0" err="1">
                    <a:effectLst/>
                    <a:latin typeface="Arial" panose="020B0604020202020204" pitchFamily="34" charset="0"/>
                    <a:ea typeface="Times New Roman" panose="02020603050405020304" pitchFamily="18" charset="0"/>
                    <a:cs typeface="Arial" panose="020B0604020202020204" pitchFamily="34" charset="0"/>
                  </a:rPr>
                  <a:t>hệ</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thức</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lượng</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trong</a:t>
                </a:r>
                <a:r>
                  <a:rPr lang="da-DK" sz="2000" dirty="0">
                    <a:effectLst/>
                    <a:latin typeface="Arial" panose="020B0604020202020204" pitchFamily="34" charset="0"/>
                    <a:ea typeface="Times New Roman" panose="02020603050405020304" pitchFamily="18" charset="0"/>
                    <a:cs typeface="Arial" panose="020B0604020202020204" pitchFamily="34" charset="0"/>
                  </a:rPr>
                  <a:t> tam </a:t>
                </a:r>
                <a:r>
                  <a:rPr lang="da-DK" sz="2000" dirty="0" err="1">
                    <a:effectLst/>
                    <a:latin typeface="Arial" panose="020B0604020202020204" pitchFamily="34" charset="0"/>
                    <a:ea typeface="Times New Roman" panose="02020603050405020304" pitchFamily="18" charset="0"/>
                    <a:cs typeface="Arial" panose="020B0604020202020204" pitchFamily="34" charset="0"/>
                  </a:rPr>
                  <a:t>giác</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vuông</a:t>
                </a:r>
                <a:r>
                  <a:rPr lang="da-DK"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710D07EB-3BC9-4AAE-726D-518596832073}"/>
                  </a:ext>
                </a:extLst>
              </p:cNvPr>
              <p:cNvSpPr txBox="1">
                <a:spLocks noRot="1" noChangeAspect="1" noMove="1" noResize="1" noEditPoints="1" noAdjustHandles="1" noChangeArrowheads="1" noChangeShapeType="1" noTextEdit="1"/>
              </p:cNvSpPr>
              <p:nvPr/>
            </p:nvSpPr>
            <p:spPr>
              <a:xfrm>
                <a:off x="2362200" y="1998008"/>
                <a:ext cx="4419600" cy="2017475"/>
              </a:xfrm>
              <a:prstGeom prst="rect">
                <a:avLst/>
              </a:prstGeom>
              <a:blipFill>
                <a:blip r:embed="rId4"/>
                <a:stretch>
                  <a:fillRect l="-1719" r="-860" b="-4375"/>
                </a:stretch>
              </a:blipFill>
            </p:spPr>
            <p:txBody>
              <a:bodyPr/>
              <a:lstStyle/>
              <a:p>
                <a:r>
                  <a:rPr lang="en-VN">
                    <a:noFill/>
                  </a:rPr>
                  <a:t> </a:t>
                </a:r>
              </a:p>
            </p:txBody>
          </p:sp>
        </mc:Fallback>
      </mc:AlternateContent>
    </p:spTree>
    <p:extLst>
      <p:ext uri="{BB962C8B-B14F-4D97-AF65-F5344CB8AC3E}">
        <p14:creationId xmlns:p14="http://schemas.microsoft.com/office/powerpoint/2010/main" val="190088679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Left)">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strips(downLeft)">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2" name="TextBox 1">
            <a:extLst>
              <a:ext uri="{FF2B5EF4-FFF2-40B4-BE49-F238E27FC236}">
                <a16:creationId xmlns:a16="http://schemas.microsoft.com/office/drawing/2014/main" id="{BB269F3D-A4F4-CB0E-0C86-A082B657C4A3}"/>
              </a:ext>
            </a:extLst>
          </p:cNvPr>
          <p:cNvSpPr txBox="1"/>
          <p:nvPr/>
        </p:nvSpPr>
        <p:spPr>
          <a:xfrm>
            <a:off x="430305" y="655221"/>
            <a:ext cx="8283390" cy="523220"/>
          </a:xfrm>
          <a:prstGeom prst="rect">
            <a:avLst/>
          </a:prstGeom>
          <a:noFill/>
        </p:spPr>
        <p:txBody>
          <a:bodyPr wrap="square">
            <a:spAutoFit/>
          </a:bodyPr>
          <a:lstStyle/>
          <a:p>
            <a:pPr algn="ctr">
              <a:spcBef>
                <a:spcPts val="300"/>
              </a:spcBef>
              <a:spcAft>
                <a:spcPts val="300"/>
              </a:spcAft>
            </a:pPr>
            <a:r>
              <a:rPr lang="vi-VN" sz="2800" b="1" dirty="0">
                <a:solidFill>
                  <a:schemeClr val="bg1">
                    <a:lumMod val="25000"/>
                  </a:schemeClr>
                </a:solidFill>
                <a:effectLst/>
                <a:latin typeface="Arial" panose="020B0604020202020204" pitchFamily="34" charset="0"/>
                <a:ea typeface="Times New Roman" panose="02020603050405020304" pitchFamily="18" charset="0"/>
                <a:cs typeface="Arial" panose="020B0604020202020204" pitchFamily="34" charset="0"/>
              </a:rPr>
              <a:t>Nhiệm vụ 2 :</a:t>
            </a:r>
            <a:r>
              <a:rPr lang="vi-VN" sz="2800" dirty="0">
                <a:solidFill>
                  <a:schemeClr val="bg1">
                    <a:lumMod val="25000"/>
                  </a:schemeClr>
                </a:solidFill>
                <a:effectLst/>
                <a:latin typeface="Arial" panose="020B0604020202020204" pitchFamily="34" charset="0"/>
                <a:ea typeface="Times New Roman" panose="02020603050405020304" pitchFamily="18" charset="0"/>
                <a:cs typeface="Arial" panose="020B0604020202020204" pitchFamily="34" charset="0"/>
              </a:rPr>
              <a:t> Thực hành đo đạc</a:t>
            </a:r>
            <a:endParaRPr lang="en-VN" sz="2800" dirty="0">
              <a:solidFill>
                <a:schemeClr val="bg1">
                  <a:lumMod val="25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4252B24-51C4-8FFD-6BC5-14BF8720AE86}"/>
              </a:ext>
            </a:extLst>
          </p:cNvPr>
          <p:cNvSpPr txBox="1"/>
          <p:nvPr/>
        </p:nvSpPr>
        <p:spPr>
          <a:xfrm>
            <a:off x="430305" y="1259831"/>
            <a:ext cx="8283389" cy="3228448"/>
          </a:xfrm>
          <a:prstGeom prst="rect">
            <a:avLst/>
          </a:prstGeom>
          <a:noFill/>
        </p:spPr>
        <p:txBody>
          <a:bodyPr wrap="square">
            <a:spAutoFit/>
          </a:bodyPr>
          <a:lstStyle/>
          <a:p>
            <a:pPr algn="just">
              <a:lnSpc>
                <a:spcPct val="200000"/>
              </a:lnSpc>
              <a:spcBef>
                <a:spcPts val="300"/>
              </a:spcBef>
              <a:spcAft>
                <a:spcPts val="300"/>
              </a:spcAft>
            </a:pPr>
            <a:r>
              <a:rPr lang="vi-VN" sz="2000" dirty="0">
                <a:latin typeface="Arial" panose="020B0604020202020204" pitchFamily="34" charset="0"/>
                <a:ea typeface="Calibri" panose="020F0502020204030204" pitchFamily="34" charset="0"/>
                <a:cs typeface="Arial" panose="020B0604020202020204" pitchFamily="34" charset="0"/>
              </a:rPr>
              <a:t>C</a:t>
            </a:r>
            <a:r>
              <a:rPr lang="vi-VN" sz="2000" dirty="0">
                <a:effectLst/>
                <a:latin typeface="Arial" panose="020B0604020202020204" pitchFamily="34" charset="0"/>
                <a:ea typeface="Calibri" panose="020F0502020204030204" pitchFamily="34" charset="0"/>
                <a:cs typeface="Arial" panose="020B0604020202020204" pitchFamily="34" charset="0"/>
              </a:rPr>
              <a:t>ác nhóm di chuyển xuống sân trường và thực hiện lần lượt theo sự phân công: </a:t>
            </a:r>
          </a:p>
          <a:p>
            <a:pPr marL="285750" indent="-285750" algn="just">
              <a:lnSpc>
                <a:spcPct val="200000"/>
              </a:lnSpc>
              <a:spcBef>
                <a:spcPts val="300"/>
              </a:spcBef>
              <a:spcAft>
                <a:spcPts val="300"/>
              </a:spcAft>
              <a:buFont typeface="Arial" panose="020B0604020202020204" pitchFamily="34" charset="0"/>
              <a:buChar char="•"/>
            </a:pPr>
            <a:r>
              <a:rPr lang="vi-VN" sz="2000" dirty="0">
                <a:effectLst/>
                <a:latin typeface="Arial" panose="020B0604020202020204" pitchFamily="34" charset="0"/>
                <a:ea typeface="Calibri" panose="020F0502020204030204" pitchFamily="34" charset="0"/>
                <a:cs typeface="Arial" panose="020B0604020202020204" pitchFamily="34" charset="0"/>
              </a:rPr>
              <a:t>Nhóm 1, 2 thực hiện đo chiều cao của một tòa nhà trong trường.</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200000"/>
              </a:lnSpc>
              <a:spcBef>
                <a:spcPts val="300"/>
              </a:spcBef>
              <a:spcAft>
                <a:spcPts val="300"/>
              </a:spcAft>
              <a:buFont typeface="Arial" panose="020B0604020202020204" pitchFamily="34" charset="0"/>
              <a:buChar char="•"/>
            </a:pPr>
            <a:r>
              <a:rPr lang="vi-VN" sz="2000" dirty="0">
                <a:effectLst/>
                <a:latin typeface="Arial" panose="020B0604020202020204" pitchFamily="34" charset="0"/>
                <a:ea typeface="Calibri" panose="020F0502020204030204" pitchFamily="34" charset="0"/>
                <a:cs typeface="Arial" panose="020B0604020202020204" pitchFamily="34" charset="0"/>
              </a:rPr>
              <a:t>Nhóm 3, 4 thực hiện đo khoảng cách hai điểm giả định trên sân trường (như hai điểm hai bên bờ sông).</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88634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3" name="TextBox 2">
            <a:extLst>
              <a:ext uri="{FF2B5EF4-FFF2-40B4-BE49-F238E27FC236}">
                <a16:creationId xmlns:a16="http://schemas.microsoft.com/office/drawing/2014/main" id="{22D36382-A189-605C-9D9B-91DD5E53338A}"/>
              </a:ext>
            </a:extLst>
          </p:cNvPr>
          <p:cNvSpPr txBox="1"/>
          <p:nvPr/>
        </p:nvSpPr>
        <p:spPr>
          <a:xfrm>
            <a:off x="493059" y="342780"/>
            <a:ext cx="2088776" cy="430887"/>
          </a:xfrm>
          <a:prstGeom prst="rect">
            <a:avLst/>
          </a:prstGeom>
          <a:noFill/>
        </p:spPr>
        <p:txBody>
          <a:bodyPr wrap="square">
            <a:spAutoFit/>
          </a:bodyPr>
          <a:lstStyle/>
          <a:p>
            <a:pPr marL="342900" indent="-342900" algn="just">
              <a:spcBef>
                <a:spcPts val="300"/>
              </a:spcBef>
              <a:spcAft>
                <a:spcPts val="300"/>
              </a:spcAft>
              <a:buFont typeface="Arial" panose="020B0604020202020204" pitchFamily="34" charset="0"/>
              <a:buChar char="•"/>
            </a:pPr>
            <a:r>
              <a:rPr lang="da-DK" sz="22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Nhóm</a:t>
            </a:r>
            <a:r>
              <a:rPr lang="da-DK" sz="2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1, 2: </a:t>
            </a:r>
            <a:endParaRPr lang="en-VN" sz="2200" b="1"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4" name="Picture 3" descr="A school building with a clock and a triangle&#10;&#10;Description automatically generated">
            <a:extLst>
              <a:ext uri="{FF2B5EF4-FFF2-40B4-BE49-F238E27FC236}">
                <a16:creationId xmlns:a16="http://schemas.microsoft.com/office/drawing/2014/main" id="{388C4F8E-4A29-6C0C-BF73-AEE5BD2E609C}"/>
              </a:ext>
            </a:extLst>
          </p:cNvPr>
          <p:cNvPicPr>
            <a:picLocks noChangeAspect="1"/>
          </p:cNvPicPr>
          <p:nvPr/>
        </p:nvPicPr>
        <p:blipFill>
          <a:blip r:embed="rId3"/>
          <a:stretch>
            <a:fillRect/>
          </a:stretch>
        </p:blipFill>
        <p:spPr>
          <a:xfrm>
            <a:off x="3040916" y="2417497"/>
            <a:ext cx="5468471" cy="2497412"/>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8873B7-8F80-DA11-4C38-CC33B030470D}"/>
                  </a:ext>
                </a:extLst>
              </p:cNvPr>
              <p:cNvSpPr txBox="1"/>
              <p:nvPr/>
            </p:nvSpPr>
            <p:spPr>
              <a:xfrm>
                <a:off x="718117" y="558223"/>
                <a:ext cx="7707766" cy="2556084"/>
              </a:xfrm>
              <a:prstGeom prst="rect">
                <a:avLst/>
              </a:prstGeom>
              <a:noFill/>
            </p:spPr>
            <p:txBody>
              <a:bodyPr wrap="square">
                <a:spAutoFit/>
              </a:bodyPr>
              <a:lstStyle/>
              <a:p>
                <a:pPr algn="ctr">
                  <a:lnSpc>
                    <a:spcPct val="150000"/>
                  </a:lnSpc>
                  <a:spcBef>
                    <a:spcPts val="300"/>
                  </a:spcBef>
                  <a:spcAft>
                    <a:spcPts val="300"/>
                  </a:spcAft>
                </a:pPr>
                <a:r>
                  <a:rPr lang="da-DK" sz="2000" b="1" dirty="0" err="1">
                    <a:effectLst/>
                    <a:latin typeface="Arial" panose="020B0604020202020204" pitchFamily="34" charset="0"/>
                    <a:ea typeface="Times New Roman" panose="02020603050405020304" pitchFamily="18" charset="0"/>
                    <a:cs typeface="Arial" panose="020B0604020202020204" pitchFamily="34" charset="0"/>
                  </a:rPr>
                  <a:t>Báo</a:t>
                </a:r>
                <a:r>
                  <a:rPr lang="da-DK" sz="2000" b="1" dirty="0">
                    <a:effectLst/>
                    <a:latin typeface="Arial" panose="020B0604020202020204" pitchFamily="34" charset="0"/>
                    <a:ea typeface="Times New Roman" panose="02020603050405020304" pitchFamily="18" charset="0"/>
                    <a:cs typeface="Arial" panose="020B0604020202020204" pitchFamily="34" charset="0"/>
                  </a:rPr>
                  <a:t> </a:t>
                </a:r>
                <a:r>
                  <a:rPr lang="da-DK" sz="2000" b="1" dirty="0" err="1">
                    <a:effectLst/>
                    <a:latin typeface="Arial" panose="020B0604020202020204" pitchFamily="34" charset="0"/>
                    <a:ea typeface="Times New Roman" panose="02020603050405020304" pitchFamily="18" charset="0"/>
                    <a:cs typeface="Arial" panose="020B0604020202020204" pitchFamily="34" charset="0"/>
                  </a:rPr>
                  <a:t>cáo</a:t>
                </a:r>
                <a:r>
                  <a:rPr lang="da-DK" sz="2000" b="1"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2000" dirty="0" err="1">
                    <a:effectLst/>
                    <a:latin typeface="Arial" panose="020B0604020202020204" pitchFamily="34" charset="0"/>
                    <a:ea typeface="Times New Roman" panose="02020603050405020304" pitchFamily="18" charset="0"/>
                    <a:cs typeface="Arial" panose="020B0604020202020204" pitchFamily="34" charset="0"/>
                  </a:rPr>
                  <a:t>Độ</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dài</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đoạn</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smtClean="0">
                        <a:effectLst/>
                        <a:latin typeface="Cambria Math" panose="02040503050406030204" pitchFamily="18" charset="0"/>
                        <a:ea typeface="Times New Roman" panose="02020603050405020304" pitchFamily="18" charset="0"/>
                        <a:cs typeface="Times New Roman" panose="02020603050405020304" pitchFamily="18" charset="0"/>
                      </a:rPr>
                      <m:t>HK</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a:t>
                </a:r>
                <a:r>
                  <a:rPr lang="en-VN" sz="2000" dirty="0">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Độ</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dài</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đoạn</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smtClean="0">
                        <a:effectLst/>
                        <a:latin typeface="Cambria Math" panose="02040503050406030204" pitchFamily="18" charset="0"/>
                        <a:ea typeface="Times New Roman" panose="02020603050405020304" pitchFamily="18" charset="0"/>
                        <a:cs typeface="Times New Roman" panose="02020603050405020304" pitchFamily="18" charset="0"/>
                      </a:rPr>
                      <m:t>CH</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2000" dirty="0" err="1">
                    <a:effectLst/>
                    <a:latin typeface="Arial" panose="020B0604020202020204" pitchFamily="34" charset="0"/>
                    <a:ea typeface="Times New Roman" panose="02020603050405020304" pitchFamily="18" charset="0"/>
                    <a:cs typeface="Arial" panose="020B0604020202020204" pitchFamily="34" charset="0"/>
                  </a:rPr>
                  <a:t>Số</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đo</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da-DK" sz="2000" i="0" smtClean="0">
                            <a:effectLst/>
                            <a:latin typeface="Cambria Math" panose="02040503050406030204" pitchFamily="18" charset="0"/>
                            <a:ea typeface="Times New Roman" panose="02020603050405020304" pitchFamily="18" charset="0"/>
                            <a:cs typeface="Times New Roman" panose="02020603050405020304" pitchFamily="18" charset="0"/>
                          </a:rPr>
                          <m:t>ACB</m:t>
                        </m:r>
                      </m:e>
                    </m:acc>
                  </m:oMath>
                </a14:m>
                <a:r>
                  <a:rPr lang="da-DK" sz="2000" dirty="0">
                    <a:effectLst/>
                    <a:latin typeface="Arial" panose="020B0604020202020204" pitchFamily="34" charset="0"/>
                    <a:ea typeface="Times New Roman" panose="02020603050405020304" pitchFamily="18" charset="0"/>
                    <a:cs typeface="Arial" panose="020B0604020202020204" pitchFamily="34" charset="0"/>
                  </a:rPr>
                  <a:t>:...............</a:t>
                </a:r>
                <a:r>
                  <a:rPr lang="en-VN" sz="2000" dirty="0">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Độ</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dài</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cạnh</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smtClean="0">
                        <a:effectLst/>
                        <a:latin typeface="Cambria Math" panose="02040503050406030204" pitchFamily="18" charset="0"/>
                        <a:ea typeface="Times New Roman" panose="02020603050405020304" pitchFamily="18" charset="0"/>
                        <a:cs typeface="Times New Roman" panose="02020603050405020304" pitchFamily="18" charset="0"/>
                      </a:rPr>
                      <m:t>BK</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2000" dirty="0" err="1">
                    <a:effectLst/>
                    <a:latin typeface="Arial" panose="020B0604020202020204" pitchFamily="34" charset="0"/>
                    <a:ea typeface="Times New Roman" panose="02020603050405020304" pitchFamily="18" charset="0"/>
                    <a:cs typeface="Arial" panose="020B0604020202020204" pitchFamily="34" charset="0"/>
                  </a:rPr>
                  <a:t>Chiều</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cao</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của</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tòa</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nhà</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028873B7-8F80-DA11-4C38-CC33B030470D}"/>
                  </a:ext>
                </a:extLst>
              </p:cNvPr>
              <p:cNvSpPr txBox="1">
                <a:spLocks noRot="1" noChangeAspect="1" noMove="1" noResize="1" noEditPoints="1" noAdjustHandles="1" noChangeArrowheads="1" noChangeShapeType="1" noTextEdit="1"/>
              </p:cNvSpPr>
              <p:nvPr/>
            </p:nvSpPr>
            <p:spPr>
              <a:xfrm>
                <a:off x="718117" y="558223"/>
                <a:ext cx="7707766" cy="2556084"/>
              </a:xfrm>
              <a:prstGeom prst="rect">
                <a:avLst/>
              </a:prstGeom>
              <a:blipFill>
                <a:blip r:embed="rId4"/>
                <a:stretch>
                  <a:fillRect l="-822" b="-3465"/>
                </a:stretch>
              </a:blipFill>
            </p:spPr>
            <p:txBody>
              <a:bodyPr/>
              <a:lstStyle/>
              <a:p>
                <a:r>
                  <a:rPr lang="en-VN">
                    <a:noFill/>
                  </a:rPr>
                  <a:t> </a:t>
                </a:r>
              </a:p>
            </p:txBody>
          </p:sp>
        </mc:Fallback>
      </mc:AlternateContent>
    </p:spTree>
    <p:extLst>
      <p:ext uri="{BB962C8B-B14F-4D97-AF65-F5344CB8AC3E}">
        <p14:creationId xmlns:p14="http://schemas.microsoft.com/office/powerpoint/2010/main" val="377798626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strips(downLeft)">
                                      <p:cBhvr>
                                        <p:cTn id="20" dur="500"/>
                                        <p:tgtEl>
                                          <p:spTgt spid="6">
                                            <p:txEl>
                                              <p:pRg st="1" end="1"/>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strips(downLeft)">
                                      <p:cBhvr>
                                        <p:cTn id="23" dur="500"/>
                                        <p:tgtEl>
                                          <p:spTgt spid="6">
                                            <p:txEl>
                                              <p:pRg st="2" end="2"/>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strips(downLeft)">
                                      <p:cBhvr>
                                        <p:cTn id="2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2" name="TextBox 1">
            <a:extLst>
              <a:ext uri="{FF2B5EF4-FFF2-40B4-BE49-F238E27FC236}">
                <a16:creationId xmlns:a16="http://schemas.microsoft.com/office/drawing/2014/main" id="{DDDD1F6E-B325-30DB-5F37-8EC5734714F7}"/>
              </a:ext>
            </a:extLst>
          </p:cNvPr>
          <p:cNvSpPr txBox="1"/>
          <p:nvPr/>
        </p:nvSpPr>
        <p:spPr>
          <a:xfrm>
            <a:off x="493059" y="342780"/>
            <a:ext cx="2088776" cy="430887"/>
          </a:xfrm>
          <a:prstGeom prst="rect">
            <a:avLst/>
          </a:prstGeom>
          <a:noFill/>
        </p:spPr>
        <p:txBody>
          <a:bodyPr wrap="square">
            <a:spAutoFit/>
          </a:bodyPr>
          <a:lstStyle/>
          <a:p>
            <a:pPr marL="342900" indent="-342900" algn="just">
              <a:spcBef>
                <a:spcPts val="300"/>
              </a:spcBef>
              <a:spcAft>
                <a:spcPts val="300"/>
              </a:spcAft>
              <a:buFont typeface="Arial" panose="020B0604020202020204" pitchFamily="34" charset="0"/>
              <a:buChar char="•"/>
            </a:pPr>
            <a:r>
              <a:rPr lang="da-DK" sz="22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Nhóm</a:t>
            </a:r>
            <a:r>
              <a:rPr lang="da-DK" sz="2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3, </a:t>
            </a:r>
            <a:r>
              <a:rPr lang="da-DK" sz="2200" b="1" dirty="0">
                <a:solidFill>
                  <a:srgbClr val="C00000"/>
                </a:solidFill>
                <a:latin typeface="Arial" panose="020B0604020202020204" pitchFamily="34" charset="0"/>
                <a:ea typeface="Times New Roman" panose="02020603050405020304" pitchFamily="18" charset="0"/>
                <a:cs typeface="Arial" panose="020B0604020202020204" pitchFamily="34" charset="0"/>
              </a:rPr>
              <a:t>4</a:t>
            </a:r>
            <a:r>
              <a:rPr lang="da-DK" sz="2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200" b="1"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3" name="Picture 2" descr="A drawing of a triangle&#10;&#10;Description automatically generated">
            <a:extLst>
              <a:ext uri="{FF2B5EF4-FFF2-40B4-BE49-F238E27FC236}">
                <a16:creationId xmlns:a16="http://schemas.microsoft.com/office/drawing/2014/main" id="{2123C460-941B-CA43-95FB-9F7AF635F07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5099050" y="2413921"/>
            <a:ext cx="3567953" cy="242860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8E9A4D9-6A07-81EA-3579-145BF27D0D1B}"/>
                  </a:ext>
                </a:extLst>
              </p:cNvPr>
              <p:cNvSpPr txBox="1"/>
              <p:nvPr/>
            </p:nvSpPr>
            <p:spPr>
              <a:xfrm>
                <a:off x="476997" y="470987"/>
                <a:ext cx="8190006" cy="2671501"/>
              </a:xfrm>
              <a:prstGeom prst="rect">
                <a:avLst/>
              </a:prstGeom>
              <a:noFill/>
            </p:spPr>
            <p:txBody>
              <a:bodyPr wrap="square">
                <a:spAutoFit/>
              </a:bodyPr>
              <a:lstStyle/>
              <a:p>
                <a:pPr algn="ctr">
                  <a:lnSpc>
                    <a:spcPct val="200000"/>
                  </a:lnSpc>
                  <a:spcBef>
                    <a:spcPts val="300"/>
                  </a:spcBef>
                  <a:spcAft>
                    <a:spcPts val="300"/>
                  </a:spcAft>
                </a:pPr>
                <a:r>
                  <a:rPr lang="da-DK" sz="2000" b="1" dirty="0" err="1">
                    <a:effectLst/>
                    <a:latin typeface="Arial" panose="020B0604020202020204" pitchFamily="34" charset="0"/>
                    <a:ea typeface="Times New Roman" panose="02020603050405020304" pitchFamily="18" charset="0"/>
                    <a:cs typeface="Arial" panose="020B0604020202020204" pitchFamily="34" charset="0"/>
                  </a:rPr>
                  <a:t>Báo</a:t>
                </a:r>
                <a:r>
                  <a:rPr lang="da-DK" sz="2000" b="1" dirty="0">
                    <a:effectLst/>
                    <a:latin typeface="Arial" panose="020B0604020202020204" pitchFamily="34" charset="0"/>
                    <a:ea typeface="Times New Roman" panose="02020603050405020304" pitchFamily="18" charset="0"/>
                    <a:cs typeface="Arial" panose="020B0604020202020204" pitchFamily="34" charset="0"/>
                  </a:rPr>
                  <a:t> </a:t>
                </a:r>
                <a:r>
                  <a:rPr lang="da-DK" sz="2000" b="1" dirty="0" err="1">
                    <a:effectLst/>
                    <a:latin typeface="Arial" panose="020B0604020202020204" pitchFamily="34" charset="0"/>
                    <a:ea typeface="Times New Roman" panose="02020603050405020304" pitchFamily="18" charset="0"/>
                    <a:cs typeface="Arial" panose="020B0604020202020204" pitchFamily="34" charset="0"/>
                  </a:rPr>
                  <a:t>cáo</a:t>
                </a:r>
                <a:r>
                  <a:rPr lang="da-DK" sz="2000" b="1"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2000" dirty="0" err="1">
                    <a:effectLst/>
                    <a:latin typeface="Arial" panose="020B0604020202020204" pitchFamily="34" charset="0"/>
                    <a:ea typeface="Times New Roman" panose="02020603050405020304" pitchFamily="18" charset="0"/>
                    <a:cs typeface="Arial" panose="020B0604020202020204" pitchFamily="34" charset="0"/>
                  </a:rPr>
                  <a:t>Độ</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dài</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đoạn</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smtClean="0">
                        <a:effectLst/>
                        <a:latin typeface="Cambria Math" panose="02040503050406030204" pitchFamily="18" charset="0"/>
                        <a:ea typeface="Times New Roman" panose="02020603050405020304" pitchFamily="18" charset="0"/>
                        <a:cs typeface="Times New Roman" panose="02020603050405020304" pitchFamily="18" charset="0"/>
                      </a:rPr>
                      <m:t>AC</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a:t>
                </a:r>
                <a:r>
                  <a:rPr lang="en-VN" sz="2000" dirty="0">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Số</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đo</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da-DK" sz="2000" i="0" smtClean="0">
                            <a:effectLst/>
                            <a:latin typeface="Cambria Math" panose="02040503050406030204" pitchFamily="18" charset="0"/>
                            <a:ea typeface="Times New Roman" panose="02020603050405020304" pitchFamily="18" charset="0"/>
                            <a:cs typeface="Times New Roman" panose="02020603050405020304" pitchFamily="18" charset="0"/>
                          </a:rPr>
                          <m:t>ACB</m:t>
                        </m:r>
                      </m:e>
                    </m:acc>
                  </m:oMath>
                </a14:m>
                <a:r>
                  <a:rPr lang="da-DK"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2000" dirty="0" err="1">
                    <a:effectLst/>
                    <a:latin typeface="Arial" panose="020B0604020202020204" pitchFamily="34" charset="0"/>
                    <a:ea typeface="Times New Roman" panose="02020603050405020304" pitchFamily="18" charset="0"/>
                    <a:cs typeface="Arial" panose="020B0604020202020204" pitchFamily="34" charset="0"/>
                  </a:rPr>
                  <a:t>Độ</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dài</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đoạn</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smtClean="0">
                        <a:effectLst/>
                        <a:latin typeface="Cambria Math" panose="02040503050406030204" pitchFamily="18" charset="0"/>
                        <a:ea typeface="Times New Roman" panose="02020603050405020304" pitchFamily="18" charset="0"/>
                        <a:cs typeface="Times New Roman" panose="02020603050405020304" pitchFamily="18" charset="0"/>
                      </a:rPr>
                      <m:t>AB</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nSpc>
                    <a:spcPct val="200000"/>
                  </a:lnSpc>
                </a:pPr>
                <a:r>
                  <a:rPr lang="da-DK" sz="2000" dirty="0" err="1">
                    <a:effectLst/>
                    <a:latin typeface="Arial" panose="020B0604020202020204" pitchFamily="34" charset="0"/>
                    <a:ea typeface="Times New Roman" panose="02020603050405020304" pitchFamily="18" charset="0"/>
                    <a:cs typeface="Arial" panose="020B0604020202020204" pitchFamily="34" charset="0"/>
                  </a:rPr>
                  <a:t>Khoảng</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cách</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hai</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bên</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bờ</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sông</a:t>
                </a:r>
                <a:r>
                  <a:rPr lang="da-DK" sz="2000" dirty="0">
                    <a:effectLst/>
                    <a:latin typeface="Arial" panose="020B0604020202020204" pitchFamily="34" charset="0"/>
                    <a:ea typeface="Times New Roman" panose="02020603050405020304" pitchFamily="18"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38E9A4D9-6A07-81EA-3579-145BF27D0D1B}"/>
                  </a:ext>
                </a:extLst>
              </p:cNvPr>
              <p:cNvSpPr txBox="1">
                <a:spLocks noRot="1" noChangeAspect="1" noMove="1" noResize="1" noEditPoints="1" noAdjustHandles="1" noChangeArrowheads="1" noChangeShapeType="1" noTextEdit="1"/>
              </p:cNvSpPr>
              <p:nvPr/>
            </p:nvSpPr>
            <p:spPr>
              <a:xfrm>
                <a:off x="476997" y="470987"/>
                <a:ext cx="8190006" cy="2671501"/>
              </a:xfrm>
              <a:prstGeom prst="rect">
                <a:avLst/>
              </a:prstGeom>
              <a:blipFill>
                <a:blip r:embed="rId5"/>
                <a:stretch>
                  <a:fillRect l="-774" b="-3302"/>
                </a:stretch>
              </a:blipFill>
            </p:spPr>
            <p:txBody>
              <a:bodyPr/>
              <a:lstStyle/>
              <a:p>
                <a:r>
                  <a:rPr lang="en-VN">
                    <a:noFill/>
                  </a:rPr>
                  <a:t> </a:t>
                </a:r>
              </a:p>
            </p:txBody>
          </p:sp>
        </mc:Fallback>
      </mc:AlternateContent>
    </p:spTree>
    <p:extLst>
      <p:ext uri="{BB962C8B-B14F-4D97-AF65-F5344CB8AC3E}">
        <p14:creationId xmlns:p14="http://schemas.microsoft.com/office/powerpoint/2010/main" val="158673781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strips(downLeft)">
                                      <p:cBhvr>
                                        <p:cTn id="20" dur="500"/>
                                        <p:tgtEl>
                                          <p:spTgt spid="5">
                                            <p:txEl>
                                              <p:pRg st="1" end="1"/>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strips(downLeft)">
                                      <p:cBhvr>
                                        <p:cTn id="23" dur="500"/>
                                        <p:tgtEl>
                                          <p:spTgt spid="5">
                                            <p:txEl>
                                              <p:pRg st="2" end="2"/>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strips(downLeft)">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2129" name="Google Shape;2129;p41"/>
          <p:cNvSpPr txBox="1">
            <a:spLocks noGrp="1"/>
          </p:cNvSpPr>
          <p:nvPr>
            <p:ph type="title"/>
          </p:nvPr>
        </p:nvSpPr>
        <p:spPr>
          <a:xfrm>
            <a:off x="689382" y="2571750"/>
            <a:ext cx="7765236" cy="915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4000" b="1" dirty="0">
                <a:solidFill>
                  <a:schemeClr val="bg2">
                    <a:lumMod val="60000"/>
                    <a:lumOff val="40000"/>
                  </a:schemeClr>
                </a:solidFill>
                <a:latin typeface="Arial" panose="020B0604020202020204" pitchFamily="34" charset="0"/>
                <a:cs typeface="Arial" panose="020B0604020202020204" pitchFamily="34" charset="0"/>
              </a:rPr>
              <a:t>LUYỆN TẬP</a:t>
            </a:r>
            <a:endParaRPr sz="4000" b="1" dirty="0">
              <a:solidFill>
                <a:schemeClr val="bg2">
                  <a:lumMod val="60000"/>
                  <a:lumOff val="40000"/>
                </a:schemeClr>
              </a:solidFill>
              <a:latin typeface="Arial" panose="020B0604020202020204" pitchFamily="34" charset="0"/>
              <a:cs typeface="Arial" panose="020B0604020202020204" pitchFamily="34" charset="0"/>
            </a:endParaRPr>
          </a:p>
        </p:txBody>
      </p:sp>
      <p:sp>
        <p:nvSpPr>
          <p:cNvPr id="2130" name="Google Shape;2130;p41"/>
          <p:cNvSpPr txBox="1">
            <a:spLocks noGrp="1"/>
          </p:cNvSpPr>
          <p:nvPr>
            <p:ph type="title" idx="2"/>
          </p:nvPr>
        </p:nvSpPr>
        <p:spPr>
          <a:xfrm>
            <a:off x="3826350" y="1483465"/>
            <a:ext cx="1491300" cy="915900"/>
          </a:xfrm>
          <a:prstGeom prst="rect">
            <a:avLst/>
          </a:prstGeom>
          <a:solidFill>
            <a:srgbClr val="E6D3FF"/>
          </a:solidFill>
          <a:ln>
            <a:solidFill>
              <a:schemeClr val="bg2">
                <a:lumMod val="60000"/>
                <a:lumOff val="4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6600" b="1" dirty="0">
                <a:solidFill>
                  <a:schemeClr val="bg2">
                    <a:lumMod val="60000"/>
                    <a:lumOff val="40000"/>
                  </a:schemeClr>
                </a:solidFill>
                <a:latin typeface="Arial" panose="020B0604020202020204" pitchFamily="34" charset="0"/>
                <a:cs typeface="Arial" panose="020B0604020202020204" pitchFamily="34" charset="0"/>
              </a:rPr>
              <a:t>02</a:t>
            </a:r>
            <a:endParaRPr b="1" dirty="0">
              <a:solidFill>
                <a:schemeClr val="bg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1945289"/>
      </p:ext>
    </p:extLst>
  </p:cSld>
  <p:clrMapOvr>
    <a:masterClrMapping/>
  </p:clrMapOvr>
  <p:transition spd="med">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2" name="Rounded Rectangle 1">
            <a:extLst>
              <a:ext uri="{FF2B5EF4-FFF2-40B4-BE49-F238E27FC236}">
                <a16:creationId xmlns:a16="http://schemas.microsoft.com/office/drawing/2014/main" id="{79155AAE-2272-B055-777B-453D9D6FB0F4}"/>
              </a:ext>
            </a:extLst>
          </p:cNvPr>
          <p:cNvSpPr/>
          <p:nvPr/>
        </p:nvSpPr>
        <p:spPr>
          <a:xfrm>
            <a:off x="430306" y="268940"/>
            <a:ext cx="8229600" cy="2528045"/>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1800" b="1" dirty="0">
                <a:solidFill>
                  <a:schemeClr val="tx1">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Câu 1. </a:t>
            </a: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 ta muốn đo vị trí BC bị ngăn cách bởi một cái ao sâu. Vì thế nên người ta đã chọn thêm một điểm A, sao cho ba điểm A, B, C tạo thành tam giác vuông tại C.</a:t>
            </a:r>
          </a:p>
          <a:p>
            <a:pPr marR="30480" algn="just">
              <a:lnSpc>
                <a:spcPct val="150000"/>
              </a:lnSpc>
              <a:spcBef>
                <a:spcPts val="300"/>
              </a:spcBef>
              <a:spcAft>
                <a:spcPts val="300"/>
              </a:spcAft>
            </a:pPr>
            <a:endParaRPr lang="vi-VN"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300"/>
              </a:spcBef>
              <a:spcAft>
                <a:spcPts val="300"/>
              </a:spcAft>
            </a:pP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Công</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thức</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tính</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vị</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trí</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B, C </a:t>
            </a: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là</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VN"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D0D8DE75-5250-3308-BE26-FA8EF145B759}"/>
                  </a:ext>
                </a:extLst>
              </p:cNvPr>
              <p:cNvSpPr/>
              <p:nvPr/>
            </p:nvSpPr>
            <p:spPr>
              <a:xfrm>
                <a:off x="1317812" y="2984124"/>
                <a:ext cx="3137647"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BC</m:t>
                    </m:r>
                    <m: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AC</m:t>
                    </m:r>
                    <m: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VN"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uncPr>
                      <m:fNa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cos</m:t>
                        </m:r>
                      </m:fName>
                      <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A</m:t>
                        </m:r>
                      </m:e>
                    </m:func>
                  </m:oMath>
                </a14:m>
                <a:endParaRPr lang="en-VN"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D0D8DE75-5250-3308-BE26-FA8EF145B759}"/>
                  </a:ext>
                </a:extLst>
              </p:cNvPr>
              <p:cNvSpPr>
                <a:spLocks noRot="1" noChangeAspect="1" noMove="1" noResize="1" noEditPoints="1" noAdjustHandles="1" noChangeArrowheads="1" noChangeShapeType="1" noTextEdit="1"/>
              </p:cNvSpPr>
              <p:nvPr/>
            </p:nvSpPr>
            <p:spPr>
              <a:xfrm>
                <a:off x="1317812" y="2984124"/>
                <a:ext cx="3137647" cy="851649"/>
              </a:xfrm>
              <a:prstGeom prst="roundRect">
                <a:avLst/>
              </a:prstGeom>
              <a:blipFill>
                <a:blip r:embed="rId3"/>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CA5294FB-ABF1-6312-C243-CD1902227092}"/>
                  </a:ext>
                </a:extLst>
              </p:cNvPr>
              <p:cNvSpPr/>
              <p:nvPr/>
            </p:nvSpPr>
            <p:spPr>
              <a:xfrm>
                <a:off x="4724401" y="2984123"/>
                <a:ext cx="3137647"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BC</m:t>
                    </m:r>
                    <m: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VN"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uncPr>
                      <m:fNa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tan</m:t>
                        </m:r>
                      </m:fName>
                      <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A</m:t>
                        </m:r>
                      </m:e>
                    </m:func>
                    <m: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VN"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uncPr>
                      <m:fNa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cos</m:t>
                        </m:r>
                      </m:fName>
                      <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B</m:t>
                        </m:r>
                      </m:e>
                    </m:func>
                  </m:oMath>
                </a14:m>
                <a:endParaRPr lang="en-VN"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CA5294FB-ABF1-6312-C243-CD1902227092}"/>
                  </a:ext>
                </a:extLst>
              </p:cNvPr>
              <p:cNvSpPr>
                <a:spLocks noRot="1" noChangeAspect="1" noMove="1" noResize="1" noEditPoints="1" noAdjustHandles="1" noChangeArrowheads="1" noChangeShapeType="1" noTextEdit="1"/>
              </p:cNvSpPr>
              <p:nvPr/>
            </p:nvSpPr>
            <p:spPr>
              <a:xfrm>
                <a:off x="4724401" y="2984123"/>
                <a:ext cx="3137647" cy="851649"/>
              </a:xfrm>
              <a:prstGeom prst="roundRect">
                <a:avLst/>
              </a:prstGeom>
              <a:blipFill>
                <a:blip r:embed="rId4"/>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D6D1574F-DE83-120A-1928-C44C793533CC}"/>
                  </a:ext>
                </a:extLst>
              </p:cNvPr>
              <p:cNvSpPr/>
              <p:nvPr/>
            </p:nvSpPr>
            <p:spPr>
              <a:xfrm>
                <a:off x="1317812" y="4022911"/>
                <a:ext cx="3137647"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BC</m:t>
                    </m:r>
                    <m: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AC</m:t>
                    </m:r>
                    <m: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VN"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uncPr>
                      <m:fNa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tan</m:t>
                        </m:r>
                      </m:fName>
                      <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A</m:t>
                        </m:r>
                      </m:e>
                    </m:func>
                  </m:oMath>
                </a14:m>
                <a:endParaRPr lang="en-VN"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D6D1574F-DE83-120A-1928-C44C793533CC}"/>
                  </a:ext>
                </a:extLst>
              </p:cNvPr>
              <p:cNvSpPr>
                <a:spLocks noRot="1" noChangeAspect="1" noMove="1" noResize="1" noEditPoints="1" noAdjustHandles="1" noChangeArrowheads="1" noChangeShapeType="1" noTextEdit="1"/>
              </p:cNvSpPr>
              <p:nvPr/>
            </p:nvSpPr>
            <p:spPr>
              <a:xfrm>
                <a:off x="1317812" y="4022911"/>
                <a:ext cx="3137647" cy="851649"/>
              </a:xfrm>
              <a:prstGeom prst="roundRect">
                <a:avLst/>
              </a:prstGeom>
              <a:blipFill>
                <a:blip r:embed="rId5"/>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460C1876-5110-D042-1D2D-B2C208092558}"/>
                  </a:ext>
                </a:extLst>
              </p:cNvPr>
              <p:cNvSpPr/>
              <p:nvPr/>
            </p:nvSpPr>
            <p:spPr>
              <a:xfrm>
                <a:off x="4724401" y="4022910"/>
                <a:ext cx="3137647"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BC</m:t>
                    </m:r>
                    <m: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AB</m:t>
                    </m:r>
                    <m: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VN"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uncPr>
                      <m:fNa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tan</m:t>
                        </m:r>
                      </m:fName>
                      <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A</m:t>
                        </m:r>
                      </m:e>
                    </m:func>
                  </m:oMath>
                </a14:m>
                <a:endParaRPr lang="en-VN"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460C1876-5110-D042-1D2D-B2C208092558}"/>
                  </a:ext>
                </a:extLst>
              </p:cNvPr>
              <p:cNvSpPr>
                <a:spLocks noRot="1" noChangeAspect="1" noMove="1" noResize="1" noEditPoints="1" noAdjustHandles="1" noChangeArrowheads="1" noChangeShapeType="1" noTextEdit="1"/>
              </p:cNvSpPr>
              <p:nvPr/>
            </p:nvSpPr>
            <p:spPr>
              <a:xfrm>
                <a:off x="4724401" y="4022910"/>
                <a:ext cx="3137647" cy="851649"/>
              </a:xfrm>
              <a:prstGeom prst="roundRect">
                <a:avLst/>
              </a:prstGeom>
              <a:blipFill>
                <a:blip r:embed="rId6"/>
                <a:stretch>
                  <a:fillRect/>
                </a:stretch>
              </a:blipFill>
              <a:ln>
                <a:solidFill>
                  <a:schemeClr val="bg1">
                    <a:lumMod val="50000"/>
                  </a:schemeClr>
                </a:solidFill>
              </a:ln>
            </p:spPr>
            <p:txBody>
              <a:bodyPr/>
              <a:lstStyle/>
              <a:p>
                <a:r>
                  <a:rPr lang="en-VN">
                    <a:noFill/>
                  </a:rPr>
                  <a:t> </a:t>
                </a:r>
              </a:p>
            </p:txBody>
          </p:sp>
        </mc:Fallback>
      </mc:AlternateContent>
      <p:pic>
        <p:nvPicPr>
          <p:cNvPr id="7" name="Picture 6" descr="A drawing of a pond with a line and plants&#10;&#10;Description automatically generated with medium confidence">
            <a:extLst>
              <a:ext uri="{FF2B5EF4-FFF2-40B4-BE49-F238E27FC236}">
                <a16:creationId xmlns:a16="http://schemas.microsoft.com/office/drawing/2014/main" id="{1D72CBDC-DD7B-36D1-4C00-1E800DDD8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9609" y="1307333"/>
            <a:ext cx="2917897" cy="1401743"/>
          </a:xfrm>
          <a:prstGeom prst="rect">
            <a:avLst/>
          </a:prstGeom>
        </p:spPr>
      </p:pic>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D15B51AB-84A8-F512-D9BB-011C9B09CEA6}"/>
                  </a:ext>
                </a:extLst>
              </p:cNvPr>
              <p:cNvSpPr/>
              <p:nvPr/>
            </p:nvSpPr>
            <p:spPr>
              <a:xfrm>
                <a:off x="1317812" y="4029635"/>
                <a:ext cx="3137647" cy="851649"/>
              </a:xfrm>
              <a:prstGeom prst="roundRect">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1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en-US" sz="18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𝐁𝐂</m:t>
                    </m:r>
                    <m:r>
                      <a:rPr lang="en-US" sz="18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
                      <a:rPr lang="en-US" sz="18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𝐀𝐂</m:t>
                    </m:r>
                    <m:r>
                      <a:rPr lang="en-US" sz="18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VN" sz="18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funcPr>
                      <m:fName>
                        <m:r>
                          <a:rPr lang="en-US" sz="18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𝐭𝐚𝐧</m:t>
                        </m:r>
                      </m:fName>
                      <m:e>
                        <m:r>
                          <a:rPr lang="en-US" sz="18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𝐀</m:t>
                        </m:r>
                      </m:e>
                    </m:func>
                  </m:oMath>
                </a14:m>
                <a:endParaRPr lang="en-VN" sz="18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ounded Rectangle 7">
                <a:extLst>
                  <a:ext uri="{FF2B5EF4-FFF2-40B4-BE49-F238E27FC236}">
                    <a16:creationId xmlns:a16="http://schemas.microsoft.com/office/drawing/2014/main" id="{D15B51AB-84A8-F512-D9BB-011C9B09CEA6}"/>
                  </a:ext>
                </a:extLst>
              </p:cNvPr>
              <p:cNvSpPr>
                <a:spLocks noRot="1" noChangeAspect="1" noMove="1" noResize="1" noEditPoints="1" noAdjustHandles="1" noChangeArrowheads="1" noChangeShapeType="1" noTextEdit="1"/>
              </p:cNvSpPr>
              <p:nvPr/>
            </p:nvSpPr>
            <p:spPr>
              <a:xfrm>
                <a:off x="1317812" y="4029635"/>
                <a:ext cx="3137647" cy="851649"/>
              </a:xfrm>
              <a:prstGeom prst="roundRect">
                <a:avLst/>
              </a:prstGeom>
              <a:blipFill>
                <a:blip r:embed="rId8"/>
                <a:stretch>
                  <a:fillRect/>
                </a:stretch>
              </a:blipFill>
              <a:ln>
                <a:solidFill>
                  <a:srgbClr val="FF0000"/>
                </a:solidFill>
              </a:ln>
            </p:spPr>
            <p:txBody>
              <a:bodyPr/>
              <a:lstStyle/>
              <a:p>
                <a:r>
                  <a:rPr lang="en-VN">
                    <a:noFill/>
                  </a:rPr>
                  <a:t> </a:t>
                </a:r>
              </a:p>
            </p:txBody>
          </p:sp>
        </mc:Fallback>
      </mc:AlternateContent>
    </p:spTree>
    <p:extLst>
      <p:ext uri="{BB962C8B-B14F-4D97-AF65-F5344CB8AC3E}">
        <p14:creationId xmlns:p14="http://schemas.microsoft.com/office/powerpoint/2010/main" val="395034781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79155AAE-2272-B055-777B-453D9D6FB0F4}"/>
                  </a:ext>
                </a:extLst>
              </p:cNvPr>
              <p:cNvSpPr/>
              <p:nvPr/>
            </p:nvSpPr>
            <p:spPr>
              <a:xfrm>
                <a:off x="457200" y="363626"/>
                <a:ext cx="8229600" cy="1890436"/>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400" b="1" dirty="0">
                    <a:solidFill>
                      <a:schemeClr val="tx1">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Câu 2.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tòa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trời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tạo</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50</a:t>
                </a:r>
                <a14:m>
                  <m:oMath xmlns:m="http://schemas.openxmlformats.org/officeDocument/2006/math">
                    <m:r>
                      <a:rPr lang="en-US" sz="24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bóng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tòa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 m.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Chiều</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tòa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79155AAE-2272-B055-777B-453D9D6FB0F4}"/>
                  </a:ext>
                </a:extLst>
              </p:cNvPr>
              <p:cNvSpPr>
                <a:spLocks noRot="1" noChangeAspect="1" noMove="1" noResize="1" noEditPoints="1" noAdjustHandles="1" noChangeArrowheads="1" noChangeShapeType="1" noTextEdit="1"/>
              </p:cNvSpPr>
              <p:nvPr/>
            </p:nvSpPr>
            <p:spPr>
              <a:xfrm>
                <a:off x="457200" y="363626"/>
                <a:ext cx="8229600" cy="1890436"/>
              </a:xfrm>
              <a:prstGeom prst="roundRect">
                <a:avLst/>
              </a:prstGeom>
              <a:blipFill>
                <a:blip r:embed="rId3"/>
                <a:stretch>
                  <a:fillRect b="-658"/>
                </a:stretch>
              </a:blipFill>
              <a:ln>
                <a:solidFill>
                  <a:schemeClr val="bg1">
                    <a:lumMod val="50000"/>
                  </a:schemeClr>
                </a:solidFill>
              </a:ln>
            </p:spPr>
            <p:txBody>
              <a:bodyPr/>
              <a:lstStyle/>
              <a:p>
                <a:r>
                  <a:rPr lang="en-VN">
                    <a:noFill/>
                  </a:rPr>
                  <a:t> </a:t>
                </a:r>
              </a:p>
            </p:txBody>
          </p:sp>
        </mc:Fallback>
      </mc:AlternateContent>
      <p:sp>
        <p:nvSpPr>
          <p:cNvPr id="3" name="Rounded Rectangle 2">
            <a:extLst>
              <a:ext uri="{FF2B5EF4-FFF2-40B4-BE49-F238E27FC236}">
                <a16:creationId xmlns:a16="http://schemas.microsoft.com/office/drawing/2014/main" id="{D0D8DE75-5250-3308-BE26-FA8EF145B759}"/>
              </a:ext>
            </a:extLst>
          </p:cNvPr>
          <p:cNvSpPr/>
          <p:nvPr/>
        </p:nvSpPr>
        <p:spPr>
          <a:xfrm>
            <a:off x="1317811" y="2488826"/>
            <a:ext cx="3137647" cy="1002925"/>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A. 7,5 m</a:t>
            </a:r>
            <a:endParaRPr lang="en-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CA5294FB-ABF1-6312-C243-CD1902227092}"/>
              </a:ext>
            </a:extLst>
          </p:cNvPr>
          <p:cNvSpPr/>
          <p:nvPr/>
        </p:nvSpPr>
        <p:spPr>
          <a:xfrm>
            <a:off x="4688542" y="2488825"/>
            <a:ext cx="3137647" cy="1002925"/>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B. 9 m</a:t>
            </a:r>
            <a:endParaRPr lang="en-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D6D1574F-DE83-120A-1928-C44C793533CC}"/>
              </a:ext>
            </a:extLst>
          </p:cNvPr>
          <p:cNvSpPr/>
          <p:nvPr/>
        </p:nvSpPr>
        <p:spPr>
          <a:xfrm>
            <a:off x="1317811" y="3723715"/>
            <a:ext cx="3137647" cy="1002925"/>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C. 8,8 m</a:t>
            </a:r>
            <a:endParaRPr lang="en-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460C1876-5110-D042-1D2D-B2C208092558}"/>
              </a:ext>
            </a:extLst>
          </p:cNvPr>
          <p:cNvSpPr/>
          <p:nvPr/>
        </p:nvSpPr>
        <p:spPr>
          <a:xfrm>
            <a:off x="4688542" y="3723714"/>
            <a:ext cx="3137647" cy="1002925"/>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D. 8,34 m</a:t>
            </a:r>
            <a:endParaRPr lang="en-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63EDDC7B-C685-4889-F845-9086AE5F8BF2}"/>
              </a:ext>
            </a:extLst>
          </p:cNvPr>
          <p:cNvSpPr/>
          <p:nvPr/>
        </p:nvSpPr>
        <p:spPr>
          <a:xfrm>
            <a:off x="4688542" y="3723713"/>
            <a:ext cx="3137647" cy="1002925"/>
          </a:xfrm>
          <a:prstGeom prst="roundRect">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b="1" dirty="0">
                <a:solidFill>
                  <a:srgbClr val="FF0000"/>
                </a:solidFill>
                <a:effectLst/>
                <a:latin typeface="Arial" panose="020B0604020202020204" pitchFamily="34" charset="0"/>
                <a:ea typeface="Arial" panose="020B0604020202020204" pitchFamily="34" charset="0"/>
                <a:cs typeface="Arial" panose="020B0604020202020204" pitchFamily="34" charset="0"/>
              </a:rPr>
              <a:t>D. 8,34 m</a:t>
            </a:r>
            <a:endParaRPr lang="en-VN" sz="24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2894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0" name="Snip Diagonal Corner Rectangle 9">
            <a:extLst>
              <a:ext uri="{FF2B5EF4-FFF2-40B4-BE49-F238E27FC236}">
                <a16:creationId xmlns:a16="http://schemas.microsoft.com/office/drawing/2014/main" id="{EE4BD86C-9AAF-198F-036B-89A7E4BE9356}"/>
              </a:ext>
            </a:extLst>
          </p:cNvPr>
          <p:cNvSpPr/>
          <p:nvPr/>
        </p:nvSpPr>
        <p:spPr>
          <a:xfrm>
            <a:off x="537883" y="484093"/>
            <a:ext cx="3765176" cy="717177"/>
          </a:xfrm>
          <a:prstGeom prst="snip2DiagRect">
            <a:avLst/>
          </a:prstGeom>
          <a:solidFill>
            <a:schemeClr val="accent1"/>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chemeClr val="bg2">
                    <a:lumMod val="60000"/>
                    <a:lumOff val="40000"/>
                  </a:schemeClr>
                </a:solidFill>
                <a:latin typeface="Arial" panose="020B0604020202020204" pitchFamily="34" charset="0"/>
                <a:cs typeface="Arial" panose="020B0604020202020204" pitchFamily="34" charset="0"/>
              </a:rPr>
              <a:t>KHỞI ĐỘNG</a:t>
            </a:r>
          </a:p>
        </p:txBody>
      </p:sp>
      <p:sp>
        <p:nvSpPr>
          <p:cNvPr id="11" name="TextBox 10">
            <a:extLst>
              <a:ext uri="{FF2B5EF4-FFF2-40B4-BE49-F238E27FC236}">
                <a16:creationId xmlns:a16="http://schemas.microsoft.com/office/drawing/2014/main" id="{0B259658-4899-63AE-399D-6BD018BE0BC2}"/>
              </a:ext>
            </a:extLst>
          </p:cNvPr>
          <p:cNvSpPr txBox="1"/>
          <p:nvPr/>
        </p:nvSpPr>
        <p:spPr>
          <a:xfrm>
            <a:off x="4303059" y="484093"/>
            <a:ext cx="4200189" cy="707886"/>
          </a:xfrm>
          <a:prstGeom prst="rect">
            <a:avLst/>
          </a:prstGeom>
          <a:noFill/>
        </p:spPr>
        <p:txBody>
          <a:bodyPr wrap="none" rtlCol="0">
            <a:spAutoFit/>
          </a:bodyPr>
          <a:lstStyle/>
          <a:p>
            <a:pPr algn="ctr"/>
            <a:r>
              <a:rPr lang="en-VN" sz="3600" b="1" dirty="0">
                <a:solidFill>
                  <a:srgbClr val="DB133F"/>
                </a:solidFill>
              </a:rPr>
              <a:t>PHIẾU</a:t>
            </a:r>
            <a:r>
              <a:rPr lang="en-VN" sz="4000" b="1" dirty="0">
                <a:solidFill>
                  <a:srgbClr val="DB133F"/>
                </a:solidFill>
              </a:rPr>
              <a:t> HỌC TẬP</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28B4F67-F94B-F786-B641-B232AE52D1B7}"/>
                  </a:ext>
                </a:extLst>
              </p:cNvPr>
              <p:cNvSpPr txBox="1"/>
              <p:nvPr/>
            </p:nvSpPr>
            <p:spPr>
              <a:xfrm>
                <a:off x="403412" y="1352550"/>
                <a:ext cx="8337175" cy="958596"/>
              </a:xfrm>
              <a:prstGeom prst="rect">
                <a:avLst/>
              </a:prstGeom>
              <a:noFill/>
            </p:spPr>
            <p:txBody>
              <a:bodyPr wrap="square">
                <a:spAutoFit/>
              </a:bodyPr>
              <a:lstStyle/>
              <a:p>
                <a:pPr algn="just">
                  <a:lnSpc>
                    <a:spcPct val="150000"/>
                  </a:lnSpc>
                  <a:spcBef>
                    <a:spcPts val="300"/>
                  </a:spcBef>
                  <a:spcAft>
                    <a:spcPts val="300"/>
                  </a:spcAft>
                </a:pPr>
                <a:r>
                  <a:rPr lang="da-DK" sz="2000" b="1" dirty="0" err="1">
                    <a:effectLst/>
                    <a:latin typeface="Arial" panose="020B0604020202020204" pitchFamily="34" charset="0"/>
                    <a:ea typeface="Calibri" panose="020F0502020204030204" pitchFamily="34" charset="0"/>
                    <a:cs typeface="Arial" panose="020B0604020202020204" pitchFamily="34" charset="0"/>
                  </a:rPr>
                  <a:t>Cho</a:t>
                </a:r>
                <a:r>
                  <a:rPr lang="da-DK" sz="2000" b="1" dirty="0">
                    <a:effectLst/>
                    <a:latin typeface="Arial" panose="020B0604020202020204" pitchFamily="34" charset="0"/>
                    <a:ea typeface="Calibri" panose="020F0502020204030204" pitchFamily="34" charset="0"/>
                    <a:cs typeface="Arial" panose="020B0604020202020204" pitchFamily="34" charset="0"/>
                  </a:rPr>
                  <a:t> tam </a:t>
                </a:r>
                <a:r>
                  <a:rPr lang="da-DK" sz="2000" b="1" dirty="0" err="1">
                    <a:effectLst/>
                    <a:latin typeface="Arial" panose="020B0604020202020204" pitchFamily="34" charset="0"/>
                    <a:ea typeface="Calibri" panose="020F0502020204030204" pitchFamily="34" charset="0"/>
                    <a:cs typeface="Arial" panose="020B0604020202020204" pitchFamily="34" charset="0"/>
                  </a:rPr>
                  <a:t>giác</a:t>
                </a:r>
                <a:r>
                  <a:rPr lang="da-DK" sz="2000" b="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da-DK" sz="20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vuông</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tại</a:t>
                </a:r>
                <a:r>
                  <a:rPr lang="da-DK" sz="2000" b="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da-DK" sz="20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Hãy</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nối</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mỗi</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biểu</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thức</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ở</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cột</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trái</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với</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biểu</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thức</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bằng</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nhau</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ở</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cột</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phải</a:t>
                </a:r>
                <a:r>
                  <a:rPr lang="da-DK" sz="2000" b="1" dirty="0">
                    <a:effectLst/>
                    <a:latin typeface="Arial" panose="020B0604020202020204" pitchFamily="34" charset="0"/>
                    <a:ea typeface="Calibri" panose="020F0502020204030204" pitchFamily="34" charset="0"/>
                    <a:cs typeface="Arial" panose="020B0604020202020204" pitchFamily="34" charset="0"/>
                  </a:rPr>
                  <a:t>.</a:t>
                </a:r>
                <a:endParaRPr lang="en-VN" sz="2000" b="1"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228B4F67-F94B-F786-B641-B232AE52D1B7}"/>
                  </a:ext>
                </a:extLst>
              </p:cNvPr>
              <p:cNvSpPr txBox="1">
                <a:spLocks noRot="1" noChangeAspect="1" noMove="1" noResize="1" noEditPoints="1" noAdjustHandles="1" noChangeArrowheads="1" noChangeShapeType="1" noTextEdit="1"/>
              </p:cNvSpPr>
              <p:nvPr/>
            </p:nvSpPr>
            <p:spPr>
              <a:xfrm>
                <a:off x="403412" y="1352550"/>
                <a:ext cx="8337175" cy="958596"/>
              </a:xfrm>
              <a:prstGeom prst="rect">
                <a:avLst/>
              </a:prstGeom>
              <a:blipFill>
                <a:blip r:embed="rId3"/>
                <a:stretch>
                  <a:fillRect l="-760" r="-760" b="-11842"/>
                </a:stretch>
              </a:blipFill>
            </p:spPr>
            <p:txBody>
              <a:bodyPr/>
              <a:lstStyle/>
              <a:p>
                <a:r>
                  <a:rPr lang="en-VN">
                    <a:noFill/>
                  </a:rPr>
                  <a:t> </a:t>
                </a:r>
              </a:p>
            </p:txBody>
          </p:sp>
        </mc:Fallback>
      </mc:AlternateContent>
      <p:pic>
        <p:nvPicPr>
          <p:cNvPr id="14" name="Picture 13" descr="A triangle with points and lines&#10;&#10;Description automatically generated">
            <a:extLst>
              <a:ext uri="{FF2B5EF4-FFF2-40B4-BE49-F238E27FC236}">
                <a16:creationId xmlns:a16="http://schemas.microsoft.com/office/drawing/2014/main" id="{1AEB732A-FA8E-FDE2-1CBA-42B7F9A52936}"/>
              </a:ext>
            </a:extLst>
          </p:cNvPr>
          <p:cNvPicPr>
            <a:picLocks noChangeAspect="1"/>
          </p:cNvPicPr>
          <p:nvPr/>
        </p:nvPicPr>
        <p:blipFill>
          <a:blip r:embed="rId4"/>
          <a:stretch>
            <a:fillRect/>
          </a:stretch>
        </p:blipFill>
        <p:spPr>
          <a:xfrm>
            <a:off x="5024049" y="1992295"/>
            <a:ext cx="2592422" cy="2794858"/>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79155AAE-2272-B055-777B-453D9D6FB0F4}"/>
                  </a:ext>
                </a:extLst>
              </p:cNvPr>
              <p:cNvSpPr/>
              <p:nvPr/>
            </p:nvSpPr>
            <p:spPr>
              <a:xfrm>
                <a:off x="457200" y="364188"/>
                <a:ext cx="8229600" cy="2079813"/>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400" b="1" dirty="0">
                    <a:solidFill>
                      <a:schemeClr val="tx1">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Câu 3. </a:t>
                </a: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cột đèn cao 5m. tại một thời điểm tia sáng mặt trời tạo với mặt đất một góc </a:t>
                </a:r>
                <a14:m>
                  <m:oMath xmlns:m="http://schemas.openxmlformats.org/officeDocument/2006/math">
                    <m:sSup>
                      <m:sSupPr>
                        <m:ctrlPr>
                          <a:rPr lang="en-VN"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60</m:t>
                        </m:r>
                      </m:e>
                      <m:sup>
                        <m:r>
                          <m:rPr>
                            <m:sty m:val="p"/>
                          </m:rPr>
                          <a:rPr lang="vi-VN"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Hỏi bóng của cột đèn đó trên mặt đất dài bao nhiêu mét?</a:t>
                </a:r>
                <a:endParaRPr lang="en-VN" sz="2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79155AAE-2272-B055-777B-453D9D6FB0F4}"/>
                  </a:ext>
                </a:extLst>
              </p:cNvPr>
              <p:cNvSpPr>
                <a:spLocks noRot="1" noChangeAspect="1" noMove="1" noResize="1" noEditPoints="1" noAdjustHandles="1" noChangeArrowheads="1" noChangeShapeType="1" noTextEdit="1"/>
              </p:cNvSpPr>
              <p:nvPr/>
            </p:nvSpPr>
            <p:spPr>
              <a:xfrm>
                <a:off x="457200" y="364188"/>
                <a:ext cx="8229600" cy="2079813"/>
              </a:xfrm>
              <a:prstGeom prst="roundRect">
                <a:avLst/>
              </a:prstGeom>
              <a:blipFill>
                <a:blip r:embed="rId3"/>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D0D8DE75-5250-3308-BE26-FA8EF145B759}"/>
                  </a:ext>
                </a:extLst>
              </p:cNvPr>
              <p:cNvSpPr/>
              <p:nvPr/>
            </p:nvSpPr>
            <p:spPr>
              <a:xfrm>
                <a:off x="1102659" y="2571750"/>
                <a:ext cx="3137647" cy="1038784"/>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f>
                      <m:fPr>
                        <m:ctrlPr>
                          <a:rPr lang="en-VN" sz="3200" i="1" smtClean="0">
                            <a:solidFill>
                              <a:srgbClr val="000000"/>
                            </a:solidFill>
                            <a:effectLst/>
                            <a:latin typeface="Cambria Math" panose="02040503050406030204" pitchFamily="18" charset="0"/>
                            <a:cs typeface="Times New Roman" panose="02020603050405020304" pitchFamily="18" charset="0"/>
                          </a:rPr>
                        </m:ctrlPr>
                      </m:fPr>
                      <m:num>
                        <m:r>
                          <a:rPr lang="fr-FR" sz="32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m:t>
                        </m:r>
                      </m:num>
                      <m:den>
                        <m:rad>
                          <m:radPr>
                            <m:degHide m:val="on"/>
                            <m:ctrlPr>
                              <a:rPr lang="en-VN" sz="3200" i="1">
                                <a:solidFill>
                                  <a:srgbClr val="000000"/>
                                </a:solidFill>
                                <a:effectLst/>
                                <a:latin typeface="Cambria Math" panose="02040503050406030204" pitchFamily="18" charset="0"/>
                                <a:cs typeface="Times New Roman" panose="02020603050405020304" pitchFamily="18" charset="0"/>
                              </a:rPr>
                            </m:ctrlPr>
                          </m:radPr>
                          <m:deg/>
                          <m:e>
                            <m:r>
                              <a:rPr lang="fr-FR" sz="32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3</m:t>
                            </m:r>
                          </m:e>
                        </m:rad>
                      </m:den>
                    </m:f>
                  </m:oMath>
                </a14:m>
                <a:r>
                  <a:rPr lang="en-VN" sz="2400" dirty="0">
                    <a:solidFill>
                      <a:srgbClr val="000000"/>
                    </a:solidFill>
                    <a:effectLst/>
                    <a:latin typeface="Arial" panose="020B0604020202020204" pitchFamily="34" charset="0"/>
                    <a:cs typeface="Arial" panose="020B0604020202020204" pitchFamily="34" charset="0"/>
                  </a:rPr>
                  <a:t> </a:t>
                </a:r>
                <a:r>
                  <a:rPr lang="en-VN" sz="2400" dirty="0">
                    <a:solidFill>
                      <a:srgbClr val="000000"/>
                    </a:solidFill>
                    <a:latin typeface="Arial" panose="020B0604020202020204" pitchFamily="34" charset="0"/>
                    <a:cs typeface="Arial" panose="020B0604020202020204" pitchFamily="34" charset="0"/>
                  </a:rPr>
                  <a:t>m</a:t>
                </a:r>
                <a:endParaRPr lang="en-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D0D8DE75-5250-3308-BE26-FA8EF145B759}"/>
                  </a:ext>
                </a:extLst>
              </p:cNvPr>
              <p:cNvSpPr>
                <a:spLocks noRot="1" noChangeAspect="1" noMove="1" noResize="1" noEditPoints="1" noAdjustHandles="1" noChangeArrowheads="1" noChangeShapeType="1" noTextEdit="1"/>
              </p:cNvSpPr>
              <p:nvPr/>
            </p:nvSpPr>
            <p:spPr>
              <a:xfrm>
                <a:off x="1102659" y="2571750"/>
                <a:ext cx="3137647" cy="1038784"/>
              </a:xfrm>
              <a:prstGeom prst="roundRect">
                <a:avLst/>
              </a:prstGeom>
              <a:blipFill>
                <a:blip r:embed="rId4"/>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CA5294FB-ABF1-6312-C243-CD1902227092}"/>
                  </a:ext>
                </a:extLst>
              </p:cNvPr>
              <p:cNvSpPr/>
              <p:nvPr/>
            </p:nvSpPr>
            <p:spPr>
              <a:xfrm>
                <a:off x="4903695" y="2571750"/>
                <a:ext cx="3137647" cy="1038784"/>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a:rPr lang="fr-FR" sz="24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m:t>
                    </m:r>
                    <m:rad>
                      <m:radPr>
                        <m:degHide m:val="on"/>
                        <m:ctrlPr>
                          <a:rPr lang="en-VN" sz="2400" i="1">
                            <a:solidFill>
                              <a:srgbClr val="000000"/>
                            </a:solidFill>
                            <a:effectLst/>
                            <a:latin typeface="Cambria Math" panose="02040503050406030204" pitchFamily="18" charset="0"/>
                            <a:cs typeface="Times New Roman" panose="02020603050405020304" pitchFamily="18" charset="0"/>
                          </a:rPr>
                        </m:ctrlPr>
                      </m:radPr>
                      <m:deg/>
                      <m:e>
                        <m:r>
                          <a:rPr lang="fr-FR" sz="24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2</m:t>
                        </m:r>
                      </m:e>
                    </m:rad>
                  </m:oMath>
                </a14:m>
                <a:r>
                  <a:rPr lang="en-VN" sz="2400" dirty="0">
                    <a:solidFill>
                      <a:srgbClr val="000000"/>
                    </a:solidFill>
                    <a:effectLst/>
                    <a:latin typeface="Arial" panose="020B0604020202020204" pitchFamily="34" charset="0"/>
                    <a:cs typeface="Arial" panose="020B0604020202020204" pitchFamily="34" charset="0"/>
                  </a:rPr>
                  <a:t> m</a:t>
                </a:r>
                <a:endParaRPr lang="en-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CA5294FB-ABF1-6312-C243-CD1902227092}"/>
                  </a:ext>
                </a:extLst>
              </p:cNvPr>
              <p:cNvSpPr>
                <a:spLocks noRot="1" noChangeAspect="1" noMove="1" noResize="1" noEditPoints="1" noAdjustHandles="1" noChangeArrowheads="1" noChangeShapeType="1" noTextEdit="1"/>
              </p:cNvSpPr>
              <p:nvPr/>
            </p:nvSpPr>
            <p:spPr>
              <a:xfrm>
                <a:off x="4903695" y="2571750"/>
                <a:ext cx="3137647" cy="1038784"/>
              </a:xfrm>
              <a:prstGeom prst="roundRect">
                <a:avLst/>
              </a:prstGeom>
              <a:blipFill>
                <a:blip r:embed="rId5"/>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D6D1574F-DE83-120A-1928-C44C793533CC}"/>
                  </a:ext>
                </a:extLst>
              </p:cNvPr>
              <p:cNvSpPr/>
              <p:nvPr/>
            </p:nvSpPr>
            <p:spPr>
              <a:xfrm>
                <a:off x="1102658" y="3740528"/>
                <a:ext cx="3137647" cy="1038784"/>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f>
                      <m:fPr>
                        <m:ctrlPr>
                          <a:rPr lang="en-VN" sz="3200" i="1" smtClean="0">
                            <a:solidFill>
                              <a:srgbClr val="000000"/>
                            </a:solidFill>
                            <a:effectLst/>
                            <a:latin typeface="Cambria Math" panose="02040503050406030204" pitchFamily="18" charset="0"/>
                            <a:cs typeface="Times New Roman" panose="02020603050405020304" pitchFamily="18" charset="0"/>
                          </a:rPr>
                        </m:ctrlPr>
                      </m:fPr>
                      <m:num>
                        <m:r>
                          <a:rPr lang="fr-FR" sz="32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m:t>
                        </m:r>
                      </m:num>
                      <m:den>
                        <m:rad>
                          <m:radPr>
                            <m:degHide m:val="on"/>
                            <m:ctrlPr>
                              <a:rPr lang="en-VN" sz="3200" i="1">
                                <a:solidFill>
                                  <a:srgbClr val="000000"/>
                                </a:solidFill>
                                <a:effectLst/>
                                <a:latin typeface="Cambria Math" panose="02040503050406030204" pitchFamily="18" charset="0"/>
                                <a:cs typeface="Times New Roman" panose="02020603050405020304" pitchFamily="18" charset="0"/>
                              </a:rPr>
                            </m:ctrlPr>
                          </m:radPr>
                          <m:deg/>
                          <m:e>
                            <m:r>
                              <a:rPr lang="fr-FR" sz="32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2</m:t>
                            </m:r>
                          </m:e>
                        </m:rad>
                      </m:den>
                    </m:f>
                  </m:oMath>
                </a14:m>
                <a:r>
                  <a:rPr lang="en-VN" sz="2400" dirty="0">
                    <a:solidFill>
                      <a:srgbClr val="000000"/>
                    </a:solidFill>
                    <a:effectLst/>
                    <a:latin typeface="Arial" panose="020B0604020202020204" pitchFamily="34" charset="0"/>
                    <a:cs typeface="Arial" panose="020B0604020202020204" pitchFamily="34" charset="0"/>
                  </a:rPr>
                  <a:t> m</a:t>
                </a:r>
                <a:endParaRPr lang="en-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D6D1574F-DE83-120A-1928-C44C793533CC}"/>
                  </a:ext>
                </a:extLst>
              </p:cNvPr>
              <p:cNvSpPr>
                <a:spLocks noRot="1" noChangeAspect="1" noMove="1" noResize="1" noEditPoints="1" noAdjustHandles="1" noChangeArrowheads="1" noChangeShapeType="1" noTextEdit="1"/>
              </p:cNvSpPr>
              <p:nvPr/>
            </p:nvSpPr>
            <p:spPr>
              <a:xfrm>
                <a:off x="1102658" y="3740528"/>
                <a:ext cx="3137647" cy="1038784"/>
              </a:xfrm>
              <a:prstGeom prst="roundRect">
                <a:avLst/>
              </a:prstGeom>
              <a:blipFill>
                <a:blip r:embed="rId6"/>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460C1876-5110-D042-1D2D-B2C208092558}"/>
                  </a:ext>
                </a:extLst>
              </p:cNvPr>
              <p:cNvSpPr/>
              <p:nvPr/>
            </p:nvSpPr>
            <p:spPr>
              <a:xfrm>
                <a:off x="4903695" y="3740528"/>
                <a:ext cx="3137647" cy="1038784"/>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r>
                      <a:rPr lang="fr-FR" sz="24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VN" sz="2400" i="1">
                            <a:solidFill>
                              <a:srgbClr val="000000"/>
                            </a:solidFill>
                            <a:effectLst/>
                            <a:latin typeface="Cambria Math" panose="02040503050406030204" pitchFamily="18" charset="0"/>
                            <a:cs typeface="Times New Roman" panose="02020603050405020304" pitchFamily="18" charset="0"/>
                          </a:rPr>
                        </m:ctrlPr>
                      </m:radPr>
                      <m:deg/>
                      <m:e>
                        <m:r>
                          <a:rPr lang="fr-FR" sz="24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2</m:t>
                        </m:r>
                      </m:e>
                    </m:rad>
                  </m:oMath>
                </a14:m>
                <a:r>
                  <a:rPr lang="en-VN" sz="2400" dirty="0">
                    <a:solidFill>
                      <a:srgbClr val="000000"/>
                    </a:solidFill>
                    <a:effectLst/>
                    <a:latin typeface="Arial" panose="020B0604020202020204" pitchFamily="34" charset="0"/>
                    <a:cs typeface="Arial" panose="020B0604020202020204" pitchFamily="34" charset="0"/>
                  </a:rPr>
                  <a:t> m</a:t>
                </a:r>
                <a:endParaRPr lang="en-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460C1876-5110-D042-1D2D-B2C208092558}"/>
                  </a:ext>
                </a:extLst>
              </p:cNvPr>
              <p:cNvSpPr>
                <a:spLocks noRot="1" noChangeAspect="1" noMove="1" noResize="1" noEditPoints="1" noAdjustHandles="1" noChangeArrowheads="1" noChangeShapeType="1" noTextEdit="1"/>
              </p:cNvSpPr>
              <p:nvPr/>
            </p:nvSpPr>
            <p:spPr>
              <a:xfrm>
                <a:off x="4903695" y="3740528"/>
                <a:ext cx="3137647" cy="1038784"/>
              </a:xfrm>
              <a:prstGeom prst="roundRect">
                <a:avLst/>
              </a:prstGeom>
              <a:blipFill>
                <a:blip r:embed="rId7"/>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73EA4A2B-DA2E-9615-CBCE-45407ED7B895}"/>
                  </a:ext>
                </a:extLst>
              </p:cNvPr>
              <p:cNvSpPr/>
              <p:nvPr/>
            </p:nvSpPr>
            <p:spPr>
              <a:xfrm>
                <a:off x="1102658" y="2571750"/>
                <a:ext cx="3137647" cy="1038784"/>
              </a:xfrm>
              <a:prstGeom prst="roundRect">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b="1" dirty="0">
                    <a:solidFill>
                      <a:srgbClr val="FF0000"/>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f>
                      <m:fPr>
                        <m:ctrlPr>
                          <a:rPr lang="en-VN" sz="3200" b="1" i="1" smtClean="0">
                            <a:solidFill>
                              <a:srgbClr val="FF0000"/>
                            </a:solidFill>
                            <a:effectLst/>
                            <a:latin typeface="Cambria Math" panose="02040503050406030204" pitchFamily="18" charset="0"/>
                            <a:cs typeface="Times New Roman" panose="02020603050405020304" pitchFamily="18" charset="0"/>
                          </a:rPr>
                        </m:ctrlPr>
                      </m:fPr>
                      <m:num>
                        <m:r>
                          <a:rPr lang="fr-FR"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𝟓</m:t>
                        </m:r>
                      </m:num>
                      <m:den>
                        <m:rad>
                          <m:radPr>
                            <m:degHide m:val="on"/>
                            <m:ctrlPr>
                              <a:rPr lang="en-VN" sz="3200" b="1" i="1">
                                <a:solidFill>
                                  <a:srgbClr val="FF0000"/>
                                </a:solidFill>
                                <a:effectLst/>
                                <a:latin typeface="Cambria Math" panose="02040503050406030204" pitchFamily="18" charset="0"/>
                                <a:cs typeface="Times New Roman" panose="02020603050405020304" pitchFamily="18" charset="0"/>
                              </a:rPr>
                            </m:ctrlPr>
                          </m:radPr>
                          <m:deg/>
                          <m:e>
                            <m:r>
                              <a:rPr lang="fr-FR"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𝟑</m:t>
                            </m:r>
                          </m:e>
                        </m:rad>
                      </m:den>
                    </m:f>
                  </m:oMath>
                </a14:m>
                <a:r>
                  <a:rPr lang="en-VN" sz="2400" b="1" dirty="0">
                    <a:solidFill>
                      <a:srgbClr val="FF0000"/>
                    </a:solidFill>
                    <a:effectLst/>
                    <a:latin typeface="Arial" panose="020B0604020202020204" pitchFamily="34" charset="0"/>
                    <a:cs typeface="Arial" panose="020B0604020202020204" pitchFamily="34" charset="0"/>
                  </a:rPr>
                  <a:t> </a:t>
                </a:r>
                <a:r>
                  <a:rPr lang="en-VN" sz="2400" b="1" dirty="0">
                    <a:solidFill>
                      <a:srgbClr val="FF0000"/>
                    </a:solidFill>
                    <a:latin typeface="Arial" panose="020B0604020202020204" pitchFamily="34" charset="0"/>
                    <a:cs typeface="Arial" panose="020B0604020202020204" pitchFamily="34" charset="0"/>
                  </a:rPr>
                  <a:t>m</a:t>
                </a:r>
                <a:endParaRPr lang="en-VN" sz="24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ounded Rectangle 7">
                <a:extLst>
                  <a:ext uri="{FF2B5EF4-FFF2-40B4-BE49-F238E27FC236}">
                    <a16:creationId xmlns:a16="http://schemas.microsoft.com/office/drawing/2014/main" id="{73EA4A2B-DA2E-9615-CBCE-45407ED7B895}"/>
                  </a:ext>
                </a:extLst>
              </p:cNvPr>
              <p:cNvSpPr>
                <a:spLocks noRot="1" noChangeAspect="1" noMove="1" noResize="1" noEditPoints="1" noAdjustHandles="1" noChangeArrowheads="1" noChangeShapeType="1" noTextEdit="1"/>
              </p:cNvSpPr>
              <p:nvPr/>
            </p:nvSpPr>
            <p:spPr>
              <a:xfrm>
                <a:off x="1102658" y="2571750"/>
                <a:ext cx="3137647" cy="1038784"/>
              </a:xfrm>
              <a:prstGeom prst="roundRect">
                <a:avLst/>
              </a:prstGeom>
              <a:blipFill>
                <a:blip r:embed="rId8"/>
                <a:stretch>
                  <a:fillRect/>
                </a:stretch>
              </a:blipFill>
              <a:ln>
                <a:solidFill>
                  <a:srgbClr val="FF0000"/>
                </a:solidFill>
              </a:ln>
            </p:spPr>
            <p:txBody>
              <a:bodyPr/>
              <a:lstStyle/>
              <a:p>
                <a:r>
                  <a:rPr lang="en-VN">
                    <a:noFill/>
                  </a:rPr>
                  <a:t> </a:t>
                </a:r>
              </a:p>
            </p:txBody>
          </p:sp>
        </mc:Fallback>
      </mc:AlternateContent>
    </p:spTree>
    <p:extLst>
      <p:ext uri="{BB962C8B-B14F-4D97-AF65-F5344CB8AC3E}">
        <p14:creationId xmlns:p14="http://schemas.microsoft.com/office/powerpoint/2010/main" val="304006572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2" name="Rounded Rectangle 1">
            <a:extLst>
              <a:ext uri="{FF2B5EF4-FFF2-40B4-BE49-F238E27FC236}">
                <a16:creationId xmlns:a16="http://schemas.microsoft.com/office/drawing/2014/main" id="{79155AAE-2272-B055-777B-453D9D6FB0F4}"/>
              </a:ext>
            </a:extLst>
          </p:cNvPr>
          <p:cNvSpPr/>
          <p:nvPr/>
        </p:nvSpPr>
        <p:spPr>
          <a:xfrm>
            <a:off x="502024" y="362834"/>
            <a:ext cx="5791200" cy="2208916"/>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000" b="1" dirty="0">
                <a:solidFill>
                  <a:schemeClr val="tx1">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Câu 4. </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ột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đèn</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 m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bóng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AC 3,5 m.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BCA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tròn</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phút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tia</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trời</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tạo</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D0D8DE75-5250-3308-BE26-FA8EF145B759}"/>
                  </a:ext>
                </a:extLst>
              </p:cNvPr>
              <p:cNvSpPr/>
              <p:nvPr/>
            </p:nvSpPr>
            <p:spPr>
              <a:xfrm>
                <a:off x="681322" y="2824558"/>
                <a:ext cx="2537012"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sSup>
                      <m:sSupPr>
                        <m:ctrlPr>
                          <a:rPr lang="en-VN" sz="20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59</m:t>
                        </m:r>
                      </m:e>
                      <m:sup>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fr-FR"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45′</m:t>
                    </m:r>
                  </m:oMath>
                </a14:m>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D0D8DE75-5250-3308-BE26-FA8EF145B759}"/>
                  </a:ext>
                </a:extLst>
              </p:cNvPr>
              <p:cNvSpPr>
                <a:spLocks noRot="1" noChangeAspect="1" noMove="1" noResize="1" noEditPoints="1" noAdjustHandles="1" noChangeArrowheads="1" noChangeShapeType="1" noTextEdit="1"/>
              </p:cNvSpPr>
              <p:nvPr/>
            </p:nvSpPr>
            <p:spPr>
              <a:xfrm>
                <a:off x="681322" y="2824558"/>
                <a:ext cx="2537012" cy="851649"/>
              </a:xfrm>
              <a:prstGeom prst="roundRect">
                <a:avLst/>
              </a:prstGeom>
              <a:blipFill>
                <a:blip r:embed="rId3"/>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CA5294FB-ABF1-6312-C243-CD1902227092}"/>
                  </a:ext>
                </a:extLst>
              </p:cNvPr>
              <p:cNvSpPr/>
              <p:nvPr/>
            </p:nvSpPr>
            <p:spPr>
              <a:xfrm>
                <a:off x="3621744" y="2824558"/>
                <a:ext cx="2537012"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sSup>
                      <m:sSupPr>
                        <m:ctrlPr>
                          <a:rPr lang="en-VN" sz="2000" i="1">
                            <a:solidFill>
                              <a:srgbClr val="000000"/>
                            </a:solidFill>
                            <a:latin typeface="Cambria Math" panose="02040503050406030204" pitchFamily="18" charset="0"/>
                          </a:rPr>
                        </m:ctrlPr>
                      </m:sSupPr>
                      <m:e>
                        <m:r>
                          <a:rPr lang="fr-FR" sz="2000" i="0">
                            <a:solidFill>
                              <a:srgbClr val="000000"/>
                            </a:solidFill>
                            <a:latin typeface="Cambria Math" panose="02040503050406030204" pitchFamily="18" charset="0"/>
                          </a:rPr>
                          <m:t>60</m:t>
                        </m:r>
                      </m:e>
                      <m:sup>
                        <m:r>
                          <m:rPr>
                            <m:sty m:val="p"/>
                          </m:rPr>
                          <a:rPr lang="en-US" sz="2000" i="0">
                            <a:solidFill>
                              <a:srgbClr val="000000"/>
                            </a:solidFill>
                            <a:latin typeface="Cambria Math" panose="02040503050406030204" pitchFamily="18" charset="0"/>
                          </a:rPr>
                          <m:t>o</m:t>
                        </m:r>
                      </m:sup>
                    </m:sSup>
                    <m:r>
                      <a:rPr lang="fr-FR" sz="2000" i="0">
                        <a:solidFill>
                          <a:srgbClr val="000000"/>
                        </a:solidFill>
                        <a:latin typeface="Cambria Math" panose="02040503050406030204" pitchFamily="18" charset="0"/>
                      </a:rPr>
                      <m:t>30′</m:t>
                    </m:r>
                  </m:oMath>
                </a14:m>
                <a:endParaRPr lang="en-VN" sz="2000" dirty="0">
                  <a:solidFill>
                    <a:srgbClr val="000000"/>
                  </a:solidFill>
                  <a:latin typeface="Arial" panose="020B0604020202020204" pitchFamily="34"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CA5294FB-ABF1-6312-C243-CD1902227092}"/>
                  </a:ext>
                </a:extLst>
              </p:cNvPr>
              <p:cNvSpPr>
                <a:spLocks noRot="1" noChangeAspect="1" noMove="1" noResize="1" noEditPoints="1" noAdjustHandles="1" noChangeArrowheads="1" noChangeShapeType="1" noTextEdit="1"/>
              </p:cNvSpPr>
              <p:nvPr/>
            </p:nvSpPr>
            <p:spPr>
              <a:xfrm>
                <a:off x="3621744" y="2824558"/>
                <a:ext cx="2537012" cy="851649"/>
              </a:xfrm>
              <a:prstGeom prst="roundRect">
                <a:avLst/>
              </a:prstGeom>
              <a:blipFill>
                <a:blip r:embed="rId4"/>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D6D1574F-DE83-120A-1928-C44C793533CC}"/>
                  </a:ext>
                </a:extLst>
              </p:cNvPr>
              <p:cNvSpPr/>
              <p:nvPr/>
            </p:nvSpPr>
            <p:spPr>
              <a:xfrm>
                <a:off x="681322" y="3867857"/>
                <a:ext cx="2537012"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sSup>
                      <m:sSupPr>
                        <m:ctrlPr>
                          <a:rPr lang="en-VN" sz="20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55</m:t>
                        </m:r>
                      </m:e>
                      <m:sup>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fr-FR"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28′</m:t>
                    </m:r>
                  </m:oMath>
                </a14:m>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D6D1574F-DE83-120A-1928-C44C793533CC}"/>
                  </a:ext>
                </a:extLst>
              </p:cNvPr>
              <p:cNvSpPr>
                <a:spLocks noRot="1" noChangeAspect="1" noMove="1" noResize="1" noEditPoints="1" noAdjustHandles="1" noChangeArrowheads="1" noChangeShapeType="1" noTextEdit="1"/>
              </p:cNvSpPr>
              <p:nvPr/>
            </p:nvSpPr>
            <p:spPr>
              <a:xfrm>
                <a:off x="681322" y="3867857"/>
                <a:ext cx="2537012" cy="851649"/>
              </a:xfrm>
              <a:prstGeom prst="roundRect">
                <a:avLst/>
              </a:prstGeom>
              <a:blipFill>
                <a:blip r:embed="rId5"/>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460C1876-5110-D042-1D2D-B2C208092558}"/>
                  </a:ext>
                </a:extLst>
              </p:cNvPr>
              <p:cNvSpPr/>
              <p:nvPr/>
            </p:nvSpPr>
            <p:spPr>
              <a:xfrm>
                <a:off x="3621744" y="3867859"/>
                <a:ext cx="2537012"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sSup>
                      <m:sSupPr>
                        <m:ctrlPr>
                          <a:rPr lang="en-VN" sz="2000" i="1" smtClean="0">
                            <a:solidFill>
                              <a:srgbClr val="000000"/>
                            </a:solidFill>
                            <a:effectLst/>
                            <a:latin typeface="Cambria Math" panose="02040503050406030204" pitchFamily="18" charset="0"/>
                            <a:cs typeface="Times New Roman" panose="02020603050405020304" pitchFamily="18" charset="0"/>
                          </a:rPr>
                        </m:ctrlPr>
                      </m:sSupPr>
                      <m:e>
                        <m:r>
                          <a:rPr lang="fr-FR"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58</m:t>
                        </m:r>
                      </m:e>
                      <m:sup>
                        <m:r>
                          <m:rPr>
                            <m:sty m:val="p"/>
                          </m:rPr>
                          <a:rPr lang="en-US"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o</m:t>
                        </m:r>
                      </m:sup>
                    </m:sSup>
                    <m:r>
                      <a:rPr lang="fr-FR"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30′</m:t>
                    </m:r>
                  </m:oMath>
                </a14:m>
                <a:endParaRPr lang="en-VN"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460C1876-5110-D042-1D2D-B2C208092558}"/>
                  </a:ext>
                </a:extLst>
              </p:cNvPr>
              <p:cNvSpPr>
                <a:spLocks noRot="1" noChangeAspect="1" noMove="1" noResize="1" noEditPoints="1" noAdjustHandles="1" noChangeArrowheads="1" noChangeShapeType="1" noTextEdit="1"/>
              </p:cNvSpPr>
              <p:nvPr/>
            </p:nvSpPr>
            <p:spPr>
              <a:xfrm>
                <a:off x="3621744" y="3867859"/>
                <a:ext cx="2537012" cy="851649"/>
              </a:xfrm>
              <a:prstGeom prst="roundRect">
                <a:avLst/>
              </a:prstGeom>
              <a:blipFill>
                <a:blip r:embed="rId6"/>
                <a:stretch>
                  <a:fillRect/>
                </a:stretch>
              </a:blipFill>
              <a:ln>
                <a:solidFill>
                  <a:schemeClr val="bg1">
                    <a:lumMod val="50000"/>
                  </a:schemeClr>
                </a:solidFill>
              </a:ln>
            </p:spPr>
            <p:txBody>
              <a:bodyPr/>
              <a:lstStyle/>
              <a:p>
                <a:r>
                  <a:rPr lang="en-VN">
                    <a:noFill/>
                  </a:rPr>
                  <a:t> </a:t>
                </a:r>
              </a:p>
            </p:txBody>
          </p:sp>
        </mc:Fallback>
      </mc:AlternateContent>
      <p:pic>
        <p:nvPicPr>
          <p:cNvPr id="8" name="Picture 7" descr="A black triangle with a white background&#10;&#10;Description automatically generated">
            <a:extLst>
              <a:ext uri="{FF2B5EF4-FFF2-40B4-BE49-F238E27FC236}">
                <a16:creationId xmlns:a16="http://schemas.microsoft.com/office/drawing/2014/main" id="{54491236-38A3-A86C-D487-294E3BB5365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62166" y="650587"/>
            <a:ext cx="2062722" cy="3842326"/>
          </a:xfrm>
          <a:prstGeom prst="rect">
            <a:avLst/>
          </a:prstGeom>
          <a:noFill/>
        </p:spPr>
      </p:pic>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9CE60804-4F92-5948-C51B-087F1D5BE9B6}"/>
                  </a:ext>
                </a:extLst>
              </p:cNvPr>
              <p:cNvSpPr/>
              <p:nvPr/>
            </p:nvSpPr>
            <p:spPr>
              <a:xfrm>
                <a:off x="681322" y="2824557"/>
                <a:ext cx="2537012" cy="851649"/>
              </a:xfrm>
              <a:prstGeom prst="roundRect">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b="1" dirty="0">
                    <a:solidFill>
                      <a:srgbClr val="FF0000"/>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sSup>
                      <m:sSupPr>
                        <m:ctrlPr>
                          <a:rPr lang="en-VN" sz="2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𝟓𝟗</m:t>
                        </m:r>
                      </m:e>
                      <m:sup>
                        <m:r>
                          <a:rPr lang="en-US" sz="20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𝐨</m:t>
                        </m:r>
                      </m:sup>
                    </m:sSup>
                    <m:r>
                      <a:rPr lang="fr-FR" sz="20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𝟒𝟓</m:t>
                    </m:r>
                    <m:r>
                      <a:rPr lang="fr-FR" sz="20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ounded Rectangle 8">
                <a:extLst>
                  <a:ext uri="{FF2B5EF4-FFF2-40B4-BE49-F238E27FC236}">
                    <a16:creationId xmlns:a16="http://schemas.microsoft.com/office/drawing/2014/main" id="{9CE60804-4F92-5948-C51B-087F1D5BE9B6}"/>
                  </a:ext>
                </a:extLst>
              </p:cNvPr>
              <p:cNvSpPr>
                <a:spLocks noRot="1" noChangeAspect="1" noMove="1" noResize="1" noEditPoints="1" noAdjustHandles="1" noChangeArrowheads="1" noChangeShapeType="1" noTextEdit="1"/>
              </p:cNvSpPr>
              <p:nvPr/>
            </p:nvSpPr>
            <p:spPr>
              <a:xfrm>
                <a:off x="681322" y="2824557"/>
                <a:ext cx="2537012" cy="851649"/>
              </a:xfrm>
              <a:prstGeom prst="roundRect">
                <a:avLst/>
              </a:prstGeom>
              <a:blipFill>
                <a:blip r:embed="rId8"/>
                <a:stretch>
                  <a:fillRect/>
                </a:stretch>
              </a:blipFill>
              <a:ln>
                <a:solidFill>
                  <a:srgbClr val="FF0000"/>
                </a:solidFill>
              </a:ln>
            </p:spPr>
            <p:txBody>
              <a:bodyPr/>
              <a:lstStyle/>
              <a:p>
                <a:r>
                  <a:rPr lang="en-VN">
                    <a:noFill/>
                  </a:rPr>
                  <a:t> </a:t>
                </a:r>
              </a:p>
            </p:txBody>
          </p:sp>
        </mc:Fallback>
      </mc:AlternateContent>
    </p:spTree>
    <p:extLst>
      <p:ext uri="{BB962C8B-B14F-4D97-AF65-F5344CB8AC3E}">
        <p14:creationId xmlns:p14="http://schemas.microsoft.com/office/powerpoint/2010/main" val="258747441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79155AAE-2272-B055-777B-453D9D6FB0F4}"/>
                  </a:ext>
                </a:extLst>
              </p:cNvPr>
              <p:cNvSpPr/>
              <p:nvPr/>
            </p:nvSpPr>
            <p:spPr>
              <a:xfrm>
                <a:off x="363842" y="281520"/>
                <a:ext cx="6035887" cy="2501991"/>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000" b="1" dirty="0">
                    <a:solidFill>
                      <a:schemeClr val="tx1">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Câu 5. </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người quan sát đứng cách một cái tháp </a:t>
                </a:r>
                <a14:m>
                  <m:oMath xmlns:m="http://schemas.openxmlformats.org/officeDocument/2006/math">
                    <m:r>
                      <a:rPr lang="vi-VN"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10 </m:t>
                    </m:r>
                    <m:r>
                      <m:rPr>
                        <m:sty m:val="p"/>
                      </m:rPr>
                      <a:rPr lang="vi-VN"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nhìn thẳng đỉnh tháp và chân tháp lần lượt dưới một góc </a:t>
                </a:r>
                <a14:m>
                  <m:oMath xmlns:m="http://schemas.openxmlformats.org/officeDocument/2006/math">
                    <m:r>
                      <a:rPr lang="vi-VN"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V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e>
                      <m:sup>
                        <m:r>
                          <a:rPr lang="vi-VN"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vi-VN"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V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e>
                      <m:sup>
                        <m:r>
                          <a:rPr lang="vi-VN"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 với phương ngang của mặt đất.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tháp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79155AAE-2272-B055-777B-453D9D6FB0F4}"/>
                  </a:ext>
                </a:extLst>
              </p:cNvPr>
              <p:cNvSpPr>
                <a:spLocks noRot="1" noChangeAspect="1" noMove="1" noResize="1" noEditPoints="1" noAdjustHandles="1" noChangeArrowheads="1" noChangeShapeType="1" noTextEdit="1"/>
              </p:cNvSpPr>
              <p:nvPr/>
            </p:nvSpPr>
            <p:spPr>
              <a:xfrm>
                <a:off x="363842" y="281520"/>
                <a:ext cx="6035887" cy="2501991"/>
              </a:xfrm>
              <a:prstGeom prst="roundRect">
                <a:avLst/>
              </a:prstGeom>
              <a:blipFill>
                <a:blip r:embed="rId3"/>
                <a:stretch>
                  <a:fillRect/>
                </a:stretch>
              </a:blipFill>
              <a:ln>
                <a:solidFill>
                  <a:schemeClr val="bg1">
                    <a:lumMod val="50000"/>
                  </a:schemeClr>
                </a:solidFill>
              </a:ln>
            </p:spPr>
            <p:txBody>
              <a:bodyPr/>
              <a:lstStyle/>
              <a:p>
                <a:r>
                  <a:rPr lang="en-VN">
                    <a:noFill/>
                  </a:rPr>
                  <a:t> </a:t>
                </a:r>
              </a:p>
            </p:txBody>
          </p:sp>
        </mc:Fallback>
      </mc:AlternateContent>
      <p:sp>
        <p:nvSpPr>
          <p:cNvPr id="3" name="Rounded Rectangle 2">
            <a:extLst>
              <a:ext uri="{FF2B5EF4-FFF2-40B4-BE49-F238E27FC236}">
                <a16:creationId xmlns:a16="http://schemas.microsoft.com/office/drawing/2014/main" id="{D0D8DE75-5250-3308-BE26-FA8EF145B759}"/>
              </a:ext>
            </a:extLst>
          </p:cNvPr>
          <p:cNvSpPr/>
          <p:nvPr/>
        </p:nvSpPr>
        <p:spPr>
          <a:xfrm>
            <a:off x="759508" y="2911434"/>
            <a:ext cx="2348753"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 16 m</a:t>
            </a:r>
            <a:endParaRPr lang="en-VN"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CA5294FB-ABF1-6312-C243-CD1902227092}"/>
              </a:ext>
            </a:extLst>
          </p:cNvPr>
          <p:cNvSpPr/>
          <p:nvPr/>
        </p:nvSpPr>
        <p:spPr>
          <a:xfrm>
            <a:off x="3591982" y="2911435"/>
            <a:ext cx="2348753"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B. 18 m</a:t>
            </a:r>
            <a:endParaRPr lang="en-VN"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D6D1574F-DE83-120A-1928-C44C793533CC}"/>
              </a:ext>
            </a:extLst>
          </p:cNvPr>
          <p:cNvSpPr/>
          <p:nvPr/>
        </p:nvSpPr>
        <p:spPr>
          <a:xfrm>
            <a:off x="759508" y="3891009"/>
            <a:ext cx="2348753"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C. 17 m</a:t>
            </a:r>
            <a:endParaRPr lang="en-VN"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460C1876-5110-D042-1D2D-B2C208092558}"/>
              </a:ext>
            </a:extLst>
          </p:cNvPr>
          <p:cNvSpPr/>
          <p:nvPr/>
        </p:nvSpPr>
        <p:spPr>
          <a:xfrm>
            <a:off x="3591982" y="3891009"/>
            <a:ext cx="2348753"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D. 15 m</a:t>
            </a:r>
            <a:endParaRPr lang="en-VN"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8" name="Picture 7" descr="A drawing of a lighthouse&#10;&#10;Description automatically generated">
            <a:extLst>
              <a:ext uri="{FF2B5EF4-FFF2-40B4-BE49-F238E27FC236}">
                <a16:creationId xmlns:a16="http://schemas.microsoft.com/office/drawing/2014/main" id="{D3B4CEA6-4A60-C9A3-48F8-C178A54206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4456" y="613172"/>
            <a:ext cx="2209609" cy="1992740"/>
          </a:xfrm>
          <a:prstGeom prst="rect">
            <a:avLst/>
          </a:prstGeom>
          <a:noFill/>
        </p:spPr>
      </p:pic>
      <p:pic>
        <p:nvPicPr>
          <p:cNvPr id="9" name="Picture 8" descr="A triangle with red lines and blue dots&#10;&#10;Description automatically generated">
            <a:extLst>
              <a:ext uri="{FF2B5EF4-FFF2-40B4-BE49-F238E27FC236}">
                <a16:creationId xmlns:a16="http://schemas.microsoft.com/office/drawing/2014/main" id="{AE98DAB6-EB0A-C679-6C0F-935CF19DB87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5274" y="2605912"/>
            <a:ext cx="2038791" cy="2235897"/>
          </a:xfrm>
          <a:prstGeom prst="rect">
            <a:avLst/>
          </a:prstGeom>
          <a:noFill/>
        </p:spPr>
      </p:pic>
      <p:sp>
        <p:nvSpPr>
          <p:cNvPr id="10" name="Rounded Rectangle 9">
            <a:extLst>
              <a:ext uri="{FF2B5EF4-FFF2-40B4-BE49-F238E27FC236}">
                <a16:creationId xmlns:a16="http://schemas.microsoft.com/office/drawing/2014/main" id="{D820F8DD-B4C9-295C-C362-A1897DD4994A}"/>
              </a:ext>
            </a:extLst>
          </p:cNvPr>
          <p:cNvSpPr/>
          <p:nvPr/>
        </p:nvSpPr>
        <p:spPr>
          <a:xfrm>
            <a:off x="759507" y="2911434"/>
            <a:ext cx="2348753" cy="851649"/>
          </a:xfrm>
          <a:prstGeom prst="roundRect">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b="1" dirty="0">
                <a:solidFill>
                  <a:srgbClr val="FF0000"/>
                </a:solidFill>
                <a:effectLst/>
                <a:latin typeface="Arial" panose="020B0604020202020204" pitchFamily="34" charset="0"/>
                <a:ea typeface="Arial" panose="020B0604020202020204" pitchFamily="34" charset="0"/>
                <a:cs typeface="Arial" panose="020B0604020202020204" pitchFamily="34" charset="0"/>
              </a:rPr>
              <a:t>A. 16 m</a:t>
            </a:r>
            <a:endParaRPr lang="en-VN" sz="20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88047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E9E51E6-8168-A01B-8EE2-B62CCD022C36}"/>
                  </a:ext>
                </a:extLst>
              </p:cNvPr>
              <p:cNvSpPr txBox="1"/>
              <p:nvPr/>
            </p:nvSpPr>
            <p:spPr>
              <a:xfrm>
                <a:off x="349622" y="215601"/>
                <a:ext cx="8444753" cy="871970"/>
              </a:xfrm>
              <a:prstGeom prst="rect">
                <a:avLst/>
              </a:prstGeom>
              <a:noFill/>
            </p:spPr>
            <p:txBody>
              <a:bodyPr wrap="square">
                <a:spAutoFit/>
              </a:bodyPr>
              <a:lstStyle/>
              <a:p>
                <a:pPr algn="just">
                  <a:lnSpc>
                    <a:spcPct val="150000"/>
                  </a:lnSpc>
                  <a:spcBef>
                    <a:spcPts val="300"/>
                  </a:spcBef>
                  <a:spcAft>
                    <a:spcPts val="300"/>
                  </a:spcAft>
                </a:pPr>
                <a:r>
                  <a:rPr lang="en-US" sz="1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Bài</a:t>
                </a:r>
                <a:r>
                  <a:rPr lang="en-US" sz="1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tập</a:t>
                </a:r>
                <a:r>
                  <a:rPr lang="en-US" sz="1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Một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máy</a:t>
                </a:r>
                <a:r>
                  <a:rPr lang="en-US" sz="1800" dirty="0">
                    <a:effectLst/>
                    <a:latin typeface="Arial" panose="020B0604020202020204" pitchFamily="34" charset="0"/>
                    <a:ea typeface="Calibri" panose="020F0502020204030204" pitchFamily="34" charset="0"/>
                    <a:cs typeface="Arial" panose="020B0604020202020204" pitchFamily="34" charset="0"/>
                  </a:rPr>
                  <a:t> bay </a:t>
                </a:r>
                <a:r>
                  <a:rPr lang="en-US" sz="1800" dirty="0" err="1">
                    <a:effectLst/>
                    <a:latin typeface="Arial" panose="020B0604020202020204" pitchFamily="34" charset="0"/>
                    <a:ea typeface="Calibri" panose="020F0502020204030204" pitchFamily="34" charset="0"/>
                    <a:cs typeface="Arial" panose="020B0604020202020204" pitchFamily="34" charset="0"/>
                  </a:rPr>
                  <a:t>đang</a:t>
                </a:r>
                <a:r>
                  <a:rPr lang="en-US" sz="1800" dirty="0">
                    <a:effectLst/>
                    <a:latin typeface="Arial" panose="020B0604020202020204" pitchFamily="34" charset="0"/>
                    <a:ea typeface="Calibri" panose="020F0502020204030204" pitchFamily="34" charset="0"/>
                    <a:cs typeface="Arial" panose="020B0604020202020204" pitchFamily="34" charset="0"/>
                  </a:rPr>
                  <a:t> bay </a:t>
                </a:r>
                <a:r>
                  <a:rPr lang="en-US" sz="1800" dirty="0" err="1">
                    <a:effectLst/>
                    <a:latin typeface="Arial" panose="020B0604020202020204" pitchFamily="34" charset="0"/>
                    <a:ea typeface="Calibri" panose="020F0502020204030204" pitchFamily="34" charset="0"/>
                    <a:cs typeface="Arial" panose="020B0604020202020204" pitchFamily="34" charset="0"/>
                  </a:rPr>
                  <a:t>ở</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độ</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cao</a:t>
                </a:r>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12 </m:t>
                    </m:r>
                    <m:r>
                      <m:rPr>
                        <m:nor/>
                      </m:rPr>
                      <a:rPr lang="en-US" sz="1800">
                        <a:effectLst/>
                        <a:latin typeface="Arial" panose="020B0604020202020204" pitchFamily="34" charset="0"/>
                        <a:ea typeface="Calibri" panose="020F0502020204030204" pitchFamily="34" charset="0"/>
                        <a:cs typeface="Arial" panose="020B0604020202020204" pitchFamily="34" charset="0"/>
                      </a:rPr>
                      <m:t>km</m:t>
                    </m:r>
                  </m:oMath>
                </a14:m>
                <a:r>
                  <a:rPr lang="en-US" sz="1800" dirty="0">
                    <a:effectLst/>
                    <a:latin typeface="Arial" panose="020B0604020202020204" pitchFamily="34" charset="0"/>
                    <a:ea typeface="Calibri" panose="020F0502020204030204" pitchFamily="34" charset="0"/>
                    <a:cs typeface="Arial" panose="020B0604020202020204" pitchFamily="34" charset="0"/>
                  </a:rPr>
                  <a:t>. Khi bay </a:t>
                </a:r>
                <a:r>
                  <a:rPr lang="en-US" sz="1800" dirty="0" err="1">
                    <a:effectLst/>
                    <a:latin typeface="Arial" panose="020B0604020202020204" pitchFamily="34" charset="0"/>
                    <a:ea typeface="Calibri" panose="020F0502020204030204" pitchFamily="34" charset="0"/>
                    <a:cs typeface="Arial" panose="020B0604020202020204" pitchFamily="34" charset="0"/>
                  </a:rPr>
                  <a:t>hạ</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cánh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xuống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mặt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đường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của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máy</a:t>
                </a:r>
                <a:r>
                  <a:rPr lang="en-US" sz="1800" dirty="0">
                    <a:effectLst/>
                    <a:latin typeface="Arial" panose="020B0604020202020204" pitchFamily="34" charset="0"/>
                    <a:ea typeface="Calibri" panose="020F0502020204030204" pitchFamily="34" charset="0"/>
                    <a:cs typeface="Arial" panose="020B0604020202020204" pitchFamily="34" charset="0"/>
                  </a:rPr>
                  <a:t> bay </a:t>
                </a:r>
                <a:r>
                  <a:rPr lang="en-US" sz="1800" dirty="0" err="1">
                    <a:effectLst/>
                    <a:latin typeface="Arial" panose="020B0604020202020204" pitchFamily="34" charset="0"/>
                    <a:ea typeface="Calibri" panose="020F0502020204030204" pitchFamily="34" charset="0"/>
                    <a:cs typeface="Arial" panose="020B0604020202020204" pitchFamily="34" charset="0"/>
                  </a:rPr>
                  <a:t>tạo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một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góc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nghiêng</a:t>
                </a:r>
                <a:r>
                  <a:rPr lang="en-US" sz="1800" dirty="0">
                    <a:effectLst/>
                    <a:latin typeface="Arial" panose="020B0604020202020204" pitchFamily="34" charset="0"/>
                    <a:ea typeface="Calibri" panose="020F0502020204030204" pitchFamily="34" charset="0"/>
                    <a:cs typeface="Arial" panose="020B0604020202020204" pitchFamily="34" charset="0"/>
                  </a:rPr>
                  <a:t> so </a:t>
                </a:r>
                <a:r>
                  <a:rPr lang="en-US" sz="1800" dirty="0" err="1">
                    <a:effectLst/>
                    <a:latin typeface="Arial" panose="020B0604020202020204" pitchFamily="34" charset="0"/>
                    <a:ea typeface="Calibri" panose="020F0502020204030204" pitchFamily="34" charset="0"/>
                    <a:cs typeface="Arial" panose="020B0604020202020204" pitchFamily="34" charset="0"/>
                  </a:rPr>
                  <a:t>với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mặt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đất</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E9E51E6-8168-A01B-8EE2-B62CCD022C36}"/>
                  </a:ext>
                </a:extLst>
              </p:cNvPr>
              <p:cNvSpPr txBox="1">
                <a:spLocks noRot="1" noChangeAspect="1" noMove="1" noResize="1" noEditPoints="1" noAdjustHandles="1" noChangeArrowheads="1" noChangeShapeType="1" noTextEdit="1"/>
              </p:cNvSpPr>
              <p:nvPr/>
            </p:nvSpPr>
            <p:spPr>
              <a:xfrm>
                <a:off x="349622" y="215601"/>
                <a:ext cx="8444753" cy="871970"/>
              </a:xfrm>
              <a:prstGeom prst="rect">
                <a:avLst/>
              </a:prstGeom>
              <a:blipFill>
                <a:blip r:embed="rId3"/>
                <a:stretch>
                  <a:fillRect l="-601" r="-601" b="-1000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0A56F62-4B94-297D-E674-BD5B07690518}"/>
                  </a:ext>
                </a:extLst>
              </p:cNvPr>
              <p:cNvSpPr txBox="1"/>
              <p:nvPr/>
            </p:nvSpPr>
            <p:spPr>
              <a:xfrm>
                <a:off x="349622" y="3064491"/>
                <a:ext cx="8444753" cy="1789272"/>
              </a:xfrm>
              <a:prstGeom prst="rect">
                <a:avLst/>
              </a:prstGeom>
              <a:noFill/>
            </p:spPr>
            <p:txBody>
              <a:bodyPr wrap="square">
                <a:spAutoFit/>
              </a:bodyPr>
              <a:lstStyle/>
              <a:p>
                <a:pPr algn="just">
                  <a:lnSpc>
                    <a:spcPct val="150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a) </a:t>
                </a:r>
                <a:r>
                  <a:rPr lang="en-US" sz="1800" dirty="0" err="1">
                    <a:effectLst/>
                    <a:latin typeface="Arial" panose="020B0604020202020204" pitchFamily="34" charset="0"/>
                    <a:ea typeface="Calibri" panose="020F0502020204030204" pitchFamily="34" charset="0"/>
                    <a:cs typeface="Arial" panose="020B0604020202020204" pitchFamily="34" charset="0"/>
                  </a:rPr>
                  <a:t>Nếu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cách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sân</a:t>
                </a:r>
                <a:r>
                  <a:rPr lang="en-US" sz="1800" dirty="0">
                    <a:effectLst/>
                    <a:latin typeface="Arial" panose="020B0604020202020204" pitchFamily="34" charset="0"/>
                    <a:ea typeface="Calibri" panose="020F0502020204030204" pitchFamily="34" charset="0"/>
                    <a:cs typeface="Arial" panose="020B0604020202020204" pitchFamily="34" charset="0"/>
                  </a:rPr>
                  <a:t> bay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320 </m:t>
                    </m:r>
                    <m:r>
                      <m:rPr>
                        <m:nor/>
                      </m:rPr>
                      <a:rPr lang="en-US" sz="1800">
                        <a:effectLst/>
                        <a:latin typeface="Arial" panose="020B0604020202020204" pitchFamily="34" charset="0"/>
                        <a:ea typeface="Calibri" panose="020F0502020204030204" pitchFamily="34" charset="0"/>
                        <a:cs typeface="Arial" panose="020B0604020202020204" pitchFamily="34" charset="0"/>
                      </a:rPr>
                      <m:t>km</m:t>
                    </m:r>
                  </m:oMath>
                </a14:m>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máy</a:t>
                </a:r>
                <a:r>
                  <a:rPr lang="en-US" sz="1800" dirty="0">
                    <a:effectLst/>
                    <a:latin typeface="Arial" panose="020B0604020202020204" pitchFamily="34" charset="0"/>
                    <a:ea typeface="Calibri" panose="020F0502020204030204" pitchFamily="34" charset="0"/>
                    <a:cs typeface="Arial" panose="020B0604020202020204" pitchFamily="34" charset="0"/>
                  </a:rPr>
                  <a:t> bay </a:t>
                </a:r>
                <a:r>
                  <a:rPr lang="en-US" sz="1800" dirty="0" err="1">
                    <a:effectLst/>
                    <a:latin typeface="Arial" panose="020B0604020202020204" pitchFamily="34" charset="0"/>
                    <a:ea typeface="Calibri" panose="020F0502020204030204" pitchFamily="34" charset="0"/>
                    <a:cs typeface="Arial" panose="020B0604020202020204" pitchFamily="34" charset="0"/>
                  </a:rPr>
                  <a:t>bắt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đầu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hạ</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cánh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thì</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góc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nghiêng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là</a:t>
                </a:r>
                <a:r>
                  <a:rPr lang="en-US" sz="1800" dirty="0">
                    <a:effectLst/>
                    <a:latin typeface="Arial" panose="020B0604020202020204" pitchFamily="34" charset="0"/>
                    <a:ea typeface="Calibri" panose="020F0502020204030204" pitchFamily="34" charset="0"/>
                    <a:cs typeface="Arial" panose="020B0604020202020204" pitchFamily="34" charset="0"/>
                  </a:rPr>
                  <a:t> bao </a:t>
                </a:r>
                <a:r>
                  <a:rPr lang="en-US" sz="1800" dirty="0" err="1">
                    <a:effectLst/>
                    <a:latin typeface="Arial" panose="020B0604020202020204" pitchFamily="34" charset="0"/>
                    <a:ea typeface="Calibri" panose="020F0502020204030204" pitchFamily="34" charset="0"/>
                    <a:cs typeface="Arial" panose="020B0604020202020204" pitchFamily="34" charset="0"/>
                  </a:rPr>
                  <a:t>nhiêu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làm</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tròn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đến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phút</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b) </a:t>
                </a:r>
                <a:r>
                  <a:rPr lang="en-US" sz="1800" dirty="0" err="1">
                    <a:effectLst/>
                    <a:latin typeface="Arial" panose="020B0604020202020204" pitchFamily="34" charset="0"/>
                    <a:ea typeface="Calibri" panose="020F0502020204030204" pitchFamily="34" charset="0"/>
                    <a:cs typeface="Arial" panose="020B0604020202020204" pitchFamily="34" charset="0"/>
                  </a:rPr>
                  <a:t>Nếu</a:t>
                </a:r>
                <a:r>
                  <a:rPr lang="en-US" sz="1800" dirty="0">
                    <a:effectLst/>
                    <a:latin typeface="Arial" panose="020B0604020202020204" pitchFamily="34" charset="0"/>
                    <a:ea typeface="Calibri" panose="020F0502020204030204" pitchFamily="34" charset="0"/>
                    <a:cs typeface="Arial" panose="020B0604020202020204" pitchFamily="34" charset="0"/>
                  </a:rPr>
                  <a:t> phi </a:t>
                </a:r>
                <a:r>
                  <a:rPr lang="en-US" sz="1800" dirty="0" err="1">
                    <a:effectLst/>
                    <a:latin typeface="Arial" panose="020B0604020202020204" pitchFamily="34" charset="0"/>
                    <a:ea typeface="Calibri" panose="020F0502020204030204" pitchFamily="34" charset="0"/>
                    <a:cs typeface="Arial" panose="020B0604020202020204" pitchFamily="34" charset="0"/>
                  </a:rPr>
                  <a:t>công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muốn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tạo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góc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nghiêng</a:t>
                </a:r>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5</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thì</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cách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sân</a:t>
                </a:r>
                <a:r>
                  <a:rPr lang="en-US" sz="1800" dirty="0">
                    <a:effectLst/>
                    <a:latin typeface="Arial" panose="020B0604020202020204" pitchFamily="34" charset="0"/>
                    <a:ea typeface="Calibri" panose="020F0502020204030204" pitchFamily="34" charset="0"/>
                    <a:cs typeface="Arial" panose="020B0604020202020204" pitchFamily="34" charset="0"/>
                  </a:rPr>
                  <a:t> bay bao </a:t>
                </a:r>
                <a:r>
                  <a:rPr lang="en-US" sz="1800" dirty="0" err="1">
                    <a:effectLst/>
                    <a:latin typeface="Arial" panose="020B0604020202020204" pitchFamily="34" charset="0"/>
                    <a:ea typeface="Calibri" panose="020F0502020204030204" pitchFamily="34" charset="0"/>
                    <a:cs typeface="Arial" panose="020B0604020202020204" pitchFamily="34" charset="0"/>
                  </a:rPr>
                  <a:t>nhiêu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kilômét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phải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bắt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đầu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cho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máy</a:t>
                </a:r>
                <a:r>
                  <a:rPr lang="en-US" sz="1800" dirty="0">
                    <a:effectLst/>
                    <a:latin typeface="Arial" panose="020B0604020202020204" pitchFamily="34" charset="0"/>
                    <a:ea typeface="Calibri" panose="020F0502020204030204" pitchFamily="34" charset="0"/>
                    <a:cs typeface="Arial" panose="020B0604020202020204" pitchFamily="34" charset="0"/>
                  </a:rPr>
                  <a:t> bay </a:t>
                </a:r>
                <a:r>
                  <a:rPr lang="en-US" sz="1800" dirty="0" err="1">
                    <a:effectLst/>
                    <a:latin typeface="Arial" panose="020B0604020202020204" pitchFamily="34" charset="0"/>
                    <a:ea typeface="Calibri" panose="020F0502020204030204" pitchFamily="34" charset="0"/>
                    <a:cs typeface="Arial" panose="020B0604020202020204" pitchFamily="34" charset="0"/>
                  </a:rPr>
                  <a:t>hạ</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cánh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làm</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tròn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đến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chữ</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thập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phân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thứ</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00A56F62-4B94-297D-E674-BD5B07690518}"/>
                  </a:ext>
                </a:extLst>
              </p:cNvPr>
              <p:cNvSpPr txBox="1">
                <a:spLocks noRot="1" noChangeAspect="1" noMove="1" noResize="1" noEditPoints="1" noAdjustHandles="1" noChangeArrowheads="1" noChangeShapeType="1" noTextEdit="1"/>
              </p:cNvSpPr>
              <p:nvPr/>
            </p:nvSpPr>
            <p:spPr>
              <a:xfrm>
                <a:off x="349622" y="3064491"/>
                <a:ext cx="8444753" cy="1789272"/>
              </a:xfrm>
              <a:prstGeom prst="rect">
                <a:avLst/>
              </a:prstGeom>
              <a:blipFill>
                <a:blip r:embed="rId4"/>
                <a:stretch>
                  <a:fillRect l="-601" r="-601" b="-4225"/>
                </a:stretch>
              </a:blipFill>
            </p:spPr>
            <p:txBody>
              <a:bodyPr/>
              <a:lstStyle/>
              <a:p>
                <a:r>
                  <a:rPr lang="en-VN">
                    <a:noFill/>
                  </a:rPr>
                  <a:t> </a:t>
                </a:r>
              </a:p>
            </p:txBody>
          </p:sp>
        </mc:Fallback>
      </mc:AlternateContent>
      <p:pic>
        <p:nvPicPr>
          <p:cNvPr id="7" name="Picture 6" descr="An airplane flying in the sky&#10;&#10;Description automatically generated">
            <a:extLst>
              <a:ext uri="{FF2B5EF4-FFF2-40B4-BE49-F238E27FC236}">
                <a16:creationId xmlns:a16="http://schemas.microsoft.com/office/drawing/2014/main" id="{89CA071C-10D2-B271-0934-B89BA84144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0161" y="1096735"/>
            <a:ext cx="2623674" cy="1967756"/>
          </a:xfrm>
          <a:prstGeom prst="rect">
            <a:avLst/>
          </a:prstGeom>
        </p:spPr>
      </p:pic>
    </p:spTree>
    <p:extLst>
      <p:ext uri="{BB962C8B-B14F-4D97-AF65-F5344CB8AC3E}">
        <p14:creationId xmlns:p14="http://schemas.microsoft.com/office/powerpoint/2010/main" val="24656018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2" name="TextBox 1">
            <a:extLst>
              <a:ext uri="{FF2B5EF4-FFF2-40B4-BE49-F238E27FC236}">
                <a16:creationId xmlns:a16="http://schemas.microsoft.com/office/drawing/2014/main" id="{0F8BC97F-1081-FC2D-6279-899460D7070A}"/>
              </a:ext>
            </a:extLst>
          </p:cNvPr>
          <p:cNvSpPr txBox="1"/>
          <p:nvPr/>
        </p:nvSpPr>
        <p:spPr>
          <a:xfrm>
            <a:off x="4238415" y="406804"/>
            <a:ext cx="667170" cy="400110"/>
          </a:xfrm>
          <a:prstGeom prst="rect">
            <a:avLst/>
          </a:prstGeom>
          <a:noFill/>
        </p:spPr>
        <p:txBody>
          <a:bodyPr wrap="none" rtlCol="0">
            <a:spAutoFit/>
          </a:bodyPr>
          <a:lstStyle/>
          <a:p>
            <a:r>
              <a:rPr lang="en-VN" sz="2000" b="1" dirty="0">
                <a:solidFill>
                  <a:srgbClr val="FF0000"/>
                </a:solidFill>
              </a:rPr>
              <a:t>Giải</a:t>
            </a:r>
          </a:p>
        </p:txBody>
      </p:sp>
      <p:pic>
        <p:nvPicPr>
          <p:cNvPr id="3" name="Picture 2" descr="A blue line with black text&#10;&#10;Description automatically generated">
            <a:extLst>
              <a:ext uri="{FF2B5EF4-FFF2-40B4-BE49-F238E27FC236}">
                <a16:creationId xmlns:a16="http://schemas.microsoft.com/office/drawing/2014/main" id="{1EA81380-606F-D322-6E50-1002FCDF12FD}"/>
              </a:ext>
            </a:extLst>
          </p:cNvPr>
          <p:cNvPicPr>
            <a:picLocks noChangeAspect="1"/>
          </p:cNvPicPr>
          <p:nvPr/>
        </p:nvPicPr>
        <p:blipFill>
          <a:blip r:embed="rId3"/>
          <a:stretch>
            <a:fillRect/>
          </a:stretch>
        </p:blipFill>
        <p:spPr>
          <a:xfrm>
            <a:off x="4446494" y="2571750"/>
            <a:ext cx="4143219" cy="222922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5AA826D-52F6-EE5A-A59F-95B26C05DE93}"/>
                  </a:ext>
                </a:extLst>
              </p:cNvPr>
              <p:cNvSpPr txBox="1"/>
              <p:nvPr/>
            </p:nvSpPr>
            <p:spPr>
              <a:xfrm>
                <a:off x="554287" y="806914"/>
                <a:ext cx="6474043" cy="3348737"/>
              </a:xfrm>
              <a:prstGeom prst="rect">
                <a:avLst/>
              </a:prstGeom>
              <a:noFill/>
            </p:spPr>
            <p:txBody>
              <a:bodyPr wrap="square">
                <a:spAutoFit/>
              </a:bodyPr>
              <a:lstStyle/>
              <a:p>
                <a:pPr algn="just">
                  <a:lnSpc>
                    <a:spcPct val="200000"/>
                  </a:lnSpc>
                  <a:spcBef>
                    <a:spcPts val="300"/>
                  </a:spcBef>
                  <a:spcAft>
                    <a:spcPts val="300"/>
                  </a:spcAft>
                </a:pPr>
                <a:r>
                  <a:rPr lang="fr-FR"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r>
                  <a:rPr lang="fr-FR" sz="2000" dirty="0" err="1">
                    <a:effectLst/>
                    <a:latin typeface="Arial" panose="020B0604020202020204" pitchFamily="34" charset="0"/>
                    <a:ea typeface="Calibri" panose="020F0502020204030204" pitchFamily="34" charset="0"/>
                    <a:cs typeface="Arial" panose="020B0604020202020204" pitchFamily="34" charset="0"/>
                  </a:rPr>
                  <a:t>Xét</a:t>
                </a:r>
                <a:r>
                  <a:rPr lang="fr-FR"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ΔABC</m:t>
                    </m:r>
                  </m:oMath>
                </a14:m>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vuông</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tại</a:t>
                </a:r>
                <a:r>
                  <a:rPr lang="fr-FR"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fr-FR" sz="2000" dirty="0">
                    <a:effectLst/>
                    <a:latin typeface="Arial" panose="020B0604020202020204" pitchFamily="34" charset="0"/>
                    <a:ea typeface="Calibri" panose="020F0502020204030204" pitchFamily="34" charset="0"/>
                    <a:cs typeface="Arial" panose="020B0604020202020204" pitchFamily="34" charset="0"/>
                  </a:rPr>
                  <a:t>, ta </a:t>
                </a:r>
                <a:r>
                  <a:rPr lang="fr-FR" sz="2000" dirty="0" err="1">
                    <a:effectLst/>
                    <a:latin typeface="Arial" panose="020B0604020202020204" pitchFamily="34" charset="0"/>
                    <a:ea typeface="Calibri" panose="020F0502020204030204" pitchFamily="34" charset="0"/>
                    <a:cs typeface="Arial" panose="020B0604020202020204" pitchFamily="34" charset="0"/>
                  </a:rPr>
                  <a:t>có</a:t>
                </a:r>
                <a:r>
                  <a:rPr lang="fr-FR" sz="2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200000"/>
                  </a:lnSpc>
                  <a:spcBef>
                    <a:spcPts val="300"/>
                  </a:spcBef>
                  <a:spcAft>
                    <a:spcPts val="300"/>
                  </a:spcAft>
                </a:pPr>
                <a:r>
                  <a:rPr lang="fr-FR" sz="2000" dirty="0">
                    <a:latin typeface="Arial" panose="020B0604020202020204" pitchFamily="34" charset="0"/>
                    <a:ea typeface="Arial" panose="020B0604020202020204" pitchFamily="34" charset="0"/>
                    <a:cs typeface="Arial" panose="020B0604020202020204" pitchFamily="34" charset="0"/>
                  </a:rPr>
                  <a:t>sin B = </a:t>
                </a:r>
                <a14:m>
                  <m:oMath xmlns:m="http://schemas.openxmlformats.org/officeDocument/2006/math">
                    <m:f>
                      <m:fPr>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800" i="0">
                            <a:effectLst/>
                            <a:latin typeface="Cambria Math" panose="02040503050406030204" pitchFamily="18" charset="0"/>
                            <a:ea typeface="Calibri" panose="020F0502020204030204" pitchFamily="34" charset="0"/>
                            <a:cs typeface="Times New Roman" panose="02020603050405020304" pitchFamily="18" charset="0"/>
                          </a:rPr>
                          <m:t>AC</m:t>
                        </m:r>
                      </m:num>
                      <m:den>
                        <m:r>
                          <m:rPr>
                            <m:sty m:val="p"/>
                          </m:rPr>
                          <a:rPr lang="en-US" sz="2800" i="0">
                            <a:effectLst/>
                            <a:latin typeface="Cambria Math" panose="02040503050406030204" pitchFamily="18" charset="0"/>
                            <a:ea typeface="Calibri" panose="020F0502020204030204" pitchFamily="34" charset="0"/>
                            <a:cs typeface="Times New Roman" panose="02020603050405020304" pitchFamily="18" charset="0"/>
                          </a:rPr>
                          <m:t>BC</m:t>
                        </m:r>
                      </m:den>
                    </m:f>
                  </m:oMath>
                </a14:m>
                <a:r>
                  <a:rPr lang="en-VN" sz="20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VN" sz="2800" i="1">
                            <a:latin typeface="Cambria Math" panose="02040503050406030204" pitchFamily="18" charset="0"/>
                            <a:ea typeface="Calibri" panose="020F0502020204030204" pitchFamily="34" charset="0"/>
                            <a:cs typeface="Times New Roman" panose="02020603050405020304" pitchFamily="18" charset="0"/>
                          </a:rPr>
                        </m:ctrlPr>
                      </m:fPr>
                      <m:num>
                        <m:r>
                          <a:rPr lang="fr-FR" sz="2800">
                            <a:latin typeface="Cambria Math" panose="02040503050406030204" pitchFamily="18" charset="0"/>
                            <a:ea typeface="Calibri" panose="020F0502020204030204" pitchFamily="34" charset="0"/>
                            <a:cs typeface="Times New Roman" panose="02020603050405020304" pitchFamily="18" charset="0"/>
                          </a:rPr>
                          <m:t>12</m:t>
                        </m:r>
                      </m:num>
                      <m:den>
                        <m:r>
                          <a:rPr lang="fr-FR" sz="2800">
                            <a:latin typeface="Cambria Math" panose="02040503050406030204" pitchFamily="18" charset="0"/>
                            <a:ea typeface="Calibri" panose="020F0502020204030204" pitchFamily="34" charset="0"/>
                            <a:cs typeface="Times New Roman" panose="02020603050405020304" pitchFamily="18" charset="0"/>
                          </a:rPr>
                          <m:t>320</m:t>
                        </m:r>
                      </m:den>
                    </m:f>
                  </m:oMath>
                </a14:m>
                <a:r>
                  <a:rPr lang="en-VN" sz="20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VN" sz="2800" i="1">
                            <a:latin typeface="Cambria Math" panose="02040503050406030204" pitchFamily="18" charset="0"/>
                            <a:ea typeface="Calibri" panose="020F0502020204030204" pitchFamily="34" charset="0"/>
                            <a:cs typeface="Times New Roman" panose="02020603050405020304" pitchFamily="18" charset="0"/>
                          </a:rPr>
                        </m:ctrlPr>
                      </m:fPr>
                      <m:num>
                        <m:r>
                          <a:rPr lang="fr-FR" sz="2800">
                            <a:latin typeface="Cambria Math" panose="02040503050406030204" pitchFamily="18" charset="0"/>
                            <a:ea typeface="Calibri" panose="020F0502020204030204" pitchFamily="34" charset="0"/>
                            <a:cs typeface="Times New Roman" panose="02020603050405020304" pitchFamily="18" charset="0"/>
                          </a:rPr>
                          <m:t>3</m:t>
                        </m:r>
                      </m:num>
                      <m:den>
                        <m:r>
                          <a:rPr lang="fr-FR" sz="2800">
                            <a:latin typeface="Cambria Math" panose="02040503050406030204" pitchFamily="18" charset="0"/>
                            <a:ea typeface="Calibri" panose="020F0502020204030204" pitchFamily="34" charset="0"/>
                            <a:cs typeface="Times New Roman" panose="02020603050405020304" pitchFamily="18" charset="0"/>
                          </a:rPr>
                          <m:t>80</m:t>
                        </m:r>
                      </m:den>
                    </m:f>
                  </m:oMath>
                </a14:m>
                <a:r>
                  <a:rPr lang="en-VN" sz="2000" dirty="0">
                    <a:latin typeface="Arial" panose="020B0604020202020204" pitchFamily="34" charset="0"/>
                    <a:ea typeface="Calibri" panose="020F0502020204030204" pitchFamily="34" charset="0"/>
                    <a:cs typeface="Arial" panose="020B0604020202020204" pitchFamily="34" charset="0"/>
                  </a:rPr>
                  <a:t> </a:t>
                </a:r>
                <a:r>
                  <a:rPr lang="fr-FR" sz="2000" dirty="0">
                    <a:effectLst/>
                    <a:latin typeface="Arial" panose="020B0604020202020204" pitchFamily="34" charset="0"/>
                    <a:ea typeface="Calibri" panose="020F0502020204030204" pitchFamily="34" charset="0"/>
                    <a:cs typeface="Arial" panose="020B0604020202020204" pitchFamily="34" charset="0"/>
                  </a:rPr>
                  <a:t>(</a:t>
                </a:r>
                <a:r>
                  <a:rPr lang="fr-FR" sz="2000" dirty="0" err="1">
                    <a:effectLst/>
                    <a:latin typeface="Arial" panose="020B0604020202020204" pitchFamily="34" charset="0"/>
                    <a:ea typeface="Calibri" panose="020F0502020204030204" pitchFamily="34" charset="0"/>
                    <a:cs typeface="Arial" panose="020B0604020202020204" pitchFamily="34" charset="0"/>
                  </a:rPr>
                  <a:t>Tỉ</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số</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lượng</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giác</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của</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góc</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nhọn</a:t>
                </a:r>
                <a:r>
                  <a:rPr lang="fr-FR"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acc>
                      <m:accPr>
                        <m:chr m:val="̂"/>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e>
                    </m:acc>
                    <m:r>
                      <a:rPr lang="fr-FR"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0">
                            <a:effectLst/>
                            <a:latin typeface="Cambria Math" panose="02040503050406030204" pitchFamily="18" charset="0"/>
                            <a:ea typeface="Calibri" panose="020F0502020204030204" pitchFamily="34" charset="0"/>
                            <a:cs typeface="Times New Roman" panose="02020603050405020304" pitchFamily="18" charset="0"/>
                          </a:rPr>
                          <m:t>2</m:t>
                        </m:r>
                      </m:e>
                      <m:sup>
                        <m:r>
                          <a:rPr lang="fr-FR" sz="2000" i="0">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0">
                            <a:effectLst/>
                            <a:latin typeface="Cambria Math" panose="02040503050406030204" pitchFamily="18" charset="0"/>
                            <a:ea typeface="Calibri" panose="020F0502020204030204" pitchFamily="34" charset="0"/>
                            <a:cs typeface="Times New Roman" panose="02020603050405020304" pitchFamily="18" charset="0"/>
                          </a:rPr>
                          <m:t>9</m:t>
                        </m:r>
                      </m:e>
                      <m:sup>
                        <m:r>
                          <a:rPr lang="fr-FR" sz="2000" i="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fr-FR" sz="2000" dirty="0" err="1">
                    <a:effectLst/>
                    <a:latin typeface="Arial" panose="020B0604020202020204" pitchFamily="34" charset="0"/>
                    <a:ea typeface="Calibri" panose="020F0502020204030204" pitchFamily="34" charset="0"/>
                    <a:cs typeface="Arial" panose="020B0604020202020204" pitchFamily="34" charset="0"/>
                  </a:rPr>
                  <a:t>Vậy</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góc</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nghiêng</a:t>
                </a:r>
                <a:r>
                  <a:rPr lang="fr-FR" sz="20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p>
                      <m:sSupPr>
                        <m:ctrlPr>
                          <a:rPr lang="en-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sup>
                        <m:r>
                          <a:rPr lang="fr-FR"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VN"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9</m:t>
                        </m:r>
                      </m:e>
                      <m:sup>
                        <m:r>
                          <a:rPr lang="fr-FR"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fr-FR"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5AA826D-52F6-EE5A-A59F-95B26C05DE93}"/>
                  </a:ext>
                </a:extLst>
              </p:cNvPr>
              <p:cNvSpPr txBox="1">
                <a:spLocks noRot="1" noChangeAspect="1" noMove="1" noResize="1" noEditPoints="1" noAdjustHandles="1" noChangeArrowheads="1" noChangeShapeType="1" noTextEdit="1"/>
              </p:cNvSpPr>
              <p:nvPr/>
            </p:nvSpPr>
            <p:spPr>
              <a:xfrm>
                <a:off x="554287" y="806914"/>
                <a:ext cx="6474043" cy="3348737"/>
              </a:xfrm>
              <a:prstGeom prst="rect">
                <a:avLst/>
              </a:prstGeom>
              <a:blipFill>
                <a:blip r:embed="rId4"/>
                <a:stretch>
                  <a:fillRect l="-978" b="-2264"/>
                </a:stretch>
              </a:blipFill>
            </p:spPr>
            <p:txBody>
              <a:bodyPr/>
              <a:lstStyle/>
              <a:p>
                <a:r>
                  <a:rPr lang="en-VN">
                    <a:noFill/>
                  </a:rPr>
                  <a:t> </a:t>
                </a:r>
              </a:p>
            </p:txBody>
          </p:sp>
        </mc:Fallback>
      </mc:AlternateContent>
    </p:spTree>
    <p:extLst>
      <p:ext uri="{BB962C8B-B14F-4D97-AF65-F5344CB8AC3E}">
        <p14:creationId xmlns:p14="http://schemas.microsoft.com/office/powerpoint/2010/main" val="180478422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strips(down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Left)">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strips(downLeft)">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pic>
        <p:nvPicPr>
          <p:cNvPr id="2" name="Picture 1" descr="A blue line drawn on a white background&#10;&#10;Description automatically generated">
            <a:extLst>
              <a:ext uri="{FF2B5EF4-FFF2-40B4-BE49-F238E27FC236}">
                <a16:creationId xmlns:a16="http://schemas.microsoft.com/office/drawing/2014/main" id="{0ACAFB0B-8311-2FCA-B93C-891DACE348CD}"/>
              </a:ext>
            </a:extLst>
          </p:cNvPr>
          <p:cNvPicPr>
            <a:picLocks noChangeAspect="1"/>
          </p:cNvPicPr>
          <p:nvPr/>
        </p:nvPicPr>
        <p:blipFill>
          <a:blip r:embed="rId3"/>
          <a:stretch>
            <a:fillRect/>
          </a:stretch>
        </p:blipFill>
        <p:spPr>
          <a:xfrm>
            <a:off x="2705574" y="2929775"/>
            <a:ext cx="3732847" cy="1934312"/>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88BB50C-4079-020A-3F48-F3AE1DEC6421}"/>
                  </a:ext>
                </a:extLst>
              </p:cNvPr>
              <p:cNvSpPr txBox="1"/>
              <p:nvPr/>
            </p:nvSpPr>
            <p:spPr>
              <a:xfrm>
                <a:off x="356457" y="223585"/>
                <a:ext cx="8431083" cy="2757550"/>
              </a:xfrm>
              <a:prstGeom prst="rect">
                <a:avLst/>
              </a:prstGeom>
              <a:noFill/>
            </p:spPr>
            <p:txBody>
              <a:bodyPr wrap="square">
                <a:spAutoFit/>
              </a:bodyPr>
              <a:lstStyle/>
              <a:p>
                <a:pPr algn="just">
                  <a:lnSpc>
                    <a:spcPct val="150000"/>
                  </a:lnSpc>
                  <a:spcBef>
                    <a:spcPts val="300"/>
                  </a:spcBef>
                  <a:spcAft>
                    <a:spcPts val="300"/>
                  </a:spcAft>
                </a:pPr>
                <a:r>
                  <a:rPr lang="fr-FR"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r>
                  <a:rPr lang="fr-FR" sz="1800" dirty="0" err="1">
                    <a:effectLst/>
                    <a:latin typeface="Arial" panose="020B0604020202020204" pitchFamily="34" charset="0"/>
                    <a:ea typeface="Calibri" panose="020F0502020204030204" pitchFamily="34" charset="0"/>
                    <a:cs typeface="Arial" panose="020B0604020202020204" pitchFamily="34" charset="0"/>
                  </a:rPr>
                  <a:t>Xét</a:t>
                </a:r>
                <a:r>
                  <a:rPr lang="fr-FR"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ΔABC</m:t>
                    </m:r>
                  </m:oMath>
                </a14:m>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vuông</a:t>
                </a:r>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tại</a:t>
                </a:r>
                <a:r>
                  <a:rPr lang="fr-FR"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fr-FR" sz="1800" dirty="0">
                    <a:effectLst/>
                    <a:latin typeface="Arial" panose="020B0604020202020204" pitchFamily="34" charset="0"/>
                    <a:ea typeface="Calibri" panose="020F0502020204030204" pitchFamily="34" charset="0"/>
                    <a:cs typeface="Arial" panose="020B0604020202020204" pitchFamily="34" charset="0"/>
                  </a:rPr>
                  <a:t>, ta </a:t>
                </a:r>
                <a:r>
                  <a:rPr lang="fr-FR" sz="1800" dirty="0" err="1">
                    <a:effectLst/>
                    <a:latin typeface="Arial" panose="020B0604020202020204" pitchFamily="34" charset="0"/>
                    <a:ea typeface="Calibri" panose="020F0502020204030204" pitchFamily="34" charset="0"/>
                    <a:cs typeface="Arial" panose="020B0604020202020204" pitchFamily="34" charset="0"/>
                  </a:rPr>
                  <a:t>có</a:t>
                </a:r>
                <a:r>
                  <a:rPr lang="fr-FR" sz="1800" dirty="0">
                    <a:effectLst/>
                    <a:latin typeface="Arial" panose="020B0604020202020204" pitchFamily="34" charset="0"/>
                    <a:ea typeface="Calibri" panose="020F0502020204030204" pitchFamily="34" charset="0"/>
                    <a:cs typeface="Arial" panose="020B0604020202020204" pitchFamily="34" charset="0"/>
                  </a:rPr>
                  <a:t>:</a:t>
                </a:r>
                <a:r>
                  <a:rPr lang="en-VN" sz="1800" dirty="0">
                    <a:latin typeface="Arial" panose="020B0604020202020204" pitchFamily="34" charset="0"/>
                    <a:ea typeface="Calibri" panose="020F0502020204030204" pitchFamily="34" charset="0"/>
                    <a:cs typeface="Arial" panose="020B0604020202020204" pitchFamily="34" charset="0"/>
                  </a:rPr>
                  <a:t> </a:t>
                </a:r>
              </a:p>
              <a:p>
                <a:pPr algn="ctr">
                  <a:lnSpc>
                    <a:spcPct val="150000"/>
                  </a:lnSpc>
                  <a:spcBef>
                    <a:spcPts val="300"/>
                  </a:spcBef>
                  <a:spcAft>
                    <a:spcPts val="300"/>
                  </a:spcAft>
                </a:pPr>
                <a14:m>
                  <m:oMath xmlns:m="http://schemas.openxmlformats.org/officeDocument/2006/math">
                    <m:func>
                      <m:func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B</m:t>
                        </m:r>
                      </m:e>
                    </m:func>
                  </m:oMath>
                </a14:m>
                <a:r>
                  <a:rPr lang="fr-FR" sz="18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latin typeface="Cambria Math" panose="02040503050406030204" pitchFamily="18" charset="0"/>
                            <a:ea typeface="Calibri" panose="020F0502020204030204" pitchFamily="34" charset="0"/>
                            <a:cs typeface="Times New Roman" panose="02020603050405020304" pitchFamily="18" charset="0"/>
                          </a:rPr>
                          <m:t>AC</m:t>
                        </m:r>
                      </m:num>
                      <m:den>
                        <m:r>
                          <m:rPr>
                            <m:sty m:val="p"/>
                          </m:rPr>
                          <a:rPr lang="en-US" sz="2400">
                            <a:latin typeface="Cambria Math" panose="02040503050406030204" pitchFamily="18" charset="0"/>
                            <a:ea typeface="Calibri" panose="020F0502020204030204" pitchFamily="34" charset="0"/>
                            <a:cs typeface="Times New Roman" panose="02020603050405020304" pitchFamily="18" charset="0"/>
                          </a:rPr>
                          <m:t>BC</m:t>
                        </m:r>
                      </m:den>
                    </m:f>
                  </m:oMath>
                </a14:m>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tỉ</a:t>
                </a:r>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số</a:t>
                </a:r>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lượng</a:t>
                </a:r>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giác</a:t>
                </a:r>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của</a:t>
                </a:r>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góc</a:t>
                </a:r>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nhọn</a:t>
                </a:r>
                <a:r>
                  <a:rPr lang="fr-FR"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1800">
                    <a:latin typeface="Arial" panose="020B0604020202020204" pitchFamily="34" charset="0"/>
                    <a:ea typeface="Times New Roman" panose="02020603050405020304" pitchFamily="18" charset="0"/>
                    <a:cs typeface="Arial" panose="020B0604020202020204" pitchFamily="34" charset="0"/>
                  </a:rPr>
                  <a:t>suy </a:t>
                </a:r>
                <a:r>
                  <a:rPr lang="en-US" sz="1800" smtClean="0">
                    <a:latin typeface="Arial" panose="020B0604020202020204" pitchFamily="34" charset="0"/>
                    <a:ea typeface="Times New Roman" panose="02020603050405020304" pitchFamily="18" charset="0"/>
                    <a:cs typeface="Arial" panose="020B0604020202020204" pitchFamily="34" charset="0"/>
                  </a:rPr>
                  <a:t>ra </a:t>
                </a:r>
                <a:r>
                  <a:rPr lang="en-US" sz="1800" smtClean="0">
                    <a:effectLst/>
                    <a:latin typeface="Arial" panose="020B0604020202020204" pitchFamily="34" charset="0"/>
                    <a:ea typeface="Calibri" panose="020F0502020204030204" pitchFamily="34" charset="0"/>
                    <a:cs typeface="Arial" panose="020B0604020202020204" pitchFamily="34" charset="0"/>
                  </a:rPr>
                  <a:t>BC </a:t>
                </a:r>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VN" sz="24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latin typeface="Cambria Math" panose="02040503050406030204" pitchFamily="18" charset="0"/>
                            <a:ea typeface="Calibri" panose="020F0502020204030204" pitchFamily="34" charset="0"/>
                            <a:cs typeface="Times New Roman" panose="02020603050405020304" pitchFamily="18" charset="0"/>
                          </a:rPr>
                          <m:t>AC</m:t>
                        </m:r>
                      </m:num>
                      <m:den>
                        <m:func>
                          <m:funcPr>
                            <m:ctrlPr>
                              <a:rPr lang="en-VN" sz="24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B</m:t>
                            </m:r>
                          </m:e>
                        </m:func>
                      </m:den>
                    </m:f>
                  </m:oMath>
                </a14:m>
                <a:r>
                  <a:rPr lang="en-US" sz="18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ea typeface="Calibri" panose="020F0502020204030204" pitchFamily="34" charset="0"/>
                            <a:cs typeface="Times New Roman" panose="02020603050405020304" pitchFamily="18" charset="0"/>
                          </a:rPr>
                        </m:ctrlPr>
                      </m:fPr>
                      <m:num>
                        <m:r>
                          <a:rPr lang="nl-NL" sz="2400">
                            <a:latin typeface="Cambria Math" panose="02040503050406030204" pitchFamily="18" charset="0"/>
                            <a:ea typeface="Calibri" panose="020F0502020204030204" pitchFamily="34" charset="0"/>
                            <a:cs typeface="Times New Roman" panose="02020603050405020304" pitchFamily="18" charset="0"/>
                          </a:rPr>
                          <m:t>12</m:t>
                        </m:r>
                      </m:num>
                      <m:den>
                        <m:sSup>
                          <m:sSupPr>
                            <m:ctrlPr>
                              <a:rPr lang="en-VN" sz="2400" i="1">
                                <a:latin typeface="Cambria Math" panose="02040503050406030204" pitchFamily="18" charset="0"/>
                                <a:ea typeface="Calibri" panose="020F0502020204030204" pitchFamily="34" charset="0"/>
                                <a:cs typeface="Times New Roman" panose="02020603050405020304" pitchFamily="18" charset="0"/>
                              </a:rPr>
                            </m:ctrlPr>
                          </m:sSupPr>
                          <m:e>
                            <m:func>
                              <m:funcPr>
                                <m:ctrlPr>
                                  <a:rPr lang="en-VN" sz="24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sin</m:t>
                                </m:r>
                              </m:fName>
                              <m:e>
                                <m:r>
                                  <a:rPr lang="nl-NL" sz="2400">
                                    <a:latin typeface="Cambria Math" panose="02040503050406030204" pitchFamily="18" charset="0"/>
                                    <a:ea typeface="Calibri" panose="020F0502020204030204" pitchFamily="34" charset="0"/>
                                    <a:cs typeface="Times New Roman" panose="02020603050405020304" pitchFamily="18" charset="0"/>
                                  </a:rPr>
                                  <m:t>5</m:t>
                                </m:r>
                              </m:e>
                            </m:func>
                          </m:e>
                          <m:sup>
                            <m:r>
                              <a:rPr lang="nl-NL" sz="2400">
                                <a:latin typeface="Cambria Math" panose="02040503050406030204" pitchFamily="18" charset="0"/>
                                <a:ea typeface="Calibri" panose="020F0502020204030204" pitchFamily="34" charset="0"/>
                                <a:cs typeface="Times New Roman" panose="02020603050405020304" pitchFamily="18" charset="0"/>
                              </a:rPr>
                              <m:t>°</m:t>
                            </m:r>
                          </m:sup>
                        </m:sSup>
                      </m:den>
                    </m:f>
                  </m:oMath>
                </a14:m>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1800">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Arial" panose="020B0604020202020204" pitchFamily="34" charset="0"/>
                    <a:ea typeface="Calibri" panose="020F0502020204030204" pitchFamily="34" charset="0"/>
                    <a:cs typeface="Arial" panose="020B0604020202020204" pitchFamily="34" charset="0"/>
                  </a:rPr>
                  <a:t> 137,7 km.</a:t>
                </a:r>
              </a:p>
              <a:p>
                <a:pPr algn="just">
                  <a:lnSpc>
                    <a:spcPct val="150000"/>
                  </a:lnSpc>
                  <a:spcBef>
                    <a:spcPts val="300"/>
                  </a:spcBef>
                  <a:spcAft>
                    <a:spcPts val="300"/>
                  </a:spcAft>
                </a:pPr>
                <a:r>
                  <a:rPr lang="en-US" sz="1800" dirty="0" err="1">
                    <a:effectLst/>
                    <a:latin typeface="Arial" panose="020B0604020202020204" pitchFamily="34" charset="0"/>
                    <a:ea typeface="Calibri" panose="020F0502020204030204" pitchFamily="34" charset="0"/>
                    <a:cs typeface="Arial" panose="020B0604020202020204" pitchFamily="34" charset="0"/>
                  </a:rPr>
                  <a:t>Vậy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phải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bắt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đầu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cho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máy</a:t>
                </a:r>
                <a:r>
                  <a:rPr lang="en-US" sz="1800" dirty="0">
                    <a:effectLst/>
                    <a:latin typeface="Arial" panose="020B0604020202020204" pitchFamily="34" charset="0"/>
                    <a:ea typeface="Calibri" panose="020F0502020204030204" pitchFamily="34" charset="0"/>
                    <a:cs typeface="Arial" panose="020B0604020202020204" pitchFamily="34" charset="0"/>
                  </a:rPr>
                  <a:t> bay </a:t>
                </a:r>
                <a:r>
                  <a:rPr lang="en-US" sz="1800" dirty="0" err="1">
                    <a:effectLst/>
                    <a:latin typeface="Arial" panose="020B0604020202020204" pitchFamily="34" charset="0"/>
                    <a:ea typeface="Calibri" panose="020F0502020204030204" pitchFamily="34" charset="0"/>
                    <a:cs typeface="Arial" panose="020B0604020202020204" pitchFamily="34" charset="0"/>
                  </a:rPr>
                  <a:t>hạ</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cánh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khi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máy</a:t>
                </a:r>
                <a:r>
                  <a:rPr lang="en-US" sz="1800" dirty="0">
                    <a:effectLst/>
                    <a:latin typeface="Arial" panose="020B0604020202020204" pitchFamily="34" charset="0"/>
                    <a:ea typeface="Calibri" panose="020F0502020204030204" pitchFamily="34" charset="0"/>
                    <a:cs typeface="Arial" panose="020B0604020202020204" pitchFamily="34" charset="0"/>
                  </a:rPr>
                  <a:t> bay </a:t>
                </a:r>
                <a:r>
                  <a:rPr lang="en-US" sz="1800" dirty="0" err="1">
                    <a:effectLst/>
                    <a:latin typeface="Arial" panose="020B0604020202020204" pitchFamily="34" charset="0"/>
                    <a:ea typeface="Calibri" panose="020F0502020204030204" pitchFamily="34" charset="0"/>
                    <a:cs typeface="Arial" panose="020B0604020202020204" pitchFamily="34" charset="0"/>
                  </a:rPr>
                  <a:t>cách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sân</a:t>
                </a:r>
                <a:r>
                  <a:rPr lang="en-US" sz="1800" dirty="0">
                    <a:effectLst/>
                    <a:latin typeface="Arial" panose="020B0604020202020204" pitchFamily="34" charset="0"/>
                    <a:ea typeface="Calibri" panose="020F0502020204030204" pitchFamily="34" charset="0"/>
                    <a:cs typeface="Arial" panose="020B0604020202020204" pitchFamily="34" charset="0"/>
                  </a:rPr>
                  <a:t> bay </a:t>
                </a:r>
                <a14:m>
                  <m:oMath xmlns:m="http://schemas.openxmlformats.org/officeDocument/2006/math">
                    <m: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137,7 </m:t>
                    </m:r>
                    <m:r>
                      <m:rPr>
                        <m:sty m:val="p"/>
                      </m:rP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km</m:t>
                    </m:r>
                  </m:oMath>
                </a14:m>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988BB50C-4079-020A-3F48-F3AE1DEC6421}"/>
                  </a:ext>
                </a:extLst>
              </p:cNvPr>
              <p:cNvSpPr txBox="1">
                <a:spLocks noRot="1" noChangeAspect="1" noMove="1" noResize="1" noEditPoints="1" noAdjustHandles="1" noChangeArrowheads="1" noChangeShapeType="1" noTextEdit="1"/>
              </p:cNvSpPr>
              <p:nvPr/>
            </p:nvSpPr>
            <p:spPr>
              <a:xfrm>
                <a:off x="356457" y="223585"/>
                <a:ext cx="8431083" cy="2757550"/>
              </a:xfrm>
              <a:prstGeom prst="rect">
                <a:avLst/>
              </a:prstGeom>
              <a:blipFill>
                <a:blip r:embed="rId4"/>
                <a:stretch>
                  <a:fillRect l="-578" b="-885"/>
                </a:stretch>
              </a:blipFill>
            </p:spPr>
            <p:txBody>
              <a:bodyPr/>
              <a:lstStyle/>
              <a:p>
                <a:r>
                  <a:rPr lang="en-US">
                    <a:noFill/>
                  </a:rPr>
                  <a:t> </a:t>
                </a:r>
              </a:p>
            </p:txBody>
          </p:sp>
        </mc:Fallback>
      </mc:AlternateContent>
    </p:spTree>
    <p:extLst>
      <p:ext uri="{BB962C8B-B14F-4D97-AF65-F5344CB8AC3E}">
        <p14:creationId xmlns:p14="http://schemas.microsoft.com/office/powerpoint/2010/main" val="172893662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strips(down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trips(down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strips(downLeft)">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2"/>
        <p:cNvGrpSpPr/>
        <p:nvPr/>
      </p:nvGrpSpPr>
      <p:grpSpPr>
        <a:xfrm>
          <a:off x="0" y="0"/>
          <a:ext cx="0" cy="0"/>
          <a:chOff x="0" y="0"/>
          <a:chExt cx="0" cy="0"/>
        </a:xfrm>
      </p:grpSpPr>
      <p:sp>
        <p:nvSpPr>
          <p:cNvPr id="12" name="Snip Diagonal Corner Rectangle 11">
            <a:extLst>
              <a:ext uri="{FF2B5EF4-FFF2-40B4-BE49-F238E27FC236}">
                <a16:creationId xmlns:a16="http://schemas.microsoft.com/office/drawing/2014/main" id="{65CB6CF1-E26A-93DA-AAE5-700E811347B3}"/>
              </a:ext>
            </a:extLst>
          </p:cNvPr>
          <p:cNvSpPr/>
          <p:nvPr/>
        </p:nvSpPr>
        <p:spPr>
          <a:xfrm>
            <a:off x="1703292" y="699247"/>
            <a:ext cx="5737412" cy="717177"/>
          </a:xfrm>
          <a:prstGeom prst="snip2DiagRect">
            <a:avLst/>
          </a:prstGeom>
          <a:solidFill>
            <a:schemeClr val="accent1"/>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chemeClr val="bg2">
                    <a:lumMod val="60000"/>
                    <a:lumOff val="40000"/>
                  </a:schemeClr>
                </a:solidFill>
                <a:latin typeface="Arial" panose="020B0604020202020204" pitchFamily="34" charset="0"/>
                <a:cs typeface="Arial" panose="020B0604020202020204" pitchFamily="34" charset="0"/>
              </a:rPr>
              <a:t>HƯỚNG DẪN VỀ NHÀ</a:t>
            </a:r>
          </a:p>
        </p:txBody>
      </p:sp>
      <p:sp>
        <p:nvSpPr>
          <p:cNvPr id="13" name="Rectangle 12">
            <a:extLst>
              <a:ext uri="{FF2B5EF4-FFF2-40B4-BE49-F238E27FC236}">
                <a16:creationId xmlns:a16="http://schemas.microsoft.com/office/drawing/2014/main" id="{014C52FE-6B30-9441-FE3D-A79147A8A494}"/>
              </a:ext>
            </a:extLst>
          </p:cNvPr>
          <p:cNvSpPr/>
          <p:nvPr/>
        </p:nvSpPr>
        <p:spPr>
          <a:xfrm>
            <a:off x="1541928" y="1881467"/>
            <a:ext cx="6060141" cy="968188"/>
          </a:xfrm>
          <a:prstGeom prst="rect">
            <a:avLst/>
          </a:prstGeom>
          <a:solidFill>
            <a:schemeClr val="accent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Ghi</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nhớ</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kiến</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thức</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trong</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bài</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a:t>
            </a:r>
            <a:endParaRPr lang="en-VN" sz="2600" dirty="0">
              <a:solidFill>
                <a:schemeClr val="tx2"/>
              </a:solidFill>
              <a:effectLst/>
              <a:latin typeface="Arial" panose="020B0604020202020204" pitchFamily="34" charset="0"/>
              <a:ea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4F49472-31A3-D34A-02C7-A6AE59125447}"/>
              </a:ext>
            </a:extLst>
          </p:cNvPr>
          <p:cNvSpPr/>
          <p:nvPr/>
        </p:nvSpPr>
        <p:spPr>
          <a:xfrm>
            <a:off x="1541928" y="3314698"/>
            <a:ext cx="6060141" cy="968188"/>
          </a:xfrm>
          <a:prstGeom prst="rect">
            <a:avLst/>
          </a:prstGeom>
          <a:solidFill>
            <a:schemeClr val="accent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Hoàn</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thành</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bài</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tập</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trong</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SBT.</a:t>
            </a:r>
            <a:endParaRPr lang="en-VN" sz="2600" dirty="0">
              <a:solidFill>
                <a:schemeClr val="tx2"/>
              </a:solidFill>
              <a:effectLst/>
              <a:latin typeface="Arial" panose="020B0604020202020204" pitchFamily="34" charset="0"/>
              <a:ea typeface="Arial" panose="020B0604020202020204" pitchFamily="34" charset="0"/>
              <a:cs typeface="Arial" panose="020B0604020202020204" pitchFamily="34" charset="0"/>
            </a:endParaRPr>
          </a:p>
        </p:txBody>
      </p:sp>
      <p:sp>
        <p:nvSpPr>
          <p:cNvPr id="15" name="Freeform 29">
            <a:extLst>
              <a:ext uri="{FF2B5EF4-FFF2-40B4-BE49-F238E27FC236}">
                <a16:creationId xmlns:a16="http://schemas.microsoft.com/office/drawing/2014/main" id="{581C8FB0-F7FD-B89C-7A65-DEA73C64C530}"/>
              </a:ext>
            </a:extLst>
          </p:cNvPr>
          <p:cNvSpPr/>
          <p:nvPr/>
        </p:nvSpPr>
        <p:spPr>
          <a:xfrm>
            <a:off x="6683483" y="1636053"/>
            <a:ext cx="524140" cy="991724"/>
          </a:xfrm>
          <a:custGeom>
            <a:avLst/>
            <a:gdLst/>
            <a:ahLst/>
            <a:cxnLst/>
            <a:rect l="l" t="t" r="r" b="b"/>
            <a:pathLst>
              <a:path w="725549" h="1571070">
                <a:moveTo>
                  <a:pt x="0" y="0"/>
                </a:moveTo>
                <a:lnTo>
                  <a:pt x="725549" y="0"/>
                </a:lnTo>
                <a:lnTo>
                  <a:pt x="725549" y="1571070"/>
                </a:lnTo>
                <a:lnTo>
                  <a:pt x="0" y="157107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6" name="Freeform 29">
            <a:extLst>
              <a:ext uri="{FF2B5EF4-FFF2-40B4-BE49-F238E27FC236}">
                <a16:creationId xmlns:a16="http://schemas.microsoft.com/office/drawing/2014/main" id="{6418D787-88EE-17FB-EC04-6FF7431EC974}"/>
              </a:ext>
            </a:extLst>
          </p:cNvPr>
          <p:cNvSpPr/>
          <p:nvPr/>
        </p:nvSpPr>
        <p:spPr>
          <a:xfrm>
            <a:off x="6916564" y="3067044"/>
            <a:ext cx="524140" cy="991724"/>
          </a:xfrm>
          <a:custGeom>
            <a:avLst/>
            <a:gdLst/>
            <a:ahLst/>
            <a:cxnLst/>
            <a:rect l="l" t="t" r="r" b="b"/>
            <a:pathLst>
              <a:path w="725549" h="1571070">
                <a:moveTo>
                  <a:pt x="0" y="0"/>
                </a:moveTo>
                <a:lnTo>
                  <a:pt x="725549" y="0"/>
                </a:lnTo>
                <a:lnTo>
                  <a:pt x="725549" y="1571070"/>
                </a:lnTo>
                <a:lnTo>
                  <a:pt x="0" y="157107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9"/>
        <p:cNvGrpSpPr/>
        <p:nvPr/>
      </p:nvGrpSpPr>
      <p:grpSpPr>
        <a:xfrm>
          <a:off x="0" y="0"/>
          <a:ext cx="0" cy="0"/>
          <a:chOff x="0" y="0"/>
          <a:chExt cx="0" cy="0"/>
        </a:xfrm>
      </p:grpSpPr>
      <p:sp>
        <p:nvSpPr>
          <p:cNvPr id="4" name="TextBox 3">
            <a:extLst>
              <a:ext uri="{FF2B5EF4-FFF2-40B4-BE49-F238E27FC236}">
                <a16:creationId xmlns:a16="http://schemas.microsoft.com/office/drawing/2014/main" id="{B52CFC9D-AB63-4FD8-11D1-D9B53D9C8751}"/>
              </a:ext>
            </a:extLst>
          </p:cNvPr>
          <p:cNvSpPr txBox="1"/>
          <p:nvPr/>
        </p:nvSpPr>
        <p:spPr>
          <a:xfrm>
            <a:off x="1823491" y="932038"/>
            <a:ext cx="5497018" cy="3279424"/>
          </a:xfrm>
          <a:prstGeom prst="rect">
            <a:avLst/>
          </a:prstGeom>
          <a:noFill/>
        </p:spPr>
        <p:txBody>
          <a:bodyPr wrap="none" rtlCol="0">
            <a:spAutoFit/>
          </a:bodyPr>
          <a:lstStyle/>
          <a:p>
            <a:pPr algn="ctr">
              <a:lnSpc>
                <a:spcPct val="150000"/>
              </a:lnSpc>
            </a:pPr>
            <a:r>
              <a:rPr lang="en-VN" sz="4800" b="1" dirty="0">
                <a:solidFill>
                  <a:schemeClr val="tx1">
                    <a:lumMod val="60000"/>
                    <a:lumOff val="40000"/>
                  </a:schemeClr>
                </a:solidFill>
              </a:rPr>
              <a:t>CẢM ƠN CÁC EM </a:t>
            </a:r>
          </a:p>
          <a:p>
            <a:pPr algn="ctr">
              <a:lnSpc>
                <a:spcPct val="150000"/>
              </a:lnSpc>
            </a:pPr>
            <a:r>
              <a:rPr lang="en-VN" sz="4800" b="1" dirty="0">
                <a:solidFill>
                  <a:schemeClr val="tx1">
                    <a:lumMod val="60000"/>
                    <a:lumOff val="40000"/>
                  </a:schemeClr>
                </a:solidFill>
              </a:rPr>
              <a:t>ĐÃ LẮNG NGHE, </a:t>
            </a:r>
          </a:p>
          <a:p>
            <a:pPr algn="ctr">
              <a:lnSpc>
                <a:spcPct val="150000"/>
              </a:lnSpc>
            </a:pPr>
            <a:r>
              <a:rPr lang="en-VN" sz="4800" b="1" dirty="0">
                <a:solidFill>
                  <a:schemeClr val="tx1">
                    <a:lumMod val="60000"/>
                    <a:lumOff val="40000"/>
                  </a:schemeClr>
                </a:solidFill>
              </a:rPr>
              <a:t>HẸN GẶP LẠI</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19B482A2-2E7E-A364-0A8E-31F416CABE82}"/>
                  </a:ext>
                </a:extLst>
              </p:cNvPr>
              <p:cNvGraphicFramePr>
                <a:graphicFrameLocks noGrp="1"/>
              </p:cNvGraphicFramePr>
              <p:nvPr>
                <p:extLst>
                  <p:ext uri="{D42A27DB-BD31-4B8C-83A1-F6EECF244321}">
                    <p14:modId xmlns:p14="http://schemas.microsoft.com/office/powerpoint/2010/main" val="2509239372"/>
                  </p:ext>
                </p:extLst>
              </p:nvPr>
            </p:nvGraphicFramePr>
            <p:xfrm>
              <a:off x="1019763" y="449432"/>
              <a:ext cx="7104474" cy="4244636"/>
            </p:xfrm>
            <a:graphic>
              <a:graphicData uri="http://schemas.openxmlformats.org/drawingml/2006/table">
                <a:tbl>
                  <a:tblPr firstRow="1" firstCol="1" bandRow="1">
                    <a:tableStyleId>{F41F3AC8-96F4-43FE-997C-9EC92760E2BA}</a:tableStyleId>
                  </a:tblPr>
                  <a:tblGrid>
                    <a:gridCol w="2368158">
                      <a:extLst>
                        <a:ext uri="{9D8B030D-6E8A-4147-A177-3AD203B41FA5}">
                          <a16:colId xmlns:a16="http://schemas.microsoft.com/office/drawing/2014/main" val="3478552034"/>
                        </a:ext>
                      </a:extLst>
                    </a:gridCol>
                    <a:gridCol w="2368158">
                      <a:extLst>
                        <a:ext uri="{9D8B030D-6E8A-4147-A177-3AD203B41FA5}">
                          <a16:colId xmlns:a16="http://schemas.microsoft.com/office/drawing/2014/main" val="3993350553"/>
                        </a:ext>
                      </a:extLst>
                    </a:gridCol>
                    <a:gridCol w="2368158">
                      <a:extLst>
                        <a:ext uri="{9D8B030D-6E8A-4147-A177-3AD203B41FA5}">
                          <a16:colId xmlns:a16="http://schemas.microsoft.com/office/drawing/2014/main" val="3731001128"/>
                        </a:ext>
                      </a:extLst>
                    </a:gridCol>
                  </a:tblGrid>
                  <a:tr h="1001709">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r>
                                  <m:rPr>
                                    <m:sty m:val="p"/>
                                  </m:rPr>
                                  <a:rPr lang="da-DK" sz="2400" i="0">
                                    <a:effectLst/>
                                    <a:latin typeface="Cambria Math" panose="02040503050406030204" pitchFamily="18" charset="0"/>
                                  </a:rPr>
                                  <m:t>AB</m:t>
                                </m:r>
                                <m:r>
                                  <a:rPr lang="da-DK" sz="2400" i="0">
                                    <a:effectLst/>
                                    <a:latin typeface="Cambria Math" panose="02040503050406030204" pitchFamily="18" charset="0"/>
                                  </a:rPr>
                                  <m:t>.</m:t>
                                </m:r>
                                <m:func>
                                  <m:funcPr>
                                    <m:ctrlPr>
                                      <a:rPr lang="en-VN" sz="2400" i="1">
                                        <a:effectLst/>
                                        <a:latin typeface="Cambria Math" panose="02040503050406030204" pitchFamily="18" charset="0"/>
                                      </a:rPr>
                                    </m:ctrlPr>
                                  </m:funcPr>
                                  <m:fName>
                                    <m:r>
                                      <m:rPr>
                                        <m:sty m:val="p"/>
                                      </m:rPr>
                                      <a:rPr lang="da-DK" sz="2400" i="0">
                                        <a:effectLst/>
                                        <a:latin typeface="Cambria Math" panose="02040503050406030204" pitchFamily="18" charset="0"/>
                                      </a:rPr>
                                      <m:t>tan</m:t>
                                    </m:r>
                                  </m:fName>
                                  <m:e>
                                    <m:acc>
                                      <m:accPr>
                                        <m:chr m:val="̂"/>
                                        <m:ctrlPr>
                                          <a:rPr lang="en-VN" sz="2400" i="1">
                                            <a:effectLst/>
                                            <a:latin typeface="Cambria Math" panose="02040503050406030204" pitchFamily="18" charset="0"/>
                                          </a:rPr>
                                        </m:ctrlPr>
                                      </m:accPr>
                                      <m:e>
                                        <m:r>
                                          <m:rPr>
                                            <m:sty m:val="p"/>
                                          </m:rPr>
                                          <a:rPr lang="da-DK" sz="2400" i="0">
                                            <a:effectLst/>
                                            <a:latin typeface="Cambria Math" panose="02040503050406030204" pitchFamily="18" charset="0"/>
                                          </a:rPr>
                                          <m:t>CBA</m:t>
                                        </m:r>
                                      </m:e>
                                    </m:acc>
                                  </m:e>
                                </m:func>
                              </m:oMath>
                            </m:oMathPara>
                          </a14:m>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spcBef>
                              <a:spcPts val="300"/>
                            </a:spcBef>
                            <a:spcAft>
                              <a:spcPts val="300"/>
                            </a:spcAft>
                          </a:pPr>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r>
                                  <m:rPr>
                                    <m:sty m:val="p"/>
                                  </m:rPr>
                                  <a:rPr lang="da-DK" sz="2400" i="0">
                                    <a:effectLst/>
                                    <a:latin typeface="Cambria Math" panose="02040503050406030204" pitchFamily="18" charset="0"/>
                                  </a:rPr>
                                  <m:t>AC</m:t>
                                </m:r>
                              </m:oMath>
                            </m:oMathPara>
                          </a14:m>
                          <a:endParaRPr lang="en-VN" sz="2400" i="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68095435"/>
                      </a:ext>
                    </a:extLst>
                  </a:tr>
                  <a:tr h="1249927">
                    <a:tc>
                      <a:txBody>
                        <a:bodyPr/>
                        <a:lstStyle/>
                        <a:p>
                          <a:pPr algn="ctr">
                            <a:lnSpc>
                              <a:spcPct val="100000"/>
                            </a:lnSpc>
                            <a:spcBef>
                              <a:spcPts val="300"/>
                            </a:spcBef>
                            <a:spcAft>
                              <a:spcPts val="300"/>
                            </a:spcAft>
                          </a:pPr>
                          <a14:m>
                            <m:oMath xmlns:m="http://schemas.openxmlformats.org/officeDocument/2006/math">
                              <m:f>
                                <m:fPr>
                                  <m:ctrlPr>
                                    <a:rPr lang="en-VN" sz="3200" i="1">
                                      <a:effectLst/>
                                      <a:latin typeface="Cambria Math" panose="02040503050406030204" pitchFamily="18" charset="0"/>
                                    </a:rPr>
                                  </m:ctrlPr>
                                </m:fPr>
                                <m:num>
                                  <m:r>
                                    <m:rPr>
                                      <m:sty m:val="p"/>
                                    </m:rPr>
                                    <a:rPr lang="da-DK" sz="3200" i="0">
                                      <a:effectLst/>
                                      <a:latin typeface="Cambria Math" panose="02040503050406030204" pitchFamily="18" charset="0"/>
                                    </a:rPr>
                                    <m:t>AB</m:t>
                                  </m:r>
                                </m:num>
                                <m:den>
                                  <m:func>
                                    <m:funcPr>
                                      <m:ctrlPr>
                                        <a:rPr lang="en-VN" sz="3200" i="1">
                                          <a:effectLst/>
                                          <a:latin typeface="Cambria Math" panose="02040503050406030204" pitchFamily="18" charset="0"/>
                                        </a:rPr>
                                      </m:ctrlPr>
                                    </m:funcPr>
                                    <m:fName>
                                      <m:r>
                                        <m:rPr>
                                          <m:sty m:val="p"/>
                                        </m:rPr>
                                        <a:rPr lang="da-DK" sz="3200" i="0">
                                          <a:effectLst/>
                                          <a:latin typeface="Cambria Math" panose="02040503050406030204" pitchFamily="18" charset="0"/>
                                        </a:rPr>
                                        <m:t>cos</m:t>
                                      </m:r>
                                    </m:fName>
                                    <m:e>
                                      <m:acc>
                                        <m:accPr>
                                          <m:chr m:val="̂"/>
                                          <m:ctrlPr>
                                            <a:rPr lang="en-VN" sz="3200" i="1">
                                              <a:effectLst/>
                                              <a:latin typeface="Cambria Math" panose="02040503050406030204" pitchFamily="18" charset="0"/>
                                            </a:rPr>
                                          </m:ctrlPr>
                                        </m:accPr>
                                        <m:e>
                                          <m:r>
                                            <m:rPr>
                                              <m:sty m:val="p"/>
                                            </m:rPr>
                                            <a:rPr lang="da-DK" sz="3200" i="0">
                                              <a:effectLst/>
                                              <a:latin typeface="Cambria Math" panose="02040503050406030204" pitchFamily="18" charset="0"/>
                                            </a:rPr>
                                            <m:t>CBA</m:t>
                                          </m:r>
                                        </m:e>
                                      </m:acc>
                                    </m:e>
                                  </m:func>
                                </m:den>
                              </m:f>
                            </m:oMath>
                          </a14:m>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spcBef>
                              <a:spcPts val="300"/>
                            </a:spcBef>
                            <a:spcAft>
                              <a:spcPts val="300"/>
                            </a:spcAft>
                          </a:pPr>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r>
                                  <m:rPr>
                                    <m:sty m:val="p"/>
                                  </m:rPr>
                                  <a:rPr lang="da-DK" sz="2400" i="0">
                                    <a:effectLst/>
                                    <a:latin typeface="Cambria Math" panose="02040503050406030204" pitchFamily="18" charset="0"/>
                                  </a:rPr>
                                  <m:t>BC</m:t>
                                </m:r>
                                <m:r>
                                  <a:rPr lang="da-DK" sz="2400" i="0">
                                    <a:effectLst/>
                                    <a:latin typeface="Cambria Math" panose="02040503050406030204" pitchFamily="18" charset="0"/>
                                  </a:rPr>
                                  <m:t>.</m:t>
                                </m:r>
                                <m:func>
                                  <m:funcPr>
                                    <m:ctrlPr>
                                      <a:rPr lang="en-VN" sz="2400" i="1">
                                        <a:effectLst/>
                                        <a:latin typeface="Cambria Math" panose="02040503050406030204" pitchFamily="18" charset="0"/>
                                      </a:rPr>
                                    </m:ctrlPr>
                                  </m:funcPr>
                                  <m:fName>
                                    <m:r>
                                      <m:rPr>
                                        <m:sty m:val="p"/>
                                      </m:rPr>
                                      <a:rPr lang="da-DK" sz="2400" i="0">
                                        <a:effectLst/>
                                        <a:latin typeface="Cambria Math" panose="02040503050406030204" pitchFamily="18" charset="0"/>
                                      </a:rPr>
                                      <m:t>cos</m:t>
                                    </m:r>
                                  </m:fName>
                                  <m:e>
                                    <m:acc>
                                      <m:accPr>
                                        <m:chr m:val="̂"/>
                                        <m:ctrlPr>
                                          <a:rPr lang="en-VN" sz="2400" i="1">
                                            <a:effectLst/>
                                            <a:latin typeface="Cambria Math" panose="02040503050406030204" pitchFamily="18" charset="0"/>
                                          </a:rPr>
                                        </m:ctrlPr>
                                      </m:accPr>
                                      <m:e>
                                        <m:r>
                                          <m:rPr>
                                            <m:sty m:val="p"/>
                                          </m:rPr>
                                          <a:rPr lang="da-DK" sz="2400" i="0">
                                            <a:effectLst/>
                                            <a:latin typeface="Cambria Math" panose="02040503050406030204" pitchFamily="18" charset="0"/>
                                          </a:rPr>
                                          <m:t>ACB</m:t>
                                        </m:r>
                                      </m:e>
                                    </m:acc>
                                  </m:e>
                                </m:func>
                              </m:oMath>
                            </m:oMathPara>
                          </a14:m>
                          <a:endParaRPr lang="en-VN" sz="2400" i="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294391904"/>
                      </a:ext>
                    </a:extLst>
                  </a:tr>
                  <a:tr h="1001709">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r>
                                  <m:rPr>
                                    <m:sty m:val="p"/>
                                  </m:rPr>
                                  <a:rPr lang="da-DK" sz="2400" i="0">
                                    <a:effectLst/>
                                    <a:latin typeface="Cambria Math" panose="02040503050406030204" pitchFamily="18" charset="0"/>
                                  </a:rPr>
                                  <m:t>AB</m:t>
                                </m:r>
                              </m:oMath>
                            </m:oMathPara>
                          </a14:m>
                          <a:endParaRPr lang="en-VN" sz="2400" i="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spcBef>
                              <a:spcPts val="300"/>
                            </a:spcBef>
                            <a:spcAft>
                              <a:spcPts val="300"/>
                            </a:spcAft>
                          </a:pPr>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r>
                                  <m:rPr>
                                    <m:sty m:val="p"/>
                                  </m:rPr>
                                  <a:rPr lang="da-DK" sz="2400" i="0">
                                    <a:effectLst/>
                                    <a:latin typeface="Cambria Math" panose="02040503050406030204" pitchFamily="18" charset="0"/>
                                  </a:rPr>
                                  <m:t>BC</m:t>
                                </m:r>
                                <m:r>
                                  <a:rPr lang="da-DK" sz="2400" i="0">
                                    <a:effectLst/>
                                    <a:latin typeface="Cambria Math" panose="02040503050406030204" pitchFamily="18" charset="0"/>
                                  </a:rPr>
                                  <m:t>.</m:t>
                                </m:r>
                                <m:func>
                                  <m:funcPr>
                                    <m:ctrlPr>
                                      <a:rPr lang="en-VN" sz="2400" i="1">
                                        <a:effectLst/>
                                        <a:latin typeface="Cambria Math" panose="02040503050406030204" pitchFamily="18" charset="0"/>
                                      </a:rPr>
                                    </m:ctrlPr>
                                  </m:funcPr>
                                  <m:fName>
                                    <m:r>
                                      <m:rPr>
                                        <m:sty m:val="p"/>
                                      </m:rPr>
                                      <a:rPr lang="da-DK" sz="2400" i="0">
                                        <a:effectLst/>
                                        <a:latin typeface="Cambria Math" panose="02040503050406030204" pitchFamily="18" charset="0"/>
                                      </a:rPr>
                                      <m:t>sin</m:t>
                                    </m:r>
                                  </m:fName>
                                  <m:e>
                                    <m:acc>
                                      <m:accPr>
                                        <m:chr m:val="̂"/>
                                        <m:ctrlPr>
                                          <a:rPr lang="en-VN" sz="2400" i="1">
                                            <a:effectLst/>
                                            <a:latin typeface="Cambria Math" panose="02040503050406030204" pitchFamily="18" charset="0"/>
                                          </a:rPr>
                                        </m:ctrlPr>
                                      </m:accPr>
                                      <m:e>
                                        <m:r>
                                          <m:rPr>
                                            <m:sty m:val="p"/>
                                          </m:rPr>
                                          <a:rPr lang="da-DK" sz="2400" i="0">
                                            <a:effectLst/>
                                            <a:latin typeface="Cambria Math" panose="02040503050406030204" pitchFamily="18" charset="0"/>
                                          </a:rPr>
                                          <m:t>ACB</m:t>
                                        </m:r>
                                      </m:e>
                                    </m:acc>
                                  </m:e>
                                </m:func>
                              </m:oMath>
                            </m:oMathPara>
                          </a14:m>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202727539"/>
                      </a:ext>
                    </a:extLst>
                  </a:tr>
                  <a:tr h="991291">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r>
                                  <m:rPr>
                                    <m:sty m:val="p"/>
                                  </m:rPr>
                                  <a:rPr lang="da-DK" sz="2400" i="0">
                                    <a:effectLst/>
                                    <a:latin typeface="Cambria Math" panose="02040503050406030204" pitchFamily="18" charset="0"/>
                                  </a:rPr>
                                  <m:t>AC</m:t>
                                </m:r>
                              </m:oMath>
                            </m:oMathPara>
                          </a14:m>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spcBef>
                              <a:spcPts val="300"/>
                            </a:spcBef>
                            <a:spcAft>
                              <a:spcPts val="300"/>
                            </a:spcAft>
                          </a:pPr>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r>
                                  <m:rPr>
                                    <m:sty m:val="p"/>
                                  </m:rPr>
                                  <a:rPr lang="da-DK" sz="2400" i="0">
                                    <a:effectLst/>
                                    <a:latin typeface="Cambria Math" panose="02040503050406030204" pitchFamily="18" charset="0"/>
                                  </a:rPr>
                                  <m:t>BC</m:t>
                                </m:r>
                              </m:oMath>
                            </m:oMathPara>
                          </a14:m>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43654231"/>
                      </a:ext>
                    </a:extLst>
                  </a:tr>
                </a:tbl>
              </a:graphicData>
            </a:graphic>
          </p:graphicFrame>
        </mc:Choice>
        <mc:Fallback xmlns="">
          <p:graphicFrame>
            <p:nvGraphicFramePr>
              <p:cNvPr id="2" name="Table 1">
                <a:extLst>
                  <a:ext uri="{FF2B5EF4-FFF2-40B4-BE49-F238E27FC236}">
                    <a16:creationId xmlns:a16="http://schemas.microsoft.com/office/drawing/2014/main" id="{19B482A2-2E7E-A364-0A8E-31F416CABE82}"/>
                  </a:ext>
                </a:extLst>
              </p:cNvPr>
              <p:cNvGraphicFramePr>
                <a:graphicFrameLocks noGrp="1"/>
              </p:cNvGraphicFramePr>
              <p:nvPr>
                <p:extLst>
                  <p:ext uri="{D42A27DB-BD31-4B8C-83A1-F6EECF244321}">
                    <p14:modId xmlns:p14="http://schemas.microsoft.com/office/powerpoint/2010/main" val="2509239372"/>
                  </p:ext>
                </p:extLst>
              </p:nvPr>
            </p:nvGraphicFramePr>
            <p:xfrm>
              <a:off x="1019763" y="449432"/>
              <a:ext cx="7104474" cy="4244636"/>
            </p:xfrm>
            <a:graphic>
              <a:graphicData uri="http://schemas.openxmlformats.org/drawingml/2006/table">
                <a:tbl>
                  <a:tblPr firstRow="1" firstCol="1" bandRow="1">
                    <a:tableStyleId>{F41F3AC8-96F4-43FE-997C-9EC92760E2BA}</a:tableStyleId>
                  </a:tblPr>
                  <a:tblGrid>
                    <a:gridCol w="2368158">
                      <a:extLst>
                        <a:ext uri="{9D8B030D-6E8A-4147-A177-3AD203B41FA5}">
                          <a16:colId xmlns:a16="http://schemas.microsoft.com/office/drawing/2014/main" val="3478552034"/>
                        </a:ext>
                      </a:extLst>
                    </a:gridCol>
                    <a:gridCol w="2368158">
                      <a:extLst>
                        <a:ext uri="{9D8B030D-6E8A-4147-A177-3AD203B41FA5}">
                          <a16:colId xmlns:a16="http://schemas.microsoft.com/office/drawing/2014/main" val="3993350553"/>
                        </a:ext>
                      </a:extLst>
                    </a:gridCol>
                    <a:gridCol w="2368158">
                      <a:extLst>
                        <a:ext uri="{9D8B030D-6E8A-4147-A177-3AD203B41FA5}">
                          <a16:colId xmlns:a16="http://schemas.microsoft.com/office/drawing/2014/main" val="3731001128"/>
                        </a:ext>
                      </a:extLst>
                    </a:gridCol>
                  </a:tblGrid>
                  <a:tr h="1001709">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35" t="-1266" r="-200000" b="-326582"/>
                          </a:stretch>
                        </a:blipFill>
                      </a:tcPr>
                    </a:tc>
                    <a:tc>
                      <a:txBody>
                        <a:bodyPr/>
                        <a:lstStyle/>
                        <a:p>
                          <a:pPr algn="ctr">
                            <a:lnSpc>
                              <a:spcPct val="100000"/>
                            </a:lnSpc>
                            <a:spcBef>
                              <a:spcPts val="300"/>
                            </a:spcBef>
                            <a:spcAft>
                              <a:spcPts val="300"/>
                            </a:spcAft>
                          </a:pPr>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1266" r="-535" b="-326582"/>
                          </a:stretch>
                        </a:blipFill>
                      </a:tcPr>
                    </a:tc>
                    <a:extLst>
                      <a:ext uri="{0D108BD9-81ED-4DB2-BD59-A6C34878D82A}">
                        <a16:rowId xmlns:a16="http://schemas.microsoft.com/office/drawing/2014/main" val="468095435"/>
                      </a:ext>
                    </a:extLst>
                  </a:tr>
                  <a:tr h="1249927">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35" t="-80808" r="-200000" b="-160606"/>
                          </a:stretch>
                        </a:blipFill>
                      </a:tcPr>
                    </a:tc>
                    <a:tc>
                      <a:txBody>
                        <a:bodyPr/>
                        <a:lstStyle/>
                        <a:p>
                          <a:pPr algn="ctr">
                            <a:lnSpc>
                              <a:spcPct val="100000"/>
                            </a:lnSpc>
                            <a:spcBef>
                              <a:spcPts val="300"/>
                            </a:spcBef>
                            <a:spcAft>
                              <a:spcPts val="300"/>
                            </a:spcAft>
                          </a:pPr>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80808" r="-535" b="-160606"/>
                          </a:stretch>
                        </a:blipFill>
                      </a:tcPr>
                    </a:tc>
                    <a:extLst>
                      <a:ext uri="{0D108BD9-81ED-4DB2-BD59-A6C34878D82A}">
                        <a16:rowId xmlns:a16="http://schemas.microsoft.com/office/drawing/2014/main" val="1294391904"/>
                      </a:ext>
                    </a:extLst>
                  </a:tr>
                  <a:tr h="1001709">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35" t="-226582" r="-200000" b="-101266"/>
                          </a:stretch>
                        </a:blipFill>
                      </a:tcPr>
                    </a:tc>
                    <a:tc>
                      <a:txBody>
                        <a:bodyPr/>
                        <a:lstStyle/>
                        <a:p>
                          <a:pPr algn="ctr">
                            <a:lnSpc>
                              <a:spcPct val="100000"/>
                            </a:lnSpc>
                            <a:spcBef>
                              <a:spcPts val="300"/>
                            </a:spcBef>
                            <a:spcAft>
                              <a:spcPts val="300"/>
                            </a:spcAft>
                          </a:pPr>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226582" r="-535" b="-101266"/>
                          </a:stretch>
                        </a:blipFill>
                      </a:tcPr>
                    </a:tc>
                    <a:extLst>
                      <a:ext uri="{0D108BD9-81ED-4DB2-BD59-A6C34878D82A}">
                        <a16:rowId xmlns:a16="http://schemas.microsoft.com/office/drawing/2014/main" val="1202727539"/>
                      </a:ext>
                    </a:extLst>
                  </a:tr>
                  <a:tr h="991291">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35" t="-330769" r="-200000" b="-2564"/>
                          </a:stretch>
                        </a:blipFill>
                      </a:tcPr>
                    </a:tc>
                    <a:tc>
                      <a:txBody>
                        <a:bodyPr/>
                        <a:lstStyle/>
                        <a:p>
                          <a:pPr algn="ctr">
                            <a:lnSpc>
                              <a:spcPct val="100000"/>
                            </a:lnSpc>
                            <a:spcBef>
                              <a:spcPts val="300"/>
                            </a:spcBef>
                            <a:spcAft>
                              <a:spcPts val="300"/>
                            </a:spcAft>
                          </a:pPr>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330769" r="-535" b="-2564"/>
                          </a:stretch>
                        </a:blipFill>
                      </a:tcPr>
                    </a:tc>
                    <a:extLst>
                      <a:ext uri="{0D108BD9-81ED-4DB2-BD59-A6C34878D82A}">
                        <a16:rowId xmlns:a16="http://schemas.microsoft.com/office/drawing/2014/main" val="1143654231"/>
                      </a:ext>
                    </a:extLst>
                  </a:tr>
                </a:tbl>
              </a:graphicData>
            </a:graphic>
          </p:graphicFrame>
        </mc:Fallback>
      </mc:AlternateContent>
      <p:cxnSp>
        <p:nvCxnSpPr>
          <p:cNvPr id="4" name="Straight Arrow Connector 3">
            <a:extLst>
              <a:ext uri="{FF2B5EF4-FFF2-40B4-BE49-F238E27FC236}">
                <a16:creationId xmlns:a16="http://schemas.microsoft.com/office/drawing/2014/main" id="{7C7A5EE6-734A-259F-AEE8-781B1BA1419B}"/>
              </a:ext>
            </a:extLst>
          </p:cNvPr>
          <p:cNvCxnSpPr/>
          <p:nvPr/>
        </p:nvCxnSpPr>
        <p:spPr>
          <a:xfrm>
            <a:off x="3370729" y="986118"/>
            <a:ext cx="2402542"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5" name="Straight Arrow Connector 4">
            <a:extLst>
              <a:ext uri="{FF2B5EF4-FFF2-40B4-BE49-F238E27FC236}">
                <a16:creationId xmlns:a16="http://schemas.microsoft.com/office/drawing/2014/main" id="{C0314B96-1E89-5D3D-7BCA-36C474D7BC3E}"/>
              </a:ext>
            </a:extLst>
          </p:cNvPr>
          <p:cNvCxnSpPr>
            <a:cxnSpLocks/>
          </p:cNvCxnSpPr>
          <p:nvPr/>
        </p:nvCxnSpPr>
        <p:spPr>
          <a:xfrm>
            <a:off x="3370729" y="2106706"/>
            <a:ext cx="2402542" cy="207084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B89CAEB9-9916-C260-9CD4-6E3284F720AE}"/>
              </a:ext>
            </a:extLst>
          </p:cNvPr>
          <p:cNvCxnSpPr>
            <a:cxnSpLocks/>
          </p:cNvCxnSpPr>
          <p:nvPr/>
        </p:nvCxnSpPr>
        <p:spPr>
          <a:xfrm flipV="1">
            <a:off x="3370729" y="2106707"/>
            <a:ext cx="2402542" cy="207084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225F23B7-0054-6423-66CC-D7DD05CE8277}"/>
              </a:ext>
            </a:extLst>
          </p:cNvPr>
          <p:cNvCxnSpPr>
            <a:cxnSpLocks/>
          </p:cNvCxnSpPr>
          <p:nvPr/>
        </p:nvCxnSpPr>
        <p:spPr>
          <a:xfrm flipV="1">
            <a:off x="3370729" y="3142130"/>
            <a:ext cx="2402542" cy="2248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8677466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28" name="TextBox 27">
            <a:extLst>
              <a:ext uri="{FF2B5EF4-FFF2-40B4-BE49-F238E27FC236}">
                <a16:creationId xmlns:a16="http://schemas.microsoft.com/office/drawing/2014/main" id="{EE74113C-06E6-5E48-AF8F-96C25E6F60F2}"/>
              </a:ext>
            </a:extLst>
          </p:cNvPr>
          <p:cNvSpPr txBox="1"/>
          <p:nvPr/>
        </p:nvSpPr>
        <p:spPr>
          <a:xfrm>
            <a:off x="565935" y="1486036"/>
            <a:ext cx="8012129" cy="2171428"/>
          </a:xfrm>
          <a:prstGeom prst="rect">
            <a:avLst/>
          </a:prstGeom>
          <a:noFill/>
        </p:spPr>
        <p:txBody>
          <a:bodyPr wrap="none" rtlCol="0">
            <a:spAutoFit/>
          </a:bodyPr>
          <a:lstStyle/>
          <a:p>
            <a:pPr algn="ctr">
              <a:lnSpc>
                <a:spcPct val="150000"/>
              </a:lnSpc>
            </a:pPr>
            <a:r>
              <a:rPr lang="en-VN" sz="4800" b="1" dirty="0">
                <a:solidFill>
                  <a:srgbClr val="FF9300"/>
                </a:solidFill>
              </a:rPr>
              <a:t>TÍNH CHIỀU CAO VÀ</a:t>
            </a:r>
          </a:p>
          <a:p>
            <a:pPr algn="ctr">
              <a:lnSpc>
                <a:spcPct val="150000"/>
              </a:lnSpc>
            </a:pPr>
            <a:r>
              <a:rPr lang="en-VN" sz="4800" b="1" dirty="0">
                <a:solidFill>
                  <a:srgbClr val="FF9300"/>
                </a:solidFill>
              </a:rPr>
              <a:t>XÁC ĐỊNH KHOẢNG CÁCH</a:t>
            </a:r>
          </a:p>
        </p:txBody>
      </p:sp>
    </p:spTree>
  </p:cSld>
  <p:clrMapOvr>
    <a:masterClrMapping/>
  </p:clrMapOvr>
  <p:transition spd="med">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2129" name="Google Shape;2129;p41"/>
          <p:cNvSpPr txBox="1">
            <a:spLocks noGrp="1"/>
          </p:cNvSpPr>
          <p:nvPr>
            <p:ph type="title"/>
          </p:nvPr>
        </p:nvSpPr>
        <p:spPr>
          <a:xfrm>
            <a:off x="689382" y="2571750"/>
            <a:ext cx="7765236" cy="915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4000" b="1" dirty="0">
                <a:solidFill>
                  <a:schemeClr val="bg2">
                    <a:lumMod val="60000"/>
                    <a:lumOff val="40000"/>
                  </a:schemeClr>
                </a:solidFill>
                <a:latin typeface="Arial" panose="020B0604020202020204" pitchFamily="34" charset="0"/>
                <a:cs typeface="Arial" panose="020B0604020202020204" pitchFamily="34" charset="0"/>
              </a:rPr>
              <a:t>HÌNH THÀNH KIẾN THỨC MỚI</a:t>
            </a:r>
            <a:endParaRPr sz="4000" b="1" dirty="0">
              <a:solidFill>
                <a:schemeClr val="bg2">
                  <a:lumMod val="60000"/>
                  <a:lumOff val="40000"/>
                </a:schemeClr>
              </a:solidFill>
              <a:latin typeface="Arial" panose="020B0604020202020204" pitchFamily="34" charset="0"/>
              <a:cs typeface="Arial" panose="020B0604020202020204" pitchFamily="34" charset="0"/>
            </a:endParaRPr>
          </a:p>
        </p:txBody>
      </p:sp>
      <p:sp>
        <p:nvSpPr>
          <p:cNvPr id="2130" name="Google Shape;2130;p41"/>
          <p:cNvSpPr txBox="1">
            <a:spLocks noGrp="1"/>
          </p:cNvSpPr>
          <p:nvPr>
            <p:ph type="title" idx="2"/>
          </p:nvPr>
        </p:nvSpPr>
        <p:spPr>
          <a:xfrm>
            <a:off x="3826350" y="1483465"/>
            <a:ext cx="1491300" cy="915900"/>
          </a:xfrm>
          <a:prstGeom prst="rect">
            <a:avLst/>
          </a:prstGeom>
          <a:solidFill>
            <a:srgbClr val="E6D3FF"/>
          </a:solidFill>
          <a:ln>
            <a:solidFill>
              <a:schemeClr val="bg2">
                <a:lumMod val="60000"/>
                <a:lumOff val="4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6600" b="1" dirty="0">
                <a:solidFill>
                  <a:schemeClr val="bg2">
                    <a:lumMod val="60000"/>
                    <a:lumOff val="40000"/>
                  </a:schemeClr>
                </a:solidFill>
                <a:latin typeface="Arial" panose="020B0604020202020204" pitchFamily="34" charset="0"/>
                <a:cs typeface="Arial" panose="020B0604020202020204" pitchFamily="34" charset="0"/>
              </a:rPr>
              <a:t>01</a:t>
            </a:r>
            <a:endParaRPr b="1" dirty="0">
              <a:solidFill>
                <a:schemeClr val="bg2">
                  <a:lumMod val="60000"/>
                  <a:lumOff val="40000"/>
                </a:schemeClr>
              </a:solidFill>
              <a:latin typeface="Arial" panose="020B0604020202020204" pitchFamily="34" charset="0"/>
              <a:cs typeface="Arial" panose="020B0604020202020204" pitchFamily="34" charset="0"/>
            </a:endParaRPr>
          </a:p>
        </p:txBody>
      </p:sp>
    </p:spTree>
  </p:cSld>
  <p:clrMapOvr>
    <a:masterClrMapping/>
  </p:clrMapOvr>
  <p:transition spd="med">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2" name="Rectangle 1">
            <a:extLst>
              <a:ext uri="{FF2B5EF4-FFF2-40B4-BE49-F238E27FC236}">
                <a16:creationId xmlns:a16="http://schemas.microsoft.com/office/drawing/2014/main" id="{A4CD8443-5F84-AB4A-A5E2-A2C249063EB8}"/>
              </a:ext>
            </a:extLst>
          </p:cNvPr>
          <p:cNvSpPr/>
          <p:nvPr/>
        </p:nvSpPr>
        <p:spPr>
          <a:xfrm>
            <a:off x="430305" y="484093"/>
            <a:ext cx="8283390" cy="878541"/>
          </a:xfrm>
          <a:prstGeom prst="rect">
            <a:avLst/>
          </a:prstGeom>
          <a:solidFill>
            <a:schemeClr val="accent1"/>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da-DK" sz="3200" b="1" dirty="0" err="1">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Tính</a:t>
            </a:r>
            <a:r>
              <a:rPr lang="da-DK" sz="3200" b="1"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a:t>
            </a:r>
            <a:r>
              <a:rPr lang="da-DK" sz="3200" b="1" dirty="0" err="1">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chiều</a:t>
            </a:r>
            <a:r>
              <a:rPr lang="da-DK" sz="3200" b="1"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a:t>
            </a:r>
            <a:r>
              <a:rPr lang="da-DK" sz="3200" b="1" dirty="0" err="1">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cao</a:t>
            </a:r>
            <a:r>
              <a:rPr lang="da-DK" sz="3200" b="1"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a:t>
            </a:r>
            <a:r>
              <a:rPr lang="da-DK" sz="3200" b="1" dirty="0" err="1">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và</a:t>
            </a:r>
            <a:r>
              <a:rPr lang="da-DK" sz="3200" b="1"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a:t>
            </a:r>
            <a:r>
              <a:rPr lang="da-DK" sz="3200" b="1" dirty="0" err="1">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xác</a:t>
            </a:r>
            <a:r>
              <a:rPr lang="da-DK" sz="3200" b="1"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a:t>
            </a:r>
            <a:r>
              <a:rPr lang="da-DK" sz="3200" b="1" dirty="0" err="1">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định</a:t>
            </a:r>
            <a:r>
              <a:rPr lang="da-DK" sz="3200" b="1"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a:t>
            </a:r>
            <a:r>
              <a:rPr lang="da-DK" sz="3200" b="1" dirty="0" err="1">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khoảng</a:t>
            </a:r>
            <a:r>
              <a:rPr lang="da-DK" sz="3200" b="1"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a:t>
            </a:r>
            <a:r>
              <a:rPr lang="da-DK" sz="3200" b="1" dirty="0" err="1">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cách</a:t>
            </a:r>
            <a:endParaRPr lang="en-VN" sz="3200" dirty="0">
              <a:solidFill>
                <a:schemeClr val="bg2">
                  <a:lumMod val="60000"/>
                  <a:lumOff val="40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70013FA-EECF-A75F-7092-FC40B029D411}"/>
              </a:ext>
            </a:extLst>
          </p:cNvPr>
          <p:cNvSpPr txBox="1"/>
          <p:nvPr/>
        </p:nvSpPr>
        <p:spPr>
          <a:xfrm>
            <a:off x="430305" y="1683123"/>
            <a:ext cx="8283390" cy="1305101"/>
          </a:xfrm>
          <a:prstGeom prst="rect">
            <a:avLst/>
          </a:prstGeom>
          <a:noFill/>
        </p:spPr>
        <p:txBody>
          <a:bodyPr wrap="square">
            <a:spAutoFit/>
          </a:bodyPr>
          <a:lstStyle/>
          <a:p>
            <a:pPr algn="just">
              <a:lnSpc>
                <a:spcPct val="150000"/>
              </a:lnSpc>
              <a:spcBef>
                <a:spcPts val="300"/>
              </a:spcBef>
              <a:spcAft>
                <a:spcPts val="300"/>
              </a:spcAft>
            </a:pPr>
            <a:r>
              <a:rPr lang="vi-VN" sz="2800" b="1" dirty="0">
                <a:solidFill>
                  <a:schemeClr val="bg1">
                    <a:lumMod val="25000"/>
                  </a:schemeClr>
                </a:solidFill>
                <a:effectLst/>
                <a:latin typeface="Arial" panose="020B0604020202020204" pitchFamily="34" charset="0"/>
                <a:ea typeface="Times New Roman" panose="02020603050405020304" pitchFamily="18" charset="0"/>
                <a:cs typeface="Arial" panose="020B0604020202020204" pitchFamily="34" charset="0"/>
              </a:rPr>
              <a:t>Nhiệm vụ 1 :</a:t>
            </a:r>
            <a:r>
              <a:rPr lang="vi-VN" sz="2800" dirty="0">
                <a:solidFill>
                  <a:schemeClr val="bg1">
                    <a:lumMod val="25000"/>
                  </a:schemeClr>
                </a:solidFill>
                <a:effectLst/>
                <a:latin typeface="Arial" panose="020B0604020202020204" pitchFamily="34" charset="0"/>
                <a:ea typeface="Times New Roman" panose="02020603050405020304" pitchFamily="18" charset="0"/>
                <a:cs typeface="Arial" panose="020B0604020202020204" pitchFamily="34" charset="0"/>
              </a:rPr>
              <a:t> Tìm hiểu cách đo chiều cao và khoảng cách trong thực tế</a:t>
            </a:r>
            <a:endParaRPr lang="en-VN" sz="2800" dirty="0">
              <a:solidFill>
                <a:schemeClr val="bg1">
                  <a:lumMod val="25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182E0F5-5A84-8AB7-7065-D94877B5B63D}"/>
              </a:ext>
            </a:extLst>
          </p:cNvPr>
          <p:cNvSpPr txBox="1"/>
          <p:nvPr/>
        </p:nvSpPr>
        <p:spPr>
          <a:xfrm>
            <a:off x="2746019" y="3308713"/>
            <a:ext cx="3651962" cy="492443"/>
          </a:xfrm>
          <a:prstGeom prst="rect">
            <a:avLst/>
          </a:prstGeom>
          <a:noFill/>
        </p:spPr>
        <p:txBody>
          <a:bodyPr wrap="none" rtlCol="0">
            <a:spAutoFit/>
          </a:bodyPr>
          <a:lstStyle/>
          <a:p>
            <a:pPr algn="ctr"/>
            <a:r>
              <a:rPr lang="en-VN" sz="2600" b="1" dirty="0">
                <a:solidFill>
                  <a:srgbClr val="DB133F"/>
                </a:solidFill>
              </a:rPr>
              <a:t>PHIẾU HỌC TẬP SỐ 1</a:t>
            </a:r>
          </a:p>
        </p:txBody>
      </p:sp>
      <p:sp>
        <p:nvSpPr>
          <p:cNvPr id="6" name="TextBox 5">
            <a:extLst>
              <a:ext uri="{FF2B5EF4-FFF2-40B4-BE49-F238E27FC236}">
                <a16:creationId xmlns:a16="http://schemas.microsoft.com/office/drawing/2014/main" id="{3053CAE3-A0FD-D720-7218-8AE2B97901A5}"/>
              </a:ext>
            </a:extLst>
          </p:cNvPr>
          <p:cNvSpPr txBox="1"/>
          <p:nvPr/>
        </p:nvSpPr>
        <p:spPr>
          <a:xfrm>
            <a:off x="2746019" y="4059508"/>
            <a:ext cx="3651962" cy="492443"/>
          </a:xfrm>
          <a:prstGeom prst="rect">
            <a:avLst/>
          </a:prstGeom>
          <a:noFill/>
        </p:spPr>
        <p:txBody>
          <a:bodyPr wrap="none" rtlCol="0">
            <a:spAutoFit/>
          </a:bodyPr>
          <a:lstStyle/>
          <a:p>
            <a:pPr algn="ctr"/>
            <a:r>
              <a:rPr lang="en-VN" sz="2600" b="1" dirty="0">
                <a:solidFill>
                  <a:srgbClr val="DB133F"/>
                </a:solidFill>
              </a:rPr>
              <a:t>PHIẾU HỌC TẬP SỐ 2</a:t>
            </a:r>
          </a:p>
        </p:txBody>
      </p:sp>
    </p:spTree>
    <p:extLst>
      <p:ext uri="{BB962C8B-B14F-4D97-AF65-F5344CB8AC3E}">
        <p14:creationId xmlns:p14="http://schemas.microsoft.com/office/powerpoint/2010/main" val="142379567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2" name="TextBox 1">
            <a:extLst>
              <a:ext uri="{FF2B5EF4-FFF2-40B4-BE49-F238E27FC236}">
                <a16:creationId xmlns:a16="http://schemas.microsoft.com/office/drawing/2014/main" id="{C341A65E-6FF0-1A61-3C6C-204C834483F1}"/>
              </a:ext>
            </a:extLst>
          </p:cNvPr>
          <p:cNvSpPr txBox="1"/>
          <p:nvPr/>
        </p:nvSpPr>
        <p:spPr>
          <a:xfrm>
            <a:off x="2746019" y="445847"/>
            <a:ext cx="3651962" cy="492443"/>
          </a:xfrm>
          <a:prstGeom prst="rect">
            <a:avLst/>
          </a:prstGeom>
          <a:noFill/>
        </p:spPr>
        <p:txBody>
          <a:bodyPr wrap="none" rtlCol="0">
            <a:spAutoFit/>
          </a:bodyPr>
          <a:lstStyle/>
          <a:p>
            <a:pPr algn="ctr"/>
            <a:r>
              <a:rPr lang="en-VN" sz="2600" b="1" dirty="0">
                <a:solidFill>
                  <a:srgbClr val="DB133F"/>
                </a:solidFill>
              </a:rPr>
              <a:t>PHIẾU HỌC TẬP SỐ 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C0B6C1A-7633-FDA7-DC00-6CA6BCC0E75D}"/>
                  </a:ext>
                </a:extLst>
              </p:cNvPr>
              <p:cNvSpPr txBox="1"/>
              <p:nvPr/>
            </p:nvSpPr>
            <p:spPr>
              <a:xfrm>
                <a:off x="460018" y="938290"/>
                <a:ext cx="8253675" cy="1881925"/>
              </a:xfrm>
              <a:prstGeom prst="rect">
                <a:avLst/>
              </a:prstGeom>
              <a:noFill/>
            </p:spPr>
            <p:txBody>
              <a:bodyPr wrap="square">
                <a:spAutoFit/>
              </a:bodyPr>
              <a:lstStyle/>
              <a:p>
                <a:pPr algn="just">
                  <a:lnSpc>
                    <a:spcPct val="150000"/>
                  </a:lnSpc>
                  <a:spcBef>
                    <a:spcPts val="300"/>
                  </a:spcBef>
                  <a:spcAft>
                    <a:spcPts val="300"/>
                  </a:spcAft>
                </a:pPr>
                <a:r>
                  <a:rPr lang="da-DK" sz="2000" dirty="0" err="1">
                    <a:effectLst/>
                    <a:latin typeface="Arial" panose="020B0604020202020204" pitchFamily="34" charset="0"/>
                    <a:ea typeface="Calibri" panose="020F0502020204030204" pitchFamily="34" charset="0"/>
                    <a:cs typeface="Arial" panose="020B0604020202020204" pitchFamily="34" charset="0"/>
                  </a:rPr>
                  <a:t>Giả</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sử</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đọan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thẳng</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ở</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hình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dưới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minh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họa</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một</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chiều</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cao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tòa</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nhà</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cần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đạc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Dựa</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vào</a:t>
                </a:r>
                <a:r>
                  <a:rPr lang="da-DK" sz="2000" dirty="0">
                    <a:effectLst/>
                    <a:latin typeface="Arial" panose="020B0604020202020204" pitchFamily="34" charset="0"/>
                    <a:ea typeface="Calibri" panose="020F0502020204030204" pitchFamily="34" charset="0"/>
                    <a:cs typeface="Arial" panose="020B0604020202020204" pitchFamily="34" charset="0"/>
                  </a:rPr>
                  <a:t> SGK, em </a:t>
                </a:r>
                <a:r>
                  <a:rPr lang="da-DK" sz="2000" dirty="0" err="1">
                    <a:effectLst/>
                    <a:latin typeface="Arial" panose="020B0604020202020204" pitchFamily="34" charset="0"/>
                    <a:ea typeface="Calibri" panose="020F0502020204030204" pitchFamily="34" charset="0"/>
                    <a:cs typeface="Arial" panose="020B0604020202020204" pitchFamily="34" charset="0"/>
                  </a:rPr>
                  <a:t>hãy</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điền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vào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những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từ</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ngữ</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thích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hợp</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vào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chỗ</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trống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và</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trả</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lời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các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câu</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hỏi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sau</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để</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hoàn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thành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các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bước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chiều</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cao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của</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tòa</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nhà</a:t>
                </a:r>
                <a:r>
                  <a:rPr lang="da-DK"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EC0B6C1A-7633-FDA7-DC00-6CA6BCC0E75D}"/>
                  </a:ext>
                </a:extLst>
              </p:cNvPr>
              <p:cNvSpPr txBox="1">
                <a:spLocks noRot="1" noChangeAspect="1" noMove="1" noResize="1" noEditPoints="1" noAdjustHandles="1" noChangeArrowheads="1" noChangeShapeType="1" noTextEdit="1"/>
              </p:cNvSpPr>
              <p:nvPr/>
            </p:nvSpPr>
            <p:spPr>
              <a:xfrm>
                <a:off x="460018" y="938290"/>
                <a:ext cx="8253675" cy="1881925"/>
              </a:xfrm>
              <a:prstGeom prst="rect">
                <a:avLst/>
              </a:prstGeom>
              <a:blipFill>
                <a:blip r:embed="rId3"/>
                <a:stretch>
                  <a:fillRect l="-769" r="-923" b="-4667"/>
                </a:stretch>
              </a:blipFill>
            </p:spPr>
            <p:txBody>
              <a:bodyPr/>
              <a:lstStyle/>
              <a:p>
                <a:r>
                  <a:rPr lang="en-VN">
                    <a:noFill/>
                  </a:rPr>
                  <a:t> </a:t>
                </a:r>
              </a:p>
            </p:txBody>
          </p:sp>
        </mc:Fallback>
      </mc:AlternateContent>
      <p:pic>
        <p:nvPicPr>
          <p:cNvPr id="7" name="Picture 6" descr="A diagram of a triangle&#10;&#10;Description automatically generated">
            <a:extLst>
              <a:ext uri="{FF2B5EF4-FFF2-40B4-BE49-F238E27FC236}">
                <a16:creationId xmlns:a16="http://schemas.microsoft.com/office/drawing/2014/main" id="{5C291118-FAA2-A21C-C7D0-57A0502BF9AD}"/>
              </a:ext>
            </a:extLst>
          </p:cNvPr>
          <p:cNvPicPr>
            <a:picLocks noChangeAspect="1"/>
          </p:cNvPicPr>
          <p:nvPr/>
        </p:nvPicPr>
        <p:blipFill>
          <a:blip r:embed="rId4"/>
          <a:stretch>
            <a:fillRect/>
          </a:stretch>
        </p:blipFill>
        <p:spPr>
          <a:xfrm>
            <a:off x="4742272" y="2416417"/>
            <a:ext cx="2958465" cy="2426335"/>
          </a:xfrm>
          <a:prstGeom prst="rect">
            <a:avLst/>
          </a:prstGeom>
        </p:spPr>
      </p:pic>
    </p:spTree>
    <p:extLst>
      <p:ext uri="{BB962C8B-B14F-4D97-AF65-F5344CB8AC3E}">
        <p14:creationId xmlns:p14="http://schemas.microsoft.com/office/powerpoint/2010/main" val="220110047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433D6A6-7479-0EE7-DE13-0015615F9107}"/>
                  </a:ext>
                </a:extLst>
              </p:cNvPr>
              <p:cNvSpPr txBox="1"/>
              <p:nvPr/>
            </p:nvSpPr>
            <p:spPr>
              <a:xfrm>
                <a:off x="533400" y="447674"/>
                <a:ext cx="8077200" cy="1843453"/>
              </a:xfrm>
              <a:prstGeom prst="rect">
                <a:avLst/>
              </a:prstGeom>
              <a:noFill/>
            </p:spPr>
            <p:txBody>
              <a:bodyPr wrap="square">
                <a:spAutoFit/>
              </a:bodyPr>
              <a:lstStyle/>
              <a:p>
                <a:pPr marL="285750" indent="-285750" algn="just">
                  <a:lnSpc>
                    <a:spcPct val="200000"/>
                  </a:lnSpc>
                  <a:spcBef>
                    <a:spcPts val="300"/>
                  </a:spcBef>
                  <a:spcAft>
                    <a:spcPts val="300"/>
                  </a:spcAft>
                  <a:buFont typeface="Arial" panose="020B0604020202020204" pitchFamily="34" charset="0"/>
                  <a:buChar char="•"/>
                </a:pPr>
                <a:r>
                  <a:rPr lang="da-DK"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da-DK"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1:</a:t>
                </a:r>
                <a:r>
                  <a:rPr lang="da-DK"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Chọn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một</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điểm</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C</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cách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tòa</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nhà</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một</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khoảng</a:t>
                </a:r>
                <a:r>
                  <a:rPr lang="da-DK" sz="2000" dirty="0">
                    <a:effectLst/>
                    <a:latin typeface="Arial" panose="020B0604020202020204" pitchFamily="34" charset="0"/>
                    <a:ea typeface="Calibri" panose="020F0502020204030204" pitchFamily="34" charset="0"/>
                    <a:cs typeface="Arial" panose="020B0604020202020204" pitchFamily="34" charset="0"/>
                  </a:rPr>
                  <a:t> 10m. </a:t>
                </a:r>
                <a:r>
                  <a:rPr lang="da-DK" sz="2000" dirty="0" err="1">
                    <a:effectLst/>
                    <a:latin typeface="Arial" panose="020B0604020202020204" pitchFamily="34" charset="0"/>
                    <a:ea typeface="Calibri" panose="020F0502020204030204" pitchFamily="34" charset="0"/>
                    <a:cs typeface="Arial" panose="020B0604020202020204" pitchFamily="34" charset="0"/>
                  </a:rPr>
                  <a:t>Đặt</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giác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kế</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DC</m:t>
                        </m:r>
                      </m:e>
                    </m:d>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tại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điểm</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đó</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Tiền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hành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chiều</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cao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giác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kế</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chiều</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cao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đoạn</a:t>
                </a:r>
                <a:r>
                  <a:rPr lang="da-DK" sz="2000" dirty="0">
                    <a:effectLst/>
                    <a:latin typeface="Arial" panose="020B0604020202020204" pitchFamily="34" charset="0"/>
                    <a:ea typeface="Calibri" panose="020F0502020204030204" pitchFamily="34" charset="0"/>
                    <a:cs typeface="Arial" panose="020B0604020202020204" pitchFamily="34" charset="0"/>
                  </a:rPr>
                  <a:t> .........).</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9433D6A6-7479-0EE7-DE13-0015615F9107}"/>
                  </a:ext>
                </a:extLst>
              </p:cNvPr>
              <p:cNvSpPr txBox="1">
                <a:spLocks noRot="1" noChangeAspect="1" noMove="1" noResize="1" noEditPoints="1" noAdjustHandles="1" noChangeArrowheads="1" noChangeShapeType="1" noTextEdit="1"/>
              </p:cNvSpPr>
              <p:nvPr/>
            </p:nvSpPr>
            <p:spPr>
              <a:xfrm>
                <a:off x="533400" y="447674"/>
                <a:ext cx="8077200" cy="1843453"/>
              </a:xfrm>
              <a:prstGeom prst="rect">
                <a:avLst/>
              </a:prstGeom>
              <a:blipFill>
                <a:blip r:embed="rId3"/>
                <a:stretch>
                  <a:fillRect l="-785" r="-785" b="-547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7C53B1-82BB-40E1-0EB1-AA473AE2066B}"/>
                  </a:ext>
                </a:extLst>
              </p:cNvPr>
              <p:cNvSpPr txBox="1"/>
              <p:nvPr/>
            </p:nvSpPr>
            <p:spPr>
              <a:xfrm>
                <a:off x="533401" y="2571750"/>
                <a:ext cx="8077199" cy="1843453"/>
              </a:xfrm>
              <a:prstGeom prst="rect">
                <a:avLst/>
              </a:prstGeom>
              <a:noFill/>
            </p:spPr>
            <p:txBody>
              <a:bodyPr wrap="square">
                <a:spAutoFit/>
              </a:bodyPr>
              <a:lstStyle/>
              <a:p>
                <a:pPr marL="342900" indent="-342900" algn="just">
                  <a:lnSpc>
                    <a:spcPct val="200000"/>
                  </a:lnSpc>
                  <a:spcBef>
                    <a:spcPts val="300"/>
                  </a:spcBef>
                  <a:spcAft>
                    <a:spcPts val="300"/>
                  </a:spcAft>
                  <a:buFont typeface="Arial" panose="020B0604020202020204" pitchFamily="34" charset="0"/>
                  <a:buChar char="•"/>
                </a:pPr>
                <a:r>
                  <a:rPr lang="da-DK"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da-DK"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2:</a:t>
                </a:r>
                <a:r>
                  <a:rPr lang="da-DK"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Vẽ</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đường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thẳng</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đi</a:t>
                </a:r>
                <a:r>
                  <a:rPr lang="da-DK" sz="2000" dirty="0">
                    <a:effectLst/>
                    <a:latin typeface="Arial" panose="020B0604020202020204" pitchFamily="34" charset="0"/>
                    <a:ea typeface="Calibri" panose="020F0502020204030204" pitchFamily="34" charset="0"/>
                    <a:cs typeface="Arial" panose="020B0604020202020204" pitchFamily="34" charset="0"/>
                  </a:rPr>
                  <a:t> qua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vuông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góc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với</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và</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cắt</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tại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điểm</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H</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Tiến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hành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góc</a:t>
                </a:r>
                <a:r>
                  <a:rPr lang="da-DK" sz="2000" dirty="0">
                    <a:effectLst/>
                    <a:latin typeface="Arial" panose="020B0604020202020204" pitchFamily="34" charset="0"/>
                    <a:ea typeface="Calibri" panose="020F0502020204030204" pitchFamily="34" charset="0"/>
                    <a:cs typeface="Arial" panose="020B0604020202020204" pitchFamily="34" charset="0"/>
                  </a:rPr>
                  <a:t> ..........., </a:t>
                </a:r>
                <a:r>
                  <a:rPr lang="da-DK" sz="2000" dirty="0" err="1">
                    <a:effectLst/>
                    <a:latin typeface="Arial" panose="020B0604020202020204" pitchFamily="34" charset="0"/>
                    <a:ea typeface="Calibri" panose="020F0502020204030204" pitchFamily="34" charset="0"/>
                    <a:cs typeface="Arial" panose="020B0604020202020204" pitchFamily="34" charset="0"/>
                  </a:rPr>
                  <a:t>tạo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bởi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đường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thẳng</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DH</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và</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đường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thẳng</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AD</m:t>
                    </m:r>
                  </m:oMath>
                </a14:m>
                <a:r>
                  <a:rPr lang="da-DK"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4E7C53B1-82BB-40E1-0EB1-AA473AE2066B}"/>
                  </a:ext>
                </a:extLst>
              </p:cNvPr>
              <p:cNvSpPr txBox="1">
                <a:spLocks noRot="1" noChangeAspect="1" noMove="1" noResize="1" noEditPoints="1" noAdjustHandles="1" noChangeArrowheads="1" noChangeShapeType="1" noTextEdit="1"/>
              </p:cNvSpPr>
              <p:nvPr/>
            </p:nvSpPr>
            <p:spPr>
              <a:xfrm>
                <a:off x="533401" y="2571750"/>
                <a:ext cx="8077199" cy="1843453"/>
              </a:xfrm>
              <a:prstGeom prst="rect">
                <a:avLst/>
              </a:prstGeom>
              <a:blipFill>
                <a:blip r:embed="rId4"/>
                <a:stretch>
                  <a:fillRect l="-785" r="-785" b="-5479"/>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AC567184-7E99-5AFF-0DBB-736D92E802C6}"/>
              </a:ext>
            </a:extLst>
          </p:cNvPr>
          <p:cNvSpPr txBox="1"/>
          <p:nvPr/>
        </p:nvSpPr>
        <p:spPr>
          <a:xfrm>
            <a:off x="1559859" y="1785108"/>
            <a:ext cx="591829" cy="430887"/>
          </a:xfrm>
          <a:prstGeom prst="rect">
            <a:avLst/>
          </a:prstGeom>
          <a:noFill/>
        </p:spPr>
        <p:txBody>
          <a:bodyPr wrap="none" rtlCol="0">
            <a:spAutoFit/>
          </a:bodyPr>
          <a:lstStyle/>
          <a:p>
            <a:r>
              <a:rPr lang="en-VN" sz="2200" b="1" dirty="0">
                <a:solidFill>
                  <a:srgbClr val="FF0000"/>
                </a:solidFill>
              </a:rPr>
              <a:t>DC</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6AFC53-CF55-28F9-0734-C7082F55F1F0}"/>
                  </a:ext>
                </a:extLst>
              </p:cNvPr>
              <p:cNvSpPr txBox="1"/>
              <p:nvPr/>
            </p:nvSpPr>
            <p:spPr>
              <a:xfrm>
                <a:off x="4374776" y="3272934"/>
                <a:ext cx="865942" cy="4410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VN" sz="22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22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𝐇𝐃𝐀</m:t>
                          </m:r>
                        </m:e>
                      </m:acc>
                    </m:oMath>
                  </m:oMathPara>
                </a14:m>
                <a:endParaRPr lang="en-VN" sz="2200" b="1" dirty="0">
                  <a:solidFill>
                    <a:srgbClr val="FF0000"/>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A96AFC53-CF55-28F9-0734-C7082F55F1F0}"/>
                  </a:ext>
                </a:extLst>
              </p:cNvPr>
              <p:cNvSpPr txBox="1">
                <a:spLocks noRot="1" noChangeAspect="1" noMove="1" noResize="1" noEditPoints="1" noAdjustHandles="1" noChangeArrowheads="1" noChangeShapeType="1" noTextEdit="1"/>
              </p:cNvSpPr>
              <p:nvPr/>
            </p:nvSpPr>
            <p:spPr>
              <a:xfrm>
                <a:off x="4374776" y="3272934"/>
                <a:ext cx="865942" cy="441083"/>
              </a:xfrm>
              <a:prstGeom prst="rect">
                <a:avLst/>
              </a:prstGeom>
              <a:blipFill>
                <a:blip r:embed="rId5"/>
                <a:stretch>
                  <a:fillRect t="-2778"/>
                </a:stretch>
              </a:blipFill>
            </p:spPr>
            <p:txBody>
              <a:bodyPr/>
              <a:lstStyle/>
              <a:p>
                <a:r>
                  <a:rPr lang="en-VN">
                    <a:noFill/>
                  </a:rPr>
                  <a:t> </a:t>
                </a:r>
              </a:p>
            </p:txBody>
          </p:sp>
        </mc:Fallback>
      </mc:AlternateContent>
    </p:spTree>
    <p:extLst>
      <p:ext uri="{BB962C8B-B14F-4D97-AF65-F5344CB8AC3E}">
        <p14:creationId xmlns:p14="http://schemas.microsoft.com/office/powerpoint/2010/main" val="101677479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91ACC1-5186-7787-930F-02AB194C0740}"/>
                  </a:ext>
                </a:extLst>
              </p:cNvPr>
              <p:cNvSpPr txBox="1"/>
              <p:nvPr/>
            </p:nvSpPr>
            <p:spPr>
              <a:xfrm>
                <a:off x="354105" y="175973"/>
                <a:ext cx="8090648" cy="974113"/>
              </a:xfrm>
              <a:prstGeom prst="rect">
                <a:avLst/>
              </a:prstGeom>
              <a:noFill/>
            </p:spPr>
            <p:txBody>
              <a:bodyPr wrap="square">
                <a:spAutoFit/>
              </a:bodyPr>
              <a:lstStyle/>
              <a:p>
                <a:pPr marL="342900" indent="-342900" algn="just">
                  <a:lnSpc>
                    <a:spcPct val="150000"/>
                  </a:lnSpc>
                  <a:spcBef>
                    <a:spcPts val="300"/>
                  </a:spcBef>
                  <a:spcAft>
                    <a:spcPts val="300"/>
                  </a:spcAft>
                  <a:buFont typeface="Arial" panose="020B0604020202020204" pitchFamily="34" charset="0"/>
                  <a:buChar char="•"/>
                </a:pPr>
                <a:r>
                  <a:rPr lang="da-DK"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da-DK"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3:</a:t>
                </a:r>
                <a:r>
                  <a:rPr lang="da-DK"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Tính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độ</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dài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đoạn</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AH</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theo</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tan</m:t>
                        </m:r>
                      </m:fName>
                      <m:e>
                        <m:acc>
                          <m:accPr>
                            <m:chr m:val="̂"/>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HDA</m:t>
                            </m:r>
                          </m:e>
                        </m:acc>
                      </m:e>
                    </m:func>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Giải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thích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cách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tính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của</a:t>
                </a:r>
                <a:r>
                  <a:rPr lang="da-DK" sz="2000" dirty="0">
                    <a:effectLst/>
                    <a:latin typeface="Arial" panose="020B0604020202020204" pitchFamily="34" charset="0"/>
                    <a:ea typeface="Calibri" panose="020F0502020204030204" pitchFamily="34" charset="0"/>
                    <a:cs typeface="Arial" panose="020B0604020202020204" pitchFamily="34" charset="0"/>
                  </a:rPr>
                  <a:t> em.</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B091ACC1-5186-7787-930F-02AB194C0740}"/>
                  </a:ext>
                </a:extLst>
              </p:cNvPr>
              <p:cNvSpPr txBox="1">
                <a:spLocks noRot="1" noChangeAspect="1" noMove="1" noResize="1" noEditPoints="1" noAdjustHandles="1" noChangeArrowheads="1" noChangeShapeType="1" noTextEdit="1"/>
              </p:cNvSpPr>
              <p:nvPr/>
            </p:nvSpPr>
            <p:spPr>
              <a:xfrm>
                <a:off x="354105" y="175973"/>
                <a:ext cx="8090648" cy="974113"/>
              </a:xfrm>
              <a:prstGeom prst="rect">
                <a:avLst/>
              </a:prstGeom>
              <a:blipFill>
                <a:blip r:embed="rId3"/>
                <a:stretch>
                  <a:fillRect l="-678" r="-829" b="-10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0FF570D-E363-6D29-09F3-42F57A586FAA}"/>
                  </a:ext>
                </a:extLst>
              </p:cNvPr>
              <p:cNvSpPr txBox="1"/>
              <p:nvPr/>
            </p:nvSpPr>
            <p:spPr>
              <a:xfrm>
                <a:off x="467660" y="1083514"/>
                <a:ext cx="8088407" cy="3860224"/>
              </a:xfrm>
              <a:prstGeom prst="rect">
                <a:avLst/>
              </a:prstGeom>
              <a:noFill/>
            </p:spPr>
            <p:txBody>
              <a:bodyPr wrap="square">
                <a:spAutoFit/>
              </a:bodyPr>
              <a:lstStyle/>
              <a:p>
                <a:pPr algn="just">
                  <a:lnSpc>
                    <a:spcPct val="150000"/>
                  </a:lnSpc>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dirty="0">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DH</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BH</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tại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smtClean="0">
                    <a:effectLst/>
                    <a:latin typeface="Arial" panose="020B0604020202020204" pitchFamily="34" charset="0"/>
                    <a:ea typeface="Times New Roman" panose="02020603050405020304" pitchFamily="18" charset="0"/>
                    <a:cs typeface="Arial" panose="020B0604020202020204" pitchFamily="34" charset="0"/>
                  </a:rPr>
                  <a:t>suy ra</a:t>
                </a:r>
                <a:r>
                  <a:rPr lang="vi-VN" sz="2000" smtClean="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DHB</m:t>
                        </m:r>
                      </m:e>
                    </m:acc>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90</m:t>
                        </m:r>
                      </m:e>
                      <m:sup>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2000" dirty="0">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HB</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DC</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và cùng vuông góc với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BC</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a:latin typeface="Arial" panose="020B0604020202020204" pitchFamily="34" charset="0"/>
                    <a:ea typeface="Times New Roman" panose="02020603050405020304" pitchFamily="18" charset="0"/>
                    <a:cs typeface="Arial" panose="020B0604020202020204" pitchFamily="34" charset="0"/>
                  </a:rPr>
                  <a:t>suy ra</a:t>
                </a:r>
                <a:r>
                  <a:rPr lang="vi-VN" sz="2000" dirty="0" smtClean="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HBC</m:t>
                        </m:r>
                      </m:e>
                    </m:acc>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DCB</m:t>
                        </m:r>
                      </m:e>
                    </m:acc>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90</m:t>
                        </m:r>
                      </m:e>
                      <m:sup>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2000" dirty="0">
                    <a:effectLst/>
                    <a:latin typeface="Arial" panose="020B0604020202020204" pitchFamily="34" charset="0"/>
                    <a:ea typeface="Times New Roman" panose="02020603050405020304" pitchFamily="18" charset="0"/>
                    <a:cs typeface="Arial" panose="020B0604020202020204" pitchFamily="34" charset="0"/>
                  </a:rPr>
                  <a:t>Xét tứ giác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BHDC</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DHB</m:t>
                        </m:r>
                      </m:e>
                    </m:acc>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HBC</m:t>
                        </m:r>
                      </m:e>
                    </m:acc>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DCB</m:t>
                        </m:r>
                      </m:e>
                    </m:acc>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90</m:t>
                        </m:r>
                      </m:e>
                      <m:sup>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2000" smtClean="0">
                    <a:latin typeface="Arial" panose="020B0604020202020204" pitchFamily="34" charset="0"/>
                    <a:ea typeface="Times New Roman" panose="02020603050405020304" pitchFamily="18" charset="0"/>
                    <a:cs typeface="Arial" panose="020B0604020202020204" pitchFamily="34" charset="0"/>
                  </a:rPr>
                  <a:t>suy </a:t>
                </a:r>
                <a:r>
                  <a:rPr lang="en-US" sz="2000">
                    <a:latin typeface="Arial" panose="020B0604020202020204" pitchFamily="34" charset="0"/>
                    <a:ea typeface="Times New Roman" panose="02020603050405020304" pitchFamily="18" charset="0"/>
                    <a:cs typeface="Arial" panose="020B0604020202020204" pitchFamily="34" charset="0"/>
                  </a:rPr>
                  <a:t>ra</a:t>
                </a:r>
                <a:r>
                  <a:rPr lang="vi-VN" sz="2000" dirty="0" smtClean="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BHDC</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là hình chữ nhật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suy ra</a:t>
                </a:r>
                <a:r>
                  <a:rPr lang="vi-VN" sz="2000" smtClean="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BC</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HD</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=10 </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m</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vi-VN" sz="2000" dirty="0">
                    <a:effectLst/>
                    <a:latin typeface="Arial" panose="020B0604020202020204" pitchFamily="34" charset="0"/>
                    <a:ea typeface="Times New Roman" panose="02020603050405020304" pitchFamily="18" charset="0"/>
                    <a:cs typeface="Arial" panose="020B0604020202020204" pitchFamily="34" charset="0"/>
                  </a:rPr>
                  <a:t> Giả sử </a:t>
                </a:r>
                <a14:m>
                  <m:oMath xmlns:m="http://schemas.openxmlformats.org/officeDocument/2006/math">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HDA</m:t>
                        </m:r>
                      </m:e>
                    </m:acc>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đo được bằng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α</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HDA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vuông tại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có:</a:t>
                </a:r>
                <a:r>
                  <a:rPr lang="en-VN"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AH</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HD</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tan</m:t>
                        </m:r>
                      </m:fName>
                      <m:e>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HDA</m:t>
                            </m:r>
                          </m:e>
                        </m:acc>
                      </m:e>
                    </m:func>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=10.</m:t>
                    </m:r>
                    <m:func>
                      <m:func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tan</m:t>
                        </m:r>
                      </m:fName>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α</m:t>
                        </m:r>
                      </m:e>
                    </m:func>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smtClean="0">
                    <a:effectLst/>
                    <a:latin typeface="Arial" panose="020B0604020202020204" pitchFamily="34" charset="0"/>
                    <a:ea typeface="Times New Roman" panose="02020603050405020304" pitchFamily="18" charset="0"/>
                    <a:cs typeface="Arial" panose="020B0604020202020204" pitchFamily="34" charset="0"/>
                  </a:rPr>
                  <a:t>(</a:t>
                </a:r>
                <a:r>
                  <a:rPr lang="da-DK" sz="2000" dirty="0" err="1">
                    <a:effectLst/>
                    <a:latin typeface="Arial" panose="020B0604020202020204" pitchFamily="34" charset="0"/>
                    <a:ea typeface="Times New Roman" panose="02020603050405020304" pitchFamily="18" charset="0"/>
                    <a:cs typeface="Arial" panose="020B0604020202020204" pitchFamily="34" charset="0"/>
                  </a:rPr>
                  <a:t>hệ</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thức</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lượng</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trong</a:t>
                </a:r>
                <a:r>
                  <a:rPr lang="da-DK" sz="2000" dirty="0">
                    <a:effectLst/>
                    <a:latin typeface="Arial" panose="020B0604020202020204" pitchFamily="34" charset="0"/>
                    <a:ea typeface="Times New Roman" panose="02020603050405020304" pitchFamily="18" charset="0"/>
                    <a:cs typeface="Arial" panose="020B0604020202020204" pitchFamily="34" charset="0"/>
                  </a:rPr>
                  <a:t> tam </a:t>
                </a:r>
                <a:r>
                  <a:rPr lang="da-DK" sz="2000" dirty="0" err="1">
                    <a:effectLst/>
                    <a:latin typeface="Arial" panose="020B0604020202020204" pitchFamily="34" charset="0"/>
                    <a:ea typeface="Times New Roman" panose="02020603050405020304" pitchFamily="18" charset="0"/>
                    <a:cs typeface="Arial" panose="020B0604020202020204" pitchFamily="34" charset="0"/>
                  </a:rPr>
                  <a:t>giác</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vuông</a:t>
                </a:r>
                <a:r>
                  <a:rPr lang="da-DK"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B0FF570D-E363-6D29-09F3-42F57A586FAA}"/>
                  </a:ext>
                </a:extLst>
              </p:cNvPr>
              <p:cNvSpPr txBox="1">
                <a:spLocks noRot="1" noChangeAspect="1" noMove="1" noResize="1" noEditPoints="1" noAdjustHandles="1" noChangeArrowheads="1" noChangeShapeType="1" noTextEdit="1"/>
              </p:cNvSpPr>
              <p:nvPr/>
            </p:nvSpPr>
            <p:spPr>
              <a:xfrm>
                <a:off x="467660" y="1083514"/>
                <a:ext cx="8088407" cy="3860224"/>
              </a:xfrm>
              <a:prstGeom prst="rect">
                <a:avLst/>
              </a:prstGeom>
              <a:blipFill>
                <a:blip r:embed="rId4"/>
                <a:stretch>
                  <a:fillRect l="-829" r="-754" b="-474"/>
                </a:stretch>
              </a:blipFill>
            </p:spPr>
            <p:txBody>
              <a:bodyPr/>
              <a:lstStyle/>
              <a:p>
                <a:r>
                  <a:rPr lang="en-US">
                    <a:noFill/>
                  </a:rPr>
                  <a:t> </a:t>
                </a:r>
              </a:p>
            </p:txBody>
          </p:sp>
        </mc:Fallback>
      </mc:AlternateContent>
    </p:spTree>
    <p:extLst>
      <p:ext uri="{BB962C8B-B14F-4D97-AF65-F5344CB8AC3E}">
        <p14:creationId xmlns:p14="http://schemas.microsoft.com/office/powerpoint/2010/main" val="253686370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Left)">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strips(downLeft)">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strips(downLeft)">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strips(downLeft)">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strips(downLeft)">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strips(downLeft)">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Addition and Subtraction with Multi-digit Numbers - Mathematics - 4th Grade by Slidesgo">
  <a:themeElements>
    <a:clrScheme name="Simple Light">
      <a:dk1>
        <a:srgbClr val="070185"/>
      </a:dk1>
      <a:lt1>
        <a:srgbClr val="BFDBF7"/>
      </a:lt1>
      <a:dk2>
        <a:srgbClr val="512299"/>
      </a:dk2>
      <a:lt2>
        <a:srgbClr val="181015"/>
      </a:lt2>
      <a:accent1>
        <a:srgbClr val="FFFFFF"/>
      </a:accent1>
      <a:accent2>
        <a:srgbClr val="E719C2"/>
      </a:accent2>
      <a:accent3>
        <a:srgbClr val="E797D0"/>
      </a:accent3>
      <a:accent4>
        <a:srgbClr val="AA6FCF"/>
      </a:accent4>
      <a:accent5>
        <a:srgbClr val="FFCA38"/>
      </a:accent5>
      <a:accent6>
        <a:srgbClr val="F4FF5C"/>
      </a:accent6>
      <a:hlink>
        <a:srgbClr val="0701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916</Words>
  <Application>Microsoft Office PowerPoint</Application>
  <PresentationFormat>On-screen Show (16:9)</PresentationFormat>
  <Paragraphs>123</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Figtree</vt:lpstr>
      <vt:lpstr>Anaheim</vt:lpstr>
      <vt:lpstr>Cambria Math</vt:lpstr>
      <vt:lpstr>Maven Pro SemiBold</vt:lpstr>
      <vt:lpstr>Arial</vt:lpstr>
      <vt:lpstr>Maven Pro ExtraBold</vt:lpstr>
      <vt:lpstr>Times New Roman</vt:lpstr>
      <vt:lpstr>Calibri</vt:lpstr>
      <vt:lpstr>DM Sans</vt:lpstr>
      <vt:lpstr>Addition and Subtraction with Multi-digit Numbers - Mathematics - 4th Grade by Slidesgo</vt:lpstr>
      <vt:lpstr>PowerPoint Presentation</vt:lpstr>
      <vt:lpstr>PowerPoint Presentation</vt:lpstr>
      <vt:lpstr>PowerPoint Presentation</vt:lpstr>
      <vt:lpstr>PowerPoint Presentation</vt:lpstr>
      <vt:lpstr>HÌNH THÀNH KIẾN THỨC MỚI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DELL</cp:lastModifiedBy>
  <cp:revision>4</cp:revision>
  <dcterms:modified xsi:type="dcterms:W3CDTF">2024-12-31T13:33:03Z</dcterms:modified>
</cp:coreProperties>
</file>