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456" r:id="rId2"/>
    <p:sldId id="258" r:id="rId3"/>
    <p:sldId id="293" r:id="rId4"/>
    <p:sldId id="256" r:id="rId5"/>
    <p:sldId id="267" r:id="rId6"/>
    <p:sldId id="262" r:id="rId7"/>
    <p:sldId id="259" r:id="rId8"/>
    <p:sldId id="272" r:id="rId9"/>
    <p:sldId id="273" r:id="rId10"/>
    <p:sldId id="261" r:id="rId11"/>
    <p:sldId id="274" r:id="rId12"/>
    <p:sldId id="276" r:id="rId13"/>
    <p:sldId id="275" r:id="rId14"/>
    <p:sldId id="277" r:id="rId15"/>
    <p:sldId id="296" r:id="rId16"/>
    <p:sldId id="265" r:id="rId17"/>
    <p:sldId id="279" r:id="rId18"/>
    <p:sldId id="280" r:id="rId19"/>
    <p:sldId id="295" r:id="rId20"/>
    <p:sldId id="281" r:id="rId21"/>
    <p:sldId id="297" r:id="rId22"/>
    <p:sldId id="299" r:id="rId23"/>
    <p:sldId id="298" r:id="rId24"/>
    <p:sldId id="282" r:id="rId25"/>
    <p:sldId id="278" r:id="rId26"/>
    <p:sldId id="283" r:id="rId27"/>
    <p:sldId id="301" r:id="rId28"/>
    <p:sldId id="288" r:id="rId29"/>
    <p:sldId id="302" r:id="rId30"/>
    <p:sldId id="303" r:id="rId31"/>
    <p:sldId id="304" r:id="rId32"/>
    <p:sldId id="284" r:id="rId33"/>
    <p:sldId id="286" r:id="rId34"/>
    <p:sldId id="260" r:id="rId35"/>
    <p:sldId id="289" r:id="rId36"/>
    <p:sldId id="290" r:id="rId37"/>
    <p:sldId id="291" r:id="rId38"/>
    <p:sldId id="264" r:id="rId39"/>
    <p:sldId id="266" r:id="rId40"/>
    <p:sldId id="268" r:id="rId41"/>
  </p:sldIdLst>
  <p:sldSz cx="18288000" cy="10287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ACD8E6"/>
    <a:srgbClr val="D7C09A"/>
    <a:srgbClr val="BDA37D"/>
    <a:srgbClr val="AFDEE3"/>
    <a:srgbClr val="CCCCFF"/>
    <a:srgbClr val="F6FFA3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7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4E69-CD6D-459F-8525-DF49F2087449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58AE-6262-424F-986F-79C973B2D7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08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871600" y="690458"/>
            <a:ext cx="13984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871600" y="2348500"/>
            <a:ext cx="13984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2400"/>
            </a:lvl1pPr>
            <a:lvl2pPr marL="1828800" lvl="1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2pPr>
            <a:lvl3pPr marL="2743200" lvl="2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3pPr>
            <a:lvl4pPr marL="3657600" lvl="3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4pPr>
            <a:lvl5pPr marL="4572000" lvl="4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5pPr>
            <a:lvl6pPr marL="5486400" lvl="5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6pPr>
            <a:lvl7pPr marL="6400800" lvl="6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7pPr>
            <a:lvl8pPr marL="7315200" lvl="7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8pPr>
            <a:lvl9pPr marL="8229600" lvl="8" indent="-635000">
              <a:spcBef>
                <a:spcPts val="3200"/>
              </a:spcBef>
              <a:spcAft>
                <a:spcPts val="320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1433400" y="17325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1433400" y="28392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1433400" y="39459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1433400" y="50526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1433400" y="61593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1433400" y="72660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1433400" y="83727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1433400" y="94794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33700"/>
            <a:ext cx="1433400" cy="1032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5" name="Google Shape;45;p4"/>
          <p:cNvSpPr/>
          <p:nvPr/>
        </p:nvSpPr>
        <p:spPr>
          <a:xfrm>
            <a:off x="547214" y="15693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6" name="Google Shape;46;p4"/>
          <p:cNvSpPr/>
          <p:nvPr/>
        </p:nvSpPr>
        <p:spPr>
          <a:xfrm>
            <a:off x="547214" y="37827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7" name="Google Shape;47;p4"/>
          <p:cNvSpPr/>
          <p:nvPr/>
        </p:nvSpPr>
        <p:spPr>
          <a:xfrm>
            <a:off x="547214" y="61593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8" name="Google Shape;48;p4"/>
          <p:cNvSpPr/>
          <p:nvPr/>
        </p:nvSpPr>
        <p:spPr>
          <a:xfrm>
            <a:off x="547214" y="82095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7042200" y="-186700"/>
            <a:ext cx="1080600" cy="14538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6073835" y="8182894"/>
            <a:ext cx="1289430" cy="1586152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6436324" y="1923812"/>
            <a:ext cx="357248" cy="3264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9" name="Google Shape;59;p4"/>
          <p:cNvSpPr/>
          <p:nvPr/>
        </p:nvSpPr>
        <p:spPr>
          <a:xfrm>
            <a:off x="2639024" y="9316262"/>
            <a:ext cx="357248" cy="3264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sv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17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svg"/><Relationship Id="rId5" Type="http://schemas.openxmlformats.org/officeDocument/2006/relationships/image" Target="../media/image2.svg"/><Relationship Id="rId15" Type="http://schemas.openxmlformats.org/officeDocument/2006/relationships/image" Target="../media/image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33.svg"/><Relationship Id="rId7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4.sv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8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9.png"/><Relationship Id="rId10" Type="http://schemas.openxmlformats.org/officeDocument/2006/relationships/image" Target="../media/image37.svg"/><Relationship Id="rId4" Type="http://schemas.openxmlformats.org/officeDocument/2006/relationships/image" Target="../media/image35.sv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svg"/><Relationship Id="rId3" Type="http://schemas.openxmlformats.org/officeDocument/2006/relationships/image" Target="../media/image1.svg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svg"/><Relationship Id="rId5" Type="http://schemas.openxmlformats.org/officeDocument/2006/relationships/image" Target="../media/image9.svg"/><Relationship Id="rId1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svg"/><Relationship Id="rId7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4.sv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22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41.pn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5.png"/><Relationship Id="rId10" Type="http://schemas.openxmlformats.org/officeDocument/2006/relationships/image" Target="../media/image67.png"/><Relationship Id="rId4" Type="http://schemas.openxmlformats.org/officeDocument/2006/relationships/image" Target="../media/image34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7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74.png"/><Relationship Id="rId5" Type="http://schemas.openxmlformats.org/officeDocument/2006/relationships/image" Target="../media/image38.svg"/><Relationship Id="rId10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39.svg"/><Relationship Id="rId1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3.png"/><Relationship Id="rId7" Type="http://schemas.openxmlformats.org/officeDocument/2006/relationships/image" Target="../media/image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7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.png"/><Relationship Id="rId7" Type="http://schemas.openxmlformats.org/officeDocument/2006/relationships/image" Target="../media/image8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35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4.png"/><Relationship Id="rId7" Type="http://schemas.openxmlformats.org/officeDocument/2006/relationships/image" Target="../media/image8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5" Type="http://schemas.openxmlformats.org/officeDocument/2006/relationships/image" Target="../media/image83.png"/><Relationship Id="rId4" Type="http://schemas.openxmlformats.org/officeDocument/2006/relationships/image" Target="../media/image35.png"/><Relationship Id="rId9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88.png"/><Relationship Id="rId10" Type="http://schemas.openxmlformats.org/officeDocument/2006/relationships/image" Target="../media/image43.svg"/><Relationship Id="rId4" Type="http://schemas.openxmlformats.org/officeDocument/2006/relationships/image" Target="../media/image40.sv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4.sv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sv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17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svg"/><Relationship Id="rId5" Type="http://schemas.openxmlformats.org/officeDocument/2006/relationships/image" Target="../media/image2.svg"/><Relationship Id="rId15" Type="http://schemas.openxmlformats.org/officeDocument/2006/relationships/image" Target="../media/image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1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44.svg"/><Relationship Id="rId9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Relationship Id="rId4" Type="http://schemas.openxmlformats.org/officeDocument/2006/relationships/image" Target="../media/image16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5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svg"/><Relationship Id="rId4" Type="http://schemas.openxmlformats.org/officeDocument/2006/relationships/image" Target="../media/image29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svg"/><Relationship Id="rId3" Type="http://schemas.openxmlformats.org/officeDocument/2006/relationships/image" Target="../media/image1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1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76981">
            <a:off x="16582049" y="-196454"/>
            <a:ext cx="1978164" cy="1844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72345">
            <a:off x="676594" y="5138223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840615">
            <a:off x="14516176" y="1659544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81088" y="7034880"/>
            <a:ext cx="1061203" cy="1061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611161">
            <a:off x="1590525" y="1237726"/>
            <a:ext cx="862233" cy="1931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67560" y="2936875"/>
            <a:ext cx="16130905" cy="4523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Tiết 20, 21- BÀI 11: ƯỚC CHUNG. ƯỚC CHUNG LỚN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54641" y="3861307"/>
            <a:ext cx="14052612" cy="3125283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400"/>
              <a:chOff x="-4214" y="0"/>
              <a:chExt cx="10825343" cy="70870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7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1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/>
              <p:cNvSpPr txBox="1"/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6600" dirty="0"/>
                  <a:t>x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6600" dirty="0"/>
                  <a:t> ƯC(a, b, c)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6600" dirty="0" err="1"/>
                  <a:t>nếu</a:t>
                </a:r>
                <a:r>
                  <a:rPr lang="en-US" sz="6600" dirty="0"/>
                  <a:t> a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x, b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 </a:t>
                </a:r>
                <a:r>
                  <a:rPr lang="en-US" sz="6600" dirty="0" err="1"/>
                  <a:t>và</a:t>
                </a:r>
                <a:r>
                  <a:rPr lang="en-US" sz="6600" dirty="0"/>
                  <a:t> c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 </a:t>
                </a:r>
              </a:p>
            </p:txBody>
          </p:sp>
        </mc:Choice>
        <mc:Fallback xmlns=""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  <a:blipFill rotWithShape="1">
                <a:blip r:embed="rId4"/>
                <a:stretch>
                  <a:fillRect l="-1" t="-22" r="2" b="-44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5544718" y="6670181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6312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07771" y="148413"/>
            <a:ext cx="9060830" cy="1580545"/>
            <a:chOff x="-3194" y="242459"/>
            <a:chExt cx="7752101" cy="4828441"/>
          </a:xfrm>
        </p:grpSpPr>
        <p:sp>
          <p:nvSpPr>
            <p:cNvPr id="6" name="Freeform 6"/>
            <p:cNvSpPr/>
            <p:nvPr/>
          </p:nvSpPr>
          <p:spPr>
            <a:xfrm>
              <a:off x="-3194" y="242459"/>
              <a:ext cx="7752101" cy="4828441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803772" y="6217139"/>
            <a:ext cx="16263964" cy="3906366"/>
          </a:xfrm>
          <a:custGeom>
            <a:avLst/>
            <a:gdLst/>
            <a:ahLst/>
            <a:cxnLst/>
            <a:rect l="l" t="t" r="r" b="b"/>
            <a:pathLst>
              <a:path w="8047623" h="5748858">
                <a:moveTo>
                  <a:pt x="7419845" y="5694380"/>
                </a:moveTo>
                <a:cubicBezTo>
                  <a:pt x="7419845" y="5694380"/>
                  <a:pt x="6688970" y="5748858"/>
                  <a:pt x="5633256" y="5746236"/>
                </a:cubicBezTo>
                <a:cubicBezTo>
                  <a:pt x="3101516" y="5744074"/>
                  <a:pt x="1057074" y="5736249"/>
                  <a:pt x="1057074" y="5736249"/>
                </a:cubicBezTo>
                <a:cubicBezTo>
                  <a:pt x="812932" y="5727415"/>
                  <a:pt x="449110" y="5706185"/>
                  <a:pt x="282371" y="5648007"/>
                </a:cubicBezTo>
                <a:cubicBezTo>
                  <a:pt x="4469" y="5551044"/>
                  <a:pt x="0" y="5377765"/>
                  <a:pt x="0" y="4376960"/>
                </a:cubicBezTo>
                <a:lnTo>
                  <a:pt x="0" y="4376913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039222" y="15681"/>
                  <a:pt x="4699719" y="7673"/>
                </a:cubicBezTo>
                <a:cubicBezTo>
                  <a:pt x="6470043" y="0"/>
                  <a:pt x="7186776" y="6979"/>
                  <a:pt x="7186776" y="6979"/>
                </a:cubicBezTo>
                <a:cubicBezTo>
                  <a:pt x="7555084" y="14458"/>
                  <a:pt x="7693344" y="42638"/>
                  <a:pt x="7891083" y="165219"/>
                </a:cubicBezTo>
                <a:cubicBezTo>
                  <a:pt x="8042101" y="258836"/>
                  <a:pt x="8047623" y="476157"/>
                  <a:pt x="8038482" y="4376913"/>
                </a:cubicBezTo>
                <a:lnTo>
                  <a:pt x="8038482" y="4376960"/>
                </a:lnTo>
                <a:cubicBezTo>
                  <a:pt x="8038481" y="5495730"/>
                  <a:pt x="7995697" y="5644318"/>
                  <a:pt x="7419845" y="569438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( </a:t>
            </a:r>
            <a:r>
              <a:rPr lang="en-US" sz="4800" dirty="0" err="1"/>
              <a:t>đơn</a:t>
            </a:r>
            <a:r>
              <a:rPr lang="en-US" sz="4800" dirty="0"/>
              <a:t>  </a:t>
            </a:r>
            <a:r>
              <a:rPr lang="en-US" sz="4800" dirty="0" err="1"/>
              <a:t>vị</a:t>
            </a:r>
            <a:r>
              <a:rPr lang="en-US" sz="4800" dirty="0"/>
              <a:t> </a:t>
            </a:r>
            <a:r>
              <a:rPr lang="en-US" sz="4800" dirty="0" err="1"/>
              <a:t>dm</a:t>
            </a:r>
            <a:r>
              <a:rPr lang="en-US" sz="4800" dirty="0"/>
              <a:t>)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mỗi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ƯCLN (18, 30) = 6.</a:t>
            </a:r>
          </a:p>
          <a:p>
            <a:pPr>
              <a:lnSpc>
                <a:spcPct val="130000"/>
              </a:lnSpc>
            </a:pPr>
            <a:r>
              <a:rPr lang="en-US" sz="4800" dirty="0" err="1"/>
              <a:t>Vậy</a:t>
            </a:r>
            <a:r>
              <a:rPr lang="en-US" sz="4800" dirty="0"/>
              <a:t>, </a:t>
            </a:r>
            <a:r>
              <a:rPr lang="en-US" sz="4800" dirty="0" err="1"/>
              <a:t>bác</a:t>
            </a:r>
            <a:r>
              <a:rPr lang="en-US" sz="4800" dirty="0"/>
              <a:t> </a:t>
            </a:r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mộc</a:t>
            </a:r>
            <a:r>
              <a:rPr lang="en-US" sz="4800" dirty="0"/>
              <a:t> </a:t>
            </a:r>
            <a:r>
              <a:rPr lang="en-US" sz="4800" dirty="0" err="1"/>
              <a:t>nên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tấm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6dm.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60" y="621713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5029" y="384333"/>
            <a:ext cx="111318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22" y="1809358"/>
            <a:ext cx="4244286" cy="424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i="1" u="sng" dirty="0">
                    <a:ea typeface="Calibri" panose="020F0502020204030204" charset="0"/>
                  </a:rPr>
                  <a:t>* </a:t>
                </a:r>
                <a:r>
                  <a:rPr lang="en-US" sz="4800" b="1" i="1" u="sng" dirty="0" err="1">
                    <a:ea typeface="Calibri" panose="020F0502020204030204" charset="0"/>
                  </a:rPr>
                  <a:t>Tìm</a:t>
                </a:r>
                <a:r>
                  <a:rPr lang="en-US" sz="4800" b="1" i="1" u="sng" dirty="0">
                    <a:ea typeface="Calibri" panose="020F0502020204030204" charset="0"/>
                  </a:rPr>
                  <a:t> ƯCLN </a:t>
                </a:r>
                <a:r>
                  <a:rPr lang="en-US" sz="4800" b="1" i="1" u="sng" dirty="0" err="1">
                    <a:ea typeface="Calibri" panose="020F0502020204030204" charset="0"/>
                  </a:rPr>
                  <a:t>trong</a:t>
                </a:r>
                <a:r>
                  <a:rPr lang="en-US" sz="4800" b="1" i="1" u="sng" dirty="0">
                    <a:ea typeface="Calibri" panose="020F050202020403020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charset="0"/>
                  </a:rPr>
                  <a:t>trường</a:t>
                </a:r>
                <a:r>
                  <a:rPr lang="en-US" sz="4800" b="1" i="1" u="sng" dirty="0">
                    <a:ea typeface="Calibri" panose="020F050202020403020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charset="0"/>
                  </a:rPr>
                  <a:t>hợp</a:t>
                </a:r>
                <a:r>
                  <a:rPr lang="en-US" sz="4800" b="1" i="1" u="sng" dirty="0">
                    <a:ea typeface="Calibri" panose="020F050202020403020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charset="0"/>
                  </a:rPr>
                  <a:t>đặc</a:t>
                </a:r>
                <a:r>
                  <a:rPr lang="en-US" sz="4800" b="1" i="1" u="sng" dirty="0">
                    <a:ea typeface="Calibri" panose="020F050202020403020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charset="0"/>
                  </a:rPr>
                  <a:t>biệt</a:t>
                </a:r>
                <a:r>
                  <a:rPr lang="en-US" sz="4800" b="1" i="1" u="sng" dirty="0">
                    <a:ea typeface="Calibri" panose="020F0502020204030204" charset="0"/>
                  </a:rPr>
                  <a:t>:</a:t>
                </a:r>
                <a:endParaRPr lang="en-US" sz="4800" dirty="0">
                  <a:ea typeface="Calibri" panose="020F050202020403020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charset="0"/>
                  </a:rPr>
                  <a:t>+ </a:t>
                </a:r>
                <a:r>
                  <a:rPr lang="en-US" sz="4800" dirty="0" err="1">
                    <a:ea typeface="Calibri" panose="020F0502020204030204" charset="0"/>
                  </a:rPr>
                  <a:t>Trong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các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đã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cho</a:t>
                </a:r>
                <a:r>
                  <a:rPr lang="en-US" sz="4800" dirty="0">
                    <a:ea typeface="Calibri" panose="020F0502020204030204" charset="0"/>
                  </a:rPr>
                  <a:t>, </a:t>
                </a:r>
                <a:r>
                  <a:rPr lang="en-US" sz="4800" dirty="0" err="1">
                    <a:ea typeface="Calibri" panose="020F0502020204030204" charset="0"/>
                  </a:rPr>
                  <a:t>nếu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nhỏ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nhất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là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ước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của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các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còn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lại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thì</a:t>
                </a:r>
                <a:r>
                  <a:rPr lang="en-US" sz="4800" dirty="0">
                    <a:ea typeface="Calibri" panose="020F0502020204030204" charset="0"/>
                  </a:rPr>
                  <a:t> ƯCLN </a:t>
                </a:r>
                <a:r>
                  <a:rPr lang="en-US" sz="4800" dirty="0" err="1">
                    <a:ea typeface="Calibri" panose="020F0502020204030204" charset="0"/>
                  </a:rPr>
                  <a:t>của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các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đã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cho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chính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là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nhỏ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nhất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ấy</a:t>
                </a:r>
                <a:r>
                  <a:rPr lang="en-US" sz="4800" dirty="0">
                    <a:ea typeface="Calibri" panose="020F0502020204030204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>
                    <a:ea typeface="Calibri" panose="020F0502020204030204" charset="0"/>
                  </a:rPr>
                  <a:t>Nếu</a:t>
                </a:r>
                <a:r>
                  <a:rPr lang="en-US" sz="4800" dirty="0">
                    <a:ea typeface="Calibri" panose="020F050202020403020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charset="0"/>
                  </a:rPr>
                  <a:t> b </a:t>
                </a:r>
                <a:r>
                  <a:rPr lang="en-US" sz="4800" dirty="0" err="1">
                    <a:ea typeface="Calibri" panose="020F0502020204030204" charset="0"/>
                  </a:rPr>
                  <a:t>thì</a:t>
                </a:r>
                <a:r>
                  <a:rPr lang="en-US" sz="4800" dirty="0">
                    <a:ea typeface="Calibri" panose="020F0502020204030204" charset="0"/>
                  </a:rPr>
                  <a:t> ƯCLN ( a , b) = b.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charset="0"/>
                  </a:rPr>
                  <a:t>VD: </a:t>
                </a:r>
                <a:r>
                  <a:rPr lang="en-US" sz="4800" dirty="0" err="1">
                    <a:ea typeface="Calibri" panose="020F0502020204030204" charset="0"/>
                  </a:rPr>
                  <a:t>Vì</a:t>
                </a:r>
                <a:r>
                  <a:rPr lang="en-US" sz="4800" dirty="0">
                    <a:ea typeface="Calibri" panose="020F0502020204030204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charset="0"/>
                  </a:rPr>
                  <a:t> 6 </a:t>
                </a:r>
                <a:r>
                  <a:rPr lang="en-US" sz="4800" dirty="0" err="1">
                    <a:ea typeface="Calibri" panose="020F0502020204030204" charset="0"/>
                  </a:rPr>
                  <a:t>nên</a:t>
                </a:r>
                <a:r>
                  <a:rPr lang="en-US" sz="4800" dirty="0">
                    <a:ea typeface="Calibri" panose="020F0502020204030204" charset="0"/>
                  </a:rPr>
                  <a:t> ta </a:t>
                </a:r>
                <a:r>
                  <a:rPr lang="en-US" sz="4800" dirty="0" err="1">
                    <a:ea typeface="Calibri" panose="020F0502020204030204" charset="0"/>
                  </a:rPr>
                  <a:t>có</a:t>
                </a:r>
                <a:r>
                  <a:rPr lang="en-US" sz="4800" dirty="0">
                    <a:ea typeface="Calibri" panose="020F0502020204030204" charset="0"/>
                  </a:rPr>
                  <a:t> ƯCLN (18, 6) = 6 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charset="0"/>
                  </a:rPr>
                  <a:t>+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1 </a:t>
                </a:r>
                <a:r>
                  <a:rPr lang="en-US" sz="4800" dirty="0" err="1">
                    <a:ea typeface="Calibri" panose="020F0502020204030204" charset="0"/>
                  </a:rPr>
                  <a:t>chỉ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có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một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ước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là</a:t>
                </a:r>
                <a:r>
                  <a:rPr lang="en-US" sz="4800" dirty="0">
                    <a:ea typeface="Calibri" panose="020F0502020204030204" charset="0"/>
                  </a:rPr>
                  <a:t> 1. Do </a:t>
                </a:r>
                <a:r>
                  <a:rPr lang="en-US" sz="4800" dirty="0" err="1">
                    <a:ea typeface="Calibri" panose="020F0502020204030204" charset="0"/>
                  </a:rPr>
                  <a:t>đó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với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mọi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tự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nhiên</a:t>
                </a:r>
                <a:r>
                  <a:rPr lang="en-US" sz="4800" dirty="0">
                    <a:ea typeface="Calibri" panose="020F0502020204030204" charset="0"/>
                  </a:rPr>
                  <a:t> a </a:t>
                </a:r>
                <a:r>
                  <a:rPr lang="en-US" sz="4800" dirty="0" err="1">
                    <a:ea typeface="Calibri" panose="020F0502020204030204" charset="0"/>
                  </a:rPr>
                  <a:t>và</a:t>
                </a:r>
                <a:r>
                  <a:rPr lang="en-US" sz="4800" dirty="0">
                    <a:ea typeface="Calibri" panose="020F0502020204030204" charset="0"/>
                  </a:rPr>
                  <a:t> b, ta </a:t>
                </a:r>
                <a:r>
                  <a:rPr lang="en-US" sz="4800" dirty="0" err="1">
                    <a:ea typeface="Calibri" panose="020F0502020204030204" charset="0"/>
                  </a:rPr>
                  <a:t>có</a:t>
                </a:r>
                <a:r>
                  <a:rPr lang="en-US" sz="4800" dirty="0">
                    <a:ea typeface="Calibri" panose="020F0502020204030204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charset="0"/>
                  </a:rPr>
                  <a:t>ƯCLN ( a , 1) = 1; ƯCLN (a , b , 1) = 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blipFill rotWithShape="1">
                <a:blip r:embed="rId3"/>
                <a:stretch>
                  <a:fillRect t="-7" r="1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964" y="-114300"/>
            <a:ext cx="1371399" cy="1104244"/>
          </a:xfrm>
          <a:prstGeom prst="round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04583" y="-239214"/>
            <a:ext cx="2106146" cy="193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71092"/>
            <a:ext cx="6952733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9654" y="295798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58984" y="410900"/>
            <a:ext cx="620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(90, 10)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55" y="2279725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(90) = { 1; 2; 3; 5; 6; 9; 10; 15; 18; 30; 45; 90}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5554" y="5716310"/>
            <a:ext cx="819807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ea typeface="Calibri" panose="020F0502020204030204" charset="0"/>
              </a:rPr>
              <a:t>=&gt;</a:t>
            </a:r>
            <a:r>
              <a:rPr lang="vi-VN" sz="4800" dirty="0">
                <a:solidFill>
                  <a:srgbClr val="000000"/>
                </a:solidFill>
                <a:ea typeface="Calibri" panose="020F0502020204030204" charset="0"/>
              </a:rPr>
              <a:t> ƯC(</a:t>
            </a:r>
            <a:r>
              <a:rPr lang="en-US" sz="4800" dirty="0">
                <a:solidFill>
                  <a:srgbClr val="000000"/>
                </a:solidFill>
                <a:ea typeface="Calibri" panose="020F0502020204030204" charset="0"/>
              </a:rPr>
              <a:t>90</a:t>
            </a:r>
            <a:r>
              <a:rPr lang="vi-VN" sz="4800" dirty="0">
                <a:solidFill>
                  <a:srgbClr val="000000"/>
                </a:solidFill>
                <a:ea typeface="Calibri" panose="020F0502020204030204" charset="0"/>
              </a:rPr>
              <a:t>, </a:t>
            </a:r>
            <a:r>
              <a:rPr lang="en-US" sz="4800" dirty="0">
                <a:solidFill>
                  <a:srgbClr val="000000"/>
                </a:solidFill>
                <a:ea typeface="Calibri" panose="020F0502020204030204" charset="0"/>
              </a:rPr>
              <a:t>10</a:t>
            </a:r>
            <a:r>
              <a:rPr lang="vi-VN" sz="4800" dirty="0">
                <a:solidFill>
                  <a:srgbClr val="000000"/>
                </a:solidFill>
                <a:ea typeface="Calibri" panose="020F0502020204030204" charset="0"/>
              </a:rPr>
              <a:t>) = {1</a:t>
            </a:r>
            <a:r>
              <a:rPr lang="en-US" sz="4800" dirty="0">
                <a:solidFill>
                  <a:srgbClr val="000000"/>
                </a:solidFill>
                <a:ea typeface="Calibri" panose="020F0502020204030204" charset="0"/>
              </a:rPr>
              <a:t>; 2; 5; 10</a:t>
            </a:r>
            <a:r>
              <a:rPr lang="vi-VN" sz="4800" dirty="0">
                <a:solidFill>
                  <a:srgbClr val="000000"/>
                </a:solidFill>
                <a:ea typeface="Calibri" panose="020F0502020204030204" charset="0"/>
              </a:rPr>
              <a:t>}.</a:t>
            </a:r>
            <a:endParaRPr lang="en-US" sz="4800" dirty="0">
              <a:solidFill>
                <a:srgbClr val="000000"/>
              </a:solidFill>
              <a:ea typeface="Calibri" panose="020F050202020403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278" y="7680715"/>
            <a:ext cx="66880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ƯCLN(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90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,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10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) =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5554" y="3858658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(10) = { 1; 2; 5; 10}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12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636421" y="-20520"/>
            <a:ext cx="6432289" cy="1389290"/>
            <a:chOff x="-660626" y="-20521"/>
            <a:chExt cx="7781136" cy="16864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8" y="-20521"/>
              <a:ext cx="7243748" cy="168641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660626" y="1301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321" y="1407628"/>
            <a:ext cx="18930823" cy="3906222"/>
            <a:chOff x="705038" y="164573"/>
            <a:chExt cx="7880404" cy="8146059"/>
          </a:xfrm>
        </p:grpSpPr>
        <p:sp>
          <p:nvSpPr>
            <p:cNvPr id="6" name="Freeform 6"/>
            <p:cNvSpPr/>
            <p:nvPr/>
          </p:nvSpPr>
          <p:spPr>
            <a:xfrm>
              <a:off x="705038" y="164573"/>
              <a:ext cx="7880404" cy="8146059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8"/>
              <p:cNvSpPr/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Ư(12) = {1; 2; 3; 4; 6; 12}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4400" baseline="0" dirty="0">
                    <a:solidFill>
                      <a:prstClr val="black"/>
                    </a:solidFill>
                  </a:rPr>
                  <a:t>	</a:t>
                </a:r>
                <a:r>
                  <a:rPr lang="en-US" sz="4400" dirty="0">
                    <a:solidFill>
                      <a:prstClr val="black"/>
                    </a:solidFill>
                  </a:rPr>
                  <a:t>Ư(15) = {1; 3; 5; 15}</a:t>
                </a:r>
              </a:p>
              <a:p>
                <a:pPr marL="571500" lvl="0" indent="-571500" algn="ctr">
                  <a:lnSpc>
                    <a:spcPct val="130000"/>
                  </a:lnSpc>
                  <a:buFont typeface="Symbol" panose="05050102010706020507" pitchFamily="18" charset="2"/>
                  <a:buChar char="Þ"/>
                  <a:defRPr/>
                </a:pPr>
                <a:r>
                  <a:rPr lang="en-US" sz="44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ƯC(12, 15)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Vậy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bố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thể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thực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hiện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được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phé</a:t>
                </a:r>
                <a:r>
                  <a:rPr lang="en-US" sz="4400" dirty="0">
                    <a:solidFill>
                      <a:prstClr val="black"/>
                    </a:solidFill>
                  </a:rPr>
                  <a:t>p chia </a:t>
                </a:r>
                <a:r>
                  <a:rPr lang="en-US" sz="4400" dirty="0" err="1">
                    <a:solidFill>
                      <a:prstClr val="black"/>
                    </a:solidFill>
                  </a:rPr>
                  <a:t>này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2" t="63" r="80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1321" y="1343273"/>
            <a:ext cx="885256" cy="8852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3935" y="1700553"/>
            <a:ext cx="17554065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Tuần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này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6A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6B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gồm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40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36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thu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gom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rác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sạch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bờ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biển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địa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phương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Nếu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thì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Có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thể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thành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bao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nhiêu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học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sinh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, x &gt; 1)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3" t="-10692" r="1" b="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ƯC(36, 40)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Ư(36) ={1; 2; 3; 4; 6; 9; 12; 18; 36}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Ư(40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{ 1; 2; 4; 5; 8; 10; 20; 40}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&gt; 1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ƯC (36, 40)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{2; 4}.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blipFill rotWithShape="1">
                <a:blip r:embed="rId9"/>
                <a:stretch>
                  <a:fillRect l="-1089" b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31531" y="8545469"/>
            <a:ext cx="11067453" cy="69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i="1" dirty="0">
                <a:solidFill>
                  <a:srgbClr val="002060"/>
                </a:solidFill>
              </a:rPr>
              <a:t>b) </a:t>
            </a:r>
            <a:r>
              <a:rPr lang="en-US" sz="3600" i="1" dirty="0" err="1">
                <a:solidFill>
                  <a:srgbClr val="002060"/>
                </a:solidFill>
              </a:rPr>
              <a:t>Có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chia </a:t>
            </a:r>
            <a:r>
              <a:rPr lang="en-US" sz="3600" i="1" dirty="0" err="1">
                <a:solidFill>
                  <a:srgbClr val="002060"/>
                </a:solidFill>
              </a:rPr>
              <a:t>được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thành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bao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nhiêu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nhóm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học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sinh</a:t>
            </a:r>
            <a:r>
              <a:rPr lang="en-US" sz="3600" i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36352" y="9302599"/>
            <a:ext cx="160308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:  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x = ƯCLN (36, 40) =  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20" grpId="0" uiExpand="1" build="allAtOnce"/>
      <p:bldP spid="1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72" y="3009900"/>
            <a:ext cx="13055527" cy="510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002000" y="8904988"/>
            <a:ext cx="2605378" cy="1414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51484">
            <a:off x="15933944" y="218911"/>
            <a:ext cx="2741489" cy="1444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600" y="8303817"/>
            <a:ext cx="2986993" cy="26165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4087" y="498098"/>
            <a:ext cx="1061203" cy="1061203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4484896" y="3945991"/>
            <a:ext cx="10327212" cy="288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>
                <a:solidFill>
                  <a:srgbClr val="C00000"/>
                </a:solidFill>
              </a:rPr>
              <a:t>2. CÁCH TÌM ƯỚC CHUNG LỚN NHẤT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115936">
            <a:off x="-267712" y="-749298"/>
            <a:ext cx="2307514" cy="249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97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6105" y="2800704"/>
            <a:ext cx="141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9004" y="5074029"/>
            <a:ext cx="161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60.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57" y="1733248"/>
            <a:ext cx="1343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ƯCLN(24, 60)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3500" y="3618159"/>
            <a:ext cx="62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4452" y="4435614"/>
            <a:ext cx="562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2. 2. 3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=2</a:t>
            </a:r>
            <a:r>
              <a:rPr lang="en-US" sz="4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.3. 5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9005" y="6412907"/>
            <a:ext cx="16104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ƯCLN(24, 60) 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3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 12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2426" y="-10399"/>
            <a:ext cx="15589281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9" grpId="0"/>
      <p:bldP spid="46" grpId="0"/>
      <p:bldP spid="47" grpId="0"/>
      <p:bldP spid="4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710" y="530561"/>
            <a:ext cx="17228891" cy="8759915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91661" y="1157740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106364" y="2458411"/>
            <a:ext cx="16282305" cy="88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kumimoji="0" lang="en-US" sz="4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Bước</a:t>
            </a:r>
            <a:r>
              <a:rPr kumimoji="0" lang="en-US" sz="4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1. </a:t>
            </a:r>
            <a:r>
              <a:rPr lang="vi-VN" sz="4800" b="1" dirty="0">
                <a:solidFill>
                  <a:srgbClr val="002060"/>
                </a:solidFill>
              </a:rPr>
              <a:t>Phân tích mỗi số ra thừa số nguyên tố.</a:t>
            </a:r>
            <a:endParaRPr kumimoji="0" lang="en-US" sz="48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33638" y="4255288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Bước 2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Chọn ra các </a:t>
            </a:r>
            <a:r>
              <a:rPr lang="vi-VN" sz="4800" b="1" dirty="0">
                <a:solidFill>
                  <a:srgbClr val="00B0F0"/>
                </a:solidFill>
              </a:rPr>
              <a:t>thừa số nguyên tố chung</a:t>
            </a:r>
            <a:r>
              <a:rPr lang="vi-VN" sz="4800" b="1" dirty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026711" y="5851301"/>
            <a:ext cx="16282305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800" b="1" i="1" dirty="0">
                <a:solidFill>
                  <a:srgbClr val="FF0000"/>
                </a:solidFill>
              </a:rPr>
              <a:t>Bước 3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Lập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đã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chọn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mỗi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lấy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với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số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mũ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nhỏ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nhất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đó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</a:t>
            </a:r>
            <a:r>
              <a:rPr lang="en-US" sz="4800" b="1" dirty="0">
                <a:solidFill>
                  <a:srgbClr val="002060"/>
                </a:solidFill>
              </a:rPr>
              <a:t> ƯCLN </a:t>
            </a:r>
            <a:r>
              <a:rPr lang="en-US" sz="4800" b="1" dirty="0" err="1">
                <a:solidFill>
                  <a:srgbClr val="002060"/>
                </a:solidFill>
              </a:rPr>
              <a:t>phải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tìm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29000" y="71092"/>
            <a:ext cx="14330054" cy="2481608"/>
            <a:chOff x="-3195" y="242459"/>
            <a:chExt cx="16586696" cy="10202312"/>
          </a:xfrm>
        </p:grpSpPr>
        <p:sp>
          <p:nvSpPr>
            <p:cNvPr id="3" name="Freeform 6"/>
            <p:cNvSpPr/>
            <p:nvPr/>
          </p:nvSpPr>
          <p:spPr>
            <a:xfrm>
              <a:off x="-3195" y="242459"/>
              <a:ext cx="16586696" cy="102023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392" y="379727"/>
            <a:ext cx="1061203" cy="106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2592" y="219127"/>
            <a:ext cx="13400070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(45, 150),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30099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054" y="5067300"/>
            <a:ext cx="14859000" cy="297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: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5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	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=&gt; ƯCLN(45,  150)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3 . 5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 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016518" y="2344033"/>
            <a:ext cx="12366482" cy="52547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98082" y="-69094"/>
            <a:ext cx="2122534" cy="2089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4314">
            <a:off x="1124591" y="6765871"/>
            <a:ext cx="3137285" cy="2748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925800" y="7526906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616706">
            <a:off x="6017790" y="1574875"/>
            <a:ext cx="673623" cy="1834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548903">
            <a:off x="366495" y="-341994"/>
            <a:ext cx="2482113" cy="2635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4622" y="3620559"/>
            <a:ext cx="1062425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2"/>
            <a:ext cx="14931218" cy="122377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13970" y="4500410"/>
            <a:ext cx="6001694" cy="999130"/>
            <a:chOff x="-1510704" y="-2608469"/>
            <a:chExt cx="14031500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4031500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/>
                <a:t>36</a:t>
              </a:r>
              <a:r>
                <a:rPr lang="vi-VN" sz="4800" dirty="0"/>
                <a:t> = </a:t>
              </a:r>
              <a:r>
                <a:rPr lang="en-US" sz="4800" dirty="0"/>
                <a:t>2</a:t>
              </a:r>
              <a:r>
                <a:rPr lang="en-US" sz="4800" baseline="30000" dirty="0"/>
                <a:t>2</a:t>
              </a:r>
              <a:r>
                <a:rPr lang="en-US" sz="4800" dirty="0"/>
                <a:t>.</a:t>
              </a:r>
              <a:r>
                <a:rPr lang="vi-VN" sz="4800" dirty="0"/>
                <a:t>3</a:t>
              </a:r>
              <a:r>
                <a:rPr lang="vi-VN" sz="4800" baseline="30000" dirty="0"/>
                <a:t>2</a:t>
              </a:r>
              <a:r>
                <a:rPr lang="en-US" sz="4800" dirty="0"/>
                <a:t>.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5936" y="2119373"/>
            <a:ext cx="926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(36, 84)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6113970" y="6163724"/>
            <a:ext cx="5544359" cy="1005463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3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/>
                <a:t>84</a:t>
              </a:r>
              <a:r>
                <a:rPr lang="vi-VN" sz="4800" dirty="0"/>
                <a:t> = 2</a:t>
              </a:r>
              <a:r>
                <a:rPr lang="en-US" sz="4800" baseline="30000" dirty="0"/>
                <a:t>2</a:t>
              </a:r>
              <a:r>
                <a:rPr lang="vi-VN" sz="4800" dirty="0"/>
                <a:t>. 3</a:t>
              </a:r>
              <a:r>
                <a:rPr lang="en-US" sz="4800" dirty="0"/>
                <a:t> . 7</a:t>
              </a:r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3604772" y="8103178"/>
            <a:ext cx="11233269" cy="1231322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=&gt; ƯCLN (</a:t>
              </a:r>
              <a:r>
                <a:rPr lang="en-US" sz="4800" dirty="0"/>
                <a:t>36,</a:t>
              </a:r>
              <a:r>
                <a:rPr lang="vi-VN" sz="4800" dirty="0"/>
                <a:t> </a:t>
              </a:r>
              <a:r>
                <a:rPr lang="en-US" sz="4800" dirty="0"/>
                <a:t>84</a:t>
              </a:r>
              <a:r>
                <a:rPr lang="vi-VN" sz="4800" dirty="0"/>
                <a:t>) = </a:t>
              </a:r>
              <a:r>
                <a:rPr lang="en-US" sz="4800" dirty="0"/>
                <a:t>2</a:t>
              </a:r>
              <a:r>
                <a:rPr lang="vi-VN" sz="4800" baseline="30000" dirty="0"/>
                <a:t>2</a:t>
              </a:r>
              <a:r>
                <a:rPr lang="en-US" sz="4800" dirty="0"/>
                <a:t>. 3 </a:t>
              </a:r>
              <a:r>
                <a:rPr lang="vi-VN" sz="4800" dirty="0"/>
                <a:t>= 1</a:t>
              </a:r>
              <a:r>
                <a:rPr lang="en-US" sz="4800" dirty="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665507"/>
            <a:ext cx="15783966" cy="3959446"/>
            <a:chOff x="126907" y="-723355"/>
            <a:chExt cx="16814305" cy="9595995"/>
          </a:xfrm>
        </p:grpSpPr>
        <p:sp>
          <p:nvSpPr>
            <p:cNvPr id="3" name="Freeform 3"/>
            <p:cNvSpPr/>
            <p:nvPr/>
          </p:nvSpPr>
          <p:spPr>
            <a:xfrm>
              <a:off x="126907" y="-723355"/>
              <a:ext cx="16814305" cy="959599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đại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bộ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binh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24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28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36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cuộ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c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diễu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phải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thành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chiến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sĩ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nào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trong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mỗi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lẻ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Hỏi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thể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được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nhất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nhiêu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8360385" y="5274629"/>
            <a:ext cx="1747356" cy="900280"/>
            <a:chOff x="7466002" y="-6553940"/>
            <a:chExt cx="1861419" cy="21818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 3"/>
            <p:cNvSpPr/>
            <p:nvPr/>
          </p:nvSpPr>
          <p:spPr>
            <a:xfrm>
              <a:off x="7466002" y="-6553940"/>
              <a:ext cx="1861419" cy="218189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Giải</a:t>
              </a:r>
              <a:r>
                <a:rPr kumimoji="0" lang="en-US" sz="4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</a:t>
              </a:r>
              <a:endPara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x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dọc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nhiều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*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x &gt; 1)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3" t="-11511" r="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ƯCLN(24, 28, 36)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24 = 2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3	;	</a:t>
                </a:r>
                <a:r>
                  <a:rPr lang="en-US" sz="4000" baseline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7	; 	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= 2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3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71500" indent="-571500" algn="just">
                  <a:lnSpc>
                    <a:spcPct val="130000"/>
                  </a:lnSpc>
                  <a:buFont typeface="Symbol" panose="05050102010706020507" pitchFamily="18" charset="2"/>
                  <a:buChar char="Þ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ƯCLN(24, 28, 36)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dọc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blipFill rotWithShape="1">
                <a:blip r:embed="rId9"/>
                <a:stretch>
                  <a:fillRect t="-2" r="1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5953" y="5185871"/>
            <a:ext cx="17228891" cy="4463391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760971" y="5485462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475674" y="6786133"/>
            <a:ext cx="162823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402948" y="8583010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935953" y="1086092"/>
            <a:ext cx="17228891" cy="3575542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24" y="1227530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70106" y="1336037"/>
            <a:ext cx="1378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từ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lớn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nhất</a:t>
            </a:r>
            <a:endParaRPr lang="vi-VN" sz="4800" b="1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918" y="2432341"/>
            <a:ext cx="1672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828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đã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biết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ƯC (24, 28) = {1; 2; 4}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và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ƯCLN (24, 28) = 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0987" y="3493467"/>
            <a:ext cx="170446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thấy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1; 2; 4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tất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cả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4.</a:t>
            </a:r>
            <a:endParaRPr lang="en-US" sz="4800" b="1" kern="0" dirty="0">
              <a:solidFill>
                <a:srgbClr val="000000"/>
              </a:solidFill>
              <a:ea typeface="Calibri" panose="020F0502020204030204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6" grpId="0" animBg="1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4096999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86262" y="457106"/>
            <a:ext cx="132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ƯCLN (75, 105)= 15.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ƯC(75,  105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4642" y="2568013"/>
            <a:ext cx="9144000" cy="2873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err="1"/>
              <a:t>Có</a:t>
            </a:r>
            <a:r>
              <a:rPr lang="en-US" sz="4800" dirty="0"/>
              <a:t>: 75</a:t>
            </a:r>
            <a:r>
              <a:rPr lang="vi-VN" sz="4800" dirty="0"/>
              <a:t> = </a:t>
            </a:r>
            <a:r>
              <a:rPr lang="en-US" sz="4800" dirty="0"/>
              <a:t>3.5</a:t>
            </a:r>
            <a:r>
              <a:rPr lang="vi-VN" sz="4800" baseline="30000" dirty="0"/>
              <a:t>2</a:t>
            </a:r>
            <a:r>
              <a:rPr lang="en-US" sz="48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4800" dirty="0"/>
              <a:t>	 105</a:t>
            </a:r>
            <a:r>
              <a:rPr lang="vi-VN" sz="4800" dirty="0"/>
              <a:t> =</a:t>
            </a:r>
            <a:r>
              <a:rPr lang="en-US" sz="4800" dirty="0"/>
              <a:t> 3. 5. 7</a:t>
            </a:r>
          </a:p>
          <a:p>
            <a:pPr algn="just">
              <a:lnSpc>
                <a:spcPct val="130000"/>
              </a:lnSpc>
            </a:pPr>
            <a:r>
              <a:rPr lang="vi-VN" sz="4800" dirty="0"/>
              <a:t>=&gt; ƯCLN (</a:t>
            </a:r>
            <a:r>
              <a:rPr lang="en-US" sz="4800" dirty="0"/>
              <a:t>75, 105</a:t>
            </a:r>
            <a:r>
              <a:rPr lang="vi-VN" sz="4800" dirty="0"/>
              <a:t>) = </a:t>
            </a:r>
            <a:r>
              <a:rPr lang="en-US" sz="4800" dirty="0"/>
              <a:t>3 . 5 </a:t>
            </a:r>
            <a:r>
              <a:rPr lang="vi-VN" sz="4800" dirty="0"/>
              <a:t>= 1</a:t>
            </a:r>
            <a:r>
              <a:rPr lang="en-US" sz="4800" dirty="0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4912" y="5919179"/>
            <a:ext cx="11347978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ea typeface="Calibri" panose="020F0502020204030204" charset="0"/>
              </a:rPr>
              <a:t>=&gt; ƯC ( 75, 105) = Ư (15) = {1; 3; 5; 15}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670131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7033" y="3439208"/>
            <a:ext cx="11513976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/>
              <a:t>- </a:t>
            </a:r>
            <a:r>
              <a:rPr lang="en-US" sz="4800" dirty="0" err="1"/>
              <a:t>Khi</a:t>
            </a:r>
            <a:r>
              <a:rPr lang="en-US" sz="4800" dirty="0"/>
              <a:t> </a:t>
            </a:r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, </a:t>
            </a:r>
            <a:r>
              <a:rPr lang="en-US" sz="4800" dirty="0" err="1"/>
              <a:t>người</a:t>
            </a:r>
            <a:r>
              <a:rPr lang="en-US" sz="4800" dirty="0"/>
              <a:t> ta </a:t>
            </a:r>
            <a:r>
              <a:rPr lang="en-US" sz="4800" dirty="0" err="1"/>
              <a:t>thường</a:t>
            </a:r>
            <a:r>
              <a:rPr lang="en-US" sz="4800" dirty="0"/>
              <a:t> </a:t>
            </a:r>
            <a:r>
              <a:rPr lang="en-US" sz="4800" dirty="0" err="1"/>
              <a:t>dựa</a:t>
            </a:r>
            <a:r>
              <a:rPr lang="en-US" sz="4800" dirty="0"/>
              <a:t> </a:t>
            </a:r>
            <a:r>
              <a:rPr lang="en-US" sz="4800" dirty="0" err="1"/>
              <a:t>vào</a:t>
            </a:r>
            <a:r>
              <a:rPr lang="en-US" sz="4800" dirty="0"/>
              <a:t> ƯCLN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chúng</a:t>
            </a:r>
            <a:r>
              <a:rPr lang="en-US" sz="4800" dirty="0"/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137033" y="5284460"/>
            <a:ext cx="11513976" cy="182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>
                <a:cs typeface="Arial" panose="020B0604020202020204" pitchFamily="34" charset="0"/>
              </a:rPr>
              <a:t>Chẳng hạn: </a:t>
            </a:r>
            <a:endParaRPr lang="en-US" sz="4800" dirty="0"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800" b="1" dirty="0">
                <a:cs typeface="Arial" panose="020B0604020202020204" pitchFamily="34" charset="0"/>
              </a:rPr>
              <a:t>ƯCLN (168, 180) = 2</a:t>
            </a:r>
            <a:r>
              <a:rPr lang="vi-VN" sz="4800" b="1" baseline="30000" dirty="0">
                <a:cs typeface="Arial" panose="020B0604020202020204" pitchFamily="34" charset="0"/>
              </a:rPr>
              <a:t>2</a:t>
            </a:r>
            <a:r>
              <a:rPr lang="vi-VN" sz="4800" b="1" dirty="0">
                <a:cs typeface="Arial" panose="020B0604020202020204" pitchFamily="34" charset="0"/>
              </a:rPr>
              <a:t>.3</a:t>
            </a:r>
            <a:r>
              <a:rPr lang="vi-VN" sz="4800" b="1" baseline="30000" dirty="0">
                <a:cs typeface="Arial" panose="020B0604020202020204" pitchFamily="34" charset="0"/>
              </a:rPr>
              <a:t>1</a:t>
            </a:r>
            <a:r>
              <a:rPr lang="vi-VN" sz="4800" b="1" dirty="0">
                <a:cs typeface="Arial" panose="020B0604020202020204" pitchFamily="34" charset="0"/>
              </a:rPr>
              <a:t> = 4.3 = 12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4074531" y="7227355"/>
            <a:ext cx="128158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=&gt; ƯC (168, 180) = Ư(12) = {1; 2; 3; 4; 6; 12}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2" y="342353"/>
            <a:ext cx="18419495" cy="9797684"/>
            <a:chOff x="-4213" y="0"/>
            <a:chExt cx="10825342" cy="59899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989925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846553" y="233495"/>
            <a:ext cx="6935412" cy="1155560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4052" y="-201270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49913" y="236954"/>
            <a:ext cx="7928692" cy="1019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3959">
            <a:off x="16424417" y="8532278"/>
            <a:ext cx="1703842" cy="15787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42419">
            <a:off x="-342780" y="9695082"/>
            <a:ext cx="1111383" cy="8914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912" y="2260729"/>
            <a:ext cx="111216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618308" y="2950258"/>
          <a:ext cx="6153167" cy="5630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Ngày</a:t>
                      </a:r>
                      <a:r>
                        <a:rPr lang="en-US" sz="4000" baseline="0" dirty="0"/>
                        <a:t> 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tiền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đóng</a:t>
                      </a:r>
                      <a:r>
                        <a:rPr lang="en-US" sz="4000" baseline="0" dirty="0"/>
                        <a:t> </a:t>
                      </a:r>
                    </a:p>
                    <a:p>
                      <a:pPr algn="ctr"/>
                      <a:r>
                        <a:rPr lang="en-US" sz="4000" baseline="0" dirty="0"/>
                        <a:t>( </a:t>
                      </a:r>
                      <a:r>
                        <a:rPr lang="en-US" sz="4000" baseline="0" dirty="0" err="1"/>
                        <a:t>đồng</a:t>
                      </a:r>
                      <a:r>
                        <a:rPr lang="en-US" sz="4000" baseline="0" dirty="0"/>
                        <a:t>)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Hai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56 000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dirty="0"/>
                        <a:t> Ba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28 000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Tư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42 000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Năm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98</a:t>
                      </a:r>
                      <a:r>
                        <a:rPr lang="en-US" sz="4000" baseline="0" dirty="0"/>
                        <a:t>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8461" y="1540951"/>
            <a:ext cx="8360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y trình dạy học vần, tập đọc lớp 1 - Tin Tức Giáo Dục Học Tập Ti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167" y="280544"/>
            <a:ext cx="4133624" cy="21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41572" y="24971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1526" y="-256431"/>
            <a:ext cx="1248995" cy="1229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5531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20000"/>
                  </a:lnSpc>
                  <a:buAutoNum type="alphaLcParenR"/>
                </a:pPr>
                <a:r>
                  <a:rPr lang="en-US" sz="4400" dirty="0" err="1"/>
                  <a:t>Gọi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mua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 x (</a:t>
                </a:r>
                <a:r>
                  <a:rPr lang="en-US" sz="4400" dirty="0" err="1"/>
                  <a:t>nghìn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, x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N</a:t>
                </a:r>
                <a:r>
                  <a:rPr lang="en-US" sz="4400" baseline="30000" dirty="0"/>
                  <a:t>*</a:t>
                </a:r>
                <a:r>
                  <a:rPr lang="en-US" sz="4400" dirty="0"/>
                  <a:t>, x &gt; 2).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ƯC ( 56, 28, 42, 98)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56 = 2</a:t>
                </a:r>
                <a:r>
                  <a:rPr lang="en-US" sz="4400" baseline="30000" dirty="0"/>
                  <a:t>3</a:t>
                </a:r>
                <a:r>
                  <a:rPr lang="en-US" sz="4400" dirty="0"/>
                  <a:t>.7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28 = 2</a:t>
                </a:r>
                <a:r>
                  <a:rPr lang="en-US" sz="4400" baseline="30000" dirty="0"/>
                  <a:t>2</a:t>
                </a:r>
                <a:r>
                  <a:rPr lang="en-US" sz="4400" dirty="0"/>
                  <a:t>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42 = 2.3.7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98 = 2.7</a:t>
                </a:r>
                <a:r>
                  <a:rPr lang="en-US" sz="4400" baseline="30000" dirty="0"/>
                  <a:t>2</a:t>
                </a:r>
                <a:endParaRPr lang="en-US" sz="4400" dirty="0"/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/>
                  <a:t>ƯCLN (56, 28, 42, 98) = 2.7 = 14</a:t>
                </a:r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/>
                  <a:t>ƯC ( 56, 28, 42, 98) = Ư (14)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					    = {1; 2; 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Vì</a:t>
                </a:r>
                <a:r>
                  <a:rPr lang="en-US" sz="4400" dirty="0"/>
                  <a:t> x &gt; 2 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{7;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7000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hoặc</a:t>
                </a:r>
                <a:r>
                  <a:rPr lang="en-US" sz="4400"/>
                  <a:t> </a:t>
                </a:r>
                <a:r>
                  <a:rPr lang="en-US" sz="4400" smtClean="0"/>
                  <a:t>14 </a:t>
                </a:r>
                <a:r>
                  <a:rPr lang="en-US" sz="4400" dirty="0"/>
                  <a:t>000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blipFill rotWithShape="1">
                <a:blip r:embed="rId5"/>
                <a:stretch>
                  <a:fillRect l="-1532" t="-743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14" y="-78842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b) 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TH1: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vé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: 7000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đồng</a:t>
            </a:r>
            <a:endParaRPr lang="en-US" sz="3600" b="1" dirty="0">
              <a:solidFill>
                <a:srgbClr val="002060"/>
              </a:solidFill>
              <a:ea typeface="Calibri" panose="020F050202020403020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Hai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56 000 : 7000  = 8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Ba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28 000 : 7000 = 4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Tư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42 000 : 7000 =6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Năm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98 000 : 7000 = 14 (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Tổng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tham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gia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chuyến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đi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8 + 4 + 6 + 14= 32 (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charset="0"/>
              </a:rPr>
              <a:t>Vậy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có</a:t>
            </a:r>
            <a:r>
              <a:rPr lang="en-US" sz="3600" dirty="0">
                <a:ea typeface="Calibri" panose="020F0502020204030204" charset="0"/>
              </a:rPr>
              <a:t> 32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tham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gia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chuyến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đi</a:t>
            </a:r>
            <a:r>
              <a:rPr lang="en-US" sz="3600" dirty="0">
                <a:ea typeface="Calibri" panose="020F0502020204030204" charset="0"/>
              </a:rPr>
              <a:t>.</a:t>
            </a:r>
            <a:endParaRPr lang="vi-VN" sz="3600" dirty="0"/>
          </a:p>
        </p:txBody>
      </p:sp>
      <p:pic>
        <p:nvPicPr>
          <p:cNvPr id="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7800" y="8815848"/>
            <a:ext cx="1981200" cy="14711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541327" y="228600"/>
            <a:ext cx="0" cy="8778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877300" y="0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TH2: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vé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: 14 000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đồng</a:t>
            </a:r>
            <a:endParaRPr lang="en-US" sz="3600" b="1" dirty="0">
              <a:solidFill>
                <a:srgbClr val="002060"/>
              </a:solidFill>
              <a:ea typeface="Calibri" panose="020F050202020403020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Hai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56 000 : 14000  = 4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Ba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28 000 : 14000 = 2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Tư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42 000 : 14000 =3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Năm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98 000 : 14000 = 7 (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Tổng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tham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gia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chuyến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đi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4 + 2 + 3 + 7= 16 (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charset="0"/>
              </a:rPr>
              <a:t>Vậy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có</a:t>
            </a:r>
            <a:r>
              <a:rPr lang="en-US" sz="3600" dirty="0">
                <a:ea typeface="Calibri" panose="020F0502020204030204" charset="0"/>
              </a:rPr>
              <a:t> 16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tham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gia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chuyến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đi</a:t>
            </a:r>
            <a:r>
              <a:rPr lang="en-US" sz="3600" dirty="0">
                <a:ea typeface="Calibri" panose="020F0502020204030204" charset="0"/>
              </a:rPr>
              <a:t>.</a:t>
            </a:r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8714" y="8973675"/>
            <a:ext cx="1658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6" grpId="0" uiExpand="1" build="allAtOnce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1"/>
            <a:ext cx="16916399" cy="9448799"/>
            <a:chOff x="0" y="0"/>
            <a:chExt cx="10821129" cy="57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162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3959">
            <a:off x="16084212" y="7729382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42419">
            <a:off x="56598" y="8098640"/>
            <a:ext cx="1803012" cy="14461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313" y="4624390"/>
            <a:ext cx="17608786" cy="154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VỀ PHẦN SỐ TỐI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kumimoji="0" lang="en-US" sz="7200" b="1" i="0" u="none" strike="noStrike" kern="120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525709" y="6607"/>
            <a:ext cx="17699928" cy="1031087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914" y="133893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6996" y="242400"/>
            <a:ext cx="1378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Vận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dụng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ƯCLN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để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rút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gọn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về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tối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giản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278" y="1268321"/>
            <a:ext cx="16723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Ta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rút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gọn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bằng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cách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chia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cả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tử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mẫu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của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cho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ước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chung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khác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1 (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nếu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 lvl="0" indent="-685800" algn="just" defTabSz="1828800" rtl="0" eaLnBrk="1" fontAlgn="auto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Phân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𝑎</m:t>
                        </m:r>
                      </m:num>
                      <m:den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được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gọi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phân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tối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giản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nếu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a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và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b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không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có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ước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chung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nào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khác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1,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nghĩa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ƯCLN(a, b) = 1.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  <a:blipFill rotWithShape="1">
                <a:blip r:embed="rId5"/>
                <a:stretch>
                  <a:fillRect l="-1" t="-27" r="1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  <a:blipFill rotWithShape="1">
                <a:blip r:embed="rId8"/>
                <a:stretch>
                  <a:fillRect l="-5" t="-30" r="2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, ta chia </a:t>
                </a:r>
                <a:r>
                  <a:rPr lang="en-US" sz="4400" dirty="0" err="1"/>
                  <a:t>cả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ƯCLN(</a:t>
                </a:r>
                <a:r>
                  <a:rPr lang="en-US" sz="4400" dirty="0" err="1"/>
                  <a:t>a,b</a:t>
                </a:r>
                <a:r>
                  <a:rPr lang="en-US" sz="4400" dirty="0"/>
                  <a:t>).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  <a:blipFill rotWithShape="1">
                <a:blip r:embed="rId9"/>
                <a:stretch>
                  <a:fillRect l="-3" t="-25" r="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ƯCLN(18, 30) = 6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  : 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  : 6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  <a:blipFill rotWithShape="1">
                <a:blip r:embed="rId10"/>
                <a:stretch>
                  <a:fillRect l="-4" t="-12" r="5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5237"/>
            <a:ext cx="5486400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3313375"/>
            <a:ext cx="8200739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ệ Sách Gỗ Treo Tường 4 Tầng 120x82x15cm KT06-120 » SIB DE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03" y="5898653"/>
            <a:ext cx="4560511" cy="45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-264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68319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5159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1255829" y="2221677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 rot="5400000">
            <a:off x="13039028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 rot="5400000">
            <a:off x="14898365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2902859" y="0"/>
            <a:ext cx="365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81055" y="1079649"/>
            <a:ext cx="1097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22314" y="3771900"/>
            <a:ext cx="154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318522" y="6781834"/>
            <a:ext cx="8350478" cy="2794148"/>
          </a:xfrm>
          <a:prstGeom prst="cloudCallout">
            <a:avLst>
              <a:gd name="adj1" fmla="val 9820"/>
              <a:gd name="adj2" fmla="val -12658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002060"/>
                </a:solidFill>
              </a:rPr>
              <a:t>Độ dài lớn nhất có thể của mỗi thanh gỗ được cắt?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200739" y="1562100"/>
            <a:ext cx="3534061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7712185" y="349749"/>
            <a:ext cx="34787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 dirty="0">
                <a:solidFill>
                  <a:srgbClr val="C00000"/>
                </a:solidFill>
              </a:rPr>
              <a:t>Cắt thành các thanh gỗ có độ dài như nhau mà không để thừa mẫu gỗ nào?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6" grpId="0"/>
      <p:bldP spid="4" grpId="0"/>
      <p:bldP spid="10" grpId="0" animBg="1"/>
      <p:bldP spid="11" grpId="0" animBg="1"/>
      <p:bldP spid="12" grpId="0" animBg="1"/>
      <p:bldP spid="8" grpId="0"/>
      <p:bldP spid="16" grpId="0"/>
      <p:bldP spid="17" grpId="0" animBg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7223225" cy="2450715"/>
            <a:chOff x="-3195" y="242459"/>
            <a:chExt cx="8047623" cy="10075305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1007530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Nếu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hay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blipFill rotWithShape="1">
                <a:blip r:embed="rId6"/>
                <a:stretch>
                  <a:fillRect l="-2" t="-29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chưa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>
                    <a:solidFill>
                      <a:prstClr val="black"/>
                    </a:solidFill>
                  </a:rPr>
                  <a:t>v</a:t>
                </a:r>
                <a:r>
                  <a:rPr lang="en-US" sz="4800" dirty="0" err="1">
                    <a:solidFill>
                      <a:prstClr val="black"/>
                    </a:solidFill>
                    <a:ea typeface="Calibri" panose="020F0502020204030204" charset="0"/>
                  </a:rPr>
                  <a:t>ì</a:t>
                </a:r>
                <a:r>
                  <a:rPr lang="en-US" sz="4800" dirty="0">
                    <a:solidFill>
                      <a:prstClr val="black"/>
                    </a:solidFill>
                    <a:ea typeface="Calibri" panose="020F0502020204030204" charset="0"/>
                  </a:rPr>
                  <a:t> ƯCLN(16, 10) = 2</a:t>
                </a:r>
              </a:p>
              <a:p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  <a:blipFill rotWithShape="1">
                <a:blip r:embed="rId8"/>
                <a:stretch>
                  <a:fillRect l="-3" t="-13" r="1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10922" y="264796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  <a:blipFill rotWithShape="1">
                <a:blip r:embed="rId9"/>
                <a:stretch>
                  <a:fillRect l="-5" t="-9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prstClr val="black"/>
                    </a:solidFill>
                    <a:latin typeface="Arial" panose="020B0604020202020204"/>
                    <a:ea typeface="Calibri" panose="020F0502020204030204" charset="0"/>
                  </a:rPr>
                  <a:t>Vậy</a:t>
                </a:r>
                <a:r>
                  <a:rPr lang="en-US" sz="4800" b="1" dirty="0">
                    <a:solidFill>
                      <a:prstClr val="black"/>
                    </a:solidFill>
                    <a:latin typeface="Arial" panose="020B0604020202020204"/>
                    <a:ea typeface="Calibri" panose="020F0502020204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phân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tối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giản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 panose="020F0502020204030204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  <a:blipFill rotWithShape="1">
                <a:blip r:embed="rId10"/>
                <a:stretch>
                  <a:fillRect l="-4" t="-3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14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577298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2895" y="3834108"/>
            <a:ext cx="11742318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6000" dirty="0" err="1"/>
              <a:t>Nếu</a:t>
            </a:r>
            <a:r>
              <a:rPr lang="en-US" sz="6000" dirty="0"/>
              <a:t> ƯCLN( a, b) = 1 </a:t>
            </a:r>
            <a:r>
              <a:rPr lang="en-US" sz="6000" dirty="0" err="1"/>
              <a:t>thì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a, b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gọi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nguyên</a:t>
            </a:r>
            <a:r>
              <a:rPr lang="en-US" sz="6000" dirty="0"/>
              <a:t> </a:t>
            </a:r>
            <a:r>
              <a:rPr lang="en-US" sz="6000" dirty="0" err="1"/>
              <a:t>tố</a:t>
            </a:r>
            <a:r>
              <a:rPr lang="en-US" sz="6000" dirty="0"/>
              <a:t> </a:t>
            </a:r>
            <a:r>
              <a:rPr lang="en-US" sz="6000" dirty="0" err="1"/>
              <a:t>cùng</a:t>
            </a:r>
            <a:r>
              <a:rPr lang="en-US" sz="6000" dirty="0"/>
              <a:t> </a:t>
            </a:r>
            <a:r>
              <a:rPr lang="en-US" sz="6000" dirty="0" err="1"/>
              <a:t>nhau</a:t>
            </a:r>
            <a:r>
              <a:rPr lang="en-US" sz="6000" dirty="0"/>
              <a:t>.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5931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1"/>
            <a:ext cx="15987644" cy="2453593"/>
            <a:chOff x="-3195" y="242459"/>
            <a:chExt cx="8047623" cy="4490503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449050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37732" y="5183156"/>
            <a:ext cx="7206267" cy="1861841"/>
            <a:chOff x="-1607434" y="-916708"/>
            <a:chExt cx="11180424" cy="860307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 8"/>
                <p:cNvSpPr/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/>
                  <a:r>
                    <a:rPr lang="en-US" sz="6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  : 9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  : 9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về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defRPr/>
                </a:pP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blipFill rotWithShape="1">
                <a:blip r:embed="rId9"/>
                <a:stretch>
                  <a:fillRect l="-3" t="-17" r="1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7"/>
          <p:cNvGrpSpPr/>
          <p:nvPr/>
        </p:nvGrpSpPr>
        <p:grpSpPr>
          <a:xfrm>
            <a:off x="1807067" y="7822268"/>
            <a:ext cx="6955933" cy="2045632"/>
            <a:chOff x="-1696693" y="-1945114"/>
            <a:chExt cx="9901009" cy="6233462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 8"/>
                <p:cNvSpPr/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  : 25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  : 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16600" dirty="0"/>
                </a:p>
              </p:txBody>
            </p:sp>
          </mc:Choice>
          <mc:Fallback xmlns="">
            <p:sp>
              <p:nvSpPr>
                <p:cNvPr id="27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34" y="534936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52987">
            <a:off x="16045447" y="-244685"/>
            <a:ext cx="2881295" cy="29620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091348" y="750203"/>
            <a:ext cx="2574510" cy="20032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9787" y="589422"/>
            <a:ext cx="6670051" cy="1293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Phân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r>
              <a:rPr lang="en-US" sz="5400" b="1" dirty="0"/>
              <a:t> </a:t>
            </a:r>
            <a:r>
              <a:rPr lang="en-US" sz="5400" b="1" dirty="0" err="1"/>
              <a:t>giản</a:t>
            </a:r>
            <a:endParaRPr lang="vi-VN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049027"/>
            <a:ext cx="1682082" cy="844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6292" y="211749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ƯCLN(4, 9)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712" y="2893839"/>
            <a:ext cx="12196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charset="0"/>
              </a:rPr>
              <a:t>Có: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charset="0"/>
              </a:rPr>
              <a:t>ƯCLN(4,9) = 1.</a:t>
            </a:r>
            <a:endParaRPr lang="en-US" sz="4000" b="1" dirty="0">
              <a:solidFill>
                <a:srgbClr val="000000"/>
              </a:solidFill>
              <a:ea typeface="Calibri" panose="020F050202020403020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a typeface="Calibri" panose="020F0502020204030204" charset="0"/>
              </a:rPr>
              <a:t>=&gt; Hai số 4 và 9 là hai số nguyên tố cùng nhau.</a:t>
            </a:r>
            <a:endParaRPr lang="en-US" sz="4000" dirty="0">
              <a:solidFill>
                <a:srgbClr val="000000"/>
              </a:solidFill>
              <a:ea typeface="Calibri" panose="020F0502020204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blipFill rotWithShape="1">
                <a:blip r:embed="rId11"/>
                <a:stretch>
                  <a:fillRect l="-2" t="-60" r="4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ƯCLN(4, 9) = 1.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=&gt;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  <a:blipFill rotWithShape="1">
                <a:blip r:embed="rId12"/>
                <a:stretch>
                  <a:fillRect l="-5" t="-22" r="1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69005" y="7652701"/>
            <a:ext cx="15878957" cy="2003965"/>
            <a:chOff x="-1572049" y="546222"/>
            <a:chExt cx="22321177" cy="2419087"/>
          </a:xfrm>
          <a:solidFill>
            <a:srgbClr val="CCFF6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-1427582" y="546222"/>
              <a:ext cx="22176710" cy="2419087"/>
              <a:chOff x="-3959571" y="-380835"/>
              <a:chExt cx="27947829" cy="6188218"/>
            </a:xfrm>
            <a:grpFill/>
          </p:grpSpPr>
          <p:grpSp>
            <p:nvGrpSpPr>
              <p:cNvPr id="33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6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4" name="Group 6"/>
              <p:cNvGrpSpPr/>
              <p:nvPr/>
            </p:nvGrpSpPr>
            <p:grpSpPr>
              <a:xfrm>
                <a:off x="-3959571" y="-380835"/>
                <a:ext cx="27947829" cy="5969084"/>
                <a:chOff x="-2596167" y="-230146"/>
                <a:chExt cx="16889394" cy="3607229"/>
              </a:xfrm>
              <a:grpFill/>
            </p:grpSpPr>
            <p:sp>
              <p:nvSpPr>
                <p:cNvPr id="35" name="Freeform 7"/>
                <p:cNvSpPr/>
                <p:nvPr/>
              </p:nvSpPr>
              <p:spPr>
                <a:xfrm>
                  <a:off x="-2596167" y="-230146"/>
                  <a:ext cx="16889394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572049" y="576555"/>
              <a:ext cx="1365591" cy="1050638"/>
            </a:xfrm>
            <a:prstGeom prst="ellipse">
              <a:avLst/>
            </a:prstGeom>
            <a:grpFill/>
          </p:spPr>
        </p:pic>
      </p:grpSp>
      <p:sp>
        <p:nvSpPr>
          <p:cNvPr id="19" name="TextBox 18"/>
          <p:cNvSpPr txBox="1"/>
          <p:nvPr/>
        </p:nvSpPr>
        <p:spPr>
          <a:xfrm>
            <a:off x="3043238" y="8027568"/>
            <a:ext cx="1480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1348"/>
            <a:ext cx="7589068" cy="19466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37609" y="438128"/>
            <a:ext cx="7589068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800" b="1" dirty="0">
                <a:solidFill>
                  <a:srgbClr val="FF0000"/>
                </a:solidFill>
              </a:rPr>
              <a:t>LUYỆN TẬP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29491" y="2098137"/>
            <a:ext cx="17593614" cy="8142839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90545" y="2113889"/>
            <a:ext cx="15599066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30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45			;			b) 42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70		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082" y="3664328"/>
            <a:ext cx="255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a) ƯC (30 ,45)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30 = 2.3.5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45 = 3</a:t>
                </a:r>
                <a:r>
                  <a:rPr lang="fr-FR" sz="4000" baseline="30000" dirty="0"/>
                  <a:t>2</a:t>
                </a:r>
                <a:r>
                  <a:rPr lang="fr-FR" sz="4000" dirty="0"/>
                  <a:t>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/>
                  <a:t>ƯCLN (30 , 45) = 3.5 = 15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/>
                  <a:t>ƯC (30,45) = Ư (15)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		    = {1 ; 3 ; 5 ; 15}</a:t>
                </a:r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blipFill rotWithShape="1">
                <a:blip r:embed="rId7"/>
                <a:stretch>
                  <a:fillRect l="-6" t="-3" r="4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63000" y="4294346"/>
            <a:ext cx="0" cy="548245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b) ƯC (42, 70)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40 = 2.3.7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70 = </a:t>
                </a:r>
                <a:r>
                  <a:rPr lang="en-US" sz="4000" dirty="0"/>
                  <a:t>2 . 5. 7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/>
                  <a:t>ƯCLN (42 , 70) = 2.7 = 14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/>
                  <a:t>ƯC (42, 70) = Ư (14)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		    = {1 ; 2 ; 7 ; 14}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blipFill rotWithShape="1">
                <a:blip r:embed="rId8"/>
                <a:stretch>
                  <a:fillRect l="-4" t="-7" r="3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uiExpand="1" build="allAtOnce"/>
      <p:bldP spid="20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516600" cy="1012146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84614" y="12482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5463" y="50480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2.33.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72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= 96.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5943" y="874153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462" y="1826786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ƯCLN(a, b),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ƯC(a, b).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441" y="2799180"/>
            <a:ext cx="266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426" y="3688613"/>
            <a:ext cx="4473866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a) a = 72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3</a:t>
            </a: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.3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2</a:t>
            </a:r>
            <a:endParaRPr lang="en-US" sz="4400" dirty="0">
              <a:ea typeface="Calibri" panose="020F050202020403020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    b = 96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5</a:t>
            </a: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.3</a:t>
            </a:r>
            <a:endParaRPr lang="en-US" sz="4400" dirty="0">
              <a:ea typeface="Calibri" panose="020F050202020403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4426" y="6355876"/>
            <a:ext cx="14418596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/>
              <a:t>b) ƯCLN (</a:t>
            </a:r>
            <a:r>
              <a:rPr lang="fr-FR" sz="4400" dirty="0" err="1"/>
              <a:t>a,b</a:t>
            </a:r>
            <a:r>
              <a:rPr lang="fr-FR" sz="4400" dirty="0"/>
              <a:t>) = 2</a:t>
            </a:r>
            <a:r>
              <a:rPr lang="fr-FR" sz="4400" baseline="30000" dirty="0"/>
              <a:t>3</a:t>
            </a:r>
            <a:r>
              <a:rPr lang="fr-FR" sz="4400" dirty="0"/>
              <a:t>.3=24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fr-FR" sz="4400" dirty="0"/>
              <a:t>=&gt; ƯC (a, b) = Ư (24) = {1 ; 2 ; 3 ; 4 ; 6 ; 8 ; 12 ; 24}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3" grpId="0"/>
      <p:bldP spid="4" grpId="0" uiExpand="1" build="allAtOnce"/>
      <p:bldP spid="25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0" indent="0">
                  <a:lnSpc>
                    <a:spcPct val="115000"/>
                  </a:lnSpc>
                  <a:buNone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2.34.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?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rút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gọn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marL="127000" lvl="0">
                  <a:lnSpc>
                    <a:spcPct val="115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blipFill rotWithShape="1">
                <a:blip r:embed="rId6"/>
                <a:stretch>
                  <a:fillRect l="-1" t="-11" r="3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21222" y="3377790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  : 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 :5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endParaRPr lang="en-US" sz="138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blipFill rotWithShape="1">
                <a:blip r:embed="rId7"/>
                <a:stretch>
                  <a:fillRect t="-23" r="4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b="1" dirty="0"/>
                  <a:t>ƯCLN ( 23, 81)  = 1</a:t>
                </a:r>
                <a:endParaRPr lang="en-US" sz="1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blipFill rotWithShape="1">
                <a:blip r:embed="rId8"/>
                <a:stretch>
                  <a:fillRect l="-4" t="-9" r="4" b="-19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16062040" y="8869562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60" y="0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04090" y="-870735"/>
            <a:ext cx="1882706" cy="185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Rút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gọn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các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vê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̀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tối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giản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blipFill rotWithShape="1">
                <a:blip r:embed="rId6"/>
                <a:stretch>
                  <a:fillRect l="-3" t="-21" r="1" b="-8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24800" y="3691157"/>
            <a:ext cx="255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5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60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  <a:blipFill rotWithShape="1">
                <a:blip r:embed="rId7"/>
                <a:stretch>
                  <a:fillRect t="-3" r="17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6600" dirty="0"/>
                  <a:t>;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  <a:blipFill rotWithShape="1">
                <a:blip r:embed="rId8"/>
                <a:stretch>
                  <a:fillRect l="-9" t="-38" r="5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  <a:blipFill rotWithShape="1">
                <a:blip r:embed="rId9"/>
                <a:stretch>
                  <a:fillRect l="-8" t="-9" r="2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5000" y="71300"/>
            <a:ext cx="7668064" cy="1860119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algn="ctr"/>
              <a:r>
                <a:rPr lang="en-US" sz="8000" b="1" dirty="0" err="1">
                  <a:solidFill>
                    <a:srgbClr val="C00000"/>
                  </a:solidFill>
                </a:rPr>
                <a:t>Vận</a:t>
              </a:r>
              <a:r>
                <a:rPr lang="en-US" sz="8000" b="1" dirty="0">
                  <a:solidFill>
                    <a:srgbClr val="C00000"/>
                  </a:solidFill>
                </a:rPr>
                <a:t> </a:t>
              </a:r>
              <a:r>
                <a:rPr lang="en-US" sz="8000" b="1" dirty="0" err="1">
                  <a:solidFill>
                    <a:srgbClr val="C00000"/>
                  </a:solidFill>
                </a:rPr>
                <a:t>dụng</a:t>
              </a:r>
              <a:endParaRPr lang="vi-VN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680534">
            <a:off x="11756218" y="278380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380424">
            <a:off x="16791465" y="-1327723"/>
            <a:ext cx="1166687" cy="34314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08057">
            <a:off x="4610156" y="-16193"/>
            <a:ext cx="2625654" cy="6725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752723">
            <a:off x="-148232" y="7585223"/>
            <a:ext cx="2071506" cy="27217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054" y="2103238"/>
            <a:ext cx="17716500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3508" y="4172434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213331"/>
            <a:ext cx="15925799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/>
              <a:t>+18 </a:t>
            </a:r>
            <a:r>
              <a:rPr lang="fr-FR" sz="4400" dirty="0" err="1"/>
              <a:t>và</a:t>
            </a:r>
            <a:r>
              <a:rPr lang="fr-FR" sz="4400" dirty="0"/>
              <a:t> 35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ƯCLN(18,35)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+ 27 </a:t>
            </a:r>
            <a:r>
              <a:rPr lang="fr-FR" sz="4400" dirty="0" err="1"/>
              <a:t>và</a:t>
            </a:r>
            <a:r>
              <a:rPr lang="fr-FR" sz="4400" dirty="0"/>
              <a:t> 16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những</a:t>
            </a:r>
            <a:r>
              <a:rPr lang="fr-FR" sz="4400" dirty="0"/>
              <a:t> ƯCLN ( 27,16)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+ 15 </a:t>
            </a:r>
            <a:r>
              <a:rPr lang="fr-FR" sz="4400" dirty="0" err="1"/>
              <a:t>và</a:t>
            </a:r>
            <a:r>
              <a:rPr lang="fr-FR" sz="4400" dirty="0"/>
              <a:t> 49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 (15, 49) = 1</a:t>
            </a:r>
          </a:p>
          <a:p>
            <a:pPr algn="just">
              <a:lnSpc>
                <a:spcPct val="150000"/>
              </a:lnSpc>
            </a:pPr>
            <a:r>
              <a:rPr lang="fr-FR" sz="4400" dirty="0"/>
              <a:t>…………………………………………………………………………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4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923" y="3166227"/>
            <a:ext cx="16319619" cy="1107442"/>
            <a:chOff x="232821" y="201221"/>
            <a:chExt cx="7853925" cy="1502285"/>
          </a:xfrm>
        </p:grpSpPr>
        <p:sp>
          <p:nvSpPr>
            <p:cNvPr id="3" name="Freeform 3"/>
            <p:cNvSpPr/>
            <p:nvPr/>
          </p:nvSpPr>
          <p:spPr>
            <a:xfrm>
              <a:off x="232821" y="201221"/>
              <a:ext cx="7853925" cy="150228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Đọc và ghi nhớ nội dung chính của bài.</a:t>
              </a:r>
              <a:endParaRPr lang="en-US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solidFill>
                  <a:srgbClr val="000000"/>
                </a:solidFill>
              </a:rPr>
              <a:t>HƯỚNG DẪN VỀ NHÀ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35127" y="-884545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5984500" y="-11248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77" y="-139010"/>
            <a:ext cx="2122534" cy="20896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1230923" y="4724724"/>
            <a:ext cx="16371277" cy="1333176"/>
            <a:chOff x="300142" y="293891"/>
            <a:chExt cx="12920439" cy="1506664"/>
          </a:xfrm>
        </p:grpSpPr>
        <p:sp>
          <p:nvSpPr>
            <p:cNvPr id="19" name="Freeform 3"/>
            <p:cNvSpPr/>
            <p:nvPr/>
          </p:nvSpPr>
          <p:spPr>
            <a:xfrm>
              <a:off x="300142" y="293891"/>
              <a:ext cx="12920439" cy="150666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Vận dụng kiến thức làm bài tập </a:t>
              </a:r>
              <a:r>
                <a:rPr lang="pt-BR" sz="4400" b="1" dirty="0"/>
                <a:t>2.31</a:t>
              </a:r>
              <a:r>
                <a:rPr lang="pt-BR" sz="4400" dirty="0"/>
                <a:t> + </a:t>
              </a:r>
              <a:r>
                <a:rPr lang="pt-BR" sz="4400" b="1" dirty="0"/>
                <a:t>2.32</a:t>
              </a:r>
              <a:endParaRPr lang="en-US" sz="4400" dirty="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230372" y="6362700"/>
            <a:ext cx="16371826" cy="3186314"/>
            <a:chOff x="300141" y="293891"/>
            <a:chExt cx="13202648" cy="4031503"/>
          </a:xfrm>
        </p:grpSpPr>
        <p:sp>
          <p:nvSpPr>
            <p:cNvPr id="21" name="Freeform 3"/>
            <p:cNvSpPr/>
            <p:nvPr/>
          </p:nvSpPr>
          <p:spPr>
            <a:xfrm>
              <a:off x="300141" y="293891"/>
              <a:ext cx="13202648" cy="1542600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en-US" sz="4400" dirty="0"/>
                <a:t>- </a:t>
              </a:r>
              <a:r>
                <a:rPr lang="en-US" sz="4400" dirty="0" err="1"/>
                <a:t>Đọc</a:t>
              </a:r>
              <a:r>
                <a:rPr lang="en-US" sz="4400" dirty="0"/>
                <a:t>, </a:t>
              </a:r>
              <a:r>
                <a:rPr lang="en-US" sz="4400" dirty="0" err="1"/>
                <a:t>tìm</a:t>
              </a:r>
              <a:r>
                <a:rPr lang="en-US" sz="4400" dirty="0"/>
                <a:t> </a:t>
              </a:r>
              <a:r>
                <a:rPr lang="en-US" sz="4400" dirty="0" err="1"/>
                <a:t>hiểu</a:t>
              </a:r>
              <a:r>
                <a:rPr lang="en-US" sz="4400" dirty="0"/>
                <a:t> </a:t>
              </a:r>
              <a:r>
                <a:rPr lang="en-US" sz="4400" dirty="0" err="1"/>
                <a:t>thêm</a:t>
              </a:r>
              <a:r>
                <a:rPr lang="en-US" sz="4400" dirty="0"/>
                <a:t> </a:t>
              </a:r>
              <a:r>
                <a:rPr lang="en-US" sz="4400" dirty="0" err="1"/>
                <a:t>mục</a:t>
              </a:r>
              <a:r>
                <a:rPr lang="en-US" sz="4400" dirty="0"/>
                <a:t> “</a:t>
              </a:r>
              <a:r>
                <a:rPr lang="en-US" sz="4400" b="1" dirty="0" err="1"/>
                <a:t>Em</a:t>
              </a:r>
              <a:r>
                <a:rPr lang="en-US" sz="4400" b="1" dirty="0"/>
                <a:t> </a:t>
              </a:r>
              <a:r>
                <a:rPr lang="en-US" sz="4400" b="1" dirty="0" err="1"/>
                <a:t>có</a:t>
              </a:r>
              <a:r>
                <a:rPr lang="en-US" sz="4400" b="1" dirty="0"/>
                <a:t> </a:t>
              </a:r>
              <a:r>
                <a:rPr lang="en-US" sz="4400" b="1" dirty="0" err="1"/>
                <a:t>biết</a:t>
              </a:r>
              <a:r>
                <a:rPr lang="en-US" sz="4400" dirty="0"/>
                <a:t>”</a:t>
              </a:r>
            </a:p>
          </p:txBody>
        </p:sp>
        <p:sp>
          <p:nvSpPr>
            <p:cNvPr id="22" name="Freeform 3"/>
            <p:cNvSpPr/>
            <p:nvPr/>
          </p:nvSpPr>
          <p:spPr>
            <a:xfrm>
              <a:off x="300142" y="2551400"/>
              <a:ext cx="13181375" cy="177399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vi-VN" sz="4400" dirty="0"/>
                <a:t>- </a:t>
              </a:r>
              <a:r>
                <a:rPr lang="en-US" sz="4400" dirty="0" err="1"/>
                <a:t>Đọc</a:t>
              </a:r>
              <a:r>
                <a:rPr lang="vi-VN" sz="4400" dirty="0"/>
                <a:t> trước bài  “</a:t>
              </a:r>
              <a:r>
                <a:rPr lang="vi-VN" sz="4400" b="1" dirty="0"/>
                <a:t>Bội chung</a:t>
              </a:r>
              <a:r>
                <a:rPr lang="en-US" sz="4400" b="1" dirty="0"/>
                <a:t>. B</a:t>
              </a:r>
              <a:r>
                <a:rPr lang="vi-VN" sz="4400" b="1" dirty="0"/>
                <a:t>ội chung nhỏ nhất</a:t>
              </a:r>
              <a:r>
                <a:rPr lang="vi-VN" sz="4400" dirty="0"/>
                <a:t>”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76981">
            <a:off x="16582049" y="-196454"/>
            <a:ext cx="1978164" cy="1844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72345">
            <a:off x="676594" y="5138223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840615">
            <a:off x="14516176" y="1659544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81088" y="7034880"/>
            <a:ext cx="1061203" cy="1061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611161">
            <a:off x="1590525" y="1237726"/>
            <a:ext cx="862233" cy="1931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2892" y="2937140"/>
            <a:ext cx="1231759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11: ƯỚC CHUNG. ƯỚC CHUNG LỚN NHẤT</a:t>
            </a:r>
          </a:p>
          <a:p>
            <a:pPr algn="ctr">
              <a:lnSpc>
                <a:spcPct val="120000"/>
              </a:lnSpc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95351" y="802817"/>
            <a:ext cx="16297298" cy="83451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0776" y="3029825"/>
            <a:ext cx="13096522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rgbClr val="FF0000"/>
                </a:solidFill>
              </a:rPr>
              <a:t>CẢM ƠN CÁC EM ĐÃ CHÚ Ý BÀI GIẢNG!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297298" y="7208190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89396">
            <a:off x="-145601" y="7383476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97473">
            <a:off x="16152034" y="665899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0615">
            <a:off x="93921" y="1217356"/>
            <a:ext cx="2348424" cy="768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57909" y="-689643"/>
            <a:ext cx="9689995" cy="5402868"/>
            <a:chOff x="-3156596" y="2077354"/>
            <a:chExt cx="15802564" cy="80569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-3156596" y="2077354"/>
              <a:ext cx="15802564" cy="80569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06992" y="2621239"/>
              <a:ext cx="8862834" cy="2138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60692" y="5822002"/>
            <a:ext cx="2146240" cy="26554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3099" y="1026455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172295" y="2182547"/>
            <a:ext cx="11574000" cy="1080296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96131" y="4855276"/>
            <a:ext cx="11413550" cy="967894"/>
          </a:xfrm>
          <a:prstGeom prst="rect">
            <a:avLst/>
          </a:prstGeom>
          <a:solidFill>
            <a:srgbClr val="AFDEE3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76707" y="7675510"/>
            <a:ext cx="8930494" cy="123489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823672" y="2182547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5081" y="4855276"/>
            <a:ext cx="970642" cy="969366"/>
            <a:chOff x="0" y="0"/>
            <a:chExt cx="1294189" cy="1292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22224" y="7647755"/>
            <a:ext cx="970642" cy="969366"/>
            <a:chOff x="0" y="0"/>
            <a:chExt cx="1294189" cy="12924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2577" y="188577"/>
              <a:ext cx="915750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07991">
            <a:off x="13357983" y="6724328"/>
            <a:ext cx="1811439" cy="277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22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03959">
            <a:off x="14814656" y="5516273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42419">
            <a:off x="166453" y="5347353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627376">
            <a:off x="3129658" y="1422052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9960" y="4646510"/>
            <a:ext cx="12596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ƯỚC CHUNG VÀ ƯỚC CHUNG LỚN NHẤT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861" y="6475745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TÌM ƯỚC CHUNG LỚN NHẤT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9787" y="82000"/>
            <a:ext cx="135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ƯỚC CHUNG VÀ ƯỚC CHUNG LỚN NHẤT</a:t>
            </a:r>
            <a:endParaRPr lang="vi-VN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685" y="1711139"/>
            <a:ext cx="1479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Ư(24)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Ư(28)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524260" y="2571739"/>
          <a:ext cx="12166549" cy="2336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3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5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Ư(24)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Ư(28)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9425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425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637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141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93627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78081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6352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46352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14623" y="262244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42856" y="2675923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9319" y="5126151"/>
            <a:ext cx="1392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 28)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28.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ƯC(24,28).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275264" y="6720711"/>
            <a:ext cx="1607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 (24, 28) = { 1; 2; 4}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4358" y="7699718"/>
            <a:ext cx="11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 28).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2089" y="8532977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2324870" y="786933"/>
            <a:ext cx="1003865" cy="1104251"/>
          </a:xfrm>
          <a:prstGeom prst="rect">
            <a:avLst/>
          </a:prstGeom>
        </p:spPr>
      </p:pic>
      <p:sp>
        <p:nvSpPr>
          <p:cNvPr id="47" name="Title 2"/>
          <p:cNvSpPr txBox="1"/>
          <p:nvPr/>
        </p:nvSpPr>
        <p:spPr>
          <a:xfrm>
            <a:off x="3398802" y="964194"/>
            <a:ext cx="13944593" cy="8588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000" b="1" dirty="0" err="1"/>
              <a:t>Ước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ước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r>
              <a:rPr lang="en-US" sz="4000" b="1" dirty="0"/>
              <a:t> </a:t>
            </a:r>
            <a:r>
              <a:rPr lang="en-US" sz="4000" b="1" dirty="0" err="1"/>
              <a:t>nhất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hay </a:t>
            </a:r>
            <a:r>
              <a:rPr lang="en-US" sz="4000" b="1" dirty="0" err="1"/>
              <a:t>nhiều</a:t>
            </a:r>
            <a:r>
              <a:rPr lang="en-US" sz="4000" b="1" dirty="0"/>
              <a:t> </a:t>
            </a:r>
            <a:r>
              <a:rPr lang="en-US" sz="4000" b="1" dirty="0" err="1"/>
              <a:t>số</a:t>
            </a:r>
            <a:endParaRPr lang="vi-VN" sz="40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302025" y="1737978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38833" y="5380130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244112" y="7793056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HĐ3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" grpId="0"/>
      <p:bldP spid="21" grpId="0"/>
      <p:bldP spid="32" grpId="0"/>
      <p:bldP spid="37" grpId="0"/>
      <p:bldP spid="42" grpId="0"/>
      <p:bldP spid="43" grpId="0"/>
      <p:bldP spid="44" grpId="0"/>
      <p:bldP spid="47" grpId="0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53163">
            <a:off x="17022056" y="-342766"/>
            <a:ext cx="1561645" cy="20757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7185" y="5217904"/>
            <a:ext cx="1603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ƯC(a,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1580" y="6304643"/>
            <a:ext cx="1204382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ƯCLN(a,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6475" y="7625601"/>
            <a:ext cx="10552111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ƯCLN(a, b)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2077" y="50132"/>
            <a:ext cx="14883784" cy="4857162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lớn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nhất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tập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endParaRPr lang="en-US" sz="4800" kern="0" dirty="0">
              <a:solidFill>
                <a:srgbClr val="000E3F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uiExpand="1" build="allAtOnce" animBg="1"/>
      <p:bldP spid="22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5855000" cy="1749479"/>
            <a:chOff x="-521000" y="-20521"/>
            <a:chExt cx="5855000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4771439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5855000" cy="1002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23722" y="156666"/>
            <a:ext cx="6407280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sz="44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53664" y="2758165"/>
            <a:ext cx="8684717" cy="1055200"/>
            <a:chOff x="-1131619" y="-3445805"/>
            <a:chExt cx="6438345" cy="1522777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131619" y="-3445805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Ư(18)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9; 18}</a:t>
              </a:r>
            </a:p>
            <a:p>
              <a:pPr algn="just">
                <a:lnSpc>
                  <a:spcPct val="130000"/>
                </a:lnSpc>
              </a:pP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050487" y="71092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5156" y="448121"/>
            <a:ext cx="619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ƯCLN(18, 30)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2832881" y="6347685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0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ƯC(18, 30) = {</a:t>
              </a:r>
              <a:r>
                <a:rPr lang="en-US" sz="4000" b="1" dirty="0">
                  <a:solidFill>
                    <a:srgbClr val="002060"/>
                  </a:solidFill>
                </a:rPr>
                <a:t>1; 2; 3; 6</a:t>
              </a:r>
              <a:r>
                <a:rPr lang="en-US" sz="4000" dirty="0"/>
                <a:t>}.</a:t>
              </a: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946284" y="4618008"/>
            <a:ext cx="8684717" cy="1055200"/>
            <a:chOff x="-1131619" y="-2076137"/>
            <a:chExt cx="6438345" cy="1522777"/>
          </a:xfrm>
          <a:solidFill>
            <a:schemeClr val="bg1"/>
          </a:solidFill>
        </p:grpSpPr>
        <p:sp>
          <p:nvSpPr>
            <p:cNvPr id="22" name="Freeform 8"/>
            <p:cNvSpPr/>
            <p:nvPr/>
          </p:nvSpPr>
          <p:spPr>
            <a:xfrm>
              <a:off x="-1131619" y="-2076137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Ư(30)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5;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10; 15; 30}</a:t>
              </a:r>
              <a:endParaRPr lang="vi-VN" sz="4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7"/>
          <p:cNvGrpSpPr/>
          <p:nvPr/>
        </p:nvGrpSpPr>
        <p:grpSpPr>
          <a:xfrm>
            <a:off x="2853664" y="7886700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2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ƯCLN(18, 30) = </a:t>
              </a:r>
              <a:r>
                <a:rPr lang="en-US" sz="4000" b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2499</Words>
  <Application>Microsoft Office PowerPoint</Application>
  <PresentationFormat>Custom</PresentationFormat>
  <Paragraphs>274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Wingdings</vt:lpstr>
      <vt:lpstr>Calibri</vt:lpstr>
      <vt:lpstr>Cambria Math</vt:lpstr>
      <vt:lpstr>Abel</vt:lpstr>
      <vt:lpstr>Arial</vt:lpstr>
      <vt:lpstr>Odibee Sans</vt:lpstr>
      <vt:lpstr>Times New Roman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152</cp:revision>
  <dcterms:created xsi:type="dcterms:W3CDTF">2006-08-16T00:00:00Z</dcterms:created>
  <dcterms:modified xsi:type="dcterms:W3CDTF">2024-10-20T17:35:47Z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A73B0B501713462B9E478B908A68DF5E</vt:lpwstr>
  </property>
  <property fmtid="{D5CDD505-2E9C-101B-9397-08002B2CF9AE}" pid="3" name="KSOProductBuildVer">
    <vt:lpwstr>1033-11.2.0.10382</vt:lpwstr>
  </property>
</Properties>
</file>