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7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23" r:id="rId17"/>
    <p:sldId id="425" r:id="rId18"/>
    <p:sldId id="442" r:id="rId19"/>
    <p:sldId id="434" r:id="rId20"/>
    <p:sldId id="443" r:id="rId21"/>
    <p:sldId id="444" r:id="rId22"/>
    <p:sldId id="257" r:id="rId23"/>
    <p:sldId id="453" r:id="rId24"/>
    <p:sldId id="398" r:id="rId25"/>
    <p:sldId id="454" r:id="rId26"/>
  </p:sldIdLst>
  <p:sldSz cx="14630400" cy="8229600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Indie Flower" panose="020B0604020202020204" charset="0"/>
      <p:regular r:id="rId29"/>
    </p:embeddedFont>
    <p:embeddedFont>
      <p:font typeface="Maven Pro" panose="020B060402020202020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Patrick Hand" panose="00000500000000000000" pitchFamily="2" charset="0"/>
      <p:regular r:id="rId36"/>
    </p:embeddedFont>
    <p:embeddedFont>
      <p:font typeface="SVN-Segoe Print" panose="020B0604020202020204" charset="0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VNI-Times" panose="020B060402020202020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0" y="5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02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4" Type="http://schemas.openxmlformats.org/officeDocument/2006/relationships/image" Target="../media/image9.png"/><Relationship Id="rId9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đôi số hạt thóc ô trước đến ô cuối cùng.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1014743"/>
            <a:ext cx="1569723" cy="2438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604" y="2233945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89" y="354586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371299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Số thóc ở ô số 8 là: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93794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747206" y="5581788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a. a. a. a = a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5" y="622936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997548" y="1051582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321983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1.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với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mũ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tự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nhiên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7827" y="2119756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các ví dụ trên em hãy định nghĩa lũy thừa bậc n của a 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403379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559828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44" y="478208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sng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</a:t>
                </a:r>
                <a:r>
                  <a:rPr kumimoji="0" lang="en-US" altLang="en-US" sz="3200" b="0" i="0" u="sng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hay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hay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biểu thức 3.3.3.3.3 dưới dạng luỹ thừa. Hãy chỉ ra cơ số và số mũ của luỹ thừa đó.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blipFill>
                <a:blip r:embed="rId5"/>
                <a:stretch>
                  <a:fillRect l="-2137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ố chính phương 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Tính số hạt thóc có trong ô thứ 7 của bàn cờ nói trong bài toán mở đầu.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mỗi số tự nhiên sau thành tổng giá trị các chữ số của nóbằng cách dùng các luỹ thừa của 10 theo mẫu: 4257 = 4.10³ + 2.10² +5.10+ 7.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a) 23 197</a:t>
            </a: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b) 203 184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+ 8.10 + 4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554" y="3534286"/>
            <a:ext cx="126960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1.1: Em hãy viết tích sau dưới dạng lũy thừa: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a)  9.9.9.9.9                                      b) a.a.a.a.a.a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1.2: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Áp dụng định nghĩa về lũy thừa hãy viết tích của hai lũy thừa thành một lũy thừa : a) 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b)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blipFill>
                <a:blip r:embed="rId6"/>
                <a:stretch>
                  <a:fillRect l="-17751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blipFill>
                <a:blip r:embed="rId7"/>
                <a:stretch>
                  <a:fillRect l="-175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(2.2.2).(2.2)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blipFill>
                <a:blip r:embed="rId8"/>
                <a:stretch>
                  <a:fillRect l="-4870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(a.a.a.a).(a.a.a)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blipFill>
                <a:blip r:embed="rId9"/>
                <a:stretch>
                  <a:fillRect l="-427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7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56719" y="2051249"/>
            <a:ext cx="3673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nhận xét 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279" y="3372147"/>
            <a:ext cx="13061714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“Qua 2 ví dụ ta 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" y="3366674"/>
            <a:ext cx="594435" cy="7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2.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kết quả phép nhân sau dưới dạng một luỹ thừa của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(7.7) . (7.7.7)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nhận xét về mối liên hệ giữa các số mũ của 7 trong hai thừa số và tích tìm được ở câu a) 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  <a:blipFill>
                <a:blip r:embed="rId7"/>
                <a:stretch>
                  <a:fillRect l="-1565" t="-3404" r="-10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6767" y="6432814"/>
            <a:ext cx="12879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2 ta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2.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cơ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0889" y="4994756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9" y="4994756"/>
                <a:ext cx="13417061" cy="1247777"/>
              </a:xfrm>
              <a:prstGeom prst="rect">
                <a:avLst/>
              </a:prstGeom>
              <a:blipFill>
                <a:blip r:embed="rId6"/>
                <a:stretch>
                  <a:fillRect l="-1363" t="-7805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107" y="6270203"/>
            <a:ext cx="9113755" cy="1264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889" y="4223660"/>
            <a:ext cx="75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a) </a:t>
            </a:r>
            <a:r>
              <a:rPr lang="en-US" sz="3200" u="sng" dirty="0" err="1">
                <a:solidFill>
                  <a:srgbClr val="FF0000"/>
                </a:solidFill>
              </a:rPr>
              <a:t>Nhân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hai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lũy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thừa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cùng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cơ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số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rgbClr val="FF0000"/>
                    </a:solidFill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dirty="0">
                    <a:solidFill>
                      <a:srgbClr val="FF0000"/>
                    </a:solidFill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solidFill>
                      <a:srgbClr val="FF0000"/>
                    </a:solidFill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alt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0266" y="3061593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66" y="3061593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0146" y="3879129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46" y="3879129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14279" y="4681064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79" y="4681064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75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3.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kết quả phép chia sau dưới dạng một luỹ thừa của 6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6.6.6.6.6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nhận xét về mối liên hệ giữa các số mũ của 6 trong số bị chia và thương tìm được ở câu a)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  <a:blipFill>
                <a:blip r:embed="rId6"/>
                <a:stretch>
                  <a:fillRect l="-1493" t="-3065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blipFill>
                <a:blip r:embed="rId7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153" y="6669438"/>
            <a:ext cx="132761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3 ta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hiệu số mũ của số bị chia và số chia thì đây chính là phép nhân của hai lũy thừa cùng cơ số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496" y="3966280"/>
                <a:ext cx="13242012" cy="2484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0 ),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6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≠ 0 )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3966280"/>
                <a:ext cx="13242012" cy="2484976"/>
              </a:xfrm>
              <a:prstGeom prst="rect">
                <a:avLst/>
              </a:prstGeom>
              <a:blipFill>
                <a:blip r:embed="rId6"/>
                <a:stretch>
                  <a:fillRect l="-1381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96" y="6551603"/>
            <a:ext cx="9478904" cy="1182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021" y="3426260"/>
            <a:ext cx="66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b) </a:t>
            </a:r>
            <a:r>
              <a:rPr lang="en-US" sz="3200" u="sng" dirty="0">
                <a:solidFill>
                  <a:srgbClr val="FF0000"/>
                </a:solidFill>
              </a:rPr>
              <a:t>Chia </a:t>
            </a:r>
            <a:r>
              <a:rPr lang="en-US" sz="3200" u="sng" dirty="0" err="1">
                <a:solidFill>
                  <a:srgbClr val="FF0000"/>
                </a:solidFill>
              </a:rPr>
              <a:t>hai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lũy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thừa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cùng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cơ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số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4226" y="2294846"/>
            <a:ext cx="10219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dirty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dirty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  <a:blipFill>
                <a:blip r:embed="rId3"/>
                <a:stretch>
                  <a:fillRect l="-2500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8865" y="3187341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65" y="3187341"/>
                <a:ext cx="1029384" cy="646331"/>
              </a:xfrm>
              <a:prstGeom prst="rect">
                <a:avLst/>
              </a:prstGeom>
              <a:blipFill>
                <a:blip r:embed="rId4"/>
                <a:stretch>
                  <a:fillRect l="-1775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71365" y="4073908"/>
                <a:ext cx="2515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65" y="4073908"/>
                <a:ext cx="2515369" cy="646331"/>
              </a:xfrm>
              <a:prstGeom prst="rect">
                <a:avLst/>
              </a:prstGeom>
              <a:blipFill>
                <a:blip r:embed="rId5"/>
                <a:stretch>
                  <a:fillRect l="-7506" t="-14151" r="-65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dirty="0">
                <a:latin typeface="SVN-Segoe Print" panose="020B0606040200020203" pitchFamily="34" charset="0"/>
              </a:rPr>
              <a:t>Vận Dụng</a:t>
            </a:r>
            <a:endParaRPr sz="3600" dirty="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336" y="1876079"/>
            <a:ext cx="14232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1.36.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1.44:</a:t>
                </a:r>
                <a:r>
                  <a:rPr lang="en-US" sz="3200" dirty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  <a:blipFill>
                <a:blip r:embed="rId3"/>
                <a:stretch>
                  <a:fillRect l="-1143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66528" y="4370825"/>
            <a:ext cx="14063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vi-VN" sz="3200" dirty="0">
                <a:latin typeface="+mj-lt"/>
              </a:rPr>
              <a:t>Mặt Trời cần số giây để tiêu thụ một lượng khí hydrogen có khối lượng bằng khối lượng Trái Đất là:</a:t>
            </a:r>
          </a:p>
          <a:p>
            <a:r>
              <a:rPr lang="vi-VN" sz="3200" dirty="0">
                <a:latin typeface="+mj-lt"/>
              </a:rPr>
              <a:t> (60 . 10</a:t>
            </a:r>
            <a:r>
              <a:rPr lang="vi-VN" sz="3200" baseline="30000" dirty="0">
                <a:latin typeface="+mj-lt"/>
              </a:rPr>
              <a:t>20</a:t>
            </a:r>
            <a:r>
              <a:rPr lang="vi-VN" sz="3200" dirty="0">
                <a:latin typeface="+mj-lt"/>
              </a:rPr>
              <a:t>) : (6 . 10</a:t>
            </a:r>
            <a:r>
              <a:rPr lang="vi-VN" sz="3200" baseline="30000" dirty="0">
                <a:latin typeface="+mj-lt"/>
              </a:rPr>
              <a:t>6</a:t>
            </a:r>
            <a:r>
              <a:rPr lang="vi-VN" sz="3200" dirty="0">
                <a:latin typeface="+mj-lt"/>
              </a:rPr>
              <a:t>) = (6 . 10</a:t>
            </a:r>
            <a:r>
              <a:rPr lang="vi-VN" sz="3200" baseline="30000" dirty="0">
                <a:latin typeface="+mj-lt"/>
              </a:rPr>
              <a:t>21</a:t>
            </a:r>
            <a:r>
              <a:rPr lang="vi-VN" sz="3200" dirty="0">
                <a:latin typeface="+mj-lt"/>
              </a:rPr>
              <a:t>) : (6 . 10</a:t>
            </a:r>
            <a:r>
              <a:rPr lang="vi-VN" sz="3200" baseline="30000" dirty="0">
                <a:latin typeface="+mj-lt"/>
              </a:rPr>
              <a:t>6</a:t>
            </a:r>
            <a:r>
              <a:rPr lang="vi-VN" sz="3200" dirty="0">
                <a:latin typeface="+mj-lt"/>
              </a:rPr>
              <a:t>)</a:t>
            </a:r>
          </a:p>
          <a:p>
            <a:r>
              <a:rPr lang="en-US" sz="3200" dirty="0">
                <a:latin typeface="+mj-lt"/>
              </a:rPr>
              <a:t>                               </a:t>
            </a:r>
            <a:r>
              <a:rPr lang="vi-VN" sz="3200" dirty="0">
                <a:latin typeface="+mj-lt"/>
              </a:rPr>
              <a:t>= (6 : 6) . (10</a:t>
            </a:r>
            <a:r>
              <a:rPr lang="vi-VN" sz="3200" baseline="30000" dirty="0">
                <a:latin typeface="+mj-lt"/>
              </a:rPr>
              <a:t>21</a:t>
            </a:r>
            <a:r>
              <a:rPr lang="vi-VN" sz="3200" dirty="0">
                <a:latin typeface="+mj-lt"/>
              </a:rPr>
              <a:t> : 10</a:t>
            </a:r>
            <a:r>
              <a:rPr lang="vi-VN" sz="3200" baseline="30000" dirty="0">
                <a:latin typeface="+mj-lt"/>
              </a:rPr>
              <a:t>6</a:t>
            </a:r>
            <a:r>
              <a:rPr lang="vi-VN" sz="3200" dirty="0">
                <a:latin typeface="+mj-lt"/>
              </a:rPr>
              <a:t>)</a:t>
            </a:r>
          </a:p>
          <a:p>
            <a:r>
              <a:rPr lang="en-US" sz="3200" dirty="0">
                <a:latin typeface="+mj-lt"/>
              </a:rPr>
              <a:t>                               </a:t>
            </a:r>
            <a:r>
              <a:rPr lang="vi-VN" sz="3200" dirty="0">
                <a:latin typeface="+mj-lt"/>
              </a:rPr>
              <a:t>= 10</a:t>
            </a:r>
            <a:r>
              <a:rPr lang="vi-VN" sz="3200" baseline="30000" dirty="0">
                <a:latin typeface="+mj-lt"/>
              </a:rPr>
              <a:t>21 – 6</a:t>
            </a:r>
            <a:r>
              <a:rPr lang="vi-VN" sz="3200" dirty="0">
                <a:latin typeface="+mj-lt"/>
              </a:rPr>
              <a:t> = 10</a:t>
            </a:r>
            <a:r>
              <a:rPr lang="vi-VN" sz="3200" baseline="30000" dirty="0">
                <a:latin typeface="+mj-lt"/>
              </a:rPr>
              <a:t>15</a:t>
            </a:r>
            <a:r>
              <a:rPr lang="vi-VN" sz="3200" dirty="0">
                <a:latin typeface="+mj-lt"/>
              </a:rPr>
              <a:t> (giây).</a:t>
            </a:r>
          </a:p>
        </p:txBody>
      </p:sp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tự nhiên x trong phép tính ( 25 – x ) .100 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tổng : A =  0 +1 + 2 + .... + 9 + 10 kết 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tự nhiên x : 23 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chia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-261246" y="0"/>
            <a:ext cx="12528469" cy="2558893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SVN-A Love Of Thunder" panose="02040603050506020204" pitchFamily="18" charset="0"/>
              </a:rPr>
              <a:t>Tiết 8</a:t>
            </a:r>
            <a:br>
              <a:rPr lang="en" sz="5400" dirty="0">
                <a:solidFill>
                  <a:srgbClr val="FF0000"/>
                </a:solidFill>
                <a:latin typeface="SVN-A Love Of Thunder" panose="02040603050506020204" pitchFamily="18" charset="0"/>
              </a:rPr>
            </a:br>
            <a:r>
              <a:rPr lang="en" sz="5400" dirty="0">
                <a:solidFill>
                  <a:srgbClr val="FF0000"/>
                </a:solidFill>
                <a:latin typeface="SVN-A Love Of Thunder" panose="02040603050506020204" pitchFamily="18" charset="0"/>
              </a:rPr>
              <a:t>BÀI 6: LŨY THỪA VỚI SỐ MŨ TỰ NHIÊN.</a:t>
            </a:r>
            <a:endParaRPr sz="54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1602</Words>
  <Application>Microsoft Office PowerPoint</Application>
  <PresentationFormat>Custom</PresentationFormat>
  <Paragraphs>221</Paragraphs>
  <Slides>25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Montserrat</vt:lpstr>
      <vt:lpstr>Cambria Math</vt:lpstr>
      <vt:lpstr>Arial</vt:lpstr>
      <vt:lpstr>Indie Flower</vt:lpstr>
      <vt:lpstr>SVN-A Love Of Thunder</vt:lpstr>
      <vt:lpstr>Tahoma</vt:lpstr>
      <vt:lpstr>SVN-Segoe Print</vt:lpstr>
      <vt:lpstr>Times New Roman</vt:lpstr>
      <vt:lpstr>VNI-Times</vt:lpstr>
      <vt:lpstr>Arial</vt:lpstr>
      <vt:lpstr>Patrick Hand</vt:lpstr>
      <vt:lpstr>Maven Pro</vt:lpstr>
      <vt:lpstr>Workout for Kids by Slidesgo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8 BÀI 6: LŨY THỪA VỚI SỐ MŨ TỰ NHIÊN.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Admin</cp:lastModifiedBy>
  <cp:revision>98</cp:revision>
  <dcterms:modified xsi:type="dcterms:W3CDTF">2024-12-29T15:19:49Z</dcterms:modified>
</cp:coreProperties>
</file>