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19"/>
  </p:notesMasterIdLst>
  <p:sldIdLst>
    <p:sldId id="333" r:id="rId2"/>
    <p:sldId id="257" r:id="rId3"/>
    <p:sldId id="311" r:id="rId4"/>
    <p:sldId id="264" r:id="rId5"/>
    <p:sldId id="261" r:id="rId6"/>
    <p:sldId id="312" r:id="rId7"/>
    <p:sldId id="313" r:id="rId8"/>
    <p:sldId id="258" r:id="rId9"/>
    <p:sldId id="316" r:id="rId10"/>
    <p:sldId id="315" r:id="rId11"/>
    <p:sldId id="318" r:id="rId12"/>
    <p:sldId id="267" r:id="rId13"/>
    <p:sldId id="271" r:id="rId14"/>
    <p:sldId id="273" r:id="rId15"/>
    <p:sldId id="276" r:id="rId16"/>
    <p:sldId id="262" r:id="rId17"/>
    <p:sldId id="256" r:id="rId18"/>
  </p:sldIdLst>
  <p:sldSz cx="9144000" cy="5143500" type="screen16x9"/>
  <p:notesSz cx="6858000" cy="9144000"/>
  <p:embeddedFontLst>
    <p:embeddedFont>
      <p:font typeface="Candal" panose="020B0604020202020204" charset="0"/>
      <p:regular r:id="rId20"/>
    </p:embeddedFont>
    <p:embeddedFont>
      <p:font typeface="Calibri" panose="020F0502020204030204" pitchFamily="34" charset="0"/>
      <p:regular r:id="rId21"/>
      <p:bold r:id="rId22"/>
      <p:italic r:id="rId23"/>
      <p:boldItalic r:id="rId24"/>
    </p:embeddedFont>
    <p:embeddedFont>
      <p:font typeface="Bebas Neue" panose="020B0604020202020204" charset="0"/>
      <p:regular r:id="rId25"/>
    </p:embeddedFont>
    <p:embeddedFont>
      <p:font typeface="Alata" panose="020B0604020202020204" charset="0"/>
      <p:regular r:id="rId26"/>
    </p:embeddedFont>
    <p:embeddedFont>
      <p:font typeface="Cambria Math" panose="02040503050406030204" pitchFamily="18" charset="0"/>
      <p:regular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DAF4361-F50F-4D21-90A2-5BAC01F1A077}">
  <a:tblStyle styleId="{FDAF4361-F50F-4D21-90A2-5BAC01F1A07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861EAFA-9087-41EE-A052-FAAE7945934C}"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883" autoAdjust="0"/>
  </p:normalViewPr>
  <p:slideViewPr>
    <p:cSldViewPr snapToGrid="0">
      <p:cViewPr varScale="1">
        <p:scale>
          <a:sx n="91" d="100"/>
          <a:sy n="91" d="100"/>
        </p:scale>
        <p:origin x="78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258ec397274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258ec397274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2290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25942a37d3b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25942a37d3b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4246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25942a37d3b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25942a37d3b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0548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259c93019ac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259c93019ac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25942a37d3b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25942a37d3b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25942a37d3b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25942a37d3b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25942a37d3b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7" name="Google Shape;567;g25942a37d3b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259c93019ac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259c93019ac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258ec397274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258ec397274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258ec397274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258ec397274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6100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25942a37d3b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25942a37d3b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258ec397274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258ec397274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258ec397274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258ec397274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7734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258ec397274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258ec397274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0256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258ec397274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258ec397274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25942a37d3b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25942a37d3b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029730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1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622788" y="-2011278"/>
            <a:ext cx="11437988" cy="8413195"/>
            <a:chOff x="-622788" y="-2011278"/>
            <a:chExt cx="11437988" cy="8413195"/>
          </a:xfrm>
        </p:grpSpPr>
        <p:pic>
          <p:nvPicPr>
            <p:cNvPr id="10" name="Google Shape;10;p2"/>
            <p:cNvPicPr preferRelativeResize="0"/>
            <p:nvPr/>
          </p:nvPicPr>
          <p:blipFill>
            <a:blip r:embed="rId2">
              <a:alphaModFix/>
            </a:blip>
            <a:stretch>
              <a:fillRect/>
            </a:stretch>
          </p:blipFill>
          <p:spPr>
            <a:xfrm>
              <a:off x="-622788" y="-472199"/>
              <a:ext cx="2675775" cy="2540524"/>
            </a:xfrm>
            <a:prstGeom prst="rect">
              <a:avLst/>
            </a:prstGeom>
            <a:noFill/>
            <a:ln>
              <a:noFill/>
            </a:ln>
          </p:spPr>
        </p:pic>
        <p:pic>
          <p:nvPicPr>
            <p:cNvPr id="11" name="Google Shape;11;p2"/>
            <p:cNvPicPr preferRelativeResize="0"/>
            <p:nvPr/>
          </p:nvPicPr>
          <p:blipFill>
            <a:blip r:embed="rId3">
              <a:alphaModFix/>
            </a:blip>
            <a:stretch>
              <a:fillRect/>
            </a:stretch>
          </p:blipFill>
          <p:spPr>
            <a:xfrm>
              <a:off x="-395000" y="4079425"/>
              <a:ext cx="3407350" cy="1795200"/>
            </a:xfrm>
            <a:prstGeom prst="rect">
              <a:avLst/>
            </a:prstGeom>
            <a:noFill/>
            <a:ln>
              <a:noFill/>
            </a:ln>
          </p:spPr>
        </p:pic>
        <p:pic>
          <p:nvPicPr>
            <p:cNvPr id="12" name="Google Shape;12;p2"/>
            <p:cNvPicPr preferRelativeResize="0"/>
            <p:nvPr/>
          </p:nvPicPr>
          <p:blipFill>
            <a:blip r:embed="rId4">
              <a:alphaModFix/>
            </a:blip>
            <a:stretch>
              <a:fillRect/>
            </a:stretch>
          </p:blipFill>
          <p:spPr>
            <a:xfrm rot="1244661">
              <a:off x="7287053" y="2871471"/>
              <a:ext cx="2283694" cy="3230732"/>
            </a:xfrm>
            <a:prstGeom prst="rect">
              <a:avLst/>
            </a:prstGeom>
            <a:noFill/>
            <a:ln>
              <a:noFill/>
            </a:ln>
          </p:spPr>
        </p:pic>
        <p:pic>
          <p:nvPicPr>
            <p:cNvPr id="13" name="Google Shape;13;p2"/>
            <p:cNvPicPr preferRelativeResize="0"/>
            <p:nvPr/>
          </p:nvPicPr>
          <p:blipFill>
            <a:blip r:embed="rId5">
              <a:alphaModFix/>
            </a:blip>
            <a:stretch>
              <a:fillRect/>
            </a:stretch>
          </p:blipFill>
          <p:spPr>
            <a:xfrm>
              <a:off x="161785" y="513545"/>
              <a:ext cx="1454950" cy="1093000"/>
            </a:xfrm>
            <a:prstGeom prst="rect">
              <a:avLst/>
            </a:prstGeom>
            <a:noFill/>
            <a:ln>
              <a:noFill/>
            </a:ln>
          </p:spPr>
        </p:pic>
        <p:pic>
          <p:nvPicPr>
            <p:cNvPr id="14" name="Google Shape;14;p2"/>
            <p:cNvPicPr preferRelativeResize="0"/>
            <p:nvPr/>
          </p:nvPicPr>
          <p:blipFill>
            <a:blip r:embed="rId6">
              <a:alphaModFix/>
            </a:blip>
            <a:stretch>
              <a:fillRect/>
            </a:stretch>
          </p:blipFill>
          <p:spPr>
            <a:xfrm>
              <a:off x="8498231" y="4532300"/>
              <a:ext cx="396289" cy="409500"/>
            </a:xfrm>
            <a:prstGeom prst="rect">
              <a:avLst/>
            </a:prstGeom>
            <a:noFill/>
            <a:ln>
              <a:noFill/>
            </a:ln>
          </p:spPr>
        </p:pic>
        <p:pic>
          <p:nvPicPr>
            <p:cNvPr id="15" name="Google Shape;15;p2"/>
            <p:cNvPicPr preferRelativeResize="0"/>
            <p:nvPr/>
          </p:nvPicPr>
          <p:blipFill>
            <a:blip r:embed="rId7">
              <a:alphaModFix/>
            </a:blip>
            <a:stretch>
              <a:fillRect/>
            </a:stretch>
          </p:blipFill>
          <p:spPr>
            <a:xfrm rot="2100009">
              <a:off x="6576308" y="-1096917"/>
              <a:ext cx="3924284" cy="2334327"/>
            </a:xfrm>
            <a:prstGeom prst="rect">
              <a:avLst/>
            </a:prstGeom>
            <a:noFill/>
            <a:ln>
              <a:noFill/>
            </a:ln>
          </p:spPr>
        </p:pic>
        <p:pic>
          <p:nvPicPr>
            <p:cNvPr id="16" name="Google Shape;16;p2"/>
            <p:cNvPicPr preferRelativeResize="0"/>
            <p:nvPr/>
          </p:nvPicPr>
          <p:blipFill>
            <a:blip r:embed="rId8">
              <a:alphaModFix/>
            </a:blip>
            <a:stretch>
              <a:fillRect/>
            </a:stretch>
          </p:blipFill>
          <p:spPr>
            <a:xfrm rot="-1841851" flipH="1">
              <a:off x="8165700" y="785525"/>
              <a:ext cx="610600" cy="630750"/>
            </a:xfrm>
            <a:prstGeom prst="rect">
              <a:avLst/>
            </a:prstGeom>
            <a:noFill/>
            <a:ln>
              <a:noFill/>
            </a:ln>
          </p:spPr>
        </p:pic>
        <p:pic>
          <p:nvPicPr>
            <p:cNvPr id="17" name="Google Shape;17;p2"/>
            <p:cNvPicPr preferRelativeResize="0"/>
            <p:nvPr/>
          </p:nvPicPr>
          <p:blipFill>
            <a:blip r:embed="rId9">
              <a:alphaModFix/>
            </a:blip>
            <a:stretch>
              <a:fillRect/>
            </a:stretch>
          </p:blipFill>
          <p:spPr>
            <a:xfrm rot="-604574">
              <a:off x="7582495" y="3596937"/>
              <a:ext cx="1400459" cy="1525500"/>
            </a:xfrm>
            <a:prstGeom prst="rect">
              <a:avLst/>
            </a:prstGeom>
            <a:noFill/>
            <a:ln>
              <a:noFill/>
            </a:ln>
          </p:spPr>
        </p:pic>
        <p:pic>
          <p:nvPicPr>
            <p:cNvPr id="18" name="Google Shape;18;p2"/>
            <p:cNvPicPr preferRelativeResize="0"/>
            <p:nvPr/>
          </p:nvPicPr>
          <p:blipFill>
            <a:blip r:embed="rId10">
              <a:alphaModFix/>
            </a:blip>
            <a:stretch>
              <a:fillRect/>
            </a:stretch>
          </p:blipFill>
          <p:spPr>
            <a:xfrm>
              <a:off x="432100" y="3283300"/>
              <a:ext cx="1252050" cy="1561050"/>
            </a:xfrm>
            <a:prstGeom prst="rect">
              <a:avLst/>
            </a:prstGeom>
            <a:noFill/>
            <a:ln>
              <a:noFill/>
            </a:ln>
          </p:spPr>
        </p:pic>
      </p:grpSp>
      <p:sp>
        <p:nvSpPr>
          <p:cNvPr id="19" name="Google Shape;19;p2"/>
          <p:cNvSpPr txBox="1">
            <a:spLocks noGrp="1"/>
          </p:cNvSpPr>
          <p:nvPr>
            <p:ph type="ctrTitle"/>
          </p:nvPr>
        </p:nvSpPr>
        <p:spPr>
          <a:xfrm>
            <a:off x="2020799" y="1567213"/>
            <a:ext cx="5102400" cy="1599600"/>
          </a:xfrm>
          <a:prstGeom prst="rect">
            <a:avLst/>
          </a:prstGeom>
        </p:spPr>
        <p:txBody>
          <a:bodyPr spcFirstLastPara="1" wrap="square" lIns="91425" tIns="91425" rIns="91425" bIns="91425" anchor="b" anchorCtr="0">
            <a:noAutofit/>
          </a:bodyPr>
          <a:lstStyle>
            <a:lvl1pPr lvl="0" algn="ctr" rtl="0">
              <a:lnSpc>
                <a:spcPct val="90000"/>
              </a:lnSpc>
              <a:spcBef>
                <a:spcPts val="0"/>
              </a:spcBef>
              <a:spcAft>
                <a:spcPts val="0"/>
              </a:spcAft>
              <a:buSzPts val="5200"/>
              <a:buNone/>
              <a:defRPr sz="51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0" name="Google Shape;20;p2"/>
          <p:cNvSpPr txBox="1">
            <a:spLocks noGrp="1"/>
          </p:cNvSpPr>
          <p:nvPr>
            <p:ph type="subTitle" idx="1"/>
          </p:nvPr>
        </p:nvSpPr>
        <p:spPr>
          <a:xfrm>
            <a:off x="2020801" y="3166788"/>
            <a:ext cx="5102400" cy="409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1">
  <p:cSld name="CUSTOM_1">
    <p:spTree>
      <p:nvGrpSpPr>
        <p:cNvPr id="1" name="Shape 163"/>
        <p:cNvGrpSpPr/>
        <p:nvPr/>
      </p:nvGrpSpPr>
      <p:grpSpPr>
        <a:xfrm>
          <a:off x="0" y="0"/>
          <a:ext cx="0" cy="0"/>
          <a:chOff x="0" y="0"/>
          <a:chExt cx="0" cy="0"/>
        </a:xfrm>
      </p:grpSpPr>
      <p:sp>
        <p:nvSpPr>
          <p:cNvPr id="164" name="Google Shape;164;p19"/>
          <p:cNvSpPr txBox="1">
            <a:spLocks noGrp="1"/>
          </p:cNvSpPr>
          <p:nvPr>
            <p:ph type="subTitle" idx="1"/>
          </p:nvPr>
        </p:nvSpPr>
        <p:spPr>
          <a:xfrm>
            <a:off x="3955725" y="3250425"/>
            <a:ext cx="4104000" cy="851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5" name="Google Shape;165;p19"/>
          <p:cNvSpPr txBox="1">
            <a:spLocks noGrp="1"/>
          </p:cNvSpPr>
          <p:nvPr>
            <p:ph type="title"/>
          </p:nvPr>
        </p:nvSpPr>
        <p:spPr>
          <a:xfrm>
            <a:off x="3960431" y="1041375"/>
            <a:ext cx="4104000" cy="22089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6" name="Google Shape;166;p19"/>
          <p:cNvSpPr>
            <a:spLocks noGrp="1"/>
          </p:cNvSpPr>
          <p:nvPr>
            <p:ph type="pic" idx="2"/>
          </p:nvPr>
        </p:nvSpPr>
        <p:spPr>
          <a:xfrm>
            <a:off x="715100" y="1067700"/>
            <a:ext cx="3008100" cy="3008100"/>
          </a:xfrm>
          <a:prstGeom prst="ellipse">
            <a:avLst/>
          </a:prstGeom>
          <a:noFill/>
          <a:ln>
            <a:noFill/>
          </a:ln>
        </p:spPr>
      </p:sp>
      <p:grpSp>
        <p:nvGrpSpPr>
          <p:cNvPr id="167" name="Google Shape;167;p19"/>
          <p:cNvGrpSpPr/>
          <p:nvPr/>
        </p:nvGrpSpPr>
        <p:grpSpPr>
          <a:xfrm>
            <a:off x="6261700" y="-2011278"/>
            <a:ext cx="4553501" cy="8413195"/>
            <a:chOff x="6261700" y="-2011278"/>
            <a:chExt cx="4553501" cy="8413195"/>
          </a:xfrm>
        </p:grpSpPr>
        <p:pic>
          <p:nvPicPr>
            <p:cNvPr id="168" name="Google Shape;168;p19"/>
            <p:cNvPicPr preferRelativeResize="0"/>
            <p:nvPr/>
          </p:nvPicPr>
          <p:blipFill>
            <a:blip r:embed="rId2">
              <a:alphaModFix/>
            </a:blip>
            <a:stretch>
              <a:fillRect/>
            </a:stretch>
          </p:blipFill>
          <p:spPr>
            <a:xfrm rot="1244661">
              <a:off x="7287053" y="2871471"/>
              <a:ext cx="2283694" cy="3230732"/>
            </a:xfrm>
            <a:prstGeom prst="rect">
              <a:avLst/>
            </a:prstGeom>
            <a:noFill/>
            <a:ln>
              <a:noFill/>
            </a:ln>
          </p:spPr>
        </p:pic>
        <p:pic>
          <p:nvPicPr>
            <p:cNvPr id="169" name="Google Shape;169;p19"/>
            <p:cNvPicPr preferRelativeResize="0"/>
            <p:nvPr/>
          </p:nvPicPr>
          <p:blipFill>
            <a:blip r:embed="rId3">
              <a:alphaModFix/>
            </a:blip>
            <a:stretch>
              <a:fillRect/>
            </a:stretch>
          </p:blipFill>
          <p:spPr>
            <a:xfrm>
              <a:off x="8498231" y="4532300"/>
              <a:ext cx="396289" cy="409500"/>
            </a:xfrm>
            <a:prstGeom prst="rect">
              <a:avLst/>
            </a:prstGeom>
            <a:noFill/>
            <a:ln>
              <a:noFill/>
            </a:ln>
          </p:spPr>
        </p:pic>
        <p:pic>
          <p:nvPicPr>
            <p:cNvPr id="170" name="Google Shape;170;p19"/>
            <p:cNvPicPr preferRelativeResize="0"/>
            <p:nvPr/>
          </p:nvPicPr>
          <p:blipFill>
            <a:blip r:embed="rId4">
              <a:alphaModFix/>
            </a:blip>
            <a:stretch>
              <a:fillRect/>
            </a:stretch>
          </p:blipFill>
          <p:spPr>
            <a:xfrm rot="2100009">
              <a:off x="6576308" y="-1096917"/>
              <a:ext cx="3924284" cy="2334327"/>
            </a:xfrm>
            <a:prstGeom prst="rect">
              <a:avLst/>
            </a:prstGeom>
            <a:noFill/>
            <a:ln>
              <a:noFill/>
            </a:ln>
          </p:spPr>
        </p:pic>
        <p:pic>
          <p:nvPicPr>
            <p:cNvPr id="171" name="Google Shape;171;p19"/>
            <p:cNvPicPr preferRelativeResize="0"/>
            <p:nvPr/>
          </p:nvPicPr>
          <p:blipFill>
            <a:blip r:embed="rId5">
              <a:alphaModFix/>
            </a:blip>
            <a:stretch>
              <a:fillRect/>
            </a:stretch>
          </p:blipFill>
          <p:spPr>
            <a:xfrm rot="-1841851" flipH="1">
              <a:off x="8123600" y="63025"/>
              <a:ext cx="610600" cy="630750"/>
            </a:xfrm>
            <a:prstGeom prst="rect">
              <a:avLst/>
            </a:prstGeom>
            <a:noFill/>
            <a:ln>
              <a:noFill/>
            </a:ln>
          </p:spPr>
        </p:pic>
        <p:pic>
          <p:nvPicPr>
            <p:cNvPr id="172" name="Google Shape;172;p19"/>
            <p:cNvPicPr preferRelativeResize="0"/>
            <p:nvPr/>
          </p:nvPicPr>
          <p:blipFill>
            <a:blip r:embed="rId6">
              <a:alphaModFix/>
            </a:blip>
            <a:stretch>
              <a:fillRect/>
            </a:stretch>
          </p:blipFill>
          <p:spPr>
            <a:xfrm rot="-604574">
              <a:off x="7582495" y="3596937"/>
              <a:ext cx="1400459" cy="1525500"/>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206"/>
        <p:cNvGrpSpPr/>
        <p:nvPr/>
      </p:nvGrpSpPr>
      <p:grpSpPr>
        <a:xfrm>
          <a:off x="0" y="0"/>
          <a:ext cx="0" cy="0"/>
          <a:chOff x="0" y="0"/>
          <a:chExt cx="0" cy="0"/>
        </a:xfrm>
      </p:grpSpPr>
      <p:sp>
        <p:nvSpPr>
          <p:cNvPr id="207" name="Google Shape;207;p24"/>
          <p:cNvSpPr txBox="1">
            <a:spLocks noGrp="1"/>
          </p:cNvSpPr>
          <p:nvPr>
            <p:ph type="subTitle" idx="1"/>
          </p:nvPr>
        </p:nvSpPr>
        <p:spPr>
          <a:xfrm>
            <a:off x="1379180" y="2215725"/>
            <a:ext cx="2829300" cy="478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1pPr>
            <a:lvl2pPr lvl="1"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2pPr>
            <a:lvl3pPr lvl="2"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3pPr>
            <a:lvl4pPr lvl="3"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4pPr>
            <a:lvl5pPr lvl="4"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5pPr>
            <a:lvl6pPr lvl="5"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6pPr>
            <a:lvl7pPr lvl="6"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7pPr>
            <a:lvl8pPr lvl="7"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8pPr>
            <a:lvl9pPr lvl="8"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9pPr>
          </a:lstStyle>
          <a:p>
            <a:endParaRPr/>
          </a:p>
        </p:txBody>
      </p:sp>
      <p:sp>
        <p:nvSpPr>
          <p:cNvPr id="208" name="Google Shape;208;p24"/>
          <p:cNvSpPr txBox="1">
            <a:spLocks noGrp="1"/>
          </p:cNvSpPr>
          <p:nvPr>
            <p:ph type="subTitle" idx="2"/>
          </p:nvPr>
        </p:nvSpPr>
        <p:spPr>
          <a:xfrm>
            <a:off x="4935520" y="2215725"/>
            <a:ext cx="2829300" cy="478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1pPr>
            <a:lvl2pPr lvl="1"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2pPr>
            <a:lvl3pPr lvl="2"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3pPr>
            <a:lvl4pPr lvl="3"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4pPr>
            <a:lvl5pPr lvl="4"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5pPr>
            <a:lvl6pPr lvl="5"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6pPr>
            <a:lvl7pPr lvl="6"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7pPr>
            <a:lvl8pPr lvl="7"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8pPr>
            <a:lvl9pPr lvl="8"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9pPr>
          </a:lstStyle>
          <a:p>
            <a:endParaRPr/>
          </a:p>
        </p:txBody>
      </p:sp>
      <p:sp>
        <p:nvSpPr>
          <p:cNvPr id="209" name="Google Shape;209;p24"/>
          <p:cNvSpPr txBox="1">
            <a:spLocks noGrp="1"/>
          </p:cNvSpPr>
          <p:nvPr>
            <p:ph type="subTitle" idx="3"/>
          </p:nvPr>
        </p:nvSpPr>
        <p:spPr>
          <a:xfrm>
            <a:off x="1379180" y="2693925"/>
            <a:ext cx="2829300" cy="10431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210" name="Google Shape;210;p24"/>
          <p:cNvSpPr txBox="1">
            <a:spLocks noGrp="1"/>
          </p:cNvSpPr>
          <p:nvPr>
            <p:ph type="subTitle" idx="4"/>
          </p:nvPr>
        </p:nvSpPr>
        <p:spPr>
          <a:xfrm>
            <a:off x="4935520" y="2693925"/>
            <a:ext cx="2829300" cy="10431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211" name="Google Shape;211;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12" name="Google Shape;212;p24"/>
          <p:cNvGrpSpPr/>
          <p:nvPr/>
        </p:nvGrpSpPr>
        <p:grpSpPr>
          <a:xfrm>
            <a:off x="-805232" y="-906725"/>
            <a:ext cx="11027720" cy="7036909"/>
            <a:chOff x="-805232" y="-906725"/>
            <a:chExt cx="11027720" cy="7036909"/>
          </a:xfrm>
        </p:grpSpPr>
        <p:pic>
          <p:nvPicPr>
            <p:cNvPr id="213" name="Google Shape;213;p24"/>
            <p:cNvPicPr preferRelativeResize="0"/>
            <p:nvPr/>
          </p:nvPicPr>
          <p:blipFill>
            <a:blip r:embed="rId2">
              <a:alphaModFix/>
            </a:blip>
            <a:stretch>
              <a:fillRect/>
            </a:stretch>
          </p:blipFill>
          <p:spPr>
            <a:xfrm>
              <a:off x="-805232" y="-906725"/>
              <a:ext cx="1856664" cy="2971400"/>
            </a:xfrm>
            <a:prstGeom prst="rect">
              <a:avLst/>
            </a:prstGeom>
            <a:noFill/>
            <a:ln>
              <a:noFill/>
            </a:ln>
          </p:spPr>
        </p:pic>
        <p:pic>
          <p:nvPicPr>
            <p:cNvPr id="214" name="Google Shape;214;p24"/>
            <p:cNvPicPr preferRelativeResize="0"/>
            <p:nvPr/>
          </p:nvPicPr>
          <p:blipFill>
            <a:blip r:embed="rId3">
              <a:alphaModFix/>
            </a:blip>
            <a:stretch>
              <a:fillRect/>
            </a:stretch>
          </p:blipFill>
          <p:spPr>
            <a:xfrm rot="-939035">
              <a:off x="6943875" y="4148400"/>
              <a:ext cx="3122000" cy="1590150"/>
            </a:xfrm>
            <a:prstGeom prst="rect">
              <a:avLst/>
            </a:prstGeom>
            <a:noFill/>
            <a:ln>
              <a:noFill/>
            </a:ln>
          </p:spPr>
        </p:pic>
        <p:pic>
          <p:nvPicPr>
            <p:cNvPr id="215" name="Google Shape;215;p24"/>
            <p:cNvPicPr preferRelativeResize="0"/>
            <p:nvPr/>
          </p:nvPicPr>
          <p:blipFill>
            <a:blip r:embed="rId4">
              <a:alphaModFix/>
            </a:blip>
            <a:stretch>
              <a:fillRect/>
            </a:stretch>
          </p:blipFill>
          <p:spPr>
            <a:xfrm>
              <a:off x="8169275" y="3803775"/>
              <a:ext cx="760125" cy="1287925"/>
            </a:xfrm>
            <a:prstGeom prst="rect">
              <a:avLst/>
            </a:prstGeom>
            <a:noFill/>
            <a:ln>
              <a:noFill/>
            </a:ln>
          </p:spPr>
        </p:pic>
        <p:pic>
          <p:nvPicPr>
            <p:cNvPr id="216" name="Google Shape;216;p24"/>
            <p:cNvPicPr preferRelativeResize="0"/>
            <p:nvPr/>
          </p:nvPicPr>
          <p:blipFill>
            <a:blip r:embed="rId5">
              <a:alphaModFix/>
            </a:blip>
            <a:stretch>
              <a:fillRect/>
            </a:stretch>
          </p:blipFill>
          <p:spPr>
            <a:xfrm>
              <a:off x="205501" y="180449"/>
              <a:ext cx="376800" cy="1330850"/>
            </a:xfrm>
            <a:prstGeom prst="rect">
              <a:avLst/>
            </a:prstGeom>
            <a:noFill/>
            <a:ln>
              <a:noFill/>
            </a:ln>
          </p:spPr>
        </p:pic>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228"/>
        <p:cNvGrpSpPr/>
        <p:nvPr/>
      </p:nvGrpSpPr>
      <p:grpSpPr>
        <a:xfrm>
          <a:off x="0" y="0"/>
          <a:ext cx="0" cy="0"/>
          <a:chOff x="0" y="0"/>
          <a:chExt cx="0" cy="0"/>
        </a:xfrm>
      </p:grpSpPr>
      <p:sp>
        <p:nvSpPr>
          <p:cNvPr id="229" name="Google Shape;229;p26"/>
          <p:cNvSpPr txBox="1">
            <a:spLocks noGrp="1"/>
          </p:cNvSpPr>
          <p:nvPr>
            <p:ph type="subTitle" idx="1"/>
          </p:nvPr>
        </p:nvSpPr>
        <p:spPr>
          <a:xfrm>
            <a:off x="720000" y="1972575"/>
            <a:ext cx="2336400" cy="4848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1pPr>
            <a:lvl2pPr lvl="1"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2pPr>
            <a:lvl3pPr lvl="2"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3pPr>
            <a:lvl4pPr lvl="3"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4pPr>
            <a:lvl5pPr lvl="4"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5pPr>
            <a:lvl6pPr lvl="5"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6pPr>
            <a:lvl7pPr lvl="6"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7pPr>
            <a:lvl8pPr lvl="7"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8pPr>
            <a:lvl9pPr lvl="8"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9pPr>
          </a:lstStyle>
          <a:p>
            <a:endParaRPr/>
          </a:p>
        </p:txBody>
      </p:sp>
      <p:sp>
        <p:nvSpPr>
          <p:cNvPr id="230" name="Google Shape;230;p26"/>
          <p:cNvSpPr txBox="1">
            <a:spLocks noGrp="1"/>
          </p:cNvSpPr>
          <p:nvPr>
            <p:ph type="subTitle" idx="2"/>
          </p:nvPr>
        </p:nvSpPr>
        <p:spPr>
          <a:xfrm>
            <a:off x="720000" y="2457374"/>
            <a:ext cx="2336400" cy="825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231" name="Google Shape;231;p26"/>
          <p:cNvSpPr txBox="1">
            <a:spLocks noGrp="1"/>
          </p:cNvSpPr>
          <p:nvPr>
            <p:ph type="subTitle" idx="3"/>
          </p:nvPr>
        </p:nvSpPr>
        <p:spPr>
          <a:xfrm>
            <a:off x="3403800" y="3447974"/>
            <a:ext cx="2336400" cy="825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232" name="Google Shape;232;p26"/>
          <p:cNvSpPr txBox="1">
            <a:spLocks noGrp="1"/>
          </p:cNvSpPr>
          <p:nvPr>
            <p:ph type="subTitle" idx="4"/>
          </p:nvPr>
        </p:nvSpPr>
        <p:spPr>
          <a:xfrm>
            <a:off x="6087600" y="2457374"/>
            <a:ext cx="2336400" cy="825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233" name="Google Shape;233;p2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34" name="Google Shape;234;p26"/>
          <p:cNvSpPr txBox="1">
            <a:spLocks noGrp="1"/>
          </p:cNvSpPr>
          <p:nvPr>
            <p:ph type="subTitle" idx="5"/>
          </p:nvPr>
        </p:nvSpPr>
        <p:spPr>
          <a:xfrm>
            <a:off x="3403800" y="2963175"/>
            <a:ext cx="2336400" cy="4848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1pPr>
            <a:lvl2pPr lvl="1"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2pPr>
            <a:lvl3pPr lvl="2"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3pPr>
            <a:lvl4pPr lvl="3"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4pPr>
            <a:lvl5pPr lvl="4"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5pPr>
            <a:lvl6pPr lvl="5"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6pPr>
            <a:lvl7pPr lvl="6"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7pPr>
            <a:lvl8pPr lvl="7"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8pPr>
            <a:lvl9pPr lvl="8"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9pPr>
          </a:lstStyle>
          <a:p>
            <a:endParaRPr/>
          </a:p>
        </p:txBody>
      </p:sp>
      <p:sp>
        <p:nvSpPr>
          <p:cNvPr id="235" name="Google Shape;235;p26"/>
          <p:cNvSpPr txBox="1">
            <a:spLocks noGrp="1"/>
          </p:cNvSpPr>
          <p:nvPr>
            <p:ph type="subTitle" idx="6"/>
          </p:nvPr>
        </p:nvSpPr>
        <p:spPr>
          <a:xfrm>
            <a:off x="6087600" y="1972575"/>
            <a:ext cx="2336400" cy="4848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1pPr>
            <a:lvl2pPr lvl="1"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2pPr>
            <a:lvl3pPr lvl="2"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3pPr>
            <a:lvl4pPr lvl="3"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4pPr>
            <a:lvl5pPr lvl="4"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5pPr>
            <a:lvl6pPr lvl="5"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6pPr>
            <a:lvl7pPr lvl="6"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7pPr>
            <a:lvl8pPr lvl="7"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8pPr>
            <a:lvl9pPr lvl="8"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9pPr>
          </a:lstStyle>
          <a:p>
            <a:endParaRPr/>
          </a:p>
        </p:txBody>
      </p:sp>
      <p:grpSp>
        <p:nvGrpSpPr>
          <p:cNvPr id="236" name="Google Shape;236;p26"/>
          <p:cNvGrpSpPr/>
          <p:nvPr/>
        </p:nvGrpSpPr>
        <p:grpSpPr>
          <a:xfrm>
            <a:off x="-1213141" y="-1573664"/>
            <a:ext cx="12019805" cy="8052790"/>
            <a:chOff x="-1213141" y="-1573664"/>
            <a:chExt cx="12019805" cy="8052790"/>
          </a:xfrm>
        </p:grpSpPr>
        <p:grpSp>
          <p:nvGrpSpPr>
            <p:cNvPr id="237" name="Google Shape;237;p26"/>
            <p:cNvGrpSpPr/>
            <p:nvPr/>
          </p:nvGrpSpPr>
          <p:grpSpPr>
            <a:xfrm>
              <a:off x="-1213141" y="-1573664"/>
              <a:ext cx="12019805" cy="8052790"/>
              <a:chOff x="-1213141" y="-1573664"/>
              <a:chExt cx="12019805" cy="8052790"/>
            </a:xfrm>
          </p:grpSpPr>
          <p:pic>
            <p:nvPicPr>
              <p:cNvPr id="238" name="Google Shape;238;p26"/>
              <p:cNvPicPr preferRelativeResize="0"/>
              <p:nvPr/>
            </p:nvPicPr>
            <p:blipFill>
              <a:blip r:embed="rId2">
                <a:alphaModFix/>
              </a:blip>
              <a:stretch>
                <a:fillRect/>
              </a:stretch>
            </p:blipFill>
            <p:spPr>
              <a:xfrm rot="-4062997">
                <a:off x="7368301" y="-1513449"/>
                <a:ext cx="2558099" cy="3618896"/>
              </a:xfrm>
              <a:prstGeom prst="rect">
                <a:avLst/>
              </a:prstGeom>
              <a:noFill/>
              <a:ln>
                <a:noFill/>
              </a:ln>
            </p:spPr>
          </p:pic>
          <p:pic>
            <p:nvPicPr>
              <p:cNvPr id="239" name="Google Shape;239;p26"/>
              <p:cNvPicPr preferRelativeResize="0"/>
              <p:nvPr/>
            </p:nvPicPr>
            <p:blipFill>
              <a:blip r:embed="rId3">
                <a:alphaModFix/>
              </a:blip>
              <a:stretch>
                <a:fillRect/>
              </a:stretch>
            </p:blipFill>
            <p:spPr>
              <a:xfrm rot="-8258551">
                <a:off x="-987726" y="3723528"/>
                <a:ext cx="3226400" cy="1919195"/>
              </a:xfrm>
              <a:prstGeom prst="rect">
                <a:avLst/>
              </a:prstGeom>
              <a:noFill/>
              <a:ln>
                <a:noFill/>
              </a:ln>
            </p:spPr>
          </p:pic>
        </p:grpSp>
        <p:pic>
          <p:nvPicPr>
            <p:cNvPr id="240" name="Google Shape;240;p26"/>
            <p:cNvPicPr preferRelativeResize="0"/>
            <p:nvPr/>
          </p:nvPicPr>
          <p:blipFill>
            <a:blip r:embed="rId4">
              <a:alphaModFix/>
            </a:blip>
            <a:stretch>
              <a:fillRect/>
            </a:stretch>
          </p:blipFill>
          <p:spPr>
            <a:xfrm rot="7196602">
              <a:off x="8180002" y="7475"/>
              <a:ext cx="934700" cy="1447801"/>
            </a:xfrm>
            <a:prstGeom prst="rect">
              <a:avLst/>
            </a:prstGeom>
            <a:noFill/>
            <a:ln>
              <a:noFill/>
            </a:ln>
          </p:spPr>
        </p:pic>
        <p:pic>
          <p:nvPicPr>
            <p:cNvPr id="241" name="Google Shape;241;p26"/>
            <p:cNvPicPr preferRelativeResize="0"/>
            <p:nvPr/>
          </p:nvPicPr>
          <p:blipFill>
            <a:blip r:embed="rId5">
              <a:alphaModFix/>
            </a:blip>
            <a:stretch>
              <a:fillRect/>
            </a:stretch>
          </p:blipFill>
          <p:spPr>
            <a:xfrm rot="-3036241">
              <a:off x="679527" y="4053825"/>
              <a:ext cx="618541" cy="1109351"/>
            </a:xfrm>
            <a:prstGeom prst="rect">
              <a:avLst/>
            </a:prstGeom>
            <a:noFill/>
            <a:ln>
              <a:noFill/>
            </a:ln>
          </p:spPr>
        </p:pic>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umbers and text 1">
  <p:cSld name="BLANK_1_1_1_2_1_1">
    <p:spTree>
      <p:nvGrpSpPr>
        <p:cNvPr id="1" name="Shape 301"/>
        <p:cNvGrpSpPr/>
        <p:nvPr/>
      </p:nvGrpSpPr>
      <p:grpSpPr>
        <a:xfrm>
          <a:off x="0" y="0"/>
          <a:ext cx="0" cy="0"/>
          <a:chOff x="0" y="0"/>
          <a:chExt cx="0" cy="0"/>
        </a:xfrm>
      </p:grpSpPr>
      <p:sp>
        <p:nvSpPr>
          <p:cNvPr id="302" name="Google Shape;302;p3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03" name="Google Shape;303;p31"/>
          <p:cNvSpPr txBox="1">
            <a:spLocks noGrp="1"/>
          </p:cNvSpPr>
          <p:nvPr>
            <p:ph type="subTitle" idx="1"/>
          </p:nvPr>
        </p:nvSpPr>
        <p:spPr>
          <a:xfrm>
            <a:off x="720000" y="1447547"/>
            <a:ext cx="2336400" cy="484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1pPr>
            <a:lvl2pPr lvl="1"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2pPr>
            <a:lvl3pPr lvl="2"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3pPr>
            <a:lvl4pPr lvl="3"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4pPr>
            <a:lvl5pPr lvl="4"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5pPr>
            <a:lvl6pPr lvl="5"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6pPr>
            <a:lvl7pPr lvl="6"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7pPr>
            <a:lvl8pPr lvl="7"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8pPr>
            <a:lvl9pPr lvl="8"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9pPr>
          </a:lstStyle>
          <a:p>
            <a:endParaRPr/>
          </a:p>
        </p:txBody>
      </p:sp>
      <p:sp>
        <p:nvSpPr>
          <p:cNvPr id="304" name="Google Shape;304;p31"/>
          <p:cNvSpPr txBox="1">
            <a:spLocks noGrp="1"/>
          </p:cNvSpPr>
          <p:nvPr>
            <p:ph type="subTitle" idx="2"/>
          </p:nvPr>
        </p:nvSpPr>
        <p:spPr>
          <a:xfrm>
            <a:off x="720000" y="1932358"/>
            <a:ext cx="2336400" cy="8076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305" name="Google Shape;305;p31"/>
          <p:cNvSpPr txBox="1">
            <a:spLocks noGrp="1"/>
          </p:cNvSpPr>
          <p:nvPr>
            <p:ph type="subTitle" idx="3"/>
          </p:nvPr>
        </p:nvSpPr>
        <p:spPr>
          <a:xfrm>
            <a:off x="3403800" y="1932358"/>
            <a:ext cx="2336400" cy="8076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306" name="Google Shape;306;p31"/>
          <p:cNvSpPr txBox="1">
            <a:spLocks noGrp="1"/>
          </p:cNvSpPr>
          <p:nvPr>
            <p:ph type="subTitle" idx="4"/>
          </p:nvPr>
        </p:nvSpPr>
        <p:spPr>
          <a:xfrm>
            <a:off x="6087600" y="1932358"/>
            <a:ext cx="2336400" cy="8076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307" name="Google Shape;307;p31"/>
          <p:cNvSpPr txBox="1">
            <a:spLocks noGrp="1"/>
          </p:cNvSpPr>
          <p:nvPr>
            <p:ph type="subTitle" idx="5"/>
          </p:nvPr>
        </p:nvSpPr>
        <p:spPr>
          <a:xfrm>
            <a:off x="3403800" y="1447547"/>
            <a:ext cx="2336400" cy="484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1pPr>
            <a:lvl2pPr lvl="1"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2pPr>
            <a:lvl3pPr lvl="2"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3pPr>
            <a:lvl4pPr lvl="3"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4pPr>
            <a:lvl5pPr lvl="4"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5pPr>
            <a:lvl6pPr lvl="5"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6pPr>
            <a:lvl7pPr lvl="6"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7pPr>
            <a:lvl8pPr lvl="7"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8pPr>
            <a:lvl9pPr lvl="8"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9pPr>
          </a:lstStyle>
          <a:p>
            <a:endParaRPr/>
          </a:p>
        </p:txBody>
      </p:sp>
      <p:sp>
        <p:nvSpPr>
          <p:cNvPr id="308" name="Google Shape;308;p31"/>
          <p:cNvSpPr txBox="1">
            <a:spLocks noGrp="1"/>
          </p:cNvSpPr>
          <p:nvPr>
            <p:ph type="subTitle" idx="6"/>
          </p:nvPr>
        </p:nvSpPr>
        <p:spPr>
          <a:xfrm>
            <a:off x="6087600" y="1447547"/>
            <a:ext cx="2336400" cy="484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1pPr>
            <a:lvl2pPr lvl="1"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2pPr>
            <a:lvl3pPr lvl="2"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3pPr>
            <a:lvl4pPr lvl="3"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4pPr>
            <a:lvl5pPr lvl="4"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5pPr>
            <a:lvl6pPr lvl="5"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6pPr>
            <a:lvl7pPr lvl="6"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7pPr>
            <a:lvl8pPr lvl="7"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8pPr>
            <a:lvl9pPr lvl="8"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9pPr>
          </a:lstStyle>
          <a:p>
            <a:endParaRPr/>
          </a:p>
        </p:txBody>
      </p:sp>
      <p:sp>
        <p:nvSpPr>
          <p:cNvPr id="309" name="Google Shape;309;p31"/>
          <p:cNvSpPr txBox="1">
            <a:spLocks noGrp="1"/>
          </p:cNvSpPr>
          <p:nvPr>
            <p:ph type="title" idx="7" hasCustomPrompt="1"/>
          </p:nvPr>
        </p:nvSpPr>
        <p:spPr>
          <a:xfrm>
            <a:off x="1190850" y="3881750"/>
            <a:ext cx="14355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10" name="Google Shape;310;p31"/>
          <p:cNvSpPr txBox="1">
            <a:spLocks noGrp="1"/>
          </p:cNvSpPr>
          <p:nvPr>
            <p:ph type="title" idx="8" hasCustomPrompt="1"/>
          </p:nvPr>
        </p:nvSpPr>
        <p:spPr>
          <a:xfrm>
            <a:off x="3854248" y="3881750"/>
            <a:ext cx="14355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11" name="Google Shape;311;p31"/>
          <p:cNvSpPr txBox="1">
            <a:spLocks noGrp="1"/>
          </p:cNvSpPr>
          <p:nvPr>
            <p:ph type="title" idx="9" hasCustomPrompt="1"/>
          </p:nvPr>
        </p:nvSpPr>
        <p:spPr>
          <a:xfrm>
            <a:off x="6517646" y="3881750"/>
            <a:ext cx="14355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grpSp>
        <p:nvGrpSpPr>
          <p:cNvPr id="312" name="Google Shape;312;p31"/>
          <p:cNvGrpSpPr/>
          <p:nvPr/>
        </p:nvGrpSpPr>
        <p:grpSpPr>
          <a:xfrm>
            <a:off x="-776000" y="2952757"/>
            <a:ext cx="11329763" cy="3830159"/>
            <a:chOff x="-776000" y="2952757"/>
            <a:chExt cx="11329763" cy="3830159"/>
          </a:xfrm>
        </p:grpSpPr>
        <p:pic>
          <p:nvPicPr>
            <p:cNvPr id="313" name="Google Shape;313;p31"/>
            <p:cNvPicPr preferRelativeResize="0"/>
            <p:nvPr/>
          </p:nvPicPr>
          <p:blipFill>
            <a:blip r:embed="rId2">
              <a:alphaModFix/>
            </a:blip>
            <a:stretch>
              <a:fillRect/>
            </a:stretch>
          </p:blipFill>
          <p:spPr>
            <a:xfrm rot="-1883520" flipH="1">
              <a:off x="6928239" y="3970238"/>
              <a:ext cx="3407350" cy="1795201"/>
            </a:xfrm>
            <a:prstGeom prst="rect">
              <a:avLst/>
            </a:prstGeom>
            <a:noFill/>
            <a:ln>
              <a:noFill/>
            </a:ln>
          </p:spPr>
        </p:pic>
        <p:pic>
          <p:nvPicPr>
            <p:cNvPr id="314" name="Google Shape;314;p31"/>
            <p:cNvPicPr preferRelativeResize="0"/>
            <p:nvPr/>
          </p:nvPicPr>
          <p:blipFill>
            <a:blip r:embed="rId3">
              <a:alphaModFix/>
            </a:blip>
            <a:stretch>
              <a:fillRect/>
            </a:stretch>
          </p:blipFill>
          <p:spPr>
            <a:xfrm rot="-1244661" flipH="1">
              <a:off x="-277857" y="3252471"/>
              <a:ext cx="2283694" cy="3230732"/>
            </a:xfrm>
            <a:prstGeom prst="rect">
              <a:avLst/>
            </a:prstGeom>
            <a:noFill/>
            <a:ln>
              <a:noFill/>
            </a:ln>
          </p:spPr>
        </p:pic>
        <p:pic>
          <p:nvPicPr>
            <p:cNvPr id="315" name="Google Shape;315;p31"/>
            <p:cNvPicPr preferRelativeResize="0"/>
            <p:nvPr/>
          </p:nvPicPr>
          <p:blipFill>
            <a:blip r:embed="rId4">
              <a:alphaModFix/>
            </a:blip>
            <a:stretch>
              <a:fillRect/>
            </a:stretch>
          </p:blipFill>
          <p:spPr>
            <a:xfrm rot="604574" flipH="1">
              <a:off x="309935" y="3977937"/>
              <a:ext cx="1400459" cy="1525500"/>
            </a:xfrm>
            <a:prstGeom prst="rect">
              <a:avLst/>
            </a:prstGeom>
            <a:noFill/>
            <a:ln>
              <a:noFill/>
            </a:ln>
          </p:spPr>
        </p:pic>
        <p:pic>
          <p:nvPicPr>
            <p:cNvPr id="316" name="Google Shape;316;p31"/>
            <p:cNvPicPr preferRelativeResize="0"/>
            <p:nvPr/>
          </p:nvPicPr>
          <p:blipFill>
            <a:blip r:embed="rId5">
              <a:alphaModFix/>
            </a:blip>
            <a:stretch>
              <a:fillRect/>
            </a:stretch>
          </p:blipFill>
          <p:spPr>
            <a:xfrm flipH="1">
              <a:off x="8076974" y="4123787"/>
              <a:ext cx="989577" cy="1233800"/>
            </a:xfrm>
            <a:prstGeom prst="rect">
              <a:avLst/>
            </a:prstGeom>
            <a:noFill/>
            <a:ln>
              <a:noFill/>
            </a:ln>
          </p:spPr>
        </p:pic>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331"/>
        <p:cNvGrpSpPr/>
        <p:nvPr/>
      </p:nvGrpSpPr>
      <p:grpSpPr>
        <a:xfrm>
          <a:off x="0" y="0"/>
          <a:ext cx="0" cy="0"/>
          <a:chOff x="0" y="0"/>
          <a:chExt cx="0" cy="0"/>
        </a:xfrm>
      </p:grpSpPr>
      <p:grpSp>
        <p:nvGrpSpPr>
          <p:cNvPr id="332" name="Google Shape;332;p33"/>
          <p:cNvGrpSpPr/>
          <p:nvPr/>
        </p:nvGrpSpPr>
        <p:grpSpPr>
          <a:xfrm>
            <a:off x="-622788" y="-472199"/>
            <a:ext cx="3635138" cy="6346824"/>
            <a:chOff x="-622788" y="-472199"/>
            <a:chExt cx="3635138" cy="6346824"/>
          </a:xfrm>
        </p:grpSpPr>
        <p:pic>
          <p:nvPicPr>
            <p:cNvPr id="333" name="Google Shape;333;p33"/>
            <p:cNvPicPr preferRelativeResize="0"/>
            <p:nvPr/>
          </p:nvPicPr>
          <p:blipFill>
            <a:blip r:embed="rId2">
              <a:alphaModFix/>
            </a:blip>
            <a:stretch>
              <a:fillRect/>
            </a:stretch>
          </p:blipFill>
          <p:spPr>
            <a:xfrm>
              <a:off x="-622788" y="-472199"/>
              <a:ext cx="2675775" cy="2540524"/>
            </a:xfrm>
            <a:prstGeom prst="rect">
              <a:avLst/>
            </a:prstGeom>
            <a:noFill/>
            <a:ln>
              <a:noFill/>
            </a:ln>
          </p:spPr>
        </p:pic>
        <p:pic>
          <p:nvPicPr>
            <p:cNvPr id="334" name="Google Shape;334;p33"/>
            <p:cNvPicPr preferRelativeResize="0"/>
            <p:nvPr/>
          </p:nvPicPr>
          <p:blipFill>
            <a:blip r:embed="rId3">
              <a:alphaModFix/>
            </a:blip>
            <a:stretch>
              <a:fillRect/>
            </a:stretch>
          </p:blipFill>
          <p:spPr>
            <a:xfrm>
              <a:off x="-395000" y="4079425"/>
              <a:ext cx="3407350" cy="1795200"/>
            </a:xfrm>
            <a:prstGeom prst="rect">
              <a:avLst/>
            </a:prstGeom>
            <a:noFill/>
            <a:ln>
              <a:noFill/>
            </a:ln>
          </p:spPr>
        </p:pic>
        <p:pic>
          <p:nvPicPr>
            <p:cNvPr id="335" name="Google Shape;335;p33"/>
            <p:cNvPicPr preferRelativeResize="0"/>
            <p:nvPr/>
          </p:nvPicPr>
          <p:blipFill>
            <a:blip r:embed="rId4">
              <a:alphaModFix/>
            </a:blip>
            <a:stretch>
              <a:fillRect/>
            </a:stretch>
          </p:blipFill>
          <p:spPr>
            <a:xfrm>
              <a:off x="218935" y="2685595"/>
              <a:ext cx="1454950" cy="1093000"/>
            </a:xfrm>
            <a:prstGeom prst="rect">
              <a:avLst/>
            </a:prstGeom>
            <a:noFill/>
            <a:ln>
              <a:noFill/>
            </a:ln>
          </p:spPr>
        </p:pic>
        <p:pic>
          <p:nvPicPr>
            <p:cNvPr id="336" name="Google Shape;336;p33"/>
            <p:cNvPicPr preferRelativeResize="0"/>
            <p:nvPr/>
          </p:nvPicPr>
          <p:blipFill>
            <a:blip r:embed="rId5">
              <a:alphaModFix/>
            </a:blip>
            <a:stretch>
              <a:fillRect/>
            </a:stretch>
          </p:blipFill>
          <p:spPr>
            <a:xfrm>
              <a:off x="59081" y="3475025"/>
              <a:ext cx="396289" cy="409500"/>
            </a:xfrm>
            <a:prstGeom prst="rect">
              <a:avLst/>
            </a:prstGeom>
            <a:noFill/>
            <a:ln>
              <a:noFill/>
            </a:ln>
          </p:spPr>
        </p:pic>
        <p:pic>
          <p:nvPicPr>
            <p:cNvPr id="337" name="Google Shape;337;p33"/>
            <p:cNvPicPr preferRelativeResize="0"/>
            <p:nvPr/>
          </p:nvPicPr>
          <p:blipFill>
            <a:blip r:embed="rId6">
              <a:alphaModFix/>
            </a:blip>
            <a:stretch>
              <a:fillRect/>
            </a:stretch>
          </p:blipFill>
          <p:spPr>
            <a:xfrm rot="-1841851" flipH="1">
              <a:off x="1228925" y="3637488"/>
              <a:ext cx="610600" cy="630750"/>
            </a:xfrm>
            <a:prstGeom prst="rect">
              <a:avLst/>
            </a:prstGeom>
            <a:noFill/>
            <a:ln>
              <a:noFill/>
            </a:ln>
          </p:spPr>
        </p:pic>
        <p:pic>
          <p:nvPicPr>
            <p:cNvPr id="338" name="Google Shape;338;p33"/>
            <p:cNvPicPr preferRelativeResize="0"/>
            <p:nvPr/>
          </p:nvPicPr>
          <p:blipFill>
            <a:blip r:embed="rId7">
              <a:alphaModFix/>
            </a:blip>
            <a:stretch>
              <a:fillRect/>
            </a:stretch>
          </p:blipFill>
          <p:spPr>
            <a:xfrm rot="-604574">
              <a:off x="1048345" y="3796375"/>
              <a:ext cx="1400459" cy="1525500"/>
            </a:xfrm>
            <a:prstGeom prst="rect">
              <a:avLst/>
            </a:prstGeom>
            <a:noFill/>
            <a:ln>
              <a:noFill/>
            </a:ln>
          </p:spPr>
        </p:pic>
        <p:pic>
          <p:nvPicPr>
            <p:cNvPr id="339" name="Google Shape;339;p33"/>
            <p:cNvPicPr preferRelativeResize="0"/>
            <p:nvPr/>
          </p:nvPicPr>
          <p:blipFill>
            <a:blip r:embed="rId8">
              <a:alphaModFix/>
            </a:blip>
            <a:stretch>
              <a:fillRect/>
            </a:stretch>
          </p:blipFill>
          <p:spPr>
            <a:xfrm>
              <a:off x="161775" y="3778600"/>
              <a:ext cx="1252050" cy="1561050"/>
            </a:xfrm>
            <a:prstGeom prst="rect">
              <a:avLst/>
            </a:prstGeom>
            <a:noFill/>
            <a:ln>
              <a:noFill/>
            </a:ln>
          </p:spPr>
        </p:pic>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340"/>
        <p:cNvGrpSpPr/>
        <p:nvPr/>
      </p:nvGrpSpPr>
      <p:grpSpPr>
        <a:xfrm>
          <a:off x="0" y="0"/>
          <a:ext cx="0" cy="0"/>
          <a:chOff x="0" y="0"/>
          <a:chExt cx="0" cy="0"/>
        </a:xfrm>
      </p:grpSpPr>
      <p:grpSp>
        <p:nvGrpSpPr>
          <p:cNvPr id="341" name="Google Shape;341;p34"/>
          <p:cNvGrpSpPr/>
          <p:nvPr/>
        </p:nvGrpSpPr>
        <p:grpSpPr>
          <a:xfrm>
            <a:off x="-805232" y="-906725"/>
            <a:ext cx="11027720" cy="7036909"/>
            <a:chOff x="-805232" y="-906725"/>
            <a:chExt cx="11027720" cy="7036909"/>
          </a:xfrm>
        </p:grpSpPr>
        <p:pic>
          <p:nvPicPr>
            <p:cNvPr id="342" name="Google Shape;342;p34"/>
            <p:cNvPicPr preferRelativeResize="0"/>
            <p:nvPr/>
          </p:nvPicPr>
          <p:blipFill>
            <a:blip r:embed="rId2">
              <a:alphaModFix/>
            </a:blip>
            <a:stretch>
              <a:fillRect/>
            </a:stretch>
          </p:blipFill>
          <p:spPr>
            <a:xfrm>
              <a:off x="-805232" y="-906725"/>
              <a:ext cx="1856664" cy="2971400"/>
            </a:xfrm>
            <a:prstGeom prst="rect">
              <a:avLst/>
            </a:prstGeom>
            <a:noFill/>
            <a:ln>
              <a:noFill/>
            </a:ln>
          </p:spPr>
        </p:pic>
        <p:pic>
          <p:nvPicPr>
            <p:cNvPr id="343" name="Google Shape;343;p34"/>
            <p:cNvPicPr preferRelativeResize="0"/>
            <p:nvPr/>
          </p:nvPicPr>
          <p:blipFill>
            <a:blip r:embed="rId3">
              <a:alphaModFix/>
            </a:blip>
            <a:stretch>
              <a:fillRect/>
            </a:stretch>
          </p:blipFill>
          <p:spPr>
            <a:xfrm rot="-939035">
              <a:off x="6943875" y="4148400"/>
              <a:ext cx="3122000" cy="1590150"/>
            </a:xfrm>
            <a:prstGeom prst="rect">
              <a:avLst/>
            </a:prstGeom>
            <a:noFill/>
            <a:ln>
              <a:noFill/>
            </a:ln>
          </p:spPr>
        </p:pic>
        <p:pic>
          <p:nvPicPr>
            <p:cNvPr id="344" name="Google Shape;344;p34"/>
            <p:cNvPicPr preferRelativeResize="0"/>
            <p:nvPr/>
          </p:nvPicPr>
          <p:blipFill>
            <a:blip r:embed="rId4">
              <a:alphaModFix/>
            </a:blip>
            <a:stretch>
              <a:fillRect/>
            </a:stretch>
          </p:blipFill>
          <p:spPr>
            <a:xfrm>
              <a:off x="8169275" y="3803775"/>
              <a:ext cx="760125" cy="1287925"/>
            </a:xfrm>
            <a:prstGeom prst="rect">
              <a:avLst/>
            </a:prstGeom>
            <a:noFill/>
            <a:ln>
              <a:noFill/>
            </a:ln>
          </p:spPr>
        </p:pic>
        <p:pic>
          <p:nvPicPr>
            <p:cNvPr id="345" name="Google Shape;345;p34"/>
            <p:cNvPicPr preferRelativeResize="0"/>
            <p:nvPr/>
          </p:nvPicPr>
          <p:blipFill>
            <a:blip r:embed="rId5">
              <a:alphaModFix/>
            </a:blip>
            <a:stretch>
              <a:fillRect/>
            </a:stretch>
          </p:blipFill>
          <p:spPr>
            <a:xfrm>
              <a:off x="205501" y="180449"/>
              <a:ext cx="376800" cy="1330850"/>
            </a:xfrm>
            <a:prstGeom prst="rect">
              <a:avLst/>
            </a:prstGeom>
            <a:noFill/>
            <a:ln>
              <a:noFill/>
            </a:ln>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2391900" y="2287825"/>
            <a:ext cx="4360200" cy="841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3" name="Google Shape;23;p3"/>
          <p:cNvSpPr txBox="1">
            <a:spLocks noGrp="1"/>
          </p:cNvSpPr>
          <p:nvPr>
            <p:ph type="title" idx="2" hasCustomPrompt="1"/>
          </p:nvPr>
        </p:nvSpPr>
        <p:spPr>
          <a:xfrm>
            <a:off x="3837400" y="1348375"/>
            <a:ext cx="1469100" cy="1118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4" name="Google Shape;24;p3"/>
          <p:cNvSpPr txBox="1">
            <a:spLocks noGrp="1"/>
          </p:cNvSpPr>
          <p:nvPr>
            <p:ph type="subTitle" idx="1"/>
          </p:nvPr>
        </p:nvSpPr>
        <p:spPr>
          <a:xfrm>
            <a:off x="2391900" y="3129625"/>
            <a:ext cx="4360200" cy="4260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5" name="Google Shape;25;p3"/>
          <p:cNvGrpSpPr/>
          <p:nvPr/>
        </p:nvGrpSpPr>
        <p:grpSpPr>
          <a:xfrm>
            <a:off x="-1716911" y="-1328850"/>
            <a:ext cx="12126557" cy="8223005"/>
            <a:chOff x="-1716911" y="-1328850"/>
            <a:chExt cx="12126557" cy="8223005"/>
          </a:xfrm>
        </p:grpSpPr>
        <p:pic>
          <p:nvPicPr>
            <p:cNvPr id="26" name="Google Shape;26;p3"/>
            <p:cNvPicPr preferRelativeResize="0"/>
            <p:nvPr/>
          </p:nvPicPr>
          <p:blipFill>
            <a:blip r:embed="rId2">
              <a:alphaModFix/>
            </a:blip>
            <a:stretch>
              <a:fillRect/>
            </a:stretch>
          </p:blipFill>
          <p:spPr>
            <a:xfrm rot="9360775" flipH="1">
              <a:off x="7136767" y="-1004165"/>
              <a:ext cx="2283693" cy="3230730"/>
            </a:xfrm>
            <a:prstGeom prst="rect">
              <a:avLst/>
            </a:prstGeom>
            <a:noFill/>
            <a:ln>
              <a:noFill/>
            </a:ln>
          </p:spPr>
        </p:pic>
        <p:pic>
          <p:nvPicPr>
            <p:cNvPr id="27" name="Google Shape;27;p3"/>
            <p:cNvPicPr preferRelativeResize="0"/>
            <p:nvPr/>
          </p:nvPicPr>
          <p:blipFill>
            <a:blip r:embed="rId3">
              <a:alphaModFix/>
            </a:blip>
            <a:stretch>
              <a:fillRect/>
            </a:stretch>
          </p:blipFill>
          <p:spPr>
            <a:xfrm rot="-8766836" flipH="1">
              <a:off x="-1399441" y="3664095"/>
              <a:ext cx="3924283" cy="2334327"/>
            </a:xfrm>
            <a:prstGeom prst="rect">
              <a:avLst/>
            </a:prstGeom>
            <a:noFill/>
            <a:ln>
              <a:noFill/>
            </a:ln>
          </p:spPr>
        </p:pic>
        <p:pic>
          <p:nvPicPr>
            <p:cNvPr id="28" name="Google Shape;28;p3"/>
            <p:cNvPicPr preferRelativeResize="0"/>
            <p:nvPr/>
          </p:nvPicPr>
          <p:blipFill>
            <a:blip r:embed="rId4">
              <a:alphaModFix/>
            </a:blip>
            <a:stretch>
              <a:fillRect/>
            </a:stretch>
          </p:blipFill>
          <p:spPr>
            <a:xfrm rot="1205461">
              <a:off x="-357800" y="-828675"/>
              <a:ext cx="2087099" cy="3340189"/>
            </a:xfrm>
            <a:prstGeom prst="rect">
              <a:avLst/>
            </a:prstGeom>
            <a:noFill/>
            <a:ln>
              <a:noFill/>
            </a:ln>
          </p:spPr>
        </p:pic>
        <p:pic>
          <p:nvPicPr>
            <p:cNvPr id="29" name="Google Shape;29;p3"/>
            <p:cNvPicPr preferRelativeResize="0"/>
            <p:nvPr/>
          </p:nvPicPr>
          <p:blipFill>
            <a:blip r:embed="rId5">
              <a:alphaModFix/>
            </a:blip>
            <a:stretch>
              <a:fillRect/>
            </a:stretch>
          </p:blipFill>
          <p:spPr>
            <a:xfrm rot="-1484739">
              <a:off x="6662550" y="3755400"/>
              <a:ext cx="3532701" cy="1799322"/>
            </a:xfrm>
            <a:prstGeom prst="rect">
              <a:avLst/>
            </a:prstGeom>
            <a:noFill/>
            <a:ln>
              <a:noFill/>
            </a:ln>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0"/>
        <p:cNvGrpSpPr/>
        <p:nvPr/>
      </p:nvGrpSpPr>
      <p:grpSpPr>
        <a:xfrm>
          <a:off x="0" y="0"/>
          <a:ext cx="0" cy="0"/>
          <a:chOff x="0" y="0"/>
          <a:chExt cx="0" cy="0"/>
        </a:xfrm>
      </p:grpSpPr>
      <p:sp>
        <p:nvSpPr>
          <p:cNvPr id="31" name="Google Shape;31;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2" name="Google Shape;32;p4"/>
          <p:cNvSpPr txBox="1">
            <a:spLocks noGrp="1"/>
          </p:cNvSpPr>
          <p:nvPr>
            <p:ph type="body" idx="1"/>
          </p:nvPr>
        </p:nvSpPr>
        <p:spPr>
          <a:xfrm>
            <a:off x="720000" y="1152475"/>
            <a:ext cx="7704000" cy="332100"/>
          </a:xfrm>
          <a:prstGeom prst="rect">
            <a:avLst/>
          </a:prstGeom>
        </p:spPr>
        <p:txBody>
          <a:bodyPr spcFirstLastPara="1" wrap="square" lIns="91425" tIns="91425" rIns="91425" bIns="91425" anchor="t" anchorCtr="0">
            <a:noAutofit/>
          </a:bodyPr>
          <a:lstStyle>
            <a:lvl1pPr marL="457200" lvl="0" indent="-317500" algn="ctr" rtl="0">
              <a:lnSpc>
                <a:spcPct val="115000"/>
              </a:lnSpc>
              <a:spcBef>
                <a:spcPts val="0"/>
              </a:spcBef>
              <a:spcAft>
                <a:spcPts val="0"/>
              </a:spcAft>
              <a:buClr>
                <a:srgbClr val="434343"/>
              </a:buClr>
              <a:buSzPts val="1400"/>
              <a:buChar char="●"/>
              <a:defRPr sz="1400"/>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grpSp>
        <p:nvGrpSpPr>
          <p:cNvPr id="33" name="Google Shape;33;p4"/>
          <p:cNvGrpSpPr/>
          <p:nvPr/>
        </p:nvGrpSpPr>
        <p:grpSpPr>
          <a:xfrm>
            <a:off x="-805232" y="-906725"/>
            <a:ext cx="11027720" cy="7036909"/>
            <a:chOff x="-805232" y="-906725"/>
            <a:chExt cx="11027720" cy="7036909"/>
          </a:xfrm>
        </p:grpSpPr>
        <p:pic>
          <p:nvPicPr>
            <p:cNvPr id="34" name="Google Shape;34;p4"/>
            <p:cNvPicPr preferRelativeResize="0"/>
            <p:nvPr/>
          </p:nvPicPr>
          <p:blipFill>
            <a:blip r:embed="rId2">
              <a:alphaModFix/>
            </a:blip>
            <a:stretch>
              <a:fillRect/>
            </a:stretch>
          </p:blipFill>
          <p:spPr>
            <a:xfrm>
              <a:off x="-805232" y="-906725"/>
              <a:ext cx="1856664" cy="2971400"/>
            </a:xfrm>
            <a:prstGeom prst="rect">
              <a:avLst/>
            </a:prstGeom>
            <a:noFill/>
            <a:ln>
              <a:noFill/>
            </a:ln>
          </p:spPr>
        </p:pic>
        <p:pic>
          <p:nvPicPr>
            <p:cNvPr id="35" name="Google Shape;35;p4"/>
            <p:cNvPicPr preferRelativeResize="0"/>
            <p:nvPr/>
          </p:nvPicPr>
          <p:blipFill>
            <a:blip r:embed="rId3">
              <a:alphaModFix/>
            </a:blip>
            <a:stretch>
              <a:fillRect/>
            </a:stretch>
          </p:blipFill>
          <p:spPr>
            <a:xfrm rot="-939035">
              <a:off x="6943875" y="4148400"/>
              <a:ext cx="3122000" cy="1590150"/>
            </a:xfrm>
            <a:prstGeom prst="rect">
              <a:avLst/>
            </a:prstGeom>
            <a:noFill/>
            <a:ln>
              <a:noFill/>
            </a:ln>
          </p:spPr>
        </p:pic>
        <p:pic>
          <p:nvPicPr>
            <p:cNvPr id="36" name="Google Shape;36;p4"/>
            <p:cNvPicPr preferRelativeResize="0"/>
            <p:nvPr/>
          </p:nvPicPr>
          <p:blipFill>
            <a:blip r:embed="rId4">
              <a:alphaModFix/>
            </a:blip>
            <a:stretch>
              <a:fillRect/>
            </a:stretch>
          </p:blipFill>
          <p:spPr>
            <a:xfrm>
              <a:off x="8169275" y="3803775"/>
              <a:ext cx="760125" cy="1287925"/>
            </a:xfrm>
            <a:prstGeom prst="rect">
              <a:avLst/>
            </a:prstGeom>
            <a:noFill/>
            <a:ln>
              <a:noFill/>
            </a:ln>
          </p:spPr>
        </p:pic>
        <p:pic>
          <p:nvPicPr>
            <p:cNvPr id="37" name="Google Shape;37;p4"/>
            <p:cNvPicPr preferRelativeResize="0"/>
            <p:nvPr/>
          </p:nvPicPr>
          <p:blipFill>
            <a:blip r:embed="rId5">
              <a:alphaModFix/>
            </a:blip>
            <a:stretch>
              <a:fillRect/>
            </a:stretch>
          </p:blipFill>
          <p:spPr>
            <a:xfrm>
              <a:off x="205501" y="180449"/>
              <a:ext cx="376800" cy="1330850"/>
            </a:xfrm>
            <a:prstGeom prst="rect">
              <a:avLst/>
            </a:prstGeom>
            <a:noFill/>
            <a:ln>
              <a:noFill/>
            </a:ln>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sp>
        <p:nvSpPr>
          <p:cNvPr id="39" name="Google Shape;39;p5"/>
          <p:cNvSpPr txBox="1">
            <a:spLocks noGrp="1"/>
          </p:cNvSpPr>
          <p:nvPr>
            <p:ph type="subTitle" idx="1"/>
          </p:nvPr>
        </p:nvSpPr>
        <p:spPr>
          <a:xfrm>
            <a:off x="1392410" y="1794175"/>
            <a:ext cx="2952600" cy="21258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40" name="Google Shape;40;p5"/>
          <p:cNvSpPr txBox="1">
            <a:spLocks noGrp="1"/>
          </p:cNvSpPr>
          <p:nvPr>
            <p:ph type="subTitle" idx="2"/>
          </p:nvPr>
        </p:nvSpPr>
        <p:spPr>
          <a:xfrm>
            <a:off x="4798990" y="1794175"/>
            <a:ext cx="2952600" cy="21258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41" name="Google Shape;41;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42" name="Google Shape;42;p5"/>
          <p:cNvGrpSpPr/>
          <p:nvPr/>
        </p:nvGrpSpPr>
        <p:grpSpPr>
          <a:xfrm>
            <a:off x="-1568929" y="2789076"/>
            <a:ext cx="12329816" cy="4182592"/>
            <a:chOff x="-1568929" y="2789076"/>
            <a:chExt cx="12329816" cy="4182592"/>
          </a:xfrm>
        </p:grpSpPr>
        <p:pic>
          <p:nvPicPr>
            <p:cNvPr id="43" name="Google Shape;43;p5"/>
            <p:cNvPicPr preferRelativeResize="0"/>
            <p:nvPr/>
          </p:nvPicPr>
          <p:blipFill>
            <a:blip r:embed="rId2">
              <a:alphaModFix/>
            </a:blip>
            <a:stretch>
              <a:fillRect/>
            </a:stretch>
          </p:blipFill>
          <p:spPr>
            <a:xfrm rot="2700000">
              <a:off x="-1433224" y="3807050"/>
              <a:ext cx="3407349" cy="1795200"/>
            </a:xfrm>
            <a:prstGeom prst="rect">
              <a:avLst/>
            </a:prstGeom>
            <a:noFill/>
            <a:ln>
              <a:noFill/>
            </a:ln>
          </p:spPr>
        </p:pic>
        <p:pic>
          <p:nvPicPr>
            <p:cNvPr id="44" name="Google Shape;44;p5"/>
            <p:cNvPicPr preferRelativeResize="0"/>
            <p:nvPr/>
          </p:nvPicPr>
          <p:blipFill>
            <a:blip r:embed="rId3">
              <a:alphaModFix/>
            </a:blip>
            <a:stretch>
              <a:fillRect/>
            </a:stretch>
          </p:blipFill>
          <p:spPr>
            <a:xfrm>
              <a:off x="150799" y="4215598"/>
              <a:ext cx="981625" cy="737400"/>
            </a:xfrm>
            <a:prstGeom prst="rect">
              <a:avLst/>
            </a:prstGeom>
            <a:noFill/>
            <a:ln>
              <a:noFill/>
            </a:ln>
          </p:spPr>
        </p:pic>
        <p:pic>
          <p:nvPicPr>
            <p:cNvPr id="45" name="Google Shape;45;p5"/>
            <p:cNvPicPr preferRelativeResize="0"/>
            <p:nvPr/>
          </p:nvPicPr>
          <p:blipFill>
            <a:blip r:embed="rId4">
              <a:alphaModFix/>
            </a:blip>
            <a:stretch>
              <a:fillRect/>
            </a:stretch>
          </p:blipFill>
          <p:spPr>
            <a:xfrm rot="8663752">
              <a:off x="6523908" y="3713209"/>
              <a:ext cx="3924284" cy="2334327"/>
            </a:xfrm>
            <a:prstGeom prst="rect">
              <a:avLst/>
            </a:prstGeom>
            <a:noFill/>
            <a:ln>
              <a:noFill/>
            </a:ln>
          </p:spPr>
        </p:pic>
        <p:pic>
          <p:nvPicPr>
            <p:cNvPr id="46" name="Google Shape;46;p5"/>
            <p:cNvPicPr preferRelativeResize="0"/>
            <p:nvPr/>
          </p:nvPicPr>
          <p:blipFill>
            <a:blip r:embed="rId5">
              <a:alphaModFix/>
            </a:blip>
            <a:stretch>
              <a:fillRect/>
            </a:stretch>
          </p:blipFill>
          <p:spPr>
            <a:xfrm rot="-1841823" flipH="1">
              <a:off x="8098840" y="4163883"/>
              <a:ext cx="782420" cy="808233"/>
            </a:xfrm>
            <a:prstGeom prst="rect">
              <a:avLst/>
            </a:prstGeom>
            <a:noFill/>
            <a:ln>
              <a:noFill/>
            </a:ln>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
        <p:cNvGrpSpPr/>
        <p:nvPr/>
      </p:nvGrpSpPr>
      <p:grpSpPr>
        <a:xfrm>
          <a:off x="0" y="0"/>
          <a:ext cx="0" cy="0"/>
          <a:chOff x="0" y="0"/>
          <a:chExt cx="0" cy="0"/>
        </a:xfrm>
      </p:grpSpPr>
      <p:sp>
        <p:nvSpPr>
          <p:cNvPr id="48" name="Google Shape;48;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49" name="Google Shape;49;p6"/>
          <p:cNvGrpSpPr/>
          <p:nvPr/>
        </p:nvGrpSpPr>
        <p:grpSpPr>
          <a:xfrm>
            <a:off x="-805232" y="-906725"/>
            <a:ext cx="11027720" cy="7036909"/>
            <a:chOff x="-805232" y="-906725"/>
            <a:chExt cx="11027720" cy="7036909"/>
          </a:xfrm>
        </p:grpSpPr>
        <p:pic>
          <p:nvPicPr>
            <p:cNvPr id="50" name="Google Shape;50;p6"/>
            <p:cNvPicPr preferRelativeResize="0"/>
            <p:nvPr/>
          </p:nvPicPr>
          <p:blipFill>
            <a:blip r:embed="rId2">
              <a:alphaModFix/>
            </a:blip>
            <a:stretch>
              <a:fillRect/>
            </a:stretch>
          </p:blipFill>
          <p:spPr>
            <a:xfrm>
              <a:off x="-805232" y="-906725"/>
              <a:ext cx="1856664" cy="2971400"/>
            </a:xfrm>
            <a:prstGeom prst="rect">
              <a:avLst/>
            </a:prstGeom>
            <a:noFill/>
            <a:ln>
              <a:noFill/>
            </a:ln>
          </p:spPr>
        </p:pic>
        <p:pic>
          <p:nvPicPr>
            <p:cNvPr id="51" name="Google Shape;51;p6"/>
            <p:cNvPicPr preferRelativeResize="0"/>
            <p:nvPr/>
          </p:nvPicPr>
          <p:blipFill>
            <a:blip r:embed="rId3">
              <a:alphaModFix/>
            </a:blip>
            <a:stretch>
              <a:fillRect/>
            </a:stretch>
          </p:blipFill>
          <p:spPr>
            <a:xfrm rot="-939035">
              <a:off x="6943875" y="4148400"/>
              <a:ext cx="3122000" cy="1590150"/>
            </a:xfrm>
            <a:prstGeom prst="rect">
              <a:avLst/>
            </a:prstGeom>
            <a:noFill/>
            <a:ln>
              <a:noFill/>
            </a:ln>
          </p:spPr>
        </p:pic>
        <p:pic>
          <p:nvPicPr>
            <p:cNvPr id="52" name="Google Shape;52;p6"/>
            <p:cNvPicPr preferRelativeResize="0"/>
            <p:nvPr/>
          </p:nvPicPr>
          <p:blipFill>
            <a:blip r:embed="rId4">
              <a:alphaModFix/>
            </a:blip>
            <a:stretch>
              <a:fillRect/>
            </a:stretch>
          </p:blipFill>
          <p:spPr>
            <a:xfrm>
              <a:off x="8169275" y="3803775"/>
              <a:ext cx="760125" cy="1287925"/>
            </a:xfrm>
            <a:prstGeom prst="rect">
              <a:avLst/>
            </a:prstGeom>
            <a:noFill/>
            <a:ln>
              <a:noFill/>
            </a:ln>
          </p:spPr>
        </p:pic>
        <p:pic>
          <p:nvPicPr>
            <p:cNvPr id="53" name="Google Shape;53;p6"/>
            <p:cNvPicPr preferRelativeResize="0"/>
            <p:nvPr/>
          </p:nvPicPr>
          <p:blipFill>
            <a:blip r:embed="rId5">
              <a:alphaModFix/>
            </a:blip>
            <a:stretch>
              <a:fillRect/>
            </a:stretch>
          </p:blipFill>
          <p:spPr>
            <a:xfrm>
              <a:off x="205501" y="180449"/>
              <a:ext cx="376800" cy="1330850"/>
            </a:xfrm>
            <a:prstGeom prst="rect">
              <a:avLst/>
            </a:prstGeom>
            <a:noFill/>
            <a:ln>
              <a:noFill/>
            </a:ln>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3"/>
        </a:solidFill>
        <a:effectLst/>
      </p:bgPr>
    </p:bg>
    <p:spTree>
      <p:nvGrpSpPr>
        <p:cNvPr id="1" name="Shape 95"/>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96"/>
        <p:cNvGrpSpPr/>
        <p:nvPr/>
      </p:nvGrpSpPr>
      <p:grpSpPr>
        <a:xfrm>
          <a:off x="0" y="0"/>
          <a:ext cx="0" cy="0"/>
          <a:chOff x="0" y="0"/>
          <a:chExt cx="0" cy="0"/>
        </a:xfrm>
      </p:grpSpPr>
      <p:sp>
        <p:nvSpPr>
          <p:cNvPr id="97" name="Google Shape;97;p13"/>
          <p:cNvSpPr txBox="1">
            <a:spLocks noGrp="1"/>
          </p:cNvSpPr>
          <p:nvPr>
            <p:ph type="title" hasCustomPrompt="1"/>
          </p:nvPr>
        </p:nvSpPr>
        <p:spPr>
          <a:xfrm>
            <a:off x="1283278" y="1302000"/>
            <a:ext cx="13539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8" name="Google Shape;98;p13"/>
          <p:cNvSpPr txBox="1">
            <a:spLocks noGrp="1"/>
          </p:cNvSpPr>
          <p:nvPr>
            <p:ph type="subTitle" idx="1"/>
          </p:nvPr>
        </p:nvSpPr>
        <p:spPr>
          <a:xfrm>
            <a:off x="725218" y="2232348"/>
            <a:ext cx="2480400" cy="5934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99" name="Google Shape;99;p13"/>
          <p:cNvSpPr txBox="1">
            <a:spLocks noGrp="1"/>
          </p:cNvSpPr>
          <p:nvPr>
            <p:ph type="title" idx="2" hasCustomPrompt="1"/>
          </p:nvPr>
        </p:nvSpPr>
        <p:spPr>
          <a:xfrm>
            <a:off x="3892461" y="1302000"/>
            <a:ext cx="13539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0" name="Google Shape;100;p13"/>
          <p:cNvSpPr txBox="1">
            <a:spLocks noGrp="1"/>
          </p:cNvSpPr>
          <p:nvPr>
            <p:ph type="subTitle" idx="3"/>
          </p:nvPr>
        </p:nvSpPr>
        <p:spPr>
          <a:xfrm>
            <a:off x="3331800" y="2232348"/>
            <a:ext cx="2480400" cy="5934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101" name="Google Shape;101;p13"/>
          <p:cNvSpPr txBox="1">
            <a:spLocks noGrp="1"/>
          </p:cNvSpPr>
          <p:nvPr>
            <p:ph type="title" idx="4" hasCustomPrompt="1"/>
          </p:nvPr>
        </p:nvSpPr>
        <p:spPr>
          <a:xfrm>
            <a:off x="6506847" y="1302000"/>
            <a:ext cx="13539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2" name="Google Shape;102;p13"/>
          <p:cNvSpPr txBox="1">
            <a:spLocks noGrp="1"/>
          </p:cNvSpPr>
          <p:nvPr>
            <p:ph type="subTitle" idx="5"/>
          </p:nvPr>
        </p:nvSpPr>
        <p:spPr>
          <a:xfrm>
            <a:off x="5938382" y="2232348"/>
            <a:ext cx="2480400" cy="5934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103" name="Google Shape;103;p13"/>
          <p:cNvSpPr txBox="1">
            <a:spLocks noGrp="1"/>
          </p:cNvSpPr>
          <p:nvPr>
            <p:ph type="title" idx="6" hasCustomPrompt="1"/>
          </p:nvPr>
        </p:nvSpPr>
        <p:spPr>
          <a:xfrm>
            <a:off x="2594373" y="2952501"/>
            <a:ext cx="13539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4" name="Google Shape;104;p13"/>
          <p:cNvSpPr txBox="1">
            <a:spLocks noGrp="1"/>
          </p:cNvSpPr>
          <p:nvPr>
            <p:ph type="subTitle" idx="7"/>
          </p:nvPr>
        </p:nvSpPr>
        <p:spPr>
          <a:xfrm>
            <a:off x="2031110" y="3886125"/>
            <a:ext cx="2480400" cy="5934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105" name="Google Shape;105;p13"/>
          <p:cNvSpPr txBox="1">
            <a:spLocks noGrp="1"/>
          </p:cNvSpPr>
          <p:nvPr>
            <p:ph type="title" idx="8" hasCustomPrompt="1"/>
          </p:nvPr>
        </p:nvSpPr>
        <p:spPr>
          <a:xfrm>
            <a:off x="5200955" y="2952501"/>
            <a:ext cx="13539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6" name="Google Shape;106;p13"/>
          <p:cNvSpPr txBox="1">
            <a:spLocks noGrp="1"/>
          </p:cNvSpPr>
          <p:nvPr>
            <p:ph type="subTitle" idx="9"/>
          </p:nvPr>
        </p:nvSpPr>
        <p:spPr>
          <a:xfrm>
            <a:off x="4637692" y="3886125"/>
            <a:ext cx="2480400" cy="5934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107" name="Google Shape;107;p13"/>
          <p:cNvSpPr txBox="1">
            <a:spLocks noGrp="1"/>
          </p:cNvSpPr>
          <p:nvPr>
            <p:ph type="title" idx="13"/>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8" name="Google Shape;108;p13"/>
          <p:cNvSpPr txBox="1">
            <a:spLocks noGrp="1"/>
          </p:cNvSpPr>
          <p:nvPr>
            <p:ph type="subTitle" idx="14"/>
          </p:nvPr>
        </p:nvSpPr>
        <p:spPr>
          <a:xfrm>
            <a:off x="720016" y="1823750"/>
            <a:ext cx="2480400" cy="484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Candal"/>
              <a:buNone/>
              <a:defRPr sz="2000">
                <a:solidFill>
                  <a:schemeClr val="dk1"/>
                </a:solidFill>
                <a:latin typeface="Candal"/>
                <a:ea typeface="Candal"/>
                <a:cs typeface="Candal"/>
                <a:sym typeface="Candal"/>
              </a:defRPr>
            </a:lvl1pPr>
            <a:lvl2pPr lvl="1"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2pPr>
            <a:lvl3pPr lvl="2"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3pPr>
            <a:lvl4pPr lvl="3"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4pPr>
            <a:lvl5pPr lvl="4"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5pPr>
            <a:lvl6pPr lvl="5"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6pPr>
            <a:lvl7pPr lvl="6"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7pPr>
            <a:lvl8pPr lvl="7"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8pPr>
            <a:lvl9pPr lvl="8"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9pPr>
          </a:lstStyle>
          <a:p>
            <a:endParaRPr/>
          </a:p>
        </p:txBody>
      </p:sp>
      <p:sp>
        <p:nvSpPr>
          <p:cNvPr id="109" name="Google Shape;109;p13"/>
          <p:cNvSpPr txBox="1">
            <a:spLocks noGrp="1"/>
          </p:cNvSpPr>
          <p:nvPr>
            <p:ph type="subTitle" idx="15"/>
          </p:nvPr>
        </p:nvSpPr>
        <p:spPr>
          <a:xfrm>
            <a:off x="3331800" y="1823750"/>
            <a:ext cx="2480400" cy="484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Candal"/>
              <a:buNone/>
              <a:defRPr sz="2000">
                <a:solidFill>
                  <a:schemeClr val="dk1"/>
                </a:solidFill>
                <a:latin typeface="Candal"/>
                <a:ea typeface="Candal"/>
                <a:cs typeface="Candal"/>
                <a:sym typeface="Candal"/>
              </a:defRPr>
            </a:lvl1pPr>
            <a:lvl2pPr lvl="1"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2pPr>
            <a:lvl3pPr lvl="2"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3pPr>
            <a:lvl4pPr lvl="3"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4pPr>
            <a:lvl5pPr lvl="4"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5pPr>
            <a:lvl6pPr lvl="5"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6pPr>
            <a:lvl7pPr lvl="6"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7pPr>
            <a:lvl8pPr lvl="7"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8pPr>
            <a:lvl9pPr lvl="8"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9pPr>
          </a:lstStyle>
          <a:p>
            <a:endParaRPr/>
          </a:p>
        </p:txBody>
      </p:sp>
      <p:sp>
        <p:nvSpPr>
          <p:cNvPr id="110" name="Google Shape;110;p13"/>
          <p:cNvSpPr txBox="1">
            <a:spLocks noGrp="1"/>
          </p:cNvSpPr>
          <p:nvPr>
            <p:ph type="subTitle" idx="16"/>
          </p:nvPr>
        </p:nvSpPr>
        <p:spPr>
          <a:xfrm>
            <a:off x="5943584" y="1823750"/>
            <a:ext cx="2480400" cy="484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Candal"/>
              <a:buNone/>
              <a:defRPr sz="2000">
                <a:solidFill>
                  <a:schemeClr val="dk1"/>
                </a:solidFill>
                <a:latin typeface="Candal"/>
                <a:ea typeface="Candal"/>
                <a:cs typeface="Candal"/>
                <a:sym typeface="Candal"/>
              </a:defRPr>
            </a:lvl1pPr>
            <a:lvl2pPr lvl="1"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2pPr>
            <a:lvl3pPr lvl="2"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3pPr>
            <a:lvl4pPr lvl="3"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4pPr>
            <a:lvl5pPr lvl="4"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5pPr>
            <a:lvl6pPr lvl="5"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6pPr>
            <a:lvl7pPr lvl="6"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7pPr>
            <a:lvl8pPr lvl="7"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8pPr>
            <a:lvl9pPr lvl="8"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9pPr>
          </a:lstStyle>
          <a:p>
            <a:endParaRPr/>
          </a:p>
        </p:txBody>
      </p:sp>
      <p:sp>
        <p:nvSpPr>
          <p:cNvPr id="111" name="Google Shape;111;p13"/>
          <p:cNvSpPr txBox="1">
            <a:spLocks noGrp="1"/>
          </p:cNvSpPr>
          <p:nvPr>
            <p:ph type="subTitle" idx="17"/>
          </p:nvPr>
        </p:nvSpPr>
        <p:spPr>
          <a:xfrm>
            <a:off x="2025908" y="3477526"/>
            <a:ext cx="2480400" cy="484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Candal"/>
              <a:buNone/>
              <a:defRPr sz="2000">
                <a:solidFill>
                  <a:schemeClr val="dk1"/>
                </a:solidFill>
                <a:latin typeface="Candal"/>
                <a:ea typeface="Candal"/>
                <a:cs typeface="Candal"/>
                <a:sym typeface="Candal"/>
              </a:defRPr>
            </a:lvl1pPr>
            <a:lvl2pPr lvl="1"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2pPr>
            <a:lvl3pPr lvl="2"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3pPr>
            <a:lvl4pPr lvl="3"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4pPr>
            <a:lvl5pPr lvl="4"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5pPr>
            <a:lvl6pPr lvl="5"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6pPr>
            <a:lvl7pPr lvl="6"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7pPr>
            <a:lvl8pPr lvl="7"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8pPr>
            <a:lvl9pPr lvl="8"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9pPr>
          </a:lstStyle>
          <a:p>
            <a:endParaRPr/>
          </a:p>
        </p:txBody>
      </p:sp>
      <p:sp>
        <p:nvSpPr>
          <p:cNvPr id="112" name="Google Shape;112;p13"/>
          <p:cNvSpPr txBox="1">
            <a:spLocks noGrp="1"/>
          </p:cNvSpPr>
          <p:nvPr>
            <p:ph type="subTitle" idx="18"/>
          </p:nvPr>
        </p:nvSpPr>
        <p:spPr>
          <a:xfrm>
            <a:off x="4637692" y="3477526"/>
            <a:ext cx="2480400" cy="484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Candal"/>
              <a:buNone/>
              <a:defRPr sz="2000">
                <a:solidFill>
                  <a:schemeClr val="dk1"/>
                </a:solidFill>
                <a:latin typeface="Candal"/>
                <a:ea typeface="Candal"/>
                <a:cs typeface="Candal"/>
                <a:sym typeface="Candal"/>
              </a:defRPr>
            </a:lvl1pPr>
            <a:lvl2pPr lvl="1"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2pPr>
            <a:lvl3pPr lvl="2"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3pPr>
            <a:lvl4pPr lvl="3"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4pPr>
            <a:lvl5pPr lvl="4"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5pPr>
            <a:lvl6pPr lvl="5"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6pPr>
            <a:lvl7pPr lvl="6"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7pPr>
            <a:lvl8pPr lvl="7"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8pPr>
            <a:lvl9pPr lvl="8"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9pPr>
          </a:lstStyle>
          <a:p>
            <a:endParaRPr/>
          </a:p>
        </p:txBody>
      </p:sp>
      <p:grpSp>
        <p:nvGrpSpPr>
          <p:cNvPr id="113" name="Google Shape;113;p13"/>
          <p:cNvGrpSpPr/>
          <p:nvPr/>
        </p:nvGrpSpPr>
        <p:grpSpPr>
          <a:xfrm>
            <a:off x="-1213141" y="-1506989"/>
            <a:ext cx="11627455" cy="7986115"/>
            <a:chOff x="-1213141" y="-1506989"/>
            <a:chExt cx="11627455" cy="7986115"/>
          </a:xfrm>
        </p:grpSpPr>
        <p:pic>
          <p:nvPicPr>
            <p:cNvPr id="114" name="Google Shape;114;p13"/>
            <p:cNvPicPr preferRelativeResize="0"/>
            <p:nvPr/>
          </p:nvPicPr>
          <p:blipFill>
            <a:blip r:embed="rId2">
              <a:alphaModFix/>
            </a:blip>
            <a:stretch>
              <a:fillRect/>
            </a:stretch>
          </p:blipFill>
          <p:spPr>
            <a:xfrm rot="-4062997">
              <a:off x="6975951" y="-1446774"/>
              <a:ext cx="2558099" cy="3618896"/>
            </a:xfrm>
            <a:prstGeom prst="rect">
              <a:avLst/>
            </a:prstGeom>
            <a:noFill/>
            <a:ln>
              <a:noFill/>
            </a:ln>
          </p:spPr>
        </p:pic>
        <p:pic>
          <p:nvPicPr>
            <p:cNvPr id="115" name="Google Shape;115;p13"/>
            <p:cNvPicPr preferRelativeResize="0"/>
            <p:nvPr/>
          </p:nvPicPr>
          <p:blipFill>
            <a:blip r:embed="rId3">
              <a:alphaModFix/>
            </a:blip>
            <a:stretch>
              <a:fillRect/>
            </a:stretch>
          </p:blipFill>
          <p:spPr>
            <a:xfrm rot="-8258551">
              <a:off x="-987726" y="3723528"/>
              <a:ext cx="3226400" cy="1919195"/>
            </a:xfrm>
            <a:prstGeom prst="rect">
              <a:avLst/>
            </a:prstGeom>
            <a:noFill/>
            <a:ln>
              <a:noFill/>
            </a:ln>
          </p:spPr>
        </p:pic>
        <p:pic>
          <p:nvPicPr>
            <p:cNvPr id="116" name="Google Shape;116;p13"/>
            <p:cNvPicPr preferRelativeResize="0"/>
            <p:nvPr/>
          </p:nvPicPr>
          <p:blipFill>
            <a:blip r:embed="rId4">
              <a:alphaModFix/>
            </a:blip>
            <a:stretch>
              <a:fillRect/>
            </a:stretch>
          </p:blipFill>
          <p:spPr>
            <a:xfrm rot="1011002">
              <a:off x="7751358" y="28541"/>
              <a:ext cx="1355084" cy="1576045"/>
            </a:xfrm>
            <a:prstGeom prst="rect">
              <a:avLst/>
            </a:prstGeom>
            <a:noFill/>
            <a:ln>
              <a:noFill/>
            </a:ln>
          </p:spPr>
        </p:pic>
        <p:pic>
          <p:nvPicPr>
            <p:cNvPr id="117" name="Google Shape;117;p13"/>
            <p:cNvPicPr preferRelativeResize="0"/>
            <p:nvPr/>
          </p:nvPicPr>
          <p:blipFill>
            <a:blip r:embed="rId5">
              <a:alphaModFix/>
            </a:blip>
            <a:stretch>
              <a:fillRect/>
            </a:stretch>
          </p:blipFill>
          <p:spPr>
            <a:xfrm>
              <a:off x="442916" y="4040375"/>
              <a:ext cx="702244" cy="725425"/>
            </a:xfrm>
            <a:prstGeom prst="rect">
              <a:avLst/>
            </a:prstGeom>
            <a:noFill/>
            <a:ln>
              <a:noFill/>
            </a:ln>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18"/>
        <p:cNvGrpSpPr/>
        <p:nvPr/>
      </p:nvGrpSpPr>
      <p:grpSpPr>
        <a:xfrm>
          <a:off x="0" y="0"/>
          <a:ext cx="0" cy="0"/>
          <a:chOff x="0" y="0"/>
          <a:chExt cx="0" cy="0"/>
        </a:xfrm>
      </p:grpSpPr>
      <p:sp>
        <p:nvSpPr>
          <p:cNvPr id="119" name="Google Shape;119;p14"/>
          <p:cNvSpPr txBox="1">
            <a:spLocks noGrp="1"/>
          </p:cNvSpPr>
          <p:nvPr>
            <p:ph type="title"/>
          </p:nvPr>
        </p:nvSpPr>
        <p:spPr>
          <a:xfrm>
            <a:off x="1413400" y="3068893"/>
            <a:ext cx="6317100" cy="563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20" name="Google Shape;120;p14"/>
          <p:cNvSpPr txBox="1">
            <a:spLocks noGrp="1"/>
          </p:cNvSpPr>
          <p:nvPr>
            <p:ph type="subTitle" idx="1"/>
          </p:nvPr>
        </p:nvSpPr>
        <p:spPr>
          <a:xfrm>
            <a:off x="1413400" y="1511200"/>
            <a:ext cx="6317100" cy="15576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500"/>
              <a:buNone/>
              <a:defRPr sz="25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grpSp>
        <p:nvGrpSpPr>
          <p:cNvPr id="121" name="Google Shape;121;p14"/>
          <p:cNvGrpSpPr/>
          <p:nvPr/>
        </p:nvGrpSpPr>
        <p:grpSpPr>
          <a:xfrm>
            <a:off x="-805232" y="-906725"/>
            <a:ext cx="11027720" cy="7036909"/>
            <a:chOff x="-805232" y="-906725"/>
            <a:chExt cx="11027720" cy="7036909"/>
          </a:xfrm>
        </p:grpSpPr>
        <p:pic>
          <p:nvPicPr>
            <p:cNvPr id="122" name="Google Shape;122;p14"/>
            <p:cNvPicPr preferRelativeResize="0"/>
            <p:nvPr/>
          </p:nvPicPr>
          <p:blipFill>
            <a:blip r:embed="rId2">
              <a:alphaModFix/>
            </a:blip>
            <a:stretch>
              <a:fillRect/>
            </a:stretch>
          </p:blipFill>
          <p:spPr>
            <a:xfrm>
              <a:off x="-805232" y="-906725"/>
              <a:ext cx="1856664" cy="2971400"/>
            </a:xfrm>
            <a:prstGeom prst="rect">
              <a:avLst/>
            </a:prstGeom>
            <a:noFill/>
            <a:ln>
              <a:noFill/>
            </a:ln>
          </p:spPr>
        </p:pic>
        <p:pic>
          <p:nvPicPr>
            <p:cNvPr id="123" name="Google Shape;123;p14"/>
            <p:cNvPicPr preferRelativeResize="0"/>
            <p:nvPr/>
          </p:nvPicPr>
          <p:blipFill>
            <a:blip r:embed="rId3">
              <a:alphaModFix/>
            </a:blip>
            <a:stretch>
              <a:fillRect/>
            </a:stretch>
          </p:blipFill>
          <p:spPr>
            <a:xfrm rot="-939035">
              <a:off x="6943875" y="4148400"/>
              <a:ext cx="3122000" cy="1590150"/>
            </a:xfrm>
            <a:prstGeom prst="rect">
              <a:avLst/>
            </a:prstGeom>
            <a:noFill/>
            <a:ln>
              <a:noFill/>
            </a:ln>
          </p:spPr>
        </p:pic>
        <p:pic>
          <p:nvPicPr>
            <p:cNvPr id="124" name="Google Shape;124;p14"/>
            <p:cNvPicPr preferRelativeResize="0"/>
            <p:nvPr/>
          </p:nvPicPr>
          <p:blipFill>
            <a:blip r:embed="rId4">
              <a:alphaModFix/>
            </a:blip>
            <a:stretch>
              <a:fillRect/>
            </a:stretch>
          </p:blipFill>
          <p:spPr>
            <a:xfrm>
              <a:off x="8169275" y="3803775"/>
              <a:ext cx="760125" cy="1287925"/>
            </a:xfrm>
            <a:prstGeom prst="rect">
              <a:avLst/>
            </a:prstGeom>
            <a:noFill/>
            <a:ln>
              <a:noFill/>
            </a:ln>
          </p:spPr>
        </p:pic>
        <p:pic>
          <p:nvPicPr>
            <p:cNvPr id="125" name="Google Shape;125;p14"/>
            <p:cNvPicPr preferRelativeResize="0"/>
            <p:nvPr/>
          </p:nvPicPr>
          <p:blipFill>
            <a:blip r:embed="rId5">
              <a:alphaModFix/>
            </a:blip>
            <a:stretch>
              <a:fillRect/>
            </a:stretch>
          </p:blipFill>
          <p:spPr>
            <a:xfrm>
              <a:off x="205501" y="180449"/>
              <a:ext cx="376800" cy="1330850"/>
            </a:xfrm>
            <a:prstGeom prst="rect">
              <a:avLst/>
            </a:prstGeom>
            <a:noFill/>
            <a:ln>
              <a:noFill/>
            </a:ln>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38"/>
        <p:cNvGrpSpPr/>
        <p:nvPr/>
      </p:nvGrpSpPr>
      <p:grpSpPr>
        <a:xfrm>
          <a:off x="0" y="0"/>
          <a:ext cx="0" cy="0"/>
          <a:chOff x="0" y="0"/>
          <a:chExt cx="0" cy="0"/>
        </a:xfrm>
      </p:grpSpPr>
      <p:sp>
        <p:nvSpPr>
          <p:cNvPr id="139" name="Google Shape;139;p1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40" name="Google Shape;140;p16"/>
          <p:cNvGrpSpPr/>
          <p:nvPr/>
        </p:nvGrpSpPr>
        <p:grpSpPr>
          <a:xfrm>
            <a:off x="-1045599" y="-1877748"/>
            <a:ext cx="12286118" cy="8529877"/>
            <a:chOff x="-1045599" y="-1877748"/>
            <a:chExt cx="12286118" cy="8529877"/>
          </a:xfrm>
        </p:grpSpPr>
        <p:pic>
          <p:nvPicPr>
            <p:cNvPr id="141" name="Google Shape;141;p16"/>
            <p:cNvPicPr preferRelativeResize="0"/>
            <p:nvPr/>
          </p:nvPicPr>
          <p:blipFill>
            <a:blip r:embed="rId2">
              <a:alphaModFix/>
            </a:blip>
            <a:stretch>
              <a:fillRect/>
            </a:stretch>
          </p:blipFill>
          <p:spPr>
            <a:xfrm>
              <a:off x="-1003788" y="-977024"/>
              <a:ext cx="2675775" cy="2540524"/>
            </a:xfrm>
            <a:prstGeom prst="rect">
              <a:avLst/>
            </a:prstGeom>
            <a:noFill/>
            <a:ln>
              <a:noFill/>
            </a:ln>
          </p:spPr>
        </p:pic>
        <p:pic>
          <p:nvPicPr>
            <p:cNvPr id="142" name="Google Shape;142;p16"/>
            <p:cNvPicPr preferRelativeResize="0"/>
            <p:nvPr/>
          </p:nvPicPr>
          <p:blipFill>
            <a:blip r:embed="rId3">
              <a:alphaModFix/>
            </a:blip>
            <a:stretch>
              <a:fillRect/>
            </a:stretch>
          </p:blipFill>
          <p:spPr>
            <a:xfrm rot="1324578">
              <a:off x="-833150" y="4222300"/>
              <a:ext cx="3407349" cy="1795201"/>
            </a:xfrm>
            <a:prstGeom prst="rect">
              <a:avLst/>
            </a:prstGeom>
            <a:noFill/>
            <a:ln>
              <a:noFill/>
            </a:ln>
          </p:spPr>
        </p:pic>
        <p:pic>
          <p:nvPicPr>
            <p:cNvPr id="143" name="Google Shape;143;p16"/>
            <p:cNvPicPr preferRelativeResize="0"/>
            <p:nvPr/>
          </p:nvPicPr>
          <p:blipFill>
            <a:blip r:embed="rId4">
              <a:alphaModFix/>
            </a:blip>
            <a:stretch>
              <a:fillRect/>
            </a:stretch>
          </p:blipFill>
          <p:spPr>
            <a:xfrm rot="1244661">
              <a:off x="7468028" y="3121684"/>
              <a:ext cx="2283694" cy="3230732"/>
            </a:xfrm>
            <a:prstGeom prst="rect">
              <a:avLst/>
            </a:prstGeom>
            <a:noFill/>
            <a:ln>
              <a:noFill/>
            </a:ln>
          </p:spPr>
        </p:pic>
        <p:pic>
          <p:nvPicPr>
            <p:cNvPr id="144" name="Google Shape;144;p16"/>
            <p:cNvPicPr preferRelativeResize="0"/>
            <p:nvPr/>
          </p:nvPicPr>
          <p:blipFill>
            <a:blip r:embed="rId5">
              <a:alphaModFix/>
            </a:blip>
            <a:stretch>
              <a:fillRect/>
            </a:stretch>
          </p:blipFill>
          <p:spPr>
            <a:xfrm rot="3185819">
              <a:off x="7166859" y="-775042"/>
              <a:ext cx="3924284" cy="2334327"/>
            </a:xfrm>
            <a:prstGeom prst="rect">
              <a:avLst/>
            </a:prstGeom>
            <a:noFill/>
            <a:ln>
              <a:noFill/>
            </a:ln>
          </p:spPr>
        </p:pic>
        <p:pic>
          <p:nvPicPr>
            <p:cNvPr id="145" name="Google Shape;145;p16"/>
            <p:cNvPicPr preferRelativeResize="0"/>
            <p:nvPr/>
          </p:nvPicPr>
          <p:blipFill>
            <a:blip r:embed="rId6">
              <a:alphaModFix/>
            </a:blip>
            <a:stretch>
              <a:fillRect/>
            </a:stretch>
          </p:blipFill>
          <p:spPr>
            <a:xfrm>
              <a:off x="8142527" y="3780475"/>
              <a:ext cx="934700" cy="1447800"/>
            </a:xfrm>
            <a:prstGeom prst="rect">
              <a:avLst/>
            </a:prstGeom>
            <a:noFill/>
            <a:ln>
              <a:noFill/>
            </a:ln>
          </p:spPr>
        </p:pic>
        <p:pic>
          <p:nvPicPr>
            <p:cNvPr id="146" name="Google Shape;146;p16"/>
            <p:cNvPicPr preferRelativeResize="0"/>
            <p:nvPr/>
          </p:nvPicPr>
          <p:blipFill>
            <a:blip r:embed="rId7">
              <a:alphaModFix/>
            </a:blip>
            <a:stretch>
              <a:fillRect/>
            </a:stretch>
          </p:blipFill>
          <p:spPr>
            <a:xfrm rot="-5400000">
              <a:off x="321902" y="4130200"/>
              <a:ext cx="1181400" cy="1365250"/>
            </a:xfrm>
            <a:prstGeom prst="rect">
              <a:avLst/>
            </a:prstGeom>
            <a:noFill/>
            <a:ln>
              <a:noFill/>
            </a:ln>
          </p:spPr>
        </p:pic>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500"/>
              <a:buFont typeface="Candal"/>
              <a:buNone/>
              <a:defRPr sz="3500">
                <a:solidFill>
                  <a:schemeClr val="dk1"/>
                </a:solidFill>
                <a:latin typeface="Candal"/>
                <a:ea typeface="Candal"/>
                <a:cs typeface="Candal"/>
                <a:sym typeface="Candal"/>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Alata"/>
              <a:buChar char="●"/>
              <a:defRPr>
                <a:solidFill>
                  <a:schemeClr val="dk1"/>
                </a:solidFill>
                <a:latin typeface="Alata"/>
                <a:ea typeface="Alata"/>
                <a:cs typeface="Alata"/>
                <a:sym typeface="Alata"/>
              </a:defRPr>
            </a:lvl1pPr>
            <a:lvl2pPr marL="914400" lvl="1" indent="-317500" rtl="0">
              <a:lnSpc>
                <a:spcPct val="115000"/>
              </a:lnSpc>
              <a:spcBef>
                <a:spcPts val="1600"/>
              </a:spcBef>
              <a:spcAft>
                <a:spcPts val="0"/>
              </a:spcAft>
              <a:buClr>
                <a:schemeClr val="dk1"/>
              </a:buClr>
              <a:buSzPts val="1400"/>
              <a:buFont typeface="Alata"/>
              <a:buChar char="○"/>
              <a:defRPr>
                <a:solidFill>
                  <a:schemeClr val="dk1"/>
                </a:solidFill>
                <a:latin typeface="Alata"/>
                <a:ea typeface="Alata"/>
                <a:cs typeface="Alata"/>
                <a:sym typeface="Alata"/>
              </a:defRPr>
            </a:lvl2pPr>
            <a:lvl3pPr marL="1371600" lvl="2" indent="-317500" rtl="0">
              <a:lnSpc>
                <a:spcPct val="115000"/>
              </a:lnSpc>
              <a:spcBef>
                <a:spcPts val="1600"/>
              </a:spcBef>
              <a:spcAft>
                <a:spcPts val="0"/>
              </a:spcAft>
              <a:buClr>
                <a:schemeClr val="dk1"/>
              </a:buClr>
              <a:buSzPts val="1400"/>
              <a:buFont typeface="Alata"/>
              <a:buChar char="■"/>
              <a:defRPr>
                <a:solidFill>
                  <a:schemeClr val="dk1"/>
                </a:solidFill>
                <a:latin typeface="Alata"/>
                <a:ea typeface="Alata"/>
                <a:cs typeface="Alata"/>
                <a:sym typeface="Alata"/>
              </a:defRPr>
            </a:lvl3pPr>
            <a:lvl4pPr marL="1828800" lvl="3" indent="-317500" rtl="0">
              <a:lnSpc>
                <a:spcPct val="115000"/>
              </a:lnSpc>
              <a:spcBef>
                <a:spcPts val="1600"/>
              </a:spcBef>
              <a:spcAft>
                <a:spcPts val="0"/>
              </a:spcAft>
              <a:buClr>
                <a:schemeClr val="dk1"/>
              </a:buClr>
              <a:buSzPts val="1400"/>
              <a:buFont typeface="Alata"/>
              <a:buChar char="●"/>
              <a:defRPr>
                <a:solidFill>
                  <a:schemeClr val="dk1"/>
                </a:solidFill>
                <a:latin typeface="Alata"/>
                <a:ea typeface="Alata"/>
                <a:cs typeface="Alata"/>
                <a:sym typeface="Alata"/>
              </a:defRPr>
            </a:lvl4pPr>
            <a:lvl5pPr marL="2286000" lvl="4" indent="-317500" rtl="0">
              <a:lnSpc>
                <a:spcPct val="115000"/>
              </a:lnSpc>
              <a:spcBef>
                <a:spcPts val="1600"/>
              </a:spcBef>
              <a:spcAft>
                <a:spcPts val="0"/>
              </a:spcAft>
              <a:buClr>
                <a:schemeClr val="dk1"/>
              </a:buClr>
              <a:buSzPts val="1400"/>
              <a:buFont typeface="Alata"/>
              <a:buChar char="○"/>
              <a:defRPr>
                <a:solidFill>
                  <a:schemeClr val="dk1"/>
                </a:solidFill>
                <a:latin typeface="Alata"/>
                <a:ea typeface="Alata"/>
                <a:cs typeface="Alata"/>
                <a:sym typeface="Alata"/>
              </a:defRPr>
            </a:lvl5pPr>
            <a:lvl6pPr marL="2743200" lvl="5" indent="-317500" rtl="0">
              <a:lnSpc>
                <a:spcPct val="115000"/>
              </a:lnSpc>
              <a:spcBef>
                <a:spcPts val="1600"/>
              </a:spcBef>
              <a:spcAft>
                <a:spcPts val="0"/>
              </a:spcAft>
              <a:buClr>
                <a:schemeClr val="dk1"/>
              </a:buClr>
              <a:buSzPts val="1400"/>
              <a:buFont typeface="Alata"/>
              <a:buChar char="■"/>
              <a:defRPr>
                <a:solidFill>
                  <a:schemeClr val="dk1"/>
                </a:solidFill>
                <a:latin typeface="Alata"/>
                <a:ea typeface="Alata"/>
                <a:cs typeface="Alata"/>
                <a:sym typeface="Alata"/>
              </a:defRPr>
            </a:lvl6pPr>
            <a:lvl7pPr marL="3200400" lvl="6" indent="-317500" rtl="0">
              <a:lnSpc>
                <a:spcPct val="115000"/>
              </a:lnSpc>
              <a:spcBef>
                <a:spcPts val="1600"/>
              </a:spcBef>
              <a:spcAft>
                <a:spcPts val="0"/>
              </a:spcAft>
              <a:buClr>
                <a:schemeClr val="dk1"/>
              </a:buClr>
              <a:buSzPts val="1400"/>
              <a:buFont typeface="Alata"/>
              <a:buChar char="●"/>
              <a:defRPr>
                <a:solidFill>
                  <a:schemeClr val="dk1"/>
                </a:solidFill>
                <a:latin typeface="Alata"/>
                <a:ea typeface="Alata"/>
                <a:cs typeface="Alata"/>
                <a:sym typeface="Alata"/>
              </a:defRPr>
            </a:lvl7pPr>
            <a:lvl8pPr marL="3657600" lvl="7" indent="-317500" rtl="0">
              <a:lnSpc>
                <a:spcPct val="115000"/>
              </a:lnSpc>
              <a:spcBef>
                <a:spcPts val="1600"/>
              </a:spcBef>
              <a:spcAft>
                <a:spcPts val="0"/>
              </a:spcAft>
              <a:buClr>
                <a:schemeClr val="dk1"/>
              </a:buClr>
              <a:buSzPts val="1400"/>
              <a:buFont typeface="Alata"/>
              <a:buChar char="○"/>
              <a:defRPr>
                <a:solidFill>
                  <a:schemeClr val="dk1"/>
                </a:solidFill>
                <a:latin typeface="Alata"/>
                <a:ea typeface="Alata"/>
                <a:cs typeface="Alata"/>
                <a:sym typeface="Alata"/>
              </a:defRPr>
            </a:lvl8pPr>
            <a:lvl9pPr marL="4114800" lvl="8" indent="-317500" rtl="0">
              <a:lnSpc>
                <a:spcPct val="115000"/>
              </a:lnSpc>
              <a:spcBef>
                <a:spcPts val="1600"/>
              </a:spcBef>
              <a:spcAft>
                <a:spcPts val="1600"/>
              </a:spcAft>
              <a:buClr>
                <a:schemeClr val="dk1"/>
              </a:buClr>
              <a:buSzPts val="1400"/>
              <a:buFont typeface="Alata"/>
              <a:buChar char="■"/>
              <a:defRPr>
                <a:solidFill>
                  <a:schemeClr val="dk1"/>
                </a:solidFill>
                <a:latin typeface="Alata"/>
                <a:ea typeface="Alata"/>
                <a:cs typeface="Alata"/>
                <a:sym typeface="Alat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8" r:id="rId6"/>
    <p:sldLayoutId id="2147483659" r:id="rId7"/>
    <p:sldLayoutId id="2147483660" r:id="rId8"/>
    <p:sldLayoutId id="2147483662" r:id="rId9"/>
    <p:sldLayoutId id="2147483665" r:id="rId10"/>
    <p:sldLayoutId id="2147483670" r:id="rId11"/>
    <p:sldLayoutId id="2147483672" r:id="rId12"/>
    <p:sldLayoutId id="2147483677" r:id="rId13"/>
    <p:sldLayoutId id="2147483679" r:id="rId14"/>
    <p:sldLayoutId id="2147483680"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2.png"/><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33.png"/><Relationship Id="rId4" Type="http://schemas.microsoft.com/office/2007/relationships/hdphoto" Target="../media/hdphoto4.wdp"/></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2.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18.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pn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pic>
        <p:nvPicPr>
          <p:cNvPr id="408" name="Google Shape;408;p42"/>
          <p:cNvPicPr preferRelativeResize="0"/>
          <p:nvPr/>
        </p:nvPicPr>
        <p:blipFill>
          <a:blip r:embed="rId3">
            <a:alphaModFix/>
          </a:blip>
          <a:stretch>
            <a:fillRect/>
          </a:stretch>
        </p:blipFill>
        <p:spPr>
          <a:xfrm>
            <a:off x="7300250" y="3205202"/>
            <a:ext cx="1469100" cy="1697722"/>
          </a:xfrm>
          <a:prstGeom prst="rect">
            <a:avLst/>
          </a:prstGeom>
          <a:noFill/>
          <a:ln>
            <a:noFill/>
          </a:ln>
        </p:spPr>
      </p:pic>
      <p:pic>
        <p:nvPicPr>
          <p:cNvPr id="409" name="Google Shape;409;p42"/>
          <p:cNvPicPr preferRelativeResize="0"/>
          <p:nvPr/>
        </p:nvPicPr>
        <p:blipFill>
          <a:blip r:embed="rId4">
            <a:alphaModFix/>
          </a:blip>
          <a:stretch>
            <a:fillRect/>
          </a:stretch>
        </p:blipFill>
        <p:spPr>
          <a:xfrm rot="10800000">
            <a:off x="547596" y="16548"/>
            <a:ext cx="900206" cy="1614500"/>
          </a:xfrm>
          <a:prstGeom prst="rect">
            <a:avLst/>
          </a:prstGeom>
          <a:noFill/>
          <a:ln>
            <a:noFill/>
          </a:ln>
        </p:spPr>
      </p:pic>
      <p:pic>
        <p:nvPicPr>
          <p:cNvPr id="410" name="Google Shape;410;p42"/>
          <p:cNvPicPr preferRelativeResize="0"/>
          <p:nvPr/>
        </p:nvPicPr>
        <p:blipFill>
          <a:blip r:embed="rId5">
            <a:alphaModFix/>
          </a:blip>
          <a:stretch>
            <a:fillRect/>
          </a:stretch>
        </p:blipFill>
        <p:spPr>
          <a:xfrm rot="-2700000">
            <a:off x="86267" y="3305637"/>
            <a:ext cx="952850" cy="1614501"/>
          </a:xfrm>
          <a:prstGeom prst="rect">
            <a:avLst/>
          </a:prstGeom>
          <a:noFill/>
          <a:ln>
            <a:noFill/>
          </a:ln>
        </p:spPr>
      </p:pic>
      <p:pic>
        <p:nvPicPr>
          <p:cNvPr id="411" name="Google Shape;411;p42"/>
          <p:cNvPicPr preferRelativeResize="0"/>
          <p:nvPr/>
        </p:nvPicPr>
        <p:blipFill>
          <a:blip r:embed="rId6">
            <a:alphaModFix/>
          </a:blip>
          <a:stretch>
            <a:fillRect/>
          </a:stretch>
        </p:blipFill>
        <p:spPr>
          <a:xfrm rot="1633121">
            <a:off x="7415536" y="222876"/>
            <a:ext cx="1871863" cy="1201843"/>
          </a:xfrm>
          <a:prstGeom prst="rect">
            <a:avLst/>
          </a:prstGeom>
          <a:noFill/>
          <a:ln>
            <a:noFill/>
          </a:ln>
        </p:spPr>
      </p:pic>
      <p:sp>
        <p:nvSpPr>
          <p:cNvPr id="12" name="Google Shape;2675;p42"/>
          <p:cNvSpPr txBox="1">
            <a:spLocks/>
          </p:cNvSpPr>
          <p:nvPr/>
        </p:nvSpPr>
        <p:spPr>
          <a:xfrm>
            <a:off x="468925" y="985723"/>
            <a:ext cx="8070205" cy="1161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Mukta"/>
              <a:buNone/>
              <a:defRPr sz="5000" b="1" i="0" u="none" strike="noStrike" cap="none">
                <a:solidFill>
                  <a:schemeClr val="dk1"/>
                </a:solidFill>
                <a:latin typeface="Mukta"/>
                <a:ea typeface="Mukta"/>
                <a:cs typeface="Mukta"/>
                <a:sym typeface="Mukta"/>
              </a:defRPr>
            </a:lvl1pPr>
            <a:lvl2pPr marR="0" lvl="1"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2pPr>
            <a:lvl3pPr marR="0" lvl="2"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3pPr>
            <a:lvl4pPr marR="0" lvl="3"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4pPr>
            <a:lvl5pPr marR="0" lvl="4"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5pPr>
            <a:lvl6pPr marR="0" lvl="5"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6pPr>
            <a:lvl7pPr marR="0" lvl="6"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7pPr>
            <a:lvl8pPr marR="0" lvl="7"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8pPr>
            <a:lvl9pPr marR="0" lvl="8"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9pPr>
          </a:lstStyle>
          <a:p>
            <a:r>
              <a:rPr lang="vi-VN" sz="2800">
                <a:solidFill>
                  <a:schemeClr val="tx1"/>
                </a:solidFill>
                <a:latin typeface="+mn-lt"/>
              </a:rPr>
              <a:t>CHƯƠNG IV: ĐỊNH LÍ THALÈS</a:t>
            </a:r>
          </a:p>
        </p:txBody>
      </p:sp>
      <p:sp>
        <p:nvSpPr>
          <p:cNvPr id="13" name="Rectangle 12"/>
          <p:cNvSpPr/>
          <p:nvPr/>
        </p:nvSpPr>
        <p:spPr>
          <a:xfrm>
            <a:off x="767906" y="1868682"/>
            <a:ext cx="7472241" cy="1951496"/>
          </a:xfrm>
          <a:prstGeom prst="rect">
            <a:avLst/>
          </a:prstGeom>
        </p:spPr>
        <p:txBody>
          <a:bodyPr wrap="square">
            <a:spAutoFit/>
          </a:bodyPr>
          <a:lstStyle/>
          <a:p>
            <a:pPr lvl="0" algn="ctr" defTabSz="457200">
              <a:lnSpc>
                <a:spcPct val="150000"/>
              </a:lnSpc>
              <a:buClrTx/>
              <a:defRPr/>
            </a:pPr>
            <a:r>
              <a:rPr lang="en-US" sz="2800" b="1" dirty="0" err="1" smtClean="0">
                <a:solidFill>
                  <a:srgbClr val="C00000"/>
                </a:solidFill>
                <a:latin typeface="Arial" panose="020B0604020202020204" pitchFamily="34" charset="0"/>
                <a:ea typeface="Calibri" panose="020F0502020204030204" pitchFamily="34" charset="0"/>
                <a:cs typeface="Arial" panose="020B0604020202020204" pitchFamily="34" charset="0"/>
              </a:rPr>
              <a:t>Tiết</a:t>
            </a:r>
            <a:r>
              <a:rPr lang="en-US" sz="2800" b="1" dirty="0" smtClean="0">
                <a:solidFill>
                  <a:srgbClr val="C00000"/>
                </a:solidFill>
                <a:latin typeface="Arial" panose="020B0604020202020204" pitchFamily="34" charset="0"/>
                <a:ea typeface="Calibri" panose="020F0502020204030204" pitchFamily="34" charset="0"/>
                <a:cs typeface="Arial" panose="020B0604020202020204" pitchFamily="34" charset="0"/>
              </a:rPr>
              <a:t> 19 </a:t>
            </a:r>
          </a:p>
          <a:p>
            <a:pPr lvl="0" algn="ctr" defTabSz="457200">
              <a:lnSpc>
                <a:spcPct val="150000"/>
              </a:lnSpc>
              <a:buClrTx/>
              <a:defRPr/>
            </a:pPr>
            <a:r>
              <a:rPr lang="vi-VN" sz="2800" b="1" dirty="0" smtClean="0">
                <a:solidFill>
                  <a:srgbClr val="C00000"/>
                </a:solidFill>
                <a:latin typeface="Arial" panose="020B0604020202020204" pitchFamily="34" charset="0"/>
                <a:ea typeface="Calibri" panose="020F0502020204030204" pitchFamily="34" charset="0"/>
                <a:cs typeface="Arial" panose="020B0604020202020204" pitchFamily="34" charset="0"/>
              </a:rPr>
              <a:t>BÀI </a:t>
            </a:r>
            <a:r>
              <a:rPr lang="vi-VN" sz="2800" b="1" dirty="0">
                <a:solidFill>
                  <a:srgbClr val="C00000"/>
                </a:solidFill>
                <a:latin typeface="Arial" panose="020B0604020202020204" pitchFamily="34" charset="0"/>
                <a:ea typeface="Calibri" panose="020F0502020204030204" pitchFamily="34" charset="0"/>
                <a:cs typeface="Arial" panose="020B0604020202020204" pitchFamily="34" charset="0"/>
              </a:rPr>
              <a:t>16: ĐƯỜNG TRUNG BÌNH CỦA TAM GIÁC </a:t>
            </a:r>
            <a:endParaRPr lang="en-US" sz="2800" b="1" dirty="0">
              <a:solidFill>
                <a:srgbClr val="C00000"/>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41776962"/>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19" name="Rectangle 18"/>
          <p:cNvSpPr/>
          <p:nvPr/>
        </p:nvSpPr>
        <p:spPr>
          <a:xfrm>
            <a:off x="4156043" y="302625"/>
            <a:ext cx="726481" cy="384721"/>
          </a:xfrm>
          <a:prstGeom prst="rect">
            <a:avLst/>
          </a:prstGeom>
        </p:spPr>
        <p:txBody>
          <a:bodyPr wrap="none">
            <a:spAutoFit/>
          </a:bodyPr>
          <a:lstStyle/>
          <a:p>
            <a:r>
              <a:rPr lang="en-US" sz="1900" b="1" i="1" u="sng">
                <a:solidFill>
                  <a:schemeClr val="tx1"/>
                </a:solidFill>
                <a:latin typeface="Arial" panose="020B0604020202020204" pitchFamily="34" charset="0"/>
                <a:ea typeface="Times New Roman" panose="02020603050405020304" pitchFamily="18" charset="0"/>
                <a:cs typeface="Arial" panose="020B0604020202020204" pitchFamily="34" charset="0"/>
              </a:rPr>
              <a:t>Giải:</a:t>
            </a:r>
            <a:endParaRPr lang="en-US" sz="1900" b="1" i="1" u="sng">
              <a:solidFill>
                <a:schemeClr val="tx1"/>
              </a:solidFill>
            </a:endParaRPr>
          </a:p>
        </p:txBody>
      </p:sp>
      <p:pic>
        <p:nvPicPr>
          <p:cNvPr id="25" name="Picture 24"/>
          <p:cNvPicPr>
            <a:picLocks noChangeAspect="1"/>
          </p:cNvPicPr>
          <p:nvPr/>
        </p:nvPicPr>
        <p:blipFill>
          <a:blip r:embed="rId3"/>
          <a:stretch>
            <a:fillRect/>
          </a:stretch>
        </p:blipFill>
        <p:spPr>
          <a:xfrm>
            <a:off x="544594" y="1031421"/>
            <a:ext cx="2379028" cy="2510904"/>
          </a:xfrm>
          <a:prstGeom prst="rect">
            <a:avLst/>
          </a:prstGeom>
        </p:spPr>
      </p:pic>
      <mc:AlternateContent xmlns:mc="http://schemas.openxmlformats.org/markup-compatibility/2006" xmlns:a14="http://schemas.microsoft.com/office/drawing/2010/main">
        <mc:Choice Requires="a14">
          <p:sp>
            <p:nvSpPr>
              <p:cNvPr id="12" name="Rectangle 11"/>
              <p:cNvSpPr/>
              <p:nvPr/>
            </p:nvSpPr>
            <p:spPr>
              <a:xfrm>
                <a:off x="3282696" y="866829"/>
                <a:ext cx="5111496" cy="4084323"/>
              </a:xfrm>
              <a:prstGeom prst="rect">
                <a:avLst/>
              </a:prstGeom>
            </p:spPr>
            <p:txBody>
              <a:bodyPr wrap="square">
                <a:spAutoFit/>
              </a:bodyPr>
              <a:lstStyle/>
              <a:p>
                <a:pPr algn="just">
                  <a:lnSpc>
                    <a:spcPct val="150000"/>
                  </a:lnSpc>
                  <a:spcBef>
                    <a:spcPts val="600"/>
                  </a:spcBef>
                  <a:spcAft>
                    <a:spcPts val="600"/>
                  </a:spcAft>
                </a:pPr>
                <a:r>
                  <a:rPr lang="en-US" sz="1800">
                    <a:latin typeface="+mj-lt"/>
                    <a:ea typeface="Arial" panose="020B0604020202020204" pitchFamily="34" charset="0"/>
                    <a:cs typeface="Times New Roman" panose="02020603050405020304" pitchFamily="18" charset="0"/>
                  </a:rPr>
                  <a:t>Vì DE là đường trung bình của tam giác ABC nên D, E lần lượt là trung điểm của AB, AC.</a:t>
                </a:r>
              </a:p>
              <a:p>
                <a:pPr algn="just">
                  <a:lnSpc>
                    <a:spcPct val="150000"/>
                  </a:lnSpc>
                  <a:spcBef>
                    <a:spcPts val="600"/>
                  </a:spcBef>
                  <a:spcAft>
                    <a:spcPts val="600"/>
                  </a:spcAft>
                </a:pPr>
                <a:r>
                  <a:rPr lang="en-US" sz="1800">
                    <a:effectLst/>
                    <a:latin typeface="+mj-lt"/>
                    <a:ea typeface="Arial" panose="020B0604020202020204" pitchFamily="34" charset="0"/>
                    <a:cs typeface="Times New Roman" panose="02020603050405020304" pitchFamily="18" charset="0"/>
                  </a:rPr>
                  <a:t>Suy ra AD = </a:t>
                </a:r>
                <a14:m>
                  <m:oMath xmlns:m="http://schemas.openxmlformats.org/officeDocument/2006/math">
                    <m:f>
                      <m:f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1800" i="1">
                            <a:effectLst/>
                            <a:latin typeface="Cambria Math" panose="02040503050406030204" pitchFamily="18" charset="0"/>
                            <a:ea typeface="Arial" panose="020B0604020202020204" pitchFamily="34" charset="0"/>
                            <a:cs typeface="Times New Roman" panose="02020603050405020304" pitchFamily="18" charset="0"/>
                          </a:rPr>
                          <m:t>1</m:t>
                        </m:r>
                      </m:num>
                      <m:den>
                        <m:r>
                          <a:rPr lang="en-US" sz="1800" i="1">
                            <a:effectLst/>
                            <a:latin typeface="Cambria Math" panose="02040503050406030204" pitchFamily="18" charset="0"/>
                            <a:ea typeface="Arial" panose="020B0604020202020204" pitchFamily="34" charset="0"/>
                            <a:cs typeface="Times New Roman" panose="02020603050405020304" pitchFamily="18" charset="0"/>
                          </a:rPr>
                          <m:t>2</m:t>
                        </m:r>
                      </m:den>
                    </m:f>
                  </m:oMath>
                </a14:m>
                <a:r>
                  <a:rPr lang="en-US" sz="1800">
                    <a:effectLst/>
                    <a:latin typeface="+mj-lt"/>
                    <a:ea typeface="Dotum" panose="020B0600000101010101" pitchFamily="34" charset="-127"/>
                    <a:cs typeface="Times New Roman" panose="02020603050405020304" pitchFamily="18" charset="0"/>
                  </a:rPr>
                  <a:t> AB; AE = </a:t>
                </a:r>
                <a14:m>
                  <m:oMath xmlns:m="http://schemas.openxmlformats.org/officeDocument/2006/math">
                    <m:f>
                      <m:f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1800" i="1">
                            <a:effectLst/>
                            <a:latin typeface="Cambria Math" panose="02040503050406030204" pitchFamily="18" charset="0"/>
                            <a:ea typeface="Dotum" panose="020B0600000101010101" pitchFamily="34" charset="-127"/>
                            <a:cs typeface="Times New Roman" panose="02020603050405020304" pitchFamily="18" charset="0"/>
                          </a:rPr>
                          <m:t>1</m:t>
                        </m:r>
                      </m:num>
                      <m:den>
                        <m:r>
                          <a:rPr lang="en-US" sz="1800" i="1">
                            <a:effectLst/>
                            <a:latin typeface="Cambria Math" panose="02040503050406030204" pitchFamily="18" charset="0"/>
                            <a:ea typeface="Dotum" panose="020B0600000101010101" pitchFamily="34" charset="-127"/>
                            <a:cs typeface="Times New Roman" panose="02020603050405020304" pitchFamily="18" charset="0"/>
                          </a:rPr>
                          <m:t>2</m:t>
                        </m:r>
                      </m:den>
                    </m:f>
                  </m:oMath>
                </a14:m>
                <a:r>
                  <a:rPr lang="en-US" sz="1800">
                    <a:effectLst/>
                    <a:latin typeface="+mj-lt"/>
                    <a:ea typeface="Dotum" panose="020B0600000101010101" pitchFamily="34" charset="-127"/>
                    <a:cs typeface="Times New Roman" panose="02020603050405020304" pitchFamily="18" charset="0"/>
                  </a:rPr>
                  <a:t> AC</a:t>
                </a:r>
                <a:endParaRPr lang="en-US" sz="1800">
                  <a:effectLst/>
                  <a:latin typeface="+mj-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r>
                  <a:rPr lang="en-US" sz="1800">
                    <a:effectLst/>
                    <a:latin typeface="+mj-lt"/>
                    <a:ea typeface="Arial" panose="020B0604020202020204" pitchFamily="34" charset="0"/>
                    <a:cs typeface="Times New Roman" panose="02020603050405020304" pitchFamily="18" charset="0"/>
                  </a:rPr>
                  <a:t>Do đó DE // BC (theo định lí Thalès đảo).</a:t>
                </a:r>
              </a:p>
              <a:p>
                <a:pPr algn="just">
                  <a:lnSpc>
                    <a:spcPct val="150000"/>
                  </a:lnSpc>
                  <a:spcBef>
                    <a:spcPts val="600"/>
                  </a:spcBef>
                  <a:spcAft>
                    <a:spcPts val="600"/>
                  </a:spcAft>
                </a:pPr>
                <a:r>
                  <a:rPr lang="en-US" sz="1800">
                    <a:effectLst/>
                    <a:latin typeface="+mj-lt"/>
                    <a:ea typeface="Arial" panose="020B0604020202020204" pitchFamily="34" charset="0"/>
                    <a:cs typeface="Times New Roman" panose="02020603050405020304" pitchFamily="18" charset="0"/>
                  </a:rPr>
                  <a:t>Vì E, F lần lượt là trung điểm của AC, BC.</a:t>
                </a:r>
              </a:p>
              <a:p>
                <a:pPr algn="just">
                  <a:lnSpc>
                    <a:spcPct val="150000"/>
                  </a:lnSpc>
                  <a:spcBef>
                    <a:spcPts val="600"/>
                  </a:spcBef>
                  <a:spcAft>
                    <a:spcPts val="600"/>
                  </a:spcAft>
                </a:pPr>
                <a:r>
                  <a:rPr lang="en-US" sz="1800">
                    <a:effectLst/>
                    <a:latin typeface="+mj-lt"/>
                    <a:ea typeface="Arial" panose="020B0604020202020204" pitchFamily="34" charset="0"/>
                    <a:cs typeface="Times New Roman" panose="02020603050405020304" pitchFamily="18" charset="0"/>
                  </a:rPr>
                  <a:t>Suy ra EC = </a:t>
                </a:r>
                <a14:m>
                  <m:oMath xmlns:m="http://schemas.openxmlformats.org/officeDocument/2006/math">
                    <m:f>
                      <m:f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1800" i="1">
                            <a:effectLst/>
                            <a:latin typeface="Cambria Math" panose="02040503050406030204" pitchFamily="18" charset="0"/>
                            <a:ea typeface="Arial" panose="020B0604020202020204" pitchFamily="34" charset="0"/>
                            <a:cs typeface="Times New Roman" panose="02020603050405020304" pitchFamily="18" charset="0"/>
                          </a:rPr>
                          <m:t>1</m:t>
                        </m:r>
                      </m:num>
                      <m:den>
                        <m:r>
                          <a:rPr lang="en-US" sz="1800" i="1">
                            <a:effectLst/>
                            <a:latin typeface="Cambria Math" panose="02040503050406030204" pitchFamily="18" charset="0"/>
                            <a:ea typeface="Arial" panose="020B0604020202020204" pitchFamily="34" charset="0"/>
                            <a:cs typeface="Times New Roman" panose="02020603050405020304" pitchFamily="18" charset="0"/>
                          </a:rPr>
                          <m:t>2</m:t>
                        </m:r>
                      </m:den>
                    </m:f>
                  </m:oMath>
                </a14:m>
                <a:r>
                  <a:rPr lang="en-US" sz="1800">
                    <a:effectLst/>
                    <a:latin typeface="+mj-lt"/>
                    <a:ea typeface="Dotum" panose="020B0600000101010101" pitchFamily="34" charset="-127"/>
                    <a:cs typeface="Times New Roman" panose="02020603050405020304" pitchFamily="18" charset="0"/>
                  </a:rPr>
                  <a:t> AC; CF = </a:t>
                </a:r>
                <a14:m>
                  <m:oMath xmlns:m="http://schemas.openxmlformats.org/officeDocument/2006/math">
                    <m:f>
                      <m:f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1800" i="1">
                            <a:effectLst/>
                            <a:latin typeface="Cambria Math" panose="02040503050406030204" pitchFamily="18" charset="0"/>
                            <a:ea typeface="Dotum" panose="020B0600000101010101" pitchFamily="34" charset="-127"/>
                            <a:cs typeface="Times New Roman" panose="02020603050405020304" pitchFamily="18" charset="0"/>
                          </a:rPr>
                          <m:t>1</m:t>
                        </m:r>
                      </m:num>
                      <m:den>
                        <m:r>
                          <a:rPr lang="en-US" sz="1800" i="1">
                            <a:effectLst/>
                            <a:latin typeface="Cambria Math" panose="02040503050406030204" pitchFamily="18" charset="0"/>
                            <a:ea typeface="Dotum" panose="020B0600000101010101" pitchFamily="34" charset="-127"/>
                            <a:cs typeface="Times New Roman" panose="02020603050405020304" pitchFamily="18" charset="0"/>
                          </a:rPr>
                          <m:t>2</m:t>
                        </m:r>
                      </m:den>
                    </m:f>
                  </m:oMath>
                </a14:m>
                <a:r>
                  <a:rPr lang="en-US" sz="1800">
                    <a:effectLst/>
                    <a:latin typeface="+mj-lt"/>
                    <a:ea typeface="Dotum" panose="020B0600000101010101" pitchFamily="34" charset="-127"/>
                    <a:cs typeface="Times New Roman" panose="02020603050405020304" pitchFamily="18" charset="0"/>
                  </a:rPr>
                  <a:t> BC</a:t>
                </a:r>
                <a:endParaRPr lang="en-US" sz="1800">
                  <a:effectLst/>
                  <a:latin typeface="+mj-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r>
                  <a:rPr lang="en-US" sz="1800">
                    <a:effectLst/>
                    <a:latin typeface="+mj-lt"/>
                    <a:ea typeface="Arial" panose="020B0604020202020204" pitchFamily="34" charset="0"/>
                    <a:cs typeface="Times New Roman" panose="02020603050405020304" pitchFamily="18" charset="0"/>
                  </a:rPr>
                  <a:t>Do đó EF // AB (theo định lí Thalès đảo).</a:t>
                </a:r>
              </a:p>
            </p:txBody>
          </p:sp>
        </mc:Choice>
        <mc:Fallback xmlns="">
          <p:sp>
            <p:nvSpPr>
              <p:cNvPr id="12" name="Rectangle 11"/>
              <p:cNvSpPr>
                <a:spLocks noRot="1" noChangeAspect="1" noMove="1" noResize="1" noEditPoints="1" noAdjustHandles="1" noChangeArrowheads="1" noChangeShapeType="1" noTextEdit="1"/>
              </p:cNvSpPr>
              <p:nvPr/>
            </p:nvSpPr>
            <p:spPr>
              <a:xfrm>
                <a:off x="3282696" y="866829"/>
                <a:ext cx="5111496" cy="4084323"/>
              </a:xfrm>
              <a:prstGeom prst="rect">
                <a:avLst/>
              </a:prstGeom>
              <a:blipFill>
                <a:blip r:embed="rId4"/>
                <a:stretch>
                  <a:fillRect l="-1074" r="-955" b="-1493"/>
                </a:stretch>
              </a:blipFill>
            </p:spPr>
            <p:txBody>
              <a:bodyPr/>
              <a:lstStyle/>
              <a:p>
                <a:r>
                  <a:rPr lang="en-US">
                    <a:noFill/>
                  </a:rPr>
                  <a:t> </a:t>
                </a:r>
              </a:p>
            </p:txBody>
          </p:sp>
        </mc:Fallback>
      </mc:AlternateContent>
    </p:spTree>
    <p:extLst>
      <p:ext uri="{BB962C8B-B14F-4D97-AF65-F5344CB8AC3E}">
        <p14:creationId xmlns:p14="http://schemas.microsoft.com/office/powerpoint/2010/main" val="1291195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xEl>
                                              <p:pRg st="1" end="1"/>
                                            </p:txEl>
                                          </p:spTgt>
                                        </p:tgtEl>
                                        <p:attrNameLst>
                                          <p:attrName>style.visibility</p:attrName>
                                        </p:attrNameLst>
                                      </p:cBhvr>
                                      <p:to>
                                        <p:strVal val="visible"/>
                                      </p:to>
                                    </p:set>
                                    <p:animEffect transition="in" filter="wipe(left)">
                                      <p:cBhvr>
                                        <p:cTn id="22" dur="500"/>
                                        <p:tgtEl>
                                          <p:spTgt spid="1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2" end="2"/>
                                            </p:txEl>
                                          </p:spTgt>
                                        </p:tgtEl>
                                        <p:attrNameLst>
                                          <p:attrName>style.visibility</p:attrName>
                                        </p:attrNameLst>
                                      </p:cBhvr>
                                      <p:to>
                                        <p:strVal val="visible"/>
                                      </p:to>
                                    </p:set>
                                    <p:animEffect transition="in" filter="fade">
                                      <p:cBhvr>
                                        <p:cTn id="27" dur="500"/>
                                        <p:tgtEl>
                                          <p:spTgt spid="1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xEl>
                                              <p:pRg st="3" end="3"/>
                                            </p:txEl>
                                          </p:spTgt>
                                        </p:tgtEl>
                                        <p:attrNameLst>
                                          <p:attrName>style.visibility</p:attrName>
                                        </p:attrNameLst>
                                      </p:cBhvr>
                                      <p:to>
                                        <p:strVal val="visible"/>
                                      </p:to>
                                    </p:set>
                                    <p:animEffect transition="in" filter="fade">
                                      <p:cBhvr>
                                        <p:cTn id="32" dur="500"/>
                                        <p:tgtEl>
                                          <p:spTgt spid="1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2">
                                            <p:txEl>
                                              <p:pRg st="4" end="4"/>
                                            </p:txEl>
                                          </p:spTgt>
                                        </p:tgtEl>
                                        <p:attrNameLst>
                                          <p:attrName>style.visibility</p:attrName>
                                        </p:attrNameLst>
                                      </p:cBhvr>
                                      <p:to>
                                        <p:strVal val="visible"/>
                                      </p:to>
                                    </p:set>
                                    <p:animEffect transition="in" filter="wipe(left)">
                                      <p:cBhvr>
                                        <p:cTn id="37" dur="500"/>
                                        <p:tgtEl>
                                          <p:spTgt spid="1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12">
                                            <p:txEl>
                                              <p:pRg st="5" end="5"/>
                                            </p:txEl>
                                          </p:spTgt>
                                        </p:tgtEl>
                                        <p:attrNameLst>
                                          <p:attrName>style.visibility</p:attrName>
                                        </p:attrNameLst>
                                      </p:cBhvr>
                                      <p:to>
                                        <p:strVal val="visible"/>
                                      </p:to>
                                    </p:set>
                                    <p:animEffect transition="in" filter="randombar(horizontal)">
                                      <p:cBhvr>
                                        <p:cTn id="42"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19" name="Rectangle 18"/>
          <p:cNvSpPr/>
          <p:nvPr/>
        </p:nvSpPr>
        <p:spPr>
          <a:xfrm>
            <a:off x="4156043" y="302625"/>
            <a:ext cx="726481" cy="3847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1" i="1" u="sng" strike="noStrike" kern="0" cap="none" spc="0" normalizeH="0" baseline="0" noProof="0">
                <a:ln>
                  <a:noFill/>
                </a:ln>
                <a:solidFill>
                  <a:srgbClr val="003E55"/>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Giải:</a:t>
            </a:r>
            <a:endParaRPr kumimoji="0" lang="en-US" sz="1900" b="1" i="1" u="sng" strike="noStrike" kern="0" cap="none" spc="0" normalizeH="0" baseline="0" noProof="0">
              <a:ln>
                <a:noFill/>
              </a:ln>
              <a:solidFill>
                <a:srgbClr val="003E55"/>
              </a:solidFill>
              <a:effectLst/>
              <a:uLnTx/>
              <a:uFillTx/>
              <a:latin typeface="Arial"/>
              <a:cs typeface="Arial"/>
              <a:sym typeface="Arial"/>
            </a:endParaRPr>
          </a:p>
        </p:txBody>
      </p:sp>
      <p:pic>
        <p:nvPicPr>
          <p:cNvPr id="25" name="Picture 24"/>
          <p:cNvPicPr>
            <a:picLocks noChangeAspect="1"/>
          </p:cNvPicPr>
          <p:nvPr/>
        </p:nvPicPr>
        <p:blipFill>
          <a:blip r:embed="rId3"/>
          <a:stretch>
            <a:fillRect/>
          </a:stretch>
        </p:blipFill>
        <p:spPr>
          <a:xfrm>
            <a:off x="544594" y="1031421"/>
            <a:ext cx="2379028" cy="2510904"/>
          </a:xfrm>
          <a:prstGeom prst="rect">
            <a:avLst/>
          </a:prstGeom>
        </p:spPr>
      </p:pic>
      <mc:AlternateContent xmlns:mc="http://schemas.openxmlformats.org/markup-compatibility/2006" xmlns:a14="http://schemas.microsoft.com/office/drawing/2010/main">
        <mc:Choice Requires="a14">
          <p:sp>
            <p:nvSpPr>
              <p:cNvPr id="12" name="Rectangle 11"/>
              <p:cNvSpPr/>
              <p:nvPr/>
            </p:nvSpPr>
            <p:spPr>
              <a:xfrm>
                <a:off x="3319272" y="885117"/>
                <a:ext cx="5111496" cy="2387192"/>
              </a:xfrm>
              <a:prstGeom prst="rect">
                <a:avLst/>
              </a:prstGeom>
            </p:spPr>
            <p:txBody>
              <a:bodyPr wrap="square">
                <a:spAutoFit/>
              </a:bodyPr>
              <a:lstStyle/>
              <a:p>
                <a:pPr lvl="0" algn="just">
                  <a:lnSpc>
                    <a:spcPct val="150000"/>
                  </a:lnSpc>
                  <a:spcBef>
                    <a:spcPts val="600"/>
                  </a:spcBef>
                  <a:spcAft>
                    <a:spcPts val="600"/>
                  </a:spcAft>
                  <a:defRPr/>
                </a:pPr>
                <a:r>
                  <a:rPr lang="en-US" sz="1800">
                    <a:ea typeface="Arial" panose="020B0604020202020204" pitchFamily="34" charset="0"/>
                    <a:cs typeface="Times New Roman" panose="02020603050405020304" pitchFamily="18" charset="0"/>
                  </a:rPr>
                  <a:t>Xét tứ giác DEFB có DE // BF (vì DE // BC); </a:t>
                </a:r>
              </a:p>
              <a:p>
                <a:pPr lvl="0" algn="just">
                  <a:lnSpc>
                    <a:spcPct val="150000"/>
                  </a:lnSpc>
                  <a:spcBef>
                    <a:spcPts val="600"/>
                  </a:spcBef>
                  <a:spcAft>
                    <a:spcPts val="600"/>
                  </a:spcAft>
                  <a:defRPr/>
                </a:pPr>
                <a:r>
                  <a:rPr lang="en-US" sz="1800">
                    <a:ea typeface="Arial" panose="020B0604020202020204" pitchFamily="34" charset="0"/>
                    <a:cs typeface="Times New Roman" panose="02020603050405020304" pitchFamily="18" charset="0"/>
                  </a:rPr>
                  <a:t>                                  EF // BD (vì EF // AB)</a:t>
                </a:r>
              </a:p>
              <a:p>
                <a:pPr lvl="0" algn="just">
                  <a:lnSpc>
                    <a:spcPct val="150000"/>
                  </a:lnSpc>
                  <a:spcBef>
                    <a:spcPts val="600"/>
                  </a:spcBef>
                  <a:spcAft>
                    <a:spcPts val="600"/>
                  </a:spcAft>
                  <a:defRPr/>
                </a:pPr>
                <a:r>
                  <a:rPr lang="en-US" sz="1800">
                    <a:ea typeface="Arial" panose="020B0604020202020204" pitchFamily="34" charset="0"/>
                    <a:cs typeface="Times New Roman" panose="02020603050405020304" pitchFamily="18" charset="0"/>
                  </a:rPr>
                  <a:t>Do đó tứ giác DEFB là hình bình hành.</a:t>
                </a:r>
              </a:p>
              <a:p>
                <a:pPr lvl="0" algn="just">
                  <a:lnSpc>
                    <a:spcPct val="150000"/>
                  </a:lnSpc>
                  <a:spcBef>
                    <a:spcPts val="600"/>
                  </a:spcBef>
                  <a:spcAft>
                    <a:spcPts val="600"/>
                  </a:spcAft>
                  <a:defRPr/>
                </a:pPr>
                <a:r>
                  <a:rPr lang="nl-NL" sz="1800">
                    <a:ea typeface="Arial" panose="020B0604020202020204" pitchFamily="34" charset="0"/>
                    <a:cs typeface="Times New Roman" panose="02020603050405020304" pitchFamily="18" charset="0"/>
                  </a:rPr>
                  <a:t>Suy ra DE = BF mà BF = </a:t>
                </a:r>
                <a14:m>
                  <m:oMath xmlns:m="http://schemas.openxmlformats.org/officeDocument/2006/math">
                    <m:f>
                      <m:fPr>
                        <m:ctrlPr>
                          <a:rPr lang="en-US" sz="1800" i="1">
                            <a:latin typeface="Cambria Math" panose="02040503050406030204" pitchFamily="18" charset="0"/>
                            <a:ea typeface="Arial" panose="020B0604020202020204" pitchFamily="34" charset="0"/>
                            <a:cs typeface="Times New Roman" panose="02020603050405020304" pitchFamily="18" charset="0"/>
                          </a:rPr>
                        </m:ctrlPr>
                      </m:fPr>
                      <m:num>
                        <m:r>
                          <a:rPr lang="nl-NL" sz="1800" i="1">
                            <a:latin typeface="Cambria Math" panose="02040503050406030204" pitchFamily="18" charset="0"/>
                            <a:ea typeface="Arial" panose="020B0604020202020204" pitchFamily="34" charset="0"/>
                            <a:cs typeface="Times New Roman" panose="02020603050405020304" pitchFamily="18" charset="0"/>
                          </a:rPr>
                          <m:t>1</m:t>
                        </m:r>
                      </m:num>
                      <m:den>
                        <m:r>
                          <a:rPr lang="nl-NL" sz="1800" i="1">
                            <a:latin typeface="Cambria Math" panose="02040503050406030204" pitchFamily="18" charset="0"/>
                            <a:ea typeface="Arial" panose="020B0604020202020204" pitchFamily="34" charset="0"/>
                            <a:cs typeface="Times New Roman" panose="02020603050405020304" pitchFamily="18" charset="0"/>
                          </a:rPr>
                          <m:t>2</m:t>
                        </m:r>
                      </m:den>
                    </m:f>
                  </m:oMath>
                </a14:m>
                <a:r>
                  <a:rPr lang="nl-NL" sz="1800">
                    <a:ea typeface="Dotum" panose="020B0600000101010101" pitchFamily="34" charset="-127"/>
                    <a:cs typeface="Times New Roman" panose="02020603050405020304" pitchFamily="18" charset="0"/>
                  </a:rPr>
                  <a:t> BC nên DE = </a:t>
                </a:r>
                <a14:m>
                  <m:oMath xmlns:m="http://schemas.openxmlformats.org/officeDocument/2006/math">
                    <m:f>
                      <m:fPr>
                        <m:ctrlPr>
                          <a:rPr lang="en-US" sz="1800" i="1">
                            <a:latin typeface="Cambria Math" panose="02040503050406030204" pitchFamily="18" charset="0"/>
                            <a:ea typeface="Dotum" panose="020B0600000101010101" pitchFamily="34" charset="-127"/>
                            <a:cs typeface="Times New Roman" panose="02020603050405020304" pitchFamily="18" charset="0"/>
                          </a:rPr>
                        </m:ctrlPr>
                      </m:fPr>
                      <m:num>
                        <m:r>
                          <a:rPr lang="nl-NL" sz="1800" i="1">
                            <a:latin typeface="Cambria Math" panose="02040503050406030204" pitchFamily="18" charset="0"/>
                            <a:ea typeface="Dotum" panose="020B0600000101010101" pitchFamily="34" charset="-127"/>
                            <a:cs typeface="Times New Roman" panose="02020603050405020304" pitchFamily="18" charset="0"/>
                          </a:rPr>
                          <m:t>1</m:t>
                        </m:r>
                      </m:num>
                      <m:den>
                        <m:r>
                          <a:rPr lang="nl-NL" sz="1800" i="1">
                            <a:latin typeface="Cambria Math" panose="02040503050406030204" pitchFamily="18" charset="0"/>
                            <a:ea typeface="Dotum" panose="020B0600000101010101" pitchFamily="34" charset="-127"/>
                            <a:cs typeface="Times New Roman" panose="02020603050405020304" pitchFamily="18" charset="0"/>
                          </a:rPr>
                          <m:t>2</m:t>
                        </m:r>
                      </m:den>
                    </m:f>
                  </m:oMath>
                </a14:m>
                <a:r>
                  <a:rPr lang="nl-NL" sz="1800">
                    <a:ea typeface="Dotum" panose="020B0600000101010101" pitchFamily="34" charset="-127"/>
                    <a:cs typeface="Times New Roman" panose="02020603050405020304" pitchFamily="18" charset="0"/>
                  </a:rPr>
                  <a:t> BC</a:t>
                </a:r>
                <a:endParaRPr kumimoji="0" lang="en-US" sz="18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p:txBody>
          </p:sp>
        </mc:Choice>
        <mc:Fallback xmlns="">
          <p:sp>
            <p:nvSpPr>
              <p:cNvPr id="12" name="Rectangle 11"/>
              <p:cNvSpPr>
                <a:spLocks noRot="1" noChangeAspect="1" noMove="1" noResize="1" noEditPoints="1" noAdjustHandles="1" noChangeArrowheads="1" noChangeShapeType="1" noTextEdit="1"/>
              </p:cNvSpPr>
              <p:nvPr/>
            </p:nvSpPr>
            <p:spPr>
              <a:xfrm>
                <a:off x="3319272" y="885117"/>
                <a:ext cx="5111496" cy="2387192"/>
              </a:xfrm>
              <a:prstGeom prst="rect">
                <a:avLst/>
              </a:prstGeom>
              <a:blipFill>
                <a:blip r:embed="rId4"/>
                <a:stretch>
                  <a:fillRect l="-1074"/>
                </a:stretch>
              </a:blipFill>
            </p:spPr>
            <p:txBody>
              <a:bodyPr/>
              <a:lstStyle/>
              <a:p>
                <a:r>
                  <a:rPr lang="en-US">
                    <a:noFill/>
                  </a:rPr>
                  <a:t> </a:t>
                </a:r>
              </a:p>
            </p:txBody>
          </p:sp>
        </mc:Fallback>
      </mc:AlternateContent>
    </p:spTree>
    <p:extLst>
      <p:ext uri="{BB962C8B-B14F-4D97-AF65-F5344CB8AC3E}">
        <p14:creationId xmlns:p14="http://schemas.microsoft.com/office/powerpoint/2010/main" val="1524808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fade">
                                      <p:cBhvr>
                                        <p:cTn id="10" dur="500"/>
                                        <p:tgtEl>
                                          <p:spTgt spid="1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Effect transition="in" filter="barn(inVertical)">
                                      <p:cBhvr>
                                        <p:cTn id="15" dur="500"/>
                                        <p:tgtEl>
                                          <p:spTgt spid="1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2">
                                            <p:txEl>
                                              <p:pRg st="3" end="3"/>
                                            </p:txEl>
                                          </p:spTgt>
                                        </p:tgtEl>
                                        <p:attrNameLst>
                                          <p:attrName>style.visibility</p:attrName>
                                        </p:attrNameLst>
                                      </p:cBhvr>
                                      <p:to>
                                        <p:strVal val="visible"/>
                                      </p:to>
                                    </p:set>
                                    <p:animEffect transition="in" filter="wipe(down)">
                                      <p:cBhvr>
                                        <p:cTn id="20"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11" name="Rounded Rectangle 10"/>
          <p:cNvSpPr/>
          <p:nvPr/>
        </p:nvSpPr>
        <p:spPr>
          <a:xfrm>
            <a:off x="565217" y="988290"/>
            <a:ext cx="7962935" cy="1224558"/>
          </a:xfrm>
          <a:prstGeom prst="roundRect">
            <a:avLst/>
          </a:prstGeom>
          <a:solidFill>
            <a:srgbClr val="FEE9A7"/>
          </a:solidFill>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p:sp>
        <p:nvSpPr>
          <p:cNvPr id="12" name="Google Shape;735;p18"/>
          <p:cNvSpPr txBox="1">
            <a:spLocks noGrp="1"/>
          </p:cNvSpPr>
          <p:nvPr>
            <p:ph type="title"/>
          </p:nvPr>
        </p:nvSpPr>
        <p:spPr>
          <a:xfrm>
            <a:off x="3031373" y="337216"/>
            <a:ext cx="2994045" cy="375900"/>
          </a:xfrm>
          <a:prstGeom prst="rect">
            <a:avLst/>
          </a:prstGeom>
        </p:spPr>
        <p:txBody>
          <a:bodyPr spcFirstLastPara="1" wrap="square" lIns="91425" tIns="91425" rIns="91425" bIns="91425" anchor="ctr" anchorCtr="0">
            <a:noAutofit/>
          </a:bodyPr>
          <a:lstStyle/>
          <a:p>
            <a:pPr lvl="0" algn="ctr">
              <a:buSzPts val="1100"/>
            </a:pPr>
            <a:r>
              <a:rPr lang="en-US" sz="3000" b="1">
                <a:solidFill>
                  <a:schemeClr val="bg2"/>
                </a:solidFill>
                <a:effectLst>
                  <a:outerShdw blurRad="38100" dist="38100" dir="2700000" algn="tl">
                    <a:srgbClr val="000000">
                      <a:alpha val="43137"/>
                    </a:srgbClr>
                  </a:outerShdw>
                </a:effectLst>
                <a:latin typeface="+mj-lt"/>
              </a:rPr>
              <a:t>ĐỊNH LÍ</a:t>
            </a:r>
          </a:p>
        </p:txBody>
      </p:sp>
      <p:sp>
        <p:nvSpPr>
          <p:cNvPr id="13" name="Rectangle 12"/>
          <p:cNvSpPr/>
          <p:nvPr/>
        </p:nvSpPr>
        <p:spPr>
          <a:xfrm>
            <a:off x="842696" y="1071299"/>
            <a:ext cx="7407978" cy="958660"/>
          </a:xfrm>
          <a:prstGeom prst="rect">
            <a:avLst/>
          </a:prstGeom>
        </p:spPr>
        <p:txBody>
          <a:bodyPr wrap="square">
            <a:spAutoFit/>
          </a:bodyPr>
          <a:lstStyle/>
          <a:p>
            <a:pPr lvl="0" algn="just">
              <a:lnSpc>
                <a:spcPct val="150000"/>
              </a:lnSpc>
            </a:pPr>
            <a:r>
              <a:rPr lang="vi-VN" sz="2000">
                <a:ea typeface="Bad Script"/>
                <a:cs typeface="Bad Script"/>
                <a:sym typeface="Bad Script"/>
              </a:rPr>
              <a:t>Đường trung bình của tam giác song song với cạnh thứ ba và bằng nửa cạnh đó.</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tretch>
            <a:fillRect/>
          </a:stretch>
        </p:blipFill>
        <p:spPr>
          <a:xfrm>
            <a:off x="1426383" y="2547303"/>
            <a:ext cx="2486621" cy="1887535"/>
          </a:xfrm>
          <a:prstGeom prst="rect">
            <a:avLst/>
          </a:prstGeom>
        </p:spPr>
      </p:pic>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2214478383"/>
                  </p:ext>
                </p:extLst>
              </p:nvPr>
            </p:nvGraphicFramePr>
            <p:xfrm>
              <a:off x="4237664" y="2714623"/>
              <a:ext cx="3735904" cy="1552894"/>
            </p:xfrm>
            <a:graphic>
              <a:graphicData uri="http://schemas.openxmlformats.org/drawingml/2006/table">
                <a:tbl>
                  <a:tblPr firstRow="1" firstCol="1" bandRow="1"/>
                  <a:tblGrid>
                    <a:gridCol w="569187">
                      <a:extLst>
                        <a:ext uri="{9D8B030D-6E8A-4147-A177-3AD203B41FA5}">
                          <a16:colId xmlns:a16="http://schemas.microsoft.com/office/drawing/2014/main" val="2966437272"/>
                        </a:ext>
                      </a:extLst>
                    </a:gridCol>
                    <a:gridCol w="3166717">
                      <a:extLst>
                        <a:ext uri="{9D8B030D-6E8A-4147-A177-3AD203B41FA5}">
                          <a16:colId xmlns:a16="http://schemas.microsoft.com/office/drawing/2014/main" val="1797790356"/>
                        </a:ext>
                      </a:extLst>
                    </a:gridCol>
                  </a:tblGrid>
                  <a:tr h="878737">
                    <a:tc>
                      <a:txBody>
                        <a:bodyPr/>
                        <a:lstStyle/>
                        <a:p>
                          <a:pPr algn="just">
                            <a:lnSpc>
                              <a:spcPct val="150000"/>
                            </a:lnSpc>
                            <a:spcBef>
                              <a:spcPts val="600"/>
                            </a:spcBef>
                            <a:spcAft>
                              <a:spcPts val="0"/>
                            </a:spcAft>
                          </a:pPr>
                          <a:r>
                            <a:rPr lang="pt-BR" sz="1800">
                              <a:solidFill>
                                <a:schemeClr val="accent2">
                                  <a:lumMod val="10000"/>
                                </a:schemeClr>
                              </a:solidFill>
                              <a:effectLst/>
                              <a:latin typeface="+mn-lt"/>
                              <a:ea typeface="Arial" panose="020B0604020202020204" pitchFamily="34" charset="0"/>
                              <a:cs typeface="Times New Roman" panose="02020603050405020304" pitchFamily="18" charset="0"/>
                            </a:rPr>
                            <a:t>GT</a:t>
                          </a:r>
                          <a:endParaRPr lang="en-US" sz="1800">
                            <a:solidFill>
                              <a:schemeClr val="accent2">
                                <a:lumMod val="10000"/>
                              </a:schemeClr>
                            </a:solidFill>
                            <a:effectLst/>
                            <a:latin typeface="+mn-lt"/>
                            <a:ea typeface="Arial" panose="020B060402020202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0"/>
                            </a:spcAft>
                          </a:pPr>
                          <a14:m>
                            <m:oMath xmlns:m="http://schemas.openxmlformats.org/officeDocument/2006/math">
                              <m:r>
                                <a:rPr lang="en-US" sz="1800" i="1" smtClean="0">
                                  <a:solidFill>
                                    <a:schemeClr val="accent2">
                                      <a:lumMod val="10000"/>
                                    </a:schemeClr>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en-US" sz="1800">
                              <a:solidFill>
                                <a:schemeClr val="accent2">
                                  <a:lumMod val="10000"/>
                                </a:schemeClr>
                              </a:solidFill>
                              <a:effectLst/>
                              <a:latin typeface="+mn-lt"/>
                              <a:ea typeface="Dotum" panose="020B0600000101010101" pitchFamily="34" charset="-127"/>
                              <a:cs typeface="Times New Roman" panose="02020603050405020304" pitchFamily="18" charset="0"/>
                            </a:rPr>
                            <a:t>ABC, AD = DB, AE = EC,    D </a:t>
                          </a:r>
                          <a14:m>
                            <m:oMath xmlns:m="http://schemas.openxmlformats.org/officeDocument/2006/math">
                              <m:r>
                                <a:rPr lang="en-US" sz="1800" i="1">
                                  <a:solidFill>
                                    <a:schemeClr val="accent2">
                                      <a:lumMod val="10000"/>
                                    </a:schemeClr>
                                  </a:solidFill>
                                  <a:effectLst/>
                                  <a:latin typeface="Cambria Math" panose="02040503050406030204" pitchFamily="18" charset="0"/>
                                  <a:ea typeface="Dotum" panose="020B0600000101010101" pitchFamily="34" charset="-127"/>
                                  <a:cs typeface="Times New Roman" panose="02020603050405020304" pitchFamily="18" charset="0"/>
                                </a:rPr>
                                <m:t>∈</m:t>
                              </m:r>
                            </m:oMath>
                          </a14:m>
                          <a:r>
                            <a:rPr lang="en-US" sz="1800">
                              <a:solidFill>
                                <a:schemeClr val="accent2">
                                  <a:lumMod val="10000"/>
                                </a:schemeClr>
                              </a:solidFill>
                              <a:effectLst/>
                              <a:latin typeface="+mn-lt"/>
                              <a:ea typeface="Dotum" panose="020B0600000101010101" pitchFamily="34" charset="-127"/>
                              <a:cs typeface="Times New Roman" panose="02020603050405020304" pitchFamily="18" charset="0"/>
                            </a:rPr>
                            <a:t> AB, E </a:t>
                          </a:r>
                          <a14:m>
                            <m:oMath xmlns:m="http://schemas.openxmlformats.org/officeDocument/2006/math">
                              <m:r>
                                <a:rPr lang="en-US" sz="1800" i="1">
                                  <a:solidFill>
                                    <a:schemeClr val="accent2">
                                      <a:lumMod val="10000"/>
                                    </a:schemeClr>
                                  </a:solidFill>
                                  <a:effectLst/>
                                  <a:latin typeface="Cambria Math" panose="02040503050406030204" pitchFamily="18" charset="0"/>
                                  <a:ea typeface="Dotum" panose="020B0600000101010101" pitchFamily="34" charset="-127"/>
                                  <a:cs typeface="Times New Roman" panose="02020603050405020304" pitchFamily="18" charset="0"/>
                                </a:rPr>
                                <m:t>∈</m:t>
                              </m:r>
                            </m:oMath>
                          </a14:m>
                          <a:r>
                            <a:rPr lang="en-US" sz="1800">
                              <a:solidFill>
                                <a:schemeClr val="accent2">
                                  <a:lumMod val="10000"/>
                                </a:schemeClr>
                              </a:solidFill>
                              <a:effectLst/>
                              <a:latin typeface="+mn-lt"/>
                              <a:ea typeface="Dotum" panose="020B0600000101010101" pitchFamily="34" charset="-127"/>
                              <a:cs typeface="Times New Roman" panose="02020603050405020304" pitchFamily="18" charset="0"/>
                            </a:rPr>
                            <a:t> AC</a:t>
                          </a:r>
                          <a:endParaRPr lang="en-US" sz="1800">
                            <a:solidFill>
                              <a:schemeClr val="accent2">
                                <a:lumMod val="10000"/>
                              </a:schemeClr>
                            </a:solidFill>
                            <a:effectLst/>
                            <a:latin typeface="+mn-lt"/>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4725401"/>
                      </a:ext>
                    </a:extLst>
                  </a:tr>
                  <a:tr h="674157">
                    <a:tc>
                      <a:txBody>
                        <a:bodyPr/>
                        <a:lstStyle/>
                        <a:p>
                          <a:pPr algn="just">
                            <a:lnSpc>
                              <a:spcPct val="150000"/>
                            </a:lnSpc>
                            <a:spcBef>
                              <a:spcPts val="600"/>
                            </a:spcBef>
                            <a:spcAft>
                              <a:spcPts val="0"/>
                            </a:spcAft>
                          </a:pPr>
                          <a:r>
                            <a:rPr lang="nl-NL" sz="1800">
                              <a:solidFill>
                                <a:schemeClr val="accent2">
                                  <a:lumMod val="10000"/>
                                </a:schemeClr>
                              </a:solidFill>
                              <a:effectLst/>
                              <a:latin typeface="+mn-lt"/>
                              <a:ea typeface="Arial" panose="020B0604020202020204" pitchFamily="34" charset="0"/>
                              <a:cs typeface="Times New Roman" panose="02020603050405020304" pitchFamily="18" charset="0"/>
                            </a:rPr>
                            <a:t>KL</a:t>
                          </a:r>
                          <a:endParaRPr lang="en-US" sz="1800">
                            <a:solidFill>
                              <a:schemeClr val="accent2">
                                <a:lumMod val="10000"/>
                              </a:schemeClr>
                            </a:solidFill>
                            <a:effectLst/>
                            <a:latin typeface="+mn-lt"/>
                            <a:ea typeface="Arial" panose="020B060402020202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Bef>
                              <a:spcPts val="600"/>
                            </a:spcBef>
                            <a:spcAft>
                              <a:spcPts val="0"/>
                            </a:spcAft>
                          </a:pPr>
                          <a:r>
                            <a:rPr lang="nl-NL" sz="1800">
                              <a:solidFill>
                                <a:schemeClr val="accent2">
                                  <a:lumMod val="10000"/>
                                </a:schemeClr>
                              </a:solidFill>
                              <a:effectLst/>
                              <a:latin typeface="+mn-lt"/>
                              <a:ea typeface="Arial" panose="020B0604020202020204" pitchFamily="34" charset="0"/>
                              <a:cs typeface="Times New Roman" panose="02020603050405020304" pitchFamily="18" charset="0"/>
                            </a:rPr>
                            <a:t>DE // BC; DE = </a:t>
                          </a:r>
                          <a14:m>
                            <m:oMath xmlns:m="http://schemas.openxmlformats.org/officeDocument/2006/math">
                              <m:f>
                                <m:fPr>
                                  <m:ctrlPr>
                                    <a:rPr lang="en-US" sz="1800" i="1">
                                      <a:solidFill>
                                        <a:schemeClr val="accent2">
                                          <a:lumMod val="10000"/>
                                        </a:schemeClr>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nl-NL" sz="1800" i="1">
                                      <a:solidFill>
                                        <a:schemeClr val="accent2">
                                          <a:lumMod val="10000"/>
                                        </a:schemeClr>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nl-NL" sz="1800" i="1">
                                      <a:solidFill>
                                        <a:schemeClr val="accent2">
                                          <a:lumMod val="10000"/>
                                        </a:schemeClr>
                                      </a:solidFill>
                                      <a:effectLst/>
                                      <a:latin typeface="Cambria Math" panose="02040503050406030204" pitchFamily="18" charset="0"/>
                                      <a:ea typeface="Arial" panose="020B0604020202020204" pitchFamily="34" charset="0"/>
                                      <a:cs typeface="Times New Roman" panose="02020603050405020304" pitchFamily="18" charset="0"/>
                                    </a:rPr>
                                    <m:t>2</m:t>
                                  </m:r>
                                </m:den>
                              </m:f>
                            </m:oMath>
                          </a14:m>
                          <a:r>
                            <a:rPr lang="nl-NL" sz="1800">
                              <a:solidFill>
                                <a:schemeClr val="accent2">
                                  <a:lumMod val="10000"/>
                                </a:schemeClr>
                              </a:solidFill>
                              <a:effectLst/>
                              <a:latin typeface="+mn-lt"/>
                              <a:ea typeface="Dotum" panose="020B0600000101010101" pitchFamily="34" charset="-127"/>
                              <a:cs typeface="Times New Roman" panose="02020603050405020304" pitchFamily="18" charset="0"/>
                            </a:rPr>
                            <a:t> BC</a:t>
                          </a:r>
                          <a:endParaRPr lang="en-US" sz="1800">
                            <a:solidFill>
                              <a:schemeClr val="accent2">
                                <a:lumMod val="10000"/>
                              </a:schemeClr>
                            </a:solidFill>
                            <a:effectLst/>
                            <a:latin typeface="+mn-lt"/>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102096689"/>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2214478383"/>
                  </p:ext>
                </p:extLst>
              </p:nvPr>
            </p:nvGraphicFramePr>
            <p:xfrm>
              <a:off x="4237664" y="2714623"/>
              <a:ext cx="3735904" cy="1552894"/>
            </p:xfrm>
            <a:graphic>
              <a:graphicData uri="http://schemas.openxmlformats.org/drawingml/2006/table">
                <a:tbl>
                  <a:tblPr firstRow="1" firstCol="1" bandRow="1"/>
                  <a:tblGrid>
                    <a:gridCol w="569187">
                      <a:extLst>
                        <a:ext uri="{9D8B030D-6E8A-4147-A177-3AD203B41FA5}">
                          <a16:colId xmlns:a16="http://schemas.microsoft.com/office/drawing/2014/main" val="2966437272"/>
                        </a:ext>
                      </a:extLst>
                    </a:gridCol>
                    <a:gridCol w="3166717">
                      <a:extLst>
                        <a:ext uri="{9D8B030D-6E8A-4147-A177-3AD203B41FA5}">
                          <a16:colId xmlns:a16="http://schemas.microsoft.com/office/drawing/2014/main" val="1797790356"/>
                        </a:ext>
                      </a:extLst>
                    </a:gridCol>
                  </a:tblGrid>
                  <a:tr h="878737">
                    <a:tc>
                      <a:txBody>
                        <a:bodyPr/>
                        <a:lstStyle/>
                        <a:p>
                          <a:pPr algn="just">
                            <a:lnSpc>
                              <a:spcPct val="150000"/>
                            </a:lnSpc>
                            <a:spcBef>
                              <a:spcPts val="600"/>
                            </a:spcBef>
                            <a:spcAft>
                              <a:spcPts val="0"/>
                            </a:spcAft>
                          </a:pPr>
                          <a:r>
                            <a:rPr lang="pt-BR" sz="1800">
                              <a:solidFill>
                                <a:schemeClr val="accent2">
                                  <a:lumMod val="10000"/>
                                </a:schemeClr>
                              </a:solidFill>
                              <a:effectLst/>
                              <a:latin typeface="+mn-lt"/>
                              <a:ea typeface="Arial" panose="020B0604020202020204" pitchFamily="34" charset="0"/>
                              <a:cs typeface="Times New Roman" panose="02020603050405020304" pitchFamily="18" charset="0"/>
                            </a:rPr>
                            <a:t>GT</a:t>
                          </a:r>
                          <a:endParaRPr lang="en-US" sz="1800">
                            <a:solidFill>
                              <a:schemeClr val="accent2">
                                <a:lumMod val="10000"/>
                              </a:schemeClr>
                            </a:solidFill>
                            <a:effectLst/>
                            <a:latin typeface="+mn-lt"/>
                            <a:ea typeface="Arial" panose="020B060402020202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blipFill>
                          <a:blip r:embed="rId5"/>
                          <a:stretch>
                            <a:fillRect l="-17885" r="-385" b="-77241"/>
                          </a:stretch>
                        </a:blipFill>
                      </a:tcPr>
                    </a:tc>
                    <a:extLst>
                      <a:ext uri="{0D108BD9-81ED-4DB2-BD59-A6C34878D82A}">
                        <a16:rowId xmlns:a16="http://schemas.microsoft.com/office/drawing/2014/main" val="834725401"/>
                      </a:ext>
                    </a:extLst>
                  </a:tr>
                  <a:tr h="674157">
                    <a:tc>
                      <a:txBody>
                        <a:bodyPr/>
                        <a:lstStyle/>
                        <a:p>
                          <a:pPr algn="just">
                            <a:lnSpc>
                              <a:spcPct val="150000"/>
                            </a:lnSpc>
                            <a:spcBef>
                              <a:spcPts val="600"/>
                            </a:spcBef>
                            <a:spcAft>
                              <a:spcPts val="0"/>
                            </a:spcAft>
                          </a:pPr>
                          <a:r>
                            <a:rPr lang="nl-NL" sz="1800">
                              <a:solidFill>
                                <a:schemeClr val="accent2">
                                  <a:lumMod val="10000"/>
                                </a:schemeClr>
                              </a:solidFill>
                              <a:effectLst/>
                              <a:latin typeface="+mn-lt"/>
                              <a:ea typeface="Arial" panose="020B0604020202020204" pitchFamily="34" charset="0"/>
                              <a:cs typeface="Times New Roman" panose="02020603050405020304" pitchFamily="18" charset="0"/>
                            </a:rPr>
                            <a:t>KL</a:t>
                          </a:r>
                          <a:endParaRPr lang="en-US" sz="1800">
                            <a:solidFill>
                              <a:schemeClr val="accent2">
                                <a:lumMod val="10000"/>
                              </a:schemeClr>
                            </a:solidFill>
                            <a:effectLst/>
                            <a:latin typeface="+mn-lt"/>
                            <a:ea typeface="Arial" panose="020B060402020202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blipFill>
                          <a:blip r:embed="rId5"/>
                          <a:stretch>
                            <a:fillRect l="-17885" t="-130631" r="-385" b="-901"/>
                          </a:stretch>
                        </a:blipFill>
                      </a:tcPr>
                    </a:tc>
                    <a:extLst>
                      <a:ext uri="{0D108BD9-81ED-4DB2-BD59-A6C34878D82A}">
                        <a16:rowId xmlns:a16="http://schemas.microsoft.com/office/drawing/2014/main" val="3102096689"/>
                      </a:ext>
                    </a:extLst>
                  </a:tr>
                </a:tbl>
              </a:graphicData>
            </a:graphic>
          </p:graphicFrame>
        </mc:Fallback>
      </mc:AlternateContent>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randombar(horizontal)">
                                      <p:cBhvr>
                                        <p:cTn id="14" dur="500"/>
                                        <p:tgtEl>
                                          <p:spTgt spid="11"/>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par>
                                <p:cTn id="23" presetID="16" presetClass="entr" presetSubtype="21"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10" name="Rectangle 9"/>
          <p:cNvSpPr/>
          <p:nvPr/>
        </p:nvSpPr>
        <p:spPr>
          <a:xfrm>
            <a:off x="1427212" y="1164291"/>
            <a:ext cx="6491492" cy="2862322"/>
          </a:xfrm>
          <a:prstGeom prst="rect">
            <a:avLst/>
          </a:prstGeom>
        </p:spPr>
        <p:txBody>
          <a:bodyPr wrap="square">
            <a:spAutoFit/>
          </a:bodyPr>
          <a:lstStyle/>
          <a:p>
            <a:pPr algn="just">
              <a:lnSpc>
                <a:spcPct val="150000"/>
              </a:lnSpc>
            </a:pPr>
            <a:r>
              <a:rPr lang="pt-BR" sz="2400" b="1">
                <a:latin typeface="+mn-lt"/>
                <a:ea typeface="Arial" panose="020B0604020202020204" pitchFamily="34" charset="0"/>
                <a:cs typeface="Times New Roman" panose="02020603050405020304" pitchFamily="18" charset="0"/>
              </a:rPr>
              <a:t>Chú ý:</a:t>
            </a:r>
            <a:r>
              <a:rPr lang="en-US" sz="2400">
                <a:latin typeface="+mn-lt"/>
                <a:ea typeface="Arial" panose="020B0604020202020204" pitchFamily="34" charset="0"/>
                <a:cs typeface="Times New Roman" panose="02020603050405020304" pitchFamily="18" charset="0"/>
              </a:rPr>
              <a:t> 	</a:t>
            </a:r>
          </a:p>
          <a:p>
            <a:pPr algn="just">
              <a:lnSpc>
                <a:spcPct val="150000"/>
              </a:lnSpc>
            </a:pPr>
            <a:r>
              <a:rPr lang="vi-VN" sz="2400">
                <a:latin typeface="+mn-lt"/>
                <a:ea typeface="Arial" panose="020B0604020202020204" pitchFamily="34" charset="0"/>
                <a:cs typeface="Times New Roman" panose="02020603050405020304" pitchFamily="18" charset="0"/>
              </a:rPr>
              <a:t>Trong một tam giác, nếu một đường thẳng đi qua trung điểm một cạnh và song song với cạnh thứ hai thì nó đi qua trung điểm của cạnh thứ ba.</a:t>
            </a:r>
            <a:endParaRPr lang="en-US" sz="2400">
              <a:effectLst/>
              <a:latin typeface="+mn-lt"/>
              <a:ea typeface="Arial" panose="020B0604020202020204" pitchFamily="34" charset="0"/>
              <a:cs typeface="Times New Roman" panose="02020603050405020304" pitchFamily="18" charset="0"/>
            </a:endParaRPr>
          </a:p>
        </p:txBody>
      </p:sp>
      <p:pic>
        <p:nvPicPr>
          <p:cNvPr id="11" name="Picture 10"/>
          <p:cNvPicPr>
            <a:picLocks noChangeAspect="1"/>
          </p:cNvPicPr>
          <p:nvPr/>
        </p:nvPicPr>
        <p:blipFill>
          <a:blip r:embed="rId3"/>
          <a:stretch>
            <a:fillRect/>
          </a:stretch>
        </p:blipFill>
        <p:spPr>
          <a:xfrm>
            <a:off x="7763256" y="435223"/>
            <a:ext cx="868680" cy="72906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Left)">
                                      <p:cBhvr>
                                        <p:cTn id="7" dur="500"/>
                                        <p:tgtEl>
                                          <p:spTgt spid="11"/>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strips(downLeft)">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8" name="TextBox 5"/>
          <p:cNvSpPr txBox="1"/>
          <p:nvPr/>
        </p:nvSpPr>
        <p:spPr>
          <a:xfrm>
            <a:off x="-94088" y="80463"/>
            <a:ext cx="1333500" cy="773032"/>
          </a:xfrm>
          <a:prstGeom prst="rect">
            <a:avLst/>
          </a:prstGeom>
        </p:spPr>
        <p:txBody>
          <a:bodyPr wrap="square" lIns="0" tIns="0" rIns="0" bIns="0" rtlCol="0" anchor="t">
            <a:spAutoFit/>
          </a:bodyPr>
          <a:lstStyle/>
          <a:p>
            <a:pPr algn="ctr" defTabSz="457200">
              <a:lnSpc>
                <a:spcPts val="7429"/>
              </a:lnSpc>
              <a:buClrTx/>
            </a:pPr>
            <a:r>
              <a:rPr lang="en-US" sz="2100" b="1" u="sng" kern="1200">
                <a:solidFill>
                  <a:schemeClr val="bg2">
                    <a:lumMod val="75000"/>
                  </a:schemeClr>
                </a:solidFill>
                <a:latin typeface="Arial" panose="020B0604020202020204" pitchFamily="34" charset="0"/>
                <a:ea typeface="+mn-ea"/>
                <a:cs typeface="Arial" panose="020B0604020202020204" pitchFamily="34" charset="0"/>
              </a:rPr>
              <a:t>Ví dụ:</a:t>
            </a:r>
          </a:p>
        </p:txBody>
      </p:sp>
      <p:sp>
        <p:nvSpPr>
          <p:cNvPr id="9" name="TextBox 8"/>
          <p:cNvSpPr txBox="1"/>
          <p:nvPr/>
        </p:nvSpPr>
        <p:spPr>
          <a:xfrm>
            <a:off x="1015384" y="411617"/>
            <a:ext cx="6747872" cy="923330"/>
          </a:xfrm>
          <a:prstGeom prst="rect">
            <a:avLst/>
          </a:prstGeom>
          <a:noFill/>
        </p:spPr>
        <p:txBody>
          <a:bodyPr wrap="square" rtlCol="0">
            <a:spAutoFit/>
          </a:bodyPr>
          <a:lstStyle/>
          <a:p>
            <a:pPr defTabSz="457200">
              <a:lnSpc>
                <a:spcPct val="150000"/>
              </a:lnSpc>
              <a:buClrTx/>
            </a:pPr>
            <a:r>
              <a:rPr lang="en-US" sz="1800" kern="1200">
                <a:solidFill>
                  <a:prstClr val="black"/>
                </a:solidFill>
                <a:latin typeface="Arial" panose="020B0604020202020204" pitchFamily="34" charset="0"/>
                <a:ea typeface="+mn-ea"/>
                <a:cs typeface="Arial" panose="020B0604020202020204" pitchFamily="34" charset="0"/>
              </a:rPr>
              <a:t>Cho tam giác ABC với M là trung điểm của AB, N là trung điểm của AC và BC = 10 cm. Tính MN.</a:t>
            </a:r>
          </a:p>
        </p:txBody>
      </p:sp>
      <p:sp>
        <p:nvSpPr>
          <p:cNvPr id="11" name="Oval Callout 10"/>
          <p:cNvSpPr/>
          <p:nvPr/>
        </p:nvSpPr>
        <p:spPr>
          <a:xfrm>
            <a:off x="3933844" y="1438690"/>
            <a:ext cx="910952" cy="412817"/>
          </a:xfrm>
          <a:prstGeom prst="wedgeEllipseCallout">
            <a:avLst/>
          </a:prstGeom>
          <a:solidFill>
            <a:schemeClr val="accent5">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defTabSz="457200">
              <a:buClrTx/>
              <a:defRPr/>
            </a:pPr>
            <a:r>
              <a:rPr lang="vi-VN" sz="1800" b="1" kern="1200" dirty="0">
                <a:solidFill>
                  <a:prstClr val="black"/>
                </a:solidFill>
                <a:latin typeface="Arial" panose="020B0604020202020204" pitchFamily="34" charset="0"/>
              </a:rPr>
              <a:t>Giải</a:t>
            </a:r>
            <a:endParaRPr lang="en-US" sz="1800" b="1" kern="1200" dirty="0">
              <a:solidFill>
                <a:prstClr val="black"/>
              </a:solidFill>
              <a:latin typeface="Calibri"/>
            </a:endParaRPr>
          </a:p>
        </p:txBody>
      </p:sp>
      <p:pic>
        <p:nvPicPr>
          <p:cNvPr id="24" name="Picture 23"/>
          <p:cNvPicPr>
            <a:picLocks noChangeAspect="1"/>
          </p:cNvPicPr>
          <p:nvPr/>
        </p:nvPicPr>
        <p:blipFill>
          <a:blip r:embed="rId3"/>
          <a:stretch>
            <a:fillRect/>
          </a:stretch>
        </p:blipFill>
        <p:spPr>
          <a:xfrm>
            <a:off x="296056" y="2212027"/>
            <a:ext cx="2724655" cy="2073827"/>
          </a:xfrm>
          <a:prstGeom prst="rect">
            <a:avLst/>
          </a:prstGeom>
        </p:spPr>
      </p:pic>
      <mc:AlternateContent xmlns:mc="http://schemas.openxmlformats.org/markup-compatibility/2006" xmlns:a14="http://schemas.microsoft.com/office/drawing/2010/main">
        <mc:Choice Requires="a14">
          <p:sp>
            <p:nvSpPr>
              <p:cNvPr id="25" name="Rectangle 24"/>
              <p:cNvSpPr/>
              <p:nvPr/>
            </p:nvSpPr>
            <p:spPr>
              <a:xfrm>
                <a:off x="3084719" y="1955250"/>
                <a:ext cx="4998577" cy="3024482"/>
              </a:xfrm>
              <a:prstGeom prst="rect">
                <a:avLst/>
              </a:prstGeom>
            </p:spPr>
            <p:txBody>
              <a:bodyPr wrap="square">
                <a:spAutoFit/>
              </a:bodyPr>
              <a:lstStyle/>
              <a:p>
                <a:pPr algn="just">
                  <a:lnSpc>
                    <a:spcPct val="150000"/>
                  </a:lnSpc>
                  <a:spcBef>
                    <a:spcPts val="300"/>
                  </a:spcBef>
                  <a:spcAft>
                    <a:spcPts val="300"/>
                  </a:spcAft>
                </a:pPr>
                <a:r>
                  <a:rPr lang="nl-NL" sz="1800">
                    <a:latin typeface="+mn-lt"/>
                    <a:ea typeface="Arial" panose="020B0604020202020204" pitchFamily="34" charset="0"/>
                    <a:cs typeface="Times New Roman" panose="02020603050405020304" pitchFamily="18" charset="0"/>
                  </a:rPr>
                  <a:t>Tam giác ABC có M là trung điểm của AB; </a:t>
                </a:r>
              </a:p>
              <a:p>
                <a:pPr algn="just">
                  <a:lnSpc>
                    <a:spcPct val="150000"/>
                  </a:lnSpc>
                  <a:spcBef>
                    <a:spcPts val="300"/>
                  </a:spcBef>
                  <a:spcAft>
                    <a:spcPts val="300"/>
                  </a:spcAft>
                </a:pPr>
                <a:r>
                  <a:rPr lang="nl-NL" sz="1800">
                    <a:latin typeface="+mn-lt"/>
                    <a:ea typeface="Arial" panose="020B0604020202020204" pitchFamily="34" charset="0"/>
                    <a:cs typeface="Times New Roman" panose="02020603050405020304" pitchFamily="18" charset="0"/>
                  </a:rPr>
                  <a:t>N là trung điểm của AC</a:t>
                </a:r>
                <a:endParaRPr lang="en-US" sz="1800">
                  <a:effectLst/>
                  <a:latin typeface="+mn-l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r>
                  <a:rPr lang="nl-NL" sz="1800">
                    <a:effectLst/>
                    <a:latin typeface="+mn-lt"/>
                    <a:ea typeface="Arial" panose="020B0604020202020204" pitchFamily="34" charset="0"/>
                    <a:cs typeface="Times New Roman" panose="02020603050405020304" pitchFamily="18" charset="0"/>
                  </a:rPr>
                  <a:t>Do đó, MN là đường trung bình của </a:t>
                </a:r>
                <a14:m>
                  <m:oMath xmlns:m="http://schemas.openxmlformats.org/officeDocument/2006/math">
                    <m:r>
                      <a:rPr lang="nl-NL" sz="1800" i="1">
                        <a:effectLst/>
                        <a:latin typeface="Cambria Math" panose="02040503050406030204" pitchFamily="18" charset="0"/>
                        <a:ea typeface="Arial" panose="020B0604020202020204" pitchFamily="34" charset="0"/>
                        <a:cs typeface="Times New Roman" panose="02020603050405020304" pitchFamily="18" charset="0"/>
                      </a:rPr>
                      <m:t>∆</m:t>
                    </m:r>
                  </m:oMath>
                </a14:m>
                <a:r>
                  <a:rPr lang="nl-NL" sz="1800">
                    <a:effectLst/>
                    <a:latin typeface="+mn-lt"/>
                    <a:ea typeface="Dotum" panose="020B0600000101010101" pitchFamily="34" charset="-127"/>
                    <a:cs typeface="Times New Roman" panose="02020603050405020304" pitchFamily="18" charset="0"/>
                  </a:rPr>
                  <a:t>ABC</a:t>
                </a:r>
                <a:endParaRPr lang="en-US" sz="1800">
                  <a:effectLst/>
                  <a:latin typeface="+mn-l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r>
                  <a:rPr lang="nl-NL" sz="1800">
                    <a:effectLst/>
                    <a:latin typeface="+mn-lt"/>
                    <a:ea typeface="Dotum" panose="020B0600000101010101" pitchFamily="34" charset="-127"/>
                    <a:cs typeface="Times New Roman" panose="02020603050405020304" pitchFamily="18" charset="0"/>
                  </a:rPr>
                  <a:t>Suy ra MN = </a:t>
                </a:r>
                <a14:m>
                  <m:oMath xmlns:m="http://schemas.openxmlformats.org/officeDocument/2006/math">
                    <m:f>
                      <m:f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fPr>
                      <m:num>
                        <m:r>
                          <a:rPr lang="nl-NL" sz="1800" i="1">
                            <a:effectLst/>
                            <a:latin typeface="Cambria Math" panose="02040503050406030204" pitchFamily="18" charset="0"/>
                            <a:ea typeface="Dotum" panose="020B0600000101010101" pitchFamily="34" charset="-127"/>
                            <a:cs typeface="Times New Roman" panose="02020603050405020304" pitchFamily="18" charset="0"/>
                          </a:rPr>
                          <m:t>1</m:t>
                        </m:r>
                      </m:num>
                      <m:den>
                        <m:r>
                          <a:rPr lang="nl-NL" sz="1800" i="1">
                            <a:effectLst/>
                            <a:latin typeface="Cambria Math" panose="02040503050406030204" pitchFamily="18" charset="0"/>
                            <a:ea typeface="Dotum" panose="020B0600000101010101" pitchFamily="34" charset="-127"/>
                            <a:cs typeface="Times New Roman" panose="02020603050405020304" pitchFamily="18" charset="0"/>
                          </a:rPr>
                          <m:t>2</m:t>
                        </m:r>
                      </m:den>
                    </m:f>
                  </m:oMath>
                </a14:m>
                <a:r>
                  <a:rPr lang="nl-NL" sz="1800">
                    <a:effectLst/>
                    <a:latin typeface="+mn-lt"/>
                    <a:ea typeface="Dotum" panose="020B0600000101010101" pitchFamily="34" charset="-127"/>
                    <a:cs typeface="Times New Roman" panose="02020603050405020304" pitchFamily="18" charset="0"/>
                  </a:rPr>
                  <a:t> BC = </a:t>
                </a:r>
                <a14:m>
                  <m:oMath xmlns:m="http://schemas.openxmlformats.org/officeDocument/2006/math">
                    <m:f>
                      <m:f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fPr>
                      <m:num>
                        <m:r>
                          <a:rPr lang="nl-NL" sz="1800" i="1">
                            <a:effectLst/>
                            <a:latin typeface="Cambria Math" panose="02040503050406030204" pitchFamily="18" charset="0"/>
                            <a:ea typeface="Dotum" panose="020B0600000101010101" pitchFamily="34" charset="-127"/>
                            <a:cs typeface="Times New Roman" panose="02020603050405020304" pitchFamily="18" charset="0"/>
                          </a:rPr>
                          <m:t>1</m:t>
                        </m:r>
                      </m:num>
                      <m:den>
                        <m:r>
                          <a:rPr lang="nl-NL" sz="1800" i="1">
                            <a:effectLst/>
                            <a:latin typeface="Cambria Math" panose="02040503050406030204" pitchFamily="18" charset="0"/>
                            <a:ea typeface="Dotum" panose="020B0600000101010101" pitchFamily="34" charset="-127"/>
                            <a:cs typeface="Times New Roman" panose="02020603050405020304" pitchFamily="18" charset="0"/>
                          </a:rPr>
                          <m:t>2</m:t>
                        </m:r>
                      </m:den>
                    </m:f>
                  </m:oMath>
                </a14:m>
                <a:r>
                  <a:rPr lang="nl-NL" sz="1800">
                    <a:effectLst/>
                    <a:latin typeface="+mn-lt"/>
                    <a:ea typeface="Dotum" panose="020B0600000101010101" pitchFamily="34" charset="-127"/>
                    <a:cs typeface="Times New Roman" panose="02020603050405020304" pitchFamily="18" charset="0"/>
                  </a:rPr>
                  <a:t>.10 = 5 (cm) (tính chất đường trung bình của tam giác)</a:t>
                </a:r>
                <a:endParaRPr lang="en-US" sz="1800">
                  <a:effectLst/>
                  <a:latin typeface="+mn-l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r>
                  <a:rPr lang="en-US" sz="1800">
                    <a:effectLst/>
                    <a:latin typeface="+mn-lt"/>
                    <a:ea typeface="Arial" panose="020B0604020202020204" pitchFamily="34" charset="0"/>
                    <a:cs typeface="Times New Roman" panose="02020603050405020304" pitchFamily="18" charset="0"/>
                  </a:rPr>
                  <a:t>Vậy MN = 5 cm.</a:t>
                </a:r>
              </a:p>
            </p:txBody>
          </p:sp>
        </mc:Choice>
        <mc:Fallback xmlns="">
          <p:sp>
            <p:nvSpPr>
              <p:cNvPr id="25" name="Rectangle 24"/>
              <p:cNvSpPr>
                <a:spLocks noRot="1" noChangeAspect="1" noMove="1" noResize="1" noEditPoints="1" noAdjustHandles="1" noChangeArrowheads="1" noChangeShapeType="1" noTextEdit="1"/>
              </p:cNvSpPr>
              <p:nvPr/>
            </p:nvSpPr>
            <p:spPr>
              <a:xfrm>
                <a:off x="3084719" y="1955250"/>
                <a:ext cx="4998577" cy="3024482"/>
              </a:xfrm>
              <a:prstGeom prst="rect">
                <a:avLst/>
              </a:prstGeom>
              <a:blipFill>
                <a:blip r:embed="rId4"/>
                <a:stretch>
                  <a:fillRect l="-976" r="-1098" b="-2419"/>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5">
                                            <p:txEl>
                                              <p:pRg st="0" end="0"/>
                                            </p:txEl>
                                          </p:spTgt>
                                        </p:tgtEl>
                                        <p:attrNameLst>
                                          <p:attrName>style.visibility</p:attrName>
                                        </p:attrNameLst>
                                      </p:cBhvr>
                                      <p:to>
                                        <p:strVal val="visible"/>
                                      </p:to>
                                    </p:set>
                                    <p:animEffect transition="in" filter="fade">
                                      <p:cBhvr>
                                        <p:cTn id="26" dur="500"/>
                                        <p:tgtEl>
                                          <p:spTgt spid="25">
                                            <p:txEl>
                                              <p:pRg st="0" end="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5">
                                            <p:txEl>
                                              <p:pRg st="1" end="1"/>
                                            </p:txEl>
                                          </p:spTgt>
                                        </p:tgtEl>
                                        <p:attrNameLst>
                                          <p:attrName>style.visibility</p:attrName>
                                        </p:attrNameLst>
                                      </p:cBhvr>
                                      <p:to>
                                        <p:strVal val="visible"/>
                                      </p:to>
                                    </p:set>
                                    <p:animEffect transition="in" filter="fade">
                                      <p:cBhvr>
                                        <p:cTn id="29" dur="500"/>
                                        <p:tgtEl>
                                          <p:spTgt spid="25">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5">
                                            <p:txEl>
                                              <p:pRg st="2" end="2"/>
                                            </p:txEl>
                                          </p:spTgt>
                                        </p:tgtEl>
                                        <p:attrNameLst>
                                          <p:attrName>style.visibility</p:attrName>
                                        </p:attrNameLst>
                                      </p:cBhvr>
                                      <p:to>
                                        <p:strVal val="visible"/>
                                      </p:to>
                                    </p:set>
                                    <p:animEffect transition="in" filter="wipe(down)">
                                      <p:cBhvr>
                                        <p:cTn id="34" dur="500"/>
                                        <p:tgtEl>
                                          <p:spTgt spid="25">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5">
                                            <p:txEl>
                                              <p:pRg st="3" end="3"/>
                                            </p:txEl>
                                          </p:spTgt>
                                        </p:tgtEl>
                                        <p:attrNameLst>
                                          <p:attrName>style.visibility</p:attrName>
                                        </p:attrNameLst>
                                      </p:cBhvr>
                                      <p:to>
                                        <p:strVal val="visible"/>
                                      </p:to>
                                    </p:set>
                                    <p:animEffect transition="in" filter="wipe(left)">
                                      <p:cBhvr>
                                        <p:cTn id="39" dur="500"/>
                                        <p:tgtEl>
                                          <p:spTgt spid="25">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25">
                                            <p:txEl>
                                              <p:pRg st="4" end="4"/>
                                            </p:txEl>
                                          </p:spTgt>
                                        </p:tgtEl>
                                        <p:attrNameLst>
                                          <p:attrName>style.visibility</p:attrName>
                                        </p:attrNameLst>
                                      </p:cBhvr>
                                      <p:to>
                                        <p:strVal val="visible"/>
                                      </p:to>
                                    </p:set>
                                    <p:animEffect transition="in" filter="barn(inVertical)">
                                      <p:cBhvr>
                                        <p:cTn id="44" dur="500"/>
                                        <p:tgtEl>
                                          <p:spTgt spid="2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grpSp>
        <p:nvGrpSpPr>
          <p:cNvPr id="28" name="Group 27"/>
          <p:cNvGrpSpPr/>
          <p:nvPr/>
        </p:nvGrpSpPr>
        <p:grpSpPr>
          <a:xfrm>
            <a:off x="3528704" y="140250"/>
            <a:ext cx="2091637" cy="637648"/>
            <a:chOff x="2854268" y="538207"/>
            <a:chExt cx="2091637" cy="637648"/>
          </a:xfrm>
        </p:grpSpPr>
        <p:sp>
          <p:nvSpPr>
            <p:cNvPr id="29" name="Flowchart: Terminator 28"/>
            <p:cNvSpPr/>
            <p:nvPr/>
          </p:nvSpPr>
          <p:spPr>
            <a:xfrm>
              <a:off x="2854268" y="538207"/>
              <a:ext cx="2091637" cy="637648"/>
            </a:xfrm>
            <a:prstGeom prst="flowChartTerminator">
              <a:avLst/>
            </a:prstGeom>
            <a:solidFill>
              <a:srgbClr val="FFFF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Rectangle 29"/>
            <p:cNvSpPr/>
            <p:nvPr/>
          </p:nvSpPr>
          <p:spPr>
            <a:xfrm>
              <a:off x="3006667" y="541102"/>
              <a:ext cx="1856598" cy="557653"/>
            </a:xfrm>
            <a:prstGeom prst="rect">
              <a:avLst/>
            </a:prstGeom>
            <a:noFill/>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23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LUYỆN TẬP</a:t>
              </a:r>
              <a:endParaRPr kumimoji="0" lang="en-US" sz="23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13" name="Rectangle 12"/>
          <p:cNvSpPr/>
          <p:nvPr/>
        </p:nvSpPr>
        <p:spPr>
          <a:xfrm>
            <a:off x="420162" y="824725"/>
            <a:ext cx="8378480" cy="923330"/>
          </a:xfrm>
          <a:prstGeom prst="rect">
            <a:avLst/>
          </a:prstGeom>
        </p:spPr>
        <p:txBody>
          <a:bodyPr wrap="square">
            <a:spAutoFit/>
          </a:bodyPr>
          <a:lstStyle/>
          <a:p>
            <a:pPr>
              <a:lnSpc>
                <a:spcPct val="150000"/>
              </a:lnSpc>
            </a:pPr>
            <a:r>
              <a:rPr lang="vi-VN" sz="1800"/>
              <a:t>Cho tam giác ABC cân tại A, D và E lần lượt là trung điểm của AB, AC. Tứ giác DECB là hình gì? Tại sao?</a:t>
            </a:r>
          </a:p>
        </p:txBody>
      </p:sp>
      <p:sp>
        <p:nvSpPr>
          <p:cNvPr id="33" name="Oval Callout 32"/>
          <p:cNvSpPr/>
          <p:nvPr/>
        </p:nvSpPr>
        <p:spPr>
          <a:xfrm>
            <a:off x="997181" y="1804026"/>
            <a:ext cx="910952" cy="412817"/>
          </a:xfrm>
          <a:prstGeom prst="wedgeEllipseCallout">
            <a:avLst/>
          </a:prstGeom>
          <a:solidFill>
            <a:schemeClr val="accent5">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defTabSz="457200">
              <a:buClrTx/>
              <a:defRPr/>
            </a:pPr>
            <a:r>
              <a:rPr lang="vi-VN" sz="1800" b="1" kern="1200" dirty="0">
                <a:solidFill>
                  <a:prstClr val="black"/>
                </a:solidFill>
                <a:latin typeface="Arial" panose="020B0604020202020204" pitchFamily="34" charset="0"/>
              </a:rPr>
              <a:t>Giải</a:t>
            </a:r>
            <a:endParaRPr lang="en-US" sz="1800" b="1" kern="1200" dirty="0">
              <a:solidFill>
                <a:prstClr val="black"/>
              </a:solidFill>
              <a:latin typeface="Calibri"/>
            </a:endParaRPr>
          </a:p>
        </p:txBody>
      </p:sp>
      <p:grpSp>
        <p:nvGrpSpPr>
          <p:cNvPr id="20" name="Group 19"/>
          <p:cNvGrpSpPr/>
          <p:nvPr/>
        </p:nvGrpSpPr>
        <p:grpSpPr>
          <a:xfrm>
            <a:off x="1244939" y="2647784"/>
            <a:ext cx="2531931" cy="2062926"/>
            <a:chOff x="4939115" y="2302061"/>
            <a:chExt cx="2716407" cy="2173827"/>
          </a:xfrm>
        </p:grpSpPr>
        <p:sp>
          <p:nvSpPr>
            <p:cNvPr id="51" name="Rectangle 50"/>
            <p:cNvSpPr/>
            <p:nvPr/>
          </p:nvSpPr>
          <p:spPr>
            <a:xfrm>
              <a:off x="7333175" y="4106556"/>
              <a:ext cx="322347" cy="369332"/>
            </a:xfrm>
            <a:prstGeom prst="rect">
              <a:avLst/>
            </a:prstGeom>
          </p:spPr>
          <p:txBody>
            <a:bodyPr wrap="square">
              <a:spAutoFit/>
            </a:bodyPr>
            <a:lstStyle/>
            <a:p>
              <a:r>
                <a:rPr lang="en-US" sz="1800"/>
                <a:t>C</a:t>
              </a:r>
              <a:endParaRPr lang="en-US"/>
            </a:p>
          </p:txBody>
        </p:sp>
        <p:grpSp>
          <p:nvGrpSpPr>
            <p:cNvPr id="18" name="Group 17"/>
            <p:cNvGrpSpPr/>
            <p:nvPr/>
          </p:nvGrpSpPr>
          <p:grpSpPr>
            <a:xfrm>
              <a:off x="4939115" y="2302061"/>
              <a:ext cx="2372110" cy="2173827"/>
              <a:chOff x="4939115" y="2302061"/>
              <a:chExt cx="2372110" cy="2173827"/>
            </a:xfrm>
          </p:grpSpPr>
          <p:sp>
            <p:nvSpPr>
              <p:cNvPr id="35" name="Isosceles Triangle 34"/>
              <p:cNvSpPr/>
              <p:nvPr/>
            </p:nvSpPr>
            <p:spPr>
              <a:xfrm>
                <a:off x="5306383" y="2693010"/>
                <a:ext cx="2004842" cy="1598212"/>
              </a:xfrm>
              <a:prstGeom prst="triangle">
                <a:avLst>
                  <a:gd name="adj" fmla="val 43377"/>
                </a:avLst>
              </a:prstGeom>
              <a:noFill/>
              <a:ln>
                <a:solidFill>
                  <a:schemeClr val="accent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p:cNvCxnSpPr>
                <a:stCxn id="35" idx="1"/>
                <a:endCxn id="35" idx="5"/>
              </p:cNvCxnSpPr>
              <p:nvPr/>
            </p:nvCxnSpPr>
            <p:spPr>
              <a:xfrm>
                <a:off x="5741203" y="3492116"/>
                <a:ext cx="1002421" cy="0"/>
              </a:xfrm>
              <a:prstGeom prst="line">
                <a:avLst/>
              </a:prstGeom>
              <a:ln w="28575">
                <a:solidFill>
                  <a:schemeClr val="accent2">
                    <a:lumMod val="1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872971" y="3105577"/>
                <a:ext cx="162720" cy="7952"/>
              </a:xfrm>
              <a:prstGeom prst="line">
                <a:avLst/>
              </a:prstGeom>
              <a:ln>
                <a:solidFill>
                  <a:schemeClr val="accent2">
                    <a:lumMod val="1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439589" y="3906574"/>
                <a:ext cx="162720" cy="7952"/>
              </a:xfrm>
              <a:prstGeom prst="line">
                <a:avLst/>
              </a:prstGeom>
              <a:ln>
                <a:solidFill>
                  <a:schemeClr val="accent2">
                    <a:lumMod val="1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429378" y="3111811"/>
                <a:ext cx="162720" cy="7952"/>
              </a:xfrm>
              <a:prstGeom prst="line">
                <a:avLst/>
              </a:prstGeom>
              <a:ln>
                <a:solidFill>
                  <a:schemeClr val="accent2">
                    <a:lumMod val="1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960923" y="3914526"/>
                <a:ext cx="162720" cy="7952"/>
              </a:xfrm>
              <a:prstGeom prst="line">
                <a:avLst/>
              </a:prstGeom>
              <a:ln>
                <a:solidFill>
                  <a:schemeClr val="accent2">
                    <a:lumMod val="10000"/>
                  </a:schemeClr>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5947710" y="2302061"/>
                <a:ext cx="338554" cy="369332"/>
              </a:xfrm>
              <a:prstGeom prst="rect">
                <a:avLst/>
              </a:prstGeom>
            </p:spPr>
            <p:txBody>
              <a:bodyPr wrap="none">
                <a:spAutoFit/>
              </a:bodyPr>
              <a:lstStyle/>
              <a:p>
                <a:r>
                  <a:rPr lang="vi-VN" sz="1800"/>
                  <a:t>A</a:t>
                </a:r>
                <a:endParaRPr lang="en-US"/>
              </a:p>
            </p:txBody>
          </p:sp>
          <p:sp>
            <p:nvSpPr>
              <p:cNvPr id="50" name="Rectangle 49"/>
              <p:cNvSpPr/>
              <p:nvPr/>
            </p:nvSpPr>
            <p:spPr>
              <a:xfrm>
                <a:off x="4939115" y="4106556"/>
                <a:ext cx="322347" cy="369332"/>
              </a:xfrm>
              <a:prstGeom prst="rect">
                <a:avLst/>
              </a:prstGeom>
            </p:spPr>
            <p:txBody>
              <a:bodyPr wrap="square">
                <a:spAutoFit/>
              </a:bodyPr>
              <a:lstStyle/>
              <a:p>
                <a:r>
                  <a:rPr lang="en-US" sz="1800"/>
                  <a:t>B</a:t>
                </a:r>
                <a:endParaRPr lang="en-US"/>
              </a:p>
            </p:txBody>
          </p:sp>
          <p:sp>
            <p:nvSpPr>
              <p:cNvPr id="52" name="Rectangle 51"/>
              <p:cNvSpPr/>
              <p:nvPr/>
            </p:nvSpPr>
            <p:spPr>
              <a:xfrm>
                <a:off x="6788545" y="3270874"/>
                <a:ext cx="322347" cy="369332"/>
              </a:xfrm>
              <a:prstGeom prst="rect">
                <a:avLst/>
              </a:prstGeom>
            </p:spPr>
            <p:txBody>
              <a:bodyPr wrap="square">
                <a:spAutoFit/>
              </a:bodyPr>
              <a:lstStyle/>
              <a:p>
                <a:r>
                  <a:rPr lang="en-US" sz="1800"/>
                  <a:t>E</a:t>
                </a:r>
                <a:endParaRPr lang="en-US"/>
              </a:p>
            </p:txBody>
          </p:sp>
          <p:sp>
            <p:nvSpPr>
              <p:cNvPr id="53" name="Rectangle 52"/>
              <p:cNvSpPr/>
              <p:nvPr/>
            </p:nvSpPr>
            <p:spPr>
              <a:xfrm>
                <a:off x="5359480" y="3270874"/>
                <a:ext cx="322347" cy="369332"/>
              </a:xfrm>
              <a:prstGeom prst="rect">
                <a:avLst/>
              </a:prstGeom>
            </p:spPr>
            <p:txBody>
              <a:bodyPr wrap="square">
                <a:spAutoFit/>
              </a:bodyPr>
              <a:lstStyle/>
              <a:p>
                <a:r>
                  <a:rPr lang="en-US" sz="1800"/>
                  <a:t>D</a:t>
                </a:r>
                <a:endParaRPr lang="en-US"/>
              </a:p>
            </p:txBody>
          </p:sp>
        </p:grpSp>
      </p:grpSp>
      <mc:AlternateContent xmlns:mc="http://schemas.openxmlformats.org/markup-compatibility/2006" xmlns:a14="http://schemas.microsoft.com/office/drawing/2010/main">
        <mc:Choice Requires="a14">
          <p:sp>
            <p:nvSpPr>
              <p:cNvPr id="21" name="Rectangle 20"/>
              <p:cNvSpPr/>
              <p:nvPr/>
            </p:nvSpPr>
            <p:spPr>
              <a:xfrm>
                <a:off x="4132516" y="1794882"/>
                <a:ext cx="4105162" cy="3029163"/>
              </a:xfrm>
              <a:prstGeom prst="rect">
                <a:avLst/>
              </a:prstGeom>
            </p:spPr>
            <p:txBody>
              <a:bodyPr wrap="square">
                <a:spAutoFit/>
              </a:bodyPr>
              <a:lstStyle/>
              <a:p>
                <a:pPr algn="just">
                  <a:lnSpc>
                    <a:spcPct val="150000"/>
                  </a:lnSpc>
                </a:pPr>
                <a:r>
                  <a:rPr lang="pt-BR" sz="1800">
                    <a:latin typeface="+mj-lt"/>
                    <a:ea typeface="Arial" panose="020B0604020202020204" pitchFamily="34" charset="0"/>
                    <a:cs typeface="Times New Roman" panose="02020603050405020304" pitchFamily="18" charset="0"/>
                  </a:rPr>
                  <a:t>Tam giác ABC cân tại A nên </a:t>
                </a:r>
                <a14:m>
                  <m:oMath xmlns:m="http://schemas.openxmlformats.org/officeDocument/2006/math">
                    <m:acc>
                      <m:accPr>
                        <m:chr m:val="̂"/>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accPr>
                      <m:e>
                        <m:r>
                          <a:rPr lang="pt-BR" sz="1800" i="1">
                            <a:effectLst/>
                            <a:latin typeface="Cambria Math" panose="02040503050406030204" pitchFamily="18" charset="0"/>
                            <a:ea typeface="Arial" panose="020B0604020202020204" pitchFamily="34" charset="0"/>
                            <a:cs typeface="Times New Roman" panose="02020603050405020304" pitchFamily="18" charset="0"/>
                          </a:rPr>
                          <m:t>𝐵</m:t>
                        </m:r>
                      </m:e>
                    </m:acc>
                    <m:r>
                      <a:rPr lang="pt-BR" sz="1800" i="1">
                        <a:effectLst/>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accPr>
                      <m:e>
                        <m:r>
                          <a:rPr lang="pt-BR" sz="1800" i="1">
                            <a:effectLst/>
                            <a:latin typeface="Cambria Math" panose="02040503050406030204" pitchFamily="18" charset="0"/>
                            <a:ea typeface="Arial" panose="020B0604020202020204" pitchFamily="34" charset="0"/>
                            <a:cs typeface="Times New Roman" panose="02020603050405020304" pitchFamily="18" charset="0"/>
                          </a:rPr>
                          <m:t>𝐶</m:t>
                        </m:r>
                      </m:e>
                    </m:acc>
                  </m:oMath>
                </a14:m>
                <a:endParaRPr lang="en-US" sz="1800">
                  <a:effectLst/>
                  <a:latin typeface="+mj-lt"/>
                  <a:ea typeface="Arial" panose="020B0604020202020204" pitchFamily="34" charset="0"/>
                  <a:cs typeface="Times New Roman" panose="02020603050405020304" pitchFamily="18" charset="0"/>
                </a:endParaRPr>
              </a:p>
              <a:p>
                <a:pPr algn="just">
                  <a:lnSpc>
                    <a:spcPct val="150000"/>
                  </a:lnSpc>
                </a:pPr>
                <a:r>
                  <a:rPr lang="pt-BR" sz="1800">
                    <a:effectLst/>
                    <a:latin typeface="+mj-lt"/>
                    <a:ea typeface="Arial" panose="020B0604020202020204" pitchFamily="34" charset="0"/>
                    <a:cs typeface="Times New Roman" panose="02020603050405020304" pitchFamily="18" charset="0"/>
                  </a:rPr>
                  <a:t>Vì D và E lần lượt là trung điểm của AB, AC nên DE là đường trung bình của tam giác ABC.</a:t>
                </a:r>
                <a:endParaRPr lang="en-US" sz="1800">
                  <a:effectLst/>
                  <a:latin typeface="+mj-lt"/>
                  <a:ea typeface="Arial" panose="020B0604020202020204" pitchFamily="34" charset="0"/>
                  <a:cs typeface="Times New Roman" panose="02020603050405020304" pitchFamily="18" charset="0"/>
                </a:endParaRPr>
              </a:p>
              <a:p>
                <a:pPr algn="just">
                  <a:lnSpc>
                    <a:spcPct val="150000"/>
                  </a:lnSpc>
                </a:pPr>
                <a14:m>
                  <m:oMath xmlns:m="http://schemas.openxmlformats.org/officeDocument/2006/math">
                    <m:r>
                      <a:rPr lang="en-US" sz="1800" b="0" i="0" smtClean="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pt-BR" sz="1800" i="0">
                        <a:effectLst/>
                        <a:latin typeface="Cambria Math" panose="02040503050406030204" pitchFamily="18" charset="0"/>
                        <a:ea typeface="Arial" panose="020B0604020202020204" pitchFamily="34" charset="0"/>
                        <a:cs typeface="Times New Roman" panose="02020603050405020304" pitchFamily="18" charset="0"/>
                      </a:rPr>
                      <m:t>DE</m:t>
                    </m:r>
                    <m:r>
                      <a:rPr lang="pt-BR" sz="1800" i="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pt-BR" sz="1800" i="0">
                        <a:effectLst/>
                        <a:latin typeface="Cambria Math" panose="02040503050406030204" pitchFamily="18" charset="0"/>
                        <a:ea typeface="Arial" panose="020B0604020202020204" pitchFamily="34" charset="0"/>
                        <a:cs typeface="Times New Roman" panose="02020603050405020304" pitchFamily="18" charset="0"/>
                      </a:rPr>
                      <m:t>BC</m:t>
                    </m:r>
                  </m:oMath>
                </a14:m>
                <a:r>
                  <a:rPr lang="pt-BR" sz="1800">
                    <a:effectLst/>
                    <a:latin typeface="+mj-lt"/>
                    <a:ea typeface="Dotum" panose="020B0600000101010101" pitchFamily="34" charset="-127"/>
                    <a:cs typeface="Times New Roman" panose="02020603050405020304" pitchFamily="18" charset="0"/>
                  </a:rPr>
                  <a:t> </a:t>
                </a:r>
                <a14:m>
                  <m:oMath xmlns:m="http://schemas.openxmlformats.org/officeDocument/2006/math">
                    <m:r>
                      <a:rPr lang="en-US" sz="1800">
                        <a:latin typeface="Cambria Math" panose="02040503050406030204" pitchFamily="18" charset="0"/>
                        <a:ea typeface="Arial" panose="020B0604020202020204" pitchFamily="34" charset="0"/>
                        <a:cs typeface="Times New Roman" panose="02020603050405020304" pitchFamily="18" charset="0"/>
                      </a:rPr>
                      <m:t>⇒</m:t>
                    </m:r>
                    <m:r>
                      <a:rPr lang="en-US" sz="1800" i="1">
                        <a:latin typeface="Cambria Math" panose="02040503050406030204" pitchFamily="18" charset="0"/>
                        <a:ea typeface="Arial" panose="020B0604020202020204" pitchFamily="34" charset="0"/>
                        <a:cs typeface="Times New Roman" panose="02020603050405020304" pitchFamily="18" charset="0"/>
                      </a:rPr>
                      <m:t> </m:t>
                    </m:r>
                    <m:r>
                      <m:rPr>
                        <m:sty m:val="p"/>
                      </m:rPr>
                      <a:rPr lang="pt-BR" sz="1800" i="0">
                        <a:effectLst/>
                        <a:latin typeface="Cambria Math" panose="02040503050406030204" pitchFamily="18" charset="0"/>
                        <a:ea typeface="Dotum" panose="020B0600000101010101" pitchFamily="34" charset="-127"/>
                        <a:cs typeface="Times New Roman" panose="02020603050405020304" pitchFamily="18" charset="0"/>
                      </a:rPr>
                      <m:t>BCDE</m:t>
                    </m:r>
                  </m:oMath>
                </a14:m>
                <a:r>
                  <a:rPr lang="pt-BR" sz="1800">
                    <a:effectLst/>
                    <a:latin typeface="+mj-lt"/>
                    <a:ea typeface="Dotum" panose="020B0600000101010101" pitchFamily="34" charset="-127"/>
                    <a:cs typeface="Times New Roman" panose="02020603050405020304" pitchFamily="18" charset="0"/>
                  </a:rPr>
                  <a:t> là hình thang. </a:t>
                </a:r>
              </a:p>
              <a:p>
                <a:pPr algn="just">
                  <a:lnSpc>
                    <a:spcPct val="150000"/>
                  </a:lnSpc>
                </a:pPr>
                <a:r>
                  <a:rPr lang="pt-BR" sz="1800">
                    <a:effectLst/>
                    <a:latin typeface="+mj-lt"/>
                    <a:ea typeface="Dotum" panose="020B0600000101010101" pitchFamily="34" charset="-127"/>
                    <a:cs typeface="Times New Roman" panose="02020603050405020304" pitchFamily="18" charset="0"/>
                  </a:rPr>
                  <a:t>Lại có </a:t>
                </a:r>
                <a14:m>
                  <m:oMath xmlns:m="http://schemas.openxmlformats.org/officeDocument/2006/math">
                    <m:acc>
                      <m:accPr>
                        <m:chr m:val="̂"/>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accPr>
                      <m:e>
                        <m:r>
                          <m:rPr>
                            <m:sty m:val="p"/>
                          </m:rPr>
                          <a:rPr lang="pt-BR" sz="1800" i="0">
                            <a:effectLst/>
                            <a:latin typeface="Cambria Math" panose="02040503050406030204" pitchFamily="18" charset="0"/>
                            <a:ea typeface="Dotum" panose="020B0600000101010101" pitchFamily="34" charset="-127"/>
                            <a:cs typeface="Times New Roman" panose="02020603050405020304" pitchFamily="18" charset="0"/>
                          </a:rPr>
                          <m:t>B</m:t>
                        </m:r>
                      </m:e>
                    </m:acc>
                    <m:r>
                      <a:rPr lang="pt-BR" sz="1800" i="0">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accPr>
                      <m:e>
                        <m:r>
                          <m:rPr>
                            <m:sty m:val="p"/>
                          </m:rPr>
                          <a:rPr lang="pt-BR" sz="1800" i="0">
                            <a:effectLst/>
                            <a:latin typeface="Cambria Math" panose="02040503050406030204" pitchFamily="18" charset="0"/>
                            <a:ea typeface="Dotum" panose="020B0600000101010101" pitchFamily="34" charset="-127"/>
                            <a:cs typeface="Times New Roman" panose="02020603050405020304" pitchFamily="18" charset="0"/>
                          </a:rPr>
                          <m:t>C</m:t>
                        </m:r>
                      </m:e>
                    </m:acc>
                  </m:oMath>
                </a14:m>
                <a:r>
                  <a:rPr lang="pt-BR" sz="1800">
                    <a:effectLst/>
                    <a:latin typeface="+mj-lt"/>
                    <a:ea typeface="Dotum" panose="020B0600000101010101" pitchFamily="34" charset="-127"/>
                    <a:cs typeface="Times New Roman" panose="02020603050405020304" pitchFamily="18" charset="0"/>
                  </a:rPr>
                  <a:t> nên hình thang </a:t>
                </a:r>
                <a14:m>
                  <m:oMath xmlns:m="http://schemas.openxmlformats.org/officeDocument/2006/math">
                    <m:r>
                      <m:rPr>
                        <m:sty m:val="p"/>
                      </m:rPr>
                      <a:rPr lang="pt-BR" sz="1800" i="0">
                        <a:effectLst/>
                        <a:latin typeface="Cambria Math" panose="02040503050406030204" pitchFamily="18" charset="0"/>
                        <a:ea typeface="Dotum" panose="020B0600000101010101" pitchFamily="34" charset="-127"/>
                        <a:cs typeface="Times New Roman" panose="02020603050405020304" pitchFamily="18" charset="0"/>
                      </a:rPr>
                      <m:t>BCDE</m:t>
                    </m:r>
                  </m:oMath>
                </a14:m>
                <a:r>
                  <a:rPr lang="pt-BR" sz="1800">
                    <a:effectLst/>
                    <a:latin typeface="+mj-lt"/>
                    <a:ea typeface="Dotum" panose="020B0600000101010101" pitchFamily="34" charset="-127"/>
                    <a:cs typeface="Times New Roman" panose="02020603050405020304" pitchFamily="18" charset="0"/>
                  </a:rPr>
                  <a:t> là hình thang cân.</a:t>
                </a:r>
                <a:endParaRPr lang="en-US" sz="1800">
                  <a:effectLst/>
                  <a:latin typeface="+mj-lt"/>
                  <a:ea typeface="Arial" panose="020B0604020202020204" pitchFamily="34" charset="0"/>
                  <a:cs typeface="Times New Roman" panose="02020603050405020304" pitchFamily="18"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4132516" y="1794882"/>
                <a:ext cx="4105162" cy="3029163"/>
              </a:xfrm>
              <a:prstGeom prst="rect">
                <a:avLst/>
              </a:prstGeom>
              <a:blipFill>
                <a:blip r:embed="rId3"/>
                <a:stretch>
                  <a:fillRect l="-1337" r="-1189" b="-604"/>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left)">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up)">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
                                            <p:txEl>
                                              <p:pRg st="0" end="0"/>
                                            </p:txEl>
                                          </p:spTgt>
                                        </p:tgtEl>
                                        <p:attrNameLst>
                                          <p:attrName>style.visibility</p:attrName>
                                        </p:attrNameLst>
                                      </p:cBhvr>
                                      <p:to>
                                        <p:strVal val="visible"/>
                                      </p:to>
                                    </p:set>
                                    <p:animEffect transition="in" filter="fade">
                                      <p:cBhvr>
                                        <p:cTn id="27" dur="500"/>
                                        <p:tgtEl>
                                          <p:spTgt spid="2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1">
                                            <p:txEl>
                                              <p:pRg st="1" end="1"/>
                                            </p:txEl>
                                          </p:spTgt>
                                        </p:tgtEl>
                                        <p:attrNameLst>
                                          <p:attrName>style.visibility</p:attrName>
                                        </p:attrNameLst>
                                      </p:cBhvr>
                                      <p:to>
                                        <p:strVal val="visible"/>
                                      </p:to>
                                    </p:set>
                                    <p:animEffect transition="in" filter="randombar(horizontal)">
                                      <p:cBhvr>
                                        <p:cTn id="32" dur="500"/>
                                        <p:tgtEl>
                                          <p:spTgt spid="21">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1">
                                            <p:txEl>
                                              <p:pRg st="2" end="2"/>
                                            </p:txEl>
                                          </p:spTgt>
                                        </p:tgtEl>
                                        <p:attrNameLst>
                                          <p:attrName>style.visibility</p:attrName>
                                        </p:attrNameLst>
                                      </p:cBhvr>
                                      <p:to>
                                        <p:strVal val="visible"/>
                                      </p:to>
                                    </p:set>
                                    <p:animEffect transition="in" filter="wipe(left)">
                                      <p:cBhvr>
                                        <p:cTn id="37" dur="500"/>
                                        <p:tgtEl>
                                          <p:spTgt spid="21">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1">
                                            <p:txEl>
                                              <p:pRg st="3" end="3"/>
                                            </p:txEl>
                                          </p:spTgt>
                                        </p:tgtEl>
                                        <p:attrNameLst>
                                          <p:attrName>style.visibility</p:attrName>
                                        </p:attrNameLst>
                                      </p:cBhvr>
                                      <p:to>
                                        <p:strVal val="visible"/>
                                      </p:to>
                                    </p:set>
                                    <p:animEffect transition="in" filter="fade">
                                      <p:cBhvr>
                                        <p:cTn id="42" dur="500"/>
                                        <p:tgtEl>
                                          <p:spTgt spid="2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grpSp>
        <p:nvGrpSpPr>
          <p:cNvPr id="3" name="Group 2"/>
          <p:cNvGrpSpPr/>
          <p:nvPr/>
        </p:nvGrpSpPr>
        <p:grpSpPr>
          <a:xfrm>
            <a:off x="3511298" y="291083"/>
            <a:ext cx="2103120" cy="670687"/>
            <a:chOff x="3621026" y="263651"/>
            <a:chExt cx="2103120" cy="670687"/>
          </a:xfrm>
        </p:grpSpPr>
        <p:sp>
          <p:nvSpPr>
            <p:cNvPr id="19" name="Freeform 3"/>
            <p:cNvSpPr/>
            <p:nvPr/>
          </p:nvSpPr>
          <p:spPr>
            <a:xfrm>
              <a:off x="3621026" y="263651"/>
              <a:ext cx="2103120" cy="670687"/>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C0504D"/>
            </a:solidFill>
          </p:spPr>
          <p:txBody>
            <a:bodyPr/>
            <a:lstStyle/>
            <a:p>
              <a:endParaRPr lang="vi-VN"/>
            </a:p>
          </p:txBody>
        </p:sp>
        <p:sp>
          <p:nvSpPr>
            <p:cNvPr id="18" name="Rectangle 17"/>
            <p:cNvSpPr/>
            <p:nvPr/>
          </p:nvSpPr>
          <p:spPr>
            <a:xfrm>
              <a:off x="3793070" y="263652"/>
              <a:ext cx="1758815" cy="557653"/>
            </a:xfrm>
            <a:prstGeom prst="rect">
              <a:avLst/>
            </a:prstGeom>
          </p:spPr>
          <p:txBody>
            <a:bodyPr wrap="none">
              <a:spAutoFit/>
            </a:bodyPr>
            <a:lstStyle/>
            <a:p>
              <a:pPr marL="0" marR="0" lvl="0" indent="0" algn="just" defTabSz="914400" eaLnBrk="1" fontAlgn="auto" latinLnBrk="0" hangingPunct="1">
                <a:lnSpc>
                  <a:spcPct val="150000"/>
                </a:lnSpc>
                <a:spcBef>
                  <a:spcPts val="0"/>
                </a:spcBef>
                <a:spcAft>
                  <a:spcPts val="600"/>
                </a:spcAft>
                <a:buClrTx/>
                <a:buSzTx/>
                <a:buFontTx/>
                <a:buNone/>
                <a:tabLst/>
                <a:defRPr/>
              </a:pPr>
              <a:r>
                <a:rPr kumimoji="0" lang="nl-NL" sz="23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VẬN DỤNG</a:t>
              </a:r>
              <a:endParaRPr kumimoji="0" lang="en-US" sz="23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sp>
        <p:nvSpPr>
          <p:cNvPr id="4" name="Rectangle 3"/>
          <p:cNvSpPr/>
          <p:nvPr/>
        </p:nvSpPr>
        <p:spPr>
          <a:xfrm>
            <a:off x="603397" y="1120301"/>
            <a:ext cx="7918704" cy="456535"/>
          </a:xfrm>
          <a:prstGeom prst="rect">
            <a:avLst/>
          </a:prstGeom>
        </p:spPr>
        <p:txBody>
          <a:bodyPr wrap="square">
            <a:spAutoFit/>
          </a:bodyPr>
          <a:lstStyle/>
          <a:p>
            <a:pPr algn="ctr">
              <a:lnSpc>
                <a:spcPct val="150000"/>
              </a:lnSpc>
            </a:pPr>
            <a:r>
              <a:rPr lang="vi-VN" sz="1800" b="1">
                <a:latin typeface="+mn-lt"/>
              </a:rPr>
              <a:t>Em hãy trả lời câu hỏi trong </a:t>
            </a:r>
            <a:r>
              <a:rPr lang="vi-VN" sz="1800" b="1" i="1">
                <a:latin typeface="+mn-lt"/>
              </a:rPr>
              <a:t>tình</a:t>
            </a:r>
            <a:r>
              <a:rPr lang="vi-VN" sz="1800" b="1">
                <a:latin typeface="+mn-lt"/>
              </a:rPr>
              <a:t> </a:t>
            </a:r>
            <a:r>
              <a:rPr lang="vi-VN" sz="1800" b="1" i="1">
                <a:latin typeface="+mn-lt"/>
              </a:rPr>
              <a:t>huống mở đầu</a:t>
            </a:r>
            <a:r>
              <a:rPr lang="vi-VN" sz="1800" b="1">
                <a:latin typeface="+mn-lt"/>
              </a:rPr>
              <a:t>.</a:t>
            </a:r>
          </a:p>
        </p:txBody>
      </p:sp>
      <p:sp>
        <p:nvSpPr>
          <p:cNvPr id="5" name="Rectangle 4"/>
          <p:cNvSpPr/>
          <p:nvPr/>
        </p:nvSpPr>
        <p:spPr>
          <a:xfrm>
            <a:off x="484578" y="1576836"/>
            <a:ext cx="8156341" cy="1338828"/>
          </a:xfrm>
          <a:prstGeom prst="rect">
            <a:avLst/>
          </a:prstGeom>
        </p:spPr>
        <p:txBody>
          <a:bodyPr wrap="square">
            <a:spAutoFit/>
          </a:bodyPr>
          <a:lstStyle/>
          <a:p>
            <a:pPr lvl="0" algn="just">
              <a:lnSpc>
                <a:spcPct val="150000"/>
              </a:lnSpc>
            </a:pPr>
            <a:r>
              <a:rPr lang="vi-VN" sz="1800">
                <a:latin typeface="Arial" panose="020B0604020202020204" pitchFamily="34" charset="0"/>
              </a:rPr>
              <a:t>Cho B và C là hai điểm cách nhau bởi một hồ nước như Hình 4.12 với D, E lần lượt là trung điểm của AB và AC. Biết DE = 500 m, liệu không cần đo trực tiếp, ta có thể tính được khoảng cách giữa hai điểm B và C không?</a:t>
            </a:r>
          </a:p>
        </p:txBody>
      </p:sp>
      <p:pic>
        <p:nvPicPr>
          <p:cNvPr id="6" name="Picture 5"/>
          <p:cNvPicPr>
            <a:picLocks noChangeAspect="1"/>
          </p:cNvPicPr>
          <p:nvPr/>
        </p:nvPicPr>
        <p:blipFill>
          <a:blip r:embed="rId3"/>
          <a:stretch>
            <a:fillRect/>
          </a:stretch>
        </p:blipFill>
        <p:spPr>
          <a:xfrm>
            <a:off x="1357033" y="2961384"/>
            <a:ext cx="2577664" cy="20370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38"/>
          <p:cNvSpPr txBox="1">
            <a:spLocks noGrp="1"/>
          </p:cNvSpPr>
          <p:nvPr>
            <p:ph type="ctrTitle"/>
          </p:nvPr>
        </p:nvSpPr>
        <p:spPr>
          <a:xfrm>
            <a:off x="1289280" y="2285626"/>
            <a:ext cx="7011883" cy="1599600"/>
          </a:xfrm>
          <a:prstGeom prst="rect">
            <a:avLst/>
          </a:prstGeom>
        </p:spPr>
        <p:txBody>
          <a:bodyPr spcFirstLastPara="1" wrap="square" lIns="91425" tIns="91425" rIns="91425" bIns="91425" anchor="b" anchorCtr="0">
            <a:noAutofit/>
          </a:bodyPr>
          <a:lstStyle/>
          <a:p>
            <a:pPr lvl="0">
              <a:lnSpc>
                <a:spcPct val="150000"/>
              </a:lnSpc>
            </a:pPr>
            <a:r>
              <a:rPr lang="en-US" sz="4000" b="1">
                <a:latin typeface="+mj-lt"/>
              </a:rPr>
              <a:t>CHÀO MỪNG CÁC EM </a:t>
            </a:r>
            <a:br>
              <a:rPr lang="en-US" sz="4000" b="1">
                <a:latin typeface="+mj-lt"/>
              </a:rPr>
            </a:br>
            <a:r>
              <a:rPr lang="en-US" sz="4000" b="1">
                <a:latin typeface="+mj-lt"/>
              </a:rPr>
              <a:t>ĐẾN VỚI BÀI HỌC </a:t>
            </a:r>
            <a:br>
              <a:rPr lang="en-US" sz="4000" b="1">
                <a:latin typeface="+mj-lt"/>
              </a:rPr>
            </a:br>
            <a:r>
              <a:rPr lang="en-US" sz="4000" b="1">
                <a:latin typeface="+mj-lt"/>
              </a:rPr>
              <a:t>NGÀY HÔM NAY!</a:t>
            </a:r>
          </a:p>
        </p:txBody>
      </p:sp>
      <p:pic>
        <p:nvPicPr>
          <p:cNvPr id="358" name="Google Shape;358;p38"/>
          <p:cNvPicPr preferRelativeResize="0"/>
          <p:nvPr/>
        </p:nvPicPr>
        <p:blipFill>
          <a:blip r:embed="rId3">
            <a:alphaModFix/>
          </a:blip>
          <a:stretch>
            <a:fillRect/>
          </a:stretch>
        </p:blipFill>
        <p:spPr>
          <a:xfrm>
            <a:off x="161785" y="513545"/>
            <a:ext cx="1454950" cy="1093000"/>
          </a:xfrm>
          <a:prstGeom prst="rect">
            <a:avLst/>
          </a:prstGeom>
          <a:noFill/>
          <a:ln>
            <a:noFill/>
          </a:ln>
        </p:spPr>
      </p:pic>
      <p:pic>
        <p:nvPicPr>
          <p:cNvPr id="359" name="Google Shape;359;p38"/>
          <p:cNvPicPr preferRelativeResize="0"/>
          <p:nvPr/>
        </p:nvPicPr>
        <p:blipFill>
          <a:blip r:embed="rId4">
            <a:alphaModFix/>
          </a:blip>
          <a:stretch>
            <a:fillRect/>
          </a:stretch>
        </p:blipFill>
        <p:spPr>
          <a:xfrm rot="-1841851" flipH="1">
            <a:off x="8165700" y="785525"/>
            <a:ext cx="610600" cy="630750"/>
          </a:xfrm>
          <a:prstGeom prst="rect">
            <a:avLst/>
          </a:prstGeom>
          <a:noFill/>
          <a:ln>
            <a:noFill/>
          </a:ln>
        </p:spPr>
      </p:pic>
      <p:pic>
        <p:nvPicPr>
          <p:cNvPr id="361" name="Google Shape;361;p38"/>
          <p:cNvPicPr preferRelativeResize="0"/>
          <p:nvPr/>
        </p:nvPicPr>
        <p:blipFill>
          <a:blip r:embed="rId5">
            <a:alphaModFix/>
          </a:blip>
          <a:stretch>
            <a:fillRect/>
          </a:stretch>
        </p:blipFill>
        <p:spPr>
          <a:xfrm>
            <a:off x="432100" y="3283300"/>
            <a:ext cx="1252050" cy="15610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9" name="Google Shape;596;p37"/>
          <p:cNvSpPr txBox="1">
            <a:spLocks/>
          </p:cNvSpPr>
          <p:nvPr/>
        </p:nvSpPr>
        <p:spPr>
          <a:xfrm>
            <a:off x="3185160" y="186001"/>
            <a:ext cx="2796540" cy="634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1pPr>
            <a:lvl2pPr marR="0" lvl="1"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2pPr>
            <a:lvl3pPr marR="0" lvl="2"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3pPr>
            <a:lvl4pPr marR="0" lvl="3"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4pPr>
            <a:lvl5pPr marR="0" lvl="4"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5pPr>
            <a:lvl6pPr marR="0" lvl="5"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6pPr>
            <a:lvl7pPr marR="0" lvl="6"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7pPr>
            <a:lvl8pPr marR="0" lvl="7"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8pPr>
            <a:lvl9pPr marR="0" lvl="8"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9pPr>
          </a:lstStyle>
          <a:p>
            <a:pPr defTabSz="457200">
              <a:buClr>
                <a:srgbClr val="305347"/>
              </a:buClr>
              <a:defRPr/>
            </a:pPr>
            <a:r>
              <a:rPr lang="en-US" dirty="0">
                <a:solidFill>
                  <a:srgbClr val="C00000"/>
                </a:solidFill>
                <a:latin typeface="Arial"/>
              </a:rPr>
              <a:t>KHỞI ĐỘNG</a:t>
            </a:r>
          </a:p>
        </p:txBody>
      </p:sp>
      <p:sp>
        <p:nvSpPr>
          <p:cNvPr id="10" name="Action Button: Help 9">
            <a:hlinkClick r:id="" action="ppaction://noaction" highlightClick="1"/>
          </p:cNvPr>
          <p:cNvSpPr/>
          <p:nvPr/>
        </p:nvSpPr>
        <p:spPr>
          <a:xfrm>
            <a:off x="8250075" y="289726"/>
            <a:ext cx="457200" cy="419100"/>
          </a:xfrm>
          <a:prstGeom prst="actionButtonHelp">
            <a:avLst/>
          </a:prstGeom>
          <a:solidFill>
            <a:srgbClr val="FFFF00"/>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3F3F3"/>
              </a:solidFill>
              <a:latin typeface="Arial"/>
            </a:endParaRPr>
          </a:p>
        </p:txBody>
      </p:sp>
      <p:sp>
        <p:nvSpPr>
          <p:cNvPr id="11" name="Rectangle 10"/>
          <p:cNvSpPr/>
          <p:nvPr/>
        </p:nvSpPr>
        <p:spPr>
          <a:xfrm>
            <a:off x="688185" y="796648"/>
            <a:ext cx="7790490" cy="1938992"/>
          </a:xfrm>
          <a:prstGeom prst="rect">
            <a:avLst/>
          </a:prstGeom>
        </p:spPr>
        <p:txBody>
          <a:bodyPr wrap="square">
            <a:spAutoFit/>
          </a:bodyPr>
          <a:lstStyle/>
          <a:p>
            <a:pPr algn="just" defTabSz="457200">
              <a:lnSpc>
                <a:spcPct val="150000"/>
              </a:lnSpc>
              <a:buClrTx/>
            </a:pPr>
            <a:r>
              <a:rPr lang="vi-VN" sz="2000" kern="1200">
                <a:solidFill>
                  <a:srgbClr val="434343"/>
                </a:solidFill>
                <a:latin typeface="Arial" panose="020B0604020202020204" pitchFamily="34" charset="0"/>
                <a:ea typeface="Calibri" panose="020F0502020204030204" pitchFamily="34" charset="0"/>
                <a:cs typeface="Times New Roman" panose="02020603050405020304" pitchFamily="18" charset="0"/>
              </a:rPr>
              <a:t>Cho B và C là hai điểm cách nhau bởi một hồ nước như Hình 4.12 với D, E lần lượt là trung điểm của AB và AC. Biết DE = 500 m, liệu không cần đo trực tiếp, ta có thể tính được khoảng cách giữa hai điểm B và C không? </a:t>
            </a:r>
            <a:endParaRPr lang="en-US" sz="1600" kern="1200" dirty="0">
              <a:solidFill>
                <a:srgbClr val="434343"/>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4848" y="2759493"/>
            <a:ext cx="2877164" cy="22766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pic>
        <p:nvPicPr>
          <p:cNvPr id="408" name="Google Shape;408;p42"/>
          <p:cNvPicPr preferRelativeResize="0"/>
          <p:nvPr/>
        </p:nvPicPr>
        <p:blipFill>
          <a:blip r:embed="rId3">
            <a:alphaModFix/>
          </a:blip>
          <a:stretch>
            <a:fillRect/>
          </a:stretch>
        </p:blipFill>
        <p:spPr>
          <a:xfrm>
            <a:off x="7300250" y="3205202"/>
            <a:ext cx="1469100" cy="1697722"/>
          </a:xfrm>
          <a:prstGeom prst="rect">
            <a:avLst/>
          </a:prstGeom>
          <a:noFill/>
          <a:ln>
            <a:noFill/>
          </a:ln>
        </p:spPr>
      </p:pic>
      <p:pic>
        <p:nvPicPr>
          <p:cNvPr id="409" name="Google Shape;409;p42"/>
          <p:cNvPicPr preferRelativeResize="0"/>
          <p:nvPr/>
        </p:nvPicPr>
        <p:blipFill>
          <a:blip r:embed="rId4">
            <a:alphaModFix/>
          </a:blip>
          <a:stretch>
            <a:fillRect/>
          </a:stretch>
        </p:blipFill>
        <p:spPr>
          <a:xfrm rot="10800000">
            <a:off x="547596" y="16548"/>
            <a:ext cx="900206" cy="1614500"/>
          </a:xfrm>
          <a:prstGeom prst="rect">
            <a:avLst/>
          </a:prstGeom>
          <a:noFill/>
          <a:ln>
            <a:noFill/>
          </a:ln>
        </p:spPr>
      </p:pic>
      <p:pic>
        <p:nvPicPr>
          <p:cNvPr id="410" name="Google Shape;410;p42"/>
          <p:cNvPicPr preferRelativeResize="0"/>
          <p:nvPr/>
        </p:nvPicPr>
        <p:blipFill>
          <a:blip r:embed="rId5">
            <a:alphaModFix/>
          </a:blip>
          <a:stretch>
            <a:fillRect/>
          </a:stretch>
        </p:blipFill>
        <p:spPr>
          <a:xfrm rot="-2700000">
            <a:off x="86267" y="3305637"/>
            <a:ext cx="952850" cy="1614501"/>
          </a:xfrm>
          <a:prstGeom prst="rect">
            <a:avLst/>
          </a:prstGeom>
          <a:noFill/>
          <a:ln>
            <a:noFill/>
          </a:ln>
        </p:spPr>
      </p:pic>
      <p:pic>
        <p:nvPicPr>
          <p:cNvPr id="411" name="Google Shape;411;p42"/>
          <p:cNvPicPr preferRelativeResize="0"/>
          <p:nvPr/>
        </p:nvPicPr>
        <p:blipFill>
          <a:blip r:embed="rId6">
            <a:alphaModFix/>
          </a:blip>
          <a:stretch>
            <a:fillRect/>
          </a:stretch>
        </p:blipFill>
        <p:spPr>
          <a:xfrm rot="1633121">
            <a:off x="7415536" y="222876"/>
            <a:ext cx="1871863" cy="1201843"/>
          </a:xfrm>
          <a:prstGeom prst="rect">
            <a:avLst/>
          </a:prstGeom>
          <a:noFill/>
          <a:ln>
            <a:noFill/>
          </a:ln>
        </p:spPr>
      </p:pic>
      <p:sp>
        <p:nvSpPr>
          <p:cNvPr id="12" name="Google Shape;2675;p42"/>
          <p:cNvSpPr txBox="1">
            <a:spLocks/>
          </p:cNvSpPr>
          <p:nvPr/>
        </p:nvSpPr>
        <p:spPr>
          <a:xfrm>
            <a:off x="468925" y="985723"/>
            <a:ext cx="8070205" cy="1161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Mukta"/>
              <a:buNone/>
              <a:defRPr sz="5000" b="1" i="0" u="none" strike="noStrike" cap="none">
                <a:solidFill>
                  <a:schemeClr val="dk1"/>
                </a:solidFill>
                <a:latin typeface="Mukta"/>
                <a:ea typeface="Mukta"/>
                <a:cs typeface="Mukta"/>
                <a:sym typeface="Mukta"/>
              </a:defRPr>
            </a:lvl1pPr>
            <a:lvl2pPr marR="0" lvl="1"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2pPr>
            <a:lvl3pPr marR="0" lvl="2"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3pPr>
            <a:lvl4pPr marR="0" lvl="3"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4pPr>
            <a:lvl5pPr marR="0" lvl="4"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5pPr>
            <a:lvl6pPr marR="0" lvl="5"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6pPr>
            <a:lvl7pPr marR="0" lvl="6"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7pPr>
            <a:lvl8pPr marR="0" lvl="7"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8pPr>
            <a:lvl9pPr marR="0" lvl="8"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9pPr>
          </a:lstStyle>
          <a:p>
            <a:r>
              <a:rPr lang="vi-VN" sz="3800">
                <a:solidFill>
                  <a:schemeClr val="tx1"/>
                </a:solidFill>
                <a:latin typeface="+mn-lt"/>
              </a:rPr>
              <a:t>CHƯƠNG IV: ĐỊNH LÍ THALÈS</a:t>
            </a:r>
          </a:p>
        </p:txBody>
      </p:sp>
      <p:sp>
        <p:nvSpPr>
          <p:cNvPr id="13" name="Rectangle 12"/>
          <p:cNvSpPr/>
          <p:nvPr/>
        </p:nvSpPr>
        <p:spPr>
          <a:xfrm>
            <a:off x="767906" y="2154974"/>
            <a:ext cx="7472241" cy="1738296"/>
          </a:xfrm>
          <a:prstGeom prst="rect">
            <a:avLst/>
          </a:prstGeom>
        </p:spPr>
        <p:txBody>
          <a:bodyPr wrap="square">
            <a:spAutoFit/>
          </a:bodyPr>
          <a:lstStyle/>
          <a:p>
            <a:pPr lvl="0" algn="ctr" defTabSz="457200">
              <a:lnSpc>
                <a:spcPct val="150000"/>
              </a:lnSpc>
              <a:buClrTx/>
              <a:defRPr/>
            </a:pPr>
            <a:r>
              <a:rPr lang="vi-VN" sz="3800" b="1">
                <a:solidFill>
                  <a:srgbClr val="C00000"/>
                </a:solidFill>
                <a:latin typeface="Arial" panose="020B0604020202020204" pitchFamily="34" charset="0"/>
                <a:ea typeface="Calibri" panose="020F0502020204030204" pitchFamily="34" charset="0"/>
                <a:cs typeface="Arial" panose="020B0604020202020204" pitchFamily="34" charset="0"/>
              </a:rPr>
              <a:t>BÀI 16: ĐƯỜNG TRUNG BÌNH CỦA TAM GIÁC </a:t>
            </a:r>
            <a:endParaRPr lang="en-US" sz="3800" b="1" dirty="0">
              <a:solidFill>
                <a:srgbClr val="C00000"/>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78882181"/>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12" name="Google Shape;596;p37"/>
          <p:cNvSpPr txBox="1">
            <a:spLocks/>
          </p:cNvSpPr>
          <p:nvPr/>
        </p:nvSpPr>
        <p:spPr>
          <a:xfrm>
            <a:off x="-333532" y="302023"/>
            <a:ext cx="8494222" cy="634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1pPr>
            <a:lvl2pPr marR="0" lvl="1"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2pPr>
            <a:lvl3pPr marR="0" lvl="2"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3pPr>
            <a:lvl4pPr marR="0" lvl="3"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4pPr>
            <a:lvl5pPr marR="0" lvl="4"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5pPr>
            <a:lvl6pPr marR="0" lvl="5"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6pPr>
            <a:lvl7pPr marR="0" lvl="6"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7pPr>
            <a:lvl8pPr marR="0" lvl="7"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8pPr>
            <a:lvl9pPr marR="0" lvl="8"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9pPr>
          </a:lstStyle>
          <a:p>
            <a:pPr defTabSz="457200">
              <a:buClr>
                <a:srgbClr val="305347"/>
              </a:buClr>
              <a:defRPr/>
            </a:pPr>
            <a:r>
              <a:rPr lang="en-US" sz="2300" dirty="0" smtClean="0">
                <a:solidFill>
                  <a:srgbClr val="C00000"/>
                </a:solidFill>
                <a:latin typeface="Arial"/>
              </a:rPr>
              <a:t>1. </a:t>
            </a:r>
            <a:r>
              <a:rPr lang="vi-VN" sz="2300" dirty="0" smtClean="0">
                <a:solidFill>
                  <a:srgbClr val="C00000"/>
                </a:solidFill>
                <a:latin typeface="Arial"/>
              </a:rPr>
              <a:t>Định </a:t>
            </a:r>
            <a:r>
              <a:rPr lang="vi-VN" sz="2300" dirty="0">
                <a:solidFill>
                  <a:srgbClr val="C00000"/>
                </a:solidFill>
                <a:latin typeface="Arial"/>
              </a:rPr>
              <a:t>nghĩa đường trung bình của tam giác</a:t>
            </a:r>
          </a:p>
        </p:txBody>
      </p:sp>
      <p:pic>
        <p:nvPicPr>
          <p:cNvPr id="13" name="Picture 12"/>
          <p:cNvPicPr>
            <a:picLocks noChangeAspect="1"/>
          </p:cNvPicPr>
          <p:nvPr/>
        </p:nvPicPr>
        <p:blipFill>
          <a:blip r:embed="rId3"/>
          <a:stretch>
            <a:fillRect/>
          </a:stretch>
        </p:blipFill>
        <p:spPr>
          <a:xfrm>
            <a:off x="389116" y="1778817"/>
            <a:ext cx="2716677" cy="2985059"/>
          </a:xfrm>
          <a:prstGeom prst="rect">
            <a:avLst/>
          </a:prstGeom>
        </p:spPr>
      </p:pic>
      <p:sp>
        <p:nvSpPr>
          <p:cNvPr id="7" name="TextBox 6"/>
          <p:cNvSpPr txBox="1"/>
          <p:nvPr/>
        </p:nvSpPr>
        <p:spPr>
          <a:xfrm>
            <a:off x="900665" y="1120386"/>
            <a:ext cx="2510443" cy="400110"/>
          </a:xfrm>
          <a:prstGeom prst="rect">
            <a:avLst/>
          </a:prstGeom>
          <a:noFill/>
        </p:spPr>
        <p:txBody>
          <a:bodyPr wrap="square" rtlCol="0">
            <a:spAutoFit/>
          </a:bodyPr>
          <a:lstStyle/>
          <a:p>
            <a:pPr marL="285750" indent="-285750">
              <a:buFont typeface="Wingdings" panose="05000000000000000000" pitchFamily="2" charset="2"/>
              <a:buChar char="§"/>
            </a:pPr>
            <a:r>
              <a:rPr lang="en-US" sz="2000"/>
              <a:t>Quan sát hình</a:t>
            </a:r>
          </a:p>
        </p:txBody>
      </p:sp>
      <p:sp>
        <p:nvSpPr>
          <p:cNvPr id="16" name="Google Shape;136;p4"/>
          <p:cNvSpPr/>
          <p:nvPr/>
        </p:nvSpPr>
        <p:spPr>
          <a:xfrm>
            <a:off x="3411108" y="1778817"/>
            <a:ext cx="5295567" cy="1131360"/>
          </a:xfrm>
          <a:prstGeom prst="wedgeRoundRectCallout">
            <a:avLst>
              <a:gd name="adj1" fmla="val -56711"/>
              <a:gd name="adj2" fmla="val -9534"/>
              <a:gd name="adj3" fmla="val 16667"/>
            </a:avLst>
          </a:prstGeom>
          <a:solidFill>
            <a:srgbClr val="FFFF99"/>
          </a:solidFill>
          <a:ln w="12700" cap="flat" cmpd="sng">
            <a:solidFill>
              <a:srgbClr val="395E89"/>
            </a:solidFill>
            <a:prstDash val="dash"/>
            <a:round/>
            <a:headEnd type="none" w="sm" len="sm"/>
            <a:tailEnd type="none" w="sm" len="sm"/>
          </a:ln>
        </p:spPr>
        <p:txBody>
          <a:bodyPr spcFirstLastPara="1" wrap="square" lIns="91425" tIns="45700" rIns="91425" bIns="45700" anchor="ctr" anchorCtr="0">
            <a:noAutofit/>
          </a:bodyPr>
          <a:lstStyle/>
          <a:p>
            <a:pPr algn="just">
              <a:lnSpc>
                <a:spcPct val="150000"/>
              </a:lnSpc>
            </a:pPr>
            <a:r>
              <a:rPr lang="vi-VN" sz="2000">
                <a:solidFill>
                  <a:prstClr val="black"/>
                </a:solidFill>
                <a:latin typeface="+mn-lt"/>
                <a:ea typeface="Calibri"/>
                <a:cs typeface="Calibri"/>
                <a:sym typeface="Calibri"/>
              </a:rPr>
              <a:t>Đường trung bình của tam giác là đoạn thẳng nối trung điểm hai cạnh của tam giác.</a:t>
            </a:r>
            <a:endParaRPr sz="2000" dirty="0">
              <a:solidFill>
                <a:prstClr val="black"/>
              </a:solidFill>
              <a:latin typeface="+mn-lt"/>
              <a:ea typeface="Calibri"/>
              <a:cs typeface="Calibri"/>
              <a:sym typeface="Calibri"/>
            </a:endParaRPr>
          </a:p>
        </p:txBody>
      </p:sp>
      <p:sp>
        <p:nvSpPr>
          <p:cNvPr id="8" name="Isosceles Triangle 7"/>
          <p:cNvSpPr/>
          <p:nvPr/>
        </p:nvSpPr>
        <p:spPr>
          <a:xfrm>
            <a:off x="4117663" y="3168498"/>
            <a:ext cx="2004842" cy="1598212"/>
          </a:xfrm>
          <a:prstGeom prst="triangle">
            <a:avLst>
              <a:gd name="adj" fmla="val 24221"/>
            </a:avLst>
          </a:prstGeom>
          <a:noFill/>
          <a:ln>
            <a:solidFill>
              <a:schemeClr val="accent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8" idx="1"/>
            <a:endCxn id="8" idx="5"/>
          </p:cNvCxnSpPr>
          <p:nvPr/>
        </p:nvCxnSpPr>
        <p:spPr>
          <a:xfrm>
            <a:off x="4360459" y="3967604"/>
            <a:ext cx="100242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377391" y="3597350"/>
            <a:ext cx="162720" cy="7952"/>
          </a:xfrm>
          <a:prstGeom prst="line">
            <a:avLst/>
          </a:prstGeom>
          <a:ln>
            <a:solidFill>
              <a:schemeClr val="accent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377391" y="3649538"/>
            <a:ext cx="162720" cy="7952"/>
          </a:xfrm>
          <a:prstGeom prst="line">
            <a:avLst/>
          </a:prstGeom>
          <a:ln>
            <a:solidFill>
              <a:schemeClr val="accent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165725" y="4325483"/>
            <a:ext cx="162720" cy="7952"/>
          </a:xfrm>
          <a:prstGeom prst="line">
            <a:avLst/>
          </a:prstGeom>
          <a:ln>
            <a:solidFill>
              <a:schemeClr val="accent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165725" y="4377671"/>
            <a:ext cx="162720" cy="7952"/>
          </a:xfrm>
          <a:prstGeom prst="line">
            <a:avLst/>
          </a:prstGeom>
          <a:ln>
            <a:solidFill>
              <a:schemeClr val="accent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626225" y="4338073"/>
            <a:ext cx="194609" cy="7952"/>
          </a:xfrm>
          <a:prstGeom prst="line">
            <a:avLst/>
          </a:prstGeom>
          <a:ln>
            <a:solidFill>
              <a:schemeClr val="accent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5664325" y="4300957"/>
            <a:ext cx="105709" cy="85081"/>
          </a:xfrm>
          <a:prstGeom prst="line">
            <a:avLst/>
          </a:prstGeom>
          <a:ln>
            <a:solidFill>
              <a:schemeClr val="accent2">
                <a:lumMod val="1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931958" y="3591925"/>
            <a:ext cx="194609" cy="7952"/>
          </a:xfrm>
          <a:prstGeom prst="line">
            <a:avLst/>
          </a:prstGeom>
          <a:ln>
            <a:solidFill>
              <a:schemeClr val="accent2">
                <a:lumMod val="1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4970058" y="3554809"/>
            <a:ext cx="105709" cy="85081"/>
          </a:xfrm>
          <a:prstGeom prst="line">
            <a:avLst/>
          </a:prstGeom>
          <a:ln>
            <a:solidFill>
              <a:schemeClr val="accent2">
                <a:lumMod val="1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par>
                                <p:cTn id="13" presetID="22" presetClass="entr" presetSubtype="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dissolve">
                                      <p:cBhvr>
                                        <p:cTn id="20" dur="500"/>
                                        <p:tgtEl>
                                          <p:spTgt spid="16"/>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500"/>
                                        <p:tgtEl>
                                          <p:spTgt spid="8"/>
                                        </p:tgtEl>
                                      </p:cBhvr>
                                    </p:animEffect>
                                  </p:childTnLst>
                                </p:cTn>
                              </p:par>
                              <p:par>
                                <p:cTn id="24" presetID="9"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dissolve">
                                      <p:cBhvr>
                                        <p:cTn id="26" dur="500"/>
                                        <p:tgtEl>
                                          <p:spTgt spid="10"/>
                                        </p:tgtEl>
                                      </p:cBhvr>
                                    </p:animEffect>
                                  </p:childTnLst>
                                </p:cTn>
                              </p:par>
                              <p:par>
                                <p:cTn id="27" presetID="9"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dissolve">
                                      <p:cBhvr>
                                        <p:cTn id="29" dur="500"/>
                                        <p:tgtEl>
                                          <p:spTgt spid="14"/>
                                        </p:tgtEl>
                                      </p:cBhvr>
                                    </p:animEffect>
                                  </p:childTnLst>
                                </p:cTn>
                              </p:par>
                              <p:par>
                                <p:cTn id="30" presetID="9" presetClass="entr" presetSubtype="0"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dissolve">
                                      <p:cBhvr>
                                        <p:cTn id="32" dur="500"/>
                                        <p:tgtEl>
                                          <p:spTgt spid="23"/>
                                        </p:tgtEl>
                                      </p:cBhvr>
                                    </p:animEffect>
                                  </p:childTnLst>
                                </p:cTn>
                              </p:par>
                              <p:par>
                                <p:cTn id="33" presetID="9"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dissolve">
                                      <p:cBhvr>
                                        <p:cTn id="35" dur="500"/>
                                        <p:tgtEl>
                                          <p:spTgt spid="24"/>
                                        </p:tgtEl>
                                      </p:cBhvr>
                                    </p:animEffect>
                                  </p:childTnLst>
                                </p:cTn>
                              </p:par>
                              <p:par>
                                <p:cTn id="36" presetID="9" presetClass="entr" presetSubtype="0" fill="hold"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dissolve">
                                      <p:cBhvr>
                                        <p:cTn id="38" dur="500"/>
                                        <p:tgtEl>
                                          <p:spTgt spid="25"/>
                                        </p:tgtEl>
                                      </p:cBhvr>
                                    </p:animEffect>
                                  </p:childTnLst>
                                </p:cTn>
                              </p:par>
                              <p:par>
                                <p:cTn id="39" presetID="9"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dissolve">
                                      <p:cBhvr>
                                        <p:cTn id="41" dur="500"/>
                                        <p:tgtEl>
                                          <p:spTgt spid="26"/>
                                        </p:tgtEl>
                                      </p:cBhvr>
                                    </p:animEffect>
                                  </p:childTnLst>
                                </p:cTn>
                              </p:par>
                              <p:par>
                                <p:cTn id="42" presetID="9" presetClass="entr" presetSubtype="0" fill="hold"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dissolve">
                                      <p:cBhvr>
                                        <p:cTn id="44" dur="500"/>
                                        <p:tgtEl>
                                          <p:spTgt spid="27"/>
                                        </p:tgtEl>
                                      </p:cBhvr>
                                    </p:animEffect>
                                  </p:childTnLst>
                                </p:cTn>
                              </p:par>
                              <p:par>
                                <p:cTn id="45" presetID="9" presetClass="entr" presetSubtype="0"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dissolve">
                                      <p:cBhvr>
                                        <p:cTn id="47" dur="500"/>
                                        <p:tgtEl>
                                          <p:spTgt spid="30"/>
                                        </p:tgtEl>
                                      </p:cBhvr>
                                    </p:animEffect>
                                  </p:childTnLst>
                                </p:cTn>
                              </p:par>
                              <p:par>
                                <p:cTn id="48" presetID="9" presetClass="entr" presetSubtype="0" fill="hold" nodeType="with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dissolve">
                                      <p:cBhvr>
                                        <p:cTn id="5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P spid="16"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grpSp>
        <p:nvGrpSpPr>
          <p:cNvPr id="13" name="Group 12"/>
          <p:cNvGrpSpPr/>
          <p:nvPr/>
        </p:nvGrpSpPr>
        <p:grpSpPr>
          <a:xfrm>
            <a:off x="3538656" y="257673"/>
            <a:ext cx="2204824" cy="606852"/>
            <a:chOff x="749514" y="264235"/>
            <a:chExt cx="2204824" cy="606852"/>
          </a:xfrm>
        </p:grpSpPr>
        <p:pic>
          <p:nvPicPr>
            <p:cNvPr id="14" name="Picture 13"/>
            <p:cNvPicPr>
              <a:picLocks noChangeAspect="1"/>
            </p:cNvPicPr>
            <p:nvPr/>
          </p:nvPicPr>
          <p:blipFill>
            <a:blip r:embed="rId3"/>
            <a:stretch>
              <a:fillRect/>
            </a:stretch>
          </p:blipFill>
          <p:spPr>
            <a:xfrm>
              <a:off x="749514" y="264235"/>
              <a:ext cx="497944" cy="606852"/>
            </a:xfrm>
            <a:prstGeom prst="rect">
              <a:avLst/>
            </a:prstGeom>
          </p:spPr>
        </p:pic>
        <p:sp>
          <p:nvSpPr>
            <p:cNvPr id="15" name="TextBox 14"/>
            <p:cNvSpPr txBox="1"/>
            <p:nvPr/>
          </p:nvSpPr>
          <p:spPr>
            <a:xfrm>
              <a:off x="1006666" y="329134"/>
              <a:ext cx="1947672"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500" b="1" i="0" u="none" strike="noStrike" kern="0" cap="none" spc="0" normalizeH="0" baseline="0" noProof="0">
                  <a:ln>
                    <a:noFill/>
                  </a:ln>
                  <a:solidFill>
                    <a:srgbClr val="C00000"/>
                  </a:solidFill>
                  <a:effectLst/>
                  <a:uLnTx/>
                  <a:uFillTx/>
                  <a:latin typeface="Arial"/>
                  <a:cs typeface="Arial"/>
                  <a:sym typeface="Arial"/>
                </a:rPr>
                <a:t>CÂU HỎI</a:t>
              </a:r>
            </a:p>
          </p:txBody>
        </p:sp>
      </p:grpSp>
      <p:sp>
        <p:nvSpPr>
          <p:cNvPr id="16" name="TextBox 15"/>
          <p:cNvSpPr txBox="1"/>
          <p:nvPr/>
        </p:nvSpPr>
        <p:spPr>
          <a:xfrm>
            <a:off x="705066" y="956856"/>
            <a:ext cx="7872001" cy="496996"/>
          </a:xfrm>
          <a:prstGeom prst="rect">
            <a:avLst/>
          </a:prstGeom>
          <a:noFill/>
        </p:spPr>
        <p:txBody>
          <a:bodyPr wrap="square" rtlCol="0">
            <a:spAutoFit/>
          </a:bodyPr>
          <a:lstStyle/>
          <a:p>
            <a:pPr lvl="0" algn="ctr">
              <a:lnSpc>
                <a:spcPct val="150000"/>
              </a:lnSpc>
              <a:defRPr/>
            </a:pPr>
            <a:r>
              <a:rPr lang="vi-VN" sz="2000"/>
              <a:t>Em hãy chỉ ra các đường trung bình của ∆DEF và ∆IHK trong </a:t>
            </a:r>
            <a:r>
              <a:rPr lang="en-US" sz="2000"/>
              <a:t>h</a:t>
            </a:r>
            <a:r>
              <a:rPr lang="vi-VN" sz="2000"/>
              <a:t>ình</a:t>
            </a:r>
            <a:r>
              <a:rPr lang="en-US" sz="2000"/>
              <a:t>.</a:t>
            </a:r>
            <a:endParaRPr kumimoji="0" lang="en-US" sz="2000" b="0" i="0" u="none" strike="noStrike" kern="0" cap="none" spc="0" normalizeH="0" baseline="0" noProof="0">
              <a:ln>
                <a:noFill/>
              </a:ln>
              <a:solidFill>
                <a:srgbClr val="000000"/>
              </a:solidFill>
              <a:effectLst/>
              <a:uLnTx/>
              <a:uFillTx/>
              <a:sym typeface="Arial"/>
            </a:endParaRPr>
          </a:p>
        </p:txBody>
      </p:sp>
      <p:pic>
        <p:nvPicPr>
          <p:cNvPr id="10" name="Picture 9"/>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brightnessContrast contrast="-40000"/>
                    </a14:imgEffect>
                  </a14:imgLayer>
                </a14:imgProps>
              </a:ext>
            </a:extLst>
          </a:blip>
          <a:stretch>
            <a:fillRect/>
          </a:stretch>
        </p:blipFill>
        <p:spPr>
          <a:xfrm>
            <a:off x="1554809" y="1763128"/>
            <a:ext cx="6172517" cy="27877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8" name="Rectangle 7"/>
          <p:cNvSpPr/>
          <p:nvPr/>
        </p:nvSpPr>
        <p:spPr>
          <a:xfrm>
            <a:off x="4105046" y="441984"/>
            <a:ext cx="962315"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a:ln>
                  <a:noFill/>
                </a:ln>
                <a:solidFill>
                  <a:srgbClr val="4657B0">
                    <a:lumMod val="75000"/>
                  </a:srgbClr>
                </a:solidFill>
                <a:effectLst/>
                <a:uLnTx/>
                <a:uFillTx/>
                <a:latin typeface="Arial" panose="020B0604020202020204" pitchFamily="34" charset="0"/>
                <a:ea typeface="+mn-ea"/>
                <a:cs typeface="Arial"/>
                <a:sym typeface="Arial"/>
              </a:rPr>
              <a:t>Trả lời</a:t>
            </a:r>
            <a:endParaRPr kumimoji="0" lang="en-US" sz="2000" b="1" i="1" u="sng" strike="noStrike" kern="1200" cap="none" spc="0" normalizeH="0" baseline="0" noProof="0" dirty="0">
              <a:ln>
                <a:noFill/>
              </a:ln>
              <a:solidFill>
                <a:srgbClr val="4657B0">
                  <a:lumMod val="75000"/>
                </a:srgbClr>
              </a:solidFill>
              <a:effectLst/>
              <a:uLnTx/>
              <a:uFillTx/>
              <a:latin typeface="Calibri"/>
              <a:ea typeface="+mn-ea"/>
              <a:cs typeface="Arial"/>
              <a:sym typeface="Arial"/>
            </a:endParaRPr>
          </a:p>
        </p:txBody>
      </p:sp>
      <p:pic>
        <p:nvPicPr>
          <p:cNvPr id="4" name="Picture 3"/>
          <p:cNvPicPr>
            <a:picLocks noChangeAspect="1"/>
          </p:cNvPicPr>
          <p:nvPr/>
        </p:nvPicPr>
        <p:blipFill>
          <a:blip r:embed="rId3"/>
          <a:stretch>
            <a:fillRect/>
          </a:stretch>
        </p:blipFill>
        <p:spPr>
          <a:xfrm>
            <a:off x="927739" y="1359612"/>
            <a:ext cx="2935173" cy="2471724"/>
          </a:xfrm>
          <a:prstGeom prst="rect">
            <a:avLst/>
          </a:prstGeom>
        </p:spPr>
      </p:pic>
      <p:sp>
        <p:nvSpPr>
          <p:cNvPr id="5" name="Rectangle 4"/>
          <p:cNvSpPr/>
          <p:nvPr/>
        </p:nvSpPr>
        <p:spPr>
          <a:xfrm>
            <a:off x="4333646" y="1164313"/>
            <a:ext cx="4105656" cy="2862322"/>
          </a:xfrm>
          <a:prstGeom prst="rect">
            <a:avLst/>
          </a:prstGeom>
        </p:spPr>
        <p:txBody>
          <a:bodyPr wrap="square">
            <a:spAutoFit/>
          </a:bodyPr>
          <a:lstStyle/>
          <a:p>
            <a:pPr lvl="0" algn="just">
              <a:lnSpc>
                <a:spcPct val="150000"/>
              </a:lnSpc>
              <a:spcBef>
                <a:spcPts val="600"/>
              </a:spcBef>
              <a:spcAft>
                <a:spcPts val="600"/>
              </a:spcAft>
              <a:defRPr/>
            </a:pPr>
            <a:r>
              <a:rPr lang="en-US" sz="2000">
                <a:ea typeface="Arial" panose="020B0604020202020204" pitchFamily="34" charset="0"/>
                <a:cs typeface="Times New Roman" panose="02020603050405020304" pitchFamily="18" charset="0"/>
              </a:rPr>
              <a:t>Xét ∆DEF có</a:t>
            </a:r>
          </a:p>
          <a:p>
            <a:pPr marL="285750" lvl="0" indent="-285750" algn="just">
              <a:lnSpc>
                <a:spcPct val="150000"/>
              </a:lnSpc>
              <a:spcBef>
                <a:spcPts val="600"/>
              </a:spcBef>
              <a:spcAft>
                <a:spcPts val="600"/>
              </a:spcAft>
              <a:buFontTx/>
              <a:buChar char="-"/>
              <a:defRPr/>
            </a:pPr>
            <a:r>
              <a:rPr lang="en-US" sz="2000">
                <a:ea typeface="Arial" panose="020B0604020202020204" pitchFamily="34" charset="0"/>
                <a:cs typeface="Times New Roman" panose="02020603050405020304" pitchFamily="18" charset="0"/>
              </a:rPr>
              <a:t>M là trung điểm của cạnh DE; </a:t>
            </a:r>
          </a:p>
          <a:p>
            <a:pPr marL="285750" lvl="0" indent="-285750" algn="just">
              <a:lnSpc>
                <a:spcPct val="150000"/>
              </a:lnSpc>
              <a:spcBef>
                <a:spcPts val="600"/>
              </a:spcBef>
              <a:spcAft>
                <a:spcPts val="600"/>
              </a:spcAft>
              <a:buFontTx/>
              <a:buChar char="-"/>
              <a:defRPr/>
            </a:pPr>
            <a:r>
              <a:rPr lang="en-US" sz="2000">
                <a:ea typeface="Arial" panose="020B0604020202020204" pitchFamily="34" charset="0"/>
                <a:cs typeface="Times New Roman" panose="02020603050405020304" pitchFamily="18" charset="0"/>
              </a:rPr>
              <a:t>N là trung điểm của cạnh DF </a:t>
            </a:r>
          </a:p>
          <a:p>
            <a:pPr lvl="0" algn="just">
              <a:lnSpc>
                <a:spcPct val="150000"/>
              </a:lnSpc>
              <a:spcBef>
                <a:spcPts val="600"/>
              </a:spcBef>
              <a:spcAft>
                <a:spcPts val="600"/>
              </a:spcAft>
              <a:defRPr/>
            </a:pPr>
            <a:r>
              <a:rPr lang="en-US" sz="2000">
                <a:ea typeface="Arial" panose="020B0604020202020204" pitchFamily="34" charset="0"/>
                <a:cs typeface="Times New Roman" panose="02020603050405020304" pitchFamily="18" charset="0"/>
              </a:rPr>
              <a:t>Suy ra MN là đường trung bình của ∆DEF.</a:t>
            </a:r>
          </a:p>
        </p:txBody>
      </p:sp>
    </p:spTree>
    <p:extLst>
      <p:ext uri="{BB962C8B-B14F-4D97-AF65-F5344CB8AC3E}">
        <p14:creationId xmlns:p14="http://schemas.microsoft.com/office/powerpoint/2010/main" val="3648038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500"/>
                                        <p:tgtEl>
                                          <p:spTgt spid="5">
                                            <p:txEl>
                                              <p:pRg st="1" end="1"/>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500"/>
                                        <p:tgtEl>
                                          <p:spTgt spid="5">
                                            <p:txEl>
                                              <p:pRg st="2" end="2"/>
                                            </p:txEl>
                                          </p:spTgt>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Effect transition="in" filter="fade">
                                      <p:cBhvr>
                                        <p:cTn id="29"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415"/>
        <p:cNvGrpSpPr/>
        <p:nvPr/>
      </p:nvGrpSpPr>
      <p:grpSpPr>
        <a:xfrm>
          <a:off x="0" y="0"/>
          <a:ext cx="0" cy="0"/>
          <a:chOff x="0" y="0"/>
          <a:chExt cx="0" cy="0"/>
        </a:xfrm>
      </p:grpSpPr>
      <p:sp>
        <p:nvSpPr>
          <p:cNvPr id="2" name="Rectangle 1"/>
          <p:cNvSpPr/>
          <p:nvPr/>
        </p:nvSpPr>
        <p:spPr>
          <a:xfrm>
            <a:off x="3108960" y="398389"/>
            <a:ext cx="5541264" cy="4662815"/>
          </a:xfrm>
          <a:prstGeom prst="rect">
            <a:avLst/>
          </a:prstGeom>
        </p:spPr>
        <p:txBody>
          <a:bodyPr wrap="square">
            <a:spAutoFit/>
          </a:bodyPr>
          <a:lstStyle/>
          <a:p>
            <a:pPr algn="just">
              <a:lnSpc>
                <a:spcPct val="150000"/>
              </a:lnSpc>
            </a:pPr>
            <a:r>
              <a:rPr lang="en-US" sz="1800">
                <a:latin typeface="+mj-lt"/>
                <a:ea typeface="Arial" panose="020B0604020202020204" pitchFamily="34" charset="0"/>
                <a:cs typeface="Times New Roman" panose="02020603050405020304" pitchFamily="18" charset="0"/>
              </a:rPr>
              <a:t>Xét ∆IHK có:</a:t>
            </a:r>
          </a:p>
          <a:p>
            <a:pPr marL="285750" indent="-285750" algn="just">
              <a:lnSpc>
                <a:spcPct val="150000"/>
              </a:lnSpc>
              <a:buFontTx/>
              <a:buChar char="-"/>
            </a:pPr>
            <a:r>
              <a:rPr lang="en-US" sz="1800">
                <a:latin typeface="+mj-lt"/>
                <a:ea typeface="Arial" panose="020B0604020202020204" pitchFamily="34" charset="0"/>
                <a:cs typeface="Times New Roman" panose="02020603050405020304" pitchFamily="18" charset="0"/>
              </a:rPr>
              <a:t>B là trung điểm của cạnh IH; C là trung điểm      của cạnh IK </a:t>
            </a:r>
          </a:p>
          <a:p>
            <a:pPr algn="just">
              <a:lnSpc>
                <a:spcPct val="150000"/>
              </a:lnSpc>
            </a:pPr>
            <a:r>
              <a:rPr lang="en-US" sz="1800">
                <a:latin typeface="+mj-lt"/>
                <a:ea typeface="Arial" panose="020B0604020202020204" pitchFamily="34" charset="0"/>
                <a:cs typeface="Times New Roman" panose="02020603050405020304" pitchFamily="18" charset="0"/>
              </a:rPr>
              <a:t>Suy ra BC là đường trung bình của </a:t>
            </a:r>
            <a:r>
              <a:rPr lang="en-US" sz="1800">
                <a:ea typeface="Arial" panose="020B0604020202020204" pitchFamily="34" charset="0"/>
                <a:cs typeface="Times New Roman" panose="02020603050405020304" pitchFamily="18" charset="0"/>
              </a:rPr>
              <a:t>∆IHK</a:t>
            </a:r>
            <a:r>
              <a:rPr lang="en-US" sz="1800">
                <a:latin typeface="+mj-lt"/>
                <a:ea typeface="Arial" panose="020B0604020202020204" pitchFamily="34" charset="0"/>
                <a:cs typeface="Times New Roman" panose="02020603050405020304" pitchFamily="18" charset="0"/>
              </a:rPr>
              <a:t>.</a:t>
            </a:r>
          </a:p>
          <a:p>
            <a:pPr marL="285750" indent="-285750" algn="just">
              <a:lnSpc>
                <a:spcPct val="150000"/>
              </a:lnSpc>
              <a:buFontTx/>
              <a:buChar char="-"/>
            </a:pPr>
            <a:r>
              <a:rPr lang="en-US" sz="1800">
                <a:latin typeface="+mj-lt"/>
                <a:ea typeface="Arial" panose="020B0604020202020204" pitchFamily="34" charset="0"/>
                <a:cs typeface="Times New Roman" panose="02020603050405020304" pitchFamily="18" charset="0"/>
              </a:rPr>
              <a:t>B là trung điểm của cạnh IH; A là trung điểm       của cạnh HK</a:t>
            </a:r>
          </a:p>
          <a:p>
            <a:pPr algn="just">
              <a:lnSpc>
                <a:spcPct val="150000"/>
              </a:lnSpc>
            </a:pPr>
            <a:r>
              <a:rPr lang="en-US" sz="1800">
                <a:latin typeface="+mj-lt"/>
                <a:ea typeface="Arial" panose="020B0604020202020204" pitchFamily="34" charset="0"/>
                <a:cs typeface="Times New Roman" panose="02020603050405020304" pitchFamily="18" charset="0"/>
              </a:rPr>
              <a:t>Suy ra AB là đường trung bình của </a:t>
            </a:r>
            <a:r>
              <a:rPr lang="en-US" sz="1800">
                <a:ea typeface="Arial" panose="020B0604020202020204" pitchFamily="34" charset="0"/>
                <a:cs typeface="Times New Roman" panose="02020603050405020304" pitchFamily="18" charset="0"/>
              </a:rPr>
              <a:t>∆IHK.</a:t>
            </a:r>
          </a:p>
          <a:p>
            <a:pPr marL="285750" indent="-285750" algn="just">
              <a:lnSpc>
                <a:spcPct val="150000"/>
              </a:lnSpc>
              <a:buFontTx/>
              <a:buChar char="-"/>
            </a:pPr>
            <a:r>
              <a:rPr lang="en-US" sz="1800">
                <a:latin typeface="+mj-lt"/>
                <a:ea typeface="Arial" panose="020B0604020202020204" pitchFamily="34" charset="0"/>
                <a:cs typeface="Times New Roman" panose="02020603050405020304" pitchFamily="18" charset="0"/>
              </a:rPr>
              <a:t>A là trung điểm của cạnh HK; C là trung điểm của cạnh IK </a:t>
            </a:r>
          </a:p>
          <a:p>
            <a:pPr algn="just">
              <a:lnSpc>
                <a:spcPct val="150000"/>
              </a:lnSpc>
            </a:pPr>
            <a:r>
              <a:rPr lang="en-US" sz="1800">
                <a:latin typeface="+mj-lt"/>
                <a:ea typeface="Arial" panose="020B0604020202020204" pitchFamily="34" charset="0"/>
                <a:cs typeface="Times New Roman" panose="02020603050405020304" pitchFamily="18" charset="0"/>
              </a:rPr>
              <a:t>Suy ra AC là đường trung bình của ∆DEF.</a:t>
            </a:r>
          </a:p>
          <a:p>
            <a:pPr algn="just">
              <a:lnSpc>
                <a:spcPct val="150000"/>
              </a:lnSpc>
            </a:pPr>
            <a:r>
              <a:rPr lang="en-US" sz="1800">
                <a:latin typeface="+mj-lt"/>
                <a:ea typeface="Arial" panose="020B0604020202020204" pitchFamily="34" charset="0"/>
                <a:cs typeface="Times New Roman" panose="02020603050405020304" pitchFamily="18" charset="0"/>
              </a:rPr>
              <a:t>Vậy các đường trung bình của ∆IHK là AB, BC, AC.</a:t>
            </a:r>
            <a:endParaRPr lang="en-US" sz="1800">
              <a:effectLst/>
              <a:latin typeface="+mj-lt"/>
              <a:ea typeface="Arial" panose="020B0604020202020204" pitchFamily="34" charset="0"/>
              <a:cs typeface="Times New Roman" panose="02020603050405020304" pitchFamily="18" charset="0"/>
            </a:endParaRPr>
          </a:p>
        </p:txBody>
      </p:sp>
      <p:sp>
        <p:nvSpPr>
          <p:cNvPr id="8" name="Rectangle 7"/>
          <p:cNvSpPr/>
          <p:nvPr/>
        </p:nvSpPr>
        <p:spPr>
          <a:xfrm>
            <a:off x="287490" y="111353"/>
            <a:ext cx="887422"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a:ln>
                  <a:noFill/>
                </a:ln>
                <a:solidFill>
                  <a:srgbClr val="4657B0">
                    <a:lumMod val="75000"/>
                  </a:srgbClr>
                </a:solidFill>
                <a:effectLst/>
                <a:uLnTx/>
                <a:uFillTx/>
                <a:latin typeface="Arial" panose="020B0604020202020204" pitchFamily="34" charset="0"/>
                <a:ea typeface="+mn-ea"/>
                <a:cs typeface="Arial"/>
                <a:sym typeface="Arial"/>
              </a:rPr>
              <a:t>Trả lời</a:t>
            </a:r>
            <a:endParaRPr kumimoji="0" lang="en-US" sz="1800" b="1" i="1" u="sng" strike="noStrike" kern="1200" cap="none" spc="0" normalizeH="0" baseline="0" noProof="0" dirty="0">
              <a:ln>
                <a:noFill/>
              </a:ln>
              <a:solidFill>
                <a:srgbClr val="4657B0">
                  <a:lumMod val="75000"/>
                </a:srgbClr>
              </a:solidFill>
              <a:effectLst/>
              <a:uLnTx/>
              <a:uFillTx/>
              <a:latin typeface="Calibri"/>
              <a:ea typeface="+mn-ea"/>
              <a:cs typeface="Arial"/>
              <a:sym typeface="Arial"/>
            </a:endParaRP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452082" y="612648"/>
            <a:ext cx="2266921" cy="2706624"/>
          </a:xfrm>
          <a:prstGeom prst="rect">
            <a:avLst/>
          </a:prstGeom>
        </p:spPr>
      </p:pic>
      <p:pic>
        <p:nvPicPr>
          <p:cNvPr id="7" name="Google Shape;411;p42"/>
          <p:cNvPicPr preferRelativeResize="0"/>
          <p:nvPr/>
        </p:nvPicPr>
        <p:blipFill>
          <a:blip r:embed="rId5">
            <a:alphaModFix/>
          </a:blip>
          <a:stretch>
            <a:fillRect/>
          </a:stretch>
        </p:blipFill>
        <p:spPr>
          <a:xfrm rot="1633121">
            <a:off x="-146040" y="4354278"/>
            <a:ext cx="1196246" cy="768778"/>
          </a:xfrm>
          <a:prstGeom prst="rect">
            <a:avLst/>
          </a:prstGeom>
          <a:noFill/>
          <a:ln>
            <a:noFill/>
          </a:ln>
        </p:spPr>
      </p:pic>
      <p:pic>
        <p:nvPicPr>
          <p:cNvPr id="9" name="Google Shape;359;p38"/>
          <p:cNvPicPr preferRelativeResize="0"/>
          <p:nvPr/>
        </p:nvPicPr>
        <p:blipFill>
          <a:blip r:embed="rId6">
            <a:alphaModFix/>
          </a:blip>
          <a:stretch>
            <a:fillRect/>
          </a:stretch>
        </p:blipFill>
        <p:spPr>
          <a:xfrm rot="-1841851" flipH="1">
            <a:off x="8540604" y="-19356"/>
            <a:ext cx="610600" cy="630750"/>
          </a:xfrm>
          <a:prstGeom prst="rect">
            <a:avLst/>
          </a:prstGeom>
          <a:noFill/>
          <a:ln>
            <a:noFill/>
          </a:ln>
        </p:spPr>
      </p:pic>
    </p:spTree>
    <p:extLst>
      <p:ext uri="{BB962C8B-B14F-4D97-AF65-F5344CB8AC3E}">
        <p14:creationId xmlns:p14="http://schemas.microsoft.com/office/powerpoint/2010/main" val="2713527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left)">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wipe(left)">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fade">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wipe(left)">
                                      <p:cBhvr>
                                        <p:cTn id="42" dur="500"/>
                                        <p:tgtEl>
                                          <p:spTgt spid="2">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animEffect transition="in" filter="barn(inVertical)">
                                      <p:cBhvr>
                                        <p:cTn id="4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4" name="Google Shape;596;p37"/>
          <p:cNvSpPr txBox="1">
            <a:spLocks/>
          </p:cNvSpPr>
          <p:nvPr/>
        </p:nvSpPr>
        <p:spPr>
          <a:xfrm>
            <a:off x="221204" y="215198"/>
            <a:ext cx="8494222" cy="634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1pPr>
            <a:lvl2pPr marR="0" lvl="1"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2pPr>
            <a:lvl3pPr marR="0" lvl="2"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3pPr>
            <a:lvl4pPr marR="0" lvl="3"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4pPr>
            <a:lvl5pPr marR="0" lvl="4"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5pPr>
            <a:lvl6pPr marR="0" lvl="5"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6pPr>
            <a:lvl7pPr marR="0" lvl="6"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7pPr>
            <a:lvl8pPr marR="0" lvl="7"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8pPr>
            <a:lvl9pPr marR="0" lvl="8"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9pPr>
          </a:lstStyle>
          <a:p>
            <a:pPr defTabSz="457200">
              <a:buClr>
                <a:srgbClr val="305347"/>
              </a:buClr>
              <a:defRPr/>
            </a:pPr>
            <a:r>
              <a:rPr lang="en-US" sz="2300">
                <a:solidFill>
                  <a:srgbClr val="C00000"/>
                </a:solidFill>
                <a:latin typeface="Arial"/>
              </a:rPr>
              <a:t>T</a:t>
            </a:r>
            <a:r>
              <a:rPr lang="vi-VN" sz="2300">
                <a:solidFill>
                  <a:srgbClr val="C00000"/>
                </a:solidFill>
                <a:latin typeface="Arial"/>
              </a:rPr>
              <a:t>ính chất đường trung bình của tam giác</a:t>
            </a:r>
          </a:p>
        </p:txBody>
      </p:sp>
      <p:pic>
        <p:nvPicPr>
          <p:cNvPr id="35" name="Picture 34"/>
          <p:cNvPicPr>
            <a:picLocks noChangeAspect="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07253" y="1432921"/>
            <a:ext cx="489895" cy="457200"/>
          </a:xfrm>
          <a:prstGeom prst="rect">
            <a:avLst/>
          </a:prstGeom>
        </p:spPr>
      </p:pic>
      <p:sp>
        <p:nvSpPr>
          <p:cNvPr id="36" name="TextBox 35"/>
          <p:cNvSpPr txBox="1"/>
          <p:nvPr/>
        </p:nvSpPr>
        <p:spPr>
          <a:xfrm>
            <a:off x="797148" y="1490011"/>
            <a:ext cx="1790700" cy="400110"/>
          </a:xfrm>
          <a:prstGeom prst="rect">
            <a:avLst/>
          </a:prstGeom>
          <a:noFill/>
        </p:spPr>
        <p:txBody>
          <a:bodyPr wrap="square" rtlCol="0">
            <a:spAutoFit/>
          </a:bodyPr>
          <a:lstStyle/>
          <a:p>
            <a:pPr defTabSz="457200">
              <a:buClrTx/>
            </a:pPr>
            <a:r>
              <a:rPr lang="nl-NL" sz="2000" b="1" kern="1200" dirty="0">
                <a:solidFill>
                  <a:schemeClr val="bg2">
                    <a:lumMod val="75000"/>
                  </a:schemeClr>
                </a:solidFill>
                <a:latin typeface="Arial" panose="020B0604020202020204" pitchFamily="34" charset="0"/>
                <a:ea typeface="+mn-ea"/>
                <a:cs typeface="Arial" panose="020B0604020202020204" pitchFamily="34" charset="0"/>
              </a:rPr>
              <a:t>HĐ 1:</a:t>
            </a:r>
            <a:endParaRPr lang="en-US" sz="2000" kern="1200" dirty="0">
              <a:solidFill>
                <a:schemeClr val="bg2">
                  <a:lumMod val="75000"/>
                </a:schemeClr>
              </a:solidFill>
              <a:latin typeface="Arial" panose="020B0604020202020204" pitchFamily="34" charset="0"/>
              <a:ea typeface="+mn-ea"/>
              <a:cs typeface="Arial" panose="020B0604020202020204" pitchFamily="34" charset="0"/>
            </a:endParaRPr>
          </a:p>
        </p:txBody>
      </p:sp>
      <p:sp>
        <p:nvSpPr>
          <p:cNvPr id="37" name="TextBox 36"/>
          <p:cNvSpPr txBox="1"/>
          <p:nvPr/>
        </p:nvSpPr>
        <p:spPr>
          <a:xfrm>
            <a:off x="1587413" y="1421094"/>
            <a:ext cx="8369358" cy="507831"/>
          </a:xfrm>
          <a:prstGeom prst="rect">
            <a:avLst/>
          </a:prstGeom>
          <a:noFill/>
        </p:spPr>
        <p:txBody>
          <a:bodyPr wrap="square" rtlCol="0">
            <a:spAutoFit/>
          </a:bodyPr>
          <a:lstStyle/>
          <a:p>
            <a:pPr defTabSz="457200">
              <a:lnSpc>
                <a:spcPct val="150000"/>
              </a:lnSpc>
              <a:buClrTx/>
            </a:pPr>
            <a:r>
              <a:rPr lang="en-US" sz="1800" kern="1200">
                <a:solidFill>
                  <a:prstClr val="black"/>
                </a:solidFill>
                <a:latin typeface="Arial" panose="020B0604020202020204" pitchFamily="34" charset="0"/>
                <a:ea typeface="+mn-ea"/>
                <a:cs typeface="Arial" panose="020B0604020202020204" pitchFamily="34" charset="0"/>
              </a:rPr>
              <a:t>Sử dụng định lí Thalès đảo, chứng minh rằng DE // BC.</a:t>
            </a:r>
          </a:p>
        </p:txBody>
      </p:sp>
      <mc:AlternateContent xmlns:mc="http://schemas.openxmlformats.org/markup-compatibility/2006" xmlns:a14="http://schemas.microsoft.com/office/drawing/2010/main">
        <mc:Choice Requires="a14">
          <p:sp>
            <p:nvSpPr>
              <p:cNvPr id="18" name="Rectangle 17"/>
              <p:cNvSpPr/>
              <p:nvPr/>
            </p:nvSpPr>
            <p:spPr>
              <a:xfrm>
                <a:off x="3197233" y="2570116"/>
                <a:ext cx="5715000" cy="2169825"/>
              </a:xfrm>
              <a:prstGeom prst="rect">
                <a:avLst/>
              </a:prstGeom>
            </p:spPr>
            <p:txBody>
              <a:bodyPr wrap="square">
                <a:spAutoFit/>
              </a:bodyPr>
              <a:lstStyle/>
              <a:p>
                <a:pPr algn="just">
                  <a:lnSpc>
                    <a:spcPct val="150000"/>
                  </a:lnSpc>
                </a:pPr>
                <a:r>
                  <a:rPr lang="en-US" sz="1800">
                    <a:latin typeface="+mj-lt"/>
                    <a:ea typeface="Arial" panose="020B0604020202020204" pitchFamily="34" charset="0"/>
                    <a:cs typeface="Times New Roman" panose="02020603050405020304" pitchFamily="18" charset="0"/>
                  </a:rPr>
                  <a:t>Ta có AD = BD và D </a:t>
                </a:r>
                <a14:m>
                  <m:oMath xmlns:m="http://schemas.openxmlformats.org/officeDocument/2006/math">
                    <m:r>
                      <a:rPr lang="en-US" sz="1800" i="1">
                        <a:effectLst/>
                        <a:latin typeface="Cambria Math" panose="02040503050406030204" pitchFamily="18" charset="0"/>
                        <a:ea typeface="Arial" panose="020B0604020202020204" pitchFamily="34" charset="0"/>
                        <a:cs typeface="Times New Roman" panose="02020603050405020304" pitchFamily="18" charset="0"/>
                      </a:rPr>
                      <m:t>∈</m:t>
                    </m:r>
                  </m:oMath>
                </a14:m>
                <a:r>
                  <a:rPr lang="en-US" sz="1800">
                    <a:effectLst/>
                    <a:latin typeface="+mj-lt"/>
                    <a:ea typeface="Arial" panose="020B0604020202020204" pitchFamily="34" charset="0"/>
                    <a:cs typeface="Times New Roman" panose="02020603050405020304" pitchFamily="18" charset="0"/>
                  </a:rPr>
                  <a:t> AB nên D là trung điểm của AB</a:t>
                </a:r>
              </a:p>
              <a:p>
                <a:pPr algn="just">
                  <a:lnSpc>
                    <a:spcPct val="150000"/>
                  </a:lnSpc>
                </a:pPr>
                <a:r>
                  <a:rPr lang="en-US" sz="1800">
                    <a:effectLst/>
                    <a:latin typeface="+mj-lt"/>
                    <a:ea typeface="Arial" panose="020B0604020202020204" pitchFamily="34" charset="0"/>
                    <a:cs typeface="Times New Roman" panose="02020603050405020304" pitchFamily="18" charset="0"/>
                  </a:rPr>
                  <a:t>AE = EC và E </a:t>
                </a:r>
                <a14:m>
                  <m:oMath xmlns:m="http://schemas.openxmlformats.org/officeDocument/2006/math">
                    <m:r>
                      <a:rPr lang="en-US" sz="1800" i="1">
                        <a:effectLst/>
                        <a:latin typeface="Cambria Math" panose="02040503050406030204" pitchFamily="18" charset="0"/>
                        <a:ea typeface="Arial" panose="020B0604020202020204" pitchFamily="34" charset="0"/>
                        <a:cs typeface="Times New Roman" panose="02020603050405020304" pitchFamily="18" charset="0"/>
                      </a:rPr>
                      <m:t>∈</m:t>
                    </m:r>
                  </m:oMath>
                </a14:m>
                <a:r>
                  <a:rPr lang="en-US" sz="1800">
                    <a:effectLst/>
                    <a:latin typeface="+mj-lt"/>
                    <a:ea typeface="Arial" panose="020B0604020202020204" pitchFamily="34" charset="0"/>
                    <a:cs typeface="Times New Roman" panose="02020603050405020304" pitchFamily="18" charset="0"/>
                  </a:rPr>
                  <a:t> AC nên E là trung điểm của AC.</a:t>
                </a:r>
              </a:p>
              <a:p>
                <a:pPr algn="just">
                  <a:lnSpc>
                    <a:spcPct val="150000"/>
                  </a:lnSpc>
                </a:pPr>
                <a:r>
                  <a:rPr lang="en-US" sz="1800">
                    <a:effectLst/>
                    <a:latin typeface="+mj-lt"/>
                    <a:ea typeface="Arial" panose="020B0604020202020204" pitchFamily="34" charset="0"/>
                    <a:cs typeface="Times New Roman" panose="02020603050405020304" pitchFamily="18" charset="0"/>
                  </a:rPr>
                  <a:t>Xét tam giác ABC có D, E lần lượt là trung điểm của AB và AC.</a:t>
                </a:r>
              </a:p>
              <a:p>
                <a:pPr algn="just">
                  <a:lnSpc>
                    <a:spcPct val="150000"/>
                  </a:lnSpc>
                </a:pPr>
                <a:r>
                  <a:rPr lang="en-US" sz="1800">
                    <a:effectLst/>
                    <a:latin typeface="+mj-lt"/>
                    <a:ea typeface="Arial" panose="020B0604020202020204" pitchFamily="34" charset="0"/>
                    <a:cs typeface="Times New Roman" panose="02020603050405020304" pitchFamily="18" charset="0"/>
                  </a:rPr>
                  <a:t>Theo định lí Thalès đảo, ta suy ra DE // BC (đpcm).</a:t>
                </a:r>
              </a:p>
            </p:txBody>
          </p:sp>
        </mc:Choice>
        <mc:Fallback xmlns="">
          <p:sp>
            <p:nvSpPr>
              <p:cNvPr id="18" name="Rectangle 17"/>
              <p:cNvSpPr>
                <a:spLocks noRot="1" noChangeAspect="1" noMove="1" noResize="1" noEditPoints="1" noAdjustHandles="1" noChangeArrowheads="1" noChangeShapeType="1" noTextEdit="1"/>
              </p:cNvSpPr>
              <p:nvPr/>
            </p:nvSpPr>
            <p:spPr>
              <a:xfrm>
                <a:off x="3197233" y="2570116"/>
                <a:ext cx="5715000" cy="2169825"/>
              </a:xfrm>
              <a:prstGeom prst="rect">
                <a:avLst/>
              </a:prstGeom>
              <a:blipFill>
                <a:blip r:embed="rId5"/>
                <a:stretch>
                  <a:fillRect l="-853" r="-853" b="-1404"/>
                </a:stretch>
              </a:blipFill>
            </p:spPr>
            <p:txBody>
              <a:bodyPr/>
              <a:lstStyle/>
              <a:p>
                <a:r>
                  <a:rPr lang="en-US">
                    <a:noFill/>
                  </a:rPr>
                  <a:t> </a:t>
                </a:r>
              </a:p>
            </p:txBody>
          </p:sp>
        </mc:Fallback>
      </mc:AlternateContent>
      <p:pic>
        <p:nvPicPr>
          <p:cNvPr id="20" name="Picture 19"/>
          <p:cNvPicPr>
            <a:picLocks noChangeAspect="1"/>
          </p:cNvPicPr>
          <p:nvPr/>
        </p:nvPicPr>
        <p:blipFill>
          <a:blip r:embed="rId6"/>
          <a:stretch>
            <a:fillRect/>
          </a:stretch>
        </p:blipFill>
        <p:spPr>
          <a:xfrm>
            <a:off x="0" y="2756598"/>
            <a:ext cx="2304288" cy="2394066"/>
          </a:xfrm>
          <a:prstGeom prst="rect">
            <a:avLst/>
          </a:prstGeom>
        </p:spPr>
      </p:pic>
      <p:sp>
        <p:nvSpPr>
          <p:cNvPr id="42" name="Rectangle 41"/>
          <p:cNvSpPr/>
          <p:nvPr/>
        </p:nvSpPr>
        <p:spPr>
          <a:xfrm>
            <a:off x="5765387" y="2097312"/>
            <a:ext cx="726481" cy="384721"/>
          </a:xfrm>
          <a:prstGeom prst="rect">
            <a:avLst/>
          </a:prstGeom>
        </p:spPr>
        <p:txBody>
          <a:bodyPr wrap="none">
            <a:spAutoFit/>
          </a:bodyPr>
          <a:lstStyle/>
          <a:p>
            <a:r>
              <a:rPr lang="en-US" sz="1900" b="1" i="1" u="sng">
                <a:solidFill>
                  <a:schemeClr val="tx1"/>
                </a:solidFill>
                <a:latin typeface="Arial" panose="020B0604020202020204" pitchFamily="34" charset="0"/>
                <a:ea typeface="Times New Roman" panose="02020603050405020304" pitchFamily="18" charset="0"/>
                <a:cs typeface="Arial" panose="020B0604020202020204" pitchFamily="34" charset="0"/>
              </a:rPr>
              <a:t>Giải:</a:t>
            </a:r>
            <a:endParaRPr lang="en-US" sz="1900" b="1" i="1" u="sng">
              <a:solidFill>
                <a:schemeClr val="tx1"/>
              </a:solidFill>
            </a:endParaRPr>
          </a:p>
        </p:txBody>
      </p:sp>
      <p:sp>
        <p:nvSpPr>
          <p:cNvPr id="21" name="Rectangle 20"/>
          <p:cNvSpPr/>
          <p:nvPr/>
        </p:nvSpPr>
        <p:spPr>
          <a:xfrm>
            <a:off x="307253" y="881933"/>
            <a:ext cx="6770764" cy="384721"/>
          </a:xfrm>
          <a:prstGeom prst="rect">
            <a:avLst/>
          </a:prstGeom>
        </p:spPr>
        <p:txBody>
          <a:bodyPr wrap="none">
            <a:spAutoFit/>
          </a:bodyPr>
          <a:lstStyle/>
          <a:p>
            <a:pPr marL="342900" indent="-342900">
              <a:buFont typeface="Wingdings" panose="05000000000000000000" pitchFamily="2" charset="2"/>
              <a:buChar char="Ø"/>
            </a:pPr>
            <a:r>
              <a:rPr lang="vi-VN" sz="1900" kern="1200">
                <a:solidFill>
                  <a:prstClr val="black"/>
                </a:solidFill>
                <a:latin typeface="Arial" panose="020B0604020202020204" pitchFamily="34" charset="0"/>
                <a:cs typeface="Arial" panose="020B0604020202020204" pitchFamily="34" charset="0"/>
              </a:rPr>
              <a:t>Cho DE là đường trung bình của tam giác ABC</a:t>
            </a:r>
            <a:r>
              <a:rPr lang="en-US" sz="1900" kern="1200">
                <a:solidFill>
                  <a:prstClr val="black"/>
                </a:solidFill>
                <a:latin typeface="Arial" panose="020B0604020202020204" pitchFamily="34" charset="0"/>
                <a:cs typeface="Arial" panose="020B0604020202020204" pitchFamily="34" charset="0"/>
              </a:rPr>
              <a:t>. (H. 4.15) </a:t>
            </a:r>
            <a:endParaRPr lang="en-US" sz="1900"/>
          </a:p>
        </p:txBody>
      </p:sp>
      <p:pic>
        <p:nvPicPr>
          <p:cNvPr id="23" name="Picture 22"/>
          <p:cNvPicPr>
            <a:picLocks noChangeAspect="1"/>
          </p:cNvPicPr>
          <p:nvPr/>
        </p:nvPicPr>
        <p:blipFill>
          <a:blip r:embed="rId7"/>
          <a:stretch>
            <a:fillRect/>
          </a:stretch>
        </p:blipFill>
        <p:spPr>
          <a:xfrm>
            <a:off x="230934" y="2213199"/>
            <a:ext cx="2749534" cy="29019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up)">
                                      <p:cBhvr>
                                        <p:cTn id="12" dur="500"/>
                                        <p:tgtEl>
                                          <p:spTgt spid="21"/>
                                        </p:tgtEl>
                                      </p:cBhvr>
                                    </p:animEffect>
                                  </p:childTnLst>
                                </p:cTn>
                              </p:par>
                              <p:par>
                                <p:cTn id="13" presetID="22" presetClass="entr" presetSubtype="1"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up)">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barn(inVertical)">
                                      <p:cBhvr>
                                        <p:cTn id="33" dur="500"/>
                                        <p:tgtEl>
                                          <p:spTgt spid="4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8">
                                            <p:txEl>
                                              <p:pRg st="0" end="0"/>
                                            </p:txEl>
                                          </p:spTgt>
                                        </p:tgtEl>
                                        <p:attrNameLst>
                                          <p:attrName>style.visibility</p:attrName>
                                        </p:attrNameLst>
                                      </p:cBhvr>
                                      <p:to>
                                        <p:strVal val="visible"/>
                                      </p:to>
                                    </p:set>
                                    <p:animEffect transition="in" filter="fade">
                                      <p:cBhvr>
                                        <p:cTn id="38" dur="500"/>
                                        <p:tgtEl>
                                          <p:spTgt spid="18">
                                            <p:txEl>
                                              <p:pRg st="0" end="0"/>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8">
                                            <p:txEl>
                                              <p:pRg st="1" end="1"/>
                                            </p:txEl>
                                          </p:spTgt>
                                        </p:tgtEl>
                                        <p:attrNameLst>
                                          <p:attrName>style.visibility</p:attrName>
                                        </p:attrNameLst>
                                      </p:cBhvr>
                                      <p:to>
                                        <p:strVal val="visible"/>
                                      </p:to>
                                    </p:set>
                                    <p:animEffect transition="in" filter="fade">
                                      <p:cBhvr>
                                        <p:cTn id="41" dur="500"/>
                                        <p:tgtEl>
                                          <p:spTgt spid="18">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18">
                                            <p:txEl>
                                              <p:pRg st="2" end="2"/>
                                            </p:txEl>
                                          </p:spTgt>
                                        </p:tgtEl>
                                        <p:attrNameLst>
                                          <p:attrName>style.visibility</p:attrName>
                                        </p:attrNameLst>
                                      </p:cBhvr>
                                      <p:to>
                                        <p:strVal val="visible"/>
                                      </p:to>
                                    </p:set>
                                    <p:animEffect transition="in" filter="randombar(horizontal)">
                                      <p:cBhvr>
                                        <p:cTn id="46" dur="500"/>
                                        <p:tgtEl>
                                          <p:spTgt spid="18">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18">
                                            <p:txEl>
                                              <p:pRg st="3" end="3"/>
                                            </p:txEl>
                                          </p:spTgt>
                                        </p:tgtEl>
                                        <p:attrNameLst>
                                          <p:attrName>style.visibility</p:attrName>
                                        </p:attrNameLst>
                                      </p:cBhvr>
                                      <p:to>
                                        <p:strVal val="visible"/>
                                      </p:to>
                                    </p:set>
                                    <p:animEffect transition="in" filter="wipe(left)">
                                      <p:cBhvr>
                                        <p:cTn id="51" dur="500"/>
                                        <p:tgtEl>
                                          <p:spTgt spid="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p:bldP spid="37" grpId="0"/>
      <p:bldP spid="42"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pic>
        <p:nvPicPr>
          <p:cNvPr id="16" name="Picture 15"/>
          <p:cNvPicPr>
            <a:picLocks noChangeAspect="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21780" y="882059"/>
            <a:ext cx="489895" cy="457200"/>
          </a:xfrm>
          <a:prstGeom prst="rect">
            <a:avLst/>
          </a:prstGeom>
        </p:spPr>
      </p:pic>
      <p:sp>
        <p:nvSpPr>
          <p:cNvPr id="17" name="TextBox 16"/>
          <p:cNvSpPr txBox="1"/>
          <p:nvPr/>
        </p:nvSpPr>
        <p:spPr>
          <a:xfrm>
            <a:off x="1211675" y="939149"/>
            <a:ext cx="179070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nl-NL" sz="2000" b="1" i="0" u="none" strike="noStrike" kern="1200" cap="none" spc="0" normalizeH="0" baseline="0" noProof="0">
                <a:ln>
                  <a:noFill/>
                </a:ln>
                <a:solidFill>
                  <a:srgbClr val="009787">
                    <a:lumMod val="75000"/>
                  </a:srgbClr>
                </a:solidFill>
                <a:effectLst/>
                <a:uLnTx/>
                <a:uFillTx/>
                <a:latin typeface="Arial" panose="020B0604020202020204" pitchFamily="34" charset="0"/>
                <a:ea typeface="+mn-ea"/>
                <a:cs typeface="Arial" panose="020B0604020202020204" pitchFamily="34" charset="0"/>
                <a:sym typeface="Arial"/>
              </a:rPr>
              <a:t>HĐ 2:</a:t>
            </a:r>
            <a:endParaRPr kumimoji="0" lang="en-US" sz="2000" b="0" i="0" u="none" strike="noStrike" kern="1200" cap="none" spc="0" normalizeH="0" baseline="0" noProof="0" dirty="0">
              <a:ln>
                <a:noFill/>
              </a:ln>
              <a:solidFill>
                <a:srgbClr val="009787">
                  <a:lumMod val="75000"/>
                </a:srgbClr>
              </a:solidFill>
              <a:effectLst/>
              <a:uLnTx/>
              <a:uFillTx/>
              <a:latin typeface="Arial" panose="020B0604020202020204" pitchFamily="34" charset="0"/>
              <a:ea typeface="+mn-ea"/>
              <a:cs typeface="Arial" panose="020B0604020202020204" pitchFamily="34" charset="0"/>
              <a:sym typeface="Arial"/>
            </a:endParaRPr>
          </a:p>
        </p:txBody>
      </p:sp>
      <p:sp>
        <p:nvSpPr>
          <p:cNvPr id="20" name="Rectangle 19"/>
          <p:cNvSpPr/>
          <p:nvPr/>
        </p:nvSpPr>
        <p:spPr>
          <a:xfrm>
            <a:off x="607134" y="312498"/>
            <a:ext cx="6770764" cy="384721"/>
          </a:xfrm>
          <a:prstGeom prst="rect">
            <a:avLst/>
          </a:prstGeom>
        </p:spPr>
        <p:txBody>
          <a:bodyPr wrap="none">
            <a:spAutoFit/>
          </a:bodyPr>
          <a:lstStyle/>
          <a:p>
            <a:pPr marL="342900" marR="0" lvl="0" indent="-34290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Ø"/>
              <a:tabLst/>
              <a:defRPr/>
            </a:pPr>
            <a:r>
              <a:rPr kumimoji="0" lang="vi-VN" sz="19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sym typeface="Arial"/>
              </a:rPr>
              <a:t>Cho DE là đường trung bình của tam giác ABC</a:t>
            </a:r>
            <a:r>
              <a:rPr kumimoji="0" lang="en-US" sz="19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sym typeface="Arial"/>
              </a:rPr>
              <a:t>. (H. 4.15) </a:t>
            </a:r>
            <a:endParaRPr kumimoji="0" lang="en-US" sz="1900" b="0" i="0" u="none" strike="noStrike" kern="0" cap="none" spc="0" normalizeH="0" baseline="0" noProof="0">
              <a:ln>
                <a:noFill/>
              </a:ln>
              <a:solidFill>
                <a:srgbClr val="000000"/>
              </a:solidFill>
              <a:effectLst/>
              <a:uLnTx/>
              <a:uFillTx/>
              <a:latin typeface="Arial"/>
              <a:cs typeface="Arial"/>
              <a:sym typeface="Arial"/>
            </a:endParaRPr>
          </a:p>
        </p:txBody>
      </p:sp>
      <p:pic>
        <p:nvPicPr>
          <p:cNvPr id="21" name="Picture 20"/>
          <p:cNvPicPr>
            <a:picLocks noChangeAspect="1"/>
          </p:cNvPicPr>
          <p:nvPr/>
        </p:nvPicPr>
        <p:blipFill>
          <a:blip r:embed="rId5"/>
          <a:stretch>
            <a:fillRect/>
          </a:stretch>
        </p:blipFill>
        <p:spPr>
          <a:xfrm>
            <a:off x="3379234" y="2632596"/>
            <a:ext cx="2379028" cy="2510904"/>
          </a:xfrm>
          <a:prstGeom prst="rect">
            <a:avLst/>
          </a:prstGeom>
        </p:spPr>
      </p:pic>
      <p:grpSp>
        <p:nvGrpSpPr>
          <p:cNvPr id="11" name="Group 10"/>
          <p:cNvGrpSpPr/>
          <p:nvPr/>
        </p:nvGrpSpPr>
        <p:grpSpPr>
          <a:xfrm>
            <a:off x="647787" y="1405493"/>
            <a:ext cx="7841922" cy="989564"/>
            <a:chOff x="3151952" y="3825866"/>
            <a:chExt cx="7841922" cy="989564"/>
          </a:xfrm>
        </p:grpSpPr>
        <p:sp>
          <p:nvSpPr>
            <p:cNvPr id="18" name="TextBox 17"/>
            <p:cNvSpPr txBox="1"/>
            <p:nvPr/>
          </p:nvSpPr>
          <p:spPr>
            <a:xfrm>
              <a:off x="3151952" y="3825866"/>
              <a:ext cx="7841922" cy="923330"/>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 typeface="Arial"/>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rPr>
                <a:t>Gọi F là trung điểm của BC. Chứng minh tứ giác DEFB là hình bình hành. Từ đó suy ra DE =    BC.</a:t>
              </a:r>
            </a:p>
          </p:txBody>
        </p:sp>
        <mc:AlternateContent xmlns:mc="http://schemas.openxmlformats.org/markup-compatibility/2006" xmlns:a14="http://schemas.microsoft.com/office/drawing/2010/main">
          <mc:Choice Requires="a14">
            <p:sp>
              <p:nvSpPr>
                <p:cNvPr id="10" name="Rectangle 9"/>
                <p:cNvSpPr/>
                <p:nvPr/>
              </p:nvSpPr>
              <p:spPr>
                <a:xfrm>
                  <a:off x="5045207" y="4204494"/>
                  <a:ext cx="377026" cy="61093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sym typeface="Arial"/>
                              </a:rPr>
                            </m:ctrlPr>
                          </m:fPr>
                          <m:num>
                            <m:r>
                              <a:rPr kumimoji="0" lang="en-US" sz="1800" b="0" i="0" u="none" strike="noStrike" kern="0" cap="none" spc="0" normalizeH="0" baseline="0" noProof="0">
                                <a:ln>
                                  <a:noFill/>
                                </a:ln>
                                <a:solidFill>
                                  <a:srgbClr val="000000"/>
                                </a:solidFill>
                                <a:effectLst/>
                                <a:uLnTx/>
                                <a:uFillTx/>
                                <a:latin typeface="Cambria Math" panose="02040503050406030204" pitchFamily="18" charset="0"/>
                                <a:sym typeface="Arial"/>
                              </a:rPr>
                              <m:t>1</m:t>
                            </m:r>
                          </m:num>
                          <m:den>
                            <m:r>
                              <a:rPr kumimoji="0" lang="en-US" sz="1800" b="0" i="0" u="none" strike="noStrike" kern="0" cap="none" spc="0" normalizeH="0" baseline="0" noProof="0">
                                <a:ln>
                                  <a:noFill/>
                                </a:ln>
                                <a:solidFill>
                                  <a:srgbClr val="000000"/>
                                </a:solidFill>
                                <a:effectLst/>
                                <a:uLnTx/>
                                <a:uFillTx/>
                                <a:latin typeface="Cambria Math" panose="02040503050406030204" pitchFamily="18" charset="0"/>
                                <a:sym typeface="Arial"/>
                              </a:rPr>
                              <m:t>2</m:t>
                            </m:r>
                          </m:den>
                        </m:f>
                      </m:oMath>
                    </m:oMathPara>
                  </a14:m>
                  <a:endParaRPr kumimoji="0" lang="en-US" sz="18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10" name="Rectangle 9"/>
                <p:cNvSpPr>
                  <a:spLocks noRot="1" noChangeAspect="1" noMove="1" noResize="1" noEditPoints="1" noAdjustHandles="1" noChangeArrowheads="1" noChangeShapeType="1" noTextEdit="1"/>
                </p:cNvSpPr>
                <p:nvPr/>
              </p:nvSpPr>
              <p:spPr>
                <a:xfrm>
                  <a:off x="5045207" y="4204494"/>
                  <a:ext cx="377026" cy="610936"/>
                </a:xfrm>
                <a:prstGeom prst="rect">
                  <a:avLst/>
                </a:prstGeom>
                <a:blipFill>
                  <a:blip r:embed="rId6"/>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2878351314"/>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strips(downLeft)">
                                      <p:cBhvr>
                                        <p:cTn id="15" dur="500"/>
                                        <p:tgtEl>
                                          <p:spTgt spid="11"/>
                                        </p:tgtEl>
                                      </p:cBhvr>
                                    </p:animEffect>
                                  </p:childTnLst>
                                </p:cTn>
                              </p:par>
                              <p:par>
                                <p:cTn id="16" presetID="18" presetClass="entr" presetSubtype="12"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strips(downLeft)">
                                      <p:cBhvr>
                                        <p:cTn id="1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theme/theme1.xml><?xml version="1.0" encoding="utf-8"?>
<a:theme xmlns:a="http://schemas.openxmlformats.org/drawingml/2006/main" name="Algebra I - Mathematics - 9th Grade by Slidesgo">
  <a:themeElements>
    <a:clrScheme name="Simple Light">
      <a:dk1>
        <a:srgbClr val="003E55"/>
      </a:dk1>
      <a:lt1>
        <a:srgbClr val="F3F3E8"/>
      </a:lt1>
      <a:dk2>
        <a:srgbClr val="009787"/>
      </a:dk2>
      <a:lt2>
        <a:srgbClr val="FFC200"/>
      </a:lt2>
      <a:accent1>
        <a:srgbClr val="FF5C35"/>
      </a:accent1>
      <a:accent2>
        <a:srgbClr val="FFC1D7"/>
      </a:accent2>
      <a:accent3>
        <a:srgbClr val="FFFFFF"/>
      </a:accent3>
      <a:accent4>
        <a:srgbClr val="FFFFFF"/>
      </a:accent4>
      <a:accent5>
        <a:srgbClr val="FFFFFF"/>
      </a:accent5>
      <a:accent6>
        <a:srgbClr val="FFFFFF"/>
      </a:accent6>
      <a:hlink>
        <a:srgbClr val="003E5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1150</TotalTime>
  <Words>672</Words>
  <Application>Microsoft Office PowerPoint</Application>
  <PresentationFormat>On-screen Show (16:9)</PresentationFormat>
  <Paragraphs>83</Paragraphs>
  <Slides>17</Slides>
  <Notes>17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17</vt:i4>
      </vt:variant>
    </vt:vector>
  </HeadingPairs>
  <TitlesOfParts>
    <vt:vector size="30" baseType="lpstr">
      <vt:lpstr>Autour One</vt:lpstr>
      <vt:lpstr>Candal</vt:lpstr>
      <vt:lpstr>Calibri</vt:lpstr>
      <vt:lpstr>Bebas Neue</vt:lpstr>
      <vt:lpstr>Wingdings</vt:lpstr>
      <vt:lpstr>Mukta</vt:lpstr>
      <vt:lpstr>Alata</vt:lpstr>
      <vt:lpstr>Cambria Math</vt:lpstr>
      <vt:lpstr>Arial</vt:lpstr>
      <vt:lpstr>Dotum</vt:lpstr>
      <vt:lpstr>Times New Roman</vt:lpstr>
      <vt:lpstr>Bad Script</vt:lpstr>
      <vt:lpstr>Algebra I - Mathematics - 9th Grade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ĐỊNH LÍ</vt:lpstr>
      <vt:lpstr>PowerPoint Presentation</vt:lpstr>
      <vt:lpstr>PowerPoint Presentation</vt:lpstr>
      <vt:lpstr>PowerPoint Presentation</vt:lpstr>
      <vt:lpstr>PowerPoint Presentation</vt:lpstr>
      <vt:lpstr>CHÀO MỪNG CÁC EM  ĐẾN VỚI BÀI HỌC  NGÀY HÔM NAY!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4</cp:revision>
  <dcterms:modified xsi:type="dcterms:W3CDTF">2024-11-22T03:02:08Z</dcterms:modified>
</cp:coreProperties>
</file>