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58" r:id="rId4"/>
    <p:sldId id="264" r:id="rId5"/>
    <p:sldId id="261" r:id="rId6"/>
    <p:sldId id="260" r:id="rId7"/>
    <p:sldId id="268" r:id="rId8"/>
    <p:sldId id="270" r:id="rId9"/>
    <p:sldId id="267" r:id="rId10"/>
    <p:sldId id="266" r:id="rId11"/>
    <p:sldId id="271" r:id="rId12"/>
    <p:sldId id="274" r:id="rId13"/>
    <p:sldId id="280" r:id="rId14"/>
    <p:sldId id="275" r:id="rId15"/>
    <p:sldId id="281" r:id="rId16"/>
    <p:sldId id="286" r:id="rId17"/>
    <p:sldId id="288" r:id="rId18"/>
    <p:sldId id="285" r:id="rId19"/>
    <p:sldId id="289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1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7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3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5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8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4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2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5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E8F3D-E739-4652-A6B9-1BA0A143076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5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-152400" y="2061494"/>
            <a:ext cx="2411413" cy="2951162"/>
            <a:chOff x="3115" y="0"/>
            <a:chExt cx="2170" cy="2486"/>
          </a:xfrm>
        </p:grpSpPr>
        <p:grpSp>
          <p:nvGrpSpPr>
            <p:cNvPr id="4239" name="Group 2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371" name="Oval 2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372" name="Oval 2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240" name="Group 2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369" name="Oval 2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370" name="Oval 2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241" name="Group 2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367" name="Oval 3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368" name="Oval 3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242" name="Group 3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243" name="Group 3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365" name="Oval 3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  <p:sp>
              <p:nvSpPr>
                <p:cNvPr id="4366" name="Oval 3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4244" name="Group 3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267" name="Group 3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363" name="Freeform 3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4" name="Freeform 3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68" name="Group 4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361" name="Freeform 4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2" name="Freeform 4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69" name="Group 4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359" name="Freeform 4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0" name="Freeform 4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0" name="Group 4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357" name="Freeform 4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8" name="Freeform 4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1" name="Group 4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355" name="Freeform 5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6" name="Freeform 5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2" name="Group 5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353" name="Freeform 5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4" name="Freeform 5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3" name="Group 5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351" name="Freeform 5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2" name="Freeform 5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4" name="Group 5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349" name="Freeform 5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0" name="Freeform 6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5" name="Group 6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347" name="Freeform 6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8" name="Freeform 6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6" name="Group 6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345" name="Freeform 6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6" name="Freeform 6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7" name="Group 6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343" name="Freeform 6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4" name="Freeform 6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8" name="Group 7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341" name="Freeform 7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2" name="Freeform 7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9" name="Group 7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339" name="Freeform 7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0" name="Freeform 7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0" name="Group 7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337" name="Freeform 7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8" name="Freeform 7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1" name="Group 7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335" name="Freeform 8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6" name="Freeform 8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2" name="Group 8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333" name="Freeform 8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4" name="Freeform 8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3" name="Group 8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331" name="Freeform 8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2" name="Freeform 8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4" name="Group 8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329" name="Freeform 8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7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7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0" name="Freeform 9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5" name="Group 9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327" name="Freeform 9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8" name="Freeform 9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6" name="Group 9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325" name="Freeform 9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6" name="Freeform 9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7" name="Group 9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323" name="Freeform 9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4" name="Freeform 9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88" name="Freeform 10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9" name="Freeform 10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290" name="Group 10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321" name="Freeform 10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2" name="Freeform 10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1" name="Group 10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319" name="Freeform 10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6 w 2736"/>
                      <a:gd name="T7" fmla="*/ 1 h 504"/>
                      <a:gd name="T8" fmla="*/ 16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0" name="Freeform 10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5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2" name="Group 10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317" name="Freeform 10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8" name="Freeform 11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3" name="Group 11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315" name="Freeform 11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6" name="Freeform 11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4" name="Group 11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313" name="Freeform 11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34 w 2736"/>
                      <a:gd name="T3" fmla="*/ 9 h 504"/>
                      <a:gd name="T4" fmla="*/ 70 w 2736"/>
                      <a:gd name="T5" fmla="*/ 1 h 504"/>
                      <a:gd name="T6" fmla="*/ 107 w 2736"/>
                      <a:gd name="T7" fmla="*/ 1 h 504"/>
                      <a:gd name="T8" fmla="*/ 107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" name="Freeform 11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5 w 1769"/>
                      <a:gd name="T5" fmla="*/ 12 h 791"/>
                      <a:gd name="T6" fmla="*/ 21 w 1769"/>
                      <a:gd name="T7" fmla="*/ 25 h 791"/>
                      <a:gd name="T8" fmla="*/ 22 w 1769"/>
                      <a:gd name="T9" fmla="*/ 35 h 791"/>
                      <a:gd name="T10" fmla="*/ 22 w 1769"/>
                      <a:gd name="T11" fmla="*/ 45 h 791"/>
                      <a:gd name="T12" fmla="*/ 20 w 1769"/>
                      <a:gd name="T13" fmla="*/ 36 h 791"/>
                      <a:gd name="T14" fmla="*/ 18 w 1769"/>
                      <a:gd name="T15" fmla="*/ 26 h 791"/>
                      <a:gd name="T16" fmla="*/ 15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5" name="Group 11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311" name="Freeform 11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3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2" name="Freeform 11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3 w 1769"/>
                      <a:gd name="T5" fmla="*/ 10 h 791"/>
                      <a:gd name="T6" fmla="*/ 32 w 1769"/>
                      <a:gd name="T7" fmla="*/ 20 h 791"/>
                      <a:gd name="T8" fmla="*/ 34 w 1769"/>
                      <a:gd name="T9" fmla="*/ 28 h 791"/>
                      <a:gd name="T10" fmla="*/ 33 w 1769"/>
                      <a:gd name="T11" fmla="*/ 36 h 791"/>
                      <a:gd name="T12" fmla="*/ 31 w 1769"/>
                      <a:gd name="T13" fmla="*/ 29 h 791"/>
                      <a:gd name="T14" fmla="*/ 27 w 1769"/>
                      <a:gd name="T15" fmla="*/ 21 h 791"/>
                      <a:gd name="T16" fmla="*/ 22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6" name="Group 12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309" name="Freeform 12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0" name="Freeform 12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7" name="Group 12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307" name="Freeform 12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6 w 2736"/>
                      <a:gd name="T5" fmla="*/ 1 h 504"/>
                      <a:gd name="T6" fmla="*/ 131 w 2736"/>
                      <a:gd name="T7" fmla="*/ 1 h 504"/>
                      <a:gd name="T8" fmla="*/ 131 w 2736"/>
                      <a:gd name="T9" fmla="*/ 4 h 504"/>
                      <a:gd name="T10" fmla="*/ 85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" name="Freeform 12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8" name="Group 12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305" name="Freeform 12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1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6" name="Freeform 12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9" name="Group 12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303" name="Freeform 13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3 w 2736"/>
                      <a:gd name="T5" fmla="*/ 0 h 504"/>
                      <a:gd name="T6" fmla="*/ 66 w 2736"/>
                      <a:gd name="T7" fmla="*/ 0 h 504"/>
                      <a:gd name="T8" fmla="*/ 66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" name="Freeform 13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3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00" name="Group 13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301" name="Freeform 13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8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2" name="Freeform 13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245" name="Freeform 13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6" name="Arc 13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7" name="Arc 13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8" name="Arc 13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" name="Arc 13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" name="Arc 14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1" name="Arc 14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2" name="Arc 14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3" name="Arc 14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4" name="Freeform 14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5" name="Freeform 14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6" name="Arc 14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7" name="Arc 14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8" name="Arc 14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9" name="Freeform 14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5 w 776"/>
                  <a:gd name="T23" fmla="*/ 0 h 2368"/>
                  <a:gd name="T24" fmla="*/ 15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" name="Freeform 15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" name="Freeform 15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2" name="Freeform 15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3" name="Freeform 15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20 w 776"/>
                  <a:gd name="T5" fmla="*/ 0 h 2368"/>
                  <a:gd name="T6" fmla="*/ 69 w 776"/>
                  <a:gd name="T7" fmla="*/ 0 h 2368"/>
                  <a:gd name="T8" fmla="*/ 39 w 776"/>
                  <a:gd name="T9" fmla="*/ 0 h 2368"/>
                  <a:gd name="T10" fmla="*/ 78 w 776"/>
                  <a:gd name="T11" fmla="*/ 0 h 2368"/>
                  <a:gd name="T12" fmla="*/ 59 w 776"/>
                  <a:gd name="T13" fmla="*/ 0 h 2368"/>
                  <a:gd name="T14" fmla="*/ 97 w 776"/>
                  <a:gd name="T15" fmla="*/ 0 h 2368"/>
                  <a:gd name="T16" fmla="*/ 78 w 776"/>
                  <a:gd name="T17" fmla="*/ 0 h 2368"/>
                  <a:gd name="T18" fmla="*/ 107 w 776"/>
                  <a:gd name="T19" fmla="*/ 0 h 2368"/>
                  <a:gd name="T20" fmla="*/ 97 w 776"/>
                  <a:gd name="T21" fmla="*/ 0 h 2368"/>
                  <a:gd name="T22" fmla="*/ 117 w 776"/>
                  <a:gd name="T23" fmla="*/ 0 h 2368"/>
                  <a:gd name="T24" fmla="*/ 117 w 776"/>
                  <a:gd name="T25" fmla="*/ 0 h 2368"/>
                  <a:gd name="T26" fmla="*/ 136 w 776"/>
                  <a:gd name="T27" fmla="*/ 0 h 2368"/>
                  <a:gd name="T28" fmla="*/ 127 w 776"/>
                  <a:gd name="T29" fmla="*/ 0 h 2368"/>
                  <a:gd name="T30" fmla="*/ 146 w 776"/>
                  <a:gd name="T31" fmla="*/ 0 h 2368"/>
                  <a:gd name="T32" fmla="*/ 136 w 776"/>
                  <a:gd name="T33" fmla="*/ 0 h 2368"/>
                  <a:gd name="T34" fmla="*/ 146 w 776"/>
                  <a:gd name="T35" fmla="*/ 0 h 2368"/>
                  <a:gd name="T36" fmla="*/ 136 w 776"/>
                  <a:gd name="T37" fmla="*/ 0 h 2368"/>
                  <a:gd name="T38" fmla="*/ 156 w 776"/>
                  <a:gd name="T39" fmla="*/ 0 h 2368"/>
                  <a:gd name="T40" fmla="*/ 146 w 776"/>
                  <a:gd name="T41" fmla="*/ 0 h 2368"/>
                  <a:gd name="T42" fmla="*/ 156 w 776"/>
                  <a:gd name="T43" fmla="*/ 0 h 2368"/>
                  <a:gd name="T44" fmla="*/ 146 w 776"/>
                  <a:gd name="T45" fmla="*/ 0 h 2368"/>
                  <a:gd name="T46" fmla="*/ 15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4" name="Freeform 15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5" name="Freeform 15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6" name="Freeform 15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373" name="Group 157"/>
          <p:cNvGrpSpPr>
            <a:grpSpLocks/>
          </p:cNvGrpSpPr>
          <p:nvPr/>
        </p:nvGrpSpPr>
        <p:grpSpPr bwMode="auto">
          <a:xfrm>
            <a:off x="6913852" y="1961548"/>
            <a:ext cx="2195512" cy="3240087"/>
            <a:chOff x="3115" y="0"/>
            <a:chExt cx="2170" cy="2486"/>
          </a:xfrm>
        </p:grpSpPr>
        <p:grpSp>
          <p:nvGrpSpPr>
            <p:cNvPr id="4105" name="Group 158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237" name="Oval 15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238" name="Oval 16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106" name="Group 161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235" name="Oval 16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236" name="Oval 16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107" name="Group 164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233" name="Oval 16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234" name="Oval 166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108" name="Group 167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109" name="Group 168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231" name="Oval 169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  <p:sp>
              <p:nvSpPr>
                <p:cNvPr id="4232" name="Oval 170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4110" name="Group 171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133" name="Group 172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229" name="Freeform 173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30" name="Freeform 174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4" name="Group 175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227" name="Freeform 176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8" name="Freeform 177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5" name="Group 178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225" name="Freeform 179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6" name="Freeform 180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6" name="Group 181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223" name="Freeform 182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4" name="Freeform 183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7" name="Group 184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221" name="Freeform 185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2" name="Freeform 186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8" name="Group 187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219" name="Freeform 188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0" name="Freeform 189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9" name="Group 190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217" name="Freeform 191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8" name="Freeform 192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0" name="Group 193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215" name="Freeform 194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6" name="Freeform 195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1" name="Group 196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213" name="Freeform 197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4" name="Freeform 198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2" name="Group 199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211" name="Freeform 200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2" name="Freeform 201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3" name="Group 202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209" name="Freeform 203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0" name="Freeform 204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4" name="Group 205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207" name="Freeform 206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8" name="Freeform 207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5" name="Group 208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205" name="Freeform 209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6" name="Freeform 210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6" name="Group 211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203" name="Freeform 212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4" name="Freeform 213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7" name="Group 214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201" name="Freeform 215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2" name="Freeform 216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8" name="Group 217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199" name="Freeform 218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" name="Freeform 219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9" name="Group 220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197" name="Freeform 221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8" name="Freeform 222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0" name="Group 223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195" name="Freeform 224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7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7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6" name="Freeform 225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1" name="Group 226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193" name="Freeform 227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4" name="Freeform 228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2" name="Group 229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191" name="Freeform 230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2" name="Freeform 231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3" name="Group 232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189" name="Freeform 233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0" name="Freeform 234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54" name="Freeform 235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5" name="Freeform 236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156" name="Group 237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187" name="Freeform 238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8" name="Freeform 239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7" name="Group 240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185" name="Freeform 241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6 w 2736"/>
                      <a:gd name="T7" fmla="*/ 1 h 504"/>
                      <a:gd name="T8" fmla="*/ 16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6" name="Freeform 242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5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8" name="Group 243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183" name="Freeform 244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4" name="Freeform 245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9" name="Group 246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181" name="Freeform 247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2" name="Freeform 248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0" name="Group 249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179" name="Freeform 25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34 w 2736"/>
                      <a:gd name="T3" fmla="*/ 9 h 504"/>
                      <a:gd name="T4" fmla="*/ 70 w 2736"/>
                      <a:gd name="T5" fmla="*/ 1 h 504"/>
                      <a:gd name="T6" fmla="*/ 107 w 2736"/>
                      <a:gd name="T7" fmla="*/ 1 h 504"/>
                      <a:gd name="T8" fmla="*/ 107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0" name="Freeform 25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5 w 1769"/>
                      <a:gd name="T5" fmla="*/ 12 h 791"/>
                      <a:gd name="T6" fmla="*/ 21 w 1769"/>
                      <a:gd name="T7" fmla="*/ 25 h 791"/>
                      <a:gd name="T8" fmla="*/ 22 w 1769"/>
                      <a:gd name="T9" fmla="*/ 35 h 791"/>
                      <a:gd name="T10" fmla="*/ 22 w 1769"/>
                      <a:gd name="T11" fmla="*/ 45 h 791"/>
                      <a:gd name="T12" fmla="*/ 20 w 1769"/>
                      <a:gd name="T13" fmla="*/ 36 h 791"/>
                      <a:gd name="T14" fmla="*/ 18 w 1769"/>
                      <a:gd name="T15" fmla="*/ 26 h 791"/>
                      <a:gd name="T16" fmla="*/ 15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1" name="Group 252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177" name="Freeform 253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3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8" name="Freeform 254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3 w 1769"/>
                      <a:gd name="T5" fmla="*/ 10 h 791"/>
                      <a:gd name="T6" fmla="*/ 32 w 1769"/>
                      <a:gd name="T7" fmla="*/ 20 h 791"/>
                      <a:gd name="T8" fmla="*/ 34 w 1769"/>
                      <a:gd name="T9" fmla="*/ 28 h 791"/>
                      <a:gd name="T10" fmla="*/ 33 w 1769"/>
                      <a:gd name="T11" fmla="*/ 36 h 791"/>
                      <a:gd name="T12" fmla="*/ 31 w 1769"/>
                      <a:gd name="T13" fmla="*/ 29 h 791"/>
                      <a:gd name="T14" fmla="*/ 27 w 1769"/>
                      <a:gd name="T15" fmla="*/ 21 h 791"/>
                      <a:gd name="T16" fmla="*/ 22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2" name="Group 255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175" name="Freeform 256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6" name="Freeform 257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3" name="Group 258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173" name="Freeform 259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6 w 2736"/>
                      <a:gd name="T5" fmla="*/ 1 h 504"/>
                      <a:gd name="T6" fmla="*/ 131 w 2736"/>
                      <a:gd name="T7" fmla="*/ 1 h 504"/>
                      <a:gd name="T8" fmla="*/ 131 w 2736"/>
                      <a:gd name="T9" fmla="*/ 4 h 504"/>
                      <a:gd name="T10" fmla="*/ 85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4" name="Freeform 260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4" name="Group 261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171" name="Freeform 262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1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2" name="Freeform 263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5" name="Group 264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169" name="Freeform 265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3 w 2736"/>
                      <a:gd name="T5" fmla="*/ 0 h 504"/>
                      <a:gd name="T6" fmla="*/ 66 w 2736"/>
                      <a:gd name="T7" fmla="*/ 0 h 504"/>
                      <a:gd name="T8" fmla="*/ 66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0" name="Freeform 266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3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6" name="Group 267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167" name="Freeform 268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8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8" name="Freeform 269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11" name="Freeform 270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Arc 271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Arc 272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Arc 273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Arc 274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Arc 275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Arc 276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Arc 277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Arc 278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Freeform 279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Freeform 280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Arc 281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Arc 282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Arc 283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Freeform 284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5 w 776"/>
                  <a:gd name="T23" fmla="*/ 0 h 2368"/>
                  <a:gd name="T24" fmla="*/ 15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Freeform 285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Freeform 286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Freeform 287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Freeform 288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20 w 776"/>
                  <a:gd name="T5" fmla="*/ 0 h 2368"/>
                  <a:gd name="T6" fmla="*/ 69 w 776"/>
                  <a:gd name="T7" fmla="*/ 0 h 2368"/>
                  <a:gd name="T8" fmla="*/ 39 w 776"/>
                  <a:gd name="T9" fmla="*/ 0 h 2368"/>
                  <a:gd name="T10" fmla="*/ 78 w 776"/>
                  <a:gd name="T11" fmla="*/ 0 h 2368"/>
                  <a:gd name="T12" fmla="*/ 59 w 776"/>
                  <a:gd name="T13" fmla="*/ 0 h 2368"/>
                  <a:gd name="T14" fmla="*/ 97 w 776"/>
                  <a:gd name="T15" fmla="*/ 0 h 2368"/>
                  <a:gd name="T16" fmla="*/ 78 w 776"/>
                  <a:gd name="T17" fmla="*/ 0 h 2368"/>
                  <a:gd name="T18" fmla="*/ 107 w 776"/>
                  <a:gd name="T19" fmla="*/ 0 h 2368"/>
                  <a:gd name="T20" fmla="*/ 97 w 776"/>
                  <a:gd name="T21" fmla="*/ 0 h 2368"/>
                  <a:gd name="T22" fmla="*/ 117 w 776"/>
                  <a:gd name="T23" fmla="*/ 0 h 2368"/>
                  <a:gd name="T24" fmla="*/ 117 w 776"/>
                  <a:gd name="T25" fmla="*/ 0 h 2368"/>
                  <a:gd name="T26" fmla="*/ 136 w 776"/>
                  <a:gd name="T27" fmla="*/ 0 h 2368"/>
                  <a:gd name="T28" fmla="*/ 127 w 776"/>
                  <a:gd name="T29" fmla="*/ 0 h 2368"/>
                  <a:gd name="T30" fmla="*/ 146 w 776"/>
                  <a:gd name="T31" fmla="*/ 0 h 2368"/>
                  <a:gd name="T32" fmla="*/ 136 w 776"/>
                  <a:gd name="T33" fmla="*/ 0 h 2368"/>
                  <a:gd name="T34" fmla="*/ 146 w 776"/>
                  <a:gd name="T35" fmla="*/ 0 h 2368"/>
                  <a:gd name="T36" fmla="*/ 136 w 776"/>
                  <a:gd name="T37" fmla="*/ 0 h 2368"/>
                  <a:gd name="T38" fmla="*/ 156 w 776"/>
                  <a:gd name="T39" fmla="*/ 0 h 2368"/>
                  <a:gd name="T40" fmla="*/ 146 w 776"/>
                  <a:gd name="T41" fmla="*/ 0 h 2368"/>
                  <a:gd name="T42" fmla="*/ 156 w 776"/>
                  <a:gd name="T43" fmla="*/ 0 h 2368"/>
                  <a:gd name="T44" fmla="*/ 146 w 776"/>
                  <a:gd name="T45" fmla="*/ 0 h 2368"/>
                  <a:gd name="T46" fmla="*/ 15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Freeform 289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Freeform 290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Freeform 291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6" name="Text Box 2"/>
          <p:cNvSpPr txBox="1">
            <a:spLocks noChangeArrowheads="1"/>
          </p:cNvSpPr>
          <p:nvPr/>
        </p:nvSpPr>
        <p:spPr bwMode="auto">
          <a:xfrm>
            <a:off x="1436941" y="762000"/>
            <a:ext cx="5705475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10 - BÀI 5  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ĐA THỨC CHO 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 THỨC</a:t>
            </a:r>
          </a:p>
        </p:txBody>
      </p:sp>
    </p:spTree>
    <p:extLst>
      <p:ext uri="{BB962C8B-B14F-4D97-AF65-F5344CB8AC3E}">
        <p14:creationId xmlns:p14="http://schemas.microsoft.com/office/powerpoint/2010/main" val="3082504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2628541"/>
                <a:ext cx="83058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>
                    <a:latin typeface="+mj-lt"/>
                  </a:rPr>
                  <a:t>a) Dự đoán: Đơn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>
                    <a:latin typeface="+mj-lt"/>
                  </a:rPr>
                  <a:t> chia hết cho đơn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  <a:p>
                <a:pPr algn="just"/>
                <a:r>
                  <a:rPr lang="vi-VN" sz="2800">
                    <a:latin typeface="+mj-lt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 :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 :3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6:3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 :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>
                  <a:latin typeface="+mj-lt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=2 . 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1=2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28541"/>
                <a:ext cx="83058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42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Punched Tape 5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4191000"/>
                <a:ext cx="73914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/>
                  <a:t>b) </a:t>
                </a:r>
                <a:r>
                  <a:rPr lang="vi-VN" sz="2800">
                    <a:latin typeface="+mj-lt"/>
                  </a:rPr>
                  <a:t>Dự đoán: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2800">
                    <a:latin typeface="+mj-lt"/>
                  </a:rPr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chia hết cho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 :</m:t>
                    </m:r>
                    <m:r>
                      <a:rPr lang="en-US" sz="2800" i="1">
                        <a:latin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: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)(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 :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/>
                  <a:t> </a:t>
                </a:r>
                <a:r>
                  <a:rPr lang="vi-VN" sz="2800"/>
                  <a:t>(</a:t>
                </a:r>
                <a:r>
                  <a:rPr lang="vi-VN" sz="2800">
                    <a:latin typeface="+mj-lt"/>
                  </a:rPr>
                  <a:t>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/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/>
                  <a:t> </a:t>
                </a:r>
                <a:r>
                  <a:rPr lang="vi-VN" sz="2800">
                    <a:latin typeface="+mj-lt"/>
                  </a:rPr>
                  <a:t>chia hết cho đơn thức</a:t>
                </a:r>
                <a:r>
                  <a:rPr lang="vi-VN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/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91000"/>
                <a:ext cx="7391400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733" t="-4040" r="-1650" b="-8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2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1219200"/>
            <a:ext cx="6934200" cy="1066800"/>
            <a:chOff x="228600" y="1219200"/>
            <a:chExt cx="6934200" cy="1066800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1371600"/>
              <a:ext cx="25146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HOẠT ĐỘNG 2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276600" y="1219200"/>
              <a:ext cx="3886200" cy="1066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KẾT LUẬN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05100"/>
            <a:ext cx="8839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1219200"/>
            <a:ext cx="7010400" cy="1066800"/>
            <a:chOff x="228600" y="1219200"/>
            <a:chExt cx="7010400" cy="1066800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1371600"/>
              <a:ext cx="25146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HOẠT ĐỘNG 2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352800" y="1219200"/>
              <a:ext cx="3886200" cy="1066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VÍ DỤ 1</a:t>
              </a: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3820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43348" y="3962400"/>
            <a:ext cx="89965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953000"/>
            <a:ext cx="8058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5638800"/>
            <a:ext cx="80105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25677" y="4343400"/>
                <a:ext cx="67277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a) Là phép chia hết: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−15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: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b="0" i="0" smtClean="0">
                        <a:latin typeface="Cambria Math"/>
                      </a:rPr>
                      <m:t>=−5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y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677" y="4343400"/>
                <a:ext cx="672772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902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8600" y="685800"/>
            <a:ext cx="8305800" cy="3515856"/>
            <a:chOff x="228600" y="685800"/>
            <a:chExt cx="8305800" cy="3515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phép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chia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sau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đây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phép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chia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i="1" dirty="0" err="1"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phép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chia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hết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?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Tại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sao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?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Tìm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thương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phép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chia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còn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lại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  <a:p>
                  <a:pPr algn="just"/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−15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chia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a14:m>
                  <a:endParaRPr lang="en-US" sz="28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/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chia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𝑦𝑧</m:t>
                      </m:r>
                    </m:oMath>
                  </a14:m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algn="just"/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c)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chia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26776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38" t="-2278" r="-1538" b="-54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lowchart: Punched Tape 6"/>
            <p:cNvSpPr/>
            <p:nvPr/>
          </p:nvSpPr>
          <p:spPr>
            <a:xfrm>
              <a:off x="228600" y="685800"/>
              <a:ext cx="22860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LUYỆN TẬP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7800" y="5038337"/>
                <a:ext cx="7467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b) Là phép chia không hết, vì: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𝑦𝑧</m:t>
                    </m:r>
                  </m:oMath>
                </a14:m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 còn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𝑥𝑦</m:t>
                    </m:r>
                  </m:oMath>
                </a14:m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 không có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038337"/>
                <a:ext cx="74676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71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47800" y="5867400"/>
                <a:ext cx="6096000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c) Là phép chia hết: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4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y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867400"/>
                <a:ext cx="6096000" cy="701602"/>
              </a:xfrm>
              <a:prstGeom prst="rect">
                <a:avLst/>
              </a:prstGeom>
              <a:blipFill rotWithShape="1">
                <a:blip r:embed="rId5"/>
                <a:stretch>
                  <a:fillRect l="-2100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Callout 10"/>
          <p:cNvSpPr/>
          <p:nvPr/>
        </p:nvSpPr>
        <p:spPr>
          <a:xfrm>
            <a:off x="228600" y="4605010"/>
            <a:ext cx="1219200" cy="19639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GIẢI</a:t>
            </a:r>
          </a:p>
        </p:txBody>
      </p:sp>
    </p:spTree>
    <p:extLst>
      <p:ext uri="{BB962C8B-B14F-4D97-AF65-F5344CB8AC3E}">
        <p14:creationId xmlns:p14="http://schemas.microsoft.com/office/powerpoint/2010/main" val="29948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 CHIA ĐA THỨC CHO ĐƠN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1524000"/>
                <a:ext cx="79248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chúng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/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24000"/>
                <a:ext cx="7924800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923" t="-3341" r="-192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006" y="4145340"/>
                <a:ext cx="7924800" cy="15696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Muốn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đa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chia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đơn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chia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từng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rồi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06" y="4145340"/>
                <a:ext cx="7924800" cy="1569660"/>
              </a:xfrm>
              <a:prstGeom prst="rect">
                <a:avLst/>
              </a:prstGeom>
              <a:blipFill>
                <a:blip r:embed="rId3"/>
                <a:stretch>
                  <a:fillRect l="-1923" t="-5426" r="-2000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38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685800"/>
            <a:ext cx="8305800" cy="1361420"/>
            <a:chOff x="228600" y="685800"/>
            <a:chExt cx="8305800" cy="1361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Làm tính chia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 −8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:2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538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lowchart: Punched Tape 6"/>
            <p:cNvSpPr/>
            <p:nvPr/>
          </p:nvSpPr>
          <p:spPr>
            <a:xfrm>
              <a:off x="228600" y="685800"/>
              <a:ext cx="22860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LUYỆN TẬP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64226" y="2438400"/>
                <a:ext cx="67277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 −8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:2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26" y="2438400"/>
                <a:ext cx="672772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90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1277" y="3210580"/>
                <a:ext cx="84041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)+(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−8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 :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77" y="3210580"/>
                <a:ext cx="840412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0" y="3825436"/>
                <a:ext cx="388619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 −4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25436"/>
                <a:ext cx="3886199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1" y="2406449"/>
            <a:ext cx="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27608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6308" y="916858"/>
            <a:ext cx="5879692" cy="762000"/>
            <a:chOff x="216308" y="916858"/>
            <a:chExt cx="5879692" cy="762000"/>
          </a:xfrm>
        </p:grpSpPr>
        <p:sp>
          <p:nvSpPr>
            <p:cNvPr id="6" name="Flowchart: Punched Tape 5"/>
            <p:cNvSpPr/>
            <p:nvPr/>
          </p:nvSpPr>
          <p:spPr>
            <a:xfrm>
              <a:off x="216308" y="916858"/>
              <a:ext cx="2145891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VẬN DỤNG 1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95600" y="916858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Giải bài toán mở đầu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9045" y="1768257"/>
            <a:ext cx="8794955" cy="3108543"/>
            <a:chOff x="349045" y="1768257"/>
            <a:chExt cx="8794955" cy="31085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49045" y="1768257"/>
                  <a:ext cx="4800600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Cho hai khối hộp chữ nhật: khối hộp thứ nhất có ba kích thước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 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khối hộp thứ hai có diện tích đáy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. Tính chiều cao (cạnh bên) của khối hộp thứ hai, biết rằng hai khối hộp có cùng thể tích.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45" y="1768257"/>
                  <a:ext cx="4800600" cy="310854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538" t="-1961" r="-2538" b="-45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1866900"/>
              <a:ext cx="40005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76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9045" y="914400"/>
            <a:ext cx="8794955" cy="3108543"/>
            <a:chOff x="349045" y="914400"/>
            <a:chExt cx="8794955" cy="31085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966460"/>
              <a:ext cx="40005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49045" y="914400"/>
                  <a:ext cx="4800600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Cho hai khối hộp chữ nhật: khối hộp thứ nhất có ba kích thước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 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khối hộp thứ hai có diện tích đáy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. Tính chiều cao (cạnh bên) của khối hộp thứ hai, biết rằng hai khối hộp có cùng thể tích.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45" y="914400"/>
                  <a:ext cx="4800600" cy="31085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538" t="-1961" r="-2538" b="-45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445" y="4353580"/>
                <a:ext cx="81853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- Thể tích khối hộp thứ nhất là: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=6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5" y="4353580"/>
                <a:ext cx="818535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444" y="48370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- Vì hai khối hộp có cùng thể tích nên khối hộp thứ hai có thể tích 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4" y="4837093"/>
                <a:ext cx="8185355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89" t="-6369" r="-7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5187" y="57514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- Vậy, chiều cao (cạnh bên) của khối hộp thứ hai 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 :2</m:t>
                    </m:r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</a:rPr>
                      <m:t>=3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87" y="5751493"/>
                <a:ext cx="8185355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489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7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990600"/>
            <a:ext cx="8700838" cy="1302068"/>
            <a:chOff x="228600" y="990600"/>
            <a:chExt cx="8700838" cy="1302068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990600"/>
              <a:ext cx="21336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VẬN DỤNG 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28600" y="1800225"/>
                  <a:ext cx="870083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>
                      <a:latin typeface="Times New Roman" pitchFamily="18" charset="0"/>
                      <a:cs typeface="Times New Roman" pitchFamily="18" charset="0"/>
                    </a:rPr>
                    <a:t>Tìm đa thức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</m:oMath>
                  </a14:m>
                  <a:r>
                    <a:rPr lang="en-US" sz="2600">
                      <a:latin typeface="Times New Roman" pitchFamily="18" charset="0"/>
                      <a:cs typeface="Times New Roman" pitchFamily="18" charset="0"/>
                    </a:rPr>
                    <a:t> sao cho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 . 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𝑥𝑦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+3</m:t>
                      </m:r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1800225"/>
                  <a:ext cx="8700838" cy="49244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261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381000" y="2590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97858" y="3429000"/>
                <a:ext cx="7388942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−6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:(−3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858" y="3429000"/>
                <a:ext cx="7388942" cy="573427"/>
              </a:xfrm>
              <a:prstGeom prst="rect">
                <a:avLst/>
              </a:prstGeom>
              <a:blipFill rotWithShape="1">
                <a:blip r:embed="rId3"/>
                <a:stretch>
                  <a:fillRect l="-1733" t="-3191" b="-2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1168" y="4343400"/>
                <a:ext cx="816323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60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9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:−3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)+(3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:−3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)+(−6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 :−3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endParaRPr lang="en-US" sz="26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8" y="4343400"/>
                <a:ext cx="8163232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000" y="4917757"/>
                <a:ext cx="3886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60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−3</m:t>
                    </m:r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 −3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6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917757"/>
                <a:ext cx="3886200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6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355600" y="2438400"/>
            <a:ext cx="2768600" cy="2819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0300" y="1530002"/>
            <a:ext cx="455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vi-VN" sz="2800">
                <a:latin typeface="+mj-lt"/>
              </a:rPr>
              <a:t> lại toàn bộ nội dung bài đã học</a:t>
            </a:r>
            <a:r>
              <a:rPr lang="vi-VN"/>
              <a:t>.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2514600"/>
            <a:ext cx="518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- Nắm được quy tắc chia đơn thức cho đơn thức, chia đa thức cho đa thức</a:t>
            </a:r>
            <a:endParaRPr lang="en-US" sz="280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1621" y="3962400"/>
            <a:ext cx="5476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- Làm các bài tập 1.31 SGK trang 24</a:t>
            </a:r>
            <a:endParaRPr lang="en-US" sz="280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4648200"/>
            <a:ext cx="5283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- Chuẩn bị tiết sau luyện tập chung.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80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</p:spTree>
    <p:extLst>
      <p:ext uri="{BB962C8B-B14F-4D97-AF65-F5344CB8AC3E}">
        <p14:creationId xmlns:p14="http://schemas.microsoft.com/office/powerpoint/2010/main" val="2729148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 CHIA ĐA THỨC CHO ĐƠN THỨC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1371600"/>
            <a:ext cx="8534400" cy="1680295"/>
            <a:chOff x="228600" y="1371600"/>
            <a:chExt cx="8534400" cy="1680295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1371600"/>
              <a:ext cx="16764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VÍ DỤ 2</a:t>
              </a: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73" y="2286000"/>
              <a:ext cx="8525627" cy="765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ight Arrow 13"/>
          <p:cNvSpPr/>
          <p:nvPr/>
        </p:nvSpPr>
        <p:spPr>
          <a:xfrm>
            <a:off x="243348" y="3250483"/>
            <a:ext cx="89965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63" y="3248025"/>
            <a:ext cx="466223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40277"/>
            <a:ext cx="7176838" cy="53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3581400" cy="104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9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</p:spTree>
    <p:extLst>
      <p:ext uri="{BB962C8B-B14F-4D97-AF65-F5344CB8AC3E}">
        <p14:creationId xmlns:p14="http://schemas.microsoft.com/office/powerpoint/2010/main" val="381900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028700"/>
            <a:ext cx="4000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1079242"/>
                <a:ext cx="41148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Cho hai khối hộp chữ nhật: khối hộp thứ nhất có ba kích thước là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, 2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khối hộp thứ hai có diện tích đáy là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 Tính chiều cao (cạnh bên) của khối hộp thứ hai, biết rằng hai khối hộp có cùng thể tích.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79242"/>
                <a:ext cx="4114800" cy="5016758"/>
              </a:xfrm>
              <a:prstGeom prst="rect">
                <a:avLst/>
              </a:prstGeom>
              <a:blipFill rotWithShape="1">
                <a:blip r:embed="rId3"/>
                <a:stretch>
                  <a:fillRect l="-3704" t="-1701" r="-3704" b="-2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28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9045" y="838200"/>
            <a:ext cx="8794955" cy="3108543"/>
            <a:chOff x="349045" y="1046023"/>
            <a:chExt cx="8794955" cy="31085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1143000"/>
              <a:ext cx="40005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49045" y="1046023"/>
                  <a:ext cx="4800600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Cho hai khối hộp chữ nhật: khối hộp thứ nhất có ba kích thước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 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khối hộp thứ hai có diện tích đáy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. Tính chiều cao (cạnh bên) của khối hộp thứ hai, biết rằng hai khối hộp có cùng thể tích.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45" y="1046023"/>
                  <a:ext cx="4800600" cy="31085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538" t="-1961" r="-2538" b="-45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Explosion 2 3"/>
          <p:cNvSpPr/>
          <p:nvPr/>
        </p:nvSpPr>
        <p:spPr>
          <a:xfrm>
            <a:off x="1174955" y="3429000"/>
            <a:ext cx="6978445" cy="3286772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 giải quyết bài toán trên là làm như thế nào?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9045" y="4201180"/>
                <a:ext cx="81853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- Thể tích khối hộp thứ nhất là: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=6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45" y="4201180"/>
                <a:ext cx="818535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444" y="47608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- Vì hai khối hộp có cùng thể tích nên khối hộp thứ hai có thể tích 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4" y="4760893"/>
                <a:ext cx="8185355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89" t="-6369" r="-7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5187" y="56752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- Vậy, muốn tính chiều cao (cạnh bên) của khối hộp thứ hai thì ta chỉ cần chia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87" y="5675293"/>
                <a:ext cx="8185355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489" t="-6369" r="-156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1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2895600" y="1295400"/>
            <a:ext cx="6172200" cy="3657600"/>
          </a:xfrm>
          <a:prstGeom prst="wedgeEllipseCallout">
            <a:avLst>
              <a:gd name="adj1" fmla="val -59543"/>
              <a:gd name="adj2" fmla="val 20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xong bài này các em không những sẽ thực hiện được phép chia đó mà hơn nữa còn biết cách chia một đa thức cho một đơn thức</a:t>
            </a:r>
          </a:p>
        </p:txBody>
      </p:sp>
      <p:sp>
        <p:nvSpPr>
          <p:cNvPr id="5" name="AutoShape 2" descr="Hình ảnh Nữ Giáo Viên Giảng Dạy Hoạt Hình PNG , Giáo Viên, Hoạt Hình, Cô  Giáo PNG miễn phí tải tập tin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ình ảnh Nữ Giáo Viên Giảng Dạy Hoạt Hình PNG , Giáo Viên, Hoạt Hình, Cô  Giáo PNG miễn phí tải tập tin PSDComment và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" y="2209800"/>
            <a:ext cx="2272557" cy="288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57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THÀNH KIẾNTHỨC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</p:spTree>
    <p:extLst>
      <p:ext uri="{BB962C8B-B14F-4D97-AF65-F5344CB8AC3E}">
        <p14:creationId xmlns:p14="http://schemas.microsoft.com/office/powerpoint/2010/main" val="84181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</a:p>
        </p:txBody>
      </p:sp>
      <p:sp>
        <p:nvSpPr>
          <p:cNvPr id="2" name="Flowchart: Punched Tape 1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800" y="2578654"/>
                <a:ext cx="7467600" cy="3212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latin typeface="+mj-lt"/>
                  </a:rPr>
                  <a:t>Hãy nhớ lại cách chia đơn thức cho đơn thức trong trường hợp chúng có cùng một biến và hoàn thành các yêu cầu sau:</a:t>
                </a:r>
              </a:p>
              <a:p>
                <a:r>
                  <a:rPr lang="vi-VN" sz="2800">
                    <a:latin typeface="+mj-lt"/>
                  </a:rPr>
                  <a:t>a) Thực hiện phép chia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:3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800">
                  <a:latin typeface="+mj-lt"/>
                </a:endParaRPr>
              </a:p>
              <a:p>
                <a:r>
                  <a:rPr lang="vi-VN" sz="2800">
                    <a:latin typeface="+mj-lt"/>
                  </a:rPr>
                  <a:t>b)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 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vi-VN" sz="280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vi-VN" sz="280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 ∈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vi-VN" sz="2800">
                    <a:latin typeface="+mj-lt"/>
                  </a:rPr>
                  <a:t> hãy cho biết:</a:t>
                </a:r>
              </a:p>
              <a:p>
                <a:r>
                  <a:rPr lang="vi-VN" sz="2800">
                    <a:latin typeface="+mj-lt"/>
                  </a:rPr>
                  <a:t>• Khi nào thì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chia hết 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vi-VN" sz="2800">
                  <a:latin typeface="+mj-lt"/>
                </a:endParaRPr>
              </a:p>
              <a:p>
                <a:r>
                  <a:rPr lang="vi-VN" sz="2800">
                    <a:latin typeface="+mj-lt"/>
                  </a:rPr>
                  <a:t>• Nhắc lại cách thực hiện phép chia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2800">
                    <a:latin typeface="+mj-lt"/>
                  </a:rPr>
                  <a:t> 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78654"/>
                <a:ext cx="7467600" cy="3212546"/>
              </a:xfrm>
              <a:prstGeom prst="rect">
                <a:avLst/>
              </a:prstGeom>
              <a:blipFill rotWithShape="1">
                <a:blip r:embed="rId2"/>
                <a:stretch>
                  <a:fillRect l="-1714" t="-1898" r="-1959" b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28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</a:p>
        </p:txBody>
      </p:sp>
      <p:sp>
        <p:nvSpPr>
          <p:cNvPr id="2" name="Flowchart: Punched Tape 1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800" y="2578654"/>
                <a:ext cx="7467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:3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6 :3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 :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78654"/>
                <a:ext cx="74676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71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3440972"/>
                <a:ext cx="701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b) 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 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 ∈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ta có: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40972"/>
                <a:ext cx="70104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82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3972580"/>
                <a:ext cx="5638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chia hết 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 khi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 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972580"/>
                <a:ext cx="56388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16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95400" y="4800600"/>
                <a:ext cx="7086600" cy="1261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• Thực hiện phép chia: </a:t>
                </a:r>
                <a:endParaRPr lang="en-US" sz="2800" i="1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 :</m:t>
                      </m:r>
                      <m:r>
                        <a:rPr lang="en-US" sz="2800" i="1"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latin typeface="Cambria Math"/>
                            </a:rPr>
                            <m:t>:</m:t>
                          </m:r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 :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00600"/>
                <a:ext cx="7086600" cy="1261179"/>
              </a:xfrm>
              <a:prstGeom prst="rect">
                <a:avLst/>
              </a:prstGeom>
              <a:blipFill rotWithShape="1">
                <a:blip r:embed="rId5"/>
                <a:stretch>
                  <a:fillRect l="-1807" t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9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2362200"/>
                <a:ext cx="7772400" cy="2781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>
                    <a:latin typeface="+mj-lt"/>
                  </a:rPr>
                  <a:t>Với mỗi trường hợp sau, hãy đoán xem đơn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>
                    <a:latin typeface="+mj-lt"/>
                  </a:rPr>
                  <a:t> có chia hết cho đơn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>
                    <a:latin typeface="+mj-lt"/>
                  </a:rPr>
                  <a:t> không; nếu chia hết, hãy tìm thương của phép chia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>
                    <a:latin typeface="+mj-lt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>
                    <a:latin typeface="+mj-lt"/>
                  </a:rPr>
                  <a:t> và giải thích cách làm:</a:t>
                </a:r>
              </a:p>
              <a:p>
                <a:pPr algn="just"/>
                <a:r>
                  <a:rPr lang="vi-VN" sz="2800">
                    <a:latin typeface="+mj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=6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+mj-lt"/>
                </a:endParaRPr>
              </a:p>
              <a:p>
                <a:pPr algn="just"/>
                <a:r>
                  <a:rPr lang="en-US" sz="2800">
                    <a:latin typeface="+mj-lt"/>
                  </a:rPr>
                  <a:t>b</a:t>
                </a:r>
                <a:r>
                  <a:rPr lang="vi-VN" sz="2800"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80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62200"/>
                <a:ext cx="7772400" cy="2781659"/>
              </a:xfrm>
              <a:prstGeom prst="rect">
                <a:avLst/>
              </a:prstGeom>
              <a:blipFill rotWithShape="1">
                <a:blip r:embed="rId2"/>
                <a:stretch>
                  <a:fillRect l="-1569" t="-2193" r="-1569" b="-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Punched Tape 6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21074"/>
            <a:ext cx="3438525" cy="30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2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1387</Words>
  <Application>Microsoft Office PowerPoint</Application>
  <PresentationFormat>On-screen Show (4:3)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58</cp:revision>
  <dcterms:created xsi:type="dcterms:W3CDTF">2023-06-29T12:46:50Z</dcterms:created>
  <dcterms:modified xsi:type="dcterms:W3CDTF">2024-12-29T15:21:48Z</dcterms:modified>
</cp:coreProperties>
</file>