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712" r:id="rId4"/>
    <p:sldMasterId id="2147483776" r:id="rId5"/>
    <p:sldMasterId id="2147483792" r:id="rId6"/>
  </p:sldMasterIdLst>
  <p:notesMasterIdLst>
    <p:notesMasterId r:id="rId24"/>
  </p:notesMasterIdLst>
  <p:sldIdLst>
    <p:sldId id="257" r:id="rId7"/>
    <p:sldId id="260" r:id="rId8"/>
    <p:sldId id="261" r:id="rId9"/>
    <p:sldId id="265" r:id="rId10"/>
    <p:sldId id="270" r:id="rId11"/>
    <p:sldId id="258" r:id="rId12"/>
    <p:sldId id="275" r:id="rId13"/>
    <p:sldId id="276" r:id="rId14"/>
    <p:sldId id="277" r:id="rId15"/>
    <p:sldId id="278" r:id="rId16"/>
    <p:sldId id="280" r:id="rId17"/>
    <p:sldId id="281" r:id="rId18"/>
    <p:sldId id="283" r:id="rId19"/>
    <p:sldId id="282" r:id="rId20"/>
    <p:sldId id="264" r:id="rId21"/>
    <p:sldId id="284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6713D-FD68-471C-BE02-815B5F39C984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DBCE0-290C-425B-9061-FC81000B5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9920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4367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3174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519CA-AE93-43A3-B6BD-0609F76C646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itchFamily="2" charset="-122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6769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45231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13954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10496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5884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2470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2468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5860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3974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2374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6786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893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85777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6653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7585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121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FFAD5-970C-416A-AA4B-DDBD15AA8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5974B51-573C-41CB-9EB7-07C7BCB5F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7840DC-3457-4696-AE91-7B14EA30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073F1-B096-4DB9-BBBB-F5B5CEB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1A7352-19B5-4CE2-A755-93DC277C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8371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A6518E-40C9-4DA0-974C-3091B007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CA08D5-8A00-46FE-9F4A-9B42C07CE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402AB-3A6D-4EDD-BC5C-EADD64EDC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23C2CF-B15A-4849-A3F6-3C9F3C88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7B814D-BB37-4D29-A72A-3200A6BD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043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37EFDD-52BF-446E-9AD5-A37B160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7E077B3-B985-4EE0-AEC2-3ECFD1FA4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EFE7C0-05BC-4A1D-90A4-A5AC1CBE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39DC81-3554-42E5-ACDA-7A3F4053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EF08A0-4166-4675-9DEA-812D0619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5020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4BB471-D695-46F7-ABB5-18CE2C3F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FD029F-F856-4DE5-8772-F04CBE472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322215-70F4-4778-90BB-5EEAD5249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3918EC-0858-46EB-AD26-C1DCA570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0E03D6-E156-457C-B2E6-C30D1C94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D85E3F-515A-4374-976B-ECBAE5E2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8330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0CADB0-E447-48E6-AA02-D743D58B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289CE4-5557-4532-A8A0-63582007E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85F508A-1534-44DA-A3C7-4FA6C0C0B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186B99-FF88-4600-A42D-8254E559D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B81EF0-77A6-49C0-B154-37FA5F2B46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A9BF86A-428A-459D-9CCE-D2B5B8A88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579867-0FD4-435C-9632-426EDDD6E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60B3297-2BBA-47BB-B072-D84976DE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1258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45ABED-6BC2-4047-ADC0-488C5ABF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F570504-BBE9-491A-9DE5-298BE6B0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7FC1D49-A3B3-4D4A-8809-51448F6B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6727908-0B26-4E16-90FA-9375A6FA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1726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7BD1598-66AA-487E-ADBC-21EE7B10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120FB54-E7FB-47B8-97CB-2D04ACDA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7FC5FBF-4265-4102-8BCD-8061B07F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80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53086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38DBF3-59E4-4D7A-AC99-74A5BC63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AC6433-94D1-431B-A4F7-8339E955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0CDE82-754A-46E7-8BFB-E8984B7A3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9D228-3DB8-4D38-A610-75A0834A6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5E5219-68C4-44A7-B91B-3BBE2D400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F5B62A-D93D-42A4-A9AB-0D58CE36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6709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9A522-42E5-4670-AB3D-0EC4EC6F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5A78641-D499-4EC9-BBFD-F87DE83114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358603A-3872-4404-98DB-9040BCFF5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691BDC4-309F-4240-B464-DBEEA799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846963-37EA-4564-899D-FD321516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0BD3C6-33A4-4FA0-9072-5630521F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7652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9B2222-146C-4A27-A341-3BD47CB6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905FDA-EB87-4C11-8C6A-C2D7D019A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39C3B2-305C-44C9-9F4D-FD2A90E7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9A633A-8FCD-414E-864C-7DAD48598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996B1D-24B3-41ED-9453-C88B563D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496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0129198-18E9-49A8-92B3-68C5F1ACE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EB4DBD-C6E0-4326-922B-60AB15BBB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B350E3-8229-41A4-8858-A37E7CFC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7E4215-BDF7-4326-9B50-18EA8BCBC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08A7C0-F09E-4F84-9D77-1235EC71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4128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FFAD5-970C-416A-AA4B-DDBD15AA8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5974B51-573C-41CB-9EB7-07C7BCB5F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7840DC-3457-4696-AE91-7B14EA30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073F1-B096-4DB9-BBBB-F5B5CEB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1A7352-19B5-4CE2-A755-93DC277C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4229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A6518E-40C9-4DA0-974C-3091B007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CA08D5-8A00-46FE-9F4A-9B42C07CE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402AB-3A6D-4EDD-BC5C-EADD64EDC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23C2CF-B15A-4849-A3F6-3C9F3C88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7B814D-BB37-4D29-A72A-3200A6BD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3157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37EFDD-52BF-446E-9AD5-A37B160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7E077B3-B985-4EE0-AEC2-3ECFD1FA4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EFE7C0-05BC-4A1D-90A4-A5AC1CBE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39DC81-3554-42E5-ACDA-7A3F4053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EF08A0-4166-4675-9DEA-812D0619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742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4BB471-D695-46F7-ABB5-18CE2C3F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FD029F-F856-4DE5-8772-F04CBE472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322215-70F4-4778-90BB-5EEAD5249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3918EC-0858-46EB-AD26-C1DCA570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0E03D6-E156-457C-B2E6-C30D1C94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D85E3F-515A-4374-976B-ECBAE5E2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660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0CADB0-E447-48E6-AA02-D743D58B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289CE4-5557-4532-A8A0-63582007E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85F508A-1534-44DA-A3C7-4FA6C0C0B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186B99-FF88-4600-A42D-8254E559D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B81EF0-77A6-49C0-B154-37FA5F2B46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A9BF86A-428A-459D-9CCE-D2B5B8A88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579867-0FD4-435C-9632-426EDDD6E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60B3297-2BBA-47BB-B072-D84976DE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8185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45ABED-6BC2-4047-ADC0-488C5ABF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F570504-BBE9-491A-9DE5-298BE6B0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7FC1D49-A3B3-4D4A-8809-51448F6B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6727908-0B26-4E16-90FA-9375A6FA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297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36580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7BD1598-66AA-487E-ADBC-21EE7B10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120FB54-E7FB-47B8-97CB-2D04ACDA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7FC5FBF-4265-4102-8BCD-8061B07F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9769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38DBF3-59E4-4D7A-AC99-74A5BC63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AC6433-94D1-431B-A4F7-8339E955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0CDE82-754A-46E7-8BFB-E8984B7A3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9D228-3DB8-4D38-A610-75A0834A6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5E5219-68C4-44A7-B91B-3BBE2D400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F5B62A-D93D-42A4-A9AB-0D58CE36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53348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9A522-42E5-4670-AB3D-0EC4EC6F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5A78641-D499-4EC9-BBFD-F87DE83114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358603A-3872-4404-98DB-9040BCFF5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691BDC4-309F-4240-B464-DBEEA799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846963-37EA-4564-899D-FD321516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0BD3C6-33A4-4FA0-9072-5630521F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0994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9B2222-146C-4A27-A341-3BD47CB6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905FDA-EB87-4C11-8C6A-C2D7D019A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39C3B2-305C-44C9-9F4D-FD2A90E7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9A633A-8FCD-414E-864C-7DAD48598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996B1D-24B3-41ED-9453-C88B563D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3844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0129198-18E9-49A8-92B3-68C5F1ACE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EB4DBD-C6E0-4326-922B-60AB15BBB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B350E3-8229-41A4-8858-A37E7CFC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7E4215-BDF7-4326-9B50-18EA8BCBC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08A7C0-F09E-4F84-9D77-1235EC71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9460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8E4E19-EC3B-4879-B2E1-11DF10BFDFA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7591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FE75E8-D17B-4B01-B42C-0BA7C2B1988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4698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F97A0A-3508-439F-B804-DDA37CB40E4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21712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27B7F3-0436-401F-B81F-40B9F65DE8F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49944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86F739-AB5B-45C8-AB56-29D22714981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243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58781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5DB413-178A-45C8-9F8B-756375A00FE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99422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A0450D-7A81-4695-B799-6290623AA06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34387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016139-2C52-46B0-BA93-DE9FE29FEC9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53294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47362D-F8F3-4EAD-A52F-646771F86D2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0693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55022-1619-42E3-B08F-D77456810E6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761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ECBA4-AA9B-4283-8070-3BADBFD8D65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30052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48C214-F769-411E-9230-28412E23F38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5872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6570F8-102E-4BA5-B1C2-5BDAAC25BD4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34951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CC8AC-4C76-41A0-84B1-6BE7E64766F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72040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DFB47-B360-461B-8C63-0804E19D005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97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95212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28983-6FE1-47C8-A21B-E8825771E09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AA951-F883-490D-863C-71EB564399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354297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32B097-B646-420C-9923-54335B8814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A6F3A-8A43-4E94-9428-6F80AD9E8D9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138235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C4E62-076D-4727-900D-2FECB837039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3124D-C24C-41C8-89AD-7B7B0C1259A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507557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 userDrawn="1"/>
        </p:nvSpPr>
        <p:spPr>
          <a:xfrm>
            <a:off x="8880475" y="6430963"/>
            <a:ext cx="77470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行业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www.1ppt.com/hangye/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节日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www.1ppt.com/sucai/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www.1ppt.com/tubiao/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优秀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www.1ppt.com/powerpoint/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Word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www.1ppt.com/excel/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www.1ppt.com/kejian/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www.1ppt.com/shiti/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www.1ppt.com/jiaoan/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www.1ppt.com/ziti/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Arial" charset="0"/>
              </a:rPr>
              <a:t> 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宋体" panose="02010600030101010101" pitchFamily="2" charset="-122"/>
              <a:cs typeface="Arial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6627D-7569-4671-850D-00D218A77F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09760-15EB-44D9-882E-D22A68AF7FD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348084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75CDE-0810-45AE-92CB-10BB393F540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A9595-DB08-434F-99AE-874C0695FCF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460289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7AF1A-1141-44BD-A8D4-9DF293DC795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4605F-C2E2-4316-B61B-E9357E60CB4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054339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56AC8-32F9-44AD-B40F-C7FEAFB010F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A78C8-5126-4BB2-A7A9-B694D407EAA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478112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517CE-3EFE-4581-AD30-46056EC3E1B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6279B-59E5-45B8-B879-5E6FCD2E1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852778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ED838-C3BE-4C6F-A32F-F4D5FF50E7B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8232B-9040-4F82-AC47-AAE81777A8C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020879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F9E6C-A56B-444C-9BAF-1C99A144BF4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883D9-BA3A-4BD6-88CB-D346301D983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310280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85520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63879-F217-44AC-93E3-E1D23E44457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E09B2-590D-446A-802A-EE59498D405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857200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35983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17902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850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6CAE-C9F7-4AB2-90D1-592D23797D7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C01F8-A1CE-4837-97E0-E27C305BB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368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C32523A-2785-4EB9-AB5A-41CEBB75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0958E5-FB7A-495D-A551-538411D93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0C42A0-81F4-4E55-8D04-41188884D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E192EB-150D-4D41-AF35-37185A316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9AD0DB-381E-40D9-AD75-C37985648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041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C32523A-2785-4EB9-AB5A-41CEBB75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0958E5-FB7A-495D-A551-538411D93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0C42A0-81F4-4E55-8D04-41188884D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8F40-FE36-4A85-B61D-4FE3EDEC4AF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E192EB-150D-4D41-AF35-37185A316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9AD0DB-381E-40D9-AD75-C37985648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3267B-4687-4B0C-B13D-72587F0188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241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4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64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64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77ED20-0832-4DD2-B28D-8F246F10FDE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47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B6653-3F6E-495D-A03D-62796402075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46C51-18C5-4085-BF41-8CF200115C7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91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锐字工房洪荒之光中黑简1.0" panose="02010600030101010101" charset="-122"/>
                <a:ea typeface="锐字工房洪荒之光中黑简1.0" panose="02010600030101010101" charset="-122"/>
                <a:cs typeface="+mn-cs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325" y="4731948"/>
            <a:ext cx="4892675" cy="1992409"/>
          </a:xfrm>
          <a:prstGeom prst="rect">
            <a:avLst/>
          </a:prstGeom>
        </p:spPr>
      </p:pic>
      <p:pic>
        <p:nvPicPr>
          <p:cNvPr id="18" name="图片 3" descr="dbbdf7ebe7fa68866d08b93311b00402">
            <a:extLst>
              <a:ext uri="{FF2B5EF4-FFF2-40B4-BE49-F238E27FC236}">
                <a16:creationId xmlns="" xmlns:a16="http://schemas.microsoft.com/office/drawing/2014/main" id="{50575B23-86D3-4837-8304-837AB66028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810" y="115410"/>
            <a:ext cx="5360856" cy="1569720"/>
          </a:xfrm>
          <a:prstGeom prst="rect">
            <a:avLst/>
          </a:prstGeom>
        </p:spPr>
      </p:pic>
      <p:sp>
        <p:nvSpPr>
          <p:cNvPr id="19" name="文本框 6">
            <a:extLst>
              <a:ext uri="{FF2B5EF4-FFF2-40B4-BE49-F238E27FC236}">
                <a16:creationId xmlns="" xmlns:a16="http://schemas.microsoft.com/office/drawing/2014/main" id="{30E87E51-620F-4066-BF5C-81A3F15B5DCD}"/>
              </a:ext>
            </a:extLst>
          </p:cNvPr>
          <p:cNvSpPr txBox="1"/>
          <p:nvPr/>
        </p:nvSpPr>
        <p:spPr>
          <a:xfrm>
            <a:off x="4037033" y="386352"/>
            <a:ext cx="4396934" cy="74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3200" b="1" i="0" u="none" strike="noStrike" kern="1200" cap="none" spc="20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Flowchart: Sequential Access Storage 19">
            <a:extLst>
              <a:ext uri="{FF2B5EF4-FFF2-40B4-BE49-F238E27FC236}">
                <a16:creationId xmlns="" xmlns:a16="http://schemas.microsoft.com/office/drawing/2014/main" id="{C0E7302D-B84C-4A0F-A9E1-6C69CBE7C455}"/>
              </a:ext>
            </a:extLst>
          </p:cNvPr>
          <p:cNvSpPr/>
          <p:nvPr/>
        </p:nvSpPr>
        <p:spPr>
          <a:xfrm rot="288574">
            <a:off x="3828905" y="2046462"/>
            <a:ext cx="3726400" cy="2640071"/>
          </a:xfrm>
          <a:prstGeom prst="flowChartMagneticTape">
            <a:avLst/>
          </a:prstGeom>
          <a:solidFill>
            <a:srgbClr val="FFE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em, xã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hội nguyên thủy còn tồn tại đến ngày nay không?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2259875" y="1593670"/>
            <a:ext cx="8053182" cy="3344090"/>
          </a:xfrm>
          <a:prstGeom prst="cloud">
            <a:avLst/>
          </a:prstGeom>
          <a:noFill/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 nào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xã hội nguyên thủy tan rã? Xã hội mới được hình thành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37707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4495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4648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48" name="Text Box 8"/>
          <p:cNvSpPr txBox="1">
            <a:spLocks noChangeArrowheads="1"/>
          </p:cNvSpPr>
          <p:nvPr/>
        </p:nvSpPr>
        <p:spPr bwMode="auto">
          <a:xfrm>
            <a:off x="1752600" y="1524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66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 có sắt, con người có thể xẻ gỗ đóng thuyền đi biển, làm nhà ở</a:t>
            </a:r>
          </a:p>
        </p:txBody>
      </p:sp>
    </p:spTree>
    <p:extLst>
      <p:ext uri="{BB962C8B-B14F-4D97-AF65-F5344CB8AC3E}">
        <p14:creationId xmlns="" xmlns:p14="http://schemas.microsoft.com/office/powerpoint/2010/main" val="43060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9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9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88456" y="313009"/>
            <a:ext cx="7680960" cy="536575"/>
          </a:xfrm>
        </p:spPr>
        <p:txBody>
          <a:bodyPr/>
          <a:lstStyle/>
          <a:p>
            <a:pPr algn="l" eaLnBrk="1" hangingPunct="1"/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Các ngành thủ công ra đời: </a:t>
            </a:r>
            <a:r>
              <a:rPr lang="en-US" altLang="en-US" sz="3200" b="1" dirty="0" smtClean="0">
                <a:solidFill>
                  <a:srgbClr val="800000"/>
                </a:solidFill>
                <a:latin typeface="Times New Roman" panose="02020603050405020304" pitchFamily="18" charset="0"/>
              </a:rPr>
              <a:t>Luyện kim, chế tạo công cụ lao động, chế tạo vũ khí …</a:t>
            </a:r>
            <a:endParaRPr lang="en-US" altLang="en-US" sz="32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Nghề rèn sắt Đa H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7" y="1575582"/>
            <a:ext cx="5355932" cy="4543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àng rèn Phúc Sen - Báo ả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08" y="1676298"/>
            <a:ext cx="6339792" cy="4443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2670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2103123" y="544285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SỰ CHUYỂN BIẾN TRONG XÃ HỘI NGUYÊN THỦY</a:t>
            </a:r>
          </a:p>
        </p:txBody>
      </p:sp>
    </p:spTree>
    <p:extLst>
      <p:ext uri="{BB962C8B-B14F-4D97-AF65-F5344CB8AC3E}">
        <p14:creationId xmlns="" xmlns:p14="http://schemas.microsoft.com/office/powerpoint/2010/main" val="341522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1802678" y="465908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SỰ CHUYỂN BIẾN TRONG XÃ HỘI NGUYÊN THỦY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3042" y="1826776"/>
            <a:ext cx="9875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cụ kim loại xuất hiện làm sản xuất phát triển, con người làm ra một lượng sản phẩm dư thừa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40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102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40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2847706" y="544285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CHUYỂN BIẾN TRONG XÃ HỘI NGUYÊN THỦY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3042" y="1784385"/>
            <a:ext cx="9875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kim loại xuất hiện làm sản xuất phát triển, con người làm ra một lượng sản phẩm dư thừa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3042" y="2825039"/>
            <a:ext cx="9875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spcBef>
                <a:spcPts val="1200"/>
              </a:spcBef>
              <a:buFontTx/>
              <a:buChar char="-"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 người có quyền trong thị tộc chiếm những sản phẩm dư thừa đó, họ trở nên giàu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 thống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just">
              <a:spcBef>
                <a:spcPts val="1200"/>
              </a:spcBef>
              <a:buFontTx/>
              <a:buChar char="-"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 viên trong thị tộc không có của cải, họ là những người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nghèo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 bị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spcBef>
                <a:spcPts val="1200"/>
              </a:spcBef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 3" panose="05040102010807070707" pitchFamily="18" charset="2"/>
              </a:rPr>
              <a:t>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 nguyên thủy tan rã, xã hội có giai cấp xuất hiện.</a:t>
            </a:r>
          </a:p>
        </p:txBody>
      </p:sp>
    </p:spTree>
    <p:extLst>
      <p:ext uri="{BB962C8B-B14F-4D97-AF65-F5344CB8AC3E}">
        <p14:creationId xmlns="" xmlns:p14="http://schemas.microsoft.com/office/powerpoint/2010/main" val="166470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2847706" y="544285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VIỆT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CUỐI THỜI KÌ NGUYÊN THỦY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3042" y="1784385"/>
            <a:ext cx="9875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Cách đây hơn 4000 năm, cư dân ở Việt Nam đã phát minh ra thuật luyện kim và biết chế tác công cụ lao động, vũ khí bằng đồng.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8297" y="2860153"/>
            <a:ext cx="9875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Người nguyên thủy dần mở rộng địa bàn cư trú, sống định cư ven các sông lớn, họ trồng lúa nước, chăn nuôi, làm gốm, luyện kim.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9" name="Cloud Callout 4"/>
          <p:cNvSpPr>
            <a:spLocks noChangeArrowheads="1"/>
          </p:cNvSpPr>
          <p:nvPr/>
        </p:nvSpPr>
        <p:spPr bwMode="auto">
          <a:xfrm>
            <a:off x="3984625" y="1143000"/>
            <a:ext cx="7693025" cy="3276600"/>
          </a:xfrm>
          <a:prstGeom prst="cloudCallout">
            <a:avLst>
              <a:gd name="adj1" fmla="val -103120"/>
              <a:gd name="adj2" fmla="val 65449"/>
            </a:avLst>
          </a:prstGeom>
          <a:solidFill>
            <a:srgbClr val="FFFFFF"/>
          </a:solidFill>
          <a:ln w="57150" algn="ctr">
            <a:solidFill>
              <a:srgbClr val="F79646"/>
            </a:solidFill>
            <a:round/>
            <a:headEnd/>
            <a:tailEnd/>
          </a:ln>
        </p:spPr>
        <p:txBody>
          <a:bodyPr anchor="ctr"/>
          <a:lstStyle>
            <a:lvl1pPr marL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Cách đây hơn 4000 năm xã hội nguyên thủy ở Việt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am 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 những chuyển biến quan trọng nào ?</a:t>
            </a:r>
          </a:p>
        </p:txBody>
      </p:sp>
      <p:sp>
        <p:nvSpPr>
          <p:cNvPr id="10" name="Cloud Callout 4"/>
          <p:cNvSpPr>
            <a:spLocks noChangeArrowheads="1"/>
          </p:cNvSpPr>
          <p:nvPr/>
        </p:nvSpPr>
        <p:spPr bwMode="auto">
          <a:xfrm>
            <a:off x="3883662" y="2738492"/>
            <a:ext cx="7693025" cy="3276600"/>
          </a:xfrm>
          <a:prstGeom prst="cloudCallout">
            <a:avLst>
              <a:gd name="adj1" fmla="val -103120"/>
              <a:gd name="adj2" fmla="val 65449"/>
            </a:avLst>
          </a:prstGeom>
          <a:solidFill>
            <a:srgbClr val="FFFFFF"/>
          </a:solidFill>
          <a:ln w="57150" algn="ctr">
            <a:solidFill>
              <a:srgbClr val="F79646"/>
            </a:solidFill>
            <a:round/>
            <a:headEnd/>
            <a:tailEnd/>
          </a:ln>
        </p:spPr>
        <p:txBody>
          <a:bodyPr anchor="ctr"/>
          <a:lstStyle>
            <a:lvl1pPr marL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Việc xuất hiện công cụ kim loại đã có tác động như thế nào đối với người nguyên thủy ở Việt Nam?</a:t>
            </a:r>
          </a:p>
        </p:txBody>
      </p:sp>
    </p:spTree>
    <p:extLst>
      <p:ext uri="{BB962C8B-B14F-4D97-AF65-F5344CB8AC3E}">
        <p14:creationId xmlns="" xmlns:p14="http://schemas.microsoft.com/office/powerpoint/2010/main" val="416892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6" grpId="0"/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3" descr="dbbdf7ebe7fa68866d08b93311b0040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246" y="-9525"/>
            <a:ext cx="5360988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/>
          </p:cNvPr>
          <p:cNvSpPr txBox="1"/>
          <p:nvPr/>
        </p:nvSpPr>
        <p:spPr>
          <a:xfrm>
            <a:off x="1444821" y="260291"/>
            <a:ext cx="3017838" cy="660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20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9700" name="图片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47263" y="5894388"/>
            <a:ext cx="2354262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10495" y="1558925"/>
            <a:ext cx="114722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những chuyển biến về xã hội vào cuối thời nguyên thủy. Phát minh quan trọng nào của người nguyên thủy tạo nên những chuyển biến này?</a:t>
            </a:r>
          </a:p>
          <a:p>
            <a:pPr lvl="0" algn="just"/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một số vật dụng bằng kim loại mà con người ngày nay vẫn thừa hưởng từ những phát minh của người nguyên </a:t>
            </a:r>
            <a:r>
              <a:rPr lang="vi-VN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9295" y="1558925"/>
            <a:ext cx="675861" cy="5300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0495" y="3512514"/>
            <a:ext cx="675861" cy="5300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0222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D49596-540F-4D45-A56F-925730339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1521" y="4108198"/>
            <a:ext cx="9823862" cy="929058"/>
          </a:xfrm>
        </p:spPr>
        <p:txBody>
          <a:bodyPr>
            <a:noAutofit/>
          </a:bodyPr>
          <a:lstStyle/>
          <a:p>
            <a:r>
              <a:rPr lang="vi-VN" sz="4800" i="1" u="sng" dirty="0">
                <a:solidFill>
                  <a:srgbClr val="FFFF00"/>
                </a:solidFill>
              </a:rPr>
              <a:t>BÀI </a:t>
            </a:r>
            <a:r>
              <a:rPr lang="en-US" sz="4800" i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800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 CHUYỂN BIẾN TỪ XÃ HỘI NGUYÊN THỦY SANG XÃ HỘI CÓ GIAI CẤP</a:t>
            </a:r>
            <a:endParaRPr lang="vi-VN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046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BC8D0889-E86C-4BA7-AA38-C413CD6EA4D7}"/>
              </a:ext>
            </a:extLst>
          </p:cNvPr>
          <p:cNvSpPr/>
          <p:nvPr/>
        </p:nvSpPr>
        <p:spPr>
          <a:xfrm>
            <a:off x="3344963" y="3534316"/>
            <a:ext cx="6027800" cy="2846747"/>
          </a:xfrm>
          <a:custGeom>
            <a:avLst/>
            <a:gdLst>
              <a:gd name="connsiteX0" fmla="*/ 0 w 6027800"/>
              <a:gd name="connsiteY0" fmla="*/ 1349624 h 2699248"/>
              <a:gd name="connsiteX1" fmla="*/ 3013900 w 6027800"/>
              <a:gd name="connsiteY1" fmla="*/ 0 h 2699248"/>
              <a:gd name="connsiteX2" fmla="*/ 6027800 w 6027800"/>
              <a:gd name="connsiteY2" fmla="*/ 1349624 h 2699248"/>
              <a:gd name="connsiteX3" fmla="*/ 3013900 w 6027800"/>
              <a:gd name="connsiteY3" fmla="*/ 2699248 h 2699248"/>
              <a:gd name="connsiteX4" fmla="*/ 0 w 6027800"/>
              <a:gd name="connsiteY4" fmla="*/ 1349624 h 269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800" h="2699248">
                <a:moveTo>
                  <a:pt x="0" y="1349624"/>
                </a:moveTo>
                <a:cubicBezTo>
                  <a:pt x="0" y="604247"/>
                  <a:pt x="1349369" y="0"/>
                  <a:pt x="3013900" y="0"/>
                </a:cubicBezTo>
                <a:cubicBezTo>
                  <a:pt x="4678431" y="0"/>
                  <a:pt x="6027800" y="604247"/>
                  <a:pt x="6027800" y="1349624"/>
                </a:cubicBezTo>
                <a:cubicBezTo>
                  <a:pt x="6027800" y="2095001"/>
                  <a:pt x="4678431" y="2699248"/>
                  <a:pt x="3013900" y="2699248"/>
                </a:cubicBezTo>
                <a:cubicBezTo>
                  <a:pt x="1349369" y="2699248"/>
                  <a:pt x="0" y="2095001"/>
                  <a:pt x="0" y="1349624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08151" tIns="420696" rIns="908151" bIns="420696" numCol="1" spcCol="1270" anchor="ctr" anchorCtr="0">
            <a:noAutofit/>
          </a:bodyPr>
          <a:lstStyle/>
          <a:p>
            <a:pPr marL="0" marR="0" lvl="0" indent="0" algn="ctr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SỰ CHUYỂN BIẾN TỪ XÃ HỘI NGUYÊN THỦY SANG XÃ HỘI CÓ GIAI CẤP</a:t>
            </a:r>
            <a:endParaRPr kumimoji="0" lang="vi-VN" sz="3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="" xmlns:a16="http://schemas.microsoft.com/office/drawing/2014/main" id="{09B99F86-651B-4A5B-9E20-B47A2FD75929}"/>
              </a:ext>
            </a:extLst>
          </p:cNvPr>
          <p:cNvSpPr/>
          <p:nvPr/>
        </p:nvSpPr>
        <p:spPr>
          <a:xfrm rot="2971515">
            <a:off x="1971818" y="3641083"/>
            <a:ext cx="1651366" cy="68611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80737062-9295-4627-95AF-67A4E4CFF02C}"/>
              </a:ext>
            </a:extLst>
          </p:cNvPr>
          <p:cNvSpPr/>
          <p:nvPr/>
        </p:nvSpPr>
        <p:spPr>
          <a:xfrm>
            <a:off x="0" y="1854480"/>
            <a:ext cx="4504476" cy="1495400"/>
          </a:xfrm>
          <a:custGeom>
            <a:avLst/>
            <a:gdLst>
              <a:gd name="connsiteX0" fmla="*/ 0 w 4504476"/>
              <a:gd name="connsiteY0" fmla="*/ 121028 h 1210281"/>
              <a:gd name="connsiteX1" fmla="*/ 121028 w 4504476"/>
              <a:gd name="connsiteY1" fmla="*/ 0 h 1210281"/>
              <a:gd name="connsiteX2" fmla="*/ 4383448 w 4504476"/>
              <a:gd name="connsiteY2" fmla="*/ 0 h 1210281"/>
              <a:gd name="connsiteX3" fmla="*/ 4504476 w 4504476"/>
              <a:gd name="connsiteY3" fmla="*/ 121028 h 1210281"/>
              <a:gd name="connsiteX4" fmla="*/ 4504476 w 4504476"/>
              <a:gd name="connsiteY4" fmla="*/ 1089253 h 1210281"/>
              <a:gd name="connsiteX5" fmla="*/ 4383448 w 4504476"/>
              <a:gd name="connsiteY5" fmla="*/ 1210281 h 1210281"/>
              <a:gd name="connsiteX6" fmla="*/ 121028 w 4504476"/>
              <a:gd name="connsiteY6" fmla="*/ 1210281 h 1210281"/>
              <a:gd name="connsiteX7" fmla="*/ 0 w 4504476"/>
              <a:gd name="connsiteY7" fmla="*/ 1089253 h 1210281"/>
              <a:gd name="connsiteX8" fmla="*/ 0 w 4504476"/>
              <a:gd name="connsiteY8" fmla="*/ 121028 h 121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4476" h="1210281">
                <a:moveTo>
                  <a:pt x="0" y="121028"/>
                </a:moveTo>
                <a:cubicBezTo>
                  <a:pt x="0" y="54186"/>
                  <a:pt x="54186" y="0"/>
                  <a:pt x="121028" y="0"/>
                </a:cubicBezTo>
                <a:lnTo>
                  <a:pt x="4383448" y="0"/>
                </a:lnTo>
                <a:cubicBezTo>
                  <a:pt x="4450290" y="0"/>
                  <a:pt x="4504476" y="54186"/>
                  <a:pt x="4504476" y="121028"/>
                </a:cubicBezTo>
                <a:lnTo>
                  <a:pt x="4504476" y="1089253"/>
                </a:lnTo>
                <a:cubicBezTo>
                  <a:pt x="4504476" y="1156095"/>
                  <a:pt x="4450290" y="1210281"/>
                  <a:pt x="4383448" y="1210281"/>
                </a:cubicBezTo>
                <a:lnTo>
                  <a:pt x="121028" y="1210281"/>
                </a:lnTo>
                <a:cubicBezTo>
                  <a:pt x="54186" y="1210281"/>
                  <a:pt x="0" y="1156095"/>
                  <a:pt x="0" y="1089253"/>
                </a:cubicBezTo>
                <a:lnTo>
                  <a:pt x="0" y="121028"/>
                </a:ln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02123" tIns="102123" rIns="102123" bIns="102123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XUẤT HIỆN CỦA CÔNG CỤ LAO ĐỘNG BẰNG KIM LOẠI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="" xmlns:a16="http://schemas.microsoft.com/office/drawing/2014/main" id="{9D22DD9A-9432-432E-BCAB-E665F09B045A}"/>
              </a:ext>
            </a:extLst>
          </p:cNvPr>
          <p:cNvSpPr/>
          <p:nvPr/>
        </p:nvSpPr>
        <p:spPr>
          <a:xfrm rot="5480540">
            <a:off x="5550241" y="2277912"/>
            <a:ext cx="1617065" cy="769285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12991DD-62E0-468B-8E6E-1105B332F39C}"/>
              </a:ext>
            </a:extLst>
          </p:cNvPr>
          <p:cNvSpPr/>
          <p:nvPr/>
        </p:nvSpPr>
        <p:spPr>
          <a:xfrm>
            <a:off x="4504476" y="222068"/>
            <a:ext cx="3712061" cy="1577973"/>
          </a:xfrm>
          <a:custGeom>
            <a:avLst/>
            <a:gdLst>
              <a:gd name="connsiteX0" fmla="*/ 0 w 3333751"/>
              <a:gd name="connsiteY0" fmla="*/ 158032 h 1580318"/>
              <a:gd name="connsiteX1" fmla="*/ 158032 w 3333751"/>
              <a:gd name="connsiteY1" fmla="*/ 0 h 1580318"/>
              <a:gd name="connsiteX2" fmla="*/ 3175719 w 3333751"/>
              <a:gd name="connsiteY2" fmla="*/ 0 h 1580318"/>
              <a:gd name="connsiteX3" fmla="*/ 3333751 w 3333751"/>
              <a:gd name="connsiteY3" fmla="*/ 158032 h 1580318"/>
              <a:gd name="connsiteX4" fmla="*/ 3333751 w 3333751"/>
              <a:gd name="connsiteY4" fmla="*/ 1422286 h 1580318"/>
              <a:gd name="connsiteX5" fmla="*/ 3175719 w 3333751"/>
              <a:gd name="connsiteY5" fmla="*/ 1580318 h 1580318"/>
              <a:gd name="connsiteX6" fmla="*/ 158032 w 3333751"/>
              <a:gd name="connsiteY6" fmla="*/ 1580318 h 1580318"/>
              <a:gd name="connsiteX7" fmla="*/ 0 w 3333751"/>
              <a:gd name="connsiteY7" fmla="*/ 1422286 h 1580318"/>
              <a:gd name="connsiteX8" fmla="*/ 0 w 3333751"/>
              <a:gd name="connsiteY8" fmla="*/ 158032 h 158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3751" h="1580318">
                <a:moveTo>
                  <a:pt x="0" y="158032"/>
                </a:moveTo>
                <a:cubicBezTo>
                  <a:pt x="0" y="70753"/>
                  <a:pt x="70753" y="0"/>
                  <a:pt x="158032" y="0"/>
                </a:cubicBezTo>
                <a:lnTo>
                  <a:pt x="3175719" y="0"/>
                </a:lnTo>
                <a:cubicBezTo>
                  <a:pt x="3262998" y="0"/>
                  <a:pt x="3333751" y="70753"/>
                  <a:pt x="3333751" y="158032"/>
                </a:cubicBezTo>
                <a:lnTo>
                  <a:pt x="3333751" y="1422286"/>
                </a:lnTo>
                <a:cubicBezTo>
                  <a:pt x="3333751" y="1509565"/>
                  <a:pt x="3262998" y="1580318"/>
                  <a:pt x="3175719" y="1580318"/>
                </a:cubicBezTo>
                <a:lnTo>
                  <a:pt x="158032" y="1580318"/>
                </a:lnTo>
                <a:cubicBezTo>
                  <a:pt x="70753" y="1580318"/>
                  <a:pt x="0" y="1509565"/>
                  <a:pt x="0" y="1422286"/>
                </a:cubicBezTo>
                <a:lnTo>
                  <a:pt x="0" y="158032"/>
                </a:ln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2961" tIns="112961" rIns="112961" bIns="112961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CHUYỂN BIẾN TRONG XÃ HỘI NGUYÊN THỦY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="" xmlns:a16="http://schemas.microsoft.com/office/drawing/2014/main" id="{5301E418-E845-42F3-BDCF-4D5754E1AC1F}"/>
              </a:ext>
            </a:extLst>
          </p:cNvPr>
          <p:cNvSpPr/>
          <p:nvPr/>
        </p:nvSpPr>
        <p:spPr>
          <a:xfrm rot="8384316">
            <a:off x="9177175" y="3663308"/>
            <a:ext cx="1584691" cy="74814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50930691-DABE-4C20-B6F3-FBBBB2E80473}"/>
              </a:ext>
            </a:extLst>
          </p:cNvPr>
          <p:cNvSpPr/>
          <p:nvPr/>
        </p:nvSpPr>
        <p:spPr>
          <a:xfrm>
            <a:off x="7991156" y="1854480"/>
            <a:ext cx="3984541" cy="1495400"/>
          </a:xfrm>
          <a:custGeom>
            <a:avLst/>
            <a:gdLst>
              <a:gd name="connsiteX0" fmla="*/ 0 w 3984541"/>
              <a:gd name="connsiteY0" fmla="*/ 139066 h 1390663"/>
              <a:gd name="connsiteX1" fmla="*/ 139066 w 3984541"/>
              <a:gd name="connsiteY1" fmla="*/ 0 h 1390663"/>
              <a:gd name="connsiteX2" fmla="*/ 3845475 w 3984541"/>
              <a:gd name="connsiteY2" fmla="*/ 0 h 1390663"/>
              <a:gd name="connsiteX3" fmla="*/ 3984541 w 3984541"/>
              <a:gd name="connsiteY3" fmla="*/ 139066 h 1390663"/>
              <a:gd name="connsiteX4" fmla="*/ 3984541 w 3984541"/>
              <a:gd name="connsiteY4" fmla="*/ 1251597 h 1390663"/>
              <a:gd name="connsiteX5" fmla="*/ 3845475 w 3984541"/>
              <a:gd name="connsiteY5" fmla="*/ 1390663 h 1390663"/>
              <a:gd name="connsiteX6" fmla="*/ 139066 w 3984541"/>
              <a:gd name="connsiteY6" fmla="*/ 1390663 h 1390663"/>
              <a:gd name="connsiteX7" fmla="*/ 0 w 3984541"/>
              <a:gd name="connsiteY7" fmla="*/ 1251597 h 1390663"/>
              <a:gd name="connsiteX8" fmla="*/ 0 w 3984541"/>
              <a:gd name="connsiteY8" fmla="*/ 139066 h 13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4541" h="1390663">
                <a:moveTo>
                  <a:pt x="0" y="139066"/>
                </a:moveTo>
                <a:cubicBezTo>
                  <a:pt x="0" y="62262"/>
                  <a:pt x="62262" y="0"/>
                  <a:pt x="139066" y="0"/>
                </a:cubicBezTo>
                <a:lnTo>
                  <a:pt x="3845475" y="0"/>
                </a:lnTo>
                <a:cubicBezTo>
                  <a:pt x="3922279" y="0"/>
                  <a:pt x="3984541" y="62262"/>
                  <a:pt x="3984541" y="139066"/>
                </a:cubicBezTo>
                <a:lnTo>
                  <a:pt x="3984541" y="1251597"/>
                </a:lnTo>
                <a:cubicBezTo>
                  <a:pt x="3984541" y="1328401"/>
                  <a:pt x="3922279" y="1390663"/>
                  <a:pt x="3845475" y="1390663"/>
                </a:cubicBezTo>
                <a:lnTo>
                  <a:pt x="139066" y="1390663"/>
                </a:lnTo>
                <a:cubicBezTo>
                  <a:pt x="62262" y="1390663"/>
                  <a:pt x="0" y="1328401"/>
                  <a:pt x="0" y="1251597"/>
                </a:cubicBezTo>
                <a:lnTo>
                  <a:pt x="0" y="139066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107406" tIns="107406" rIns="107406" bIns="107406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VIỆT NAM CUỐI THỜI KÌ NGUYÊN THỦY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145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566058" y="677640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SỰ XUẤT HIỆN CỦA CÔNG CỤ LAO ĐỘNG BẰNG KIM LOẠI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036423" y="2582069"/>
            <a:ext cx="6544492" cy="2760662"/>
          </a:xfrm>
          <a:prstGeom prst="cloudCallout">
            <a:avLst>
              <a:gd name="adj1" fmla="val -103121"/>
              <a:gd name="adj2" fmla="val 65448"/>
            </a:avLst>
          </a:prstGeom>
          <a:solidFill>
            <a:schemeClr val="accent6">
              <a:lumMod val="40000"/>
              <a:lumOff val="60000"/>
            </a:schemeClr>
          </a:solidFill>
          <a:ln w="57150" cap="flat" cmpd="sng" algn="ctr">
            <a:solidFill>
              <a:srgbClr val="F79646"/>
            </a:solidFill>
            <a:prstDash val="solid"/>
          </a:ln>
          <a:effectLst/>
        </p:spPr>
        <p:txBody>
          <a:bodyPr anchor="ctr"/>
          <a:lstStyle/>
          <a:p>
            <a:pPr>
              <a:lnSpc>
                <a:spcPct val="107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Kim loại được con người phát hiện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 tiên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thời gian nào? Đó là kim loại gì?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4985658" y="3936207"/>
            <a:ext cx="6544492" cy="2760662"/>
          </a:xfrm>
          <a:prstGeom prst="cloudCallout">
            <a:avLst>
              <a:gd name="adj1" fmla="val -103121"/>
              <a:gd name="adj2" fmla="val 65448"/>
            </a:avLst>
          </a:prstGeom>
          <a:solidFill>
            <a:srgbClr val="92D050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>
              <a:lnSpc>
                <a:spcPct val="107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Sau đó con người đã luyện được những kim loại gì? Vào thời gian nào?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12223" y="3829482"/>
            <a:ext cx="1793965" cy="523220"/>
          </a:xfrm>
          <a:prstGeom prst="rect">
            <a:avLst/>
          </a:prstGeom>
          <a:solidFill>
            <a:srgbClr val="FFFF00"/>
          </a:solidFill>
          <a:ln w="635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912223" y="3467527"/>
            <a:ext cx="957507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76457" y="3216825"/>
            <a:ext cx="0" cy="4789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60921" y="3775076"/>
            <a:ext cx="53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74373" y="3189525"/>
            <a:ext cx="0" cy="4789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7831" y="2608486"/>
            <a:ext cx="292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 niên kỉ VI TCN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992191" y="3228052"/>
            <a:ext cx="0" cy="4789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44688" y="2641036"/>
            <a:ext cx="292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 niên kỉ II TCN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744688" y="3803739"/>
            <a:ext cx="2666998" cy="523220"/>
          </a:xfrm>
          <a:prstGeom prst="rect">
            <a:avLst/>
          </a:prstGeom>
          <a:solidFill>
            <a:srgbClr val="FFFF00"/>
          </a:solidFill>
          <a:ln w="635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en-US" alt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thau, Sắt</a:t>
            </a:r>
            <a:endParaRPr lang="en-US" alt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774373" y="4480560"/>
            <a:ext cx="0" cy="7053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6058" y="5342731"/>
            <a:ext cx="241662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 nguyên chất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2725" y="5342731"/>
            <a:ext cx="347689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 pha thêm kẽm, thiếc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526282" y="4480560"/>
            <a:ext cx="0" cy="7053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2258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3" grpId="0"/>
      <p:bldP spid="16" grpId="0"/>
      <p:bldP spid="18" grpId="0"/>
      <p:bldP spid="19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600894" y="400595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SỰ XUẤT HIỆN CỦA CÔNG CỤ LAO ĐỘNG BẰNG KIM LOẠI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5238204" y="2582069"/>
            <a:ext cx="6544492" cy="2760662"/>
          </a:xfrm>
          <a:prstGeom prst="cloudCallout">
            <a:avLst>
              <a:gd name="adj1" fmla="val -103121"/>
              <a:gd name="adj2" fmla="val 65448"/>
            </a:avLst>
          </a:prstGeom>
          <a:solidFill>
            <a:schemeClr val="accent4">
              <a:lumMod val="60000"/>
              <a:lumOff val="40000"/>
            </a:schemeClr>
          </a:solidFill>
          <a:ln w="57150" cap="flat" cmpd="sng" algn="ctr">
            <a:solidFill>
              <a:srgbClr val="7030A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Công cụ lao động và vũ khí bằng kim khí được ra đời sớm ở những nơi nào trên thế giới?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91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613957" y="439783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SỰ XUẤT HIỆN CỦA CÔNG CỤ LAO ĐỘNG BẰNG KIM LOẠI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6651" y="1902822"/>
            <a:ext cx="9875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Khoảng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thiên niên kỉ VI TCN con người phát hiện ra đồng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 3" panose="05040102010807070707" pitchFamily="18" charset="2"/>
              </a:rPr>
              <a:t>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Đầu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thiên niên kỉ II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TCN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đã luyện được đồng thau và sắt.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Địa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điểm: Tây Á, Bắc Phi,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Âu.</a:t>
            </a:r>
          </a:p>
        </p:txBody>
      </p:sp>
    </p:spTree>
    <p:extLst>
      <p:ext uri="{BB962C8B-B14F-4D97-AF65-F5344CB8AC3E}">
        <p14:creationId xmlns="" xmlns:p14="http://schemas.microsoft.com/office/powerpoint/2010/main" val="272361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37624"/>
            <a:ext cx="9144000" cy="5301175"/>
          </a:xfrm>
        </p:spPr>
      </p:pic>
      <p:sp>
        <p:nvSpPr>
          <p:cNvPr id="409604" name="Text Box 4"/>
          <p:cNvSpPr txBox="1">
            <a:spLocks noChangeArrowheads="1"/>
          </p:cNvSpPr>
          <p:nvPr/>
        </p:nvSpPr>
        <p:spPr bwMode="auto">
          <a:xfrm>
            <a:off x="1752600" y="5749928"/>
            <a:ext cx="8610600" cy="523220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sâu, cuốc bẫm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11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133600" y="228600"/>
            <a:ext cx="8534400" cy="838200"/>
          </a:xfrm>
        </p:spPr>
        <p:txBody>
          <a:bodyPr/>
          <a:lstStyle/>
          <a:p>
            <a:pPr algn="l" eaLnBrk="1" hangingPunct="1"/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công cụ kim khí người ta có thể khai thác </a:t>
            </a:r>
            <a:r>
              <a:rPr lang="en-US" alt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đất hoang thêm 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đất đai trồng trọt</a:t>
            </a:r>
          </a:p>
        </p:txBody>
      </p:sp>
      <p:pic>
        <p:nvPicPr>
          <p:cNvPr id="4106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3" y="3789366"/>
            <a:ext cx="3940175" cy="3068637"/>
          </a:xfrm>
          <a:noFill/>
        </p:spPr>
      </p:pic>
      <p:pic>
        <p:nvPicPr>
          <p:cNvPr id="4106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8" y="3716338"/>
            <a:ext cx="5292725" cy="3141662"/>
          </a:xfrm>
          <a:noFill/>
        </p:spPr>
      </p:pic>
      <p:pic>
        <p:nvPicPr>
          <p:cNvPr id="41062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8300" y="1341438"/>
            <a:ext cx="5219700" cy="2951162"/>
          </a:xfrm>
          <a:noFill/>
        </p:spPr>
      </p:pic>
      <p:pic>
        <p:nvPicPr>
          <p:cNvPr id="41063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2229" y="1384663"/>
            <a:ext cx="3931919" cy="2886891"/>
          </a:xfrm>
          <a:noFill/>
        </p:spPr>
      </p:pic>
    </p:spTree>
    <p:extLst>
      <p:ext uri="{BB962C8B-B14F-4D97-AF65-F5344CB8AC3E}">
        <p14:creationId xmlns="" xmlns:p14="http://schemas.microsoft.com/office/powerpoint/2010/main" val="148124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10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0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1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10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410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219200"/>
            <a:ext cx="450056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52" name="Picture 4" descr="DSC000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6" y="1219200"/>
            <a:ext cx="464343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4" name="Text Box 6"/>
          <p:cNvSpPr txBox="1">
            <a:spLocks noChangeArrowheads="1"/>
          </p:cNvSpPr>
          <p:nvPr/>
        </p:nvSpPr>
        <p:spPr bwMode="auto">
          <a:xfrm>
            <a:off x="1524000" y="44450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66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thể khai phá những vùng đất đai mà trước kia chưa khai phá nổi</a:t>
            </a:r>
          </a:p>
        </p:txBody>
      </p:sp>
    </p:spTree>
    <p:extLst>
      <p:ext uri="{BB962C8B-B14F-4D97-AF65-F5344CB8AC3E}">
        <p14:creationId xmlns="" xmlns:p14="http://schemas.microsoft.com/office/powerpoint/2010/main" val="211245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4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670</Words>
  <Application>Microsoft Office PowerPoint</Application>
  <PresentationFormat>Custom</PresentationFormat>
  <Paragraphs>50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第一PPT，www.1ppt.com</vt:lpstr>
      <vt:lpstr>1_Office Theme</vt:lpstr>
      <vt:lpstr>Office Theme</vt:lpstr>
      <vt:lpstr>2_Office Theme</vt:lpstr>
      <vt:lpstr>2_Default Design</vt:lpstr>
      <vt:lpstr>3_第一PPT，www.1ppt.com</vt:lpstr>
      <vt:lpstr>Slide 1</vt:lpstr>
      <vt:lpstr>BÀI 5:   SỰ CHUYỂN BIẾN TỪ XÃ HỘI NGUYÊN THỦY SANG XÃ HỘI CÓ GIAI CẤP</vt:lpstr>
      <vt:lpstr>Slide 3</vt:lpstr>
      <vt:lpstr>Slide 4</vt:lpstr>
      <vt:lpstr>Slide 5</vt:lpstr>
      <vt:lpstr>Slide 6</vt:lpstr>
      <vt:lpstr>Slide 7</vt:lpstr>
      <vt:lpstr>Nhờ có công cụ kim khí người ta có thể khai thác phá đất hoang thêm nhiều đất đai trồng trọt</vt:lpstr>
      <vt:lpstr>Slide 9</vt:lpstr>
      <vt:lpstr>Slide 10</vt:lpstr>
      <vt:lpstr>Các ngành thủ công ra đời: Luyện kim, chế tạo công cụ lao động, chế tạo vũ khí …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Pham Quoc Hung</cp:lastModifiedBy>
  <cp:revision>49</cp:revision>
  <dcterms:created xsi:type="dcterms:W3CDTF">2021-10-01T14:45:54Z</dcterms:created>
  <dcterms:modified xsi:type="dcterms:W3CDTF">2024-10-30T02:31:53Z</dcterms:modified>
</cp:coreProperties>
</file>