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77" r:id="rId3"/>
    <p:sldId id="256" r:id="rId4"/>
    <p:sldId id="263" r:id="rId5"/>
    <p:sldId id="257" r:id="rId6"/>
    <p:sldId id="264" r:id="rId7"/>
    <p:sldId id="258" r:id="rId8"/>
    <p:sldId id="275" r:id="rId9"/>
    <p:sldId id="276" r:id="rId10"/>
    <p:sldId id="270" r:id="rId11"/>
    <p:sldId id="259" r:id="rId12"/>
    <p:sldId id="260" r:id="rId13"/>
    <p:sldId id="261" r:id="rId14"/>
    <p:sldId id="265" r:id="rId15"/>
    <p:sldId id="266" r:id="rId16"/>
    <p:sldId id="267" r:id="rId17"/>
    <p:sldId id="271" r:id="rId18"/>
    <p:sldId id="273" r:id="rId19"/>
    <p:sldId id="272" r:id="rId20"/>
    <p:sldId id="268" r:id="rId21"/>
  </p:sldIdLst>
  <p:sldSz cx="12192000" cy="6858000"/>
  <p:notesSz cx="6858000" cy="9144000"/>
  <p:custDataLst>
    <p:tags r:id="rId2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15" autoAdjust="0"/>
    <p:restoredTop sz="94660"/>
  </p:normalViewPr>
  <p:slideViewPr>
    <p:cSldViewPr snapToGrid="0">
      <p:cViewPr varScale="1">
        <p:scale>
          <a:sx n="73" d="100"/>
          <a:sy n="73" d="100"/>
        </p:scale>
        <p:origin x="-49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 Hoàng Quân" userId="dfc9c6be-9b65-4447-ae4a-3533cd42d1ed" providerId="ADAL" clId="{E6D35DC7-63CA-4F78-A5CC-9BAFFD7B9B1D}"/>
    <pc:docChg chg="custSel delSld modSld">
      <pc:chgData name="Cao Hoàng Quân" userId="dfc9c6be-9b65-4447-ae4a-3533cd42d1ed" providerId="ADAL" clId="{E6D35DC7-63CA-4F78-A5CC-9BAFFD7B9B1D}" dt="2022-09-29T06:44:18.658" v="6" actId="47"/>
      <pc:docMkLst>
        <pc:docMk/>
      </pc:docMkLst>
      <pc:sldChg chg="del">
        <pc:chgData name="Cao Hoàng Quân" userId="dfc9c6be-9b65-4447-ae4a-3533cd42d1ed" providerId="ADAL" clId="{E6D35DC7-63CA-4F78-A5CC-9BAFFD7B9B1D}" dt="2022-09-29T06:44:18.658" v="6" actId="47"/>
        <pc:sldMkLst>
          <pc:docMk/>
          <pc:sldMk cId="171045477" sldId="269"/>
        </pc:sldMkLst>
      </pc:sldChg>
      <pc:sldChg chg="delSp modSp mod">
        <pc:chgData name="Cao Hoàng Quân" userId="dfc9c6be-9b65-4447-ae4a-3533cd42d1ed" providerId="ADAL" clId="{E6D35DC7-63CA-4F78-A5CC-9BAFFD7B9B1D}" dt="2022-09-29T06:42:51.273" v="5" actId="20577"/>
        <pc:sldMkLst>
          <pc:docMk/>
          <pc:sldMk cId="346662765" sldId="274"/>
        </pc:sldMkLst>
        <pc:spChg chg="del">
          <ac:chgData name="Cao Hoàng Quân" userId="dfc9c6be-9b65-4447-ae4a-3533cd42d1ed" providerId="ADAL" clId="{E6D35DC7-63CA-4F78-A5CC-9BAFFD7B9B1D}" dt="2022-09-29T06:42:43.432" v="1" actId="478"/>
          <ac:spMkLst>
            <pc:docMk/>
            <pc:sldMk cId="346662765" sldId="274"/>
            <ac:spMk id="4" creationId="{00000000-0000-0000-0000-000000000000}"/>
          </ac:spMkLst>
        </pc:spChg>
        <pc:spChg chg="del">
          <ac:chgData name="Cao Hoàng Quân" userId="dfc9c6be-9b65-4447-ae4a-3533cd42d1ed" providerId="ADAL" clId="{E6D35DC7-63CA-4F78-A5CC-9BAFFD7B9B1D}" dt="2022-09-29T06:42:40.948" v="0" actId="478"/>
          <ac:spMkLst>
            <pc:docMk/>
            <pc:sldMk cId="346662765" sldId="274"/>
            <ac:spMk id="6" creationId="{00000000-0000-0000-0000-000000000000}"/>
          </ac:spMkLst>
        </pc:spChg>
        <pc:spChg chg="mod">
          <ac:chgData name="Cao Hoàng Quân" userId="dfc9c6be-9b65-4447-ae4a-3533cd42d1ed" providerId="ADAL" clId="{E6D35DC7-63CA-4F78-A5CC-9BAFFD7B9B1D}" dt="2022-09-29T06:42:51.273" v="5" actId="20577"/>
          <ac:spMkLst>
            <pc:docMk/>
            <pc:sldMk cId="346662765" sldId="274"/>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69B81-6704-47F7-9CEB-4730E5E73E61}" type="datetimeFigureOut">
              <a:rPr lang="en-US" smtClean="0"/>
              <a:pPr/>
              <a:t>10/2/2024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1C315-E736-4F62-962C-B7D1834D345D}" type="slidenum">
              <a:rPr lang="en-US" smtClean="0"/>
              <a:pPr/>
              <a:t>‹#›</a:t>
            </a:fld>
            <a:endParaRPr lang="en-US"/>
          </a:p>
        </p:txBody>
      </p:sp>
    </p:spTree>
    <p:extLst>
      <p:ext uri="{BB962C8B-B14F-4D97-AF65-F5344CB8AC3E}">
        <p14:creationId xmlns="" xmlns:p14="http://schemas.microsoft.com/office/powerpoint/2010/main" val="286125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bwMode="auto">
          <a:xfrm>
            <a:off x="-17002125" y="-11796713"/>
            <a:ext cx="22204363" cy="12490451"/>
          </a:xfrm>
          <a:solidFill>
            <a:srgbClr val="FFFFFF"/>
          </a:solidFill>
          <a:ln>
            <a:solidFill>
              <a:srgbClr val="000000"/>
            </a:solidFill>
            <a:miter lim="800000"/>
            <a:headEnd/>
            <a:tailEnd/>
          </a:ln>
        </p:spPr>
      </p:sp>
      <p:sp>
        <p:nvSpPr>
          <p:cNvPr id="16387" name="Text Box 2"/>
          <p:cNvSpPr txBox="1">
            <a:spLocks noChangeArrowheads="1"/>
          </p:cNvSpPr>
          <p:nvPr/>
        </p:nvSpPr>
        <p:spPr bwMode="auto">
          <a:xfrm>
            <a:off x="685800" y="4343400"/>
            <a:ext cx="5483225" cy="4111625"/>
          </a:xfrm>
          <a:prstGeom prst="rect">
            <a:avLst/>
          </a:prstGeom>
          <a:noFill/>
          <a:ln w="9525">
            <a:noFill/>
            <a:round/>
            <a:headEnd/>
            <a:tailEnd/>
          </a:ln>
        </p:spPr>
        <p:txBody>
          <a:bodyPr wrap="none" anchor="ctr"/>
          <a:lstStyle/>
          <a:p>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a:extLst>
              <a:ext uri="{FF2B5EF4-FFF2-40B4-BE49-F238E27FC236}">
                <a16:creationId xmlns=""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a:extLst>
              <a:ext uri="{FF2B5EF4-FFF2-40B4-BE49-F238E27FC236}">
                <a16:creationId xmlns=""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a:extLst>
              <a:ext uri="{FF2B5EF4-FFF2-40B4-BE49-F238E27FC236}">
                <a16:creationId xmlns=""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a:extLst>
              <a:ext uri="{FF2B5EF4-FFF2-40B4-BE49-F238E27FC236}">
                <a16:creationId xmlns=""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a:extLst>
              <a:ext uri="{FF2B5EF4-FFF2-40B4-BE49-F238E27FC236}">
                <a16:creationId xmlns=""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6" name="Footer Placeholder 5">
            <a:extLst>
              <a:ext uri="{FF2B5EF4-FFF2-40B4-BE49-F238E27FC236}">
                <a16:creationId xmlns=""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8" name="Footer Placeholder 7">
            <a:extLst>
              <a:ext uri="{FF2B5EF4-FFF2-40B4-BE49-F238E27FC236}">
                <a16:creationId xmlns=""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4" name="Footer Placeholder 3">
            <a:extLst>
              <a:ext uri="{FF2B5EF4-FFF2-40B4-BE49-F238E27FC236}">
                <a16:creationId xmlns=""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3" name="Footer Placeholder 2">
            <a:extLst>
              <a:ext uri="{FF2B5EF4-FFF2-40B4-BE49-F238E27FC236}">
                <a16:creationId xmlns=""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6" name="Footer Placeholder 5">
            <a:extLst>
              <a:ext uri="{FF2B5EF4-FFF2-40B4-BE49-F238E27FC236}">
                <a16:creationId xmlns=""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6" name="Footer Placeholder 5">
            <a:extLst>
              <a:ext uri="{FF2B5EF4-FFF2-40B4-BE49-F238E27FC236}">
                <a16:creationId xmlns=""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02/10/2024</a:t>
            </a:fld>
            <a:endParaRPr lang="vi-VN"/>
          </a:p>
        </p:txBody>
      </p:sp>
      <p:sp>
        <p:nvSpPr>
          <p:cNvPr id="5" name="Footer Placeholder 4">
            <a:extLst>
              <a:ext uri="{FF2B5EF4-FFF2-40B4-BE49-F238E27FC236}">
                <a16:creationId xmlns=""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4"/>
          <a:srcRect/>
          <a:stretch>
            <a:fillRect/>
          </a:stretch>
        </p:blipFill>
        <p:spPr bwMode="auto">
          <a:xfrm>
            <a:off x="114300" y="76200"/>
            <a:ext cx="1422400" cy="1066800"/>
          </a:xfrm>
          <a:prstGeom prst="rect">
            <a:avLst/>
          </a:prstGeom>
          <a:noFill/>
          <a:ln w="9525">
            <a:noFill/>
            <a:round/>
            <a:headEnd/>
            <a:tailEnd/>
          </a:ln>
        </p:spPr>
      </p:pic>
      <p:sp>
        <p:nvSpPr>
          <p:cNvPr id="5" name="Text Box 6"/>
          <p:cNvSpPr txBox="1">
            <a:spLocks noChangeArrowheads="1"/>
          </p:cNvSpPr>
          <p:nvPr/>
        </p:nvSpPr>
        <p:spPr bwMode="auto">
          <a:xfrm>
            <a:off x="406400" y="1757933"/>
            <a:ext cx="11785600" cy="615553"/>
          </a:xfrm>
          <a:prstGeom prst="rect">
            <a:avLst/>
          </a:prstGeom>
          <a:solidFill>
            <a:srgbClr val="CCECFF"/>
          </a:solidFill>
          <a:ln w="9525">
            <a:noFill/>
            <a:miter lim="800000"/>
            <a:headEnd/>
            <a:tailEnd/>
          </a:ln>
          <a:effectLst/>
        </p:spPr>
        <p:txBody>
          <a:bodyPr wrap="square" lIns="121917" tIns="60958" rIns="121917" bIns="60958">
            <a:spAutoFit/>
          </a:bodyPr>
          <a:lstStyle/>
          <a:p>
            <a:pPr>
              <a:spcBef>
                <a:spcPct val="50000"/>
              </a:spcBef>
            </a:pPr>
            <a:r>
              <a:rPr lang="en-US" sz="3200" b="1" dirty="0">
                <a:solidFill>
                  <a:srgbClr val="FF0000"/>
                </a:solidFill>
                <a:latin typeface="Times New Roman" pitchFamily="18" charset="0"/>
                <a:cs typeface="Times New Roman" pitchFamily="18" charset="0"/>
              </a:rPr>
              <a:t>  KẾ HOẠCH BÀI DẠY: </a:t>
            </a:r>
            <a:r>
              <a:rPr lang="en-US" sz="3200" b="1" dirty="0" err="1">
                <a:solidFill>
                  <a:srgbClr val="FF0000"/>
                </a:solidFill>
                <a:latin typeface="Times New Roman" pitchFamily="18" charset="0"/>
                <a:cs typeface="Times New Roman" pitchFamily="18" charset="0"/>
              </a:rPr>
              <a:t>Môn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Lịch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Địa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khối</a:t>
            </a:r>
            <a:r>
              <a:rPr lang="en-US" sz="3200" b="1" dirty="0">
                <a:solidFill>
                  <a:srgbClr val="FF0000"/>
                </a:solidFill>
                <a:latin typeface="Times New Roman" pitchFamily="18" charset="0"/>
                <a:cs typeface="Times New Roman" pitchFamily="18" charset="0"/>
              </a:rPr>
              <a:t> 6 </a:t>
            </a:r>
          </a:p>
        </p:txBody>
      </p:sp>
      <p:sp>
        <p:nvSpPr>
          <p:cNvPr id="7" name="Text Box 6"/>
          <p:cNvSpPr txBox="1">
            <a:spLocks noChangeArrowheads="1"/>
          </p:cNvSpPr>
          <p:nvPr/>
        </p:nvSpPr>
        <p:spPr bwMode="auto">
          <a:xfrm>
            <a:off x="3761420" y="5336385"/>
            <a:ext cx="3856360" cy="533480"/>
          </a:xfrm>
          <a:prstGeom prst="rect">
            <a:avLst/>
          </a:prstGeom>
          <a:solidFill>
            <a:srgbClr val="CCECFF"/>
          </a:solidFill>
          <a:ln w="9525">
            <a:noFill/>
            <a:miter lim="800000"/>
            <a:headEnd/>
            <a:tailEnd/>
          </a:ln>
          <a:effectLst/>
        </p:spPr>
        <p:txBody>
          <a:bodyPr wrap="square" lIns="121917" tIns="60958" rIns="121917" bIns="60958">
            <a:spAutoFit/>
          </a:bodyPr>
          <a:lstStyle/>
          <a:p>
            <a:pPr algn="just">
              <a:spcBef>
                <a:spcPct val="50000"/>
              </a:spcBef>
            </a:pPr>
            <a:r>
              <a:rPr lang="en-US" sz="2700" b="1" i="1" dirty="0">
                <a:solidFill>
                  <a:srgbClr val="002060"/>
                </a:solidFill>
                <a:latin typeface="Times New Roman" pitchFamily="18" charset="0"/>
                <a:cs typeface="Times New Roman" pitchFamily="18" charset="0"/>
              </a:rPr>
              <a:t>  </a:t>
            </a:r>
            <a:r>
              <a:rPr lang="en-US" sz="2700" b="1" i="1" dirty="0" err="1">
                <a:solidFill>
                  <a:srgbClr val="002060"/>
                </a:solidFill>
                <a:latin typeface="Times New Roman" pitchFamily="18" charset="0"/>
                <a:cs typeface="Times New Roman" pitchFamily="18" charset="0"/>
              </a:rPr>
              <a:t>Năm</a:t>
            </a:r>
            <a:r>
              <a:rPr lang="en-US" sz="2700" b="1" i="1" dirty="0">
                <a:solidFill>
                  <a:srgbClr val="002060"/>
                </a:solidFill>
                <a:latin typeface="Times New Roman" pitchFamily="18" charset="0"/>
                <a:cs typeface="Times New Roman" pitchFamily="18" charset="0"/>
              </a:rPr>
              <a:t> </a:t>
            </a:r>
            <a:r>
              <a:rPr lang="en-US" sz="2700" b="1" i="1" dirty="0" err="1">
                <a:solidFill>
                  <a:srgbClr val="002060"/>
                </a:solidFill>
                <a:latin typeface="Times New Roman" pitchFamily="18" charset="0"/>
                <a:cs typeface="Times New Roman" pitchFamily="18" charset="0"/>
              </a:rPr>
              <a:t>học</a:t>
            </a:r>
            <a:r>
              <a:rPr lang="en-US" sz="2700" b="1" i="1" dirty="0">
                <a:solidFill>
                  <a:srgbClr val="002060"/>
                </a:solidFill>
                <a:latin typeface="Times New Roman" pitchFamily="18" charset="0"/>
                <a:cs typeface="Times New Roman" pitchFamily="18" charset="0"/>
              </a:rPr>
              <a:t> </a:t>
            </a:r>
            <a:r>
              <a:rPr lang="en-US" sz="2700" b="1" i="1" dirty="0" smtClean="0">
                <a:solidFill>
                  <a:srgbClr val="002060"/>
                </a:solidFill>
                <a:latin typeface="Times New Roman" pitchFamily="18" charset="0"/>
                <a:cs typeface="Times New Roman" pitchFamily="18" charset="0"/>
              </a:rPr>
              <a:t>2024- 2025</a:t>
            </a:r>
            <a:endParaRPr lang="en-US" sz="2700" b="1" i="1" dirty="0">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34666276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1B277FC-B2F8-4D5A-84B4-68570D08E622}"/>
              </a:ext>
            </a:extLst>
          </p:cNvPr>
          <p:cNvSpPr/>
          <p:nvPr/>
        </p:nvSpPr>
        <p:spPr>
          <a:xfrm>
            <a:off x="265531" y="144736"/>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a:solidFill>
                <a:srgbClr val="C00000"/>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 xmlns:a16="http://schemas.microsoft.com/office/drawing/2014/main" id="{FA05B5BC-05FE-442A-9923-44D16B38E3BF}"/>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5531" y="1457173"/>
            <a:ext cx="3336348" cy="3599736"/>
          </a:xfrm>
          <a:prstGeom prst="rect">
            <a:avLst/>
          </a:prstGeom>
        </p:spPr>
      </p:pic>
      <p:pic>
        <p:nvPicPr>
          <p:cNvPr id="6" name="Picture 5">
            <a:extLst>
              <a:ext uri="{FF2B5EF4-FFF2-40B4-BE49-F238E27FC236}">
                <a16:creationId xmlns="" xmlns:a16="http://schemas.microsoft.com/office/drawing/2014/main" id="{E09A73B2-20F5-4601-9C13-088A5981702E}"/>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142510" y="1457173"/>
            <a:ext cx="3477490" cy="3599736"/>
          </a:xfrm>
          <a:prstGeom prst="rect">
            <a:avLst/>
          </a:prstGeom>
        </p:spPr>
      </p:pic>
      <p:pic>
        <p:nvPicPr>
          <p:cNvPr id="10" name="Picture 9">
            <a:extLst>
              <a:ext uri="{FF2B5EF4-FFF2-40B4-BE49-F238E27FC236}">
                <a16:creationId xmlns="" xmlns:a16="http://schemas.microsoft.com/office/drawing/2014/main" id="{E4375306-60EB-4660-9D05-5A168F4EFB7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855526" y="1457173"/>
            <a:ext cx="4070943" cy="3599736"/>
          </a:xfrm>
          <a:prstGeom prst="rect">
            <a:avLst/>
          </a:prstGeom>
        </p:spPr>
      </p:pic>
      <p:sp>
        <p:nvSpPr>
          <p:cNvPr id="12" name="TextBox 11">
            <a:extLst>
              <a:ext uri="{FF2B5EF4-FFF2-40B4-BE49-F238E27FC236}">
                <a16:creationId xmlns="" xmlns:a16="http://schemas.microsoft.com/office/drawing/2014/main" id="{72FAC149-AAD2-4EA9-B4CE-4F55990A8CD8}"/>
              </a:ext>
            </a:extLst>
          </p:cNvPr>
          <p:cNvSpPr txBox="1"/>
          <p:nvPr/>
        </p:nvSpPr>
        <p:spPr>
          <a:xfrm>
            <a:off x="1219777" y="5333280"/>
            <a:ext cx="2133599"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Vượn người</a:t>
            </a:r>
          </a:p>
        </p:txBody>
      </p:sp>
      <p:sp>
        <p:nvSpPr>
          <p:cNvPr id="13" name="TextBox 12">
            <a:extLst>
              <a:ext uri="{FF2B5EF4-FFF2-40B4-BE49-F238E27FC236}">
                <a16:creationId xmlns="" xmlns:a16="http://schemas.microsoft.com/office/drawing/2014/main" id="{28DC3ED8-D0DB-4F13-B1B8-4DD5E0C8330F}"/>
              </a:ext>
            </a:extLst>
          </p:cNvPr>
          <p:cNvSpPr txBox="1"/>
          <p:nvPr/>
        </p:nvSpPr>
        <p:spPr>
          <a:xfrm>
            <a:off x="4413135" y="5169994"/>
            <a:ext cx="1987665"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Người tối cổ</a:t>
            </a:r>
          </a:p>
        </p:txBody>
      </p:sp>
      <p:sp>
        <p:nvSpPr>
          <p:cNvPr id="14" name="TextBox 13">
            <a:extLst>
              <a:ext uri="{FF2B5EF4-FFF2-40B4-BE49-F238E27FC236}">
                <a16:creationId xmlns="" xmlns:a16="http://schemas.microsoft.com/office/drawing/2014/main" id="{59F40842-4DC1-4414-A888-4DB1D0AD99DD}"/>
              </a:ext>
            </a:extLst>
          </p:cNvPr>
          <p:cNvSpPr txBox="1"/>
          <p:nvPr/>
        </p:nvSpPr>
        <p:spPr>
          <a:xfrm>
            <a:off x="8520317" y="5169993"/>
            <a:ext cx="3061968"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Người tinh khôn</a:t>
            </a:r>
          </a:p>
        </p:txBody>
      </p:sp>
    </p:spTree>
    <p:custDataLst>
      <p:tags r:id="rId1"/>
    </p:custDataLst>
    <p:extLst>
      <p:ext uri="{BB962C8B-B14F-4D97-AF65-F5344CB8AC3E}">
        <p14:creationId xmlns="" xmlns:p14="http://schemas.microsoft.com/office/powerpoint/2010/main" val="10440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52628AE-875A-4D82-9DFB-F82D0C754E9D}"/>
              </a:ext>
            </a:extLst>
          </p:cNvPr>
          <p:cNvSpPr/>
          <p:nvPr/>
        </p:nvSpPr>
        <p:spPr>
          <a:xfrm>
            <a:off x="223968" y="0"/>
            <a:ext cx="8629087" cy="5126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a:solidFill>
                  <a:srgbClr val="C00000"/>
                </a:solidFill>
                <a:latin typeface="Times New Roman" panose="02020603050405020304" pitchFamily="18" charset="0"/>
                <a:ea typeface="Times New Roman" panose="02020603050405020304" pitchFamily="18" charset="0"/>
              </a:rPr>
              <a:t>I. Quá trình tiến hoá từ vượn người thành người   </a:t>
            </a:r>
          </a:p>
        </p:txBody>
      </p:sp>
      <p:graphicFrame>
        <p:nvGraphicFramePr>
          <p:cNvPr id="6" name="Table 13">
            <a:extLst>
              <a:ext uri="{FF2B5EF4-FFF2-40B4-BE49-F238E27FC236}">
                <a16:creationId xmlns="" xmlns:a16="http://schemas.microsoft.com/office/drawing/2014/main" id="{848F7E85-3644-4707-99FB-60AA5CA3060B}"/>
              </a:ext>
            </a:extLst>
          </p:cNvPr>
          <p:cNvGraphicFramePr>
            <a:graphicFrameLocks noGrp="1"/>
          </p:cNvGraphicFramePr>
          <p:nvPr>
            <p:extLst>
              <p:ext uri="{D42A27DB-BD31-4B8C-83A1-F6EECF244321}">
                <p14:modId xmlns="" xmlns:p14="http://schemas.microsoft.com/office/powerpoint/2010/main" val="634161428"/>
              </p:ext>
            </p:extLst>
          </p:nvPr>
        </p:nvGraphicFramePr>
        <p:xfrm>
          <a:off x="96982" y="719137"/>
          <a:ext cx="11914908" cy="5834568"/>
        </p:xfrm>
        <a:graphic>
          <a:graphicData uri="http://schemas.openxmlformats.org/drawingml/2006/table">
            <a:tbl>
              <a:tblPr firstRow="1" bandRow="1">
                <a:tableStyleId>{5C22544A-7EE6-4342-B048-85BDC9FD1C3A}</a:tableStyleId>
              </a:tblPr>
              <a:tblGrid>
                <a:gridCol w="1995054">
                  <a:extLst>
                    <a:ext uri="{9D8B030D-6E8A-4147-A177-3AD203B41FA5}">
                      <a16:colId xmlns="" xmlns:a16="http://schemas.microsoft.com/office/drawing/2014/main" val="899302571"/>
                    </a:ext>
                  </a:extLst>
                </a:gridCol>
                <a:gridCol w="3408219">
                  <a:extLst>
                    <a:ext uri="{9D8B030D-6E8A-4147-A177-3AD203B41FA5}">
                      <a16:colId xmlns="" xmlns:a16="http://schemas.microsoft.com/office/drawing/2014/main" val="1030384228"/>
                    </a:ext>
                  </a:extLst>
                </a:gridCol>
                <a:gridCol w="3532908">
                  <a:extLst>
                    <a:ext uri="{9D8B030D-6E8A-4147-A177-3AD203B41FA5}">
                      <a16:colId xmlns="" xmlns:a16="http://schemas.microsoft.com/office/drawing/2014/main" val="2245682628"/>
                    </a:ext>
                  </a:extLst>
                </a:gridCol>
                <a:gridCol w="2978727">
                  <a:extLst>
                    <a:ext uri="{9D8B030D-6E8A-4147-A177-3AD203B41FA5}">
                      <a16:colId xmlns="" xmlns:a16="http://schemas.microsoft.com/office/drawing/2014/main" val="4125953047"/>
                    </a:ext>
                  </a:extLst>
                </a:gridCol>
              </a:tblGrid>
              <a:tr h="403081">
                <a:tc>
                  <a:txBody>
                    <a:bodyPr/>
                    <a:lstStyle/>
                    <a:p>
                      <a:pPr algn="ctr"/>
                      <a:r>
                        <a:rPr lang="vi-VN" sz="2400">
                          <a:latin typeface="+mj-lt"/>
                        </a:rPr>
                        <a:t>Tiêu chí</a:t>
                      </a:r>
                    </a:p>
                  </a:txBody>
                  <a:tcPr/>
                </a:tc>
                <a:tc>
                  <a:txBody>
                    <a:bodyPr/>
                    <a:lstStyle/>
                    <a:p>
                      <a:pPr algn="ctr"/>
                      <a:r>
                        <a:rPr lang="vi-VN" sz="2400">
                          <a:latin typeface="+mj-lt"/>
                        </a:rPr>
                        <a:t>1</a:t>
                      </a:r>
                    </a:p>
                  </a:txBody>
                  <a:tcPr/>
                </a:tc>
                <a:tc>
                  <a:txBody>
                    <a:bodyPr/>
                    <a:lstStyle/>
                    <a:p>
                      <a:pPr algn="ctr"/>
                      <a:r>
                        <a:rPr lang="vi-VN" sz="2400">
                          <a:latin typeface="+mj-lt"/>
                        </a:rPr>
                        <a:t>2</a:t>
                      </a:r>
                    </a:p>
                  </a:txBody>
                  <a:tcPr/>
                </a:tc>
                <a:tc>
                  <a:txBody>
                    <a:bodyPr/>
                    <a:lstStyle/>
                    <a:p>
                      <a:pPr algn="ctr"/>
                      <a:r>
                        <a:rPr lang="vi-VN" sz="2400">
                          <a:latin typeface="+mj-lt"/>
                        </a:rPr>
                        <a:t>3</a:t>
                      </a:r>
                    </a:p>
                  </a:txBody>
                  <a:tcPr/>
                </a:tc>
                <a:extLst>
                  <a:ext uri="{0D108BD9-81ED-4DB2-BD59-A6C34878D82A}">
                    <a16:rowId xmlns="" xmlns:a16="http://schemas.microsoft.com/office/drawing/2014/main" val="1181308529"/>
                  </a:ext>
                </a:extLst>
              </a:tr>
              <a:tr h="732819">
                <a:tc>
                  <a:txBody>
                    <a:bodyPr/>
                    <a:lstStyle/>
                    <a:p>
                      <a:pPr algn="ctr"/>
                      <a:r>
                        <a:rPr lang="vi-VN" sz="2400" b="1">
                          <a:latin typeface="+mj-lt"/>
                        </a:rPr>
                        <a:t>Dáng đứng</a:t>
                      </a:r>
                    </a:p>
                  </a:txBody>
                  <a:tcPr anchor="ctr"/>
                </a:tc>
                <a:tc>
                  <a:txBody>
                    <a:bodyPr/>
                    <a:lstStyle/>
                    <a:p>
                      <a:r>
                        <a:rPr lang="vi-VN" sz="2400">
                          <a:latin typeface="+mj-lt"/>
                        </a:rPr>
                        <a:t>Dáng thấp, đứng bằng hai chi sau, </a:t>
                      </a:r>
                      <a:r>
                        <a:rPr lang="en-US" sz="2400" b="0" i="0" kern="1200">
                          <a:solidFill>
                            <a:schemeClr val="dk1"/>
                          </a:solidFill>
                          <a:effectLst/>
                          <a:latin typeface="Times New Roman" panose="02020603050405020304" pitchFamily="18" charset="0"/>
                          <a:ea typeface="+mn-ea"/>
                          <a:cs typeface="Times New Roman" panose="02020603050405020304" pitchFamily="18" charset="0"/>
                        </a:rPr>
                        <a:t>dáng cúi về phía trước</a:t>
                      </a:r>
                      <a:endParaRPr lang="vi-VN" sz="2400" b="0" i="0">
                        <a:latin typeface="Times New Roman" panose="02020603050405020304" pitchFamily="18" charset="0"/>
                        <a:cs typeface="Times New Roman" panose="02020603050405020304" pitchFamily="18" charset="0"/>
                      </a:endParaRPr>
                    </a:p>
                  </a:txBody>
                  <a:tcPr/>
                </a:tc>
                <a:tc>
                  <a:txBody>
                    <a:bodyPr/>
                    <a:lstStyle/>
                    <a:p>
                      <a:r>
                        <a:rPr lang="vi-VN" sz="2400">
                          <a:latin typeface="+mj-lt"/>
                        </a:rPr>
                        <a:t>Đứng thẳng hoàn toàn</a:t>
                      </a:r>
                      <a:r>
                        <a:rPr lang="it-IT" sz="2400">
                          <a:latin typeface="+mj-lt"/>
                        </a:rPr>
                        <a:t> </a:t>
                      </a:r>
                      <a:r>
                        <a:rPr lang="it-IT" sz="2400">
                          <a:latin typeface="Times New Roman" panose="02020603050405020304" pitchFamily="18" charset="0"/>
                          <a:cs typeface="Times New Roman" panose="02020603050405020304" pitchFamily="18" charset="0"/>
                        </a:rPr>
                        <a:t>bằng hai chi sau, </a:t>
                      </a:r>
                      <a:r>
                        <a:rPr lang="en-US" sz="2400" b="0" i="0" kern="1200">
                          <a:solidFill>
                            <a:schemeClr val="dk1"/>
                          </a:solidFill>
                          <a:effectLst/>
                          <a:latin typeface="Times New Roman" panose="02020603050405020304" pitchFamily="18" charset="0"/>
                          <a:ea typeface="+mn-ea"/>
                          <a:cs typeface="Times New Roman" panose="02020603050405020304" pitchFamily="18" charset="0"/>
                        </a:rPr>
                        <a:t>dáng hơi cúi về phía trước</a:t>
                      </a:r>
                      <a:endParaRPr lang="vi-VN" sz="2400" b="0" i="0">
                        <a:latin typeface="Times New Roman" panose="02020603050405020304" pitchFamily="18" charset="0"/>
                        <a:cs typeface="Times New Roman" panose="02020603050405020304" pitchFamily="18" charset="0"/>
                      </a:endParaRPr>
                    </a:p>
                  </a:txBody>
                  <a:tcPr/>
                </a:tc>
                <a:tc>
                  <a:txBody>
                    <a:bodyPr/>
                    <a:lstStyle/>
                    <a:p>
                      <a:r>
                        <a:rPr lang="en-US" sz="2400" b="0" i="0" kern="1200">
                          <a:solidFill>
                            <a:schemeClr val="dk1"/>
                          </a:solidFill>
                          <a:effectLst/>
                          <a:latin typeface="Times New Roman" panose="02020603050405020304" pitchFamily="18" charset="0"/>
                          <a:ea typeface="+mn-ea"/>
                          <a:cs typeface="Times New Roman" panose="02020603050405020304" pitchFamily="18" charset="0"/>
                        </a:rPr>
                        <a:t>Dáng </a:t>
                      </a:r>
                      <a:r>
                        <a:rPr lang="vi-VN" sz="2400" b="0" i="0" kern="1200">
                          <a:solidFill>
                            <a:schemeClr val="dk1"/>
                          </a:solidFill>
                          <a:effectLst/>
                          <a:latin typeface="Times New Roman" panose="02020603050405020304" pitchFamily="18" charset="0"/>
                          <a:ea typeface="+mn-ea"/>
                          <a:cs typeface="Times New Roman" panose="02020603050405020304" pitchFamily="18" charset="0"/>
                        </a:rPr>
                        <a:t>đứng</a:t>
                      </a:r>
                      <a:r>
                        <a:rPr lang="en-US" sz="2400" b="0" i="0" kern="1200">
                          <a:solidFill>
                            <a:schemeClr val="dk1"/>
                          </a:solidFill>
                          <a:effectLst/>
                          <a:latin typeface="Times New Roman" panose="02020603050405020304" pitchFamily="18" charset="0"/>
                          <a:ea typeface="+mn-ea"/>
                          <a:cs typeface="Times New Roman" panose="02020603050405020304" pitchFamily="18" charset="0"/>
                        </a:rPr>
                        <a:t> thẳng, nhanh nhẹn</a:t>
                      </a:r>
                      <a:endParaRPr lang="vi-VN" sz="2400" b="0" i="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73862670"/>
                  </a:ext>
                </a:extLst>
              </a:tr>
              <a:tr h="677004">
                <a:tc>
                  <a:txBody>
                    <a:bodyPr/>
                    <a:lstStyle/>
                    <a:p>
                      <a:pPr algn="ctr"/>
                      <a:r>
                        <a:rPr lang="vi-VN" sz="2400" b="1">
                          <a:latin typeface="Times New Roman" panose="02020603050405020304" pitchFamily="18" charset="0"/>
                          <a:cs typeface="Times New Roman" panose="02020603050405020304" pitchFamily="18" charset="0"/>
                        </a:rPr>
                        <a:t>Tay và chân</a:t>
                      </a:r>
                    </a:p>
                  </a:txBody>
                  <a:tcPr anchor="ctr"/>
                </a:tc>
                <a:tc>
                  <a:txBody>
                    <a:bodyPr/>
                    <a:lstStyle/>
                    <a:p>
                      <a:r>
                        <a:rPr lang="it-IT" sz="2400">
                          <a:latin typeface="Times New Roman" panose="02020603050405020304" pitchFamily="18" charset="0"/>
                          <a:cs typeface="Times New Roman" panose="02020603050405020304" pitchFamily="18" charset="0"/>
                        </a:rPr>
                        <a:t>2 chi trước dài, 2 chi sau </a:t>
                      </a:r>
                      <a:r>
                        <a:rPr lang="vi-VN" sz="2400">
                          <a:latin typeface="Times New Roman" panose="02020603050405020304" pitchFamily="18" charset="0"/>
                          <a:cs typeface="Times New Roman" panose="02020603050405020304" pitchFamily="18" charset="0"/>
                        </a:rPr>
                        <a:t>ngắn, đ</a:t>
                      </a:r>
                      <a:r>
                        <a:rPr lang="it-IT" sz="2400">
                          <a:latin typeface="Times New Roman" panose="02020603050405020304" pitchFamily="18" charset="0"/>
                          <a:cs typeface="Times New Roman" panose="02020603050405020304" pitchFamily="18" charset="0"/>
                        </a:rPr>
                        <a:t>i lại bằng 4 chi</a:t>
                      </a:r>
                      <a:endParaRPr lang="vi-VN" sz="240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a:solidFill>
                            <a:schemeClr val="dk1"/>
                          </a:solidFill>
                          <a:effectLst/>
                          <a:latin typeface="Times New Roman" panose="02020603050405020304" pitchFamily="18" charset="0"/>
                          <a:ea typeface="+mn-ea"/>
                          <a:cs typeface="Times New Roman" panose="02020603050405020304" pitchFamily="18" charset="0"/>
                        </a:rPr>
                        <a:t>Đi bằng 2 chi sau, 2 chi trước được giải phóng để cầm nắm công cụ lao động.</a:t>
                      </a:r>
                      <a:endParaRPr lang="vi-VN" sz="2400" b="0" i="0" kern="120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vi-VN" sz="2400">
                          <a:latin typeface="Times New Roman" panose="02020603050405020304" pitchFamily="18" charset="0"/>
                          <a:cs typeface="Times New Roman" panose="02020603050405020304" pitchFamily="18" charset="0"/>
                        </a:rPr>
                        <a:t>Tay chân nhanh nhẹn</a:t>
                      </a:r>
                      <a:r>
                        <a:rPr lang="en-US" sz="2400">
                          <a:latin typeface="Times New Roman" panose="02020603050405020304" pitchFamily="18" charset="0"/>
                          <a:cs typeface="Times New Roman" panose="02020603050405020304" pitchFamily="18" charset="0"/>
                        </a:rPr>
                        <a:t>, linh hoạt</a:t>
                      </a:r>
                      <a:endParaRPr lang="vi-VN" sz="24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652674559"/>
                  </a:ext>
                </a:extLst>
              </a:tr>
              <a:tr h="677004">
                <a:tc>
                  <a:txBody>
                    <a:bodyPr/>
                    <a:lstStyle/>
                    <a:p>
                      <a:pPr algn="ctr"/>
                      <a:r>
                        <a:rPr lang="vi-VN" sz="2400" b="1">
                          <a:latin typeface="+mj-lt"/>
                        </a:rPr>
                        <a:t>Bộ lông</a:t>
                      </a:r>
                    </a:p>
                  </a:txBody>
                  <a:tcPr anchor="ctr"/>
                </a:tc>
                <a:tc>
                  <a:txBody>
                    <a:bodyPr/>
                    <a:lstStyle/>
                    <a:p>
                      <a:r>
                        <a:rPr lang="nl-NL" sz="2400" kern="1200">
                          <a:solidFill>
                            <a:schemeClr val="dk1"/>
                          </a:solidFill>
                          <a:effectLst/>
                          <a:latin typeface="Times New Roman" panose="02020603050405020304" pitchFamily="18" charset="0"/>
                          <a:ea typeface="+mn-ea"/>
                          <a:cs typeface="Times New Roman" panose="02020603050405020304" pitchFamily="18" charset="0"/>
                        </a:rPr>
                        <a:t>Bao phủ bởi một lớp lông dày</a:t>
                      </a:r>
                      <a:endParaRPr lang="vi-VN" sz="240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kern="1200">
                          <a:solidFill>
                            <a:schemeClr val="dk1"/>
                          </a:solidFill>
                          <a:effectLst/>
                          <a:latin typeface="Times New Roman" panose="02020603050405020304" pitchFamily="18" charset="0"/>
                          <a:ea typeface="+mn-ea"/>
                          <a:cs typeface="Times New Roman" panose="02020603050405020304" pitchFamily="18" charset="0"/>
                        </a:rPr>
                        <a:t>Bao phủ bởi một lớp lông </a:t>
                      </a:r>
                      <a:r>
                        <a:rPr lang="vi-VN" sz="2400" kern="1200">
                          <a:solidFill>
                            <a:schemeClr val="dk1"/>
                          </a:solidFill>
                          <a:effectLst/>
                          <a:latin typeface="Times New Roman" panose="02020603050405020304" pitchFamily="18" charset="0"/>
                          <a:ea typeface="+mn-ea"/>
                          <a:cs typeface="Times New Roman" panose="02020603050405020304" pitchFamily="18" charset="0"/>
                        </a:rPr>
                        <a:t>mỏng</a:t>
                      </a:r>
                      <a:endParaRPr lang="vi-VN" sz="3200" kern="120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vi-VN" sz="2400">
                          <a:latin typeface="+mj-lt"/>
                        </a:rPr>
                        <a:t>Lớp lông mỏng không còn</a:t>
                      </a:r>
                    </a:p>
                  </a:txBody>
                  <a:tcPr/>
                </a:tc>
                <a:extLst>
                  <a:ext uri="{0D108BD9-81ED-4DB2-BD59-A6C34878D82A}">
                    <a16:rowId xmlns="" xmlns:a16="http://schemas.microsoft.com/office/drawing/2014/main" val="783685882"/>
                  </a:ext>
                </a:extLst>
              </a:tr>
              <a:tr h="677004">
                <a:tc>
                  <a:txBody>
                    <a:bodyPr/>
                    <a:lstStyle/>
                    <a:p>
                      <a:pPr algn="ctr"/>
                      <a:r>
                        <a:rPr lang="vi-VN" sz="2400" b="1">
                          <a:latin typeface="+mj-lt"/>
                        </a:rPr>
                        <a:t>Thể tích não</a:t>
                      </a:r>
                    </a:p>
                  </a:txBody>
                  <a:tcPr anchor="ctr"/>
                </a:tc>
                <a:tc>
                  <a:txBody>
                    <a:bodyPr/>
                    <a:lstStyle/>
                    <a:p>
                      <a:r>
                        <a:rPr lang="vi-VN" sz="2400">
                          <a:latin typeface="+mj-lt"/>
                        </a:rPr>
                        <a:t>&lt; 850 cm3</a:t>
                      </a:r>
                    </a:p>
                  </a:txBody>
                  <a:tcPr/>
                </a:tc>
                <a:tc>
                  <a:txBody>
                    <a:bodyPr/>
                    <a:lstStyle/>
                    <a:p>
                      <a:r>
                        <a:rPr lang="nl-NL" sz="2400" kern="1200">
                          <a:solidFill>
                            <a:schemeClr val="dk1"/>
                          </a:solidFill>
                          <a:effectLst/>
                          <a:latin typeface="Times New Roman" panose="02020603050405020304" pitchFamily="18" charset="0"/>
                          <a:ea typeface="+mn-ea"/>
                          <a:cs typeface="Times New Roman" panose="02020603050405020304" pitchFamily="18" charset="0"/>
                        </a:rPr>
                        <a:t>Từ 850-1100cm3</a:t>
                      </a:r>
                      <a:endParaRPr lang="vi-VN" sz="2400">
                        <a:latin typeface="Times New Roman" panose="02020603050405020304" pitchFamily="18" charset="0"/>
                        <a:cs typeface="Times New Roman" panose="02020603050405020304" pitchFamily="18" charset="0"/>
                      </a:endParaRPr>
                    </a:p>
                  </a:txBody>
                  <a:tcPr/>
                </a:tc>
                <a:tc>
                  <a:txBody>
                    <a:bodyPr/>
                    <a:lstStyle/>
                    <a:p>
                      <a:r>
                        <a:rPr lang="vi-VN" sz="2400">
                          <a:latin typeface="+mj-lt"/>
                        </a:rPr>
                        <a:t>Từ 1450-1500 cm3</a:t>
                      </a:r>
                    </a:p>
                  </a:txBody>
                  <a:tcPr/>
                </a:tc>
                <a:extLst>
                  <a:ext uri="{0D108BD9-81ED-4DB2-BD59-A6C34878D82A}">
                    <a16:rowId xmlns="" xmlns:a16="http://schemas.microsoft.com/office/drawing/2014/main" val="1380725353"/>
                  </a:ext>
                </a:extLst>
              </a:tr>
              <a:tr h="677004">
                <a:tc>
                  <a:txBody>
                    <a:bodyPr/>
                    <a:lstStyle/>
                    <a:p>
                      <a:pPr algn="ctr"/>
                      <a:r>
                        <a:rPr lang="vi-VN" sz="2400" b="1">
                          <a:latin typeface="+mj-lt"/>
                        </a:rPr>
                        <a:t>Thời gian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a:solidFill>
                            <a:srgbClr val="000000"/>
                          </a:solidFill>
                          <a:latin typeface="+mj-lt"/>
                          <a:cs typeface="Times New Roman" panose="02020603050405020304" pitchFamily="18" charset="0"/>
                        </a:rPr>
                        <a:t>Xuất hiện </a:t>
                      </a:r>
                      <a:r>
                        <a:rPr lang="vi-VN" sz="2400">
                          <a:solidFill>
                            <a:srgbClr val="000000"/>
                          </a:solidFill>
                          <a:latin typeface="Times New Roman" panose="02020603050405020304" pitchFamily="18" charset="0"/>
                          <a:cs typeface="Times New Roman" panose="02020603050405020304" pitchFamily="18" charset="0"/>
                        </a:rPr>
                        <a:t>c</a:t>
                      </a:r>
                      <a:r>
                        <a:rPr lang="nl-NL" sz="2400">
                          <a:solidFill>
                            <a:srgbClr val="000000"/>
                          </a:solidFill>
                          <a:effectLst/>
                          <a:latin typeface="Times New Roman" panose="02020603050405020304" pitchFamily="18" charset="0"/>
                          <a:cs typeface="Times New Roman" panose="02020603050405020304" pitchFamily="18" charset="0"/>
                        </a:rPr>
                        <a:t>ách đây khoảng từ 5-6 triệu </a:t>
                      </a:r>
                      <a:r>
                        <a:rPr lang="vi-VN" sz="2400">
                          <a:solidFill>
                            <a:srgbClr val="000000"/>
                          </a:solidFill>
                          <a:effectLst/>
                          <a:latin typeface="+mj-lt"/>
                          <a:cs typeface="Times New Roman" panose="02020603050405020304" pitchFamily="18" charset="0"/>
                        </a:rPr>
                        <a:t>năm.</a:t>
                      </a:r>
                      <a:endParaRPr lang="vi-VN" sz="2400">
                        <a:effectLst/>
                        <a:latin typeface="+mj-lt"/>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a:solidFill>
                            <a:srgbClr val="000000"/>
                          </a:solidFill>
                          <a:effectLst/>
                          <a:latin typeface="+mj-lt"/>
                          <a:cs typeface="Times New Roman" panose="02020603050405020304" pitchFamily="18" charset="0"/>
                        </a:rPr>
                        <a:t>X</a:t>
                      </a:r>
                      <a:r>
                        <a:rPr lang="vi-VN" sz="2400">
                          <a:solidFill>
                            <a:srgbClr val="000000"/>
                          </a:solidFill>
                          <a:latin typeface="+mj-lt"/>
                          <a:cs typeface="Times New Roman" panose="02020603050405020304" pitchFamily="18" charset="0"/>
                        </a:rPr>
                        <a:t>uất hiện </a:t>
                      </a:r>
                      <a:r>
                        <a:rPr lang="nl-NL" sz="2400">
                          <a:solidFill>
                            <a:srgbClr val="000000"/>
                          </a:solidFill>
                          <a:effectLst/>
                          <a:latin typeface="Times New Roman" panose="02020603050405020304" pitchFamily="18" charset="0"/>
                          <a:cs typeface="Times New Roman" panose="02020603050405020304" pitchFamily="18" charset="0"/>
                        </a:rPr>
                        <a:t>khoảng 4 triệu năm trước</a:t>
                      </a:r>
                      <a:endParaRPr lang="vi-VN" sz="240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a:solidFill>
                            <a:srgbClr val="000000"/>
                          </a:solidFill>
                          <a:effectLst/>
                          <a:latin typeface="Times New Roman" panose="02020603050405020304" pitchFamily="18" charset="0"/>
                          <a:cs typeface="Times New Roman" panose="02020603050405020304" pitchFamily="18" charset="0"/>
                        </a:rPr>
                        <a:t>X</a:t>
                      </a:r>
                      <a:r>
                        <a:rPr lang="vi-VN" sz="2400">
                          <a:solidFill>
                            <a:srgbClr val="000000"/>
                          </a:solidFill>
                          <a:latin typeface="Times New Roman" panose="02020603050405020304" pitchFamily="18" charset="0"/>
                          <a:cs typeface="Times New Roman" panose="02020603050405020304" pitchFamily="18" charset="0"/>
                        </a:rPr>
                        <a:t>uất hiện </a:t>
                      </a:r>
                      <a:r>
                        <a:rPr lang="nl-NL" sz="2400">
                          <a:solidFill>
                            <a:srgbClr val="000000"/>
                          </a:solidFill>
                          <a:effectLst/>
                          <a:latin typeface="Times New Roman" panose="02020603050405020304" pitchFamily="18" charset="0"/>
                          <a:cs typeface="Times New Roman" panose="02020603050405020304" pitchFamily="18" charset="0"/>
                        </a:rPr>
                        <a:t>khoảng 15</a:t>
                      </a:r>
                      <a:r>
                        <a:rPr lang="vi-VN" sz="2400">
                          <a:solidFill>
                            <a:srgbClr val="000000"/>
                          </a:solidFill>
                          <a:effectLst/>
                          <a:latin typeface="Times New Roman" panose="02020603050405020304" pitchFamily="18" charset="0"/>
                          <a:cs typeface="Times New Roman" panose="02020603050405020304" pitchFamily="18" charset="0"/>
                        </a:rPr>
                        <a:t> vạn</a:t>
                      </a:r>
                      <a:r>
                        <a:rPr lang="nl-NL" sz="2400">
                          <a:solidFill>
                            <a:srgbClr val="000000"/>
                          </a:solidFill>
                          <a:effectLst/>
                          <a:latin typeface="Times New Roman" panose="02020603050405020304" pitchFamily="18" charset="0"/>
                          <a:cs typeface="Times New Roman" panose="02020603050405020304" pitchFamily="18" charset="0"/>
                        </a:rPr>
                        <a:t> năm trước</a:t>
                      </a:r>
                      <a:endParaRPr lang="vi-VN" sz="2400">
                        <a:solidFill>
                          <a:srgbClr val="000000"/>
                        </a:solidFill>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47204827"/>
                  </a:ext>
                </a:extLst>
              </a:tr>
              <a:tr h="677004">
                <a:tc>
                  <a:txBody>
                    <a:bodyPr/>
                    <a:lstStyle/>
                    <a:p>
                      <a:pPr algn="ctr"/>
                      <a:r>
                        <a:rPr lang="vi-VN" sz="2400" b="1">
                          <a:latin typeface="+mj-lt"/>
                        </a:rPr>
                        <a:t>Đặt tên</a:t>
                      </a:r>
                    </a:p>
                  </a:txBody>
                  <a:tcPr anchor="ctr"/>
                </a:tc>
                <a:tc>
                  <a:txBody>
                    <a:bodyPr/>
                    <a:lstStyle/>
                    <a:p>
                      <a:r>
                        <a:rPr lang="vi-VN" sz="2400">
                          <a:latin typeface="+mj-lt"/>
                        </a:rPr>
                        <a:t>Vượn người</a:t>
                      </a:r>
                    </a:p>
                  </a:txBody>
                  <a:tcPr/>
                </a:tc>
                <a:tc>
                  <a:txBody>
                    <a:bodyPr/>
                    <a:lstStyle/>
                    <a:p>
                      <a:r>
                        <a:rPr lang="vi-VN" sz="2400">
                          <a:latin typeface="+mj-lt"/>
                        </a:rPr>
                        <a:t>Người tối cổ</a:t>
                      </a:r>
                    </a:p>
                  </a:txBody>
                  <a:tcPr/>
                </a:tc>
                <a:tc>
                  <a:txBody>
                    <a:bodyPr/>
                    <a:lstStyle/>
                    <a:p>
                      <a:r>
                        <a:rPr lang="vi-VN" sz="2400">
                          <a:latin typeface="+mj-lt"/>
                        </a:rPr>
                        <a:t>Người tinh khôn</a:t>
                      </a:r>
                    </a:p>
                  </a:txBody>
                  <a:tcPr/>
                </a:tc>
                <a:extLst>
                  <a:ext uri="{0D108BD9-81ED-4DB2-BD59-A6C34878D82A}">
                    <a16:rowId xmlns="" xmlns:a16="http://schemas.microsoft.com/office/drawing/2014/main" val="677639989"/>
                  </a:ext>
                </a:extLst>
              </a:tr>
            </a:tbl>
          </a:graphicData>
        </a:graphic>
      </p:graphicFrame>
    </p:spTree>
    <p:custDataLst>
      <p:tags r:id="rId1"/>
    </p:custDataLst>
    <p:extLst>
      <p:ext uri="{BB962C8B-B14F-4D97-AF65-F5344CB8AC3E}">
        <p14:creationId xmlns="" xmlns:p14="http://schemas.microsoft.com/office/powerpoint/2010/main" val="155752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29C2E92-442D-4EC0-88B9-ACA7B5E74DC1}"/>
              </a:ext>
            </a:extLst>
          </p:cNvPr>
          <p:cNvSpPr/>
          <p:nvPr/>
        </p:nvSpPr>
        <p:spPr>
          <a:xfrm>
            <a:off x="249381" y="0"/>
            <a:ext cx="10834255" cy="92132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3000" b="1" dirty="0">
                <a:solidFill>
                  <a:srgbClr val="C00000"/>
                </a:solidFill>
                <a:latin typeface="Times New Roman" panose="02020603050405020304" pitchFamily="18" charset="0"/>
                <a:ea typeface="Times New Roman" panose="02020603050405020304" pitchFamily="18" charset="0"/>
              </a:rPr>
              <a:t>II. </a:t>
            </a:r>
            <a:r>
              <a:rPr lang="en-US" sz="3000" b="1" dirty="0" smtClean="0">
                <a:solidFill>
                  <a:srgbClr val="C00000"/>
                </a:solidFill>
                <a:latin typeface="Times New Roman" panose="02020603050405020304" pitchFamily="18" charset="0"/>
                <a:ea typeface="Times New Roman" panose="02020603050405020304" pitchFamily="18" charset="0"/>
              </a:rPr>
              <a:t>D</a:t>
            </a:r>
            <a:r>
              <a:rPr lang="vi-VN" sz="3000" b="1" dirty="0" smtClean="0">
                <a:solidFill>
                  <a:srgbClr val="C00000"/>
                </a:solidFill>
                <a:latin typeface="Times New Roman" panose="02020603050405020304" pitchFamily="18" charset="0"/>
                <a:ea typeface="Times New Roman" panose="02020603050405020304" pitchFamily="18" charset="0"/>
              </a:rPr>
              <a:t>ấu </a:t>
            </a:r>
            <a:r>
              <a:rPr lang="vi-VN" sz="3000" b="1" dirty="0">
                <a:solidFill>
                  <a:srgbClr val="C00000"/>
                </a:solidFill>
                <a:latin typeface="Times New Roman" panose="02020603050405020304" pitchFamily="18" charset="0"/>
                <a:ea typeface="Times New Roman" panose="02020603050405020304" pitchFamily="18" charset="0"/>
              </a:rPr>
              <a:t>tích của </a:t>
            </a:r>
            <a:r>
              <a:rPr lang="en-US" sz="3000" b="1" dirty="0" err="1" smtClean="0">
                <a:solidFill>
                  <a:srgbClr val="C00000"/>
                </a:solidFill>
                <a:latin typeface="Times New Roman" panose="02020603050405020304" pitchFamily="18" charset="0"/>
                <a:ea typeface="Times New Roman" panose="02020603050405020304" pitchFamily="18" charset="0"/>
              </a:rPr>
              <a:t>Người</a:t>
            </a:r>
            <a:r>
              <a:rPr lang="en-US" sz="3000" b="1" dirty="0" smtClean="0">
                <a:solidFill>
                  <a:srgbClr val="C00000"/>
                </a:solidFill>
                <a:latin typeface="Times New Roman" panose="02020603050405020304" pitchFamily="18" charset="0"/>
                <a:ea typeface="Times New Roman" panose="02020603050405020304" pitchFamily="18" charset="0"/>
              </a:rPr>
              <a:t> </a:t>
            </a:r>
            <a:r>
              <a:rPr lang="en-US" sz="3000" b="1" dirty="0" err="1" smtClean="0">
                <a:solidFill>
                  <a:srgbClr val="C00000"/>
                </a:solidFill>
                <a:latin typeface="Times New Roman" panose="02020603050405020304" pitchFamily="18" charset="0"/>
                <a:ea typeface="Times New Roman" panose="02020603050405020304" pitchFamily="18" charset="0"/>
              </a:rPr>
              <a:t>tối</a:t>
            </a:r>
            <a:r>
              <a:rPr lang="en-US" sz="3000" b="1" dirty="0" smtClean="0">
                <a:solidFill>
                  <a:srgbClr val="C00000"/>
                </a:solidFill>
                <a:latin typeface="Times New Roman" panose="02020603050405020304" pitchFamily="18" charset="0"/>
                <a:ea typeface="Times New Roman" panose="02020603050405020304" pitchFamily="18" charset="0"/>
              </a:rPr>
              <a:t> </a:t>
            </a:r>
            <a:r>
              <a:rPr lang="en-US" sz="3000" b="1" dirty="0" err="1" smtClean="0">
                <a:solidFill>
                  <a:srgbClr val="C00000"/>
                </a:solidFill>
                <a:latin typeface="Times New Roman" panose="02020603050405020304" pitchFamily="18" charset="0"/>
                <a:ea typeface="Times New Roman" panose="02020603050405020304" pitchFamily="18" charset="0"/>
              </a:rPr>
              <a:t>cổ</a:t>
            </a:r>
            <a:r>
              <a:rPr lang="en-US" sz="3000" b="1" dirty="0" smtClean="0">
                <a:solidFill>
                  <a:srgbClr val="C00000"/>
                </a:solidFill>
                <a:latin typeface="Times New Roman" panose="02020603050405020304" pitchFamily="18" charset="0"/>
                <a:ea typeface="Times New Roman" panose="02020603050405020304" pitchFamily="18" charset="0"/>
              </a:rPr>
              <a:t> </a:t>
            </a:r>
            <a:r>
              <a:rPr lang="vi-VN" sz="3000" b="1" dirty="0" smtClean="0">
                <a:solidFill>
                  <a:srgbClr val="C00000"/>
                </a:solidFill>
                <a:latin typeface="Times New Roman" panose="02020603050405020304" pitchFamily="18" charset="0"/>
                <a:ea typeface="Times New Roman" panose="02020603050405020304" pitchFamily="18" charset="0"/>
              </a:rPr>
              <a:t>ở </a:t>
            </a:r>
            <a:r>
              <a:rPr lang="vi-VN" sz="3000" b="1" dirty="0">
                <a:solidFill>
                  <a:srgbClr val="C00000"/>
                </a:solidFill>
                <a:latin typeface="Times New Roman" panose="02020603050405020304" pitchFamily="18" charset="0"/>
                <a:ea typeface="Times New Roman" panose="02020603050405020304" pitchFamily="18" charset="0"/>
              </a:rPr>
              <a:t>Đông Nam </a:t>
            </a:r>
            <a:r>
              <a:rPr lang="vi-VN" sz="3000" b="1" dirty="0" smtClean="0">
                <a:solidFill>
                  <a:srgbClr val="C00000"/>
                </a:solidFill>
                <a:latin typeface="Times New Roman" panose="02020603050405020304" pitchFamily="18" charset="0"/>
                <a:ea typeface="Times New Roman" panose="02020603050405020304" pitchFamily="18" charset="0"/>
              </a:rPr>
              <a:t>Á</a:t>
            </a:r>
            <a:endParaRPr lang="vi-VN" sz="3000" dirty="0">
              <a:solidFill>
                <a:srgbClr val="C00000"/>
              </a:solidFill>
            </a:endParaRPr>
          </a:p>
        </p:txBody>
      </p:sp>
      <p:pic>
        <p:nvPicPr>
          <p:cNvPr id="6" name="Picture 5">
            <a:extLst>
              <a:ext uri="{FF2B5EF4-FFF2-40B4-BE49-F238E27FC236}">
                <a16:creationId xmlns="" xmlns:a16="http://schemas.microsoft.com/office/drawing/2014/main" id="{34225806-37E0-4157-BB65-03A64B1B6AA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2008" y="1107930"/>
            <a:ext cx="5524500" cy="4143375"/>
          </a:xfrm>
          <a:prstGeom prst="rect">
            <a:avLst/>
          </a:prstGeom>
        </p:spPr>
      </p:pic>
      <p:pic>
        <p:nvPicPr>
          <p:cNvPr id="8" name="Picture 7">
            <a:extLst>
              <a:ext uri="{FF2B5EF4-FFF2-40B4-BE49-F238E27FC236}">
                <a16:creationId xmlns="" xmlns:a16="http://schemas.microsoft.com/office/drawing/2014/main" id="{CA1946E8-8B11-40F3-B779-E325B11949DE}"/>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90409" y="1107930"/>
            <a:ext cx="5649191" cy="4143374"/>
          </a:xfrm>
          <a:prstGeom prst="rect">
            <a:avLst/>
          </a:prstGeom>
        </p:spPr>
      </p:pic>
      <p:sp>
        <p:nvSpPr>
          <p:cNvPr id="10" name="TextBox 9">
            <a:extLst>
              <a:ext uri="{FF2B5EF4-FFF2-40B4-BE49-F238E27FC236}">
                <a16:creationId xmlns="" xmlns:a16="http://schemas.microsoft.com/office/drawing/2014/main" id="{6B193675-AD13-44BC-89CD-2DDDAA5065F9}"/>
              </a:ext>
            </a:extLst>
          </p:cNvPr>
          <p:cNvSpPr txBox="1"/>
          <p:nvPr/>
        </p:nvSpPr>
        <p:spPr>
          <a:xfrm>
            <a:off x="382732" y="5550015"/>
            <a:ext cx="6096000" cy="400110"/>
          </a:xfrm>
          <a:prstGeom prst="rect">
            <a:avLst/>
          </a:prstGeom>
          <a:noFill/>
        </p:spPr>
        <p:txBody>
          <a:bodyPr wrap="square">
            <a:spAutoFit/>
          </a:bodyPr>
          <a:lstStyle/>
          <a:p>
            <a:r>
              <a:rPr lang="vi-VN" sz="2000" b="1">
                <a:solidFill>
                  <a:srgbClr val="242021"/>
                </a:solidFill>
                <a:latin typeface="Times New Roman" panose="02020603050405020304" pitchFamily="18" charset="0"/>
                <a:ea typeface="Times New Roman" panose="02020603050405020304" pitchFamily="18" charset="0"/>
              </a:rPr>
              <a:t>N</a:t>
            </a:r>
            <a:r>
              <a:rPr lang="vi-VN" sz="2000" b="1">
                <a:solidFill>
                  <a:srgbClr val="242021"/>
                </a:solidFill>
                <a:effectLst/>
                <a:latin typeface="Times New Roman" panose="02020603050405020304" pitchFamily="18" charset="0"/>
                <a:ea typeface="Times New Roman" panose="02020603050405020304" pitchFamily="18" charset="0"/>
              </a:rPr>
              <a:t>gười Neanderthal</a:t>
            </a:r>
            <a:r>
              <a:rPr lang="vi-VN" sz="2000" b="1">
                <a:effectLst/>
                <a:latin typeface="Times New Roman" panose="02020603050405020304" pitchFamily="18" charset="0"/>
                <a:ea typeface="Times New Roman" panose="02020603050405020304" pitchFamily="18" charset="0"/>
              </a:rPr>
              <a:t> </a:t>
            </a:r>
            <a:r>
              <a:rPr lang="vi-VN" sz="2000" b="1">
                <a:solidFill>
                  <a:srgbClr val="242021"/>
                </a:solidFill>
                <a:effectLst/>
                <a:latin typeface="Times New Roman" panose="02020603050405020304" pitchFamily="18" charset="0"/>
                <a:ea typeface="Times New Roman" panose="02020603050405020304" pitchFamily="18" charset="0"/>
              </a:rPr>
              <a:t>(400 000 TCN – 40 TCN) </a:t>
            </a:r>
            <a:endParaRPr lang="vi-VN" sz="2000" b="1"/>
          </a:p>
        </p:txBody>
      </p:sp>
      <p:sp>
        <p:nvSpPr>
          <p:cNvPr id="12" name="TextBox 11">
            <a:extLst>
              <a:ext uri="{FF2B5EF4-FFF2-40B4-BE49-F238E27FC236}">
                <a16:creationId xmlns="" xmlns:a16="http://schemas.microsoft.com/office/drawing/2014/main" id="{31EE7739-1A8C-4B7D-8FA7-FA224A5CB490}"/>
              </a:ext>
            </a:extLst>
          </p:cNvPr>
          <p:cNvSpPr txBox="1"/>
          <p:nvPr/>
        </p:nvSpPr>
        <p:spPr>
          <a:xfrm>
            <a:off x="6184324" y="5550015"/>
            <a:ext cx="6095999" cy="400110"/>
          </a:xfrm>
          <a:prstGeom prst="rect">
            <a:avLst/>
          </a:prstGeom>
          <a:noFill/>
        </p:spPr>
        <p:txBody>
          <a:bodyPr wrap="square">
            <a:spAutoFit/>
          </a:bodyPr>
          <a:lstStyle/>
          <a:p>
            <a:r>
              <a:rPr lang="vi-VN" sz="2000" b="1" dirty="0">
                <a:solidFill>
                  <a:srgbClr val="242021"/>
                </a:solidFill>
                <a:latin typeface="Times New Roman" panose="02020603050405020304" pitchFamily="18" charset="0"/>
                <a:ea typeface="Times New Roman" panose="02020603050405020304" pitchFamily="18" charset="0"/>
              </a:rPr>
              <a:t>N</a:t>
            </a:r>
            <a:r>
              <a:rPr lang="vi-VN" sz="2000" b="1" dirty="0">
                <a:solidFill>
                  <a:srgbClr val="242021"/>
                </a:solidFill>
                <a:effectLst/>
                <a:latin typeface="Times New Roman" panose="02020603050405020304" pitchFamily="18" charset="0"/>
                <a:ea typeface="Times New Roman" panose="02020603050405020304" pitchFamily="18" charset="0"/>
              </a:rPr>
              <a:t>gười lùn</a:t>
            </a:r>
            <a:r>
              <a:rPr lang="vi-VN" sz="2000" b="1" dirty="0">
                <a:effectLst/>
                <a:latin typeface="Times New Roman" panose="02020603050405020304" pitchFamily="18" charset="0"/>
                <a:ea typeface="Times New Roman" panose="02020603050405020304" pitchFamily="18" charset="0"/>
              </a:rPr>
              <a:t> </a:t>
            </a:r>
            <a:r>
              <a:rPr lang="vi-VN" sz="2000" b="1" dirty="0">
                <a:solidFill>
                  <a:srgbClr val="242021"/>
                </a:solidFill>
                <a:effectLst/>
                <a:latin typeface="Times New Roman" panose="02020603050405020304" pitchFamily="18" charset="0"/>
                <a:ea typeface="Times New Roman" panose="02020603050405020304" pitchFamily="18" charset="0"/>
              </a:rPr>
              <a:t>Floresiensis (200 000 TCN – 50 </a:t>
            </a:r>
            <a:r>
              <a:rPr lang="vi-VN" sz="2000" b="1" dirty="0" smtClean="0">
                <a:solidFill>
                  <a:srgbClr val="242021"/>
                </a:solidFill>
                <a:effectLst/>
                <a:latin typeface="Times New Roman" panose="02020603050405020304" pitchFamily="18" charset="0"/>
                <a:ea typeface="Times New Roman" panose="02020603050405020304" pitchFamily="18" charset="0"/>
              </a:rPr>
              <a:t>000</a:t>
            </a:r>
            <a:r>
              <a:rPr lang="en-US" sz="2000" b="1" dirty="0" smtClean="0">
                <a:solidFill>
                  <a:srgbClr val="242021"/>
                </a:solidFill>
                <a:effectLst/>
                <a:latin typeface="Times New Roman" panose="02020603050405020304" pitchFamily="18" charset="0"/>
                <a:ea typeface="Times New Roman" panose="02020603050405020304" pitchFamily="18" charset="0"/>
              </a:rPr>
              <a:t> </a:t>
            </a:r>
            <a:r>
              <a:rPr lang="vi-VN" sz="2000" b="1" dirty="0" smtClean="0">
                <a:solidFill>
                  <a:srgbClr val="242021"/>
                </a:solidFill>
                <a:effectLst/>
                <a:latin typeface="Times New Roman" panose="02020603050405020304" pitchFamily="18" charset="0"/>
                <a:ea typeface="Times New Roman" panose="02020603050405020304" pitchFamily="18" charset="0"/>
              </a:rPr>
              <a:t>TCN</a:t>
            </a:r>
            <a:r>
              <a:rPr lang="vi-VN" sz="2000" b="1" dirty="0">
                <a:solidFill>
                  <a:srgbClr val="242021"/>
                </a:solidFill>
                <a:effectLst/>
                <a:latin typeface="Times New Roman" panose="02020603050405020304" pitchFamily="18" charset="0"/>
                <a:ea typeface="Times New Roman" panose="02020603050405020304" pitchFamily="18" charset="0"/>
              </a:rPr>
              <a:t>)</a:t>
            </a:r>
            <a:endParaRPr lang="vi-VN" sz="2000" b="1" dirty="0"/>
          </a:p>
        </p:txBody>
      </p:sp>
    </p:spTree>
    <p:custDataLst>
      <p:tags r:id="rId1"/>
    </p:custDataLst>
    <p:extLst>
      <p:ext uri="{BB962C8B-B14F-4D97-AF65-F5344CB8AC3E}">
        <p14:creationId xmlns="" xmlns:p14="http://schemas.microsoft.com/office/powerpoint/2010/main" val="31534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6C503BC-5330-48A0-9187-7ACE33D33591}"/>
              </a:ext>
            </a:extLst>
          </p:cNvPr>
          <p:cNvSpPr/>
          <p:nvPr/>
        </p:nvSpPr>
        <p:spPr>
          <a:xfrm>
            <a:off x="642241" y="125533"/>
            <a:ext cx="8742218" cy="8035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smtClean="0">
                <a:solidFill>
                  <a:srgbClr val="C00000"/>
                </a:solidFill>
                <a:latin typeface="Times New Roman" panose="02020603050405020304" pitchFamily="18" charset="0"/>
                <a:ea typeface="Times New Roman" panose="02020603050405020304" pitchFamily="18" charset="0"/>
              </a:rPr>
              <a:t>II. </a:t>
            </a:r>
            <a:r>
              <a:rPr lang="en-US" sz="2800" b="1" dirty="0" smtClean="0">
                <a:solidFill>
                  <a:srgbClr val="C00000"/>
                </a:solidFill>
                <a:latin typeface="Times New Roman" panose="02020603050405020304" pitchFamily="18" charset="0"/>
                <a:ea typeface="Times New Roman" panose="02020603050405020304" pitchFamily="18" charset="0"/>
              </a:rPr>
              <a:t>D</a:t>
            </a:r>
            <a:r>
              <a:rPr lang="vi-VN" sz="2800" b="1" dirty="0" smtClean="0">
                <a:solidFill>
                  <a:srgbClr val="C00000"/>
                </a:solidFill>
                <a:latin typeface="Times New Roman" panose="02020603050405020304" pitchFamily="18" charset="0"/>
                <a:ea typeface="Times New Roman" panose="02020603050405020304" pitchFamily="18" charset="0"/>
              </a:rPr>
              <a:t>ấu tích của </a:t>
            </a:r>
            <a:r>
              <a:rPr lang="en-US" sz="2800" b="1" dirty="0" err="1" smtClean="0">
                <a:solidFill>
                  <a:srgbClr val="C00000"/>
                </a:solidFill>
                <a:latin typeface="Times New Roman" panose="02020603050405020304" pitchFamily="18" charset="0"/>
                <a:ea typeface="Times New Roman" panose="02020603050405020304" pitchFamily="18" charset="0"/>
              </a:rPr>
              <a:t>Người</a:t>
            </a:r>
            <a:r>
              <a:rPr lang="en-US" sz="2800" b="1" dirty="0" smtClean="0">
                <a:solidFill>
                  <a:srgbClr val="C00000"/>
                </a:solidFill>
                <a:latin typeface="Times New Roman" panose="02020603050405020304" pitchFamily="18" charset="0"/>
                <a:ea typeface="Times New Roman" panose="02020603050405020304" pitchFamily="18" charset="0"/>
              </a:rPr>
              <a:t> </a:t>
            </a:r>
            <a:r>
              <a:rPr lang="en-US" sz="2800" b="1" dirty="0" err="1" smtClean="0">
                <a:solidFill>
                  <a:srgbClr val="C00000"/>
                </a:solidFill>
                <a:latin typeface="Times New Roman" panose="02020603050405020304" pitchFamily="18" charset="0"/>
                <a:ea typeface="Times New Roman" panose="02020603050405020304" pitchFamily="18" charset="0"/>
              </a:rPr>
              <a:t>tối</a:t>
            </a:r>
            <a:r>
              <a:rPr lang="en-US" sz="2800" b="1" dirty="0" smtClean="0">
                <a:solidFill>
                  <a:srgbClr val="C00000"/>
                </a:solidFill>
                <a:latin typeface="Times New Roman" panose="02020603050405020304" pitchFamily="18" charset="0"/>
                <a:ea typeface="Times New Roman" panose="02020603050405020304" pitchFamily="18" charset="0"/>
              </a:rPr>
              <a:t> </a:t>
            </a:r>
            <a:r>
              <a:rPr lang="en-US" sz="2800" b="1" dirty="0" err="1" smtClean="0">
                <a:solidFill>
                  <a:srgbClr val="C00000"/>
                </a:solidFill>
                <a:latin typeface="Times New Roman" panose="02020603050405020304" pitchFamily="18" charset="0"/>
                <a:ea typeface="Times New Roman" panose="02020603050405020304" pitchFamily="18" charset="0"/>
              </a:rPr>
              <a:t>cổ</a:t>
            </a:r>
            <a:r>
              <a:rPr lang="en-US" sz="2800" b="1" dirty="0" smtClean="0">
                <a:solidFill>
                  <a:srgbClr val="C00000"/>
                </a:solidFill>
                <a:latin typeface="Times New Roman" panose="02020603050405020304" pitchFamily="18" charset="0"/>
                <a:ea typeface="Times New Roman" panose="02020603050405020304" pitchFamily="18" charset="0"/>
              </a:rPr>
              <a:t> </a:t>
            </a:r>
            <a:r>
              <a:rPr lang="vi-VN" sz="2800" b="1" dirty="0" smtClean="0">
                <a:solidFill>
                  <a:srgbClr val="C00000"/>
                </a:solidFill>
                <a:latin typeface="Times New Roman" panose="02020603050405020304" pitchFamily="18" charset="0"/>
                <a:ea typeface="Times New Roman" panose="02020603050405020304" pitchFamily="18" charset="0"/>
              </a:rPr>
              <a:t>ở Đông Nam Á</a:t>
            </a:r>
            <a:endParaRPr lang="vi-VN" sz="2800" dirty="0" smtClean="0">
              <a:solidFill>
                <a:srgbClr val="C00000"/>
              </a:solidFill>
            </a:endParaRPr>
          </a:p>
        </p:txBody>
      </p:sp>
      <p:sp>
        <p:nvSpPr>
          <p:cNvPr id="3" name="TextBox 2">
            <a:extLst>
              <a:ext uri="{FF2B5EF4-FFF2-40B4-BE49-F238E27FC236}">
                <a16:creationId xmlns="" xmlns:a16="http://schemas.microsoft.com/office/drawing/2014/main" id="{554875E8-AE97-4944-8DA9-BB2E8AD748B6}"/>
              </a:ext>
            </a:extLst>
          </p:cNvPr>
          <p:cNvSpPr txBox="1"/>
          <p:nvPr/>
        </p:nvSpPr>
        <p:spPr>
          <a:xfrm>
            <a:off x="1067798" y="1142733"/>
            <a:ext cx="3329023"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Câu hỏi thảo luận:</a:t>
            </a:r>
          </a:p>
        </p:txBody>
      </p:sp>
      <p:grpSp>
        <p:nvGrpSpPr>
          <p:cNvPr id="24" name="Group 23">
            <a:extLst>
              <a:ext uri="{FF2B5EF4-FFF2-40B4-BE49-F238E27FC236}">
                <a16:creationId xmlns="" xmlns:a16="http://schemas.microsoft.com/office/drawing/2014/main" id="{8800E50E-1437-4B42-B747-E672EC68BBB5}"/>
              </a:ext>
            </a:extLst>
          </p:cNvPr>
          <p:cNvGrpSpPr/>
          <p:nvPr/>
        </p:nvGrpSpPr>
        <p:grpSpPr>
          <a:xfrm>
            <a:off x="422858" y="1878116"/>
            <a:ext cx="10778836" cy="4355229"/>
            <a:chOff x="443346" y="2100988"/>
            <a:chExt cx="10778836" cy="4355229"/>
          </a:xfrm>
        </p:grpSpPr>
        <p:sp>
          <p:nvSpPr>
            <p:cNvPr id="11" name="Rectangle 10">
              <a:extLst>
                <a:ext uri="{FF2B5EF4-FFF2-40B4-BE49-F238E27FC236}">
                  <a16:creationId xmlns="" xmlns:a16="http://schemas.microsoft.com/office/drawing/2014/main" id="{DE8C5E4D-4671-415D-A91D-05CE5A4858A7}"/>
                </a:ext>
              </a:extLst>
            </p:cNvPr>
            <p:cNvSpPr/>
            <p:nvPr/>
          </p:nvSpPr>
          <p:spPr>
            <a:xfrm>
              <a:off x="443346" y="2854424"/>
              <a:ext cx="10778836" cy="1286355"/>
            </a:xfrm>
            <a:prstGeom prst="rect">
              <a:avLst/>
            </a:prstGeom>
          </p:spPr>
          <p:style>
            <a:lnRef idx="2">
              <a:schemeClr val="accent1"/>
            </a:lnRef>
            <a:fillRef idx="1">
              <a:schemeClr val="lt1"/>
            </a:fillRef>
            <a:effectRef idx="0">
              <a:schemeClr val="accent1"/>
            </a:effectRef>
            <a:fontRef idx="minor">
              <a:schemeClr val="dk1"/>
            </a:fontRef>
          </p:style>
        </p:sp>
        <p:sp>
          <p:nvSpPr>
            <p:cNvPr id="12" name="Freeform: Shape 11">
              <a:extLst>
                <a:ext uri="{FF2B5EF4-FFF2-40B4-BE49-F238E27FC236}">
                  <a16:creationId xmlns="" xmlns:a16="http://schemas.microsoft.com/office/drawing/2014/main" id="{730CBE5E-8152-469A-ACF7-7787F6A776BB}"/>
                </a:ext>
              </a:extLst>
            </p:cNvPr>
            <p:cNvSpPr/>
            <p:nvPr/>
          </p:nvSpPr>
          <p:spPr>
            <a:xfrm>
              <a:off x="982288" y="2100988"/>
              <a:ext cx="9737700" cy="1506872"/>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74136" tIns="59083" rIns="274136" bIns="59083" numCol="1" spcCol="1270" anchor="ctr" anchorCtr="0">
              <a:noAutofit/>
            </a:bodyPr>
            <a:lstStyle/>
            <a:p>
              <a:pPr marL="0" lvl="0" indent="0" algn="l" defTabSz="1822450">
                <a:lnSpc>
                  <a:spcPct val="90000"/>
                </a:lnSpc>
                <a:spcBef>
                  <a:spcPct val="0"/>
                </a:spcBef>
                <a:spcAft>
                  <a:spcPct val="35000"/>
                </a:spcAft>
                <a:buNone/>
              </a:pPr>
              <a:endParaRPr lang="vi-VN" sz="4100" kern="1200">
                <a:solidFill>
                  <a:schemeClr val="accent6">
                    <a:lumMod val="50000"/>
                  </a:schemeClr>
                </a:solidFill>
              </a:endParaRPr>
            </a:p>
          </p:txBody>
        </p:sp>
        <p:sp>
          <p:nvSpPr>
            <p:cNvPr id="13" name="Rectangle 12">
              <a:extLst>
                <a:ext uri="{FF2B5EF4-FFF2-40B4-BE49-F238E27FC236}">
                  <a16:creationId xmlns="" xmlns:a16="http://schemas.microsoft.com/office/drawing/2014/main" id="{BFE6943E-F5C4-4238-8388-17E884FD20E3}"/>
                </a:ext>
              </a:extLst>
            </p:cNvPr>
            <p:cNvSpPr/>
            <p:nvPr/>
          </p:nvSpPr>
          <p:spPr>
            <a:xfrm>
              <a:off x="443346" y="5169862"/>
              <a:ext cx="10778836" cy="1286355"/>
            </a:xfrm>
            <a:prstGeom prst="rect">
              <a:avLst/>
            </a:prstGeom>
          </p:spPr>
          <p:style>
            <a:lnRef idx="2">
              <a:schemeClr val="accent1"/>
            </a:lnRef>
            <a:fillRef idx="1">
              <a:schemeClr val="lt1"/>
            </a:fillRef>
            <a:effectRef idx="0">
              <a:schemeClr val="accent1"/>
            </a:effectRef>
            <a:fontRef idx="minor">
              <a:schemeClr val="dk1"/>
            </a:fontRef>
          </p:style>
        </p:sp>
        <p:sp>
          <p:nvSpPr>
            <p:cNvPr id="14" name="Freeform: Shape 13">
              <a:extLst>
                <a:ext uri="{FF2B5EF4-FFF2-40B4-BE49-F238E27FC236}">
                  <a16:creationId xmlns="" xmlns:a16="http://schemas.microsoft.com/office/drawing/2014/main" id="{7FBFCAF1-29FC-476C-AE6D-87CE58C140F2}"/>
                </a:ext>
              </a:extLst>
            </p:cNvPr>
            <p:cNvSpPr/>
            <p:nvPr/>
          </p:nvSpPr>
          <p:spPr>
            <a:xfrm>
              <a:off x="982288" y="4416426"/>
              <a:ext cx="9873001" cy="1506872"/>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74136" tIns="59083" rIns="274136" bIns="59083" numCol="1" spcCol="1270" anchor="ctr" anchorCtr="0">
              <a:noAutofit/>
            </a:bodyPr>
            <a:lstStyle/>
            <a:p>
              <a:pPr marL="0" lvl="0" indent="0" algn="l" defTabSz="1822450">
                <a:lnSpc>
                  <a:spcPct val="90000"/>
                </a:lnSpc>
                <a:spcBef>
                  <a:spcPct val="0"/>
                </a:spcBef>
                <a:spcAft>
                  <a:spcPct val="35000"/>
                </a:spcAft>
                <a:buNone/>
              </a:pPr>
              <a:endParaRPr lang="vi-VN" sz="4100" kern="1200"/>
            </a:p>
          </p:txBody>
        </p:sp>
        <p:sp>
          <p:nvSpPr>
            <p:cNvPr id="19" name="TextBox 18">
              <a:extLst>
                <a:ext uri="{FF2B5EF4-FFF2-40B4-BE49-F238E27FC236}">
                  <a16:creationId xmlns="" xmlns:a16="http://schemas.microsoft.com/office/drawing/2014/main" id="{65AA7B2D-75B2-4F15-8056-967C4468BBE8}"/>
                </a:ext>
              </a:extLst>
            </p:cNvPr>
            <p:cNvSpPr txBox="1"/>
            <p:nvPr/>
          </p:nvSpPr>
          <p:spPr>
            <a:xfrm>
              <a:off x="1261096" y="2214557"/>
              <a:ext cx="8905043" cy="1472711"/>
            </a:xfrm>
            <a:prstGeom prst="rect">
              <a:avLst/>
            </a:prstGeom>
            <a:noFill/>
          </p:spPr>
          <p:txBody>
            <a:bodyPr wrap="square">
              <a:spAutoFit/>
            </a:bodyPr>
            <a:lstStyle/>
            <a:p>
              <a:pPr algn="just">
                <a:lnSpc>
                  <a:spcPct val="115000"/>
                </a:lnSpc>
              </a:pPr>
              <a:r>
                <a:rPr lang="vi-VN" sz="2600" b="1" i="1" dirty="0">
                  <a:solidFill>
                    <a:srgbClr val="7030A0"/>
                  </a:solidFill>
                  <a:latin typeface="Times New Roman" panose="02020603050405020304" pitchFamily="18" charset="0"/>
                  <a:ea typeface="Times New Roman" panose="02020603050405020304" pitchFamily="18" charset="0"/>
                </a:rPr>
                <a:t>Nhóm 1,2</a:t>
              </a:r>
              <a:r>
                <a:rPr lang="vi-VN" sz="2600" dirty="0">
                  <a:solidFill>
                    <a:srgbClr val="7030A0"/>
                  </a:solidFill>
                  <a:latin typeface="Times New Roman" panose="02020603050405020304" pitchFamily="18" charset="0"/>
                  <a:ea typeface="Times New Roman" panose="02020603050405020304" pitchFamily="18" charset="0"/>
                </a:rPr>
                <a:t>:. Quan sát lược đồ </a:t>
              </a:r>
              <a:r>
                <a:rPr lang="vi-VN" sz="2600" dirty="0" smtClean="0">
                  <a:solidFill>
                    <a:srgbClr val="7030A0"/>
                  </a:solidFill>
                  <a:latin typeface="Times New Roman" panose="02020603050405020304" pitchFamily="18" charset="0"/>
                  <a:ea typeface="Times New Roman" panose="02020603050405020304" pitchFamily="18" charset="0"/>
                </a:rPr>
                <a:t>H3</a:t>
              </a:r>
              <a:r>
                <a:rPr lang="en-US" sz="2600" dirty="0" smtClean="0">
                  <a:solidFill>
                    <a:srgbClr val="7030A0"/>
                  </a:solidFill>
                  <a:latin typeface="Times New Roman" panose="02020603050405020304" pitchFamily="18" charset="0"/>
                  <a:ea typeface="Times New Roman" panose="02020603050405020304" pitchFamily="18" charset="0"/>
                </a:rPr>
                <a:t>.5</a:t>
              </a:r>
              <a:r>
                <a:rPr lang="vi-VN" sz="2600" dirty="0" smtClean="0">
                  <a:solidFill>
                    <a:srgbClr val="7030A0"/>
                  </a:solidFill>
                  <a:latin typeface="Times New Roman" panose="02020603050405020304" pitchFamily="18" charset="0"/>
                  <a:ea typeface="Times New Roman" panose="02020603050405020304" pitchFamily="18" charset="0"/>
                </a:rPr>
                <a:t> </a:t>
              </a:r>
              <a:r>
                <a:rPr lang="vi-VN" sz="2600" dirty="0">
                  <a:solidFill>
                    <a:srgbClr val="7030A0"/>
                  </a:solidFill>
                  <a:latin typeface="Times New Roman" panose="02020603050405020304" pitchFamily="18" charset="0"/>
                  <a:ea typeface="Times New Roman" panose="02020603050405020304" pitchFamily="18" charset="0"/>
                </a:rPr>
                <a:t>xác định những dấu tích của Người tối cổ được tìm thấy để chứng minh: “ ĐNA là một trong những chiếc nôi của loài người”</a:t>
              </a:r>
            </a:p>
          </p:txBody>
        </p:sp>
        <p:sp>
          <p:nvSpPr>
            <p:cNvPr id="21" name="TextBox 20">
              <a:extLst>
                <a:ext uri="{FF2B5EF4-FFF2-40B4-BE49-F238E27FC236}">
                  <a16:creationId xmlns="" xmlns:a16="http://schemas.microsoft.com/office/drawing/2014/main" id="{FE2D6018-8B4F-45AB-AE08-C44A06EDD1F1}"/>
                </a:ext>
              </a:extLst>
            </p:cNvPr>
            <p:cNvSpPr txBox="1"/>
            <p:nvPr/>
          </p:nvSpPr>
          <p:spPr>
            <a:xfrm>
              <a:off x="1281292" y="4551289"/>
              <a:ext cx="9383277" cy="1472711"/>
            </a:xfrm>
            <a:prstGeom prst="rect">
              <a:avLst/>
            </a:prstGeom>
            <a:noFill/>
          </p:spPr>
          <p:txBody>
            <a:bodyPr wrap="square">
              <a:spAutoFit/>
            </a:bodyPr>
            <a:lstStyle/>
            <a:p>
              <a:pPr>
                <a:lnSpc>
                  <a:spcPct val="115000"/>
                </a:lnSpc>
              </a:pPr>
              <a:r>
                <a:rPr lang="vi-VN" sz="2600" b="1" i="1" dirty="0">
                  <a:solidFill>
                    <a:srgbClr val="7030A0"/>
                  </a:solidFill>
                  <a:latin typeface="Times New Roman" panose="02020603050405020304" pitchFamily="18" charset="0"/>
                  <a:ea typeface="Times New Roman" panose="02020603050405020304" pitchFamily="18" charset="0"/>
                </a:rPr>
                <a:t>Nhóm 3,4:</a:t>
              </a:r>
              <a:r>
                <a:rPr lang="vi-VN" sz="2600" dirty="0">
                  <a:solidFill>
                    <a:srgbClr val="7030A0"/>
                  </a:solidFill>
                  <a:latin typeface="Times New Roman" panose="02020603050405020304" pitchFamily="18" charset="0"/>
                  <a:ea typeface="Times New Roman" panose="02020603050405020304" pitchFamily="18" charset="0"/>
                </a:rPr>
                <a:t> Dựa vào thông tin và hình </a:t>
              </a:r>
              <a:r>
                <a:rPr lang="vi-VN" sz="2600" dirty="0" smtClean="0">
                  <a:solidFill>
                    <a:srgbClr val="7030A0"/>
                  </a:solidFill>
                  <a:latin typeface="Times New Roman" panose="02020603050405020304" pitchFamily="18" charset="0"/>
                  <a:ea typeface="Times New Roman" panose="02020603050405020304" pitchFamily="18" charset="0"/>
                </a:rPr>
                <a:t>3</a:t>
              </a:r>
              <a:r>
                <a:rPr lang="en-US" sz="2600" dirty="0" smtClean="0">
                  <a:solidFill>
                    <a:srgbClr val="7030A0"/>
                  </a:solidFill>
                  <a:latin typeface="Times New Roman" panose="02020603050405020304" pitchFamily="18" charset="0"/>
                  <a:ea typeface="Times New Roman" panose="02020603050405020304" pitchFamily="18" charset="0"/>
                </a:rPr>
                <a:t>.</a:t>
              </a:r>
              <a:r>
                <a:rPr lang="vi-VN" sz="2600" dirty="0" smtClean="0">
                  <a:solidFill>
                    <a:srgbClr val="7030A0"/>
                  </a:solidFill>
                  <a:latin typeface="Times New Roman" panose="02020603050405020304" pitchFamily="18" charset="0"/>
                  <a:ea typeface="Times New Roman" panose="02020603050405020304" pitchFamily="18" charset="0"/>
                </a:rPr>
                <a:t>4</a:t>
              </a:r>
              <a:r>
                <a:rPr lang="vi-VN" sz="2600" dirty="0">
                  <a:solidFill>
                    <a:srgbClr val="7030A0"/>
                  </a:solidFill>
                  <a:latin typeface="Times New Roman" panose="02020603050405020304" pitchFamily="18" charset="0"/>
                  <a:ea typeface="Times New Roman" panose="02020603050405020304" pitchFamily="18" charset="0"/>
                </a:rPr>
                <a:t>, </a:t>
              </a:r>
              <a:r>
                <a:rPr lang="en-US" sz="2600" dirty="0" smtClean="0">
                  <a:solidFill>
                    <a:srgbClr val="7030A0"/>
                  </a:solidFill>
                  <a:latin typeface="Times New Roman" panose="02020603050405020304" pitchFamily="18" charset="0"/>
                  <a:ea typeface="Times New Roman" panose="02020603050405020304" pitchFamily="18" charset="0"/>
                </a:rPr>
                <a:t>3.</a:t>
              </a:r>
              <a:r>
                <a:rPr lang="vi-VN" sz="2600" dirty="0" smtClean="0">
                  <a:solidFill>
                    <a:srgbClr val="7030A0"/>
                  </a:solidFill>
                  <a:latin typeface="Times New Roman" panose="02020603050405020304" pitchFamily="18" charset="0"/>
                  <a:ea typeface="Times New Roman" panose="02020603050405020304" pitchFamily="18" charset="0"/>
                </a:rPr>
                <a:t>5</a:t>
              </a:r>
              <a:r>
                <a:rPr lang="en-US" sz="2600" dirty="0" smtClean="0">
                  <a:solidFill>
                    <a:srgbClr val="7030A0"/>
                  </a:solidFill>
                  <a:latin typeface="Times New Roman" panose="02020603050405020304" pitchFamily="18" charset="0"/>
                  <a:ea typeface="Times New Roman" panose="02020603050405020304" pitchFamily="18" charset="0"/>
                </a:rPr>
                <a:t> </a:t>
              </a:r>
              <a:r>
                <a:rPr lang="vi-VN" sz="2600" dirty="0" smtClean="0">
                  <a:solidFill>
                    <a:srgbClr val="7030A0"/>
                  </a:solidFill>
                  <a:latin typeface="Times New Roman" panose="02020603050405020304" pitchFamily="18" charset="0"/>
                  <a:ea typeface="Times New Roman" panose="02020603050405020304" pitchFamily="18" charset="0"/>
                </a:rPr>
                <a:t>trong </a:t>
              </a:r>
              <a:r>
                <a:rPr lang="vi-VN" sz="2600" dirty="0">
                  <a:solidFill>
                    <a:srgbClr val="7030A0"/>
                  </a:solidFill>
                  <a:effectLst/>
                  <a:latin typeface="Times New Roman" panose="02020603050405020304" pitchFamily="18" charset="0"/>
                  <a:ea typeface="Times New Roman" panose="02020603050405020304" pitchFamily="18" charset="0"/>
                </a:rPr>
                <a:t>SGK, việc phát hiện ra công cụ </a:t>
              </a:r>
              <a:r>
                <a:rPr lang="vi-VN" sz="2600" dirty="0" smtClean="0">
                  <a:solidFill>
                    <a:srgbClr val="7030A0"/>
                  </a:solidFill>
                  <a:effectLst/>
                  <a:latin typeface="Times New Roman" panose="02020603050405020304" pitchFamily="18" charset="0"/>
                  <a:ea typeface="Times New Roman" panose="02020603050405020304" pitchFamily="18" charset="0"/>
                </a:rPr>
                <a:t>đ</a:t>
              </a:r>
              <a:r>
                <a:rPr lang="en-US" sz="2600" dirty="0" smtClean="0">
                  <a:solidFill>
                    <a:srgbClr val="7030A0"/>
                  </a:solidFill>
                  <a:latin typeface="Times New Roman" panose="02020603050405020304" pitchFamily="18" charset="0"/>
                  <a:ea typeface="Times New Roman" panose="02020603050405020304" pitchFamily="18" charset="0"/>
                </a:rPr>
                <a:t>á</a:t>
              </a:r>
              <a:r>
                <a:rPr lang="vi-VN" sz="2600" dirty="0" smtClean="0">
                  <a:solidFill>
                    <a:srgbClr val="7030A0"/>
                  </a:solidFill>
                  <a:effectLst/>
                  <a:latin typeface="Times New Roman" panose="02020603050405020304" pitchFamily="18" charset="0"/>
                  <a:ea typeface="Times New Roman" panose="02020603050405020304" pitchFamily="18" charset="0"/>
                </a:rPr>
                <a:t> </a:t>
              </a:r>
              <a:r>
                <a:rPr lang="vi-VN" sz="2600" dirty="0">
                  <a:solidFill>
                    <a:srgbClr val="7030A0"/>
                  </a:solidFill>
                  <a:effectLst/>
                  <a:latin typeface="Times New Roman" panose="02020603050405020304" pitchFamily="18" charset="0"/>
                  <a:ea typeface="Times New Roman" panose="02020603050405020304" pitchFamily="18" charset="0"/>
                </a:rPr>
                <a:t>và răng hoá thạch của Người tối cổ ở Việt Nam chứng tỏ điều gì? </a:t>
              </a:r>
            </a:p>
          </p:txBody>
        </p:sp>
      </p:grpSp>
    </p:spTree>
    <p:custDataLst>
      <p:tags r:id="rId1"/>
    </p:custDataLst>
    <p:extLst>
      <p:ext uri="{BB962C8B-B14F-4D97-AF65-F5344CB8AC3E}">
        <p14:creationId xmlns="" xmlns:p14="http://schemas.microsoft.com/office/powerpoint/2010/main" val="20423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08BC9A8-372F-42D8-80C6-A770C1918A65}"/>
              </a:ext>
            </a:extLst>
          </p:cNvPr>
          <p:cNvSpPr/>
          <p:nvPr/>
        </p:nvSpPr>
        <p:spPr>
          <a:xfrm>
            <a:off x="595746" y="387934"/>
            <a:ext cx="8742218" cy="8035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smtClean="0">
                <a:solidFill>
                  <a:srgbClr val="C00000"/>
                </a:solidFill>
                <a:latin typeface="Times New Roman" panose="02020603050405020304" pitchFamily="18" charset="0"/>
                <a:ea typeface="Times New Roman" panose="02020603050405020304" pitchFamily="18" charset="0"/>
              </a:rPr>
              <a:t>II. </a:t>
            </a:r>
            <a:r>
              <a:rPr lang="en-US" sz="2800" b="1" dirty="0" smtClean="0">
                <a:solidFill>
                  <a:srgbClr val="C00000"/>
                </a:solidFill>
                <a:latin typeface="Times New Roman" panose="02020603050405020304" pitchFamily="18" charset="0"/>
                <a:ea typeface="Times New Roman" panose="02020603050405020304" pitchFamily="18" charset="0"/>
              </a:rPr>
              <a:t>D</a:t>
            </a:r>
            <a:r>
              <a:rPr lang="vi-VN" sz="2800" b="1" dirty="0" smtClean="0">
                <a:solidFill>
                  <a:srgbClr val="C00000"/>
                </a:solidFill>
                <a:latin typeface="Times New Roman" panose="02020603050405020304" pitchFamily="18" charset="0"/>
                <a:ea typeface="Times New Roman" panose="02020603050405020304" pitchFamily="18" charset="0"/>
              </a:rPr>
              <a:t>ấu tích của </a:t>
            </a:r>
            <a:r>
              <a:rPr lang="en-US" sz="2800" b="1" dirty="0" err="1" smtClean="0">
                <a:solidFill>
                  <a:srgbClr val="C00000"/>
                </a:solidFill>
                <a:latin typeface="Times New Roman" panose="02020603050405020304" pitchFamily="18" charset="0"/>
                <a:ea typeface="Times New Roman" panose="02020603050405020304" pitchFamily="18" charset="0"/>
              </a:rPr>
              <a:t>Người</a:t>
            </a:r>
            <a:r>
              <a:rPr lang="en-US" sz="2800" b="1" dirty="0" smtClean="0">
                <a:solidFill>
                  <a:srgbClr val="C00000"/>
                </a:solidFill>
                <a:latin typeface="Times New Roman" panose="02020603050405020304" pitchFamily="18" charset="0"/>
                <a:ea typeface="Times New Roman" panose="02020603050405020304" pitchFamily="18" charset="0"/>
              </a:rPr>
              <a:t> </a:t>
            </a:r>
            <a:r>
              <a:rPr lang="en-US" sz="2800" b="1" dirty="0" err="1" smtClean="0">
                <a:solidFill>
                  <a:srgbClr val="C00000"/>
                </a:solidFill>
                <a:latin typeface="Times New Roman" panose="02020603050405020304" pitchFamily="18" charset="0"/>
                <a:ea typeface="Times New Roman" panose="02020603050405020304" pitchFamily="18" charset="0"/>
              </a:rPr>
              <a:t>tối</a:t>
            </a:r>
            <a:r>
              <a:rPr lang="en-US" sz="2800" b="1" dirty="0" smtClean="0">
                <a:solidFill>
                  <a:srgbClr val="C00000"/>
                </a:solidFill>
                <a:latin typeface="Times New Roman" panose="02020603050405020304" pitchFamily="18" charset="0"/>
                <a:ea typeface="Times New Roman" panose="02020603050405020304" pitchFamily="18" charset="0"/>
              </a:rPr>
              <a:t> </a:t>
            </a:r>
            <a:r>
              <a:rPr lang="en-US" sz="2800" b="1" dirty="0" err="1" smtClean="0">
                <a:solidFill>
                  <a:srgbClr val="C00000"/>
                </a:solidFill>
                <a:latin typeface="Times New Roman" panose="02020603050405020304" pitchFamily="18" charset="0"/>
                <a:ea typeface="Times New Roman" panose="02020603050405020304" pitchFamily="18" charset="0"/>
              </a:rPr>
              <a:t>cổ</a:t>
            </a:r>
            <a:r>
              <a:rPr lang="en-US" sz="2800" b="1" dirty="0" smtClean="0">
                <a:solidFill>
                  <a:srgbClr val="C00000"/>
                </a:solidFill>
                <a:latin typeface="Times New Roman" panose="02020603050405020304" pitchFamily="18" charset="0"/>
                <a:ea typeface="Times New Roman" panose="02020603050405020304" pitchFamily="18" charset="0"/>
              </a:rPr>
              <a:t> </a:t>
            </a:r>
            <a:r>
              <a:rPr lang="vi-VN" sz="2800" b="1" dirty="0" smtClean="0">
                <a:solidFill>
                  <a:srgbClr val="C00000"/>
                </a:solidFill>
                <a:latin typeface="Times New Roman" panose="02020603050405020304" pitchFamily="18" charset="0"/>
                <a:ea typeface="Times New Roman" panose="02020603050405020304" pitchFamily="18" charset="0"/>
              </a:rPr>
              <a:t>ở Đông Nam Á</a:t>
            </a:r>
            <a:endParaRPr lang="vi-VN" sz="2800" dirty="0" smtClean="0">
              <a:solidFill>
                <a:srgbClr val="C00000"/>
              </a:solidFill>
            </a:endParaRPr>
          </a:p>
          <a:p>
            <a:pPr algn="just"/>
            <a:endParaRPr lang="vi-VN" sz="2800" dirty="0">
              <a:solidFill>
                <a:srgbClr val="C00000"/>
              </a:solidFill>
            </a:endParaRPr>
          </a:p>
        </p:txBody>
      </p:sp>
      <p:pic>
        <p:nvPicPr>
          <p:cNvPr id="6" name="Picture 5">
            <a:extLst>
              <a:ext uri="{FF2B5EF4-FFF2-40B4-BE49-F238E27FC236}">
                <a16:creationId xmlns="" xmlns:a16="http://schemas.microsoft.com/office/drawing/2014/main" id="{4AA8BF2F-32CC-40F5-A359-767AE690E906}"/>
              </a:ext>
            </a:extLst>
          </p:cNvPr>
          <p:cNvPicPr/>
          <p:nvPr/>
        </p:nvPicPr>
        <p:blipFill>
          <a:blip r:embed="rId3">
            <a:extLst>
              <a:ext uri="{28A0092B-C50C-407E-A947-70E740481C1C}">
                <a14:useLocalDpi xmlns="" xmlns:a14="http://schemas.microsoft.com/office/drawing/2010/main" val="0"/>
              </a:ext>
            </a:extLst>
          </a:blip>
          <a:stretch>
            <a:fillRect/>
          </a:stretch>
        </p:blipFill>
        <p:spPr>
          <a:xfrm>
            <a:off x="7536873" y="1438101"/>
            <a:ext cx="4738255" cy="4741026"/>
          </a:xfrm>
          <a:prstGeom prst="rect">
            <a:avLst/>
          </a:prstGeom>
        </p:spPr>
      </p:pic>
      <p:pic>
        <p:nvPicPr>
          <p:cNvPr id="7" name="image105.png">
            <a:extLst>
              <a:ext uri="{FF2B5EF4-FFF2-40B4-BE49-F238E27FC236}">
                <a16:creationId xmlns="" xmlns:a16="http://schemas.microsoft.com/office/drawing/2014/main" id="{8A14E3FE-32ED-4B62-A78C-F3BEC31F5C39}"/>
              </a:ext>
            </a:extLst>
          </p:cNvPr>
          <p:cNvPicPr/>
          <p:nvPr/>
        </p:nvPicPr>
        <p:blipFill>
          <a:blip r:embed="rId4"/>
          <a:srcRect/>
          <a:stretch>
            <a:fillRect/>
          </a:stretch>
        </p:blipFill>
        <p:spPr>
          <a:xfrm>
            <a:off x="55420" y="1438101"/>
            <a:ext cx="7107381" cy="4948844"/>
          </a:xfrm>
          <a:prstGeom prst="rect">
            <a:avLst/>
          </a:prstGeom>
          <a:ln/>
        </p:spPr>
      </p:pic>
    </p:spTree>
    <p:custDataLst>
      <p:tags r:id="rId1"/>
    </p:custDataLst>
    <p:extLst>
      <p:ext uri="{BB962C8B-B14F-4D97-AF65-F5344CB8AC3E}">
        <p14:creationId xmlns="" xmlns:p14="http://schemas.microsoft.com/office/powerpoint/2010/main" val="9865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5EB248F-8CDF-4866-8FB5-5DC49FC20D67}"/>
              </a:ext>
            </a:extLst>
          </p:cNvPr>
          <p:cNvSpPr txBox="1"/>
          <p:nvPr/>
        </p:nvSpPr>
        <p:spPr>
          <a:xfrm>
            <a:off x="443346" y="1682515"/>
            <a:ext cx="11305308" cy="4056495"/>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Mi</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-an-ma;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Inđonexia</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Philippin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Malayxia</a:t>
            </a:r>
            <a:endParaRPr lang="vi-VN"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trong những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pPr>
            <a:r>
              <a:rPr lang="en-US" sz="2800" dirty="0">
                <a:solidFill>
                  <a:srgbClr val="7030A0"/>
                </a:solidFill>
                <a:effectLst/>
                <a:latin typeface="Times New Roman" panose="02020603050405020304" pitchFamily="18" charset="0"/>
                <a:ea typeface="Times New Roman" panose="02020603050405020304" pitchFamily="18" charset="0"/>
                <a:cs typeface="Times New Roman" pitchFamily="18" charset="0"/>
              </a:rPr>
              <a:t> </a:t>
            </a:r>
            <a:endParaRPr lang="vi-VN" sz="2800" dirty="0">
              <a:solidFill>
                <a:srgbClr val="7030A0"/>
              </a:solidFill>
              <a:effectLst/>
              <a:latin typeface="Times New Roman" panose="02020603050405020304" pitchFamily="18" charset="0"/>
              <a:ea typeface="Times New Roman" panose="02020603050405020304" pitchFamily="18" charset="0"/>
              <a:cs typeface="Times New Roman" pitchFamily="18" charset="0"/>
            </a:endParaRPr>
          </a:p>
          <a:p>
            <a:pPr marL="342900" lvl="0" indent="-342900" algn="just">
              <a:lnSpc>
                <a:spcPct val="115000"/>
              </a:lnSpc>
              <a:buFont typeface="Symbol" panose="05050102010706020507" pitchFamily="18" charset="2"/>
              <a:buChar char="-"/>
            </a:pP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Núi</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Khê</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Lộc</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Khuyên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Hai</a:t>
            </a:r>
            <a:r>
              <a:rPr lang="vi-VN"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8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am.</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Vượn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người</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người</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Nam Á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diễn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tục</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B2281E31-59A6-4AEF-8994-921DC495D1EE}"/>
              </a:ext>
            </a:extLst>
          </p:cNvPr>
          <p:cNvSpPr/>
          <p:nvPr/>
        </p:nvSpPr>
        <p:spPr>
          <a:xfrm>
            <a:off x="263237" y="355180"/>
            <a:ext cx="10723418" cy="8035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smtClean="0">
                <a:solidFill>
                  <a:srgbClr val="C00000"/>
                </a:solidFill>
                <a:latin typeface="Times New Roman" panose="02020603050405020304" pitchFamily="18" charset="0"/>
                <a:ea typeface="Times New Roman" panose="02020603050405020304" pitchFamily="18" charset="0"/>
              </a:rPr>
              <a:t>II. </a:t>
            </a:r>
            <a:r>
              <a:rPr lang="en-US" sz="2800" b="1" dirty="0" smtClean="0">
                <a:solidFill>
                  <a:srgbClr val="C00000"/>
                </a:solidFill>
                <a:latin typeface="Times New Roman" panose="02020603050405020304" pitchFamily="18" charset="0"/>
                <a:ea typeface="Times New Roman" panose="02020603050405020304" pitchFamily="18" charset="0"/>
              </a:rPr>
              <a:t>D</a:t>
            </a:r>
            <a:r>
              <a:rPr lang="vi-VN" sz="2800" b="1" dirty="0" smtClean="0">
                <a:solidFill>
                  <a:srgbClr val="C00000"/>
                </a:solidFill>
                <a:latin typeface="Times New Roman" panose="02020603050405020304" pitchFamily="18" charset="0"/>
                <a:ea typeface="Times New Roman" panose="02020603050405020304" pitchFamily="18" charset="0"/>
              </a:rPr>
              <a:t>ấu tích của </a:t>
            </a:r>
            <a:r>
              <a:rPr lang="en-US" sz="2800" b="1" dirty="0" err="1" smtClean="0">
                <a:solidFill>
                  <a:srgbClr val="C00000"/>
                </a:solidFill>
                <a:latin typeface="Times New Roman" panose="02020603050405020304" pitchFamily="18" charset="0"/>
                <a:ea typeface="Times New Roman" panose="02020603050405020304" pitchFamily="18" charset="0"/>
              </a:rPr>
              <a:t>Người</a:t>
            </a:r>
            <a:r>
              <a:rPr lang="en-US" sz="2800" b="1" dirty="0" smtClean="0">
                <a:solidFill>
                  <a:srgbClr val="C00000"/>
                </a:solidFill>
                <a:latin typeface="Times New Roman" panose="02020603050405020304" pitchFamily="18" charset="0"/>
                <a:ea typeface="Times New Roman" panose="02020603050405020304" pitchFamily="18" charset="0"/>
              </a:rPr>
              <a:t> </a:t>
            </a:r>
            <a:r>
              <a:rPr lang="en-US" sz="2800" b="1" dirty="0" err="1" smtClean="0">
                <a:solidFill>
                  <a:srgbClr val="C00000"/>
                </a:solidFill>
                <a:latin typeface="Times New Roman" panose="02020603050405020304" pitchFamily="18" charset="0"/>
                <a:ea typeface="Times New Roman" panose="02020603050405020304" pitchFamily="18" charset="0"/>
              </a:rPr>
              <a:t>tối</a:t>
            </a:r>
            <a:r>
              <a:rPr lang="en-US" sz="2800" b="1" dirty="0" smtClean="0">
                <a:solidFill>
                  <a:srgbClr val="C00000"/>
                </a:solidFill>
                <a:latin typeface="Times New Roman" panose="02020603050405020304" pitchFamily="18" charset="0"/>
                <a:ea typeface="Times New Roman" panose="02020603050405020304" pitchFamily="18" charset="0"/>
              </a:rPr>
              <a:t> </a:t>
            </a:r>
            <a:r>
              <a:rPr lang="en-US" sz="2800" b="1" dirty="0" err="1" smtClean="0">
                <a:solidFill>
                  <a:srgbClr val="C00000"/>
                </a:solidFill>
                <a:latin typeface="Times New Roman" panose="02020603050405020304" pitchFamily="18" charset="0"/>
                <a:ea typeface="Times New Roman" panose="02020603050405020304" pitchFamily="18" charset="0"/>
              </a:rPr>
              <a:t>cổ</a:t>
            </a:r>
            <a:r>
              <a:rPr lang="en-US" sz="2800" b="1" dirty="0" smtClean="0">
                <a:solidFill>
                  <a:srgbClr val="C00000"/>
                </a:solidFill>
                <a:latin typeface="Times New Roman" panose="02020603050405020304" pitchFamily="18" charset="0"/>
                <a:ea typeface="Times New Roman" panose="02020603050405020304" pitchFamily="18" charset="0"/>
              </a:rPr>
              <a:t> </a:t>
            </a:r>
            <a:r>
              <a:rPr lang="vi-VN" sz="2800" b="1" dirty="0" smtClean="0">
                <a:solidFill>
                  <a:srgbClr val="C00000"/>
                </a:solidFill>
                <a:latin typeface="Times New Roman" panose="02020603050405020304" pitchFamily="18" charset="0"/>
                <a:ea typeface="Times New Roman" panose="02020603050405020304" pitchFamily="18" charset="0"/>
              </a:rPr>
              <a:t>ở Đông Nam Á</a:t>
            </a:r>
            <a:endParaRPr lang="vi-VN" sz="2800" dirty="0" smtClean="0">
              <a:solidFill>
                <a:srgbClr val="C00000"/>
              </a:solidFill>
            </a:endParaRPr>
          </a:p>
        </p:txBody>
      </p:sp>
    </p:spTree>
    <p:custDataLst>
      <p:tags r:id="rId1"/>
    </p:custDataLst>
    <p:extLst>
      <p:ext uri="{BB962C8B-B14F-4D97-AF65-F5344CB8AC3E}">
        <p14:creationId xmlns="" xmlns:p14="http://schemas.microsoft.com/office/powerpoint/2010/main" val="12768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D9E1064E-FBA4-455D-A7B8-AD6F36C20DC3}"/>
              </a:ext>
            </a:extLst>
          </p:cNvPr>
          <p:cNvSpPr/>
          <p:nvPr/>
        </p:nvSpPr>
        <p:spPr>
          <a:xfrm>
            <a:off x="6375245" y="1372317"/>
            <a:ext cx="1849022" cy="1337327"/>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ctr" anchorCtr="0">
            <a:noAutofit/>
          </a:bodyPr>
          <a:lstStyle/>
          <a:p>
            <a:pPr marL="0" lvl="0" indent="0" algn="l" defTabSz="1689100">
              <a:lnSpc>
                <a:spcPct val="90000"/>
              </a:lnSpc>
              <a:spcBef>
                <a:spcPct val="0"/>
              </a:spcBef>
              <a:spcAft>
                <a:spcPct val="10000"/>
              </a:spcAft>
              <a:buNone/>
            </a:pPr>
            <a:endParaRPr lang="vi-VN" sz="3800" kern="1200"/>
          </a:p>
        </p:txBody>
      </p:sp>
      <p:sp>
        <p:nvSpPr>
          <p:cNvPr id="16" name="Freeform: Shape 15">
            <a:extLst>
              <a:ext uri="{FF2B5EF4-FFF2-40B4-BE49-F238E27FC236}">
                <a16:creationId xmlns="" xmlns:a16="http://schemas.microsoft.com/office/drawing/2014/main" id="{56C0D096-4895-4766-9202-580AD33C3CAA}"/>
              </a:ext>
            </a:extLst>
          </p:cNvPr>
          <p:cNvSpPr/>
          <p:nvPr/>
        </p:nvSpPr>
        <p:spPr>
          <a:xfrm>
            <a:off x="6916854" y="2941563"/>
            <a:ext cx="1849022" cy="1337327"/>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ctr" anchorCtr="0">
            <a:noAutofit/>
          </a:bodyPr>
          <a:lstStyle/>
          <a:p>
            <a:pPr marL="0" lvl="0" indent="0" algn="l" defTabSz="1689100">
              <a:lnSpc>
                <a:spcPct val="90000"/>
              </a:lnSpc>
              <a:spcBef>
                <a:spcPct val="0"/>
              </a:spcBef>
              <a:spcAft>
                <a:spcPct val="10000"/>
              </a:spcAft>
              <a:buNone/>
            </a:pPr>
            <a:endParaRPr lang="vi-VN" sz="3800" kern="1200"/>
          </a:p>
        </p:txBody>
      </p:sp>
      <p:sp>
        <p:nvSpPr>
          <p:cNvPr id="11" name="Freeform: Shape 10">
            <a:extLst>
              <a:ext uri="{FF2B5EF4-FFF2-40B4-BE49-F238E27FC236}">
                <a16:creationId xmlns="" xmlns:a16="http://schemas.microsoft.com/office/drawing/2014/main" id="{21AB48DA-065B-4037-BEE9-DDC0815A08F0}"/>
              </a:ext>
            </a:extLst>
          </p:cNvPr>
          <p:cNvSpPr/>
          <p:nvPr/>
        </p:nvSpPr>
        <p:spPr>
          <a:xfrm>
            <a:off x="239348" y="1885579"/>
            <a:ext cx="2578616" cy="2578743"/>
          </a:xfrm>
          <a:custGeom>
            <a:avLst/>
            <a:gdLst>
              <a:gd name="connsiteX0" fmla="*/ 0 w 2578616"/>
              <a:gd name="connsiteY0" fmla="*/ 1289372 h 2578743"/>
              <a:gd name="connsiteX1" fmla="*/ 1289308 w 2578616"/>
              <a:gd name="connsiteY1" fmla="*/ 0 h 2578743"/>
              <a:gd name="connsiteX2" fmla="*/ 2578616 w 2578616"/>
              <a:gd name="connsiteY2" fmla="*/ 1289372 h 2578743"/>
              <a:gd name="connsiteX3" fmla="*/ 1289308 w 2578616"/>
              <a:gd name="connsiteY3" fmla="*/ 2578744 h 2578743"/>
              <a:gd name="connsiteX4" fmla="*/ 0 w 2578616"/>
              <a:gd name="connsiteY4" fmla="*/ 1289372 h 257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616" h="2578743">
                <a:moveTo>
                  <a:pt x="0" y="1289372"/>
                </a:moveTo>
                <a:cubicBezTo>
                  <a:pt x="0" y="577272"/>
                  <a:pt x="577243" y="0"/>
                  <a:pt x="1289308" y="0"/>
                </a:cubicBezTo>
                <a:cubicBezTo>
                  <a:pt x="2001373" y="0"/>
                  <a:pt x="2578616" y="577272"/>
                  <a:pt x="2578616" y="1289372"/>
                </a:cubicBezTo>
                <a:cubicBezTo>
                  <a:pt x="2578616" y="2001472"/>
                  <a:pt x="2001373" y="2578744"/>
                  <a:pt x="1289308" y="2578744"/>
                </a:cubicBezTo>
                <a:cubicBezTo>
                  <a:pt x="577243" y="2578744"/>
                  <a:pt x="0" y="2001472"/>
                  <a:pt x="0" y="1289372"/>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425890" tIns="425908" rIns="425890" bIns="425908" numCol="1" spcCol="1270" anchor="ctr" anchorCtr="0">
            <a:noAutofit/>
          </a:bodyPr>
          <a:lstStyle/>
          <a:p>
            <a:pPr marL="0" lvl="0" indent="0" algn="ctr" defTabSz="1689100">
              <a:lnSpc>
                <a:spcPct val="90000"/>
              </a:lnSpc>
              <a:spcBef>
                <a:spcPct val="0"/>
              </a:spcBef>
              <a:spcAft>
                <a:spcPct val="35000"/>
              </a:spcAft>
              <a:buNone/>
            </a:pPr>
            <a:r>
              <a:rPr lang="vi-VN" sz="3800" b="1" kern="1200">
                <a:solidFill>
                  <a:schemeClr val="accent6">
                    <a:lumMod val="50000"/>
                  </a:schemeClr>
                </a:solidFill>
                <a:latin typeface="Times New Roman" panose="02020603050405020304" pitchFamily="18" charset="0"/>
                <a:cs typeface="Times New Roman" panose="02020603050405020304" pitchFamily="18" charset="0"/>
              </a:rPr>
              <a:t>LUYỆN TẬP</a:t>
            </a:r>
            <a:endParaRPr lang="vi-VN" sz="3800" kern="1200"/>
          </a:p>
        </p:txBody>
      </p:sp>
      <p:sp>
        <p:nvSpPr>
          <p:cNvPr id="12" name="Block Arc 11">
            <a:extLst>
              <a:ext uri="{FF2B5EF4-FFF2-40B4-BE49-F238E27FC236}">
                <a16:creationId xmlns="" xmlns:a16="http://schemas.microsoft.com/office/drawing/2014/main" id="{F56121FC-9CD1-4AE7-88C8-653859BB08B3}"/>
              </a:ext>
            </a:extLst>
          </p:cNvPr>
          <p:cNvSpPr/>
          <p:nvPr/>
        </p:nvSpPr>
        <p:spPr>
          <a:xfrm>
            <a:off x="-1187389" y="831908"/>
            <a:ext cx="5198064" cy="5418667"/>
          </a:xfrm>
          <a:prstGeom prst="blockArc">
            <a:avLst>
              <a:gd name="adj1" fmla="val 17527788"/>
              <a:gd name="adj2" fmla="val 4455149"/>
              <a:gd name="adj3" fmla="val 47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 xmlns:a16="http://schemas.microsoft.com/office/drawing/2014/main" id="{04F5980B-8CFB-4397-BD0D-D9A8785921CC}"/>
              </a:ext>
            </a:extLst>
          </p:cNvPr>
          <p:cNvSpPr/>
          <p:nvPr/>
        </p:nvSpPr>
        <p:spPr>
          <a:xfrm>
            <a:off x="2214037" y="763452"/>
            <a:ext cx="1667689" cy="1381760"/>
          </a:xfrm>
          <a:prstGeom prst="ellipse">
            <a:avLst/>
          </a:prstGeom>
        </p:spPr>
        <p:style>
          <a:lnRef idx="1">
            <a:schemeClr val="accent6"/>
          </a:lnRef>
          <a:fillRef idx="2">
            <a:schemeClr val="accent6"/>
          </a:fillRef>
          <a:effectRef idx="1">
            <a:schemeClr val="accent6"/>
          </a:effectRef>
          <a:fontRef idx="minor">
            <a:schemeClr val="dk1"/>
          </a:fontRef>
        </p:style>
      </p:sp>
      <p:sp>
        <p:nvSpPr>
          <p:cNvPr id="15" name="Oval 14">
            <a:extLst>
              <a:ext uri="{FF2B5EF4-FFF2-40B4-BE49-F238E27FC236}">
                <a16:creationId xmlns="" xmlns:a16="http://schemas.microsoft.com/office/drawing/2014/main" id="{85C30AD1-0B24-4D69-A896-9CDF652AE976}"/>
              </a:ext>
            </a:extLst>
          </p:cNvPr>
          <p:cNvSpPr/>
          <p:nvPr/>
        </p:nvSpPr>
        <p:spPr>
          <a:xfrm>
            <a:off x="3047882" y="2758399"/>
            <a:ext cx="1553828" cy="1381760"/>
          </a:xfrm>
          <a:prstGeom prst="ellipse">
            <a:avLst/>
          </a:prstGeom>
        </p:spPr>
        <p:style>
          <a:lnRef idx="1">
            <a:schemeClr val="accent6"/>
          </a:lnRef>
          <a:fillRef idx="2">
            <a:schemeClr val="accent6"/>
          </a:fillRef>
          <a:effectRef idx="1">
            <a:schemeClr val="accent6"/>
          </a:effectRef>
          <a:fontRef idx="minor">
            <a:schemeClr val="dk1"/>
          </a:fontRef>
        </p:style>
      </p:sp>
      <p:sp>
        <p:nvSpPr>
          <p:cNvPr id="17" name="Oval 16">
            <a:extLst>
              <a:ext uri="{FF2B5EF4-FFF2-40B4-BE49-F238E27FC236}">
                <a16:creationId xmlns="" xmlns:a16="http://schemas.microsoft.com/office/drawing/2014/main" id="{C377C876-D58C-4444-B417-4EBD73EF8D94}"/>
              </a:ext>
            </a:extLst>
          </p:cNvPr>
          <p:cNvSpPr/>
          <p:nvPr/>
        </p:nvSpPr>
        <p:spPr>
          <a:xfrm>
            <a:off x="1880316" y="4671715"/>
            <a:ext cx="1654256" cy="1630375"/>
          </a:xfrm>
          <a:prstGeom prst="ellipse">
            <a:avLst/>
          </a:prstGeom>
        </p:spPr>
        <p:style>
          <a:lnRef idx="1">
            <a:schemeClr val="accent6"/>
          </a:lnRef>
          <a:fillRef idx="2">
            <a:schemeClr val="accent6"/>
          </a:fillRef>
          <a:effectRef idx="1">
            <a:schemeClr val="accent6"/>
          </a:effectRef>
          <a:fontRef idx="minor">
            <a:schemeClr val="dk1"/>
          </a:fontRef>
        </p:style>
      </p:sp>
      <p:sp>
        <p:nvSpPr>
          <p:cNvPr id="18" name="Freeform: Shape 17">
            <a:extLst>
              <a:ext uri="{FF2B5EF4-FFF2-40B4-BE49-F238E27FC236}">
                <a16:creationId xmlns="" xmlns:a16="http://schemas.microsoft.com/office/drawing/2014/main" id="{BF9199B6-A5D5-46CB-B8D6-1906A1BE36BA}"/>
              </a:ext>
            </a:extLst>
          </p:cNvPr>
          <p:cNvSpPr/>
          <p:nvPr/>
        </p:nvSpPr>
        <p:spPr>
          <a:xfrm>
            <a:off x="6375245" y="4544404"/>
            <a:ext cx="1849022" cy="1337327"/>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ctr" anchorCtr="0">
            <a:noAutofit/>
          </a:bodyPr>
          <a:lstStyle/>
          <a:p>
            <a:pPr marL="0" lvl="0" indent="0" algn="l" defTabSz="1689100">
              <a:lnSpc>
                <a:spcPct val="90000"/>
              </a:lnSpc>
              <a:spcBef>
                <a:spcPct val="0"/>
              </a:spcBef>
              <a:spcAft>
                <a:spcPct val="10000"/>
              </a:spcAft>
              <a:buNone/>
            </a:pPr>
            <a:endParaRPr lang="vi-VN" sz="3800" kern="1200"/>
          </a:p>
        </p:txBody>
      </p:sp>
      <p:sp>
        <p:nvSpPr>
          <p:cNvPr id="22" name="TextBox 21">
            <a:extLst>
              <a:ext uri="{FF2B5EF4-FFF2-40B4-BE49-F238E27FC236}">
                <a16:creationId xmlns="" xmlns:a16="http://schemas.microsoft.com/office/drawing/2014/main" id="{BBD9D3BD-B99D-4CB0-851B-A89128307102}"/>
              </a:ext>
            </a:extLst>
          </p:cNvPr>
          <p:cNvSpPr txBox="1"/>
          <p:nvPr/>
        </p:nvSpPr>
        <p:spPr>
          <a:xfrm>
            <a:off x="3881726" y="552939"/>
            <a:ext cx="7754340" cy="975716"/>
          </a:xfrm>
          <a:prstGeom prst="rect">
            <a:avLst/>
          </a:prstGeom>
          <a:noFill/>
        </p:spPr>
        <p:txBody>
          <a:bodyPr wrap="square">
            <a:spAutoFit/>
          </a:bodyPr>
          <a:lstStyle/>
          <a:p>
            <a:pPr algn="just">
              <a:lnSpc>
                <a:spcPct val="115000"/>
              </a:lnSpc>
            </a:pPr>
            <a:r>
              <a:rPr lang="vi-VN" sz="2600">
                <a:solidFill>
                  <a:srgbClr val="7030A0"/>
                </a:solidFill>
                <a:effectLst/>
                <a:latin typeface="Times New Roman" panose="02020603050405020304" pitchFamily="18" charset="0"/>
                <a:ea typeface="Times New Roman" panose="02020603050405020304" pitchFamily="18" charset="0"/>
              </a:rPr>
              <a:t>Bằng chứng nào chứng tỏ Đông Nam Á là nơi có con người xuất hiện rất sớm</a:t>
            </a:r>
          </a:p>
        </p:txBody>
      </p:sp>
      <p:sp>
        <p:nvSpPr>
          <p:cNvPr id="23" name="TextBox 22">
            <a:extLst>
              <a:ext uri="{FF2B5EF4-FFF2-40B4-BE49-F238E27FC236}">
                <a16:creationId xmlns="" xmlns:a16="http://schemas.microsoft.com/office/drawing/2014/main" id="{3563116A-C545-45DB-9AAC-D735BDDF84AA}"/>
              </a:ext>
            </a:extLst>
          </p:cNvPr>
          <p:cNvSpPr txBox="1"/>
          <p:nvPr/>
        </p:nvSpPr>
        <p:spPr>
          <a:xfrm>
            <a:off x="2493204" y="1099282"/>
            <a:ext cx="1388522" cy="492443"/>
          </a:xfrm>
          <a:prstGeom prst="rect">
            <a:avLst/>
          </a:prstGeom>
          <a:noFill/>
        </p:spPr>
        <p:txBody>
          <a:bodyPr wrap="none" rtlCol="0">
            <a:spAutoFit/>
          </a:bodyPr>
          <a:lstStyle/>
          <a:p>
            <a:r>
              <a:rPr lang="vi-VN" sz="2600">
                <a:solidFill>
                  <a:srgbClr val="000000"/>
                </a:solidFill>
                <a:effectLst/>
                <a:latin typeface="Times New Roman" panose="02020603050405020304" pitchFamily="18" charset="0"/>
                <a:ea typeface="Times New Roman" panose="02020603050405020304" pitchFamily="18" charset="0"/>
              </a:rPr>
              <a:t>Bài tập 1</a:t>
            </a:r>
            <a:endParaRPr lang="vi-VN" sz="2600"/>
          </a:p>
        </p:txBody>
      </p:sp>
      <p:sp>
        <p:nvSpPr>
          <p:cNvPr id="24" name="TextBox 23">
            <a:extLst>
              <a:ext uri="{FF2B5EF4-FFF2-40B4-BE49-F238E27FC236}">
                <a16:creationId xmlns="" xmlns:a16="http://schemas.microsoft.com/office/drawing/2014/main" id="{EBE98F78-E6E4-4F3B-AEED-F27FB5F0BA6F}"/>
              </a:ext>
            </a:extLst>
          </p:cNvPr>
          <p:cNvSpPr txBox="1"/>
          <p:nvPr/>
        </p:nvSpPr>
        <p:spPr>
          <a:xfrm>
            <a:off x="3188256" y="3164934"/>
            <a:ext cx="1388522" cy="492443"/>
          </a:xfrm>
          <a:prstGeom prst="rect">
            <a:avLst/>
          </a:prstGeom>
          <a:noFill/>
        </p:spPr>
        <p:txBody>
          <a:bodyPr wrap="none" rtlCol="0">
            <a:spAutoFit/>
          </a:bodyPr>
          <a:lstStyle/>
          <a:p>
            <a:r>
              <a:rPr lang="vi-VN" sz="2600">
                <a:solidFill>
                  <a:srgbClr val="000000"/>
                </a:solidFill>
                <a:effectLst/>
                <a:latin typeface="Times New Roman" panose="02020603050405020304" pitchFamily="18" charset="0"/>
                <a:ea typeface="Times New Roman" panose="02020603050405020304" pitchFamily="18" charset="0"/>
              </a:rPr>
              <a:t>Bài tập 2</a:t>
            </a:r>
            <a:endParaRPr lang="vi-VN" sz="2600"/>
          </a:p>
        </p:txBody>
      </p:sp>
      <p:sp>
        <p:nvSpPr>
          <p:cNvPr id="25" name="TextBox 24">
            <a:extLst>
              <a:ext uri="{FF2B5EF4-FFF2-40B4-BE49-F238E27FC236}">
                <a16:creationId xmlns="" xmlns:a16="http://schemas.microsoft.com/office/drawing/2014/main" id="{359F1D0B-F8B5-4A08-B2FD-7A7BD9CD5527}"/>
              </a:ext>
            </a:extLst>
          </p:cNvPr>
          <p:cNvSpPr txBox="1"/>
          <p:nvPr/>
        </p:nvSpPr>
        <p:spPr>
          <a:xfrm>
            <a:off x="2108325" y="5170651"/>
            <a:ext cx="1388522" cy="492443"/>
          </a:xfrm>
          <a:prstGeom prst="rect">
            <a:avLst/>
          </a:prstGeom>
          <a:noFill/>
        </p:spPr>
        <p:txBody>
          <a:bodyPr wrap="none" rtlCol="0">
            <a:spAutoFit/>
          </a:bodyPr>
          <a:lstStyle/>
          <a:p>
            <a:r>
              <a:rPr lang="vi-VN" sz="2600" dirty="0">
                <a:solidFill>
                  <a:srgbClr val="000000"/>
                </a:solidFill>
                <a:effectLst/>
                <a:latin typeface="Times New Roman" panose="02020603050405020304" pitchFamily="18" charset="0"/>
                <a:ea typeface="Times New Roman" panose="02020603050405020304" pitchFamily="18" charset="0"/>
              </a:rPr>
              <a:t>Bài tập 3</a:t>
            </a:r>
            <a:endParaRPr lang="vi-VN" sz="2600" dirty="0"/>
          </a:p>
        </p:txBody>
      </p:sp>
      <p:sp>
        <p:nvSpPr>
          <p:cNvPr id="27" name="TextBox 26">
            <a:extLst>
              <a:ext uri="{FF2B5EF4-FFF2-40B4-BE49-F238E27FC236}">
                <a16:creationId xmlns="" xmlns:a16="http://schemas.microsoft.com/office/drawing/2014/main" id="{7269F45F-0ED9-43EB-89BE-70327200655B}"/>
              </a:ext>
            </a:extLst>
          </p:cNvPr>
          <p:cNvSpPr txBox="1"/>
          <p:nvPr/>
        </p:nvSpPr>
        <p:spPr>
          <a:xfrm>
            <a:off x="4674423" y="2415682"/>
            <a:ext cx="6801316" cy="1435842"/>
          </a:xfrm>
          <a:prstGeom prst="rect">
            <a:avLst/>
          </a:prstGeom>
          <a:noFill/>
        </p:spPr>
        <p:txBody>
          <a:bodyPr wrap="square">
            <a:spAutoFit/>
          </a:bodyPr>
          <a:lstStyle/>
          <a:p>
            <a:pPr algn="just">
              <a:lnSpc>
                <a:spcPct val="115000"/>
              </a:lnSpc>
            </a:pPr>
            <a:r>
              <a:rPr lang="vi-VN" sz="2600">
                <a:solidFill>
                  <a:srgbClr val="7030A0"/>
                </a:solidFill>
                <a:effectLst/>
                <a:latin typeface="Times New Roman" panose="02020603050405020304" pitchFamily="18" charset="0"/>
                <a:ea typeface="Times New Roman" panose="02020603050405020304" pitchFamily="18" charset="0"/>
              </a:rPr>
              <a:t>Lập Bảng thống kê các di tích của người Tối cổ ở Đông Nam Á theo nội dung (tên quốc gia, địa điểm tìm thấy dấu tích của người tối cổ)</a:t>
            </a:r>
          </a:p>
        </p:txBody>
      </p:sp>
      <p:sp>
        <p:nvSpPr>
          <p:cNvPr id="29" name="TextBox 28">
            <a:extLst>
              <a:ext uri="{FF2B5EF4-FFF2-40B4-BE49-F238E27FC236}">
                <a16:creationId xmlns="" xmlns:a16="http://schemas.microsoft.com/office/drawing/2014/main" id="{5A1E1B94-F4A0-4F11-873D-2026EB7D207F}"/>
              </a:ext>
            </a:extLst>
          </p:cNvPr>
          <p:cNvSpPr txBox="1"/>
          <p:nvPr/>
        </p:nvSpPr>
        <p:spPr>
          <a:xfrm>
            <a:off x="3797533" y="4737588"/>
            <a:ext cx="7754341" cy="1435842"/>
          </a:xfrm>
          <a:prstGeom prst="rect">
            <a:avLst/>
          </a:prstGeom>
          <a:noFill/>
          <a:ln>
            <a:noFill/>
          </a:ln>
        </p:spPr>
        <p:txBody>
          <a:bodyPr wrap="square">
            <a:spAutoFit/>
          </a:bodyPr>
          <a:lstStyle/>
          <a:p>
            <a:pPr algn="just">
              <a:lnSpc>
                <a:spcPct val="115000"/>
              </a:lnSpc>
            </a:pPr>
            <a:r>
              <a:rPr lang="vi-VN" sz="2600" dirty="0">
                <a:solidFill>
                  <a:srgbClr val="7030A0"/>
                </a:solidFill>
                <a:latin typeface="Times New Roman" panose="02020603050405020304" pitchFamily="18" charset="0"/>
                <a:cs typeface="Times New Roman" panose="02020603050405020304" pitchFamily="18" charset="0"/>
              </a:rPr>
              <a:t>Dựa vào nội dung của bài học em hãy vẽ sơ đồ theo mẫu vào vở và hoàn thành sơ đồ tiến hóa từ vượn thành người.</a:t>
            </a:r>
          </a:p>
        </p:txBody>
      </p:sp>
      <p:cxnSp>
        <p:nvCxnSpPr>
          <p:cNvPr id="31" name="Straight Connector 30">
            <a:extLst>
              <a:ext uri="{FF2B5EF4-FFF2-40B4-BE49-F238E27FC236}">
                <a16:creationId xmlns="" xmlns:a16="http://schemas.microsoft.com/office/drawing/2014/main" id="{AB6ABC6B-5DC0-4E6F-9059-00F1F5FB233A}"/>
              </a:ext>
            </a:extLst>
          </p:cNvPr>
          <p:cNvCxnSpPr/>
          <p:nvPr/>
        </p:nvCxnSpPr>
        <p:spPr>
          <a:xfrm>
            <a:off x="3882517" y="1517188"/>
            <a:ext cx="7602237" cy="0"/>
          </a:xfrm>
          <a:prstGeom prst="line">
            <a:avLst/>
          </a:prstGeom>
          <a:ln>
            <a:solidFill>
              <a:schemeClr val="accent1">
                <a:lumMod val="50000"/>
              </a:schemeClr>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 xmlns:a16="http://schemas.microsoft.com/office/drawing/2014/main" id="{ADE71139-FA7C-40A1-AB80-A2FA8329711A}"/>
              </a:ext>
            </a:extLst>
          </p:cNvPr>
          <p:cNvCxnSpPr/>
          <p:nvPr/>
        </p:nvCxnSpPr>
        <p:spPr>
          <a:xfrm>
            <a:off x="4479133" y="3851524"/>
            <a:ext cx="7005621" cy="0"/>
          </a:xfrm>
          <a:prstGeom prst="line">
            <a:avLst/>
          </a:prstGeom>
          <a:ln>
            <a:solidFill>
              <a:schemeClr val="accent1">
                <a:lumMod val="50000"/>
              </a:schemeClr>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 xmlns:a16="http://schemas.microsoft.com/office/drawing/2014/main" id="{84C61A7B-8EA8-4B5D-B40B-F47D587CFE05}"/>
              </a:ext>
            </a:extLst>
          </p:cNvPr>
          <p:cNvCxnSpPr/>
          <p:nvPr/>
        </p:nvCxnSpPr>
        <p:spPr>
          <a:xfrm>
            <a:off x="3489355" y="6116036"/>
            <a:ext cx="8120091" cy="0"/>
          </a:xfrm>
          <a:prstGeom prst="line">
            <a:avLst/>
          </a:prstGeom>
          <a:ln>
            <a:solidFill>
              <a:schemeClr val="accent1">
                <a:lumMod val="50000"/>
              </a:schemeClr>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 xmlns:p14="http://schemas.microsoft.com/office/powerpoint/2010/main" val="36865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23" grpId="0"/>
      <p:bldP spid="24" grpId="0"/>
      <p:bldP spid="25"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3BF4D017-FAFA-4D33-AC4A-D268A158B274}"/>
              </a:ext>
            </a:extLst>
          </p:cNvPr>
          <p:cNvSpPr>
            <a:spLocks noChangeArrowheads="1"/>
          </p:cNvSpPr>
          <p:nvPr/>
        </p:nvSpPr>
        <p:spPr bwMode="auto">
          <a:xfrm>
            <a:off x="602239" y="1297175"/>
            <a:ext cx="10647652"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vi-VN" sz="2800" b="0" i="0" u="none" strike="noStrike" cap="none" normalizeH="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2800" b="0" i="0" u="none" strike="noStrike" cap="none" normalizeH="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khoa</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ở Java,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vi-VN"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tìm thấy khắp m</a:t>
            </a:r>
            <a:r>
              <a:rPr lang="en-US" alt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ọ</a:t>
            </a:r>
            <a:r>
              <a:rPr kumimoji="0" lang="vi-VN"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 nơi trên khu vực </a:t>
            </a:r>
            <a:r>
              <a:rPr kumimoji="0" lang="vi-VN" altLang="vi-VN" sz="28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altLang="vi-VN" sz="2800"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altLang="vi-VN"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vi-VN" sz="28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vi-VN" sz="2800" b="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am Á</a:t>
            </a:r>
            <a:endParaRPr kumimoji="0" lang="vi-VN" altLang="vi-VN" sz="2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 xmlns:p14="http://schemas.microsoft.com/office/powerpoint/2010/main" val="42812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87EBD403-74CD-4747-A2CC-41C10C872EEF}"/>
              </a:ext>
            </a:extLst>
          </p:cNvPr>
          <p:cNvGraphicFramePr>
            <a:graphicFrameLocks noGrp="1"/>
          </p:cNvGraphicFramePr>
          <p:nvPr>
            <p:extLst>
              <p:ext uri="{D42A27DB-BD31-4B8C-83A1-F6EECF244321}">
                <p14:modId xmlns="" xmlns:p14="http://schemas.microsoft.com/office/powerpoint/2010/main" val="2432329405"/>
              </p:ext>
            </p:extLst>
          </p:nvPr>
        </p:nvGraphicFramePr>
        <p:xfrm>
          <a:off x="653977" y="1879903"/>
          <a:ext cx="10884046" cy="4416552"/>
        </p:xfrm>
        <a:graphic>
          <a:graphicData uri="http://schemas.openxmlformats.org/drawingml/2006/table">
            <a:tbl>
              <a:tblPr>
                <a:tableStyleId>{E8B1032C-EA38-4F05-BA0D-38AFFFC7BED3}</a:tableStyleId>
              </a:tblPr>
              <a:tblGrid>
                <a:gridCol w="3762013">
                  <a:extLst>
                    <a:ext uri="{9D8B030D-6E8A-4147-A177-3AD203B41FA5}">
                      <a16:colId xmlns="" xmlns:a16="http://schemas.microsoft.com/office/drawing/2014/main" val="2948468569"/>
                    </a:ext>
                  </a:extLst>
                </a:gridCol>
                <a:gridCol w="7122033">
                  <a:extLst>
                    <a:ext uri="{9D8B030D-6E8A-4147-A177-3AD203B41FA5}">
                      <a16:colId xmlns="" xmlns:a16="http://schemas.microsoft.com/office/drawing/2014/main" val="1186891701"/>
                    </a:ext>
                  </a:extLst>
                </a:gridCol>
              </a:tblGrid>
              <a:tr h="0">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quốc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gia</a:t>
                      </a:r>
                      <a:r>
                        <a:rPr lang="en-US" sz="2800" b="1" dirty="0">
                          <a:effectLst/>
                          <a:latin typeface="Times New Roman" panose="02020603050405020304" pitchFamily="18" charset="0"/>
                          <a:cs typeface="Times New Roman" panose="02020603050405020304" pitchFamily="18" charset="0"/>
                        </a:rPr>
                        <a:t/>
                      </a:r>
                      <a:br>
                        <a:rPr lang="en-US" sz="2800" b="1" dirty="0">
                          <a:effectLst/>
                          <a:latin typeface="Times New Roman" panose="02020603050405020304" pitchFamily="18" charset="0"/>
                          <a:cs typeface="Times New Roman" panose="02020603050405020304" pitchFamily="18" charset="0"/>
                        </a:rPr>
                      </a:br>
                      <a:r>
                        <a:rPr lang="en-US" sz="2800" b="1" dirty="0" err="1">
                          <a:effectLst/>
                          <a:latin typeface="Times New Roman" panose="02020603050405020304" pitchFamily="18" charset="0"/>
                          <a:cs typeface="Times New Roman" panose="02020603050405020304" pitchFamily="18" charset="0"/>
                        </a:rPr>
                        <a:t>ngày</a:t>
                      </a:r>
                      <a:r>
                        <a:rPr lang="en-US" sz="2800" b="1" dirty="0">
                          <a:effectLst/>
                          <a:latin typeface="Times New Roman" panose="02020603050405020304" pitchFamily="18" charset="0"/>
                          <a:cs typeface="Times New Roman" panose="02020603050405020304" pitchFamily="18" charset="0"/>
                        </a:rPr>
                        <a:t> nay</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địa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điểm</a:t>
                      </a:r>
                      <a:r>
                        <a:rPr lang="vi-VN" sz="2800" b="1" dirty="0">
                          <a:effectLst/>
                          <a:latin typeface="Times New Roman" panose="02020603050405020304" pitchFamily="18" charset="0"/>
                          <a:cs typeface="Times New Roman" panose="02020603050405020304" pitchFamily="18" charset="0"/>
                        </a:rPr>
                        <a:t> tìm thấy dấu tích</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extLst>
                  <a:ext uri="{0D108BD9-81ED-4DB2-BD59-A6C34878D82A}">
                    <a16:rowId xmlns="" xmlns:a16="http://schemas.microsoft.com/office/drawing/2014/main" val="2622021459"/>
                  </a:ext>
                </a:extLst>
              </a:tr>
              <a:tr h="0">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Myanmar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Pondaung</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extLst>
                  <a:ext uri="{0D108BD9-81ED-4DB2-BD59-A6C34878D82A}">
                    <a16:rowId xmlns="" xmlns:a16="http://schemas.microsoft.com/office/drawing/2014/main" val="3900527149"/>
                  </a:ext>
                </a:extLst>
              </a:tr>
              <a:tr h="0">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Thái Lan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Tham Lod</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extLst>
                  <a:ext uri="{0D108BD9-81ED-4DB2-BD59-A6C34878D82A}">
                    <a16:rowId xmlns="" xmlns:a16="http://schemas.microsoft.com/office/drawing/2014/main" val="4094645915"/>
                  </a:ext>
                </a:extLst>
              </a:tr>
              <a:tr h="0">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Việt Nam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Núi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Đọ</a:t>
                      </a:r>
                      <a:r>
                        <a:rPr lang="en-US" sz="2800" dirty="0">
                          <a:effectLst/>
                          <a:latin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cs typeface="Times New Roman" panose="02020603050405020304" pitchFamily="18" charset="0"/>
                        </a:rPr>
                        <a:t>Khê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Hai</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extLst>
                  <a:ext uri="{0D108BD9-81ED-4DB2-BD59-A6C34878D82A}">
                    <a16:rowId xmlns="" xmlns:a16="http://schemas.microsoft.com/office/drawing/2014/main" val="1624300544"/>
                  </a:ext>
                </a:extLst>
              </a:tr>
              <a:tr h="0">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Indonesia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tc>
                  <a:txBody>
                    <a:bodyPr/>
                    <a:lstStyle/>
                    <a:p>
                      <a:pPr algn="just">
                        <a:lnSpc>
                          <a:spcPct val="115000"/>
                        </a:lnSpc>
                      </a:pPr>
                      <a:r>
                        <a:rPr lang="en-US" sz="2800" dirty="0" smtClean="0">
                          <a:effectLst/>
                          <a:latin typeface="Times New Roman" panose="02020603050405020304" pitchFamily="18" charset="0"/>
                          <a:cs typeface="Times New Roman" panose="02020603050405020304" pitchFamily="18" charset="0"/>
                        </a:rPr>
                        <a:t>Tri-</a:t>
                      </a:r>
                      <a:r>
                        <a:rPr lang="en-US" sz="2800" dirty="0" err="1" smtClean="0">
                          <a:effectLst/>
                          <a:latin typeface="Times New Roman" panose="02020603050405020304" pitchFamily="18" charset="0"/>
                          <a:cs typeface="Times New Roman" panose="02020603050405020304" pitchFamily="18" charset="0"/>
                        </a:rPr>
                        <a:t>nin</a:t>
                      </a:r>
                      <a:r>
                        <a:rPr lang="en-US"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Li-</a:t>
                      </a:r>
                      <a:r>
                        <a:rPr lang="en-US" sz="2800" dirty="0" err="1" smtClean="0">
                          <a:effectLst/>
                          <a:latin typeface="Times New Roman" panose="02020603050405020304" pitchFamily="18" charset="0"/>
                          <a:cs typeface="Times New Roman" panose="02020603050405020304" pitchFamily="18" charset="0"/>
                        </a:rPr>
                        <a:t>ang</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Bua</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extLst>
                  <a:ext uri="{0D108BD9-81ED-4DB2-BD59-A6C34878D82A}">
                    <a16:rowId xmlns="" xmlns:a16="http://schemas.microsoft.com/office/drawing/2014/main" val="1053844746"/>
                  </a:ext>
                </a:extLst>
              </a:tr>
              <a:tr h="0">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Philippines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tc>
                  <a:txBody>
                    <a:bodyPr/>
                    <a:lstStyle/>
                    <a:p>
                      <a:pPr algn="just">
                        <a:lnSpc>
                          <a:spcPct val="115000"/>
                        </a:lnSpc>
                      </a:pPr>
                      <a:r>
                        <a:rPr lang="en-US" sz="2800" dirty="0" smtClean="0">
                          <a:effectLst/>
                          <a:latin typeface="Times New Roman" panose="02020603050405020304" pitchFamily="18" charset="0"/>
                          <a:cs typeface="Times New Roman" panose="02020603050405020304" pitchFamily="18" charset="0"/>
                        </a:rPr>
                        <a:t>Ta- </a:t>
                      </a:r>
                      <a:r>
                        <a:rPr lang="en-US" sz="2800" dirty="0">
                          <a:effectLst/>
                          <a:latin typeface="Times New Roman" panose="02020603050405020304" pitchFamily="18" charset="0"/>
                          <a:cs typeface="Times New Roman" panose="02020603050405020304" pitchFamily="18" charset="0"/>
                        </a:rPr>
                        <a:t>b</a:t>
                      </a:r>
                      <a:r>
                        <a:rPr lang="en-US" sz="2800" dirty="0" smtClean="0">
                          <a:effectLst/>
                          <a:latin typeface="Times New Roman" panose="02020603050405020304" pitchFamily="18" charset="0"/>
                          <a:cs typeface="Times New Roman" panose="02020603050405020304" pitchFamily="18" charset="0"/>
                        </a:rPr>
                        <a:t>on</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extLst>
                  <a:ext uri="{0D108BD9-81ED-4DB2-BD59-A6C34878D82A}">
                    <a16:rowId xmlns="" xmlns:a16="http://schemas.microsoft.com/office/drawing/2014/main" val="1488061670"/>
                  </a:ext>
                </a:extLst>
              </a:tr>
              <a:tr h="0">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Malaysia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tc>
                  <a:txBody>
                    <a:bodyPr/>
                    <a:lstStyle/>
                    <a:p>
                      <a:pPr algn="just">
                        <a:lnSpc>
                          <a:spcPct val="115000"/>
                        </a:lnSpc>
                      </a:pPr>
                      <a:r>
                        <a:rPr lang="en-US" sz="2800" dirty="0" smtClean="0">
                          <a:effectLst/>
                          <a:latin typeface="Times New Roman" panose="02020603050405020304" pitchFamily="18" charset="0"/>
                          <a:cs typeface="Times New Roman" panose="02020603050405020304" pitchFamily="18" charset="0"/>
                        </a:rPr>
                        <a:t>Ni-a</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chemeClr val="accent1">
                        <a:lumMod val="20000"/>
                        <a:lumOff val="80000"/>
                      </a:schemeClr>
                    </a:solidFill>
                  </a:tcPr>
                </a:tc>
                <a:extLst>
                  <a:ext uri="{0D108BD9-81ED-4DB2-BD59-A6C34878D82A}">
                    <a16:rowId xmlns="" xmlns:a16="http://schemas.microsoft.com/office/drawing/2014/main" val="2871254440"/>
                  </a:ext>
                </a:extLst>
              </a:tr>
            </a:tbl>
          </a:graphicData>
        </a:graphic>
      </p:graphicFrame>
      <p:sp>
        <p:nvSpPr>
          <p:cNvPr id="3" name="Rectangle 1">
            <a:extLst>
              <a:ext uri="{FF2B5EF4-FFF2-40B4-BE49-F238E27FC236}">
                <a16:creationId xmlns="" xmlns:a16="http://schemas.microsoft.com/office/drawing/2014/main" id="{3BF4D017-FAFA-4D33-AC4A-D268A158B274}"/>
              </a:ext>
            </a:extLst>
          </p:cNvPr>
          <p:cNvSpPr>
            <a:spLocks noChangeArrowheads="1"/>
          </p:cNvSpPr>
          <p:nvPr/>
        </p:nvSpPr>
        <p:spPr bwMode="auto">
          <a:xfrm>
            <a:off x="602239" y="813653"/>
            <a:ext cx="1064765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vi-VN" sz="2800" b="0" i="0" u="none" strike="noStrike" cap="none" normalizeH="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2800" b="0" i="0" u="none" strike="noStrike" cap="none" normalizeH="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vi-VN" sz="28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 Quan sát lược đồ hình 3 em hãy lập bảng thống kê các di tích của người Tối cổ ở Đông Nam Á</a:t>
            </a:r>
            <a:endParaRPr kumimoji="0" lang="vi-VN" altLang="vi-VN" sz="2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 xmlns:p14="http://schemas.microsoft.com/office/powerpoint/2010/main" val="12970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0CFF646-A974-4ABC-8A7E-A21A418AF797}"/>
              </a:ext>
            </a:extLst>
          </p:cNvPr>
          <p:cNvSpPr txBox="1"/>
          <p:nvPr/>
        </p:nvSpPr>
        <p:spPr>
          <a:xfrm>
            <a:off x="476518" y="778567"/>
            <a:ext cx="10347570" cy="89255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vi-VN" sz="2600" b="0" i="0" u="none" strike="noStrike" cap="none" normalizeH="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2600" b="0" i="0" u="none" strike="noStrike" cap="none" normalizeH="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vượn</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vi-VN" sz="2600" b="0"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vi-VN" sz="26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p:txBody>
      </p:sp>
      <p:pic>
        <p:nvPicPr>
          <p:cNvPr id="3" name="image96.png">
            <a:extLst>
              <a:ext uri="{FF2B5EF4-FFF2-40B4-BE49-F238E27FC236}">
                <a16:creationId xmlns="" xmlns:a16="http://schemas.microsoft.com/office/drawing/2014/main" id="{EE003403-F1FB-4EF5-89B3-D4933EA20B26}"/>
              </a:ext>
            </a:extLst>
          </p:cNvPr>
          <p:cNvPicPr/>
          <p:nvPr/>
        </p:nvPicPr>
        <p:blipFill>
          <a:blip r:embed="rId3"/>
          <a:srcRect/>
          <a:stretch>
            <a:fillRect/>
          </a:stretch>
        </p:blipFill>
        <p:spPr>
          <a:xfrm>
            <a:off x="400049" y="1814563"/>
            <a:ext cx="11036389" cy="3930016"/>
          </a:xfrm>
          <a:prstGeom prst="rect">
            <a:avLst/>
          </a:prstGeom>
          <a:ln/>
        </p:spPr>
      </p:pic>
    </p:spTree>
    <p:custDataLst>
      <p:tags r:id="rId1"/>
    </p:custDataLst>
    <p:extLst>
      <p:ext uri="{BB962C8B-B14F-4D97-AF65-F5344CB8AC3E}">
        <p14:creationId xmlns="" xmlns:p14="http://schemas.microsoft.com/office/powerpoint/2010/main" val="22100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695126" y="588837"/>
            <a:ext cx="4215357" cy="962891"/>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 xmlns:a16="http://schemas.microsoft.com/office/drawing/2014/main" id="{FC5194BB-5A8B-46C0-BB7F-6968E25ADDA3}"/>
              </a:ext>
            </a:extLst>
          </p:cNvPr>
          <p:cNvSpPr txBox="1"/>
          <p:nvPr/>
        </p:nvSpPr>
        <p:spPr>
          <a:xfrm>
            <a:off x="1271874" y="663979"/>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13" name="TextBox 12">
            <a:extLst>
              <a:ext uri="{FF2B5EF4-FFF2-40B4-BE49-F238E27FC236}">
                <a16:creationId xmlns="" xmlns:a16="http://schemas.microsoft.com/office/drawing/2014/main" id="{19FC0914-C862-4B77-BA10-E471BDDBE2EB}"/>
              </a:ext>
            </a:extLst>
          </p:cNvPr>
          <p:cNvSpPr txBox="1"/>
          <p:nvPr/>
        </p:nvSpPr>
        <p:spPr>
          <a:xfrm>
            <a:off x="797043" y="1709496"/>
            <a:ext cx="6924510" cy="1043619"/>
          </a:xfrm>
          <a:prstGeom prst="rect">
            <a:avLst/>
          </a:prstGeom>
          <a:noFill/>
        </p:spPr>
        <p:txBody>
          <a:bodyPr wrap="square">
            <a:spAutoFit/>
          </a:bodyPr>
          <a:lstStyle/>
          <a:p>
            <a:pPr algn="just">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rPr>
              <a:t>Con người có nguồn gốc từ đâu? </a:t>
            </a:r>
          </a:p>
          <a:p>
            <a:pPr algn="just">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rPr>
              <a:t>Quá trình tiến hóa diễn ra như thế nào?</a:t>
            </a:r>
          </a:p>
        </p:txBody>
      </p:sp>
    </p:spTree>
    <p:custDataLst>
      <p:tags r:id="rId1"/>
    </p:custDataLst>
    <p:extLst>
      <p:ext uri="{BB962C8B-B14F-4D97-AF65-F5344CB8AC3E}">
        <p14:creationId xmlns=""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5E2FA7F9-DD22-4E6F-A01B-4EF8A57C16E3}"/>
              </a:ext>
            </a:extLst>
          </p:cNvPr>
          <p:cNvSpPr/>
          <p:nvPr/>
        </p:nvSpPr>
        <p:spPr>
          <a:xfrm>
            <a:off x="235527" y="84827"/>
            <a:ext cx="4233442" cy="662148"/>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solidFill>
                  <a:schemeClr val="accent6">
                    <a:lumMod val="75000"/>
                  </a:schemeClr>
                </a:solidFill>
                <a:latin typeface="Times New Roman" panose="02020603050405020304" pitchFamily="18" charset="0"/>
                <a:cs typeface="Times New Roman" panose="02020603050405020304" pitchFamily="18" charset="0"/>
              </a:rPr>
              <a:t>VẬN DỤNG</a:t>
            </a:r>
          </a:p>
        </p:txBody>
      </p:sp>
      <p:sp>
        <p:nvSpPr>
          <p:cNvPr id="7" name="TextBox 6">
            <a:extLst>
              <a:ext uri="{FF2B5EF4-FFF2-40B4-BE49-F238E27FC236}">
                <a16:creationId xmlns="" xmlns:a16="http://schemas.microsoft.com/office/drawing/2014/main" id="{0D4AFCB3-1064-4403-BEFD-3AFC586527A0}"/>
              </a:ext>
            </a:extLst>
          </p:cNvPr>
          <p:cNvSpPr txBox="1"/>
          <p:nvPr/>
        </p:nvSpPr>
        <p:spPr>
          <a:xfrm>
            <a:off x="180305" y="832504"/>
            <a:ext cx="6516707" cy="1932837"/>
          </a:xfrm>
          <a:prstGeom prst="rect">
            <a:avLst/>
          </a:prstGeom>
          <a:noFill/>
        </p:spPr>
        <p:txBody>
          <a:bodyPr wrap="square">
            <a:spAutoFit/>
          </a:bodyPr>
          <a:lstStyle/>
          <a:p>
            <a:pPr algn="just">
              <a:lnSpc>
                <a:spcPct val="115000"/>
              </a:lnSpc>
              <a:tabLst>
                <a:tab pos="5850890" algn="l"/>
              </a:tabLst>
            </a:pPr>
            <a:r>
              <a:rPr lang="vi-VN" sz="2600" dirty="0">
                <a:solidFill>
                  <a:srgbClr val="7030A0"/>
                </a:solidFill>
                <a:effectLst/>
                <a:latin typeface="Times New Roman" panose="02020603050405020304" pitchFamily="18" charset="0"/>
                <a:ea typeface="Times New Roman" panose="02020603050405020304" pitchFamily="18" charset="0"/>
              </a:rPr>
              <a:t>Phần lớn người châu Phi có làn da đen, người châu Á có làn da vàng còn người châu Âu có làn da trắng, liệu họ có chung một nguồn gốc hay không?</a:t>
            </a:r>
          </a:p>
        </p:txBody>
      </p:sp>
      <p:pic>
        <p:nvPicPr>
          <p:cNvPr id="9" name="Picture 8">
            <a:extLst>
              <a:ext uri="{FF2B5EF4-FFF2-40B4-BE49-F238E27FC236}">
                <a16:creationId xmlns="" xmlns:a16="http://schemas.microsoft.com/office/drawing/2014/main" id="{EEE9F701-DCE4-48CD-9F45-16BFAB1D1CB1}"/>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97013" y="687820"/>
            <a:ext cx="5494987" cy="5069035"/>
          </a:xfrm>
          <a:prstGeom prst="rect">
            <a:avLst/>
          </a:prstGeom>
        </p:spPr>
      </p:pic>
      <p:sp>
        <p:nvSpPr>
          <p:cNvPr id="3" name="Rectangle 2"/>
          <p:cNvSpPr/>
          <p:nvPr/>
        </p:nvSpPr>
        <p:spPr>
          <a:xfrm>
            <a:off x="235526" y="2636953"/>
            <a:ext cx="6461485" cy="4154984"/>
          </a:xfrm>
          <a:prstGeom prst="rect">
            <a:avLst/>
          </a:prstGeom>
        </p:spPr>
        <p:txBody>
          <a:bodyPr wrap="square">
            <a:spAutoFit/>
          </a:bodyPr>
          <a:lstStyle/>
          <a:p>
            <a:pPr algn="just"/>
            <a:r>
              <a:rPr lang="vi-VN" sz="2400" i="1" dirty="0">
                <a:solidFill>
                  <a:srgbClr val="002060"/>
                </a:solidFill>
                <a:latin typeface="+mj-lt"/>
              </a:rPr>
              <a:t>Mọi con người trên hành tinh này đều có chung tổ tiên, nguồn gốc nhưng có sự phân biệt màu sắc như thế là do môi trường sống xung quanh. Ví dụ như những người châu Phi là nơi mà các tia mặt trời là cực kỳ mãnh liệt quanh năm đã ảnh hưởng tới sắc tố da của con người khiến da có màu đen. Tương tự với người châu Á và châu Mĩ do ảnh hưởng của ánh nắng mặt trời mà họ có màu da khác nhau và yếu tố này có khả năng di truyền nên đây là nguyên nhân lí giải cho sự khác biệt màu da của chúng ta.</a:t>
            </a:r>
            <a:endParaRPr lang="en-US" sz="2400" i="1" dirty="0">
              <a:solidFill>
                <a:srgbClr val="002060"/>
              </a:solidFill>
              <a:latin typeface="+mj-lt"/>
            </a:endParaRPr>
          </a:p>
        </p:txBody>
      </p:sp>
    </p:spTree>
    <p:custDataLst>
      <p:tags r:id="rId1"/>
    </p:custDataLst>
    <p:extLst>
      <p:ext uri="{BB962C8B-B14F-4D97-AF65-F5344CB8AC3E}">
        <p14:creationId xmlns="" xmlns:p14="http://schemas.microsoft.com/office/powerpoint/2010/main" val="11576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503809" y="2499942"/>
            <a:ext cx="10381491" cy="929058"/>
          </a:xfrm>
          <a:effectLst>
            <a:outerShdw blurRad="50800" dist="38100" dir="16200000" rotWithShape="0">
              <a:prstClr val="black">
                <a:alpha val="40000"/>
              </a:prstClr>
            </a:outerShdw>
          </a:effectLst>
        </p:spPr>
        <p:txBody>
          <a:bodyPr>
            <a:noAutofit/>
          </a:bodyPr>
          <a:lstStyle/>
          <a:p>
            <a:r>
              <a:rPr lang="vi-VN" sz="4600" b="1" dirty="0">
                <a:solidFill>
                  <a:srgbClr val="C00000"/>
                </a:solidFill>
                <a:effectLst>
                  <a:outerShdw blurRad="38100" dist="38100" dir="2700000" algn="tl">
                    <a:srgbClr val="000000">
                      <a:alpha val="43137"/>
                    </a:srgbClr>
                  </a:outerShdw>
                  <a:reflection blurRad="6350" stA="55000" endA="300" endPos="45500" dir="5400000" sy="-100000" algn="bl" rotWithShape="0"/>
                </a:effectLst>
              </a:rPr>
              <a:t>BÀI </a:t>
            </a:r>
            <a:r>
              <a:rPr lang="en-US" sz="4600" b="1">
                <a:solidFill>
                  <a:srgbClr val="C00000"/>
                </a:solidFill>
                <a:effectLst>
                  <a:outerShdw blurRad="38100" dist="38100" dir="2700000" algn="tl">
                    <a:srgbClr val="000000">
                      <a:alpha val="43137"/>
                    </a:srgbClr>
                  </a:outerShdw>
                  <a:reflection blurRad="6350" stA="55000" endA="300" endPos="45500" dir="5400000" sy="-100000" algn="bl" rotWithShape="0"/>
                </a:effectLst>
              </a:rPr>
              <a:t>3</a:t>
            </a:r>
            <a:r>
              <a:rPr lang="vi-VN" sz="4600" b="1">
                <a:solidFill>
                  <a:srgbClr val="C00000"/>
                </a:solidFill>
                <a:effectLst>
                  <a:outerShdw blurRad="38100" dist="38100" dir="2700000" algn="tl">
                    <a:srgbClr val="000000">
                      <a:alpha val="43137"/>
                    </a:srgbClr>
                  </a:outerShdw>
                  <a:reflection blurRad="6350" stA="55000" endA="300" endPos="45500" dir="5400000" sy="-100000" algn="bl" rotWithShape="0"/>
                </a:effectLst>
              </a:rPr>
              <a:t>: NGUỒN GỐC LOÀI NGƯỜI</a:t>
            </a:r>
            <a:endParaRPr lang="vi-VN" sz="4600">
              <a:solidFill>
                <a:srgbClr val="C00000"/>
              </a:solidFill>
              <a:effectLst>
                <a:outerShdw blurRad="38100" dist="38100" dir="2700000" algn="tl">
                  <a:srgbClr val="000000">
                    <a:alpha val="43137"/>
                  </a:srgbClr>
                </a:outerShdw>
                <a:reflection blurRad="6350" stA="55000" endA="300" endPos="45500" dir="5400000" sy="-100000" algn="bl" rotWithShape="0"/>
              </a:effectLst>
            </a:endParaRPr>
          </a:p>
        </p:txBody>
      </p:sp>
    </p:spTree>
    <p:custDataLst>
      <p:tags r:id="rId1"/>
    </p:custDataLst>
    <p:extLst>
      <p:ext uri="{BB962C8B-B14F-4D97-AF65-F5344CB8AC3E}">
        <p14:creationId xmlns=""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a:solidFill>
                  <a:srgbClr val="C00000"/>
                </a:solidFill>
              </a:rPr>
              <a:t>Mục tiêu bài học</a:t>
            </a:r>
          </a:p>
        </p:txBody>
      </p:sp>
      <p:sp>
        <p:nvSpPr>
          <p:cNvPr id="3" name="Subtitle 2">
            <a:extLst>
              <a:ext uri="{FF2B5EF4-FFF2-40B4-BE49-F238E27FC236}">
                <a16:creationId xmlns="" xmlns:a16="http://schemas.microsoft.com/office/drawing/2014/main" id="{84A469DE-BD28-4A9C-A770-0CF7D3A595A6}"/>
              </a:ext>
            </a:extLst>
          </p:cNvPr>
          <p:cNvSpPr>
            <a:spLocks noGrp="1"/>
          </p:cNvSpPr>
          <p:nvPr>
            <p:ph type="subTitle" idx="1"/>
          </p:nvPr>
        </p:nvSpPr>
        <p:spPr>
          <a:xfrm>
            <a:off x="791495" y="2601118"/>
            <a:ext cx="10541523" cy="2811539"/>
          </a:xfrm>
        </p:spPr>
        <p:txBody>
          <a:bodyPr>
            <a:noAutofit/>
          </a:bodyPr>
          <a:lstStyle/>
          <a:p>
            <a:pPr algn="just">
              <a:spcBef>
                <a:spcPts val="600"/>
              </a:spcBef>
              <a:spcAft>
                <a:spcPts val="600"/>
              </a:spcAft>
            </a:pPr>
            <a:r>
              <a:rPr lang="vi-VN" sz="2800" dirty="0">
                <a:solidFill>
                  <a:srgbClr val="002060"/>
                </a:solidFill>
                <a:latin typeface="+mj-lt"/>
              </a:rPr>
              <a:t>- Mô tả được quá trình tiến hoá từ Vượn người thành </a:t>
            </a:r>
            <a:r>
              <a:rPr lang="en-US" sz="2800" dirty="0" smtClean="0">
                <a:solidFill>
                  <a:srgbClr val="002060"/>
                </a:solidFill>
                <a:latin typeface="Times New Roman" pitchFamily="18" charset="0"/>
                <a:cs typeface="Times New Roman" pitchFamily="18" charset="0"/>
              </a:rPr>
              <a:t>N</a:t>
            </a:r>
            <a:r>
              <a:rPr lang="vi-VN" sz="2800" dirty="0" smtClean="0">
                <a:solidFill>
                  <a:srgbClr val="002060"/>
                </a:solidFill>
                <a:latin typeface="Times New Roman" pitchFamily="18" charset="0"/>
                <a:cs typeface="Times New Roman" pitchFamily="18" charset="0"/>
              </a:rPr>
              <a:t>g</a:t>
            </a:r>
            <a:r>
              <a:rPr lang="vi-VN" sz="2800" dirty="0" smtClean="0">
                <a:solidFill>
                  <a:srgbClr val="002060"/>
                </a:solidFill>
                <a:latin typeface="+mj-lt"/>
              </a:rPr>
              <a:t>ười </a:t>
            </a:r>
            <a:r>
              <a:rPr lang="vi-VN" sz="2800" dirty="0">
                <a:solidFill>
                  <a:srgbClr val="002060"/>
                </a:solidFill>
                <a:latin typeface="+mj-lt"/>
              </a:rPr>
              <a:t>trên Trái Đất. Sự xuất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mj-lt"/>
              </a:rPr>
              <a:t> </a:t>
            </a:r>
            <a:r>
              <a:rPr lang="vi-VN" sz="2800" dirty="0">
                <a:solidFill>
                  <a:srgbClr val="002060"/>
                </a:solidFill>
                <a:latin typeface="+mj-lt"/>
              </a:rPr>
              <a:t>của con người </a:t>
            </a:r>
            <a:r>
              <a:rPr lang="en-US" sz="2800" dirty="0" err="1">
                <a:solidFill>
                  <a:srgbClr val="002060"/>
                </a:solidFill>
                <a:latin typeface="Times New Roman" pitchFamily="18" charset="0"/>
                <a:cs typeface="Times New Roman" pitchFamily="18" charset="0"/>
              </a:rPr>
              <a:t>trên</a:t>
            </a:r>
            <a:r>
              <a:rPr lang="en-US" sz="2800" dirty="0">
                <a:solidFill>
                  <a:srgbClr val="002060"/>
                </a:solidFill>
                <a:latin typeface="+mj-lt"/>
              </a:rPr>
              <a:t> </a:t>
            </a:r>
            <a:r>
              <a:rPr lang="vi-VN" sz="2800" dirty="0">
                <a:solidFill>
                  <a:srgbClr val="002060"/>
                </a:solidFill>
                <a:latin typeface="+mj-lt"/>
              </a:rPr>
              <a:t>Trái Đất – điểm bắt đầu của lịch sử loài người. </a:t>
            </a:r>
          </a:p>
          <a:p>
            <a:pPr algn="just">
              <a:spcBef>
                <a:spcPts val="600"/>
              </a:spcBef>
              <a:spcAft>
                <a:spcPts val="600"/>
              </a:spcAft>
            </a:pPr>
            <a:r>
              <a:rPr lang="vi-VN" sz="2800" dirty="0">
                <a:solidFill>
                  <a:srgbClr val="002060"/>
                </a:solidFill>
                <a:latin typeface="+mj-lt"/>
              </a:rPr>
              <a:t>- Xác định được dấu tích </a:t>
            </a:r>
            <a:r>
              <a:rPr lang="en-US" sz="2800" dirty="0" smtClean="0">
                <a:solidFill>
                  <a:srgbClr val="002060"/>
                </a:solidFill>
                <a:latin typeface="+mj-lt"/>
              </a:rPr>
              <a:t>s</a:t>
            </a:r>
            <a:r>
              <a:rPr lang="vi-VN" sz="2800" dirty="0" smtClean="0">
                <a:solidFill>
                  <a:srgbClr val="002060"/>
                </a:solidFill>
                <a:latin typeface="+mj-lt"/>
              </a:rPr>
              <a:t>ự </a:t>
            </a:r>
            <a:r>
              <a:rPr lang="en-US" sz="2800" dirty="0" err="1">
                <a:solidFill>
                  <a:srgbClr val="002060"/>
                </a:solidFill>
                <a:latin typeface="Times New Roman" pitchFamily="18" charset="0"/>
                <a:cs typeface="Times New Roman" pitchFamily="18" charset="0"/>
              </a:rPr>
              <a:t>hiện</a:t>
            </a:r>
            <a:r>
              <a:rPr lang="vi-VN"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diện</a:t>
            </a:r>
            <a:r>
              <a:rPr lang="vi-VN" sz="2800" dirty="0">
                <a:solidFill>
                  <a:srgbClr val="002060"/>
                </a:solidFill>
                <a:latin typeface="Times New Roman" pitchFamily="18" charset="0"/>
                <a:cs typeface="Times New Roman" pitchFamily="18" charset="0"/>
              </a:rPr>
              <a:t> </a:t>
            </a:r>
            <a:r>
              <a:rPr lang="vi-VN" sz="2800" dirty="0">
                <a:solidFill>
                  <a:srgbClr val="002060"/>
                </a:solidFill>
                <a:latin typeface="+mj-lt"/>
              </a:rPr>
              <a:t>của Người tối cổ ở Đông Nam Á và Việt Nam.</a:t>
            </a:r>
          </a:p>
        </p:txBody>
      </p:sp>
      <p:sp>
        <p:nvSpPr>
          <p:cNvPr id="4" name="Rectangle 3">
            <a:extLst>
              <a:ext uri="{FF2B5EF4-FFF2-40B4-BE49-F238E27FC236}">
                <a16:creationId xmlns="" xmlns:a16="http://schemas.microsoft.com/office/drawing/2014/main"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5000"/>
              </a:lnSpc>
            </a:pPr>
            <a:r>
              <a:rPr lang="vi-VN" sz="3000" b="1" dirty="0">
                <a:solidFill>
                  <a:srgbClr val="FF0000"/>
                </a:solidFill>
                <a:effectLst/>
                <a:latin typeface="Times New Roman" panose="02020603050405020304" pitchFamily="18" charset="0"/>
                <a:ea typeface="Times New Roman" panose="02020603050405020304" pitchFamily="18" charset="0"/>
              </a:rPr>
              <a:t>BÀI </a:t>
            </a:r>
            <a:r>
              <a:rPr lang="en-US" sz="3000" b="1" dirty="0">
                <a:solidFill>
                  <a:srgbClr val="FF0000"/>
                </a:solidFill>
                <a:effectLst/>
                <a:latin typeface="Times New Roman" panose="02020603050405020304" pitchFamily="18" charset="0"/>
                <a:ea typeface="Times New Roman" panose="02020603050405020304" pitchFamily="18" charset="0"/>
              </a:rPr>
              <a:t>3</a:t>
            </a:r>
            <a:r>
              <a:rPr lang="vi-VN" sz="3000" b="1" dirty="0">
                <a:solidFill>
                  <a:srgbClr val="FF0000"/>
                </a:solidFill>
                <a:effectLst/>
                <a:latin typeface="Times New Roman" panose="02020603050405020304" pitchFamily="18" charset="0"/>
                <a:ea typeface="Times New Roman" panose="02020603050405020304" pitchFamily="18" charset="0"/>
              </a:rPr>
              <a:t>: NGUỒN GỐC LOÀI NGƯỜI</a:t>
            </a:r>
            <a:endParaRPr lang="vi-VN" sz="30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 xmlns:p14="http://schemas.microsoft.com/office/powerpoint/2010/main" val="7500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DC00A81F-502B-4DD8-8C55-4E3B68F982B3}"/>
              </a:ext>
            </a:extLst>
          </p:cNvPr>
          <p:cNvCxnSpPr/>
          <p:nvPr/>
        </p:nvCxnSpPr>
        <p:spPr>
          <a:xfrm>
            <a:off x="3117273" y="193963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551F2B07-50F4-40F5-A416-92A944DD70D7}"/>
              </a:ext>
            </a:extLst>
          </p:cNvPr>
          <p:cNvCxnSpPr>
            <a:cxnSpLocks/>
          </p:cNvCxnSpPr>
          <p:nvPr/>
        </p:nvCxnSpPr>
        <p:spPr>
          <a:xfrm>
            <a:off x="3217719" y="2544750"/>
            <a:ext cx="8035636" cy="0"/>
          </a:xfrm>
          <a:prstGeom prst="line">
            <a:avLst/>
          </a:prstGeom>
          <a:ln>
            <a:solidFill>
              <a:schemeClr val="accent1">
                <a:lumMod val="5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 xmlns:a16="http://schemas.microsoft.com/office/drawing/2014/main" id="{D38EF278-C22B-4790-83DD-D62F7D663C31}"/>
              </a:ext>
            </a:extLst>
          </p:cNvPr>
          <p:cNvSpPr txBox="1"/>
          <p:nvPr/>
        </p:nvSpPr>
        <p:spPr>
          <a:xfrm>
            <a:off x="3099956" y="1395491"/>
            <a:ext cx="8271162" cy="1043619"/>
          </a:xfrm>
          <a:prstGeom prst="rect">
            <a:avLst/>
          </a:prstGeom>
          <a:noFill/>
        </p:spPr>
        <p:txBody>
          <a:bodyPr wrap="square" rtlCol="0">
            <a:spAutoFit/>
          </a:bodyPr>
          <a:lstStyle/>
          <a:p>
            <a:pPr algn="just">
              <a:lnSpc>
                <a:spcPct val="115000"/>
              </a:lnSpc>
            </a:pPr>
            <a:r>
              <a:rPr lang="vi-VN" sz="2800" b="1" dirty="0">
                <a:solidFill>
                  <a:srgbClr val="7030A0"/>
                </a:solidFill>
                <a:effectLst/>
                <a:latin typeface="Times New Roman" panose="02020603050405020304" pitchFamily="18" charset="0"/>
                <a:ea typeface="Times New Roman" panose="02020603050405020304" pitchFamily="18" charset="0"/>
              </a:rPr>
              <a:t>I. QUÁ TRÌNH TIẾN HOÁ TỪ VƯỢN NGƯỜI THÀNH NGƯỜI   </a:t>
            </a:r>
            <a:endParaRPr lang="vi-VN" sz="2800" dirty="0">
              <a:solidFill>
                <a:srgbClr val="7030A0"/>
              </a:solidFill>
              <a:effectLst/>
              <a:latin typeface="Times New Roman" panose="02020603050405020304" pitchFamily="18" charset="0"/>
              <a:ea typeface="Times New Roman" panose="02020603050405020304" pitchFamily="18" charset="0"/>
            </a:endParaRPr>
          </a:p>
        </p:txBody>
      </p:sp>
      <p:cxnSp>
        <p:nvCxnSpPr>
          <p:cNvPr id="26" name="Straight Connector 25">
            <a:extLst>
              <a:ext uri="{FF2B5EF4-FFF2-40B4-BE49-F238E27FC236}">
                <a16:creationId xmlns="" xmlns:a16="http://schemas.microsoft.com/office/drawing/2014/main" id="{564A28E5-48B8-40C9-A5B3-F6A558C0CA45}"/>
              </a:ext>
            </a:extLst>
          </p:cNvPr>
          <p:cNvCxnSpPr>
            <a:cxnSpLocks/>
          </p:cNvCxnSpPr>
          <p:nvPr/>
        </p:nvCxnSpPr>
        <p:spPr>
          <a:xfrm>
            <a:off x="2639292" y="5017067"/>
            <a:ext cx="8731826" cy="0"/>
          </a:xfrm>
          <a:prstGeom prst="line">
            <a:avLst/>
          </a:prstGeom>
          <a:ln>
            <a:solidFill>
              <a:schemeClr val="accent1">
                <a:lumMod val="5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 xmlns:a16="http://schemas.microsoft.com/office/drawing/2014/main" id="{03DBFACA-2C11-48C2-BE08-F42E57EE0B08}"/>
              </a:ext>
            </a:extLst>
          </p:cNvPr>
          <p:cNvSpPr txBox="1"/>
          <p:nvPr/>
        </p:nvSpPr>
        <p:spPr>
          <a:xfrm>
            <a:off x="3217719" y="3620753"/>
            <a:ext cx="8437418" cy="954107"/>
          </a:xfrm>
          <a:prstGeom prst="rect">
            <a:avLst/>
          </a:prstGeom>
          <a:noFill/>
        </p:spPr>
        <p:txBody>
          <a:bodyPr wrap="square">
            <a:spAutoFit/>
          </a:bodyPr>
          <a:lstStyle/>
          <a:p>
            <a:pPr algn="just"/>
            <a:r>
              <a:rPr lang="vi-VN" sz="2800" b="1" dirty="0">
                <a:solidFill>
                  <a:srgbClr val="7030A0"/>
                </a:solidFill>
                <a:effectLst/>
                <a:latin typeface="Times New Roman" panose="02020603050405020304" pitchFamily="18" charset="0"/>
                <a:ea typeface="Times New Roman" panose="02020603050405020304" pitchFamily="18" charset="0"/>
              </a:rPr>
              <a:t>II. </a:t>
            </a:r>
            <a:r>
              <a:rPr lang="vi-VN" sz="2800" b="1" dirty="0" smtClean="0">
                <a:solidFill>
                  <a:srgbClr val="7030A0"/>
                </a:solidFill>
                <a:effectLst/>
                <a:latin typeface="Times New Roman" panose="02020603050405020304" pitchFamily="18" charset="0"/>
                <a:ea typeface="Times New Roman" panose="02020603050405020304" pitchFamily="18" charset="0"/>
              </a:rPr>
              <a:t>DẤU </a:t>
            </a:r>
            <a:r>
              <a:rPr lang="vi-VN" sz="2800" b="1" dirty="0">
                <a:solidFill>
                  <a:srgbClr val="7030A0"/>
                </a:solidFill>
                <a:effectLst/>
                <a:latin typeface="Times New Roman" panose="02020603050405020304" pitchFamily="18" charset="0"/>
                <a:ea typeface="Times New Roman" panose="02020603050405020304" pitchFamily="18" charset="0"/>
              </a:rPr>
              <a:t>TÍCH CỦA </a:t>
            </a:r>
            <a:r>
              <a:rPr lang="vi-VN" sz="2800" b="1" dirty="0" smtClean="0">
                <a:solidFill>
                  <a:srgbClr val="7030A0"/>
                </a:solidFill>
                <a:effectLst/>
                <a:latin typeface="Times New Roman" panose="02020603050405020304" pitchFamily="18" charset="0"/>
                <a:ea typeface="Times New Roman" panose="02020603050405020304" pitchFamily="18" charset="0"/>
              </a:rPr>
              <a:t>NGU</a:t>
            </a:r>
            <a:r>
              <a:rPr lang="vi-VN" sz="2800" b="1" dirty="0">
                <a:solidFill>
                  <a:srgbClr val="7030A0"/>
                </a:solidFill>
                <a:effectLst/>
                <a:latin typeface="Times New Roman" panose="02020603050405020304" pitchFamily="18" charset="0"/>
                <a:ea typeface="Times New Roman" panose="02020603050405020304" pitchFamily="18" charset="0"/>
              </a:rPr>
              <a:t>̛ỜI  </a:t>
            </a:r>
            <a:r>
              <a:rPr lang="en-US" sz="2800" b="1" dirty="0" err="1" smtClean="0">
                <a:solidFill>
                  <a:srgbClr val="7030A0"/>
                </a:solidFill>
                <a:effectLst/>
                <a:latin typeface="Times New Roman" panose="02020603050405020304" pitchFamily="18" charset="0"/>
                <a:ea typeface="Times New Roman" panose="02020603050405020304" pitchFamily="18" charset="0"/>
              </a:rPr>
              <a:t>TỐI</a:t>
            </a:r>
            <a:r>
              <a:rPr lang="en-US" sz="2800" b="1" dirty="0" smtClean="0">
                <a:solidFill>
                  <a:srgbClr val="7030A0"/>
                </a:solidFill>
                <a:effectLst/>
                <a:latin typeface="Times New Roman" panose="02020603050405020304" pitchFamily="18" charset="0"/>
                <a:ea typeface="Times New Roman" panose="02020603050405020304" pitchFamily="18" charset="0"/>
              </a:rPr>
              <a:t> </a:t>
            </a:r>
            <a:r>
              <a:rPr lang="en-US" sz="2800" b="1" dirty="0" err="1" smtClean="0">
                <a:solidFill>
                  <a:srgbClr val="7030A0"/>
                </a:solidFill>
                <a:effectLst/>
                <a:latin typeface="Times New Roman" panose="02020603050405020304" pitchFamily="18" charset="0"/>
                <a:ea typeface="Times New Roman" panose="02020603050405020304" pitchFamily="18" charset="0"/>
              </a:rPr>
              <a:t>CỔ</a:t>
            </a:r>
            <a:r>
              <a:rPr lang="en-US" sz="2800" b="1" dirty="0" smtClean="0">
                <a:solidFill>
                  <a:srgbClr val="7030A0"/>
                </a:solidFill>
                <a:effectLst/>
                <a:latin typeface="Times New Roman" panose="02020603050405020304" pitchFamily="18" charset="0"/>
                <a:ea typeface="Times New Roman" panose="02020603050405020304" pitchFamily="18" charset="0"/>
              </a:rPr>
              <a:t> </a:t>
            </a:r>
            <a:r>
              <a:rPr lang="vi-VN" sz="2800" b="1" dirty="0" smtClean="0">
                <a:solidFill>
                  <a:srgbClr val="7030A0"/>
                </a:solidFill>
                <a:effectLst/>
                <a:latin typeface="Times New Roman" panose="02020603050405020304" pitchFamily="18" charset="0"/>
                <a:ea typeface="Times New Roman" panose="02020603050405020304" pitchFamily="18" charset="0"/>
              </a:rPr>
              <a:t>Ở </a:t>
            </a:r>
            <a:r>
              <a:rPr lang="en-US" sz="2800" b="1" dirty="0" smtClean="0">
                <a:solidFill>
                  <a:srgbClr val="7030A0"/>
                </a:solidFill>
                <a:effectLst/>
                <a:latin typeface="Times New Roman" panose="02020603050405020304" pitchFamily="18" charset="0"/>
                <a:ea typeface="Times New Roman" panose="02020603050405020304" pitchFamily="18" charset="0"/>
              </a:rPr>
              <a:t> </a:t>
            </a:r>
            <a:r>
              <a:rPr lang="vi-VN" sz="2800" b="1" dirty="0" smtClean="0">
                <a:solidFill>
                  <a:srgbClr val="7030A0"/>
                </a:solidFill>
                <a:effectLst/>
                <a:latin typeface="Times New Roman" panose="02020603050405020304" pitchFamily="18" charset="0"/>
                <a:ea typeface="Times New Roman" panose="02020603050405020304" pitchFamily="18" charset="0"/>
              </a:rPr>
              <a:t>Đ</a:t>
            </a:r>
            <a:r>
              <a:rPr lang="en-US" sz="2800" b="1" dirty="0" smtClean="0">
                <a:solidFill>
                  <a:srgbClr val="7030A0"/>
                </a:solidFill>
                <a:effectLst/>
                <a:latin typeface="Times New Roman" panose="02020603050405020304" pitchFamily="18" charset="0"/>
                <a:ea typeface="Times New Roman" panose="02020603050405020304" pitchFamily="18" charset="0"/>
              </a:rPr>
              <a:t>Ô</a:t>
            </a:r>
            <a:r>
              <a:rPr lang="vi-VN" sz="2800" b="1" dirty="0" smtClean="0">
                <a:solidFill>
                  <a:srgbClr val="7030A0"/>
                </a:solidFill>
                <a:effectLst/>
                <a:latin typeface="Times New Roman" panose="02020603050405020304" pitchFamily="18" charset="0"/>
                <a:ea typeface="Times New Roman" panose="02020603050405020304" pitchFamily="18" charset="0"/>
              </a:rPr>
              <a:t>NG </a:t>
            </a:r>
            <a:r>
              <a:rPr lang="vi-VN" sz="2800" b="1" dirty="0">
                <a:solidFill>
                  <a:srgbClr val="7030A0"/>
                </a:solidFill>
                <a:effectLst/>
                <a:latin typeface="Times New Roman" panose="02020603050405020304" pitchFamily="18" charset="0"/>
                <a:ea typeface="Times New Roman" panose="02020603050405020304" pitchFamily="18" charset="0"/>
              </a:rPr>
              <a:t>NAM </a:t>
            </a:r>
            <a:r>
              <a:rPr lang="vi-VN" sz="2800" b="1" dirty="0" smtClean="0">
                <a:solidFill>
                  <a:srgbClr val="7030A0"/>
                </a:solidFill>
                <a:effectLst/>
                <a:latin typeface="Times New Roman" panose="02020603050405020304" pitchFamily="18" charset="0"/>
                <a:ea typeface="Times New Roman" panose="02020603050405020304" pitchFamily="18" charset="0"/>
              </a:rPr>
              <a:t>Á</a:t>
            </a:r>
            <a:endParaRPr lang="vi-VN" sz="2800" dirty="0">
              <a:solidFill>
                <a:srgbClr val="7030A0"/>
              </a:solidFill>
            </a:endParaRPr>
          </a:p>
        </p:txBody>
      </p:sp>
      <p:grpSp>
        <p:nvGrpSpPr>
          <p:cNvPr id="4" name="Group 3">
            <a:extLst>
              <a:ext uri="{FF2B5EF4-FFF2-40B4-BE49-F238E27FC236}">
                <a16:creationId xmlns="" xmlns:a16="http://schemas.microsoft.com/office/drawing/2014/main" id="{218F2279-466A-4C9F-A33B-4CD1E7085D45}"/>
              </a:ext>
            </a:extLst>
          </p:cNvPr>
          <p:cNvGrpSpPr/>
          <p:nvPr/>
        </p:nvGrpSpPr>
        <p:grpSpPr>
          <a:xfrm>
            <a:off x="59099" y="1776504"/>
            <a:ext cx="3434249" cy="2909453"/>
            <a:chOff x="84857" y="2034084"/>
            <a:chExt cx="3434249" cy="2909453"/>
          </a:xfrm>
        </p:grpSpPr>
        <p:grpSp>
          <p:nvGrpSpPr>
            <p:cNvPr id="3" name="Group 2">
              <a:extLst>
                <a:ext uri="{FF2B5EF4-FFF2-40B4-BE49-F238E27FC236}">
                  <a16:creationId xmlns="" xmlns:a16="http://schemas.microsoft.com/office/drawing/2014/main" id="{6910A14C-EEE0-4C6E-A98A-B0480E5B1F89}"/>
                </a:ext>
              </a:extLst>
            </p:cNvPr>
            <p:cNvGrpSpPr/>
            <p:nvPr/>
          </p:nvGrpSpPr>
          <p:grpSpPr>
            <a:xfrm>
              <a:off x="84857" y="2034084"/>
              <a:ext cx="3283527" cy="2909453"/>
              <a:chOff x="526473" y="2050473"/>
              <a:chExt cx="2867891" cy="2355272"/>
            </a:xfrm>
          </p:grpSpPr>
          <p:sp>
            <p:nvSpPr>
              <p:cNvPr id="2" name="Oval 1">
                <a:extLst>
                  <a:ext uri="{FF2B5EF4-FFF2-40B4-BE49-F238E27FC236}">
                    <a16:creationId xmlns="" xmlns:a16="http://schemas.microsoft.com/office/drawing/2014/main" id="{5662352D-56E1-4035-A5CB-2851FB12A0CD}"/>
                  </a:ext>
                </a:extLst>
              </p:cNvPr>
              <p:cNvSpPr/>
              <p:nvPr/>
            </p:nvSpPr>
            <p:spPr>
              <a:xfrm>
                <a:off x="789710" y="2050473"/>
                <a:ext cx="2604654" cy="2355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1" name="Oval 10">
                <a:extLst>
                  <a:ext uri="{FF2B5EF4-FFF2-40B4-BE49-F238E27FC236}">
                    <a16:creationId xmlns="" xmlns:a16="http://schemas.microsoft.com/office/drawing/2014/main" id="{2676C421-12E3-48B7-9132-0990E7AAD4C4}"/>
                  </a:ext>
                </a:extLst>
              </p:cNvPr>
              <p:cNvSpPr/>
              <p:nvPr/>
            </p:nvSpPr>
            <p:spPr>
              <a:xfrm>
                <a:off x="526473" y="2050473"/>
                <a:ext cx="2604654" cy="23552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grpSp>
        <p:sp>
          <p:nvSpPr>
            <p:cNvPr id="32" name="TextBox 31">
              <a:extLst>
                <a:ext uri="{FF2B5EF4-FFF2-40B4-BE49-F238E27FC236}">
                  <a16:creationId xmlns="" xmlns:a16="http://schemas.microsoft.com/office/drawing/2014/main" id="{53824E00-8874-4EDC-BC99-9FBA2E76123D}"/>
                </a:ext>
              </a:extLst>
            </p:cNvPr>
            <p:cNvSpPr txBox="1"/>
            <p:nvPr/>
          </p:nvSpPr>
          <p:spPr>
            <a:xfrm>
              <a:off x="435526" y="3037840"/>
              <a:ext cx="3083580" cy="954107"/>
            </a:xfrm>
            <a:prstGeom prst="rect">
              <a:avLst/>
            </a:prstGeom>
            <a:noFill/>
          </p:spPr>
          <p:txBody>
            <a:bodyPr wrap="square">
              <a:spAutoFit/>
            </a:bodyPr>
            <a:lstStyle/>
            <a:p>
              <a:r>
                <a:rPr lang="vi-VN" sz="2800" b="1">
                  <a:solidFill>
                    <a:srgbClr val="00B050"/>
                  </a:solidFill>
                  <a:effectLst/>
                  <a:latin typeface="Times New Roman" panose="02020603050405020304" pitchFamily="18" charset="0"/>
                  <a:ea typeface="Times New Roman" panose="02020603050405020304" pitchFamily="18" charset="0"/>
                </a:rPr>
                <a:t>NGUỒN GỐC LOÀI NGƯỜI</a:t>
              </a:r>
              <a:endParaRPr lang="vi-VN" sz="2800">
                <a:solidFill>
                  <a:srgbClr val="00B050"/>
                </a:solidFill>
              </a:endParaRPr>
            </a:p>
          </p:txBody>
        </p:sp>
      </p:grpSp>
    </p:spTree>
    <p:custDataLst>
      <p:tags r:id="rId1"/>
    </p:custDataLst>
    <p:extLst>
      <p:ext uri="{BB962C8B-B14F-4D97-AF65-F5344CB8AC3E}">
        <p14:creationId xmlns=""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E96F46-8267-4321-A535-4C968E776B47}"/>
              </a:ext>
            </a:extLst>
          </p:cNvPr>
          <p:cNvSpPr/>
          <p:nvPr/>
        </p:nvSpPr>
        <p:spPr>
          <a:xfrm>
            <a:off x="611895" y="73343"/>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a:solidFill>
                <a:srgbClr val="C00000"/>
              </a:solidFill>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 xmlns:a16="http://schemas.microsoft.com/office/drawing/2014/main" id="{BD27D2C4-64D7-488C-A907-41DCD8A35B52}"/>
              </a:ext>
            </a:extLst>
          </p:cNvPr>
          <p:cNvSpPr txBox="1"/>
          <p:nvPr/>
        </p:nvSpPr>
        <p:spPr>
          <a:xfrm>
            <a:off x="4059382" y="1212944"/>
            <a:ext cx="1357746" cy="369332"/>
          </a:xfrm>
          <a:prstGeom prst="rect">
            <a:avLst/>
          </a:prstGeom>
          <a:noFill/>
        </p:spPr>
        <p:txBody>
          <a:bodyPr wrap="square" rtlCol="0">
            <a:spAutoFit/>
          </a:bodyPr>
          <a:lstStyle/>
          <a:p>
            <a:endParaRPr lang="vi-VN"/>
          </a:p>
        </p:txBody>
      </p:sp>
      <p:pic>
        <p:nvPicPr>
          <p:cNvPr id="11" name="Picture 10">
            <a:extLst>
              <a:ext uri="{FF2B5EF4-FFF2-40B4-BE49-F238E27FC236}">
                <a16:creationId xmlns="" xmlns:a16="http://schemas.microsoft.com/office/drawing/2014/main" id="{0656BC0C-CD41-4540-B69B-865B00869077}"/>
              </a:ext>
            </a:extLst>
          </p:cNvPr>
          <p:cNvPicPr/>
          <p:nvPr/>
        </p:nvPicPr>
        <p:blipFill>
          <a:blip r:embed="rId3">
            <a:extLst>
              <a:ext uri="{28A0092B-C50C-407E-A947-70E740481C1C}">
                <a14:useLocalDpi xmlns="" xmlns:a14="http://schemas.microsoft.com/office/drawing/2010/main" val="0"/>
              </a:ext>
            </a:extLst>
          </a:blip>
          <a:stretch>
            <a:fillRect/>
          </a:stretch>
        </p:blipFill>
        <p:spPr>
          <a:xfrm>
            <a:off x="473350" y="1212944"/>
            <a:ext cx="10374759" cy="5501807"/>
          </a:xfrm>
          <a:prstGeom prst="rect">
            <a:avLst/>
          </a:prstGeom>
        </p:spPr>
      </p:pic>
      <p:sp>
        <p:nvSpPr>
          <p:cNvPr id="12" name="TextBox 11">
            <a:extLst>
              <a:ext uri="{FF2B5EF4-FFF2-40B4-BE49-F238E27FC236}">
                <a16:creationId xmlns="" xmlns:a16="http://schemas.microsoft.com/office/drawing/2014/main" id="{CC47F9C6-025A-43A0-BE93-F1FA923F5520}"/>
              </a:ext>
            </a:extLst>
          </p:cNvPr>
          <p:cNvSpPr txBox="1"/>
          <p:nvPr/>
        </p:nvSpPr>
        <p:spPr>
          <a:xfrm>
            <a:off x="2733285" y="664845"/>
            <a:ext cx="6096000" cy="548099"/>
          </a:xfrm>
          <a:prstGeom prst="rect">
            <a:avLst/>
          </a:prstGeom>
          <a:noFill/>
        </p:spPr>
        <p:txBody>
          <a:bodyPr wrap="square">
            <a:spAutoFit/>
          </a:bodyPr>
          <a:lstStyle/>
          <a:p>
            <a:pPr algn="ctr">
              <a:lnSpc>
                <a:spcPct val="115000"/>
              </a:lnSpc>
            </a:pPr>
            <a:r>
              <a:rPr lang="vi-VN" sz="2800" b="1">
                <a:solidFill>
                  <a:schemeClr val="accent6">
                    <a:lumMod val="75000"/>
                  </a:schemeClr>
                </a:solidFill>
                <a:effectLst/>
                <a:latin typeface="Times New Roman" panose="02020603050405020304" pitchFamily="18" charset="0"/>
                <a:ea typeface="Times New Roman" panose="02020603050405020304" pitchFamily="18" charset="0"/>
              </a:rPr>
              <a:t>PHIẾU HỌC TẬP</a:t>
            </a:r>
            <a:endParaRPr lang="vi-VN" sz="2800">
              <a:solidFill>
                <a:schemeClr val="accent6">
                  <a:lumMod val="75000"/>
                </a:schemeClr>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 xmlns:p14="http://schemas.microsoft.com/office/powerpoint/2010/main" val="32459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1DBB9E3-5031-4A5D-8318-F2267F28CA96}"/>
              </a:ext>
            </a:extLst>
          </p:cNvPr>
          <p:cNvSpPr/>
          <p:nvPr/>
        </p:nvSpPr>
        <p:spPr>
          <a:xfrm>
            <a:off x="265531" y="144736"/>
            <a:ext cx="8629087"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a:solidFill>
                  <a:srgbClr val="C00000"/>
                </a:solidFill>
                <a:latin typeface="Times New Roman" panose="02020603050405020304" pitchFamily="18" charset="0"/>
                <a:ea typeface="Times New Roman" panose="02020603050405020304" pitchFamily="18" charset="0"/>
              </a:rPr>
              <a:t>I. Quá trình tiến hoá từ vượn người thành người   </a:t>
            </a:r>
            <a:endParaRPr lang="vi-VN" sz="3000">
              <a:solidFill>
                <a:srgbClr val="C00000"/>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 xmlns:a16="http://schemas.microsoft.com/office/drawing/2014/main" id="{155C869E-A134-4444-BAD3-18D5D5713FC9}"/>
              </a:ext>
            </a:extLst>
          </p:cNvPr>
          <p:cNvSpPr txBox="1"/>
          <p:nvPr/>
        </p:nvSpPr>
        <p:spPr>
          <a:xfrm>
            <a:off x="1021303" y="1356369"/>
            <a:ext cx="3329023"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Câu hỏi thảo luận:</a:t>
            </a:r>
          </a:p>
        </p:txBody>
      </p:sp>
      <p:sp>
        <p:nvSpPr>
          <p:cNvPr id="11" name="TextBox 10">
            <a:extLst>
              <a:ext uri="{FF2B5EF4-FFF2-40B4-BE49-F238E27FC236}">
                <a16:creationId xmlns="" xmlns:a16="http://schemas.microsoft.com/office/drawing/2014/main" id="{A1FCC54C-3D1F-4996-BB30-516690CBB21B}"/>
              </a:ext>
            </a:extLst>
          </p:cNvPr>
          <p:cNvSpPr txBox="1"/>
          <p:nvPr/>
        </p:nvSpPr>
        <p:spPr>
          <a:xfrm>
            <a:off x="96982" y="2054323"/>
            <a:ext cx="7232072" cy="4764381"/>
          </a:xfrm>
          <a:prstGeom prst="rect">
            <a:avLst/>
          </a:prstGeom>
          <a:noFill/>
        </p:spPr>
        <p:txBody>
          <a:bodyPr wrap="square">
            <a:spAutoFit/>
          </a:bodyPr>
          <a:lstStyle/>
          <a:p>
            <a:pPr lvl="0" algn="just">
              <a:lnSpc>
                <a:spcPct val="115000"/>
              </a:lnSpc>
            </a:pPr>
            <a:r>
              <a:rPr lang="en-US" sz="2400" dirty="0" err="1">
                <a:solidFill>
                  <a:srgbClr val="002060"/>
                </a:solidFill>
                <a:effectLst/>
                <a:latin typeface="Times New Roman" panose="02020603050405020304" pitchFamily="18" charset="0"/>
                <a:ea typeface="Times New Roman" panose="02020603050405020304" pitchFamily="18" charset="0"/>
              </a:rPr>
              <a:t>Quan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sát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hình</a:t>
            </a:r>
            <a:r>
              <a:rPr lang="vi-VN"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thảo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luận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nhóm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trả</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lời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câu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hỏi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sau</a:t>
            </a:r>
            <a:r>
              <a:rPr lang="en-US" sz="2400" dirty="0">
                <a:solidFill>
                  <a:srgbClr val="002060"/>
                </a:solidFill>
                <a:effectLst/>
                <a:latin typeface="Times New Roman" panose="02020603050405020304" pitchFamily="18" charset="0"/>
                <a:ea typeface="Times New Roman" panose="02020603050405020304" pitchFamily="18" charset="0"/>
              </a:rPr>
              <a:t>: </a:t>
            </a:r>
          </a:p>
          <a:p>
            <a:pPr lvl="0" algn="just">
              <a:lnSpc>
                <a:spcPct val="115000"/>
              </a:lnSpc>
            </a:pPr>
            <a:r>
              <a:rPr lang="en-US" sz="2400" dirty="0">
                <a:solidFill>
                  <a:srgbClr val="002060"/>
                </a:solidFill>
                <a:effectLst/>
                <a:latin typeface="Times New Roman" panose="02020603050405020304" pitchFamily="18" charset="0"/>
                <a:ea typeface="Times New Roman" panose="02020603050405020304" pitchFamily="18" charset="0"/>
              </a:rPr>
              <a:t>1. </a:t>
            </a:r>
            <a:r>
              <a:rPr lang="en-US" sz="2400" dirty="0" err="1">
                <a:solidFill>
                  <a:srgbClr val="002060"/>
                </a:solidFill>
                <a:effectLst/>
                <a:latin typeface="Times New Roman" panose="02020603050405020304" pitchFamily="18" charset="0"/>
                <a:ea typeface="Times New Roman" panose="02020603050405020304" pitchFamily="18" charset="0"/>
              </a:rPr>
              <a:t>Quá</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trình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tiến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hóa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từ</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vượn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thành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người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trải</a:t>
            </a:r>
            <a:r>
              <a:rPr lang="en-US" sz="2400" dirty="0">
                <a:solidFill>
                  <a:srgbClr val="002060"/>
                </a:solidFill>
                <a:effectLst/>
                <a:latin typeface="Times New Roman" panose="02020603050405020304" pitchFamily="18" charset="0"/>
                <a:ea typeface="Times New Roman" panose="02020603050405020304" pitchFamily="18" charset="0"/>
              </a:rPr>
              <a:t> qua </a:t>
            </a:r>
            <a:r>
              <a:rPr lang="en-US" sz="2400" dirty="0" err="1">
                <a:solidFill>
                  <a:srgbClr val="002060"/>
                </a:solidFill>
                <a:effectLst/>
                <a:latin typeface="Times New Roman" panose="02020603050405020304" pitchFamily="18" charset="0"/>
                <a:ea typeface="Times New Roman" panose="02020603050405020304" pitchFamily="18" charset="0"/>
              </a:rPr>
              <a:t>mấy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giai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đoạn</a:t>
            </a:r>
            <a:r>
              <a:rPr lang="en-US" sz="2400" dirty="0">
                <a:solidFill>
                  <a:srgbClr val="002060"/>
                </a:solidFill>
                <a:effectLst/>
                <a:latin typeface="Times New Roman" panose="02020603050405020304" pitchFamily="18" charset="0"/>
                <a:ea typeface="Times New Roman" panose="02020603050405020304" pitchFamily="18" charset="0"/>
              </a:rPr>
              <a:t>? </a:t>
            </a:r>
            <a:r>
              <a:rPr lang="vi-VN" sz="2400" dirty="0">
                <a:solidFill>
                  <a:srgbClr val="002060"/>
                </a:solidFill>
                <a:latin typeface="Times New Roman" panose="02020603050405020304" pitchFamily="18" charset="0"/>
                <a:ea typeface="Times New Roman" panose="02020603050405020304" pitchFamily="18" charset="0"/>
              </a:rPr>
              <a:t>Đ</a:t>
            </a:r>
            <a:r>
              <a:rPr lang="en-US" sz="2400" dirty="0">
                <a:solidFill>
                  <a:srgbClr val="002060"/>
                </a:solidFill>
                <a:effectLst/>
                <a:latin typeface="Times New Roman" panose="02020603050405020304" pitchFamily="18" charset="0"/>
                <a:ea typeface="Times New Roman" panose="02020603050405020304" pitchFamily="18" charset="0"/>
              </a:rPr>
              <a:t>ó </a:t>
            </a:r>
            <a:r>
              <a:rPr lang="en-US" sz="2400" dirty="0" err="1">
                <a:solidFill>
                  <a:srgbClr val="002060"/>
                </a:solidFill>
                <a:effectLst/>
                <a:latin typeface="Times New Roman" panose="02020603050405020304" pitchFamily="18" charset="0"/>
                <a:ea typeface="Times New Roman" panose="02020603050405020304" pitchFamily="18" charset="0"/>
              </a:rPr>
              <a:t>là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những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giai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đoạn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nào</a:t>
            </a:r>
            <a:r>
              <a:rPr lang="en-US" sz="2400" dirty="0">
                <a:solidFill>
                  <a:srgbClr val="002060"/>
                </a:solidFill>
                <a:effectLst/>
                <a:latin typeface="Times New Roman" panose="02020603050405020304" pitchFamily="18" charset="0"/>
                <a:ea typeface="Times New Roman" panose="02020603050405020304" pitchFamily="18" charset="0"/>
              </a:rPr>
              <a:t>?</a:t>
            </a:r>
            <a:r>
              <a:rPr lang="vi-VN" sz="2400" dirty="0">
                <a:solidFill>
                  <a:srgbClr val="002060"/>
                </a:solidFill>
                <a:effectLst/>
                <a:latin typeface="Times New Roman" panose="02020603050405020304" pitchFamily="18" charset="0"/>
                <a:ea typeface="Times New Roman" panose="02020603050405020304" pitchFamily="18" charset="0"/>
              </a:rPr>
              <a:t> Cho biết niên đại tương ứng của các giai đoạn đó?</a:t>
            </a:r>
            <a:endParaRPr lang="en-US" sz="2400" dirty="0">
              <a:solidFill>
                <a:srgbClr val="002060"/>
              </a:solidFill>
              <a:latin typeface="Times New Roman" panose="02020603050405020304" pitchFamily="18" charset="0"/>
              <a:ea typeface="Times New Roman" panose="02020603050405020304" pitchFamily="18" charset="0"/>
            </a:endParaRPr>
          </a:p>
          <a:p>
            <a:pPr lvl="0" algn="just">
              <a:lnSpc>
                <a:spcPct val="115000"/>
              </a:lnSpc>
            </a:pPr>
            <a:r>
              <a:rPr lang="en-US" sz="2400" dirty="0">
                <a:solidFill>
                  <a:srgbClr val="002060"/>
                </a:solidFill>
                <a:effectLst/>
                <a:latin typeface="Times New Roman" panose="02020603050405020304" pitchFamily="18" charset="0"/>
                <a:ea typeface="Times New Roman" panose="02020603050405020304" pitchFamily="18" charset="0"/>
              </a:rPr>
              <a:t>2. </a:t>
            </a:r>
            <a:r>
              <a:rPr lang="en-US" sz="2400" dirty="0" err="1">
                <a:solidFill>
                  <a:srgbClr val="002060"/>
                </a:solidFill>
                <a:effectLst/>
                <a:latin typeface="Times New Roman" panose="02020603050405020304" pitchFamily="18" charset="0"/>
                <a:ea typeface="Times New Roman" panose="02020603050405020304" pitchFamily="18" charset="0"/>
              </a:rPr>
              <a:t>Em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rút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ra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đặc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điểm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nào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sự</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tiến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hóa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người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tối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cổ</a:t>
            </a:r>
            <a:r>
              <a:rPr lang="en-US" sz="2400" dirty="0">
                <a:solidFill>
                  <a:srgbClr val="002060"/>
                </a:solidFill>
                <a:effectLst/>
                <a:latin typeface="Times New Roman" panose="02020603050405020304" pitchFamily="18" charset="0"/>
                <a:ea typeface="Times New Roman" panose="02020603050405020304" pitchFamily="18" charset="0"/>
              </a:rPr>
              <a:t> so </a:t>
            </a:r>
            <a:r>
              <a:rPr lang="en-US" sz="2400" dirty="0" err="1">
                <a:solidFill>
                  <a:srgbClr val="002060"/>
                </a:solidFill>
                <a:effectLst/>
                <a:latin typeface="Times New Roman" panose="02020603050405020304" pitchFamily="18" charset="0"/>
                <a:ea typeface="Times New Roman" panose="02020603050405020304" pitchFamily="18" charset="0"/>
              </a:rPr>
              <a:t>với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vượn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người</a:t>
            </a:r>
            <a:r>
              <a:rPr lang="en-US" sz="2400" dirty="0">
                <a:solidFill>
                  <a:srgbClr val="002060"/>
                </a:solidFill>
                <a:effectLst/>
                <a:latin typeface="Times New Roman" panose="02020603050405020304" pitchFamily="18" charset="0"/>
                <a:ea typeface="Times New Roman" panose="02020603050405020304" pitchFamily="18" charset="0"/>
              </a:rPr>
              <a:t> </a:t>
            </a:r>
          </a:p>
          <a:p>
            <a:pPr lvl="0" algn="just">
              <a:lnSpc>
                <a:spcPct val="115000"/>
              </a:lnSpc>
            </a:pPr>
            <a:r>
              <a:rPr lang="en-US" sz="2400" dirty="0">
                <a:solidFill>
                  <a:srgbClr val="002060"/>
                </a:solidFill>
                <a:effectLst/>
                <a:latin typeface="Times New Roman" panose="02020603050405020304" pitchFamily="18" charset="0"/>
                <a:ea typeface="Times New Roman" panose="02020603050405020304" pitchFamily="18" charset="0"/>
              </a:rPr>
              <a:t>3. </a:t>
            </a:r>
            <a:r>
              <a:rPr lang="en-US" sz="2400" dirty="0" err="1">
                <a:solidFill>
                  <a:srgbClr val="002060"/>
                </a:solidFill>
                <a:effectLst/>
                <a:latin typeface="Times New Roman" panose="02020603050405020304" pitchFamily="18" charset="0"/>
                <a:ea typeface="Times New Roman" panose="02020603050405020304" pitchFamily="18" charset="0"/>
              </a:rPr>
              <a:t>Việc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phát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hiện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bộ</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xương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hóa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thạch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rPr>
              <a:t>của</a:t>
            </a:r>
            <a:r>
              <a:rPr lang="en-US" sz="2400" dirty="0" smtClean="0">
                <a:solidFill>
                  <a:srgbClr val="002060"/>
                </a:solidFill>
                <a:effectLst/>
                <a:latin typeface="Times New Roman" panose="02020603050405020304" pitchFamily="18" charset="0"/>
                <a:ea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rPr>
              <a:t>người</a:t>
            </a:r>
            <a:r>
              <a:rPr lang="en-US" sz="2400" dirty="0" smtClean="0">
                <a:solidFill>
                  <a:srgbClr val="002060"/>
                </a:solidFill>
                <a:effectLst/>
                <a:latin typeface="Times New Roman" panose="02020603050405020304" pitchFamily="18" charset="0"/>
                <a:ea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rPr>
              <a:t>tối</a:t>
            </a:r>
            <a:r>
              <a:rPr lang="en-US" sz="2400" dirty="0" smtClean="0">
                <a:solidFill>
                  <a:srgbClr val="002060"/>
                </a:solidFill>
                <a:effectLst/>
                <a:latin typeface="Times New Roman" panose="02020603050405020304" pitchFamily="18" charset="0"/>
                <a:ea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rPr>
              <a:t>cổ</a:t>
            </a:r>
            <a:r>
              <a:rPr lang="en-US" sz="2400" dirty="0" smtClean="0">
                <a:solidFill>
                  <a:srgbClr val="002060"/>
                </a:solidFill>
                <a:effectLst/>
                <a:latin typeface="Times New Roman" panose="02020603050405020304" pitchFamily="18" charset="0"/>
                <a:ea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rPr>
              <a:t>và</a:t>
            </a:r>
            <a:r>
              <a:rPr lang="en-US" sz="2400" dirty="0" smtClean="0">
                <a:solidFill>
                  <a:srgbClr val="002060"/>
                </a:solidFill>
                <a:effectLst/>
                <a:latin typeface="Times New Roman" panose="02020603050405020304" pitchFamily="18" charset="0"/>
                <a:ea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rPr>
              <a:t>người</a:t>
            </a:r>
            <a:r>
              <a:rPr lang="en-US" sz="2400" dirty="0" smtClean="0">
                <a:solidFill>
                  <a:srgbClr val="002060"/>
                </a:solidFill>
                <a:effectLst/>
                <a:latin typeface="Times New Roman" panose="02020603050405020304" pitchFamily="18" charset="0"/>
                <a:ea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rPr>
              <a:t>tinh</a:t>
            </a:r>
            <a:r>
              <a:rPr lang="en-US" sz="2400" dirty="0" smtClean="0">
                <a:solidFill>
                  <a:srgbClr val="002060"/>
                </a:solidFill>
                <a:effectLst/>
                <a:latin typeface="Times New Roman" panose="02020603050405020304" pitchFamily="18" charset="0"/>
                <a:ea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rPr>
              <a:t>khôn</a:t>
            </a:r>
            <a:r>
              <a:rPr lang="en-US" sz="2400" dirty="0" smtClean="0">
                <a:solidFill>
                  <a:srgbClr val="002060"/>
                </a:solidFill>
                <a:effectLst/>
                <a:latin typeface="Times New Roman" panose="02020603050405020304" pitchFamily="18" charset="0"/>
                <a:ea typeface="Times New Roman" panose="02020603050405020304" pitchFamily="18" charset="0"/>
              </a:rPr>
              <a:t>(</a:t>
            </a:r>
            <a:r>
              <a:rPr lang="en-US" sz="2400" dirty="0" err="1" smtClean="0">
                <a:solidFill>
                  <a:srgbClr val="002060"/>
                </a:solidFill>
                <a:effectLst/>
                <a:latin typeface="Times New Roman" panose="02020603050405020304" pitchFamily="18" charset="0"/>
                <a:ea typeface="Times New Roman" panose="02020603050405020304" pitchFamily="18" charset="0"/>
              </a:rPr>
              <a:t>H3.2;H3.3</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có</a:t>
            </a:r>
            <a:r>
              <a:rPr lang="en-US" sz="2400" dirty="0">
                <a:solidFill>
                  <a:srgbClr val="002060"/>
                </a:solidFill>
                <a:effectLst/>
                <a:latin typeface="Times New Roman" panose="02020603050405020304" pitchFamily="18" charset="0"/>
                <a:ea typeface="Times New Roman" panose="02020603050405020304" pitchFamily="18" charset="0"/>
              </a:rPr>
              <a:t> ý </a:t>
            </a:r>
            <a:r>
              <a:rPr lang="en-US" sz="2400" dirty="0" err="1">
                <a:solidFill>
                  <a:srgbClr val="002060"/>
                </a:solidFill>
                <a:effectLst/>
                <a:latin typeface="Times New Roman" panose="02020603050405020304" pitchFamily="18" charset="0"/>
                <a:ea typeface="Times New Roman" panose="02020603050405020304" pitchFamily="18" charset="0"/>
              </a:rPr>
              <a:t>nghĩa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như</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thế</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nào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trong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việc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giải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thích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nguồn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gốc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quá</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trình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tiến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hóa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loài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người</a:t>
            </a:r>
            <a:r>
              <a:rPr lang="en-US"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a:p>
            <a:pPr lvl="0" algn="just">
              <a:lnSpc>
                <a:spcPct val="115000"/>
              </a:lnSpc>
            </a:pPr>
            <a:r>
              <a:rPr lang="vi-VN" sz="2400" dirty="0">
                <a:solidFill>
                  <a:srgbClr val="002060"/>
                </a:solidFill>
                <a:effectLst/>
                <a:latin typeface="Times New Roman" panose="02020603050405020304" pitchFamily="18" charset="0"/>
                <a:ea typeface="Times New Roman" panose="02020603050405020304" pitchFamily="18" charset="0"/>
              </a:rPr>
              <a:t>4. Hoàn thành phiếu học tập (theo mẫu)</a:t>
            </a:r>
          </a:p>
        </p:txBody>
      </p:sp>
    </p:spTree>
    <p:custDataLst>
      <p:tags r:id="rId1"/>
    </p:custDataLst>
    <p:extLst>
      <p:ext uri="{BB962C8B-B14F-4D97-AF65-F5344CB8AC3E}">
        <p14:creationId xmlns="" xmlns:p14="http://schemas.microsoft.com/office/powerpoint/2010/main" val="28994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98.png">
            <a:extLst>
              <a:ext uri="{FF2B5EF4-FFF2-40B4-BE49-F238E27FC236}">
                <a16:creationId xmlns="" xmlns:a16="http://schemas.microsoft.com/office/drawing/2014/main" id="{FE7D09A1-F7BF-BCA2-D139-D9FEBD6872E9}"/>
              </a:ext>
            </a:extLst>
          </p:cNvPr>
          <p:cNvPicPr/>
          <p:nvPr/>
        </p:nvPicPr>
        <p:blipFill>
          <a:blip r:embed="rId2"/>
          <a:srcRect/>
          <a:stretch>
            <a:fillRect/>
          </a:stretch>
        </p:blipFill>
        <p:spPr>
          <a:xfrm>
            <a:off x="183962" y="113624"/>
            <a:ext cx="11949156" cy="6595583"/>
          </a:xfrm>
          <a:prstGeom prst="rect">
            <a:avLst/>
          </a:prstGeom>
          <a:ln/>
        </p:spPr>
      </p:pic>
    </p:spTree>
    <p:extLst>
      <p:ext uri="{BB962C8B-B14F-4D97-AF65-F5344CB8AC3E}">
        <p14:creationId xmlns="" xmlns:p14="http://schemas.microsoft.com/office/powerpoint/2010/main" val="22605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94.png">
            <a:extLst>
              <a:ext uri="{FF2B5EF4-FFF2-40B4-BE49-F238E27FC236}">
                <a16:creationId xmlns="" xmlns:a16="http://schemas.microsoft.com/office/drawing/2014/main" id="{7AC380A9-A1D1-AAC9-0EA3-CF5C52902E88}"/>
              </a:ext>
            </a:extLst>
          </p:cNvPr>
          <p:cNvPicPr/>
          <p:nvPr/>
        </p:nvPicPr>
        <p:blipFill>
          <a:blip r:embed="rId2"/>
          <a:srcRect/>
          <a:stretch>
            <a:fillRect/>
          </a:stretch>
        </p:blipFill>
        <p:spPr>
          <a:xfrm>
            <a:off x="0" y="106681"/>
            <a:ext cx="12211050" cy="6606584"/>
          </a:xfrm>
          <a:prstGeom prst="rect">
            <a:avLst/>
          </a:prstGeom>
          <a:ln/>
        </p:spPr>
      </p:pic>
    </p:spTree>
    <p:extLst>
      <p:ext uri="{BB962C8B-B14F-4D97-AF65-F5344CB8AC3E}">
        <p14:creationId xmlns="" xmlns:p14="http://schemas.microsoft.com/office/powerpoint/2010/main" val="388116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4: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8&quot;/&gt;&lt;property id=&quot;20307&quot; value=&quot;259&quot;/&gt;&lt;/object&gt;&lt;object type=&quot;3&quot; unique_id=&quot;10008&quot;&gt;&lt;property id=&quot;20148&quot; value=&quot;5&quot;/&gt;&lt;property id=&quot;20300&quot; value=&quot;Slide 9&quot;/&gt;&lt;property id=&quot;20307&quot; value=&quot;260&quot;/&gt;&lt;/object&gt;&lt;object type=&quot;3&quot; unique_id=&quot;10009&quot;&gt;&lt;property id=&quot;20148&quot; value=&quot;5&quot;/&gt;&lt;property id=&quot;20300&quot; value=&quot;Slide 10&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1&quot;/&gt;&lt;property id=&quot;20307&quot; value=&quot;265&quot;/&gt;&lt;/object&gt;&lt;object type=&quot;3&quot; unique_id=&quot;10141&quot;&gt;&lt;property id=&quot;20148&quot; value=&quot;5&quot;/&gt;&lt;property id=&quot;20300&quot; value=&quot;Slide 12&quot;/&gt;&lt;property id=&quot;20307&quot; value=&quot;266&quot;/&gt;&lt;/object&gt;&lt;object type=&quot;3&quot; unique_id=&quot;10142&quot;&gt;&lt;property id=&quot;20148&quot; value=&quot;5&quot;/&gt;&lt;property id=&quot;20300&quot; value=&quot;Slide 13&quot;/&gt;&lt;property id=&quot;20307&quot; value=&quot;267&quot;/&gt;&lt;/object&gt;&lt;object type=&quot;3&quot; unique_id=&quot;10143&quot;&gt;&lt;property id=&quot;20148&quot; value=&quot;5&quot;/&gt;&lt;property id=&quot;20300&quot; value=&quot;Slide 16&quot;/&gt;&lt;property id=&quot;20307&quot; value=&quot;268&quot;/&gt;&lt;/object&gt;&lt;object type=&quot;3&quot; unique_id=&quot;10144&quot;&gt;&lt;property id=&quot;20148&quot; value=&quot;5&quot;/&gt;&lt;property id=&quot;20300&quot; value=&quot;Slide 17&quot;/&gt;&lt;property id=&quot;20307&quot; value=&quot;269&quot;/&gt;&lt;/object&gt;&lt;object type=&quot;3&quot; unique_id=&quot;10385&quot;&gt;&lt;property id=&quot;20148&quot; value=&quot;5&quot;/&gt;&lt;property id=&quot;20300&quot; value=&quot;Slide 7&quot;/&gt;&lt;property id=&quot;20307&quot; value=&quot;270&quot;/&gt;&lt;/object&gt;&lt;object type=&quot;3&quot; unique_id=&quot;10539&quot;&gt;&lt;property id=&quot;20148&quot; value=&quot;5&quot;/&gt;&lt;property id=&quot;20300&quot; value=&quot;Slide 14&quot;/&gt;&lt;property id=&quot;20307&quot; value=&quot;271&quot;/&gt;&lt;/object&gt;&lt;object type=&quot;3&quot; unique_id=&quot;10540&quot;&gt;&lt;property id=&quot;20148&quot; value=&quot;5&quot;/&gt;&lt;property id=&quot;20300&quot; value=&quot;Slide 15&quot;/&gt;&lt;property id=&quot;20307&quot; value=&quot;27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0.7|0.8"/>
</p:tagLst>
</file>

<file path=ppt/tags/tag11.xml><?xml version="1.0" encoding="utf-8"?>
<p:tagLst xmlns:a="http://schemas.openxmlformats.org/drawingml/2006/main" xmlns:r="http://schemas.openxmlformats.org/officeDocument/2006/relationships" xmlns:p="http://schemas.openxmlformats.org/presentationml/2006/main">
  <p:tag name="TIMING" val="|0.5|9.4|24.5"/>
</p:tagLst>
</file>

<file path=ppt/tags/tag12.xml><?xml version="1.0" encoding="utf-8"?>
<p:tagLst xmlns:a="http://schemas.openxmlformats.org/drawingml/2006/main" xmlns:r="http://schemas.openxmlformats.org/officeDocument/2006/relationships" xmlns:p="http://schemas.openxmlformats.org/presentationml/2006/main">
  <p:tag name="TIMING" val="|0.5|5.4|2.9"/>
</p:tagLst>
</file>

<file path=ppt/tags/tag13.xml><?xml version="1.0" encoding="utf-8"?>
<p:tagLst xmlns:a="http://schemas.openxmlformats.org/drawingml/2006/main" xmlns:r="http://schemas.openxmlformats.org/officeDocument/2006/relationships" xmlns:p="http://schemas.openxmlformats.org/presentationml/2006/main">
  <p:tag name="TIMING" val="|3.1|4|1"/>
</p:tagLst>
</file>

<file path=ppt/tags/tag14.xml><?xml version="1.0" encoding="utf-8"?>
<p:tagLst xmlns:a="http://schemas.openxmlformats.org/drawingml/2006/main" xmlns:r="http://schemas.openxmlformats.org/officeDocument/2006/relationships" xmlns:p="http://schemas.openxmlformats.org/presentationml/2006/main">
  <p:tag name="TIMING" val="|0.8|0.9|25.2"/>
</p:tagLst>
</file>

<file path=ppt/tags/tag15.xml><?xml version="1.0" encoding="utf-8"?>
<p:tagLst xmlns:a="http://schemas.openxmlformats.org/drawingml/2006/main" xmlns:r="http://schemas.openxmlformats.org/officeDocument/2006/relationships" xmlns:p="http://schemas.openxmlformats.org/presentationml/2006/main">
  <p:tag name="TIMING" val="|0.5|5.4|5.5|8.6|13.3"/>
</p:tagLst>
</file>

<file path=ppt/tags/tag16.xml><?xml version="1.0" encoding="utf-8"?>
<p:tagLst xmlns:a="http://schemas.openxmlformats.org/drawingml/2006/main" xmlns:r="http://schemas.openxmlformats.org/officeDocument/2006/relationships" xmlns:p="http://schemas.openxmlformats.org/presentationml/2006/main">
  <p:tag name="TIMING" val="|1.6|5.8"/>
</p:tagLst>
</file>

<file path=ppt/tags/tag17.xml><?xml version="1.0" encoding="utf-8"?>
<p:tagLst xmlns:a="http://schemas.openxmlformats.org/drawingml/2006/main" xmlns:r="http://schemas.openxmlformats.org/officeDocument/2006/relationships" xmlns:p="http://schemas.openxmlformats.org/presentationml/2006/main">
  <p:tag name="TIMING" val="|0.8|11.7"/>
</p:tagLst>
</file>

<file path=ppt/tags/tag18.xml><?xml version="1.0" encoding="utf-8"?>
<p:tagLst xmlns:a="http://schemas.openxmlformats.org/drawingml/2006/main" xmlns:r="http://schemas.openxmlformats.org/officeDocument/2006/relationships" xmlns:p="http://schemas.openxmlformats.org/presentationml/2006/main">
  <p:tag name="TIMING" val="|0.4|11.3"/>
</p:tagLst>
</file>

<file path=ppt/tags/tag19.xml><?xml version="1.0" encoding="utf-8"?>
<p:tagLst xmlns:a="http://schemas.openxmlformats.org/drawingml/2006/main" xmlns:r="http://schemas.openxmlformats.org/officeDocument/2006/relationships" xmlns:p="http://schemas.openxmlformats.org/presentationml/2006/main">
  <p:tag name="TIMING" val="|0.5|3.2|21.1"/>
</p:tagLst>
</file>

<file path=ppt/tags/tag2.xml><?xml version="1.0" encoding="utf-8"?>
<p:tagLst xmlns:a="http://schemas.openxmlformats.org/drawingml/2006/main" xmlns:r="http://schemas.openxmlformats.org/officeDocument/2006/relationships" xmlns:p="http://schemas.openxmlformats.org/presentationml/2006/main">
  <p:tag name="TIMING" val="|3.6|4.8|2.3"/>
</p:tagLst>
</file>

<file path=ppt/tags/tag3.xml><?xml version="1.0" encoding="utf-8"?>
<p:tagLst xmlns:a="http://schemas.openxmlformats.org/drawingml/2006/main" xmlns:r="http://schemas.openxmlformats.org/officeDocument/2006/relationships" xmlns:p="http://schemas.openxmlformats.org/presentationml/2006/main">
  <p:tag name="TIMING" val="|1.1|4"/>
</p:tagLst>
</file>

<file path=ppt/tags/tag4.xml><?xml version="1.0" encoding="utf-8"?>
<p:tagLst xmlns:a="http://schemas.openxmlformats.org/drawingml/2006/main" xmlns:r="http://schemas.openxmlformats.org/officeDocument/2006/relationships" xmlns:p="http://schemas.openxmlformats.org/presentationml/2006/main">
  <p:tag name="TIMING" val="|4"/>
</p:tagLst>
</file>

<file path=ppt/tags/tag5.xml><?xml version="1.0" encoding="utf-8"?>
<p:tagLst xmlns:a="http://schemas.openxmlformats.org/drawingml/2006/main" xmlns:r="http://schemas.openxmlformats.org/officeDocument/2006/relationships" xmlns:p="http://schemas.openxmlformats.org/presentationml/2006/main">
  <p:tag name="TIMING" val="|7.5|1.9|12.2"/>
</p:tagLst>
</file>

<file path=ppt/tags/tag6.xml><?xml version="1.0" encoding="utf-8"?>
<p:tagLst xmlns:a="http://schemas.openxmlformats.org/drawingml/2006/main" xmlns:r="http://schemas.openxmlformats.org/officeDocument/2006/relationships" xmlns:p="http://schemas.openxmlformats.org/presentationml/2006/main">
  <p:tag name="TIMING" val="|3.1|8.5"/>
</p:tagLst>
</file>

<file path=ppt/tags/tag7.xml><?xml version="1.0" encoding="utf-8"?>
<p:tagLst xmlns:a="http://schemas.openxmlformats.org/drawingml/2006/main" xmlns:r="http://schemas.openxmlformats.org/officeDocument/2006/relationships" xmlns:p="http://schemas.openxmlformats.org/presentationml/2006/main">
  <p:tag name="TIMING" val="|3.3|7.9|3"/>
</p:tagLst>
</file>

<file path=ppt/tags/tag8.xml><?xml version="1.0" encoding="utf-8"?>
<p:tagLst xmlns:a="http://schemas.openxmlformats.org/drawingml/2006/main" xmlns:r="http://schemas.openxmlformats.org/officeDocument/2006/relationships" xmlns:p="http://schemas.openxmlformats.org/presentationml/2006/main">
  <p:tag name="TIMING" val="|1.4|1|1.5|59.8"/>
</p:tagLst>
</file>

<file path=ppt/tags/tag9.xml><?xml version="1.0" encoding="utf-8"?>
<p:tagLst xmlns:a="http://schemas.openxmlformats.org/drawingml/2006/main" xmlns:r="http://schemas.openxmlformats.org/officeDocument/2006/relationships" xmlns:p="http://schemas.openxmlformats.org/presentationml/2006/main">
  <p:tag name="TIMING" val="|1.7|1|4.6|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1122</Words>
  <Application>Microsoft Office PowerPoint</Application>
  <PresentationFormat>Custom</PresentationFormat>
  <Paragraphs>97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BÀI 3: NGUỒN GỐC LOÀI NGƯỜI</vt:lpstr>
      <vt:lpstr>Mục tiêu bài học</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Pham Quoc Hung</cp:lastModifiedBy>
  <cp:revision>95</cp:revision>
  <dcterms:created xsi:type="dcterms:W3CDTF">2021-07-25T09:08:06Z</dcterms:created>
  <dcterms:modified xsi:type="dcterms:W3CDTF">2024-10-02T02:35:01Z</dcterms:modified>
</cp:coreProperties>
</file>