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sldIdLst>
    <p:sldId id="292" r:id="rId8"/>
    <p:sldId id="265" r:id="rId9"/>
    <p:sldId id="266" r:id="rId10"/>
    <p:sldId id="279" r:id="rId11"/>
    <p:sldId id="268" r:id="rId12"/>
    <p:sldId id="272" r:id="rId13"/>
    <p:sldId id="276" r:id="rId14"/>
    <p:sldId id="293" r:id="rId15"/>
    <p:sldId id="294" r:id="rId16"/>
    <p:sldId id="295" r:id="rId17"/>
    <p:sldId id="298" r:id="rId18"/>
    <p:sldId id="291" r:id="rId19"/>
    <p:sldId id="297" r:id="rId20"/>
    <p:sldId id="299" r:id="rId21"/>
    <p:sldId id="275" r:id="rId22"/>
    <p:sldId id="301" r:id="rId23"/>
    <p:sldId id="300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64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283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8140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6217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3464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34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7092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4637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2497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6809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49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7741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98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64585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9392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66875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9278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7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50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9065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467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17150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3976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599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5709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43875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6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8231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3043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84108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81167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93850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3580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1064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3338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027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6216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420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71554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9278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55166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5968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46979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91772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6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4522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4286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36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6479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65268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27815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44344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50699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7103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74525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37296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5005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02329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877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23045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47412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4472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91251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59080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63781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52850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9524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02629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25845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57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57192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68870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66620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15678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529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28054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83323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48118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797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0727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740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pPr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429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592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7282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280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169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343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963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2.wav"/><Relationship Id="rId7" Type="http://schemas.openxmlformats.org/officeDocument/2006/relationships/image" Target="../media/image21.gif"/><Relationship Id="rId12" Type="http://schemas.openxmlformats.org/officeDocument/2006/relationships/image" Target="../media/image2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gif"/><Relationship Id="rId11" Type="http://schemas.openxmlformats.org/officeDocument/2006/relationships/image" Target="../media/image25.gif"/><Relationship Id="rId5" Type="http://schemas.openxmlformats.org/officeDocument/2006/relationships/image" Target="../media/image19.png"/><Relationship Id="rId10" Type="http://schemas.openxmlformats.org/officeDocument/2006/relationships/image" Target="../media/image24.gif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3.gif"/><Relationship Id="rId4" Type="http://schemas.openxmlformats.org/officeDocument/2006/relationships/image" Target="../media/image27.jpeg"/><Relationship Id="rId9" Type="http://schemas.openxmlformats.org/officeDocument/2006/relationships/image" Target="../media/image2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20.gif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3.gif"/><Relationship Id="rId4" Type="http://schemas.openxmlformats.org/officeDocument/2006/relationships/image" Target="../media/image27.jpeg"/><Relationship Id="rId9" Type="http://schemas.openxmlformats.org/officeDocument/2006/relationships/image" Target="../media/image2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31.gif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24.gif"/><Relationship Id="rId5" Type="http://schemas.openxmlformats.org/officeDocument/2006/relationships/image" Target="../media/image26.gif"/><Relationship Id="rId10" Type="http://schemas.openxmlformats.org/officeDocument/2006/relationships/image" Target="../media/image23.gif"/><Relationship Id="rId4" Type="http://schemas.openxmlformats.org/officeDocument/2006/relationships/image" Target="../media/image27.jpeg"/><Relationship Id="rId9" Type="http://schemas.openxmlformats.org/officeDocument/2006/relationships/image" Target="../media/image2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31.gif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8.gif"/><Relationship Id="rId2" Type="http://schemas.openxmlformats.org/officeDocument/2006/relationships/slideLayout" Target="../slideLayouts/slideLayout56.xml"/><Relationship Id="rId1" Type="http://schemas.openxmlformats.org/officeDocument/2006/relationships/video" Target="NULL" TargetMode="External"/><Relationship Id="rId6" Type="http://schemas.openxmlformats.org/officeDocument/2006/relationships/image" Target="../media/image26.gif"/><Relationship Id="rId11" Type="http://schemas.openxmlformats.org/officeDocument/2006/relationships/image" Target="../media/image24.gif"/><Relationship Id="rId5" Type="http://schemas.openxmlformats.org/officeDocument/2006/relationships/image" Target="../media/image27.jpeg"/><Relationship Id="rId15" Type="http://schemas.openxmlformats.org/officeDocument/2006/relationships/image" Target="../media/image14.png"/><Relationship Id="rId10" Type="http://schemas.openxmlformats.org/officeDocument/2006/relationships/image" Target="../media/image22.gif"/><Relationship Id="rId4" Type="http://schemas.openxmlformats.org/officeDocument/2006/relationships/audio" Target="../media/audio4.wav"/><Relationship Id="rId9" Type="http://schemas.openxmlformats.org/officeDocument/2006/relationships/image" Target="../media/image21.gif"/><Relationship Id="rId14" Type="http://schemas.microsoft.com/office/2007/relationships/media" Target="../media/media3.mp3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3.gif"/><Relationship Id="rId7" Type="http://schemas.openxmlformats.org/officeDocument/2006/relationships/image" Target="../media/image21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10" Type="http://schemas.openxmlformats.org/officeDocument/2006/relationships/image" Target="../media/image38.gif"/><Relationship Id="rId4" Type="http://schemas.openxmlformats.org/officeDocument/2006/relationships/image" Target="../media/image34.gif"/><Relationship Id="rId9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28" y="609600"/>
            <a:ext cx="909607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928" y="2"/>
            <a:ext cx="886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61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7709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228600" y="990600"/>
            <a:ext cx="8763000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vượng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>
            <a:stCxn id="2" idx="2"/>
          </p:cNvCxnSpPr>
          <p:nvPr/>
        </p:nvCxnSpPr>
        <p:spPr>
          <a:xfrm flipH="1">
            <a:off x="1828800" y="2560260"/>
            <a:ext cx="2781300" cy="868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" idx="2"/>
            <a:endCxn id="13" idx="0"/>
          </p:cNvCxnSpPr>
          <p:nvPr/>
        </p:nvCxnSpPr>
        <p:spPr>
          <a:xfrm>
            <a:off x="4610100" y="2560260"/>
            <a:ext cx="2628900" cy="868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28600" y="3429000"/>
            <a:ext cx="4381500" cy="2590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429000"/>
            <a:ext cx="4267200" cy="2590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9650" y="3505200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800" y="34290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487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7709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Đường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5527" y="651217"/>
            <a:ext cx="8763000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618,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971800" y="1728435"/>
            <a:ext cx="1652154" cy="415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10100" y="1728435"/>
            <a:ext cx="1562100" cy="415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28600" y="2144347"/>
            <a:ext cx="4142509" cy="46374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144347"/>
            <a:ext cx="4495800" cy="46374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68977" y="2144347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trị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6564" y="2198055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455" y="2686738"/>
            <a:ext cx="4128654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+ Bộ máy nhà nước được hoàn chỉnh, mở khoa thi chọn người tài để tuyển dụng làm quan.</a:t>
            </a:r>
          </a:p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+ Các hoàng đế các thời Đường tiếp tục chính sách bành trướng, mở rộng lãnh thổ…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0100" y="2594976"/>
            <a:ext cx="42291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25400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tabLst>
                <a:tab pos="445770" algn="l"/>
              </a:tabLst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13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91600" cy="762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609601"/>
            <a:ext cx="861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-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371600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75163121"/>
              </p:ext>
            </p:extLst>
          </p:nvPr>
        </p:nvGraphicFramePr>
        <p:xfrm>
          <a:off x="228600" y="2057401"/>
          <a:ext cx="8610600" cy="43101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4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60526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nổi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bật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241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nghiệp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241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Thủ công nghiệp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241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Thương nghiệp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1241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Ngoại thương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4025559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648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4800"/>
            <a:ext cx="4191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709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991600" cy="762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-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1649612"/>
              </p:ext>
            </p:extLst>
          </p:nvPr>
        </p:nvGraphicFramePr>
        <p:xfrm>
          <a:off x="152400" y="762000"/>
          <a:ext cx="8839200" cy="60455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07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320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56541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hiện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nổi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bật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Nông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nghiệp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4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2595" algn="l"/>
                        </a:tabLst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Kỹ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gieo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trồng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Thủ công nghiệp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4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2595" algn="l"/>
                        </a:tabLst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xưởng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Thương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nghiệp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phồn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Nam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...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cảng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08664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Ngoại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thương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2540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442595" algn="l"/>
                        </a:tabLst>
                        <a:defRPr/>
                      </a:pP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giao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Nam Á,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Ấn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Ba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,…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buôn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 smtClean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3634623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vi-VN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87411" y="996780"/>
            <a:ext cx="872181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XIX ?</a:t>
            </a:r>
            <a:endParaRPr lang="en-US" sz="2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11" y="1905000"/>
            <a:ext cx="89154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9422074"/>
              </p:ext>
            </p:extLst>
          </p:nvPr>
        </p:nvGraphicFramePr>
        <p:xfrm>
          <a:off x="187411" y="2446184"/>
          <a:ext cx="8763000" cy="41070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18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211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1403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Thành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tựu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hóa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tưởng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giáo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Sử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Kiến trúc - Điêu khắc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2894675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708"/>
            <a:ext cx="4038600" cy="683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563"/>
            <a:ext cx="4419600" cy="66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0721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vi-VN" sz="3200" b="1" dirty="0" smtClean="0"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78108951"/>
              </p:ext>
            </p:extLst>
          </p:nvPr>
        </p:nvGraphicFramePr>
        <p:xfrm>
          <a:off x="152400" y="1069914"/>
          <a:ext cx="8915400" cy="58338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86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0067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1403"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Lĩnh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vực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254000" algn="ctr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Thành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tựu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hóa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tiêu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biểu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tưởng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-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Tôn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giáo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</a:t>
                      </a:r>
                    </a:p>
                    <a:p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90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Sử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chép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soạn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Văn học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Lý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Đỗ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Bạch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tiểu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sộ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hưởng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21403">
                <a:tc>
                  <a:txBody>
                    <a:bodyPr/>
                    <a:lstStyle/>
                    <a:p>
                      <a:pPr indent="254000" algn="just">
                        <a:lnSpc>
                          <a:spcPct val="144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4425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</a:rPr>
                        <a:t>Kiến trúc - Điêu khắc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Cấm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tới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chạm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4004584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036" y="0"/>
            <a:ext cx="9161036" cy="678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3B6026-9D37-4C62-834E-048AE8BD24B6}"/>
              </a:ext>
            </a:extLst>
          </p:cNvPr>
          <p:cNvSpPr txBox="1"/>
          <p:nvPr/>
        </p:nvSpPr>
        <p:spPr>
          <a:xfrm>
            <a:off x="457200" y="279731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72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72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:a16="http://schemas.microsoft.com/office/drawing/2014/main" xmlns="" id="{68C22E7F-BCFD-40BD-B340-0423A581B8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7861051" y="-670309"/>
            <a:ext cx="365522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EFA0DF7-513A-4C62-A2F0-98EE848F07ED}"/>
              </a:ext>
            </a:extLst>
          </p:cNvPr>
          <p:cNvSpPr/>
          <p:nvPr/>
        </p:nvSpPr>
        <p:spPr>
          <a:xfrm>
            <a:off x="4100117" y="3810765"/>
            <a:ext cx="47309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highlight>
                  <a:srgbClr val="FF0000"/>
                </a:highlight>
              </a:rPr>
              <a:t>Whale Rescue Story</a:t>
            </a:r>
          </a:p>
        </p:txBody>
      </p:sp>
    </p:spTree>
    <p:extLst>
      <p:ext uri="{BB962C8B-B14F-4D97-AF65-F5344CB8AC3E}">
        <p14:creationId xmlns:p14="http://schemas.microsoft.com/office/powerpoint/2010/main" xmlns="" val="1357458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233"/>
          <a:stretch/>
        </p:blipFill>
        <p:spPr>
          <a:xfrm>
            <a:off x="176231" y="3465603"/>
            <a:ext cx="3869525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11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583" t="48904" r="35431"/>
          <a:stretch/>
        </p:blipFill>
        <p:spPr>
          <a:xfrm>
            <a:off x="4209335" y="122991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73B6026-9D37-4C62-834E-048AE8BD24B6}"/>
              </a:ext>
            </a:extLst>
          </p:cNvPr>
          <p:cNvSpPr txBox="1"/>
          <p:nvPr/>
        </p:nvSpPr>
        <p:spPr>
          <a:xfrm>
            <a:off x="151725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3935D0E-30F9-4500-BB0C-45938586AF33}"/>
              </a:ext>
            </a:extLst>
          </p:cNvPr>
          <p:cNvSpPr txBox="1"/>
          <p:nvPr/>
        </p:nvSpPr>
        <p:spPr>
          <a:xfrm>
            <a:off x="4183290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68BF051-B132-4C33-B573-E012D46AEA8D}"/>
              </a:ext>
            </a:extLst>
          </p:cNvPr>
          <p:cNvSpPr txBox="1"/>
          <p:nvPr/>
        </p:nvSpPr>
        <p:spPr>
          <a:xfrm>
            <a:off x="151822" y="3465606"/>
            <a:ext cx="389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8CA658F-60A8-47E0-BE57-AFDB22CB9A79}"/>
              </a:ext>
            </a:extLst>
          </p:cNvPr>
          <p:cNvSpPr/>
          <p:nvPr/>
        </p:nvSpPr>
        <p:spPr>
          <a:xfrm rot="20914512">
            <a:off x="4579876" y="4088781"/>
            <a:ext cx="3055717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xmlns="" id="{9A30F12C-D688-4088-ACDE-BEF73795F0F3}"/>
              </a:ext>
            </a:extLst>
          </p:cNvPr>
          <p:cNvSpPr/>
          <p:nvPr/>
        </p:nvSpPr>
        <p:spPr>
          <a:xfrm>
            <a:off x="7784812" y="4653909"/>
            <a:ext cx="71832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:a16="http://schemas.microsoft.com/office/drawing/2014/main" xmlns="" id="{F5204339-7B0F-4C2B-A1D9-10F6FDF7DE5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742193" y="-573415"/>
            <a:ext cx="365522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FA74375-9126-4385-A90B-67F746C92750}"/>
              </a:ext>
            </a:extLst>
          </p:cNvPr>
          <p:cNvSpPr/>
          <p:nvPr/>
        </p:nvSpPr>
        <p:spPr>
          <a:xfrm>
            <a:off x="4112211" y="3388658"/>
            <a:ext cx="2278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  <p:extLst>
      <p:ext uri="{BB962C8B-B14F-4D97-AF65-F5344CB8AC3E}">
        <p14:creationId xmlns:p14="http://schemas.microsoft.com/office/powerpoint/2010/main" xmlns="" val="46812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381005"/>
            <a:ext cx="8915400" cy="762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BÀI </a:t>
            </a:r>
            <a:r>
              <a:rPr lang="en-US" sz="3600" b="1" dirty="0"/>
              <a:t>4. TRUNG QUỐC TỪ THẾ KỈ VII ĐẾN GIỮA THẾ KỈ XIX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5"/>
            <a:ext cx="8763000" cy="609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 TIÊU CẦN ĐẠT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VII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XIX (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Minh,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);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 smtClean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vượng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3200" dirty="0" err="1" smtClean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ưới</a:t>
            </a:r>
            <a:r>
              <a:rPr lang="en-US" sz="3200" dirty="0" smtClean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 smtClean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Minh 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;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indent="292100" algn="just">
              <a:spcBef>
                <a:spcPts val="600"/>
              </a:spcBef>
              <a:spcAft>
                <a:spcPts val="0"/>
              </a:spcAft>
              <a:tabLst>
                <a:tab pos="228600" algn="l"/>
              </a:tabLst>
            </a:pPr>
            <a:r>
              <a:rPr lang="en-US" sz="3200" dirty="0" smtClean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VII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XIX (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Nho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trúc</a:t>
            </a:r>
            <a:r>
              <a:rPr lang="en-US" sz="3200" dirty="0">
                <a:solidFill>
                  <a:srgbClr val="001A33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,…).</a:t>
            </a:r>
            <a:endParaRPr lang="en-US" sz="32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989176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E31A861F-B62F-421B-8D36-A0151824A73D}"/>
              </a:ext>
            </a:extLst>
          </p:cNvPr>
          <p:cNvSpPr/>
          <p:nvPr/>
        </p:nvSpPr>
        <p:spPr>
          <a:xfrm>
            <a:off x="304800" y="228600"/>
            <a:ext cx="8534400" cy="557321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D5B86B-5198-4004-8512-8F742795031F}"/>
              </a:ext>
            </a:extLst>
          </p:cNvPr>
          <p:cNvSpPr txBox="1"/>
          <p:nvPr/>
        </p:nvSpPr>
        <p:spPr>
          <a:xfrm>
            <a:off x="990600" y="914421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Luật</a:t>
            </a:r>
            <a:r>
              <a:rPr lang="en-US" sz="40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chơi</a:t>
            </a:r>
            <a:endParaRPr lang="en-US" sz="4000" b="1" dirty="0" smtClean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just"/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m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đổ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xuống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n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ớc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biển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dâng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hoàn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thành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xong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5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Chú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ch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văn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nếu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trả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lời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đ</a:t>
            </a:r>
            <a:r>
              <a:rPr lang="vi-VN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ư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ợc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hãy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mình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trợ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giúp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đến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các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em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án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nhau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giải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cứu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voi</a:t>
            </a:r>
            <a:r>
              <a:rPr lang="en-US" sz="3200" b="1" dirty="0" smtClean="0"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827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kì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thịnh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vượng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  <a:endPara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412058" y="232845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3835" y="209609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28411">
            <a:off x="8523875" y="466303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2039" y="451581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5589430" y="-76200"/>
            <a:ext cx="3498301" cy="3093730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402923" y="754293"/>
              <a:ext cx="3750825" cy="1533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 </a:t>
              </a:r>
              <a:r>
                <a:rPr lang="en-US" dirty="0" err="1"/>
                <a:t>Bộ</a:t>
              </a:r>
              <a:r>
                <a:rPr lang="en-US" dirty="0"/>
                <a:t> </a:t>
              </a:r>
              <a:r>
                <a:rPr lang="en-US" dirty="0" err="1"/>
                <a:t>máy</a:t>
              </a:r>
              <a:r>
                <a:rPr lang="en-US" dirty="0"/>
                <a:t> </a:t>
              </a:r>
              <a:r>
                <a:rPr lang="en-US" dirty="0" err="1"/>
                <a:t>chính</a:t>
              </a:r>
              <a:r>
                <a:rPr lang="en-US" dirty="0"/>
                <a:t> </a:t>
              </a:r>
              <a:r>
                <a:rPr lang="en-US" dirty="0" err="1"/>
                <a:t>quyền</a:t>
              </a:r>
              <a:r>
                <a:rPr lang="en-US" dirty="0"/>
                <a:t> </a:t>
              </a:r>
              <a:r>
                <a:rPr lang="en-US" dirty="0" err="1" smtClean="0"/>
                <a:t>được</a:t>
              </a:r>
              <a:r>
                <a:rPr lang="en-US" dirty="0" smtClean="0"/>
                <a:t> </a:t>
              </a:r>
              <a:r>
                <a:rPr lang="en-US" dirty="0" err="1"/>
                <a:t>hoàn</a:t>
              </a:r>
              <a:r>
                <a:rPr lang="en-US" dirty="0"/>
                <a:t> </a:t>
              </a:r>
              <a:r>
                <a:rPr lang="en-US" dirty="0" err="1"/>
                <a:t>thiện</a:t>
              </a:r>
              <a:r>
                <a:rPr lang="en-US" dirty="0"/>
                <a:t>;</a:t>
              </a:r>
            </a:p>
            <a:p>
              <a:r>
                <a:rPr lang="en-US" dirty="0"/>
                <a:t>- </a:t>
              </a:r>
              <a:r>
                <a:rPr lang="en-US" dirty="0" err="1" smtClean="0"/>
                <a:t>Thi</a:t>
              </a:r>
              <a:r>
                <a:rPr lang="en-US" dirty="0" smtClean="0"/>
                <a:t> </a:t>
              </a:r>
              <a:r>
                <a:rPr lang="en-US" dirty="0" err="1"/>
                <a:t>để</a:t>
              </a:r>
              <a:r>
                <a:rPr lang="en-US" dirty="0"/>
                <a:t> </a:t>
              </a:r>
              <a:r>
                <a:rPr lang="en-US" dirty="0" err="1"/>
                <a:t>tuyển</a:t>
              </a:r>
              <a:r>
                <a:rPr lang="en-US" dirty="0"/>
                <a:t> </a:t>
              </a:r>
              <a:r>
                <a:rPr lang="en-US" dirty="0" err="1"/>
                <a:t>chọn</a:t>
              </a:r>
              <a:r>
                <a:rPr lang="en-US" dirty="0"/>
                <a:t> </a:t>
              </a:r>
              <a:r>
                <a:rPr lang="en-US" dirty="0" err="1"/>
                <a:t>hiền</a:t>
              </a:r>
              <a:r>
                <a:rPr lang="en-US" dirty="0"/>
                <a:t> </a:t>
              </a:r>
              <a:r>
                <a:rPr lang="en-US" dirty="0" err="1" smtClean="0"/>
                <a:t>tài</a:t>
              </a:r>
              <a:endParaRPr lang="en-US" dirty="0"/>
            </a:p>
            <a:p>
              <a:r>
                <a:rPr lang="en-US" dirty="0"/>
                <a:t>- </a:t>
              </a:r>
              <a:r>
                <a:rPr lang="en-US" dirty="0" err="1"/>
                <a:t>Giảm</a:t>
              </a:r>
              <a:r>
                <a:rPr lang="en-US" dirty="0"/>
                <a:t> </a:t>
              </a:r>
              <a:r>
                <a:rPr lang="en-US" dirty="0" err="1"/>
                <a:t>tô</a:t>
              </a:r>
              <a:r>
                <a:rPr lang="en-US" dirty="0"/>
                <a:t>, </a:t>
              </a:r>
              <a:r>
                <a:rPr lang="en-US" dirty="0" err="1" smtClean="0"/>
                <a:t>thuế</a:t>
              </a:r>
              <a:r>
                <a:rPr lang="en-US" dirty="0" smtClean="0"/>
                <a:t>…</a:t>
              </a:r>
              <a:endParaRPr lang="en-US" dirty="0"/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2754" y="4515817"/>
            <a:ext cx="5896246" cy="270097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0AD75860-9F81-4165-A3C2-829D5EEFD74A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</p:spTree>
    <p:extLst>
      <p:ext uri="{BB962C8B-B14F-4D97-AF65-F5344CB8AC3E}">
        <p14:creationId xmlns:p14="http://schemas.microsoft.com/office/powerpoint/2010/main" xmlns="" val="115453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0033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3013696"/>
            <a:chOff x="0" y="41007"/>
            <a:chExt cx="6980525" cy="301369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219923" y="377047"/>
              <a:ext cx="64367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“</a:t>
              </a:r>
              <a:r>
                <a:rPr lang="en-US" sz="24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4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lúc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nền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”.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4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>
                <a:defRPr/>
              </a:pPr>
              <a:endPara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412058" y="2328451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3835" y="2096086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28411">
            <a:off x="8523875" y="4663028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2039" y="4515812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5937832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dirty="0" err="1" smtClean="0">
                  <a:solidFill>
                    <a:prstClr val="white"/>
                  </a:solidFill>
                  <a:latin typeface="Times New Roman" pitchFamily="18" charset="0"/>
                  <a:ea typeface="Tahoma" panose="020B0604030504040204" pitchFamily="34" charset="0"/>
                  <a:cs typeface="Times New Roman" pitchFamily="18" charset="0"/>
                </a:rPr>
                <a:t>Đúng</a:t>
              </a:r>
              <a:endParaRPr lang="en-US" sz="40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0F92439-966E-4604-B29A-CA37D30E35D7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  <p:extLst>
      <p:ext uri="{BB962C8B-B14F-4D97-AF65-F5344CB8AC3E}">
        <p14:creationId xmlns:p14="http://schemas.microsoft.com/office/powerpoint/2010/main" xmlns="" val="34156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228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6"/>
            <a:ext cx="4495800" cy="3006994"/>
            <a:chOff x="0" y="41007"/>
            <a:chExt cx="6980525" cy="268292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2346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Minh –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Thanh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g</a:t>
              </a:r>
              <a:r>
                <a:rPr lang="vi-VN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ì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so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? 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412058" y="2328445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3835" y="2096080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28411">
            <a:off x="8523875" y="4663022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2039" y="4515806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3872788" y="42069"/>
            <a:ext cx="5425627" cy="3181832"/>
            <a:chOff x="6791605" y="-72362"/>
            <a:chExt cx="5717130" cy="36793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25210">
              <a:off x="6791605" y="-72362"/>
              <a:ext cx="5717130" cy="367931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034364" y="715744"/>
              <a:ext cx="4311659" cy="2028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- </a:t>
              </a:r>
              <a:r>
                <a:rPr lang="en-US" dirty="0" err="1" smtClean="0"/>
                <a:t>Nông</a:t>
              </a:r>
              <a:r>
                <a:rPr lang="en-US" dirty="0" smtClean="0"/>
                <a:t> </a:t>
              </a:r>
              <a:r>
                <a:rPr lang="en-US" dirty="0" err="1"/>
                <a:t>nghiệp</a:t>
              </a:r>
              <a:r>
                <a:rPr lang="en-US" dirty="0"/>
                <a:t>: </a:t>
              </a:r>
              <a:r>
                <a:rPr lang="en-US" dirty="0" err="1" smtClean="0"/>
                <a:t>diện</a:t>
              </a:r>
              <a:r>
                <a:rPr lang="en-US" dirty="0" smtClean="0"/>
                <a:t> </a:t>
              </a:r>
              <a:r>
                <a:rPr lang="en-US" dirty="0" err="1"/>
                <a:t>tích</a:t>
              </a:r>
              <a:r>
                <a:rPr lang="en-US" dirty="0"/>
                <a:t> </a:t>
              </a:r>
              <a:r>
                <a:rPr lang="en-US" dirty="0" err="1" smtClean="0"/>
                <a:t>trồng</a:t>
              </a:r>
              <a:r>
                <a:rPr lang="en-US" dirty="0" smtClean="0"/>
                <a:t>, </a:t>
              </a:r>
              <a:r>
                <a:rPr lang="en-US" dirty="0" err="1" smtClean="0"/>
                <a:t>sản</a:t>
              </a:r>
              <a:r>
                <a:rPr lang="en-US" dirty="0" smtClean="0"/>
                <a:t> </a:t>
              </a:r>
              <a:r>
                <a:rPr lang="en-US" dirty="0" err="1"/>
                <a:t>lượng</a:t>
              </a:r>
              <a:r>
                <a:rPr lang="en-US" dirty="0"/>
                <a:t> </a:t>
              </a:r>
              <a:r>
                <a:rPr lang="en-US" dirty="0" err="1" smtClean="0"/>
                <a:t>tăng</a:t>
              </a:r>
              <a:r>
                <a:rPr lang="en-US" dirty="0" smtClean="0"/>
                <a:t> </a:t>
              </a:r>
              <a:r>
                <a:rPr lang="en-US" dirty="0" err="1" smtClean="0"/>
                <a:t>nhiều</a:t>
              </a:r>
              <a:endParaRPr lang="en-US" dirty="0" smtClean="0"/>
            </a:p>
            <a:p>
              <a:r>
                <a:rPr lang="en-US" dirty="0" smtClean="0"/>
                <a:t>- </a:t>
              </a:r>
              <a:r>
                <a:rPr lang="en-US" dirty="0" err="1" smtClean="0"/>
                <a:t>Thủ</a:t>
              </a:r>
              <a:r>
                <a:rPr lang="en-US" dirty="0" smtClean="0"/>
                <a:t> </a:t>
              </a:r>
              <a:r>
                <a:rPr lang="en-US" dirty="0" err="1"/>
                <a:t>công</a:t>
              </a:r>
              <a:r>
                <a:rPr lang="en-US" dirty="0"/>
                <a:t> </a:t>
              </a:r>
              <a:r>
                <a:rPr lang="en-US" dirty="0" err="1"/>
                <a:t>nghiệp</a:t>
              </a:r>
              <a:r>
                <a:rPr lang="en-US" dirty="0"/>
                <a:t>: </a:t>
              </a:r>
              <a:r>
                <a:rPr lang="en-US" dirty="0" err="1" smtClean="0"/>
                <a:t>xưởng</a:t>
              </a:r>
              <a:r>
                <a:rPr lang="en-US" dirty="0" smtClean="0"/>
                <a:t> </a:t>
              </a:r>
              <a:r>
                <a:rPr lang="en-US" dirty="0" err="1" smtClean="0"/>
                <a:t>lớn</a:t>
              </a:r>
              <a:r>
                <a:rPr lang="en-US" dirty="0"/>
                <a:t>, </a:t>
              </a:r>
              <a:r>
                <a:rPr lang="en-US" dirty="0" err="1" smtClean="0"/>
                <a:t>nhiều</a:t>
              </a:r>
              <a:r>
                <a:rPr lang="en-US" dirty="0" smtClean="0"/>
                <a:t> </a:t>
              </a:r>
              <a:r>
                <a:rPr lang="en-US" dirty="0" err="1"/>
                <a:t>nhân</a:t>
              </a:r>
              <a:r>
                <a:rPr lang="en-US" dirty="0"/>
                <a:t> </a:t>
              </a:r>
              <a:r>
                <a:rPr lang="en-US" dirty="0" err="1"/>
                <a:t>công</a:t>
              </a:r>
              <a:r>
                <a:rPr lang="en-US" dirty="0"/>
                <a:t> </a:t>
              </a:r>
              <a:endParaRPr lang="en-US" dirty="0" smtClean="0"/>
            </a:p>
            <a:p>
              <a:r>
                <a:rPr lang="en-US" dirty="0" smtClean="0"/>
                <a:t>- </a:t>
              </a:r>
              <a:r>
                <a:rPr lang="en-US" dirty="0" err="1"/>
                <a:t>Thương</a:t>
              </a:r>
              <a:r>
                <a:rPr lang="en-US" dirty="0"/>
                <a:t> </a:t>
              </a:r>
              <a:r>
                <a:rPr lang="en-US" dirty="0" err="1"/>
                <a:t>nghiệp</a:t>
              </a:r>
              <a:r>
                <a:rPr lang="en-US" dirty="0"/>
                <a:t>: </a:t>
              </a:r>
              <a:r>
                <a:rPr lang="en-US" dirty="0" err="1" smtClean="0"/>
                <a:t>thương</a:t>
              </a:r>
              <a:r>
                <a:rPr lang="en-US" dirty="0" smtClean="0"/>
                <a:t> </a:t>
              </a:r>
              <a:r>
                <a:rPr lang="en-US" dirty="0" err="1" smtClean="0"/>
                <a:t>cảng</a:t>
              </a:r>
              <a:r>
                <a:rPr lang="en-US" dirty="0" smtClean="0"/>
                <a:t> </a:t>
              </a:r>
              <a:r>
                <a:rPr lang="en-US" dirty="0" err="1" smtClean="0"/>
                <a:t>lớn</a:t>
              </a:r>
              <a:r>
                <a:rPr lang="en-US" dirty="0" smtClean="0"/>
                <a:t>, </a:t>
              </a:r>
              <a:r>
                <a:rPr lang="en-US" dirty="0" err="1" smtClean="0"/>
                <a:t>giao</a:t>
              </a:r>
              <a:r>
                <a:rPr lang="en-US" dirty="0" smtClean="0"/>
                <a:t> </a:t>
              </a:r>
              <a:r>
                <a:rPr lang="en-US" dirty="0" err="1"/>
                <a:t>thương</a:t>
              </a:r>
              <a:r>
                <a:rPr lang="en-US" dirty="0"/>
                <a:t> </a:t>
              </a:r>
              <a:r>
                <a:rPr lang="en-US" dirty="0" err="1"/>
                <a:t>với</a:t>
              </a:r>
              <a:r>
                <a:rPr lang="en-US" dirty="0"/>
                <a:t> </a:t>
              </a:r>
              <a:r>
                <a:rPr lang="en-US" dirty="0" err="1"/>
                <a:t>các</a:t>
              </a:r>
              <a:r>
                <a:rPr lang="en-US" dirty="0"/>
                <a:t> </a:t>
              </a:r>
              <a:r>
                <a:rPr lang="en-US" dirty="0" err="1" smtClean="0"/>
                <a:t>nước</a:t>
              </a:r>
              <a:endParaRPr lang="en-US" dirty="0"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2E6EF1A-9C01-4C75-A034-B3BC57B74AB1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</p:spTree>
    <p:extLst>
      <p:ext uri="{BB962C8B-B14F-4D97-AF65-F5344CB8AC3E}">
        <p14:creationId xmlns:p14="http://schemas.microsoft.com/office/powerpoint/2010/main" xmlns="" val="412622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78805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0" y="41007"/>
            <a:ext cx="5235394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83771" y="4122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636171" y="5646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412058" y="232843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3835" y="209607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28411">
            <a:off x="8523875" y="466301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2039" y="4515798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5779664" y="-130108"/>
            <a:ext cx="3364335" cy="2949506"/>
            <a:chOff x="7115777" y="-278022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25210">
              <a:off x="7115777" y="-278022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085913" y="563626"/>
              <a:ext cx="3963667" cy="1306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- </a:t>
              </a:r>
              <a:r>
                <a:rPr lang="en-US" dirty="0" smtClean="0"/>
                <a:t>(</a:t>
              </a:r>
              <a:r>
                <a:rPr lang="vi-VN" dirty="0" smtClean="0"/>
                <a:t>T</a:t>
              </a:r>
              <a:r>
                <a:rPr lang="en-US" dirty="0" smtClean="0"/>
                <a:t>ư </a:t>
              </a:r>
              <a:r>
                <a:rPr lang="en-US" dirty="0" err="1" smtClean="0"/>
                <a:t>tưởng</a:t>
              </a:r>
              <a:r>
                <a:rPr lang="en-US" dirty="0" smtClean="0"/>
                <a:t> - </a:t>
              </a:r>
              <a:r>
                <a:rPr lang="vi-VN" dirty="0" smtClean="0"/>
                <a:t>T</a:t>
              </a:r>
              <a:r>
                <a:rPr lang="en-US" dirty="0" err="1" smtClean="0"/>
                <a:t>ôn</a:t>
              </a:r>
              <a:r>
                <a:rPr lang="en-US" dirty="0" smtClean="0"/>
                <a:t> </a:t>
              </a:r>
              <a:r>
                <a:rPr lang="en-US" dirty="0" err="1" smtClean="0"/>
                <a:t>giáo</a:t>
              </a:r>
              <a:r>
                <a:rPr lang="en-US" dirty="0" smtClean="0"/>
                <a:t>, </a:t>
              </a:r>
              <a:r>
                <a:rPr lang="vi-VN" dirty="0" smtClean="0"/>
                <a:t>S</a:t>
              </a:r>
              <a:r>
                <a:rPr lang="en-US" dirty="0" smtClean="0"/>
                <a:t>ử </a:t>
              </a:r>
              <a:r>
                <a:rPr lang="en-US" dirty="0" err="1" smtClean="0"/>
                <a:t>học</a:t>
              </a:r>
              <a:r>
                <a:rPr lang="en-US" dirty="0" smtClean="0"/>
                <a:t>, </a:t>
              </a:r>
              <a:r>
                <a:rPr lang="vi-VN" dirty="0" smtClean="0"/>
                <a:t>V</a:t>
              </a:r>
              <a:r>
                <a:rPr lang="en-US" dirty="0" err="1" smtClean="0"/>
                <a:t>ăn</a:t>
              </a:r>
              <a:r>
                <a:rPr lang="en-US" dirty="0" smtClean="0"/>
                <a:t> </a:t>
              </a:r>
              <a:r>
                <a:rPr lang="en-US" dirty="0" err="1" smtClean="0"/>
                <a:t>học</a:t>
              </a:r>
              <a:r>
                <a:rPr lang="en-US" dirty="0" smtClean="0"/>
                <a:t>, </a:t>
              </a:r>
              <a:r>
                <a:rPr lang="vi-VN" dirty="0" smtClean="0"/>
                <a:t>K</a:t>
              </a:r>
              <a:r>
                <a:rPr lang="en-US" dirty="0" err="1" smtClean="0"/>
                <a:t>hoa</a:t>
              </a:r>
              <a:r>
                <a:rPr lang="en-US" dirty="0" smtClean="0"/>
                <a:t> </a:t>
              </a:r>
              <a:r>
                <a:rPr lang="en-US" dirty="0" err="1" smtClean="0"/>
                <a:t>học</a:t>
              </a:r>
              <a:r>
                <a:rPr lang="en-US" dirty="0" smtClean="0"/>
                <a:t> - </a:t>
              </a:r>
              <a:r>
                <a:rPr lang="vi-VN" dirty="0" smtClean="0"/>
                <a:t>K</a:t>
              </a:r>
              <a:r>
                <a:rPr lang="en-US" dirty="0" smtClean="0"/>
                <a:t>ỹ </a:t>
              </a:r>
              <a:r>
                <a:rPr lang="en-US" dirty="0" err="1" smtClean="0"/>
                <a:t>thuật</a:t>
              </a:r>
              <a:r>
                <a:rPr lang="en-US" dirty="0" smtClean="0"/>
                <a:t>, </a:t>
              </a:r>
              <a:r>
                <a:rPr lang="vi-VN" dirty="0" smtClean="0"/>
                <a:t>K</a:t>
              </a:r>
              <a:r>
                <a:rPr lang="en-US" dirty="0" err="1" smtClean="0"/>
                <a:t>iến</a:t>
              </a:r>
              <a:r>
                <a:rPr lang="en-US" dirty="0" smtClean="0"/>
                <a:t> </a:t>
              </a:r>
              <a:r>
                <a:rPr lang="en-US" dirty="0" err="1" smtClean="0"/>
                <a:t>trúc</a:t>
              </a:r>
              <a:r>
                <a:rPr lang="en-US" dirty="0" smtClean="0"/>
                <a:t>, </a:t>
              </a:r>
              <a:r>
                <a:rPr lang="vi-VN" dirty="0" smtClean="0"/>
                <a:t>Đ</a:t>
              </a:r>
              <a:r>
                <a:rPr lang="en-US" dirty="0" err="1" smtClean="0"/>
                <a:t>iêu</a:t>
              </a:r>
              <a:r>
                <a:rPr lang="en-US" dirty="0" smtClean="0"/>
                <a:t> </a:t>
              </a:r>
              <a:r>
                <a:rPr lang="en-US" dirty="0" err="1" smtClean="0"/>
                <a:t>khắc</a:t>
              </a:r>
              <a:r>
                <a:rPr lang="en-US" dirty="0" smtClean="0"/>
                <a:t>).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A2AA5FC8-73F2-45D5-86F3-18AA4C38D83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294421" y="38398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Vi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30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2109" y="4397857"/>
            <a:ext cx="7757210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C2282E4-00D5-4DE9-9C9A-2EAB447A1A45}"/>
              </a:ext>
            </a:extLst>
          </p:cNvPr>
          <p:cNvGrpSpPr/>
          <p:nvPr/>
        </p:nvGrpSpPr>
        <p:grpSpPr>
          <a:xfrm>
            <a:off x="55584" y="-169699"/>
            <a:ext cx="5235394" cy="2792901"/>
            <a:chOff x="74112" y="30551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4112" y="30551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E813C595-B6DB-42DC-96BC-D322FB98160E}"/>
                </a:ext>
              </a:extLst>
            </p:cNvPr>
            <p:cNvSpPr txBox="1"/>
            <p:nvPr/>
          </p:nvSpPr>
          <p:spPr>
            <a:xfrm>
              <a:off x="472047" y="579712"/>
              <a:ext cx="6184654" cy="172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Nam,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thêm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VII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XIX,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triều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 ?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412058" y="2328427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xmlns="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73835" y="2096062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28411">
            <a:off x="8523875" y="4663004"/>
            <a:ext cx="399054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3840" y="3876985"/>
            <a:ext cx="56265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9971" y="1582969"/>
            <a:ext cx="2525906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81CFF7C-C7D3-4A61-9465-88D32FD44CBA}"/>
              </a:ext>
            </a:extLst>
          </p:cNvPr>
          <p:cNvGrpSpPr/>
          <p:nvPr/>
        </p:nvGrpSpPr>
        <p:grpSpPr>
          <a:xfrm>
            <a:off x="5937820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4027565C-1680-4D3A-B6FD-651084FC4721}"/>
                </a:ext>
              </a:extLst>
            </p:cNvPr>
            <p:cNvSpPr txBox="1"/>
            <p:nvPr/>
          </p:nvSpPr>
          <p:spPr>
            <a:xfrm>
              <a:off x="8251258" y="898706"/>
              <a:ext cx="3750825" cy="1431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Nhà</a:t>
              </a:r>
              <a:r>
                <a:rPr lang="en-US" dirty="0" smtClean="0"/>
                <a:t> </a:t>
              </a:r>
              <a:r>
                <a:rPr lang="en-US" dirty="0" err="1"/>
                <a:t>Đường</a:t>
              </a:r>
              <a:r>
                <a:rPr lang="en-US" dirty="0"/>
                <a:t>,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Tống</a:t>
              </a:r>
              <a:r>
                <a:rPr lang="en-US" dirty="0"/>
                <a:t>,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Nguyên</a:t>
              </a:r>
              <a:r>
                <a:rPr lang="en-US" dirty="0"/>
                <a:t>, </a:t>
              </a:r>
              <a:r>
                <a:rPr lang="en-US" dirty="0" err="1"/>
                <a:t>nhà</a:t>
              </a:r>
              <a:r>
                <a:rPr lang="en-US" dirty="0"/>
                <a:t> Minh, </a:t>
              </a:r>
              <a:r>
                <a:rPr lang="en-US" dirty="0" err="1"/>
                <a:t>nhà</a:t>
              </a:r>
              <a:r>
                <a:rPr lang="en-US" dirty="0"/>
                <a:t> </a:t>
              </a:r>
              <a:r>
                <a:rPr lang="en-US" dirty="0" err="1"/>
                <a:t>Thanh</a:t>
              </a:r>
              <a:r>
                <a:rPr lang="en-US" dirty="0"/>
                <a:t>.</a:t>
              </a:r>
            </a:p>
            <a:p>
              <a:r>
                <a:rPr lang="en-US" smtClean="0"/>
                <a:t>-</a:t>
              </a:r>
              <a:endParaRPr lang="en-US" sz="2400" dirty="0">
                <a:solidFill>
                  <a:prstClr val="white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2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9F2C735-DF35-44E5-B811-F98B80E135E0}"/>
              </a:ext>
            </a:extLst>
          </p:cNvPr>
          <p:cNvSpPr/>
          <p:nvPr/>
        </p:nvSpPr>
        <p:spPr>
          <a:xfrm>
            <a:off x="164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xmlns="" id="{09F0C201-987D-44AB-8BA4-8AE7C4C1CD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144001" y="4029637"/>
            <a:ext cx="36552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136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CE3A617-C20A-4477-960D-1728A7D9DA44}"/>
              </a:ext>
            </a:extLst>
          </p:cNvPr>
          <p:cNvSpPr/>
          <p:nvPr/>
        </p:nvSpPr>
        <p:spPr>
          <a:xfrm>
            <a:off x="-29337" y="5090327"/>
            <a:ext cx="9164322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21404" y="2443687"/>
            <a:ext cx="253292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53788" y="1860276"/>
            <a:ext cx="229996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3828" y="1455771"/>
            <a:ext cx="1686773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xmlns="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24739" y="1313622"/>
            <a:ext cx="1574091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xmlns="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486" y="1926374"/>
            <a:ext cx="421215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xmlns="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2333" y="3298407"/>
            <a:ext cx="928463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xmlns="" id="{8E55607B-92BC-4CC0-BFBA-F5799450DC82}"/>
              </a:ext>
            </a:extLst>
          </p:cNvPr>
          <p:cNvSpPr/>
          <p:nvPr/>
        </p:nvSpPr>
        <p:spPr>
          <a:xfrm>
            <a:off x="2590800" y="239216"/>
            <a:ext cx="510540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xmlns="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0341" y="5325839"/>
            <a:ext cx="1219647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70394" y="2081875"/>
            <a:ext cx="2840644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9988" y="2400572"/>
            <a:ext cx="3456260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7623" y="1516285"/>
            <a:ext cx="494736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xmlns="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0595" y="5109895"/>
            <a:ext cx="957263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78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791" y="3810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/>
              <a:t>BÀI 4. TRUNG QUỐC TỪ THẾ KỈ VII ĐẾN GIỮA THẾ KỈ XIX</a:t>
            </a:r>
            <a:br>
              <a:rPr lang="en-US" sz="3200" b="1" dirty="0"/>
            </a:b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59412"/>
            <a:ext cx="8788791" cy="54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1319248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" y="381000"/>
            <a:ext cx="8915400" cy="762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BÀI 4. TRUNG QUỐC TỪ THẾ KỈ VII ĐẾN GIỮA THẾ KỈ XIX</a:t>
            </a:r>
            <a:br>
              <a:rPr lang="en-US" sz="3200" b="1" dirty="0">
                <a:solidFill>
                  <a:prstClr val="black"/>
                </a:solidFill>
              </a:rPr>
            </a:b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70709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3" y="1828842"/>
            <a:ext cx="9072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56153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" y="6927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Thủy Hoàng</a:t>
            </a:r>
            <a:endParaRPr lang="en-US" sz="2800" dirty="0" smtClean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46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165380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6622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581400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77080562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62000" y="79115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Nam-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67" y="602335"/>
            <a:ext cx="90297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3005864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Tùy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... 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………..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TQ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…………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7800" y="377049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21" y="42933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33500" y="4101233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018809" y="4101232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68136" y="4467587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52578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7200900" y="3807522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143837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XIX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763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20725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458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447800"/>
            <a:ext cx="8458200" cy="493840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indent="254000" algn="just">
              <a:lnSpc>
                <a:spcPct val="144000"/>
              </a:lnSpc>
              <a:spcAft>
                <a:spcPts val="0"/>
              </a:spcAft>
              <a:tabLst>
                <a:tab pos="451485" algn="l"/>
              </a:tabLst>
            </a:pP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Lịch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Trung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Quốc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CA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CA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 </a:t>
            </a:r>
            <a:r>
              <a:rPr lang="vi-VN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ỉ</a:t>
            </a:r>
            <a:r>
              <a:rPr lang="vi-VN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VII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kỉ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XIX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(618 - 907)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(907 - 960)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(960 – 1279)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(1271 – 1368)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indent="254000" algn="just">
              <a:lnSpc>
                <a:spcPct val="144000"/>
              </a:lnSpc>
              <a:spcBef>
                <a:spcPts val="600"/>
              </a:spcBef>
              <a:spcAft>
                <a:spcPts val="0"/>
              </a:spcAft>
              <a:tabLst>
                <a:tab pos="451485" algn="l"/>
              </a:tabLst>
            </a:pP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Minh (1368 – 1644)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-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(1644 – 1911) –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rgbClr val="001A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719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1521</Words>
  <Application>Microsoft Office PowerPoint</Application>
  <PresentationFormat>On-screen Show (4:3)</PresentationFormat>
  <Paragraphs>138</Paragraphs>
  <Slides>26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Slide 1</vt:lpstr>
      <vt:lpstr>BÀI 4. TRUNG QUỐC TỪ THẾ KỈ VII ĐẾN GIỮA THẾ KỈ XIX  </vt:lpstr>
      <vt:lpstr>BÀI 4. TRUNG QUỐC TỪ THẾ KỈ VII ĐẾN GIỮA THẾ KỈ XIX </vt:lpstr>
      <vt:lpstr>BÀI 4. TRUNG QUỐC TỪ THẾ KỈ VII ĐẾN GIỮA THẾ KỈ XIX </vt:lpstr>
      <vt:lpstr>Slide 5</vt:lpstr>
      <vt:lpstr>Slide 6</vt:lpstr>
      <vt:lpstr>Slide 7</vt:lpstr>
      <vt:lpstr>1. Tiến trình phát triển của lịch sử Trung Quốc từ thế kỉ VII đến giữa thế kỉ XIX</vt:lpstr>
      <vt:lpstr>Slide 9</vt:lpstr>
      <vt:lpstr>Slide 10</vt:lpstr>
      <vt:lpstr>Slide 11</vt:lpstr>
      <vt:lpstr>3. Sự phát triển kinh tế thời Minh - Thanh</vt:lpstr>
      <vt:lpstr>Slide 13</vt:lpstr>
      <vt:lpstr>3. Sự phát triển kinh tế thời Minh - Thanh</vt:lpstr>
      <vt:lpstr>4. Những thành tựu chủ yếu của văn hóa Trung Quốc từ thế kỉ VII đến giữa thế kỉ XIX </vt:lpstr>
      <vt:lpstr>Slide 16</vt:lpstr>
      <vt:lpstr>4. Những thành tựu chủ yếu của văn hóa Trung Quốc từ thế kỉ VII đến giữa thế kỉ XIX 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Quoc Hung</cp:lastModifiedBy>
  <cp:revision>71</cp:revision>
  <dcterms:created xsi:type="dcterms:W3CDTF">2021-07-19T08:13:53Z</dcterms:created>
  <dcterms:modified xsi:type="dcterms:W3CDTF">2024-10-21T22:34:55Z</dcterms:modified>
</cp:coreProperties>
</file>