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5" r:id="rId2"/>
  </p:sldMasterIdLst>
  <p:notesMasterIdLst>
    <p:notesMasterId r:id="rId23"/>
  </p:notesMasterIdLst>
  <p:sldIdLst>
    <p:sldId id="272" r:id="rId3"/>
    <p:sldId id="288" r:id="rId4"/>
    <p:sldId id="271" r:id="rId5"/>
    <p:sldId id="299" r:id="rId6"/>
    <p:sldId id="289" r:id="rId7"/>
    <p:sldId id="276" r:id="rId8"/>
    <p:sldId id="290" r:id="rId9"/>
    <p:sldId id="279" r:id="rId10"/>
    <p:sldId id="291" r:id="rId11"/>
    <p:sldId id="281" r:id="rId12"/>
    <p:sldId id="265" r:id="rId13"/>
    <p:sldId id="292" r:id="rId14"/>
    <p:sldId id="282" r:id="rId15"/>
    <p:sldId id="301" r:id="rId16"/>
    <p:sldId id="294" r:id="rId17"/>
    <p:sldId id="295" r:id="rId18"/>
    <p:sldId id="296" r:id="rId19"/>
    <p:sldId id="297" r:id="rId20"/>
    <p:sldId id="298" r:id="rId21"/>
    <p:sldId id="30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E21BC-8BD9-4240-BBD4-1A30FE5BBD00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35D52-B517-4E11-B488-1EE01C48F1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7757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>
            <a:extLst>
              <a:ext uri="{FF2B5EF4-FFF2-40B4-BE49-F238E27FC236}">
                <a16:creationId xmlns:a16="http://schemas.microsoft.com/office/drawing/2014/main" xmlns="" id="{B93A3DA4-E329-49F4-8470-5A681CB01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CE1F72DC-2D1C-47E8-96C5-D0E0B17739CC}" type="slidenum">
              <a:rPr lang="en-US" altLang="vi-VN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buSzPct val="100000"/>
              </a:pPr>
              <a:t>11</a:t>
            </a:fld>
            <a:endParaRPr lang="en-US" altLang="vi-VN" sz="1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xmlns="" id="{CF80C48D-0E32-4B81-95E5-E879527923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Text Box 3">
            <a:extLst>
              <a:ext uri="{FF2B5EF4-FFF2-40B4-BE49-F238E27FC236}">
                <a16:creationId xmlns:a16="http://schemas.microsoft.com/office/drawing/2014/main" xmlns="" id="{1F2D6C60-92E6-4FDC-BB91-616222D63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vi-V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B0FA69-42D5-42E2-AFC4-01DE0B2C1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6" charset="0"/>
                <a:ea typeface="Microsoft YaHei" pitchFamily="32" charset="-122"/>
              </a:defRPr>
            </a:lvl1pPr>
          </a:lstStyle>
          <a:p>
            <a:pPr>
              <a:defRPr/>
            </a:pPr>
            <a:fld id="{0574242C-BA16-47D5-A57C-86D782F202EA}" type="datetimeFigureOut">
              <a:rPr lang="en-US"/>
              <a:pPr>
                <a:defRPr/>
              </a:pPr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7D5BC6-398D-4E07-A488-A678EAFF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6" charset="0"/>
                <a:ea typeface="Microsoft YaHei" pitchFamily="3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EABB5D-8183-4885-9DFD-315A7EE54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EC8618FE-DBE7-4471-82BB-B28CF331B2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184751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8902CFC-D8C4-492C-A943-4CCD7631E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6" charset="0"/>
                <a:ea typeface="Microsoft YaHei" pitchFamily="32" charset="-122"/>
              </a:defRPr>
            </a:lvl1pPr>
          </a:lstStyle>
          <a:p>
            <a:pPr>
              <a:defRPr/>
            </a:pPr>
            <a:fld id="{DA307A3D-7F15-4814-BB7E-7F34522FE893}" type="datetimeFigureOut">
              <a:rPr lang="en-US"/>
              <a:pPr>
                <a:defRPr/>
              </a:pPr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207269-D1C4-4A80-87EC-68003D6D6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6" charset="0"/>
                <a:ea typeface="Microsoft YaHei" pitchFamily="3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F3B522-5E6E-496C-93BB-09452B5A2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B9E774D8-9F7E-49CE-8653-78DBD2647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932058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42C0DBE-7B11-471C-91C1-57222038D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6" charset="0"/>
                <a:ea typeface="Microsoft YaHei" pitchFamily="32" charset="-122"/>
              </a:defRPr>
            </a:lvl1pPr>
          </a:lstStyle>
          <a:p>
            <a:pPr>
              <a:defRPr/>
            </a:pPr>
            <a:fld id="{15A1DEAE-F7E3-4C2F-ABCC-46DEDA5F83E4}" type="datetimeFigureOut">
              <a:rPr lang="en-US"/>
              <a:pPr>
                <a:defRPr/>
              </a:pPr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30641C-3114-44E0-8BDD-C117FFB23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6" charset="0"/>
                <a:ea typeface="Microsoft YaHei" pitchFamily="3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1832FC-026D-475F-BC4D-259C35FB9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5E0FD643-72ED-4BAC-B2C8-494B712897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266229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0E6E-89FE-4CF7-9A93-A83873FB8BC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="" xmlns:p14="http://schemas.microsoft.com/office/powerpoint/2010/main" val="1957250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D03B9-01A7-4AC7-9F2C-0A5EB660105B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="" xmlns:p14="http://schemas.microsoft.com/office/powerpoint/2010/main" val="921033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3AD65-429E-4D5B-8E6F-8C419EB1B418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="" xmlns:p14="http://schemas.microsoft.com/office/powerpoint/2010/main" val="331028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6194C-1B6D-4B60-B233-EEA1114CF107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="" xmlns:p14="http://schemas.microsoft.com/office/powerpoint/2010/main" val="2635731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631F-7698-4CA1-AF6E-E8EC30B71228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="" xmlns:p14="http://schemas.microsoft.com/office/powerpoint/2010/main" val="3503430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E544-FCB0-444A-9F3C-1B5DE68DB1EF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="" xmlns:p14="http://schemas.microsoft.com/office/powerpoint/2010/main" val="40188688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798E-3C85-4AD0-A86B-6420E2FB4E59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="" xmlns:p14="http://schemas.microsoft.com/office/powerpoint/2010/main" val="36784592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0FD61-B7D0-4833-B267-7411DF4C0595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="" xmlns:p14="http://schemas.microsoft.com/office/powerpoint/2010/main" val="2984622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48356B-B0A8-407F-A897-33C3E912C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6" charset="0"/>
                <a:ea typeface="Microsoft YaHei" pitchFamily="32" charset="-122"/>
              </a:defRPr>
            </a:lvl1pPr>
          </a:lstStyle>
          <a:p>
            <a:pPr>
              <a:defRPr/>
            </a:pPr>
            <a:fld id="{0B06930F-F272-484C-968C-119A6E96F593}" type="datetimeFigureOut">
              <a:rPr lang="en-US"/>
              <a:pPr>
                <a:defRPr/>
              </a:pPr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080754-E5D7-4E09-8402-B95D858C3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6" charset="0"/>
                <a:ea typeface="Microsoft YaHei" pitchFamily="3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ABDE38-AD37-4DE8-84E9-C4A450CEF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B8665445-0F59-45F2-B493-70EE4DC873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42569811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9E8AB-ED84-4A17-A619-BCBEE9269249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="" xmlns:p14="http://schemas.microsoft.com/office/powerpoint/2010/main" val="22750230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1120-1BCA-4F32-8DF4-73BA5E0254AD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="" xmlns:p14="http://schemas.microsoft.com/office/powerpoint/2010/main" val="40556218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1120-1BCA-4F32-8DF4-73BA5E0254AD}" type="slidenum">
              <a:rPr lang="en-US" altLang="vi-VN" smtClean="0"/>
              <a:pPr/>
              <a:t>‹#›</a:t>
            </a:fld>
            <a:endParaRPr lang="en-US" altLang="vi-VN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28923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1120-1BCA-4F32-8DF4-73BA5E0254AD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="" xmlns:p14="http://schemas.microsoft.com/office/powerpoint/2010/main" val="16661216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1120-1BCA-4F32-8DF4-73BA5E0254AD}" type="slidenum">
              <a:rPr lang="en-US" altLang="vi-VN" smtClean="0"/>
              <a:pPr/>
              <a:t>‹#›</a:t>
            </a:fld>
            <a:endParaRPr lang="en-US" altLang="vi-V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4539292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1120-1BCA-4F32-8DF4-73BA5E0254AD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="" xmlns:p14="http://schemas.microsoft.com/office/powerpoint/2010/main" val="33263236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385F-11E2-4762-9410-6613C2444DCA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="" xmlns:p14="http://schemas.microsoft.com/office/powerpoint/2010/main" val="35047067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418E-273D-438C-9803-C9C4D54287B2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="" xmlns:p14="http://schemas.microsoft.com/office/powerpoint/2010/main" val="3911830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38FAD6-0834-436F-B245-0E966C5F7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6" charset="0"/>
                <a:ea typeface="Microsoft YaHei" pitchFamily="32" charset="-122"/>
              </a:defRPr>
            </a:lvl1pPr>
          </a:lstStyle>
          <a:p>
            <a:pPr>
              <a:defRPr/>
            </a:pPr>
            <a:fld id="{0B33A55F-0E11-42E2-8A62-FC9BC82351A5}" type="datetimeFigureOut">
              <a:rPr lang="en-US"/>
              <a:pPr>
                <a:defRPr/>
              </a:pPr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328C8D-8F7D-41D6-8D3E-1DE18CCF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6" charset="0"/>
                <a:ea typeface="Microsoft YaHei" pitchFamily="3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DCA1BA6-1079-4334-A1A5-184E23D54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B0EB8119-37CD-445E-89E6-701EFCD1A3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080142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2805CEE-452B-403B-BF69-E8B60D441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6" charset="0"/>
                <a:ea typeface="Microsoft YaHei" pitchFamily="32" charset="-122"/>
              </a:defRPr>
            </a:lvl1pPr>
          </a:lstStyle>
          <a:p>
            <a:pPr>
              <a:defRPr/>
            </a:pPr>
            <a:fld id="{9A710737-0869-4B69-A55F-5CEB7BC2D838}" type="datetimeFigureOut">
              <a:rPr lang="en-US"/>
              <a:pPr>
                <a:defRPr/>
              </a:pPr>
              <a:t>9/23/2024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01A7A0F-F770-4CD0-A497-9288688A9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6" charset="0"/>
                <a:ea typeface="Microsoft YaHei" pitchFamily="3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5CE467A-E8C1-4784-A431-41E00274F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A8E052D6-1265-47EF-8598-CDDBFD4BBF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715753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55FC2BF-3141-404C-9672-6CE3DFF07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6" charset="0"/>
                <a:ea typeface="Microsoft YaHei" pitchFamily="32" charset="-122"/>
              </a:defRPr>
            </a:lvl1pPr>
          </a:lstStyle>
          <a:p>
            <a:pPr>
              <a:defRPr/>
            </a:pPr>
            <a:fld id="{125166BD-B0D4-445D-8B1A-CA0527E1A9B4}" type="datetimeFigureOut">
              <a:rPr lang="en-US"/>
              <a:pPr>
                <a:defRPr/>
              </a:pPr>
              <a:t>9/23/2024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BDF4036-8BB7-410A-AE0B-3C5D1D056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6" charset="0"/>
                <a:ea typeface="Microsoft YaHei" pitchFamily="3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10FCA85-F16C-4713-9308-2F701544F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D35E2F15-0B1D-4BAB-AD2D-953085C429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791304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BAE644F-1310-4AC7-9AFF-736F79903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6" charset="0"/>
                <a:ea typeface="Microsoft YaHei" pitchFamily="32" charset="-122"/>
              </a:defRPr>
            </a:lvl1pPr>
          </a:lstStyle>
          <a:p>
            <a:pPr>
              <a:defRPr/>
            </a:pPr>
            <a:fld id="{92B71C68-D3CD-4206-996F-A222A7985E47}" type="datetimeFigureOut">
              <a:rPr lang="en-US"/>
              <a:pPr>
                <a:defRPr/>
              </a:pPr>
              <a:t>9/23/2024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A66FAF0-C104-460F-B1C0-433FF7A5B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6" charset="0"/>
                <a:ea typeface="Microsoft YaHei" pitchFamily="3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2501926-F5E1-428E-A026-891A15D1E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524BB8D1-1AE5-45E0-A72D-B74B56DBDC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859199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259DFD5-B400-4CC0-948D-D640C6743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6" charset="0"/>
                <a:ea typeface="Microsoft YaHei" pitchFamily="32" charset="-122"/>
              </a:defRPr>
            </a:lvl1pPr>
          </a:lstStyle>
          <a:p>
            <a:pPr>
              <a:defRPr/>
            </a:pPr>
            <a:fld id="{BB296A23-F4B8-49CB-A86B-FF75AFECF8AF}" type="datetimeFigureOut">
              <a:rPr lang="en-US"/>
              <a:pPr>
                <a:defRPr/>
              </a:pPr>
              <a:t>9/23/2024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F37AE22-A0BF-4287-8350-57DCCDAA6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6" charset="0"/>
                <a:ea typeface="Microsoft YaHei" pitchFamily="3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6DC2077-8F36-4ADF-ABAB-AA847327F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9856B87D-2694-46C9-AC39-2E392835F6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107993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EDA1346-65AF-4862-BFB8-4A73F11E3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6" charset="0"/>
                <a:ea typeface="Microsoft YaHei" pitchFamily="32" charset="-122"/>
              </a:defRPr>
            </a:lvl1pPr>
          </a:lstStyle>
          <a:p>
            <a:pPr>
              <a:defRPr/>
            </a:pPr>
            <a:fld id="{B49245D8-B9A8-4284-A014-500632C70067}" type="datetimeFigureOut">
              <a:rPr lang="en-US"/>
              <a:pPr>
                <a:defRPr/>
              </a:pPr>
              <a:t>9/23/2024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40FCB3E-D721-4E23-9D32-9F818D546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6" charset="0"/>
                <a:ea typeface="Microsoft YaHei" pitchFamily="3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3F740BA-851E-47EE-B179-F7E084A40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486364DC-AF53-4B04-8C7E-EFD3C0868D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4026034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AE91BDD-DA64-40D4-A243-5FF870EB8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6" charset="0"/>
                <a:ea typeface="Microsoft YaHei" pitchFamily="32" charset="-122"/>
              </a:defRPr>
            </a:lvl1pPr>
          </a:lstStyle>
          <a:p>
            <a:pPr>
              <a:defRPr/>
            </a:pPr>
            <a:fld id="{2D93CE3E-54C4-4BB3-AF46-895860A83CEB}" type="datetimeFigureOut">
              <a:rPr lang="en-US"/>
              <a:pPr>
                <a:defRPr/>
              </a:pPr>
              <a:t>9/23/2024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F40282B-7750-49A3-B4FB-69FE45C9E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6" charset="0"/>
                <a:ea typeface="Microsoft YaHei" pitchFamily="3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D3E69F8-3269-4A94-A2C6-F1A60C70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2438B649-6055-4AFB-AE61-0345783D96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543422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xmlns="" id="{DAA50813-CA66-4DED-AAF6-B3F4BFF3C5F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xmlns="" id="{A85EF4C2-362C-4B92-865C-4B7FEE24C5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EE159A-116B-4DC3-9C0C-40E7BFF9F3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1105A5DA-DABD-4D2E-83F9-928E381D4A66}" type="datetimeFigureOut">
              <a:rPr lang="en-US"/>
              <a:pPr>
                <a:defRPr/>
              </a:pPr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E86493-72B2-461D-909D-DA64D00B7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9F507F6-044F-4009-90F8-ECEEC367C9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1pPr>
          </a:lstStyle>
          <a:p>
            <a:fld id="{DC5AAFD0-8BA3-46C5-8ABD-869361062E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90684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DB61120-1BCA-4F32-8DF4-73BA5E0254AD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="" xmlns:p14="http://schemas.microsoft.com/office/powerpoint/2010/main" val="55689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gif"/><Relationship Id="rId5" Type="http://schemas.openxmlformats.org/officeDocument/2006/relationships/hyperlink" Target="file:///H:\NHAC\KHO1\TNLK1.ckt" TargetMode="External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file:///H:\NHAC\KHO1\TNLK1.ckt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2171796E-F163-46CD-AC06-BDAF2F7E2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9536" y="2348880"/>
            <a:ext cx="7772400" cy="25463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b="1" dirty="0">
                <a:solidFill>
                  <a:srgbClr val="C00000"/>
                </a:solidFill>
              </a:rPr>
              <a:t>CHÀO MỪNG </a:t>
            </a:r>
            <a:br>
              <a:rPr lang="en-US" sz="6000" b="1" dirty="0">
                <a:solidFill>
                  <a:srgbClr val="C00000"/>
                </a:solidFill>
              </a:rPr>
            </a:br>
            <a:r>
              <a:rPr lang="en-US" sz="6000" b="1" dirty="0">
                <a:solidFill>
                  <a:srgbClr val="C00000"/>
                </a:solidFill>
              </a:rPr>
              <a:t>CÁC EM ĐẾN VỚI TIẾT HỌC NGÀY HÔM NAY</a:t>
            </a:r>
          </a:p>
        </p:txBody>
      </p:sp>
      <p:pic>
        <p:nvPicPr>
          <p:cNvPr id="27652" name="Picture 4">
            <a:extLst>
              <a:ext uri="{FF2B5EF4-FFF2-40B4-BE49-F238E27FC236}">
                <a16:creationId xmlns:a16="http://schemas.microsoft.com/office/drawing/2014/main" xmlns="" id="{B4897ACA-8502-4D9E-AF07-26956F8329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87326"/>
            <a:ext cx="3816350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>
            <a:extLst>
              <a:ext uri="{FF2B5EF4-FFF2-40B4-BE49-F238E27FC236}">
                <a16:creationId xmlns:a16="http://schemas.microsoft.com/office/drawing/2014/main" xmlns="" id="{BA7CE14C-08C2-4F5A-97CA-4702E47A2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3" y="2260600"/>
            <a:ext cx="6551612" cy="438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B291FD9-95BF-45FB-AC3B-1F7CA1F240E6}"/>
              </a:ext>
            </a:extLst>
          </p:cNvPr>
          <p:cNvSpPr txBox="1"/>
          <p:nvPr/>
        </p:nvSpPr>
        <p:spPr>
          <a:xfrm>
            <a:off x="569844" y="692151"/>
            <a:ext cx="92235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chu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Trăng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quay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="" xmlns:a16="http://schemas.microsoft.com/office/drawing/2014/main" id="{5DFB6F88-BF59-4210-A9A5-C0721BE726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07169"/>
            <a:ext cx="762000" cy="969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>
            <a:extLst>
              <a:ext uri="{FF2B5EF4-FFF2-40B4-BE49-F238E27FC236}">
                <a16:creationId xmlns:a16="http://schemas.microsoft.com/office/drawing/2014/main" xmlns="" id="{ADF06454-9080-442D-9E92-6BE4D4551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1627188"/>
            <a:ext cx="8713788" cy="4813300"/>
          </a:xfrm>
          <a:prstGeom prst="rect">
            <a:avLst/>
          </a:prstGeom>
          <a:solidFill>
            <a:srgbClr val="000000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vi-VN" altLang="en-US"/>
          </a:p>
        </p:txBody>
      </p:sp>
      <p:sp>
        <p:nvSpPr>
          <p:cNvPr id="37891" name="Oval 2">
            <a:extLst>
              <a:ext uri="{FF2B5EF4-FFF2-40B4-BE49-F238E27FC236}">
                <a16:creationId xmlns:a16="http://schemas.microsoft.com/office/drawing/2014/main" xmlns="" id="{AE2B4C46-FD11-4581-A0B4-B14BBBEE5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9701" y="2268539"/>
            <a:ext cx="7345363" cy="3711575"/>
          </a:xfrm>
          <a:prstGeom prst="ellipse">
            <a:avLst/>
          </a:prstGeom>
          <a:solidFill>
            <a:srgbClr val="000000"/>
          </a:solidFill>
          <a:ln w="28440" cap="sq">
            <a:solidFill>
              <a:srgbClr val="FFCC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vi-VN" altLang="en-US"/>
          </a:p>
        </p:txBody>
      </p:sp>
      <p:pic>
        <p:nvPicPr>
          <p:cNvPr id="37892" name="Picture 3">
            <a:extLst>
              <a:ext uri="{FF2B5EF4-FFF2-40B4-BE49-F238E27FC236}">
                <a16:creationId xmlns:a16="http://schemas.microsoft.com/office/drawing/2014/main" xmlns="" id="{2A1F1860-8802-48A8-89DD-8FAAED5BB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25" y="3475039"/>
            <a:ext cx="1093788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2" name="Group 4">
            <a:extLst>
              <a:ext uri="{FF2B5EF4-FFF2-40B4-BE49-F238E27FC236}">
                <a16:creationId xmlns:a16="http://schemas.microsoft.com/office/drawing/2014/main" xmlns="" id="{1835C5EE-5136-4E41-8E60-6F4D3766D0F3}"/>
              </a:ext>
            </a:extLst>
          </p:cNvPr>
          <p:cNvGrpSpPr>
            <a:grpSpLocks/>
          </p:cNvGrpSpPr>
          <p:nvPr/>
        </p:nvGrpSpPr>
        <p:grpSpPr bwMode="auto">
          <a:xfrm>
            <a:off x="1577609" y="2907690"/>
            <a:ext cx="2292350" cy="2292350"/>
            <a:chOff x="-250" y="1435"/>
            <a:chExt cx="1444" cy="1444"/>
          </a:xfrm>
        </p:grpSpPr>
        <p:sp>
          <p:nvSpPr>
            <p:cNvPr id="37898" name="Line 5">
              <a:extLst>
                <a:ext uri="{FF2B5EF4-FFF2-40B4-BE49-F238E27FC236}">
                  <a16:creationId xmlns:a16="http://schemas.microsoft.com/office/drawing/2014/main" xmlns="" id="{12623564-C3FB-4FF5-A7F1-E188DAEA99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5" y="1632"/>
              <a:ext cx="279" cy="1037"/>
            </a:xfrm>
            <a:prstGeom prst="line">
              <a:avLst/>
            </a:prstGeom>
            <a:noFill/>
            <a:ln w="28440" cap="sq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7899" name="Picture 6">
              <a:extLst>
                <a:ext uri="{FF2B5EF4-FFF2-40B4-BE49-F238E27FC236}">
                  <a16:creationId xmlns:a16="http://schemas.microsoft.com/office/drawing/2014/main" xmlns="" id="{46CB1780-3A29-4046-BB73-D26FB2310F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0" y="1435"/>
              <a:ext cx="1444" cy="1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12295" name="AutoShape 7">
            <a:extLst>
              <a:ext uri="{FF2B5EF4-FFF2-40B4-BE49-F238E27FC236}">
                <a16:creationId xmlns:a16="http://schemas.microsoft.com/office/drawing/2014/main" xmlns="" id="{FBC4FF6C-F8A7-4259-A710-BCB91478C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7714" y="7243763"/>
            <a:ext cx="7488237" cy="577850"/>
          </a:xfrm>
          <a:prstGeom prst="wedgeRoundRectCallout">
            <a:avLst>
              <a:gd name="adj1" fmla="val -40426"/>
              <a:gd name="adj2" fmla="val -119665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0000" tIns="45000" rIns="90000" bIns="450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vi-VN" altLang="vi-V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Dương lịch được tính như thế  nào?</a:t>
            </a:r>
          </a:p>
        </p:txBody>
      </p:sp>
      <p:pic>
        <p:nvPicPr>
          <p:cNvPr id="37895" name="Picture 7" descr="AG00218_">
            <a:hlinkClick r:id="rId5" action="ppaction://hlinkfile"/>
            <a:extLst>
              <a:ext uri="{FF2B5EF4-FFF2-40B4-BE49-F238E27FC236}">
                <a16:creationId xmlns:a16="http://schemas.microsoft.com/office/drawing/2014/main" xmlns="" id="{DF277BD7-C4E1-4FD7-A6B2-CC71662EF2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313" y="214314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Oval 3">
            <a:extLst>
              <a:ext uri="{FF2B5EF4-FFF2-40B4-BE49-F238E27FC236}">
                <a16:creationId xmlns:a16="http://schemas.microsoft.com/office/drawing/2014/main" xmlns="" id="{6334EC17-689D-4050-AA8A-69C41B098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113" y="7532688"/>
            <a:ext cx="914400" cy="914400"/>
          </a:xfrm>
          <a:prstGeom prst="ellipse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DF0C9B5-915C-4956-B7BF-BEC36D410C43}"/>
              </a:ext>
            </a:extLst>
          </p:cNvPr>
          <p:cNvSpPr/>
          <p:nvPr/>
        </p:nvSpPr>
        <p:spPr>
          <a:xfrm>
            <a:off x="185530" y="615951"/>
            <a:ext cx="9223513" cy="893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  <a:defRPr/>
            </a:pP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Dương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lịch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gian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chu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kỳ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quay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Trái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Đất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quanh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mặt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Trời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7">
            <a:extLst>
              <a:ext uri="{FF2B5EF4-FFF2-40B4-BE49-F238E27FC236}">
                <a16:creationId xmlns="" xmlns:a16="http://schemas.microsoft.com/office/drawing/2014/main" id="{5DFB6F88-BF59-4210-A9A5-C0721BE726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9209" y="1627188"/>
            <a:ext cx="762000" cy="969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C 2.5E-6 0.14699 0.13359 0.26783 0.29844 0.26667 C 0.46367 0.26783 0.59857 0.14699 0.59857 -0.00069 C 0.59857 -0.14791 0.46406 -0.26666 0.29844 -0.26666 C 0.13359 -0.26666 2.5E-6 -0.14791 2.5E-6 -2.59259E-6 Z " rAng="0" ptsTypes="AAAAA">
                                      <p:cBhvr additive="repl">
                                        <p:cTn id="6" dur="30000" fill="hold"/>
                                        <p:tgtEl>
                                          <p:spTgt spid="2"/>
                                        </p:tgtEl>
                                      </p:cBhvr>
                                      <p:rCtr x="2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1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7AA2982-E02E-40E2-9577-60CC32F8C9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5753" y="2294888"/>
            <a:ext cx="10669489" cy="4563112"/>
          </a:xfrm>
          <a:prstGeom prst="rect">
            <a:avLst/>
          </a:prstGeom>
        </p:spPr>
      </p:pic>
      <p:sp>
        <p:nvSpPr>
          <p:cNvPr id="4" name="Oval Callout 3">
            <a:extLst>
              <a:ext uri="{FF2B5EF4-FFF2-40B4-BE49-F238E27FC236}">
                <a16:creationId xmlns:a16="http://schemas.microsoft.com/office/drawing/2014/main" xmlns="" id="{97BE11E6-1A30-435E-9377-D9ED343FECD9}"/>
              </a:ext>
            </a:extLst>
          </p:cNvPr>
          <p:cNvSpPr/>
          <p:nvPr/>
        </p:nvSpPr>
        <p:spPr bwMode="auto">
          <a:xfrm>
            <a:off x="-890954" y="124929"/>
            <a:ext cx="10042325" cy="2465871"/>
          </a:xfrm>
          <a:prstGeom prst="wedgeEllipseCallout">
            <a:avLst>
              <a:gd name="adj1" fmla="val -23827"/>
              <a:gd name="adj2" fmla="val 122935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SimSun-ExtB" panose="02010609060101010101" pitchFamily="49" charset="-122"/>
                <a:cs typeface="Calibri" panose="020F0502020204030204" pitchFamily="34" charset="0"/>
              </a:rPr>
              <a:t>C</a:t>
            </a:r>
            <a:r>
              <a:rPr lang="vi-V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SimSun-ExtB" panose="02010609060101010101" pitchFamily="49" charset="-122"/>
                <a:cs typeface="Calibri" panose="020F0502020204030204" pitchFamily="34" charset="0"/>
              </a:rPr>
              <a:t>âu đồng dao Việt Nam trong tư liệu 2.1 thể hiện cách tính thời gian của người xưa theo Âm lịch hay Dương lịch ?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SimSun-ExtB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2FC4FB7-26FD-4CAD-B69E-83775E80EB0F}"/>
              </a:ext>
            </a:extLst>
          </p:cNvPr>
          <p:cNvSpPr txBox="1"/>
          <p:nvPr/>
        </p:nvSpPr>
        <p:spPr>
          <a:xfrm>
            <a:off x="8076288" y="1380488"/>
            <a:ext cx="3554895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/>
              <a:t>Bài đồng dao đúc kết kinh nghiệm của người xưa về cách tính thời gian theo hình dáng của trăng. “Trăng náu” nghĩa là </a:t>
            </a:r>
            <a:r>
              <a:rPr lang="vi-VN" sz="2400" b="1" dirty="0" smtClean="0"/>
              <a:t>trăng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bắt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đầu</a:t>
            </a:r>
            <a:r>
              <a:rPr lang="en-US" sz="2400" b="1" dirty="0" smtClean="0"/>
              <a:t> </a:t>
            </a:r>
            <a:r>
              <a:rPr lang="vi-VN" sz="2400" b="1" dirty="0" smtClean="0"/>
              <a:t>tỏ; </a:t>
            </a:r>
            <a:r>
              <a:rPr lang="vi-VN" sz="2400" b="1" dirty="0"/>
              <a:t>“trăng treo” nghĩa là “trăng </a:t>
            </a:r>
            <a:r>
              <a:rPr lang="vi-VN" sz="2400" b="1" dirty="0" smtClean="0"/>
              <a:t>t</a:t>
            </a:r>
            <a:r>
              <a:rPr lang="en-US" sz="2400" b="1" dirty="0" err="1" smtClean="0"/>
              <a:t>ròn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nhất</a:t>
            </a:r>
            <a:r>
              <a:rPr lang="en-US" sz="2400" b="1" dirty="0" smtClean="0"/>
              <a:t> </a:t>
            </a:r>
            <a:r>
              <a:rPr lang="vi-VN" sz="2400" b="1" dirty="0" smtClean="0"/>
              <a:t>=&gt; </a:t>
            </a:r>
            <a:r>
              <a:rPr lang="vi-VN" sz="2400" b="1" dirty="0"/>
              <a:t>rõ nhất chu kỳ trăng từ mùng 10 đến 16 âm </a:t>
            </a:r>
            <a:r>
              <a:rPr lang="vi-VN" sz="2400" b="1" dirty="0" smtClean="0"/>
              <a:t>lịch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ngày</a:t>
            </a:r>
            <a:r>
              <a:rPr lang="en-US" sz="2400" b="1" dirty="0" smtClean="0"/>
              <a:t> 16</a:t>
            </a:r>
            <a:r>
              <a:rPr lang="vi-VN" sz="2400" b="1" dirty="0" smtClean="0"/>
              <a:t> </a:t>
            </a:r>
            <a:r>
              <a:rPr lang="vi-VN" sz="2400" b="1" dirty="0"/>
              <a:t>là trăng tròn nhất</a:t>
            </a:r>
            <a:endParaRPr 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58279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Box 3">
            <a:extLst>
              <a:ext uri="{FF2B5EF4-FFF2-40B4-BE49-F238E27FC236}">
                <a16:creationId xmlns:a16="http://schemas.microsoft.com/office/drawing/2014/main" xmlns="" id="{E4357A40-5BC4-4CF1-A0F5-DA6EA9076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7150" y="4176714"/>
            <a:ext cx="37782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defRPr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endParaRPr lang="en-US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endParaRPr lang="en-US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939" name="Picture 1">
            <a:extLst>
              <a:ext uri="{FF2B5EF4-FFF2-40B4-BE49-F238E27FC236}">
                <a16:creationId xmlns:a16="http://schemas.microsoft.com/office/drawing/2014/main" xmlns="" id="{EAE9C7CE-F728-4DED-973D-8955B14025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476251"/>
            <a:ext cx="4279900" cy="599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2B465483-78CC-49DA-99D1-E3290B088922}"/>
              </a:ext>
            </a:extLst>
          </p:cNvPr>
          <p:cNvSpPr/>
          <p:nvPr/>
        </p:nvSpPr>
        <p:spPr bwMode="auto">
          <a:xfrm>
            <a:off x="6407150" y="1173163"/>
            <a:ext cx="1727200" cy="57626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Ngày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thứ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 2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7FEBABD7-BC6C-4863-A73A-03BB014697E0}"/>
              </a:ext>
            </a:extLst>
          </p:cNvPr>
          <p:cNvSpPr/>
          <p:nvPr/>
        </p:nvSpPr>
        <p:spPr bwMode="auto">
          <a:xfrm>
            <a:off x="6407150" y="1857376"/>
            <a:ext cx="1727200" cy="57626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Ngày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 1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1E006716-D255-4A57-8A89-1DDCBA1FEBA1}"/>
              </a:ext>
            </a:extLst>
          </p:cNvPr>
          <p:cNvSpPr/>
          <p:nvPr/>
        </p:nvSpPr>
        <p:spPr bwMode="auto">
          <a:xfrm>
            <a:off x="6432550" y="2643188"/>
            <a:ext cx="1728788" cy="57626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Tháng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Một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F38178A6-4721-4A98-B134-6D8B139B29F5}"/>
              </a:ext>
            </a:extLst>
          </p:cNvPr>
          <p:cNvSpPr/>
          <p:nvPr/>
        </p:nvSpPr>
        <p:spPr bwMode="auto">
          <a:xfrm>
            <a:off x="6410325" y="3384550"/>
            <a:ext cx="1727200" cy="6921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2018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(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Mậu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Tuất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)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9CFFDEE6-74A6-485D-A829-4929ADE56C7D}"/>
              </a:ext>
            </a:extLst>
          </p:cNvPr>
          <p:cNvSpPr/>
          <p:nvPr/>
        </p:nvSpPr>
        <p:spPr bwMode="auto">
          <a:xfrm>
            <a:off x="8485189" y="271463"/>
            <a:ext cx="1844675" cy="57626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Âm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lịch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80EF9B98-3DA3-4B4B-AF18-5A255AAAFDB8}"/>
              </a:ext>
            </a:extLst>
          </p:cNvPr>
          <p:cNvSpPr/>
          <p:nvPr/>
        </p:nvSpPr>
        <p:spPr bwMode="auto">
          <a:xfrm>
            <a:off x="6224589" y="325439"/>
            <a:ext cx="2003425" cy="574675"/>
          </a:xfrm>
          <a:prstGeom prst="roundRect">
            <a:avLst/>
          </a:prstGeom>
          <a:ln w="5715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Dương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lịch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E34E7F99-2835-483F-9956-209278B5A464}"/>
              </a:ext>
            </a:extLst>
          </p:cNvPr>
          <p:cNvSpPr/>
          <p:nvPr/>
        </p:nvSpPr>
        <p:spPr bwMode="auto">
          <a:xfrm>
            <a:off x="8485188" y="1146176"/>
            <a:ext cx="1858962" cy="57626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Ngày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thứ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 2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14A26BC6-7922-4947-8908-FC3DFBA9327F}"/>
              </a:ext>
            </a:extLst>
          </p:cNvPr>
          <p:cNvSpPr/>
          <p:nvPr/>
        </p:nvSpPr>
        <p:spPr bwMode="auto">
          <a:xfrm>
            <a:off x="8485189" y="1884364"/>
            <a:ext cx="1844675" cy="57467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Ngày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 15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48066291-A74D-4FFC-85D9-A23CCF143C4C}"/>
              </a:ext>
            </a:extLst>
          </p:cNvPr>
          <p:cNvSpPr/>
          <p:nvPr/>
        </p:nvSpPr>
        <p:spPr bwMode="auto">
          <a:xfrm>
            <a:off x="8488364" y="2620963"/>
            <a:ext cx="1855787" cy="57626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Tháng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Mười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Một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039940DC-9818-40AA-82BE-9F606A5F5D2A}"/>
              </a:ext>
            </a:extLst>
          </p:cNvPr>
          <p:cNvSpPr/>
          <p:nvPr/>
        </p:nvSpPr>
        <p:spPr bwMode="auto">
          <a:xfrm>
            <a:off x="8486776" y="3341688"/>
            <a:ext cx="1857375" cy="73501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2017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(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Đinh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Dậu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3692" y="949569"/>
            <a:ext cx="859301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Âm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lịch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Dương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lịch</a:t>
            </a:r>
            <a:endParaRPr lang="en-US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Dựa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chuyển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Trời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Trăng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xưa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toán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lịch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85750" indent="-285750">
              <a:buFontTx/>
              <a:buChar char="-"/>
            </a:pP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kỳ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quay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Trăng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Dương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lịch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kỳ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quay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Trái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Đất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quanh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ặt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Trời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95645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DB911D-5483-40F1-828E-11FD8EA9AB57}"/>
              </a:ext>
            </a:extLst>
          </p:cNvPr>
          <p:cNvSpPr txBox="1">
            <a:spLocks/>
          </p:cNvSpPr>
          <p:nvPr/>
        </p:nvSpPr>
        <p:spPr>
          <a:xfrm>
            <a:off x="755650" y="274639"/>
            <a:ext cx="8137525" cy="66626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alt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E8AD718-708D-413C-9934-747B77FD5CFA}"/>
              </a:ext>
            </a:extLst>
          </p:cNvPr>
          <p:cNvSpPr txBox="1"/>
          <p:nvPr/>
        </p:nvSpPr>
        <p:spPr>
          <a:xfrm>
            <a:off x="0" y="1164590"/>
            <a:ext cx="9312965" cy="1380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Lịch chính thức của thế giới là Công lịch (Dương lịch)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="" xmlns:a16="http://schemas.microsoft.com/office/drawing/2014/main" id="{5DFB6F88-BF59-4210-A9A5-C0721BE726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241" y="2544968"/>
            <a:ext cx="762000" cy="969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3">
            <a:extLst>
              <a:ext uri="{FF2B5EF4-FFF2-40B4-BE49-F238E27FC236}">
                <a16:creationId xmlns:a16="http://schemas.microsoft.com/office/drawing/2014/main" xmlns="" id="{5306E759-BAF6-4A01-80B5-3F16E784E9CF}"/>
              </a:ext>
            </a:extLst>
          </p:cNvPr>
          <p:cNvSpPr/>
          <p:nvPr/>
        </p:nvSpPr>
        <p:spPr bwMode="auto">
          <a:xfrm>
            <a:off x="3441527" y="1012619"/>
            <a:ext cx="5832475" cy="4462058"/>
          </a:xfrm>
          <a:prstGeom prst="wedgeEllipseCallout">
            <a:avLst>
              <a:gd name="adj1" fmla="val -21496"/>
              <a:gd name="adj2" fmla="val 103640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400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4400" i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4400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4400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4400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4400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4400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4400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4400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4400" i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4400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4400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4400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4400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400" i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4400" i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82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A98CC5B-8077-46CE-B012-1324E0C23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5586"/>
            <a:ext cx="12192000" cy="24705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47DAB04-2BAF-4FBF-B038-676B7FEE3EEA}"/>
              </a:ext>
            </a:extLst>
          </p:cNvPr>
          <p:cNvSpPr txBox="1"/>
          <p:nvPr/>
        </p:nvSpPr>
        <p:spPr>
          <a:xfrm>
            <a:off x="122581" y="442334"/>
            <a:ext cx="1065143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2.4),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niệm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kỉ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kỉ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niên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kỉ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40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7F169071-7CA6-4BB1-8472-93A469916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65" y="5725078"/>
            <a:ext cx="8785225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2210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>
            <a:extLst>
              <a:ext uri="{FF2B5EF4-FFF2-40B4-BE49-F238E27FC236}">
                <a16:creationId xmlns:a16="http://schemas.microsoft.com/office/drawing/2014/main" xmlns="" id="{A75ABE14-5087-46C7-A1E3-CFC690AC9992}"/>
              </a:ext>
            </a:extLst>
          </p:cNvPr>
          <p:cNvSpPr/>
          <p:nvPr/>
        </p:nvSpPr>
        <p:spPr bwMode="auto">
          <a:xfrm>
            <a:off x="821635" y="1043397"/>
            <a:ext cx="9999510" cy="2579034"/>
          </a:xfrm>
          <a:prstGeom prst="wedgeEllipseCallout">
            <a:avLst>
              <a:gd name="adj1" fmla="val -21496"/>
              <a:gd name="adj2" fmla="val 103640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Vì </a:t>
            </a:r>
            <a:r>
              <a:rPr lang="en-US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khá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phổ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75878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EB3C1EB-66B6-4F03-81A6-24D676AF845A}"/>
              </a:ext>
            </a:extLst>
          </p:cNvPr>
          <p:cNvSpPr txBox="1"/>
          <p:nvPr/>
        </p:nvSpPr>
        <p:spPr>
          <a:xfrm>
            <a:off x="267045" y="1604889"/>
            <a:ext cx="9725094" cy="42155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(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Giê</a:t>
            </a:r>
            <a:r>
              <a:rPr lang="en-US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kỉ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10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kỷ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100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CAAA5731-4E75-41CB-94BE-AED55FDB7915}"/>
              </a:ext>
            </a:extLst>
          </p:cNvPr>
          <p:cNvSpPr txBox="1">
            <a:spLocks/>
          </p:cNvSpPr>
          <p:nvPr/>
        </p:nvSpPr>
        <p:spPr>
          <a:xfrm>
            <a:off x="450574" y="444743"/>
            <a:ext cx="8137525" cy="66626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alt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="" xmlns:a16="http://schemas.microsoft.com/office/drawing/2014/main" id="{5DFB6F88-BF59-4210-A9A5-C0721BE726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045" y="985799"/>
            <a:ext cx="762000" cy="969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7071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78FE1CC-6FF7-4179-9AD7-26A2147096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"/>
            <a:ext cx="94636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579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xmlns="" id="{C44E56F7-A7EB-4E12-BE6B-06271FB8B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2" y="425450"/>
            <a:ext cx="8212138" cy="1125538"/>
          </a:xfrm>
        </p:spPr>
        <p:txBody>
          <a:bodyPr/>
          <a:lstStyle/>
          <a:p>
            <a:r>
              <a:rPr lang="en-US" altLang="en-US" sz="4000">
                <a:solidFill>
                  <a:srgbClr val="FF0000"/>
                </a:solidFill>
              </a:rPr>
              <a:t>HOẠT ĐỘNG KHỞI ĐỘNG</a:t>
            </a:r>
          </a:p>
        </p:txBody>
      </p:sp>
      <p:sp>
        <p:nvSpPr>
          <p:cNvPr id="28675" name="TextBox 6">
            <a:extLst>
              <a:ext uri="{FF2B5EF4-FFF2-40B4-BE49-F238E27FC236}">
                <a16:creationId xmlns:a16="http://schemas.microsoft.com/office/drawing/2014/main" xmlns="" id="{85AB7498-7559-415D-8140-174986ECB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8123" y="1482359"/>
            <a:ext cx="5990249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Hãy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cho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biết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hôm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 nay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là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thứ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mấy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,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ngày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,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tháng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,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năm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nào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?</a:t>
            </a: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Vì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sao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em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biết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điều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này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0308" y="363415"/>
            <a:ext cx="73152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Dặn</a:t>
            </a:r>
            <a:r>
              <a:rPr lang="en-US" sz="36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dò</a:t>
            </a:r>
            <a:r>
              <a:rPr lang="en-US" sz="36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3600" b="1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36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36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1. </a:t>
            </a:r>
            <a:r>
              <a:rPr lang="en-US" sz="3600" b="1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36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36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36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endParaRPr lang="en-US" sz="3600" b="1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3600" b="1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BT</a:t>
            </a:r>
            <a:r>
              <a:rPr lang="en-US" sz="36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3600" b="1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6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36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6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/SGK  </a:t>
            </a:r>
            <a:r>
              <a:rPr lang="en-US" sz="3600" b="1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36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16 </a:t>
            </a:r>
            <a:r>
              <a:rPr lang="en-US" sz="3600" b="1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6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vở</a:t>
            </a:r>
            <a:r>
              <a:rPr lang="en-US" sz="36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363658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xmlns="" id="{A61F4746-3A1A-45AF-A5C0-58FBB5FE8F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575" y="2997202"/>
            <a:ext cx="9860238" cy="914400"/>
          </a:xfrm>
        </p:spPr>
        <p:txBody>
          <a:bodyPr/>
          <a:lstStyle/>
          <a:p>
            <a:pPr algn="just" eaLnBrk="1" hangingPunct="1"/>
            <a:r>
              <a:rPr lang="en-US" altLang="vi-VN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THỜI GIAN TRONG LỊCH SỬ</a:t>
            </a:r>
            <a:endParaRPr lang="vi-VN" altLang="en-US" sz="6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9699" name="Picture 7" descr="AG00218_">
            <a:hlinkClick r:id="rId3" action="ppaction://hlinkfile"/>
            <a:extLst>
              <a:ext uri="{FF2B5EF4-FFF2-40B4-BE49-F238E27FC236}">
                <a16:creationId xmlns:a16="http://schemas.microsoft.com/office/drawing/2014/main" xmlns="" id="{E55CBBDA-3CD2-4EEE-AD99-B27A4A51B8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863" y="714375"/>
            <a:ext cx="9969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Box 2">
            <a:extLst>
              <a:ext uri="{FF2B5EF4-FFF2-40B4-BE49-F238E27FC236}">
                <a16:creationId xmlns:a16="http://schemas.microsoft.com/office/drawing/2014/main" xmlns="" id="{A4D7EE7F-CE5C-44EC-AEA7-36EE79FA1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955" y="621324"/>
            <a:ext cx="733547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4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Tuần</a:t>
            </a:r>
            <a:r>
              <a:rPr lang="en-US" altLang="en-US" sz="5400" b="1" smtClean="0">
                <a:solidFill>
                  <a:srgbClr val="FF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2-</a:t>
            </a:r>
            <a:r>
              <a:rPr lang="en-US" altLang="en-US" sz="54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Tiết</a:t>
            </a:r>
            <a:r>
              <a:rPr lang="en-US" altLang="en-US" sz="5400" b="1" dirty="0" smtClean="0">
                <a:solidFill>
                  <a:srgbClr val="FF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3</a:t>
            </a:r>
          </a:p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400" b="1" dirty="0" smtClean="0">
                <a:solidFill>
                  <a:srgbClr val="FF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BÀI </a:t>
            </a:r>
            <a:r>
              <a:rPr lang="en-US" altLang="en-US" sz="5400" b="1" dirty="0">
                <a:solidFill>
                  <a:srgbClr val="FF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2:</a:t>
            </a:r>
          </a:p>
        </p:txBody>
      </p:sp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2AEF53-76C9-40A5-83F2-172FCAF54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F92CC833-AB52-4FC6-8CF0-EF71BA5275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80" y="0"/>
            <a:ext cx="10547257" cy="6433447"/>
          </a:xfrm>
        </p:spPr>
      </p:pic>
    </p:spTree>
    <p:extLst>
      <p:ext uri="{BB962C8B-B14F-4D97-AF65-F5344CB8AC3E}">
        <p14:creationId xmlns="" xmlns:p14="http://schemas.microsoft.com/office/powerpoint/2010/main" val="117085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8ECBE3-0A90-4FF8-99EE-F21F3FF1B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241" y="799168"/>
            <a:ext cx="10949517" cy="3967163"/>
          </a:xfrm>
        </p:spPr>
        <p:txBody>
          <a:bodyPr/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Âm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lịch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Dương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lịch</a:t>
            </a:r>
            <a:endParaRPr lang="en-US" sz="4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Dựa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chuyển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Trời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Trăng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3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xưa</a:t>
            </a:r>
            <a:r>
              <a:rPr lang="en-US" sz="3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3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toán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lịch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" name="Rectangular Callout 7">
            <a:extLst>
              <a:ext uri="{FF2B5EF4-FFF2-40B4-BE49-F238E27FC236}">
                <a16:creationId xmlns:a16="http://schemas.microsoft.com/office/drawing/2014/main" xmlns="" id="{5638414E-6298-4533-A6F8-2BDAC436C9E5}"/>
              </a:ext>
            </a:extLst>
          </p:cNvPr>
          <p:cNvSpPr/>
          <p:nvPr/>
        </p:nvSpPr>
        <p:spPr bwMode="auto">
          <a:xfrm>
            <a:off x="6455820" y="539739"/>
            <a:ext cx="3913187" cy="1366838"/>
          </a:xfrm>
          <a:prstGeom prst="wedgeRectCallout">
            <a:avLst>
              <a:gd name="adj1" fmla="val -20478"/>
              <a:gd name="adj2" fmla="val 110076"/>
            </a:avLst>
          </a:prstGeom>
          <a:ln w="38100">
            <a:solidFill>
              <a:srgbClr val="00B0F0">
                <a:alpha val="89020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Hãy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cho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biết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người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xưa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đã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làm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 ra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lịch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dựa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trên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cơ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sở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nào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 ? 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="" xmlns:a16="http://schemas.microsoft.com/office/drawing/2014/main" id="{5DFB6F88-BF59-4210-A9A5-C0721BE726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9209" y="1897906"/>
            <a:ext cx="762000" cy="969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8383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>
            <a:extLst>
              <a:ext uri="{FF2B5EF4-FFF2-40B4-BE49-F238E27FC236}">
                <a16:creationId xmlns:a16="http://schemas.microsoft.com/office/drawing/2014/main" xmlns="" id="{88F6D303-6ED4-49EE-B444-8C8685B4A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529138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3">
            <a:extLst>
              <a:ext uri="{FF2B5EF4-FFF2-40B4-BE49-F238E27FC236}">
                <a16:creationId xmlns:a16="http://schemas.microsoft.com/office/drawing/2014/main" xmlns="" id="{CE3B3CD6-B6BB-4D34-84E9-CB7C1C1B5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138" y="1"/>
            <a:ext cx="4614862" cy="341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6" name="Picture 4">
            <a:extLst>
              <a:ext uri="{FF2B5EF4-FFF2-40B4-BE49-F238E27FC236}">
                <a16:creationId xmlns:a16="http://schemas.microsoft.com/office/drawing/2014/main" xmlns="" id="{0CBF405F-30C1-4307-AB04-48205DD1B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59164"/>
            <a:ext cx="4529138" cy="339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7" name="Picture 5">
            <a:extLst>
              <a:ext uri="{FF2B5EF4-FFF2-40B4-BE49-F238E27FC236}">
                <a16:creationId xmlns:a16="http://schemas.microsoft.com/office/drawing/2014/main" xmlns="" id="{F7FD1526-AD2F-42E3-B504-EA6B1DD93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139" y="3429000"/>
            <a:ext cx="4618037" cy="344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xmlns="" id="{53604546-4593-4ABC-AEB3-C17AE09ED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0" y="1"/>
            <a:ext cx="2643188" cy="455613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vi-VN" altLang="vi-VN" sz="2400" b="1" dirty="0">
                <a:solidFill>
                  <a:srgbClr val="0000CC"/>
                </a:solidFill>
              </a:rPr>
              <a:t> MẶT TRỜI MỌC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xmlns="" id="{AF3B8E0B-DBFB-4250-8DD8-3518BF099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-39688"/>
            <a:ext cx="2540000" cy="457201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vi-VN" altLang="vi-VN" sz="2400" b="1" dirty="0">
                <a:solidFill>
                  <a:srgbClr val="0000CC"/>
                </a:solidFill>
              </a:rPr>
              <a:t> MẶT TRỜI LẶN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xmlns="" id="{70BCF4F8-5F03-4B6B-AA99-DB136D959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2551" y="4365626"/>
            <a:ext cx="4881563" cy="45561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vi-VN" altLang="vi-VN" sz="2400" b="1" dirty="0">
                <a:solidFill>
                  <a:srgbClr val="0000CC"/>
                </a:solidFill>
              </a:rPr>
              <a:t>TRĂNG TRÒN, TRĂNG KHUYẾT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7FAD3B-FD08-4109-B88A-6C19291E6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241" y="600073"/>
            <a:ext cx="10949517" cy="1000127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2.2, </a:t>
            </a:r>
            <a:r>
              <a:rPr lang="vi-V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dựa vào đồng hồ Mặt Trời này, em hãy cho biết người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xưa</a:t>
            </a:r>
            <a:r>
              <a:rPr lang="vi-VN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tính ra lịch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vi-V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bằng cách nào ? 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EC55E04-D7DA-4509-953C-F74D506CE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751" y="1588478"/>
            <a:ext cx="9734550" cy="46577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5103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3">
            <a:extLst>
              <a:ext uri="{FF2B5EF4-FFF2-40B4-BE49-F238E27FC236}">
                <a16:creationId xmlns:a16="http://schemas.microsoft.com/office/drawing/2014/main" xmlns="" id="{5D76C7A1-ECAE-4355-80CB-D78F099B16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208203983"/>
              </p:ext>
            </p:extLst>
          </p:nvPr>
        </p:nvGraphicFramePr>
        <p:xfrm>
          <a:off x="839097" y="1160462"/>
          <a:ext cx="10548731" cy="5558388"/>
        </p:xfrm>
        <a:graphic>
          <a:graphicData uri="http://schemas.openxmlformats.org/presentationml/2006/ole">
            <p:oleObj spid="_x0000_s1039" name="Document" r:id="rId3" imgW="6026489" imgH="2585261" progId="Word.Document.12">
              <p:embed/>
            </p:oleObj>
          </a:graphicData>
        </a:graphic>
      </p:graphicFrame>
      <p:sp>
        <p:nvSpPr>
          <p:cNvPr id="34819" name="Rectangular Callout 5">
            <a:extLst>
              <a:ext uri="{FF2B5EF4-FFF2-40B4-BE49-F238E27FC236}">
                <a16:creationId xmlns:a16="http://schemas.microsoft.com/office/drawing/2014/main" xmlns="" id="{F5A3FB71-773E-4408-949E-DD722E90D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214" y="441325"/>
            <a:ext cx="1187450" cy="358775"/>
          </a:xfrm>
          <a:prstGeom prst="wedgeRectCallout">
            <a:avLst>
              <a:gd name="adj1" fmla="val 57486"/>
              <a:gd name="adj2" fmla="val 20906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b="1"/>
              <a:t>NGÀY</a:t>
            </a:r>
          </a:p>
        </p:txBody>
      </p:sp>
      <p:sp>
        <p:nvSpPr>
          <p:cNvPr id="8" name="Rectangular Callout 7">
            <a:extLst>
              <a:ext uri="{FF2B5EF4-FFF2-40B4-BE49-F238E27FC236}">
                <a16:creationId xmlns:a16="http://schemas.microsoft.com/office/drawing/2014/main" xmlns="" id="{F3BC18D5-D4CE-4243-B180-DB6777FC4CC5}"/>
              </a:ext>
            </a:extLst>
          </p:cNvPr>
          <p:cNvSpPr/>
          <p:nvPr/>
        </p:nvSpPr>
        <p:spPr bwMode="auto">
          <a:xfrm>
            <a:off x="2667414" y="692944"/>
            <a:ext cx="1187450" cy="574675"/>
          </a:xfrm>
          <a:prstGeom prst="wedgeRectCallout">
            <a:avLst>
              <a:gd name="adj1" fmla="val -99155"/>
              <a:gd name="adj2" fmla="val 256134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THÁNG</a:t>
            </a:r>
          </a:p>
        </p:txBody>
      </p:sp>
      <p:sp>
        <p:nvSpPr>
          <p:cNvPr id="9" name="Rectangular Callout 8">
            <a:extLst>
              <a:ext uri="{FF2B5EF4-FFF2-40B4-BE49-F238E27FC236}">
                <a16:creationId xmlns:a16="http://schemas.microsoft.com/office/drawing/2014/main" xmlns="" id="{2F4E8511-CFA7-4A25-98DE-AF27A6B4279D}"/>
              </a:ext>
            </a:extLst>
          </p:cNvPr>
          <p:cNvSpPr/>
          <p:nvPr/>
        </p:nvSpPr>
        <p:spPr bwMode="auto">
          <a:xfrm>
            <a:off x="5089456" y="747316"/>
            <a:ext cx="1187450" cy="358775"/>
          </a:xfrm>
          <a:prstGeom prst="wedgeRectCallout">
            <a:avLst>
              <a:gd name="adj1" fmla="val -129687"/>
              <a:gd name="adj2" fmla="val 44551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NĂM</a:t>
            </a:r>
          </a:p>
        </p:txBody>
      </p:sp>
      <p:sp>
        <p:nvSpPr>
          <p:cNvPr id="34822" name="Rectangular Callout 9">
            <a:extLst>
              <a:ext uri="{FF2B5EF4-FFF2-40B4-BE49-F238E27FC236}">
                <a16:creationId xmlns:a16="http://schemas.microsoft.com/office/drawing/2014/main" xmlns="" id="{E1D4AFAD-B4D6-46E3-9B6C-DA0B28173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8948" y="4647234"/>
            <a:ext cx="1296987" cy="323850"/>
          </a:xfrm>
          <a:prstGeom prst="wedgeRectCallout">
            <a:avLst>
              <a:gd name="adj1" fmla="val 70657"/>
              <a:gd name="adj2" fmla="val -460412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b="1"/>
              <a:t>ÂM LỊCH </a:t>
            </a:r>
          </a:p>
        </p:txBody>
      </p:sp>
      <p:sp>
        <p:nvSpPr>
          <p:cNvPr id="34823" name="Rectangular Callout 10">
            <a:extLst>
              <a:ext uri="{FF2B5EF4-FFF2-40B4-BE49-F238E27FC236}">
                <a16:creationId xmlns:a16="http://schemas.microsoft.com/office/drawing/2014/main" xmlns="" id="{53A360E0-49FB-49A6-9CBC-A9A58F908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8159" y="5662368"/>
            <a:ext cx="1741487" cy="485775"/>
          </a:xfrm>
          <a:prstGeom prst="wedgeRectCallout">
            <a:avLst>
              <a:gd name="adj1" fmla="val -102421"/>
              <a:gd name="adj2" fmla="val -526093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b="1"/>
              <a:t>DƯƠNG LỊCH</a:t>
            </a:r>
          </a:p>
        </p:txBody>
      </p:sp>
      <p:sp>
        <p:nvSpPr>
          <p:cNvPr id="4" name="Oval Callout 3">
            <a:extLst>
              <a:ext uri="{FF2B5EF4-FFF2-40B4-BE49-F238E27FC236}">
                <a16:creationId xmlns:a16="http://schemas.microsoft.com/office/drawing/2014/main" xmlns="" id="{3A2F4714-FCE6-4A4D-8D3A-C1F716549EC8}"/>
              </a:ext>
            </a:extLst>
          </p:cNvPr>
          <p:cNvSpPr/>
          <p:nvPr/>
        </p:nvSpPr>
        <p:spPr bwMode="auto">
          <a:xfrm>
            <a:off x="4777614" y="1075014"/>
            <a:ext cx="5832475" cy="2989262"/>
          </a:xfrm>
          <a:prstGeom prst="wedgeEllipseCallout">
            <a:avLst>
              <a:gd name="adj1" fmla="val -21496"/>
              <a:gd name="adj2" fmla="val 103640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r>
              <a:rPr lang="nl-NL" sz="2400" dirty="0">
                <a:solidFill>
                  <a:schemeClr val="tx1">
                    <a:lumMod val="95000"/>
                    <a:lumOff val="5000"/>
                  </a:schemeClr>
                </a:solidFill>
                <a:ea typeface="SimSun-ExtB" panose="02010609060101010101" pitchFamily="49" charset="-122"/>
                <a:cs typeface="Arial" panose="020B0604020202020204" pitchFamily="34" charset="0"/>
              </a:rPr>
              <a:t>Hãy xem trên bảng ghi “Những ngày lịch sử và kỷ niệm” có những đơn vị thời gian nào và những loại lịch nào?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ea typeface="SimSun-ExtB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nimBg="1"/>
      <p:bldP spid="8" grpId="0" animBg="1"/>
      <p:bldP spid="9" grpId="0" animBg="1"/>
      <p:bldP spid="34822" grpId="0" animBg="1"/>
      <p:bldP spid="3482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539852-52F6-422F-9C09-06F94C5AA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922431-D190-4017-96C8-62A41E7F0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Oval Callout 3">
            <a:extLst>
              <a:ext uri="{FF2B5EF4-FFF2-40B4-BE49-F238E27FC236}">
                <a16:creationId xmlns:a16="http://schemas.microsoft.com/office/drawing/2014/main" xmlns="" id="{5306E759-BAF6-4A01-80B5-3F16E784E9CF}"/>
              </a:ext>
            </a:extLst>
          </p:cNvPr>
          <p:cNvSpPr/>
          <p:nvPr/>
        </p:nvSpPr>
        <p:spPr bwMode="auto">
          <a:xfrm>
            <a:off x="3441527" y="1012619"/>
            <a:ext cx="5832475" cy="2065751"/>
          </a:xfrm>
          <a:prstGeom prst="wedgeEllipseCallout">
            <a:avLst>
              <a:gd name="adj1" fmla="val -21496"/>
              <a:gd name="adj2" fmla="val 103640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r>
              <a:rPr lang="nl-NL" sz="4400" dirty="0">
                <a:solidFill>
                  <a:schemeClr val="tx1">
                    <a:lumMod val="95000"/>
                    <a:lumOff val="5000"/>
                  </a:schemeClr>
                </a:solidFill>
                <a:ea typeface="SimSun-ExtB" panose="02010609060101010101" pitchFamily="49" charset="-122"/>
                <a:cs typeface="Arial" panose="020B0604020202020204" pitchFamily="34" charset="0"/>
              </a:rPr>
              <a:t>Có bao nhiêu loại lịch ?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ea typeface="SimSun-ExtB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691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613</Words>
  <Application>Microsoft Office PowerPoint</Application>
  <PresentationFormat>Custom</PresentationFormat>
  <Paragraphs>61</Paragraphs>
  <Slides>20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2_Office Theme</vt:lpstr>
      <vt:lpstr>Facet</vt:lpstr>
      <vt:lpstr>Document</vt:lpstr>
      <vt:lpstr>CHÀO MỪNG  CÁC EM ĐẾN VỚI TIẾT HỌC NGÀY HÔM NAY</vt:lpstr>
      <vt:lpstr>HOẠT ĐỘNG KHỞI ĐỘNG</vt:lpstr>
      <vt:lpstr>THỜI GIAN TRONG LỊCH SỬ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 CÁC EM ĐẾN VỚI TIẾT HỌC NGÀY HÔM NAY</dc:title>
  <dc:creator>Thái Nguyễn Đức Minh Quân</dc:creator>
  <cp:lastModifiedBy>Pham Quoc Hung</cp:lastModifiedBy>
  <cp:revision>58</cp:revision>
  <dcterms:created xsi:type="dcterms:W3CDTF">2021-08-24T13:04:53Z</dcterms:created>
  <dcterms:modified xsi:type="dcterms:W3CDTF">2024-09-23T02:07:59Z</dcterms:modified>
</cp:coreProperties>
</file>