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35"/>
  </p:notesMasterIdLst>
  <p:sldIdLst>
    <p:sldId id="351" r:id="rId3"/>
    <p:sldId id="352" r:id="rId4"/>
    <p:sldId id="353" r:id="rId5"/>
    <p:sldId id="354" r:id="rId6"/>
    <p:sldId id="355" r:id="rId7"/>
    <p:sldId id="356" r:id="rId8"/>
    <p:sldId id="357" r:id="rId9"/>
    <p:sldId id="358" r:id="rId10"/>
    <p:sldId id="359" r:id="rId11"/>
    <p:sldId id="360" r:id="rId12"/>
    <p:sldId id="361" r:id="rId13"/>
    <p:sldId id="362" r:id="rId14"/>
    <p:sldId id="363" r:id="rId15"/>
    <p:sldId id="258" r:id="rId16"/>
    <p:sldId id="257" r:id="rId17"/>
    <p:sldId id="264" r:id="rId18"/>
    <p:sldId id="342" r:id="rId19"/>
    <p:sldId id="305" r:id="rId20"/>
    <p:sldId id="339" r:id="rId21"/>
    <p:sldId id="343" r:id="rId22"/>
    <p:sldId id="261" r:id="rId23"/>
    <p:sldId id="346" r:id="rId24"/>
    <p:sldId id="348" r:id="rId25"/>
    <p:sldId id="349" r:id="rId26"/>
    <p:sldId id="350" r:id="rId27"/>
    <p:sldId id="345" r:id="rId28"/>
    <p:sldId id="347" r:id="rId29"/>
    <p:sldId id="344" r:id="rId30"/>
    <p:sldId id="364" r:id="rId31"/>
    <p:sldId id="365" r:id="rId32"/>
    <p:sldId id="366" r:id="rId33"/>
    <p:sldId id="3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B9B09-60B3-4C19-9049-BA2F60F49BF0}" type="datetimeFigureOut">
              <a:rPr lang="en-US" smtClean="0"/>
              <a:t>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6B72C-011E-4042-AA06-C5A2507EF4C5}" type="slidenum">
              <a:rPr lang="en-US" smtClean="0"/>
              <a:t>‹#›</a:t>
            </a:fld>
            <a:endParaRPr lang="en-US"/>
          </a:p>
        </p:txBody>
      </p:sp>
    </p:spTree>
    <p:extLst>
      <p:ext uri="{BB962C8B-B14F-4D97-AF65-F5344CB8AC3E}">
        <p14:creationId xmlns:p14="http://schemas.microsoft.com/office/powerpoint/2010/main" val="222487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8163CE48-5F90-4991-9F02-9500B21F50ED}" type="slidenum">
              <a:rPr lang="zh-CN" altLang="en-US" smtClean="0"/>
              <a:pPr/>
              <a:t>18</a:t>
            </a:fld>
            <a:endParaRPr lang="zh-CN" altLang="en-US"/>
          </a:p>
        </p:txBody>
      </p:sp>
    </p:spTree>
    <p:extLst>
      <p:ext uri="{BB962C8B-B14F-4D97-AF65-F5344CB8AC3E}">
        <p14:creationId xmlns:p14="http://schemas.microsoft.com/office/powerpoint/2010/main" val="232663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8163CE48-5F90-4991-9F02-9500B21F50ED}" type="slidenum">
              <a:rPr lang="zh-CN" altLang="en-US" smtClean="0"/>
              <a:pPr/>
              <a:t>19</a:t>
            </a:fld>
            <a:endParaRPr lang="zh-CN" altLang="en-US"/>
          </a:p>
        </p:txBody>
      </p:sp>
    </p:spTree>
    <p:extLst>
      <p:ext uri="{BB962C8B-B14F-4D97-AF65-F5344CB8AC3E}">
        <p14:creationId xmlns:p14="http://schemas.microsoft.com/office/powerpoint/2010/main" val="3474122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DEFF3"/>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l="17593" t="6869" r="17593" b="12192"/>
          <a:stretch>
            <a:fillRect/>
          </a:stretch>
        </p:blipFill>
        <p:spPr>
          <a:xfrm>
            <a:off x="-6302" y="1304352"/>
            <a:ext cx="12198303" cy="5553649"/>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9463" y="-919630"/>
            <a:ext cx="4281376" cy="3568820"/>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612455" y="-1488560"/>
            <a:ext cx="5184995" cy="4322048"/>
          </a:xfrm>
          <a:prstGeom prst="rect">
            <a:avLst/>
          </a:prstGeom>
        </p:spPr>
      </p:pic>
    </p:spTree>
    <p:extLst>
      <p:ext uri="{BB962C8B-B14F-4D97-AF65-F5344CB8AC3E}">
        <p14:creationId xmlns:p14="http://schemas.microsoft.com/office/powerpoint/2010/main" val="2811037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577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549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and titl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6922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44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401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6430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2501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002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4380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970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16773"/>
          <a:stretch>
            <a:fillRect/>
          </a:stretch>
        </p:blipFill>
        <p:spPr>
          <a:xfrm>
            <a:off x="0" y="3687064"/>
            <a:ext cx="12192000" cy="3170936"/>
          </a:xfrm>
          <a:prstGeom prst="rect">
            <a:avLst/>
          </a:prstGeom>
        </p:spPr>
      </p:pic>
      <p:pic>
        <p:nvPicPr>
          <p:cNvPr id="4" name="图片 3"/>
          <p:cNvPicPr>
            <a:picLocks noChangeAspect="1"/>
          </p:cNvPicPr>
          <p:nvPr userDrawn="1"/>
        </p:nvPicPr>
        <p:blipFill rotWithShape="1">
          <a:blip r:embed="rId3">
            <a:extLst>
              <a:ext uri="{28A0092B-C50C-407E-A947-70E740481C1C}">
                <a14:useLocalDpi xmlns:a14="http://schemas.microsoft.com/office/drawing/2010/main" val="0"/>
              </a:ext>
            </a:extLst>
          </a:blip>
          <a:srcRect t="25768" r="16557"/>
          <a:stretch>
            <a:fillRect/>
          </a:stretch>
        </p:blipFill>
        <p:spPr>
          <a:xfrm>
            <a:off x="8619464" y="0"/>
            <a:ext cx="3572537" cy="2649189"/>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4955" t="34441" r="31098" b="4263"/>
          <a:stretch>
            <a:fillRect/>
          </a:stretch>
        </p:blipFill>
        <p:spPr>
          <a:xfrm flipH="1">
            <a:off x="-4" y="1"/>
            <a:ext cx="3315631" cy="2649188"/>
          </a:xfrm>
          <a:prstGeom prst="rect">
            <a:avLst/>
          </a:prstGeom>
        </p:spPr>
      </p:pic>
    </p:spTree>
    <p:extLst>
      <p:ext uri="{BB962C8B-B14F-4D97-AF65-F5344CB8AC3E}">
        <p14:creationId xmlns:p14="http://schemas.microsoft.com/office/powerpoint/2010/main" val="2389241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554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55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7065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9273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96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5814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8659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73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16773"/>
          <a:stretch>
            <a:fillRect/>
          </a:stretch>
        </p:blipFill>
        <p:spPr>
          <a:xfrm>
            <a:off x="0" y="3687064"/>
            <a:ext cx="12192000" cy="3170936"/>
          </a:xfrm>
          <a:prstGeom prst="rect">
            <a:avLst/>
          </a:prstGeom>
        </p:spPr>
      </p:pic>
      <p:pic>
        <p:nvPicPr>
          <p:cNvPr id="4" name="图片 3"/>
          <p:cNvPicPr>
            <a:picLocks noChangeAspect="1"/>
          </p:cNvPicPr>
          <p:nvPr userDrawn="1"/>
        </p:nvPicPr>
        <p:blipFill rotWithShape="1">
          <a:blip r:embed="rId3">
            <a:extLst>
              <a:ext uri="{28A0092B-C50C-407E-A947-70E740481C1C}">
                <a14:useLocalDpi xmlns:a14="http://schemas.microsoft.com/office/drawing/2010/main" val="0"/>
              </a:ext>
            </a:extLst>
          </a:blip>
          <a:srcRect t="25768" r="16557"/>
          <a:stretch>
            <a:fillRect/>
          </a:stretch>
        </p:blipFill>
        <p:spPr>
          <a:xfrm>
            <a:off x="8619464" y="0"/>
            <a:ext cx="3572537" cy="2649189"/>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4955" t="34441" r="31098" b="4263"/>
          <a:stretch>
            <a:fillRect/>
          </a:stretch>
        </p:blipFill>
        <p:spPr>
          <a:xfrm flipH="1">
            <a:off x="-4" y="1"/>
            <a:ext cx="3315631" cy="2649188"/>
          </a:xfrm>
          <a:prstGeom prst="rect">
            <a:avLst/>
          </a:prstGeom>
        </p:spPr>
      </p:pic>
      <p:sp>
        <p:nvSpPr>
          <p:cNvPr id="8" name="Picture Placeholder 7"/>
          <p:cNvSpPr>
            <a:spLocks noGrp="1"/>
          </p:cNvSpPr>
          <p:nvPr>
            <p:ph type="pic" sz="quarter" idx="14"/>
          </p:nvPr>
        </p:nvSpPr>
        <p:spPr>
          <a:xfrm>
            <a:off x="1303921" y="1986458"/>
            <a:ext cx="3109439" cy="2020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9" name="Picture Placeholder 7"/>
          <p:cNvSpPr>
            <a:spLocks noGrp="1"/>
          </p:cNvSpPr>
          <p:nvPr>
            <p:ph type="pic" sz="quarter" idx="15"/>
          </p:nvPr>
        </p:nvSpPr>
        <p:spPr>
          <a:xfrm>
            <a:off x="4541281" y="4133536"/>
            <a:ext cx="3109439" cy="2020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10" name="Picture Placeholder 7"/>
          <p:cNvSpPr>
            <a:spLocks noGrp="1"/>
          </p:cNvSpPr>
          <p:nvPr>
            <p:ph type="pic" sz="quarter" idx="16"/>
          </p:nvPr>
        </p:nvSpPr>
        <p:spPr>
          <a:xfrm>
            <a:off x="7796975" y="1985422"/>
            <a:ext cx="3109439" cy="2020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11" name="矩形 10"/>
          <p:cNvSpPr/>
          <p:nvPr userDrawn="1"/>
        </p:nvSpPr>
        <p:spPr>
          <a:xfrm>
            <a:off x="4541280" y="1985422"/>
            <a:ext cx="3109437" cy="20205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endParaRPr>
          </a:p>
        </p:txBody>
      </p:sp>
      <p:sp>
        <p:nvSpPr>
          <p:cNvPr id="12" name="矩形 11"/>
          <p:cNvSpPr/>
          <p:nvPr userDrawn="1"/>
        </p:nvSpPr>
        <p:spPr>
          <a:xfrm>
            <a:off x="1303920" y="4148506"/>
            <a:ext cx="3109437" cy="2020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endParaRPr>
          </a:p>
        </p:txBody>
      </p:sp>
      <p:sp>
        <p:nvSpPr>
          <p:cNvPr id="13" name="矩形 12"/>
          <p:cNvSpPr/>
          <p:nvPr userDrawn="1"/>
        </p:nvSpPr>
        <p:spPr>
          <a:xfrm>
            <a:off x="7796976" y="4133534"/>
            <a:ext cx="3109437" cy="2020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endParaRPr>
          </a:p>
        </p:txBody>
      </p:sp>
    </p:spTree>
    <p:extLst>
      <p:ext uri="{BB962C8B-B14F-4D97-AF65-F5344CB8AC3E}">
        <p14:creationId xmlns:p14="http://schemas.microsoft.com/office/powerpoint/2010/main" val="40180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16773"/>
          <a:stretch>
            <a:fillRect/>
          </a:stretch>
        </p:blipFill>
        <p:spPr>
          <a:xfrm>
            <a:off x="0" y="3687064"/>
            <a:ext cx="12192000" cy="317093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2162048" cy="2162048"/>
          </a:xfrm>
          <a:prstGeom prst="rect">
            <a:avLst/>
          </a:prstGeom>
        </p:spPr>
      </p:pic>
      <p:sp>
        <p:nvSpPr>
          <p:cNvPr id="4" name="Picture Placeholder 7"/>
          <p:cNvSpPr>
            <a:spLocks noGrp="1"/>
          </p:cNvSpPr>
          <p:nvPr>
            <p:ph type="pic" sz="quarter" idx="14"/>
          </p:nvPr>
        </p:nvSpPr>
        <p:spPr>
          <a:xfrm>
            <a:off x="1303921" y="1986458"/>
            <a:ext cx="3109439" cy="2020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5" name="Picture Placeholder 7"/>
          <p:cNvSpPr>
            <a:spLocks noGrp="1"/>
          </p:cNvSpPr>
          <p:nvPr>
            <p:ph type="pic" sz="quarter" idx="15"/>
          </p:nvPr>
        </p:nvSpPr>
        <p:spPr>
          <a:xfrm>
            <a:off x="4541281" y="4133536"/>
            <a:ext cx="3109439" cy="2020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6" name="Picture Placeholder 7"/>
          <p:cNvSpPr>
            <a:spLocks noGrp="1"/>
          </p:cNvSpPr>
          <p:nvPr>
            <p:ph type="pic" sz="quarter" idx="16"/>
          </p:nvPr>
        </p:nvSpPr>
        <p:spPr>
          <a:xfrm>
            <a:off x="7796975" y="1985422"/>
            <a:ext cx="3109439" cy="2020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400">
                <a:solidFill>
                  <a:schemeClr val="tx1">
                    <a:lumMod val="85000"/>
                    <a:lumOff val="15000"/>
                  </a:schemeClr>
                </a:solidFill>
              </a:defRPr>
            </a:lvl1pPr>
          </a:lstStyle>
          <a:p>
            <a:pPr marL="0" lvl="0" algn="ctr"/>
            <a:endParaRPr lang="en-US"/>
          </a:p>
        </p:txBody>
      </p:sp>
      <p:sp>
        <p:nvSpPr>
          <p:cNvPr id="2" name="矩形 1"/>
          <p:cNvSpPr/>
          <p:nvPr userDrawn="1"/>
        </p:nvSpPr>
        <p:spPr>
          <a:xfrm>
            <a:off x="4541280" y="1985422"/>
            <a:ext cx="3109437" cy="20205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endParaRPr>
          </a:p>
        </p:txBody>
      </p:sp>
      <p:sp>
        <p:nvSpPr>
          <p:cNvPr id="10" name="矩形 9"/>
          <p:cNvSpPr/>
          <p:nvPr userDrawn="1"/>
        </p:nvSpPr>
        <p:spPr>
          <a:xfrm>
            <a:off x="1303920" y="4148506"/>
            <a:ext cx="3109437" cy="2020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endParaRPr>
          </a:p>
        </p:txBody>
      </p:sp>
      <p:sp>
        <p:nvSpPr>
          <p:cNvPr id="11" name="矩形 10"/>
          <p:cNvSpPr/>
          <p:nvPr userDrawn="1"/>
        </p:nvSpPr>
        <p:spPr>
          <a:xfrm>
            <a:off x="7796976" y="4133534"/>
            <a:ext cx="3109437" cy="20205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endParaRPr>
          </a:p>
        </p:txBody>
      </p:sp>
    </p:spTree>
    <p:extLst>
      <p:ext uri="{BB962C8B-B14F-4D97-AF65-F5344CB8AC3E}">
        <p14:creationId xmlns:p14="http://schemas.microsoft.com/office/powerpoint/2010/main" val="63381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000"/>
            <a:ext cx="12192000" cy="3810000"/>
          </a:xfrm>
          <a:prstGeom prst="rect">
            <a:avLst/>
          </a:prstGeom>
        </p:spPr>
      </p:pic>
    </p:spTree>
    <p:extLst>
      <p:ext uri="{BB962C8B-B14F-4D97-AF65-F5344CB8AC3E}">
        <p14:creationId xmlns:p14="http://schemas.microsoft.com/office/powerpoint/2010/main" val="149670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381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706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734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E5C27C9-20D3-4470-A148-A34F35057952}"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9ECD8-A40B-4F6D-B6FA-45768BD84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7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ea typeface="Arial" panose="020B0604020202020204" pitchFamily="34" charset="0"/>
              </a:defRPr>
            </a:lvl1pPr>
          </a:lstStyle>
          <a:p>
            <a:pPr defTabSz="609585"/>
            <a:fld id="{1E5C27C9-20D3-4470-A148-A34F35057952}" type="datetimeFigureOut">
              <a:rPr lang="zh-CN" altLang="en-US" smtClean="0">
                <a:solidFill>
                  <a:prstClr val="black">
                    <a:tint val="75000"/>
                  </a:prstClr>
                </a:solidFill>
              </a:rPr>
              <a:pPr defTabSz="609585"/>
              <a:t>2023/9/22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ea typeface="Arial" panose="020B0604020202020204" pitchFamily="34" charset="0"/>
              </a:defRPr>
            </a:lvl1pPr>
          </a:lstStyle>
          <a:p>
            <a:pPr defTabSz="60958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ea typeface="Arial" panose="020B0604020202020204" pitchFamily="34" charset="0"/>
              </a:defRPr>
            </a:lvl1pPr>
          </a:lstStyle>
          <a:p>
            <a:pPr defTabSz="609585"/>
            <a:fld id="{1369ECD8-A40B-4F6D-B6FA-45768BD84043}" type="slidenum">
              <a:rPr lang="zh-CN" altLang="en-US" smtClean="0">
                <a:solidFill>
                  <a:prstClr val="black">
                    <a:tint val="75000"/>
                  </a:prstClr>
                </a:solidFill>
              </a:rPr>
              <a:pPr defTabSz="609585"/>
              <a:t>‹#›</a:t>
            </a:fld>
            <a:endParaRPr lang="zh-CN" altLang="en-US">
              <a:solidFill>
                <a:prstClr val="black">
                  <a:tint val="75000"/>
                </a:prstClr>
              </a:solidFill>
            </a:endParaRPr>
          </a:p>
        </p:txBody>
      </p:sp>
    </p:spTree>
    <p:extLst>
      <p:ext uri="{BB962C8B-B14F-4D97-AF65-F5344CB8AC3E}">
        <p14:creationId xmlns:p14="http://schemas.microsoft.com/office/powerpoint/2010/main" val="2814894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Arial" panose="020B0604020202020204" pitchFamily="34"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Arial" panose="020B0604020202020204" pitchFamily="34"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Arial" panose="020B0604020202020204" pitchFamily="34"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Arial" panose="020B0604020202020204" pitchFamily="34"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Arial" panose="020B0604020202020204" pitchFamily="34"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Arial" panose="020B0604020202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Arial" panose="020B0604020202020204" pitchFamily="34" charset="0"/>
              </a:defRPr>
            </a:lvl1pPr>
          </a:lstStyle>
          <a:p>
            <a:fld id="{90E57D1E-DC9B-4CD2-9643-3E2C09693670}" type="datetimeFigureOut">
              <a:rPr lang="zh-CN" altLang="en-US" smtClean="0">
                <a:solidFill>
                  <a:prstClr val="black">
                    <a:tint val="75000"/>
                  </a:prstClr>
                </a:solidFill>
              </a:rPr>
              <a:pPr/>
              <a:t>2023/9/22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Arial" panose="020B0604020202020204" pitchFamily="34" charset="0"/>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Arial" panose="020B0604020202020204" pitchFamily="34" charset="0"/>
              </a:defRPr>
            </a:lvl1pPr>
          </a:lstStyle>
          <a:p>
            <a:fld id="{AFF953C2-797B-4CE8-B5B8-68DC3AC79B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84744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Arial" panose="020B0604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Arial" panose="020B06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Arial" panose="020B06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Arial" panose="020B06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Arial" panose="020B06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Arial" panose="020B06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1</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7" name="Oval 6"/>
          <p:cNvSpPr/>
          <p:nvPr/>
        </p:nvSpPr>
        <p:spPr>
          <a:xfrm>
            <a:off x="3325091" y="182880"/>
            <a:ext cx="4289367" cy="9700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KHỞI ĐỘNG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531813" y="1679171"/>
            <a:ext cx="8553998" cy="49333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Cội nguồn yêu thương là điểm tựa tinh thần để giúp con người hạnh phúc và luôn vững vàng trên hành trình trưởng thành. Mỗi văn bản trong bài ba đều gợi ra cho chúng ta một cội nguồn yêu thương như thế. Bằng trải nghiệm sâu sắc với những văn bản, em hãy cho biết những nguồn mạch yêu thương đã được gợi ra cho người đọc qua mỗi tác phẩm ?</a:t>
            </a:r>
          </a:p>
          <a:p>
            <a:r>
              <a:rPr lang="en-US" sz="3200">
                <a:solidFill>
                  <a:schemeClr val="tx1"/>
                </a:solidFill>
                <a:latin typeface="Times New Roman" panose="02020603050405020304" pitchFamily="18" charset="0"/>
                <a:cs typeface="Times New Roman" panose="02020603050405020304" pitchFamily="18" charset="0"/>
              </a:rPr>
              <a:t> </a:t>
            </a:r>
          </a:p>
        </p:txBody>
      </p:sp>
      <p:pic>
        <p:nvPicPr>
          <p:cNvPr id="8" name="Content Placeholder 5" descr="22858PICdbgea5Gz679dY_PIC2018.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96418" y="2613641"/>
            <a:ext cx="3200554" cy="320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5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10</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2" name="TextBox 1"/>
          <p:cNvSpPr txBox="1"/>
          <p:nvPr/>
        </p:nvSpPr>
        <p:spPr>
          <a:xfrm>
            <a:off x="1600200" y="266007"/>
            <a:ext cx="10591800" cy="1569660"/>
          </a:xfrm>
          <a:prstGeom prst="rect">
            <a:avLst/>
          </a:prstGeom>
          <a:noFill/>
        </p:spPr>
        <p:txBody>
          <a:bodyPr wrap="square" rtlCol="0">
            <a:spAutoFit/>
          </a:bodyPr>
          <a:lstStyle/>
          <a:p>
            <a:pPr algn="ctr"/>
            <a:r>
              <a:rPr lang="nl-NL" sz="3200" b="1">
                <a:latin typeface="Times New Roman" panose="02020603050405020304" pitchFamily="18" charset="0"/>
                <a:cs typeface="Times New Roman" panose="02020603050405020304" pitchFamily="18" charset="0"/>
              </a:rPr>
              <a:t>Ví dụ:</a:t>
            </a:r>
            <a:r>
              <a:rPr lang="nl-NL" sz="3200">
                <a:latin typeface="Times New Roman" panose="02020603050405020304" pitchFamily="18" charset="0"/>
                <a:cs typeface="Times New Roman" panose="02020603050405020304" pitchFamily="18" charset="0"/>
              </a:rPr>
              <a:t> Nhân vật người bố trong “ Vừa nhắm mắt vừa mở </a:t>
            </a:r>
            <a:r>
              <a:rPr lang="nl-NL" sz="3200" smtClean="0">
                <a:latin typeface="Times New Roman" panose="02020603050405020304" pitchFamily="18" charset="0"/>
                <a:cs typeface="Times New Roman" panose="02020603050405020304" pitchFamily="18" charset="0"/>
              </a:rPr>
              <a:t>cửa sổ”.</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1739" y="378069"/>
            <a:ext cx="1348461" cy="2901462"/>
          </a:xfrm>
          <a:prstGeom prst="rect">
            <a:avLst/>
          </a:prstGeom>
        </p:spPr>
      </p:pic>
      <p:graphicFrame>
        <p:nvGraphicFramePr>
          <p:cNvPr id="3" name="Table 2"/>
          <p:cNvGraphicFramePr>
            <a:graphicFrameLocks noGrp="1"/>
          </p:cNvGraphicFramePr>
          <p:nvPr>
            <p:extLst/>
          </p:nvPr>
        </p:nvGraphicFramePr>
        <p:xfrm>
          <a:off x="1803862" y="1259379"/>
          <a:ext cx="10033462" cy="5120640"/>
        </p:xfrm>
        <a:graphic>
          <a:graphicData uri="http://schemas.openxmlformats.org/drawingml/2006/table">
            <a:tbl>
              <a:tblPr firstRow="1" firstCol="1" bandRow="1">
                <a:tableStyleId>{5C22544A-7EE6-4342-B048-85BDC9FD1C3A}</a:tableStyleId>
              </a:tblPr>
              <a:tblGrid>
                <a:gridCol w="2415555">
                  <a:extLst>
                    <a:ext uri="{9D8B030D-6E8A-4147-A177-3AD203B41FA5}">
                      <a16:colId xmlns:a16="http://schemas.microsoft.com/office/drawing/2014/main" val="3713524937"/>
                    </a:ext>
                  </a:extLst>
                </a:gridCol>
                <a:gridCol w="7617907">
                  <a:extLst>
                    <a:ext uri="{9D8B030D-6E8A-4147-A177-3AD203B41FA5}">
                      <a16:colId xmlns:a16="http://schemas.microsoft.com/office/drawing/2014/main" val="1212996062"/>
                    </a:ext>
                  </a:extLst>
                </a:gridCol>
              </a:tblGrid>
              <a:tr h="388620">
                <a:tc>
                  <a:txBody>
                    <a:bodyPr/>
                    <a:lstStyle/>
                    <a:p>
                      <a:pPr algn="ctr">
                        <a:lnSpc>
                          <a:spcPct val="100000"/>
                        </a:lnSpc>
                        <a:spcAft>
                          <a:spcPts val="0"/>
                        </a:spcAft>
                      </a:pPr>
                      <a:r>
                        <a:rPr lang="nl-NL" sz="2800">
                          <a:effectLst/>
                          <a:latin typeface="Times New Roman" panose="02020603050405020304" pitchFamily="18" charset="0"/>
                          <a:cs typeface="Times New Roman" panose="02020603050405020304" pitchFamily="18" charset="0"/>
                        </a:rPr>
                        <a:t>Cách miêu tả 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gn="ctr">
                        <a:lnSpc>
                          <a:spcPct val="100000"/>
                        </a:lnSpc>
                        <a:spcAft>
                          <a:spcPts val="0"/>
                        </a:spcAft>
                      </a:pPr>
                      <a:r>
                        <a:rPr lang="nl-NL" sz="2800">
                          <a:effectLst/>
                          <a:latin typeface="Times New Roman" panose="02020603050405020304" pitchFamily="18" charset="0"/>
                          <a:cs typeface="Times New Roman" panose="02020603050405020304" pitchFamily="18" charset="0"/>
                        </a:rPr>
                        <a:t>Chi tiết trong tác phẩm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2647097126"/>
                  </a:ext>
                </a:extLst>
              </a:tr>
              <a:tr h="194310">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Ngoại hình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vi-VN" sz="2800">
                          <a:effectLst/>
                          <a:latin typeface="Times New Roman" panose="02020603050405020304" pitchFamily="18" charset="0"/>
                          <a:cs typeface="Times New Roman" panose="02020603050405020304" pitchFamily="18" charset="0"/>
                        </a:rPr>
                        <a:t>Không có chi tiết miêu tả.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1751281218"/>
                  </a:ext>
                </a:extLst>
              </a:tr>
              <a:tr h="777240">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Hành động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en-US" sz="2800">
                          <a:effectLst/>
                          <a:latin typeface="Times New Roman" panose="02020603050405020304" pitchFamily="18" charset="0"/>
                          <a:cs typeface="Times New Roman" panose="02020603050405020304" pitchFamily="18" charset="0"/>
                        </a:rPr>
                        <a:t>+ Nghĩ ra</a:t>
                      </a:r>
                      <a:r>
                        <a:rPr lang="vi-VN" sz="2800">
                          <a:effectLst/>
                          <a:latin typeface="Times New Roman" panose="02020603050405020304" pitchFamily="18" charset="0"/>
                          <a:cs typeface="Times New Roman" panose="02020603050405020304" pitchFamily="18" charset="0"/>
                        </a:rPr>
                        <a:t> các trò chơi và đồng hành cùng con để con rèn luyện khả năng quan sát và cảm nhận thế giới xung quanh. </a:t>
                      </a:r>
                      <a:endParaRPr lang="en-US" sz="2800">
                        <a:effectLst/>
                        <a:latin typeface="Times New Roman" panose="02020603050405020304" pitchFamily="18" charset="0"/>
                        <a:cs typeface="Times New Roman" panose="02020603050405020304" pitchFamily="18" charset="0"/>
                      </a:endParaRPr>
                    </a:p>
                    <a:p>
                      <a:pPr>
                        <a:lnSpc>
                          <a:spcPct val="100000"/>
                        </a:lnSpc>
                        <a:spcAft>
                          <a:spcPts val="0"/>
                        </a:spcAft>
                      </a:pPr>
                      <a:r>
                        <a:rPr lang="en-US" sz="2800">
                          <a:effectLst/>
                          <a:latin typeface="Times New Roman" panose="02020603050405020304" pitchFamily="18" charset="0"/>
                          <a:cs typeface="Times New Roman" panose="02020603050405020304" pitchFamily="18" charset="0"/>
                        </a:rPr>
                        <a:t>+ Cứu </a:t>
                      </a:r>
                      <a:r>
                        <a:rPr lang="vi-VN" sz="2800">
                          <a:effectLst/>
                          <a:latin typeface="Times New Roman" panose="02020603050405020304" pitchFamily="18" charset="0"/>
                          <a:cs typeface="Times New Roman" panose="02020603050405020304" pitchFamily="18" charset="0"/>
                        </a:rPr>
                        <a:t>thằng Tí </a:t>
                      </a:r>
                      <a:r>
                        <a:rPr lang="en-US" sz="2800">
                          <a:effectLst/>
                          <a:latin typeface="Times New Roman" panose="02020603050405020304" pitchFamily="18" charset="0"/>
                          <a:cs typeface="Times New Roman" panose="02020603050405020304" pitchFamily="18" charset="0"/>
                        </a:rPr>
                        <a:t>k</a:t>
                      </a:r>
                      <a:r>
                        <a:rPr lang="vi-VN" sz="2800">
                          <a:effectLst/>
                          <a:latin typeface="Times New Roman" panose="02020603050405020304" pitchFamily="18" charset="0"/>
                          <a:cs typeface="Times New Roman" panose="02020603050405020304" pitchFamily="18" charset="0"/>
                        </a:rPr>
                        <a:t>hỏi </a:t>
                      </a:r>
                      <a:r>
                        <a:rPr lang="en-US" sz="2800">
                          <a:effectLst/>
                          <a:latin typeface="Times New Roman" panose="02020603050405020304" pitchFamily="18" charset="0"/>
                          <a:cs typeface="Times New Roman" panose="02020603050405020304" pitchFamily="18" charset="0"/>
                        </a:rPr>
                        <a:t>đuối nước</a:t>
                      </a:r>
                      <a:r>
                        <a:rPr lang="vi-VN" sz="2800">
                          <a:effectLst/>
                          <a:latin typeface="Times New Roman" panose="02020603050405020304" pitchFamily="18" charset="0"/>
                          <a:cs typeface="Times New Roman" panose="02020603050405020304" pitchFamily="18" charset="0"/>
                        </a:rPr>
                        <a:t> và vui vẻ nhận món quà là những quả ổi </a:t>
                      </a:r>
                      <a:r>
                        <a:rPr lang="en-US" sz="2800">
                          <a:effectLst/>
                          <a:latin typeface="Times New Roman" panose="02020603050405020304" pitchFamily="18" charset="0"/>
                          <a:cs typeface="Times New Roman" panose="02020603050405020304" pitchFamily="18" charset="0"/>
                        </a:rPr>
                        <a:t>dù ông</a:t>
                      </a:r>
                      <a:r>
                        <a:rPr lang="vi-VN" sz="2800">
                          <a:effectLst/>
                          <a:latin typeface="Times New Roman" panose="02020603050405020304" pitchFamily="18" charset="0"/>
                          <a:cs typeface="Times New Roman" panose="02020603050405020304" pitchFamily="18" charset="0"/>
                        </a:rPr>
                        <a:t> không thích</a:t>
                      </a:r>
                      <a:r>
                        <a:rPr lang="en-US" sz="2800">
                          <a:effectLst/>
                          <a:latin typeface="Times New Roman" panose="02020603050405020304" pitchFamily="18" charset="0"/>
                          <a:cs typeface="Times New Roman" panose="02020603050405020304" pitchFamily="18" charset="0"/>
                        </a:rPr>
                        <a:t> ổi.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1989679953"/>
                  </a:ext>
                </a:extLst>
              </a:tr>
              <a:tr h="582930">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Ngôn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 Ôn tồn giảng giải cho con về những điều thú vị của thế giới xung quanh, về tình cảm gia đình gắn bó. </a:t>
                      </a:r>
                      <a:endParaRPr lang="en-US" sz="2800">
                        <a:effectLst/>
                        <a:latin typeface="Times New Roman" panose="02020603050405020304" pitchFamily="18" charset="0"/>
                        <a:cs typeface="Times New Roman" panose="02020603050405020304" pitchFamily="18" charset="0"/>
                      </a:endParaRPr>
                    </a:p>
                    <a:p>
                      <a:pPr>
                        <a:lnSpc>
                          <a:spcPct val="100000"/>
                        </a:lnSpc>
                        <a:spcAft>
                          <a:spcPts val="0"/>
                        </a:spcAft>
                      </a:pPr>
                      <a:r>
                        <a:rPr lang="nl-NL" sz="2800">
                          <a:effectLst/>
                          <a:latin typeface="Times New Roman" panose="02020603050405020304" pitchFamily="18" charset="0"/>
                          <a:cs typeface="Times New Roman" panose="02020603050405020304" pitchFamily="18" charset="0"/>
                        </a:rPr>
                        <a:t>+ Cách nói chuyện gần gũi, thân tình.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2318188194"/>
                  </a:ext>
                </a:extLst>
              </a:tr>
            </a:tbl>
          </a:graphicData>
        </a:graphic>
      </p:graphicFrame>
    </p:spTree>
    <p:extLst>
      <p:ext uri="{BB962C8B-B14F-4D97-AF65-F5344CB8AC3E}">
        <p14:creationId xmlns:p14="http://schemas.microsoft.com/office/powerpoint/2010/main" val="1469910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2" name="TextBox 1"/>
          <p:cNvSpPr txBox="1"/>
          <p:nvPr/>
        </p:nvSpPr>
        <p:spPr>
          <a:xfrm>
            <a:off x="1600200" y="266007"/>
            <a:ext cx="10591800" cy="1569660"/>
          </a:xfrm>
          <a:prstGeom prst="rect">
            <a:avLst/>
          </a:prstGeom>
          <a:noFill/>
        </p:spPr>
        <p:txBody>
          <a:bodyPr wrap="square" rtlCol="0">
            <a:spAutoFit/>
          </a:bodyPr>
          <a:lstStyle/>
          <a:p>
            <a:pPr algn="ctr"/>
            <a:r>
              <a:rPr lang="nl-NL" sz="3200" b="1">
                <a:latin typeface="Times New Roman" panose="02020603050405020304" pitchFamily="18" charset="0"/>
                <a:cs typeface="Times New Roman" panose="02020603050405020304" pitchFamily="18" charset="0"/>
              </a:rPr>
              <a:t>Ví dụ:</a:t>
            </a:r>
            <a:r>
              <a:rPr lang="nl-NL" sz="3200">
                <a:latin typeface="Times New Roman" panose="02020603050405020304" pitchFamily="18" charset="0"/>
                <a:cs typeface="Times New Roman" panose="02020603050405020304" pitchFamily="18" charset="0"/>
              </a:rPr>
              <a:t> Nhân vật người bố trong “ Vừa nhắm mắt vừa mở </a:t>
            </a:r>
            <a:r>
              <a:rPr lang="nl-NL" sz="3200" smtClean="0">
                <a:latin typeface="Times New Roman" panose="02020603050405020304" pitchFamily="18" charset="0"/>
                <a:cs typeface="Times New Roman" panose="02020603050405020304" pitchFamily="18" charset="0"/>
              </a:rPr>
              <a:t>cửa sổ”.</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1739" y="378069"/>
            <a:ext cx="1348461" cy="2901462"/>
          </a:xfrm>
          <a:prstGeom prst="rect">
            <a:avLst/>
          </a:prstGeom>
        </p:spPr>
      </p:pic>
      <p:graphicFrame>
        <p:nvGraphicFramePr>
          <p:cNvPr id="3" name="Table 2"/>
          <p:cNvGraphicFramePr>
            <a:graphicFrameLocks noGrp="1"/>
          </p:cNvGraphicFramePr>
          <p:nvPr>
            <p:extLst/>
          </p:nvPr>
        </p:nvGraphicFramePr>
        <p:xfrm>
          <a:off x="1803862" y="1259379"/>
          <a:ext cx="10033462" cy="4267200"/>
        </p:xfrm>
        <a:graphic>
          <a:graphicData uri="http://schemas.openxmlformats.org/drawingml/2006/table">
            <a:tbl>
              <a:tblPr firstRow="1" firstCol="1" bandRow="1">
                <a:tableStyleId>{5C22544A-7EE6-4342-B048-85BDC9FD1C3A}</a:tableStyleId>
              </a:tblPr>
              <a:tblGrid>
                <a:gridCol w="2415555">
                  <a:extLst>
                    <a:ext uri="{9D8B030D-6E8A-4147-A177-3AD203B41FA5}">
                      <a16:colId xmlns:a16="http://schemas.microsoft.com/office/drawing/2014/main" val="3713524937"/>
                    </a:ext>
                  </a:extLst>
                </a:gridCol>
                <a:gridCol w="7617907">
                  <a:extLst>
                    <a:ext uri="{9D8B030D-6E8A-4147-A177-3AD203B41FA5}">
                      <a16:colId xmlns:a16="http://schemas.microsoft.com/office/drawing/2014/main" val="1212996062"/>
                    </a:ext>
                  </a:extLst>
                </a:gridCol>
              </a:tblGrid>
              <a:tr h="388620">
                <a:tc>
                  <a:txBody>
                    <a:bodyPr/>
                    <a:lstStyle/>
                    <a:p>
                      <a:pPr algn="ctr">
                        <a:lnSpc>
                          <a:spcPct val="100000"/>
                        </a:lnSpc>
                        <a:spcAft>
                          <a:spcPts val="0"/>
                        </a:spcAft>
                      </a:pPr>
                      <a:r>
                        <a:rPr lang="nl-NL" sz="2800">
                          <a:effectLst/>
                          <a:latin typeface="Times New Roman" panose="02020603050405020304" pitchFamily="18" charset="0"/>
                          <a:cs typeface="Times New Roman" panose="02020603050405020304" pitchFamily="18" charset="0"/>
                        </a:rPr>
                        <a:t>Cách miêu tả 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gn="ctr">
                        <a:lnSpc>
                          <a:spcPct val="100000"/>
                        </a:lnSpc>
                        <a:spcAft>
                          <a:spcPts val="0"/>
                        </a:spcAft>
                      </a:pPr>
                      <a:r>
                        <a:rPr lang="nl-NL" sz="2800">
                          <a:effectLst/>
                          <a:latin typeface="Times New Roman" panose="02020603050405020304" pitchFamily="18" charset="0"/>
                          <a:cs typeface="Times New Roman" panose="02020603050405020304" pitchFamily="18" charset="0"/>
                        </a:rPr>
                        <a:t>Chi tiết trong tác phẩm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2647097126"/>
                  </a:ext>
                </a:extLst>
              </a:tr>
              <a:tr h="582930">
                <a:tc>
                  <a:txBody>
                    <a:bodyPr/>
                    <a:lstStyle/>
                    <a:p>
                      <a:pPr>
                        <a:lnSpc>
                          <a:spcPct val="100000"/>
                        </a:lnSpc>
                        <a:spcAft>
                          <a:spcPts val="0"/>
                        </a:spcAft>
                      </a:pPr>
                      <a:endParaRPr lang="nl-NL" sz="2800" smtClean="0">
                        <a:effectLst/>
                        <a:latin typeface="Times New Roman" panose="02020603050405020304" pitchFamily="18" charset="0"/>
                        <a:cs typeface="Times New Roman" panose="02020603050405020304" pitchFamily="18" charset="0"/>
                      </a:endParaRPr>
                    </a:p>
                    <a:p>
                      <a:pPr>
                        <a:lnSpc>
                          <a:spcPct val="100000"/>
                        </a:lnSpc>
                        <a:spcAft>
                          <a:spcPts val="0"/>
                        </a:spcAft>
                      </a:pPr>
                      <a:r>
                        <a:rPr lang="nl-NL" sz="2800" smtClean="0">
                          <a:effectLst/>
                          <a:latin typeface="Times New Roman" panose="02020603050405020304" pitchFamily="18" charset="0"/>
                          <a:cs typeface="Times New Roman" panose="02020603050405020304" pitchFamily="18" charset="0"/>
                        </a:rPr>
                        <a:t>Nội </a:t>
                      </a:r>
                      <a:r>
                        <a:rPr lang="nl-NL" sz="2800">
                          <a:effectLst/>
                          <a:latin typeface="Times New Roman" panose="02020603050405020304" pitchFamily="18" charset="0"/>
                          <a:cs typeface="Times New Roman" panose="02020603050405020304" pitchFamily="18" charset="0"/>
                        </a:rPr>
                        <a:t>tâm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Bố vui khi thấy con hào hứng và tiến bộ trong các trò chơi rèn luyện giác quan. </a:t>
                      </a:r>
                      <a:endParaRPr lang="en-US" sz="2800">
                        <a:effectLst/>
                        <a:latin typeface="Times New Roman" panose="02020603050405020304" pitchFamily="18" charset="0"/>
                        <a:cs typeface="Times New Roman" panose="02020603050405020304" pitchFamily="18" charset="0"/>
                      </a:endParaRPr>
                    </a:p>
                    <a:p>
                      <a:pPr>
                        <a:lnSpc>
                          <a:spcPct val="100000"/>
                        </a:lnSpc>
                        <a:spcAft>
                          <a:spcPts val="0"/>
                        </a:spcAft>
                      </a:pPr>
                      <a:r>
                        <a:rPr lang="nl-NL" sz="2800">
                          <a:effectLst/>
                          <a:latin typeface="Times New Roman" panose="02020603050405020304" pitchFamily="18" charset="0"/>
                          <a:cs typeface="Times New Roman" panose="02020603050405020304" pitchFamily="18" charset="0"/>
                        </a:rPr>
                        <a:t>+ Bố lo lắng khi nghe tiếng người kêu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3727108157"/>
                  </a:ext>
                </a:extLst>
              </a:tr>
              <a:tr h="582930">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Mối quan hệ với các nhân vật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 Với con, bố gần gũi, yêu thương, quan tâm chăm sóc và dạy dỗ. </a:t>
                      </a:r>
                      <a:endParaRPr lang="en-US" sz="2800">
                        <a:effectLst/>
                        <a:latin typeface="Times New Roman" panose="02020603050405020304" pitchFamily="18" charset="0"/>
                        <a:cs typeface="Times New Roman" panose="02020603050405020304" pitchFamily="18" charset="0"/>
                      </a:endParaRPr>
                    </a:p>
                    <a:p>
                      <a:pPr>
                        <a:lnSpc>
                          <a:spcPct val="100000"/>
                        </a:lnSpc>
                        <a:spcAft>
                          <a:spcPts val="0"/>
                        </a:spcAft>
                      </a:pPr>
                      <a:r>
                        <a:rPr lang="nl-NL" sz="2800">
                          <a:effectLst/>
                          <a:latin typeface="Times New Roman" panose="02020603050405020304" pitchFamily="18" charset="0"/>
                          <a:cs typeface="Times New Roman" panose="02020603050405020304" pitchFamily="18" charset="0"/>
                        </a:rPr>
                        <a:t>+ Với thằng Tý bố nhân hậu và trân trọng tấm lòng. </a:t>
                      </a:r>
                      <a:endParaRPr lang="en-US" sz="2800">
                        <a:effectLst/>
                        <a:latin typeface="Times New Roman" panose="02020603050405020304" pitchFamily="18" charset="0"/>
                        <a:cs typeface="Times New Roman" panose="02020603050405020304" pitchFamily="18" charset="0"/>
                      </a:endParaRPr>
                    </a:p>
                    <a:p>
                      <a:pPr>
                        <a:lnSpc>
                          <a:spcPct val="100000"/>
                        </a:lnSpc>
                        <a:spcAft>
                          <a:spcPts val="0"/>
                        </a:spcAft>
                      </a:pPr>
                      <a:r>
                        <a:rPr lang="nl-NL" sz="2800">
                          <a:effectLst/>
                          <a:latin typeface="Times New Roman" panose="02020603050405020304" pitchFamily="18" charset="0"/>
                          <a:cs typeface="Times New Roman" panose="02020603050405020304" pitchFamily="18" charset="0"/>
                        </a:rPr>
                        <a:t>+ Với thiên nhiên, bố hiểu và yêu quí  thiên nhiên quanh  mình.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3337234418"/>
                  </a:ext>
                </a:extLst>
              </a:tr>
            </a:tbl>
          </a:graphicData>
        </a:graphic>
      </p:graphicFrame>
    </p:spTree>
    <p:extLst>
      <p:ext uri="{BB962C8B-B14F-4D97-AF65-F5344CB8AC3E}">
        <p14:creationId xmlns:p14="http://schemas.microsoft.com/office/powerpoint/2010/main" val="840160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12</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2" name="TextBox 1"/>
          <p:cNvSpPr txBox="1"/>
          <p:nvPr/>
        </p:nvSpPr>
        <p:spPr>
          <a:xfrm>
            <a:off x="1600200" y="266007"/>
            <a:ext cx="10591800" cy="1569660"/>
          </a:xfrm>
          <a:prstGeom prst="rect">
            <a:avLst/>
          </a:prstGeom>
          <a:noFill/>
        </p:spPr>
        <p:txBody>
          <a:bodyPr wrap="square" rtlCol="0">
            <a:spAutoFit/>
          </a:bodyPr>
          <a:lstStyle/>
          <a:p>
            <a:pPr algn="ctr"/>
            <a:r>
              <a:rPr lang="nl-NL" sz="3200" b="1">
                <a:latin typeface="Times New Roman" panose="02020603050405020304" pitchFamily="18" charset="0"/>
                <a:cs typeface="Times New Roman" panose="02020603050405020304" pitchFamily="18" charset="0"/>
              </a:rPr>
              <a:t>Ví dụ:</a:t>
            </a:r>
            <a:r>
              <a:rPr lang="nl-NL" sz="3200">
                <a:latin typeface="Times New Roman" panose="02020603050405020304" pitchFamily="18" charset="0"/>
                <a:cs typeface="Times New Roman" panose="02020603050405020304" pitchFamily="18" charset="0"/>
              </a:rPr>
              <a:t> Nhân vật người bố trong “ Vừa nhắm mắt vừa mở </a:t>
            </a:r>
            <a:r>
              <a:rPr lang="nl-NL" sz="3200" smtClean="0">
                <a:latin typeface="Times New Roman" panose="02020603050405020304" pitchFamily="18" charset="0"/>
                <a:cs typeface="Times New Roman" panose="02020603050405020304" pitchFamily="18" charset="0"/>
              </a:rPr>
              <a:t>cửa sổ”.</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1739" y="378069"/>
            <a:ext cx="1348461" cy="2901462"/>
          </a:xfrm>
          <a:prstGeom prst="rect">
            <a:avLst/>
          </a:prstGeom>
        </p:spPr>
      </p:pic>
      <p:graphicFrame>
        <p:nvGraphicFramePr>
          <p:cNvPr id="3" name="Table 2"/>
          <p:cNvGraphicFramePr>
            <a:graphicFrameLocks noGrp="1"/>
          </p:cNvGraphicFramePr>
          <p:nvPr>
            <p:extLst/>
          </p:nvPr>
        </p:nvGraphicFramePr>
        <p:xfrm>
          <a:off x="1803862" y="1342506"/>
          <a:ext cx="10033462" cy="5486400"/>
        </p:xfrm>
        <a:graphic>
          <a:graphicData uri="http://schemas.openxmlformats.org/drawingml/2006/table">
            <a:tbl>
              <a:tblPr firstRow="1" firstCol="1" bandRow="1">
                <a:tableStyleId>{5C22544A-7EE6-4342-B048-85BDC9FD1C3A}</a:tableStyleId>
              </a:tblPr>
              <a:tblGrid>
                <a:gridCol w="2834640">
                  <a:extLst>
                    <a:ext uri="{9D8B030D-6E8A-4147-A177-3AD203B41FA5}">
                      <a16:colId xmlns:a16="http://schemas.microsoft.com/office/drawing/2014/main" val="3713524937"/>
                    </a:ext>
                  </a:extLst>
                </a:gridCol>
                <a:gridCol w="7198822">
                  <a:extLst>
                    <a:ext uri="{9D8B030D-6E8A-4147-A177-3AD203B41FA5}">
                      <a16:colId xmlns:a16="http://schemas.microsoft.com/office/drawing/2014/main" val="1212996062"/>
                    </a:ext>
                  </a:extLst>
                </a:gridCol>
              </a:tblGrid>
              <a:tr h="388620">
                <a:tc>
                  <a:txBody>
                    <a:bodyPr/>
                    <a:lstStyle/>
                    <a:p>
                      <a:pPr algn="ctr">
                        <a:lnSpc>
                          <a:spcPct val="100000"/>
                        </a:lnSpc>
                        <a:spcAft>
                          <a:spcPts val="0"/>
                        </a:spcAft>
                      </a:pPr>
                      <a:r>
                        <a:rPr lang="nl-NL" sz="2800">
                          <a:effectLst/>
                          <a:latin typeface="Times New Roman" panose="02020603050405020304" pitchFamily="18" charset="0"/>
                          <a:cs typeface="Times New Roman" panose="02020603050405020304" pitchFamily="18" charset="0"/>
                        </a:rPr>
                        <a:t>Cách miêu tả 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gn="ctr">
                        <a:lnSpc>
                          <a:spcPct val="100000"/>
                        </a:lnSpc>
                        <a:spcAft>
                          <a:spcPts val="0"/>
                        </a:spcAft>
                      </a:pPr>
                      <a:r>
                        <a:rPr lang="nl-NL" sz="2800">
                          <a:effectLst/>
                          <a:latin typeface="Times New Roman" panose="02020603050405020304" pitchFamily="18" charset="0"/>
                          <a:cs typeface="Times New Roman" panose="02020603050405020304" pitchFamily="18" charset="0"/>
                        </a:rPr>
                        <a:t>Chi tiết trong tác phẩm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extLst>
                  <a:ext uri="{0D108BD9-81ED-4DB2-BD59-A6C34878D82A}">
                    <a16:rowId xmlns:a16="http://schemas.microsoft.com/office/drawing/2014/main" val="2647097126"/>
                  </a:ext>
                </a:extLst>
              </a:tr>
              <a:tr h="777240">
                <a:tc>
                  <a:txBody>
                    <a:bodyPr/>
                    <a:lstStyle/>
                    <a:p>
                      <a:pPr>
                        <a:lnSpc>
                          <a:spcPct val="100000"/>
                        </a:lnSpc>
                        <a:spcAft>
                          <a:spcPts val="0"/>
                        </a:spcAft>
                      </a:pPr>
                      <a:r>
                        <a:rPr lang="nl-NL" sz="2800">
                          <a:effectLst/>
                          <a:latin typeface="Times New Roman" panose="02020603050405020304" pitchFamily="18" charset="0"/>
                          <a:cs typeface="Times New Roman" panose="02020603050405020304" pitchFamily="18" charset="0"/>
                        </a:rPr>
                        <a:t>Lời </a:t>
                      </a:r>
                      <a:r>
                        <a:rPr lang="nl-NL" sz="2800" smtClean="0">
                          <a:effectLst/>
                          <a:latin typeface="Times New Roman" panose="02020603050405020304" pitchFamily="18" charset="0"/>
                          <a:cs typeface="Times New Roman" panose="02020603050405020304" pitchFamily="18" charset="0"/>
                        </a:rPr>
                        <a:t>người </a:t>
                      </a:r>
                      <a:r>
                        <a:rPr lang="nl-NL" sz="2800">
                          <a:effectLst/>
                          <a:latin typeface="Times New Roman" panose="02020603050405020304" pitchFamily="18" charset="0"/>
                          <a:cs typeface="Times New Roman" panose="02020603050405020304" pitchFamily="18" charset="0"/>
                        </a:rPr>
                        <a:t>kể chuyện nhận xét trực tiếp về 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nl-NL"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có lời người kể chuyện nhận xét trực tiếp về 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0681191"/>
                  </a:ext>
                </a:extLst>
              </a:tr>
              <a:tr h="777240">
                <a:tc>
                  <a:txBody>
                    <a:bodyPr/>
                    <a:lstStyle/>
                    <a:p>
                      <a:pPr>
                        <a:lnSpc>
                          <a:spcPct val="100000"/>
                        </a:lnSpc>
                        <a:spcAft>
                          <a:spcPts val="0"/>
                        </a:spcAft>
                      </a:pPr>
                      <a:r>
                        <a:rPr lang="nl-NL" sz="3200" b="1" kern="1200" smtClean="0">
                          <a:solidFill>
                            <a:schemeClr val="lt1"/>
                          </a:solidFill>
                          <a:effectLst/>
                          <a:latin typeface="Times New Roman" panose="02020603050405020304" pitchFamily="18" charset="0"/>
                          <a:ea typeface="+mn-ea"/>
                          <a:cs typeface="Times New Roman" panose="02020603050405020304" pitchFamily="18" charset="0"/>
                        </a:rPr>
                        <a:t>Đặc điểm của 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94" marR="47694" marT="0" marB="0"/>
                </a:tc>
                <a:tc>
                  <a:txBody>
                    <a:bodyPr/>
                    <a:lstStyle/>
                    <a:p>
                      <a:pPr>
                        <a:lnSpc>
                          <a:spcPct val="100000"/>
                        </a:lnSpc>
                        <a:spcAft>
                          <a:spcPts val="0"/>
                        </a:spcAft>
                      </a:pPr>
                      <a:r>
                        <a:rPr lang="nl-NL"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là người bố hết lòng yêu thương con, gần gũi, thấu hiểu và biết cách dạy con, đồng hành cùng con trên bứơc trưởng thành, khám phá thế giới. Bố cũng là người đàn ông nhân hậu, tế nhị và có tình yêu thiên nhiên, cuộc sống xung quanh.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6907640"/>
                  </a:ext>
                </a:extLst>
              </a:tr>
            </a:tbl>
          </a:graphicData>
        </a:graphic>
      </p:graphicFrame>
    </p:spTree>
    <p:extLst>
      <p:ext uri="{BB962C8B-B14F-4D97-AF65-F5344CB8AC3E}">
        <p14:creationId xmlns:p14="http://schemas.microsoft.com/office/powerpoint/2010/main" val="2760336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13</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3" name="Oval 2"/>
          <p:cNvSpPr/>
          <p:nvPr/>
        </p:nvSpPr>
        <p:spPr>
          <a:xfrm>
            <a:off x="4081549" y="2668385"/>
            <a:ext cx="4006735" cy="200336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Các phương châm miêu tả nhân vật</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073239" y="5153891"/>
            <a:ext cx="2261062" cy="773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Ngoại hình</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17171" y="3543993"/>
            <a:ext cx="2261062" cy="773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Hành động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069571" y="919943"/>
            <a:ext cx="2261062" cy="773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Ngôn ngữ</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813067" y="914402"/>
            <a:ext cx="2261062" cy="773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Nội tâm</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8091047" y="1066802"/>
            <a:ext cx="3139448" cy="1817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Mối quan hệ giữa các nhân vật khác.</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8243447" y="3762892"/>
            <a:ext cx="3139448" cy="213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Lời người kể chuyện nhận xét trực tiếp nhân vật</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9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p:cNvSpPr txBox="1"/>
          <p:nvPr/>
        </p:nvSpPr>
        <p:spPr>
          <a:xfrm>
            <a:off x="1783644" y="1227163"/>
            <a:ext cx="7924519" cy="2031325"/>
          </a:xfrm>
          <a:prstGeom prst="rect">
            <a:avLst/>
          </a:prstGeom>
          <a:noFill/>
        </p:spPr>
        <p:txBody>
          <a:bodyPr wrap="square" rtlCol="0">
            <a:spAutoFit/>
          </a:bodyPr>
          <a:lstStyle/>
          <a:p>
            <a:pPr algn="ctr" defTabSz="609585"/>
            <a:r>
              <a:rPr lang="en-US" altLang="zh-CN" sz="6600" b="1" dirty="0">
                <a:solidFill>
                  <a:srgbClr val="00B0F0"/>
                </a:solidFill>
                <a:latin typeface="Arial"/>
                <a:ea typeface="+mj-ea"/>
              </a:rPr>
              <a:t>THỰC HÀNH ĐỌC</a:t>
            </a:r>
          </a:p>
          <a:p>
            <a:pPr algn="ctr" defTabSz="609585"/>
            <a:r>
              <a:rPr lang="en-US" altLang="zh-CN" sz="6000" b="1" dirty="0">
                <a:solidFill>
                  <a:srgbClr val="00B0F0"/>
                </a:solidFill>
                <a:latin typeface="Arial"/>
                <a:ea typeface="+mj-ea"/>
              </a:rPr>
              <a:t> </a:t>
            </a:r>
            <a:endParaRPr lang="en-US" altLang="zh-CN" sz="4800" i="1" dirty="0">
              <a:solidFill>
                <a:srgbClr val="00B0F0"/>
              </a:solidFill>
              <a:latin typeface="Arial"/>
              <a:ea typeface="+mj-ea"/>
            </a:endParaRPr>
          </a:p>
        </p:txBody>
      </p:sp>
      <p:sp>
        <p:nvSpPr>
          <p:cNvPr id="7" name="Rectangle 6"/>
          <p:cNvSpPr/>
          <p:nvPr/>
        </p:nvSpPr>
        <p:spPr>
          <a:xfrm>
            <a:off x="215901" y="2242825"/>
            <a:ext cx="11285784" cy="3262432"/>
          </a:xfrm>
          <a:prstGeom prst="rect">
            <a:avLst/>
          </a:prstGeom>
        </p:spPr>
        <p:txBody>
          <a:bodyPr wrap="square">
            <a:spAutoFit/>
          </a:bodyPr>
          <a:lstStyle/>
          <a:p>
            <a:pPr lvl="0" algn="ctr" defTabSz="609585"/>
            <a:r>
              <a:rPr lang="en-US" altLang="zh-CN" sz="5400" b="1" dirty="0" err="1">
                <a:solidFill>
                  <a:srgbClr val="C00000"/>
                </a:solidFill>
                <a:latin typeface="Arial"/>
                <a:ea typeface="+mj-ea"/>
              </a:rPr>
              <a:t>Văn</a:t>
            </a:r>
            <a:r>
              <a:rPr lang="en-US" altLang="zh-CN" sz="5400" b="1" dirty="0">
                <a:solidFill>
                  <a:srgbClr val="C00000"/>
                </a:solidFill>
                <a:latin typeface="Arial"/>
                <a:ea typeface="+mj-ea"/>
              </a:rPr>
              <a:t> </a:t>
            </a:r>
            <a:r>
              <a:rPr lang="en-US" altLang="zh-CN" sz="5400" b="1" dirty="0" err="1">
                <a:solidFill>
                  <a:srgbClr val="C00000"/>
                </a:solidFill>
                <a:latin typeface="Arial"/>
                <a:ea typeface="+mj-ea"/>
              </a:rPr>
              <a:t>bản</a:t>
            </a:r>
            <a:endParaRPr lang="en-US" altLang="zh-CN" sz="5400" b="1" dirty="0">
              <a:solidFill>
                <a:srgbClr val="C00000"/>
              </a:solidFill>
              <a:latin typeface="Arial"/>
              <a:ea typeface="+mj-ea"/>
            </a:endParaRPr>
          </a:p>
          <a:p>
            <a:pPr lvl="0" algn="ctr" defTabSz="609585"/>
            <a:r>
              <a:rPr lang="en-US" altLang="zh-CN" sz="5400" b="1" dirty="0">
                <a:solidFill>
                  <a:srgbClr val="C00000"/>
                </a:solidFill>
                <a:latin typeface="Arial"/>
                <a:ea typeface="+mj-ea"/>
              </a:rPr>
              <a:t> </a:t>
            </a:r>
            <a:r>
              <a:rPr lang="en-US" altLang="zh-CN" sz="5400" b="1" dirty="0" err="1">
                <a:solidFill>
                  <a:srgbClr val="C00000"/>
                </a:solidFill>
                <a:latin typeface="Arial"/>
                <a:ea typeface="+mj-ea"/>
              </a:rPr>
              <a:t>Trong</a:t>
            </a:r>
            <a:r>
              <a:rPr lang="en-US" altLang="zh-CN" sz="5400" b="1" dirty="0">
                <a:solidFill>
                  <a:srgbClr val="C00000"/>
                </a:solidFill>
                <a:latin typeface="Arial"/>
                <a:ea typeface="+mj-ea"/>
              </a:rPr>
              <a:t> </a:t>
            </a:r>
            <a:r>
              <a:rPr lang="en-US" altLang="zh-CN" sz="5400" b="1" dirty="0" err="1">
                <a:solidFill>
                  <a:srgbClr val="C00000"/>
                </a:solidFill>
                <a:latin typeface="Arial"/>
                <a:ea typeface="+mj-ea"/>
              </a:rPr>
              <a:t>lòng</a:t>
            </a:r>
            <a:r>
              <a:rPr lang="en-US" altLang="zh-CN" sz="5400" b="1" dirty="0">
                <a:solidFill>
                  <a:srgbClr val="C00000"/>
                </a:solidFill>
                <a:latin typeface="Arial"/>
                <a:ea typeface="+mj-ea"/>
              </a:rPr>
              <a:t> </a:t>
            </a:r>
            <a:r>
              <a:rPr lang="en-US" altLang="zh-CN" sz="5400" b="1" dirty="0" err="1">
                <a:solidFill>
                  <a:srgbClr val="C00000"/>
                </a:solidFill>
                <a:latin typeface="Arial"/>
                <a:ea typeface="+mj-ea"/>
              </a:rPr>
              <a:t>mẹ</a:t>
            </a:r>
            <a:endParaRPr lang="en-US" altLang="zh-CN" sz="5400" b="1" dirty="0">
              <a:solidFill>
                <a:srgbClr val="C00000"/>
              </a:solidFill>
              <a:latin typeface="Arial"/>
              <a:ea typeface="+mj-ea"/>
            </a:endParaRPr>
          </a:p>
          <a:p>
            <a:pPr lvl="0" algn="ctr" defTabSz="609585"/>
            <a:r>
              <a:rPr lang="en-US" altLang="zh-CN" sz="5400" i="1" dirty="0">
                <a:solidFill>
                  <a:srgbClr val="002060"/>
                </a:solidFill>
                <a:latin typeface="Arial"/>
                <a:ea typeface="+mj-ea"/>
              </a:rPr>
              <a:t>(</a:t>
            </a:r>
            <a:r>
              <a:rPr lang="en-US" altLang="zh-CN" sz="5400" dirty="0" err="1">
                <a:solidFill>
                  <a:srgbClr val="002060"/>
                </a:solidFill>
                <a:latin typeface="Arial"/>
                <a:ea typeface="+mj-ea"/>
              </a:rPr>
              <a:t>Trích</a:t>
            </a:r>
            <a:r>
              <a:rPr lang="en-US" altLang="zh-CN" sz="5400" i="1" dirty="0">
                <a:solidFill>
                  <a:srgbClr val="002060"/>
                </a:solidFill>
                <a:latin typeface="Arial"/>
                <a:ea typeface="+mj-ea"/>
              </a:rPr>
              <a:t> </a:t>
            </a:r>
            <a:r>
              <a:rPr lang="en-US" altLang="zh-CN" sz="5400" i="1" dirty="0" err="1">
                <a:solidFill>
                  <a:srgbClr val="002060"/>
                </a:solidFill>
                <a:latin typeface="Arial"/>
                <a:ea typeface="+mj-ea"/>
              </a:rPr>
              <a:t>Những</a:t>
            </a:r>
            <a:r>
              <a:rPr lang="en-US" altLang="zh-CN" sz="5400" i="1" dirty="0">
                <a:solidFill>
                  <a:srgbClr val="002060"/>
                </a:solidFill>
                <a:latin typeface="Arial"/>
                <a:ea typeface="+mj-ea"/>
              </a:rPr>
              <a:t> </a:t>
            </a:r>
            <a:r>
              <a:rPr lang="en-US" altLang="zh-CN" sz="5400" i="1" dirty="0" err="1">
                <a:solidFill>
                  <a:srgbClr val="002060"/>
                </a:solidFill>
                <a:latin typeface="Arial"/>
                <a:ea typeface="+mj-ea"/>
              </a:rPr>
              <a:t>ngày</a:t>
            </a:r>
            <a:r>
              <a:rPr lang="en-US" altLang="zh-CN" sz="5400" i="1" dirty="0">
                <a:solidFill>
                  <a:srgbClr val="002060"/>
                </a:solidFill>
                <a:latin typeface="Arial"/>
                <a:ea typeface="+mj-ea"/>
              </a:rPr>
              <a:t> </a:t>
            </a:r>
            <a:r>
              <a:rPr lang="en-US" altLang="zh-CN" sz="5400" i="1" dirty="0" err="1">
                <a:solidFill>
                  <a:srgbClr val="002060"/>
                </a:solidFill>
                <a:latin typeface="Arial"/>
                <a:ea typeface="+mj-ea"/>
              </a:rPr>
              <a:t>thơ</a:t>
            </a:r>
            <a:r>
              <a:rPr lang="en-US" altLang="zh-CN" sz="5400" i="1" dirty="0">
                <a:solidFill>
                  <a:srgbClr val="002060"/>
                </a:solidFill>
                <a:latin typeface="Arial"/>
                <a:ea typeface="+mj-ea"/>
              </a:rPr>
              <a:t> </a:t>
            </a:r>
            <a:r>
              <a:rPr lang="en-US" altLang="zh-CN" sz="5400" i="1" dirty="0" err="1">
                <a:solidFill>
                  <a:srgbClr val="002060"/>
                </a:solidFill>
                <a:latin typeface="Arial"/>
                <a:ea typeface="+mj-ea"/>
              </a:rPr>
              <a:t>ấu</a:t>
            </a:r>
            <a:r>
              <a:rPr lang="en-US" altLang="zh-CN" sz="5400" i="1" dirty="0">
                <a:solidFill>
                  <a:srgbClr val="002060"/>
                </a:solidFill>
                <a:latin typeface="Arial"/>
                <a:ea typeface="+mj-ea"/>
              </a:rPr>
              <a:t>)</a:t>
            </a:r>
          </a:p>
          <a:p>
            <a:pPr lvl="0" algn="ctr" defTabSz="609585"/>
            <a:r>
              <a:rPr lang="en-US" altLang="zh-CN" sz="4400" dirty="0">
                <a:solidFill>
                  <a:srgbClr val="002060"/>
                </a:solidFill>
                <a:latin typeface="Arial"/>
                <a:ea typeface="+mj-ea"/>
              </a:rPr>
              <a:t>   (</a:t>
            </a:r>
            <a:r>
              <a:rPr lang="en-US" altLang="zh-CN" sz="4400" dirty="0" err="1">
                <a:solidFill>
                  <a:srgbClr val="002060"/>
                </a:solidFill>
                <a:latin typeface="Arial"/>
                <a:ea typeface="+mj-ea"/>
              </a:rPr>
              <a:t>Nguyên</a:t>
            </a:r>
            <a:r>
              <a:rPr lang="en-US" altLang="zh-CN" sz="4400" dirty="0">
                <a:solidFill>
                  <a:srgbClr val="002060"/>
                </a:solidFill>
                <a:latin typeface="Arial"/>
                <a:ea typeface="+mj-ea"/>
              </a:rPr>
              <a:t> </a:t>
            </a:r>
            <a:r>
              <a:rPr lang="en-US" altLang="zh-CN" sz="4400" dirty="0" err="1">
                <a:solidFill>
                  <a:srgbClr val="002060"/>
                </a:solidFill>
                <a:latin typeface="Arial"/>
                <a:ea typeface="+mj-ea"/>
              </a:rPr>
              <a:t>Hồng</a:t>
            </a:r>
            <a:r>
              <a:rPr lang="en-US" altLang="zh-CN" sz="4400" dirty="0">
                <a:solidFill>
                  <a:srgbClr val="002060"/>
                </a:solidFill>
                <a:latin typeface="Arial"/>
                <a:ea typeface="+mj-ea"/>
              </a:rPr>
              <a:t>)</a:t>
            </a:r>
          </a:p>
        </p:txBody>
      </p:sp>
    </p:spTree>
    <p:extLst>
      <p:ext uri="{BB962C8B-B14F-4D97-AF65-F5344CB8AC3E}">
        <p14:creationId xmlns:p14="http://schemas.microsoft.com/office/powerpoint/2010/main" val="180855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66"/>
          <p:cNvGrpSpPr>
            <a:grpSpLocks noChangeAspect="1"/>
          </p:cNvGrpSpPr>
          <p:nvPr/>
        </p:nvGrpSpPr>
        <p:grpSpPr bwMode="auto">
          <a:xfrm>
            <a:off x="6503498" y="4199242"/>
            <a:ext cx="256116" cy="277284"/>
            <a:chOff x="2111" y="2322"/>
            <a:chExt cx="121" cy="131"/>
          </a:xfrm>
          <a:solidFill>
            <a:schemeClr val="bg1"/>
          </a:solidFill>
        </p:grpSpPr>
        <p:sp>
          <p:nvSpPr>
            <p:cNvPr id="21" name="Freeform 67"/>
            <p:cNvSpPr/>
            <p:nvPr/>
          </p:nvSpPr>
          <p:spPr bwMode="auto">
            <a:xfrm>
              <a:off x="2159" y="2350"/>
              <a:ext cx="40" cy="37"/>
            </a:xfrm>
            <a:custGeom>
              <a:avLst/>
              <a:gdLst>
                <a:gd name="T0" fmla="*/ 89 w 213"/>
                <a:gd name="T1" fmla="*/ 19 h 198"/>
                <a:gd name="T2" fmla="*/ 196 w 213"/>
                <a:gd name="T3" fmla="*/ 143 h 198"/>
                <a:gd name="T4" fmla="*/ 208 w 213"/>
                <a:gd name="T5" fmla="*/ 189 h 198"/>
                <a:gd name="T6" fmla="*/ 206 w 213"/>
                <a:gd name="T7" fmla="*/ 191 h 198"/>
                <a:gd name="T8" fmla="*/ 158 w 213"/>
                <a:gd name="T9" fmla="*/ 186 h 198"/>
                <a:gd name="T10" fmla="*/ 22 w 213"/>
                <a:gd name="T11" fmla="*/ 92 h 198"/>
                <a:gd name="T12" fmla="*/ 13 w 213"/>
                <a:gd name="T13" fmla="*/ 44 h 198"/>
                <a:gd name="T14" fmla="*/ 40 w 213"/>
                <a:gd name="T15" fmla="*/ 15 h 198"/>
                <a:gd name="T16" fmla="*/ 89 w 213"/>
                <a:gd name="T17" fmla="*/ 1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98">
                  <a:moveTo>
                    <a:pt x="89" y="19"/>
                  </a:moveTo>
                  <a:cubicBezTo>
                    <a:pt x="196" y="143"/>
                    <a:pt x="196" y="143"/>
                    <a:pt x="196" y="143"/>
                  </a:cubicBezTo>
                  <a:cubicBezTo>
                    <a:pt x="210" y="160"/>
                    <a:pt x="213" y="183"/>
                    <a:pt x="208" y="189"/>
                  </a:cubicBezTo>
                  <a:cubicBezTo>
                    <a:pt x="206" y="191"/>
                    <a:pt x="206" y="191"/>
                    <a:pt x="206" y="191"/>
                  </a:cubicBezTo>
                  <a:cubicBezTo>
                    <a:pt x="200" y="197"/>
                    <a:pt x="176" y="198"/>
                    <a:pt x="158" y="186"/>
                  </a:cubicBezTo>
                  <a:cubicBezTo>
                    <a:pt x="22" y="92"/>
                    <a:pt x="22" y="92"/>
                    <a:pt x="22" y="92"/>
                  </a:cubicBezTo>
                  <a:cubicBezTo>
                    <a:pt x="4" y="80"/>
                    <a:pt x="0" y="58"/>
                    <a:pt x="13" y="44"/>
                  </a:cubicBezTo>
                  <a:cubicBezTo>
                    <a:pt x="40" y="15"/>
                    <a:pt x="40" y="15"/>
                    <a:pt x="40" y="15"/>
                  </a:cubicBezTo>
                  <a:cubicBezTo>
                    <a:pt x="53" y="0"/>
                    <a:pt x="74" y="2"/>
                    <a:pt x="8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09585"/>
              <a:endParaRPr lang="zh-CN" altLang="en-US" sz="2400">
                <a:solidFill>
                  <a:prstClr val="black"/>
                </a:solidFill>
              </a:endParaRPr>
            </a:p>
          </p:txBody>
        </p:sp>
        <p:sp>
          <p:nvSpPr>
            <p:cNvPr id="22" name="Freeform 68"/>
            <p:cNvSpPr>
              <a:spLocks noEditPoints="1"/>
            </p:cNvSpPr>
            <p:nvPr/>
          </p:nvSpPr>
          <p:spPr bwMode="auto">
            <a:xfrm>
              <a:off x="2129" y="2322"/>
              <a:ext cx="71" cy="90"/>
            </a:xfrm>
            <a:custGeom>
              <a:avLst/>
              <a:gdLst>
                <a:gd name="T0" fmla="*/ 142 w 381"/>
                <a:gd name="T1" fmla="*/ 449 h 481"/>
                <a:gd name="T2" fmla="*/ 348 w 381"/>
                <a:gd name="T3" fmla="*/ 236 h 481"/>
                <a:gd name="T4" fmla="*/ 374 w 381"/>
                <a:gd name="T5" fmla="*/ 235 h 481"/>
                <a:gd name="T6" fmla="*/ 374 w 381"/>
                <a:gd name="T7" fmla="*/ 260 h 481"/>
                <a:gd name="T8" fmla="*/ 168 w 381"/>
                <a:gd name="T9" fmla="*/ 474 h 481"/>
                <a:gd name="T10" fmla="*/ 142 w 381"/>
                <a:gd name="T11" fmla="*/ 474 h 481"/>
                <a:gd name="T12" fmla="*/ 142 w 381"/>
                <a:gd name="T13" fmla="*/ 449 h 481"/>
                <a:gd name="T14" fmla="*/ 122 w 381"/>
                <a:gd name="T15" fmla="*/ 245 h 481"/>
                <a:gd name="T16" fmla="*/ 0 w 381"/>
                <a:gd name="T17" fmla="*/ 123 h 481"/>
                <a:gd name="T18" fmla="*/ 20 w 381"/>
                <a:gd name="T19" fmla="*/ 56 h 481"/>
                <a:gd name="T20" fmla="*/ 45 w 381"/>
                <a:gd name="T21" fmla="*/ 51 h 481"/>
                <a:gd name="T22" fmla="*/ 50 w 381"/>
                <a:gd name="T23" fmla="*/ 76 h 481"/>
                <a:gd name="T24" fmla="*/ 36 w 381"/>
                <a:gd name="T25" fmla="*/ 123 h 481"/>
                <a:gd name="T26" fmla="*/ 122 w 381"/>
                <a:gd name="T27" fmla="*/ 209 h 481"/>
                <a:gd name="T28" fmla="*/ 209 w 381"/>
                <a:gd name="T29" fmla="*/ 123 h 481"/>
                <a:gd name="T30" fmla="*/ 133 w 381"/>
                <a:gd name="T31" fmla="*/ 37 h 481"/>
                <a:gd name="T32" fmla="*/ 117 w 381"/>
                <a:gd name="T33" fmla="*/ 17 h 481"/>
                <a:gd name="T34" fmla="*/ 137 w 381"/>
                <a:gd name="T35" fmla="*/ 2 h 481"/>
                <a:gd name="T36" fmla="*/ 245 w 381"/>
                <a:gd name="T37" fmla="*/ 123 h 481"/>
                <a:gd name="T38" fmla="*/ 122 w 381"/>
                <a:gd name="T39" fmla="*/ 245 h 481"/>
                <a:gd name="T40" fmla="*/ 67 w 381"/>
                <a:gd name="T41" fmla="*/ 52 h 481"/>
                <a:gd name="T42" fmla="*/ 52 w 381"/>
                <a:gd name="T43" fmla="*/ 44 h 481"/>
                <a:gd name="T44" fmla="*/ 58 w 381"/>
                <a:gd name="T45" fmla="*/ 19 h 481"/>
                <a:gd name="T46" fmla="*/ 81 w 381"/>
                <a:gd name="T47" fmla="*/ 8 h 481"/>
                <a:gd name="T48" fmla="*/ 104 w 381"/>
                <a:gd name="T49" fmla="*/ 19 h 481"/>
                <a:gd name="T50" fmla="*/ 93 w 381"/>
                <a:gd name="T51" fmla="*/ 42 h 481"/>
                <a:gd name="T52" fmla="*/ 77 w 381"/>
                <a:gd name="T53" fmla="*/ 50 h 481"/>
                <a:gd name="T54" fmla="*/ 67 w 381"/>
                <a:gd name="T55" fmla="*/ 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1" h="481">
                  <a:moveTo>
                    <a:pt x="142" y="449"/>
                  </a:moveTo>
                  <a:cubicBezTo>
                    <a:pt x="348" y="236"/>
                    <a:pt x="348" y="236"/>
                    <a:pt x="348" y="236"/>
                  </a:cubicBezTo>
                  <a:cubicBezTo>
                    <a:pt x="355" y="228"/>
                    <a:pt x="366" y="228"/>
                    <a:pt x="374" y="235"/>
                  </a:cubicBezTo>
                  <a:cubicBezTo>
                    <a:pt x="381" y="242"/>
                    <a:pt x="381" y="253"/>
                    <a:pt x="374" y="260"/>
                  </a:cubicBezTo>
                  <a:cubicBezTo>
                    <a:pt x="168" y="474"/>
                    <a:pt x="168" y="474"/>
                    <a:pt x="168" y="474"/>
                  </a:cubicBezTo>
                  <a:cubicBezTo>
                    <a:pt x="161" y="481"/>
                    <a:pt x="150" y="481"/>
                    <a:pt x="142" y="474"/>
                  </a:cubicBezTo>
                  <a:cubicBezTo>
                    <a:pt x="135" y="467"/>
                    <a:pt x="135" y="456"/>
                    <a:pt x="142" y="449"/>
                  </a:cubicBezTo>
                  <a:close/>
                  <a:moveTo>
                    <a:pt x="122" y="245"/>
                  </a:moveTo>
                  <a:cubicBezTo>
                    <a:pt x="55" y="245"/>
                    <a:pt x="0" y="190"/>
                    <a:pt x="0" y="123"/>
                  </a:cubicBezTo>
                  <a:cubicBezTo>
                    <a:pt x="0" y="99"/>
                    <a:pt x="7" y="76"/>
                    <a:pt x="20" y="56"/>
                  </a:cubicBezTo>
                  <a:cubicBezTo>
                    <a:pt x="26" y="48"/>
                    <a:pt x="37" y="45"/>
                    <a:pt x="45" y="51"/>
                  </a:cubicBezTo>
                  <a:cubicBezTo>
                    <a:pt x="53" y="56"/>
                    <a:pt x="56" y="67"/>
                    <a:pt x="50" y="76"/>
                  </a:cubicBezTo>
                  <a:cubicBezTo>
                    <a:pt x="41" y="90"/>
                    <a:pt x="36" y="106"/>
                    <a:pt x="36" y="123"/>
                  </a:cubicBezTo>
                  <a:cubicBezTo>
                    <a:pt x="36" y="171"/>
                    <a:pt x="75" y="209"/>
                    <a:pt x="122" y="209"/>
                  </a:cubicBezTo>
                  <a:cubicBezTo>
                    <a:pt x="170" y="209"/>
                    <a:pt x="209" y="171"/>
                    <a:pt x="209" y="123"/>
                  </a:cubicBezTo>
                  <a:cubicBezTo>
                    <a:pt x="209" y="79"/>
                    <a:pt x="176" y="42"/>
                    <a:pt x="133" y="37"/>
                  </a:cubicBezTo>
                  <a:cubicBezTo>
                    <a:pt x="123" y="36"/>
                    <a:pt x="116" y="27"/>
                    <a:pt x="117" y="17"/>
                  </a:cubicBezTo>
                  <a:cubicBezTo>
                    <a:pt x="118" y="7"/>
                    <a:pt x="127" y="0"/>
                    <a:pt x="137" y="2"/>
                  </a:cubicBezTo>
                  <a:cubicBezTo>
                    <a:pt x="198" y="9"/>
                    <a:pt x="245" y="61"/>
                    <a:pt x="245" y="123"/>
                  </a:cubicBezTo>
                  <a:cubicBezTo>
                    <a:pt x="245" y="190"/>
                    <a:pt x="190" y="245"/>
                    <a:pt x="122" y="245"/>
                  </a:cubicBezTo>
                  <a:close/>
                  <a:moveTo>
                    <a:pt x="67" y="52"/>
                  </a:moveTo>
                  <a:cubicBezTo>
                    <a:pt x="61" y="52"/>
                    <a:pt x="55" y="50"/>
                    <a:pt x="52" y="44"/>
                  </a:cubicBezTo>
                  <a:cubicBezTo>
                    <a:pt x="47" y="36"/>
                    <a:pt x="49" y="25"/>
                    <a:pt x="58" y="19"/>
                  </a:cubicBezTo>
                  <a:cubicBezTo>
                    <a:pt x="65" y="15"/>
                    <a:pt x="73" y="11"/>
                    <a:pt x="81" y="8"/>
                  </a:cubicBezTo>
                  <a:cubicBezTo>
                    <a:pt x="91" y="5"/>
                    <a:pt x="101" y="9"/>
                    <a:pt x="104" y="19"/>
                  </a:cubicBezTo>
                  <a:cubicBezTo>
                    <a:pt x="107" y="28"/>
                    <a:pt x="103" y="38"/>
                    <a:pt x="93" y="42"/>
                  </a:cubicBezTo>
                  <a:cubicBezTo>
                    <a:pt x="87" y="44"/>
                    <a:pt x="82" y="47"/>
                    <a:pt x="77" y="50"/>
                  </a:cubicBezTo>
                  <a:cubicBezTo>
                    <a:pt x="74" y="52"/>
                    <a:pt x="71" y="52"/>
                    <a:pt x="67"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09585"/>
              <a:endParaRPr lang="zh-CN" altLang="en-US" sz="2400">
                <a:solidFill>
                  <a:prstClr val="black"/>
                </a:solidFill>
              </a:endParaRPr>
            </a:p>
          </p:txBody>
        </p:sp>
        <p:sp>
          <p:nvSpPr>
            <p:cNvPr id="23" name="Freeform 69"/>
            <p:cNvSpPr>
              <a:spLocks noEditPoints="1"/>
            </p:cNvSpPr>
            <p:nvPr/>
          </p:nvSpPr>
          <p:spPr bwMode="auto">
            <a:xfrm>
              <a:off x="2111" y="2406"/>
              <a:ext cx="121" cy="47"/>
            </a:xfrm>
            <a:custGeom>
              <a:avLst/>
              <a:gdLst>
                <a:gd name="T0" fmla="*/ 597 w 648"/>
                <a:gd name="T1" fmla="*/ 249 h 249"/>
                <a:gd name="T2" fmla="*/ 50 w 648"/>
                <a:gd name="T3" fmla="*/ 249 h 249"/>
                <a:gd name="T4" fmla="*/ 0 w 648"/>
                <a:gd name="T5" fmla="*/ 198 h 249"/>
                <a:gd name="T6" fmla="*/ 0 w 648"/>
                <a:gd name="T7" fmla="*/ 50 h 249"/>
                <a:gd name="T8" fmla="*/ 50 w 648"/>
                <a:gd name="T9" fmla="*/ 0 h 249"/>
                <a:gd name="T10" fmla="*/ 597 w 648"/>
                <a:gd name="T11" fmla="*/ 0 h 249"/>
                <a:gd name="T12" fmla="*/ 648 w 648"/>
                <a:gd name="T13" fmla="*/ 50 h 249"/>
                <a:gd name="T14" fmla="*/ 648 w 648"/>
                <a:gd name="T15" fmla="*/ 198 h 249"/>
                <a:gd name="T16" fmla="*/ 597 w 648"/>
                <a:gd name="T17" fmla="*/ 249 h 249"/>
                <a:gd name="T18" fmla="*/ 50 w 648"/>
                <a:gd name="T19" fmla="*/ 35 h 249"/>
                <a:gd name="T20" fmla="*/ 36 w 648"/>
                <a:gd name="T21" fmla="*/ 50 h 249"/>
                <a:gd name="T22" fmla="*/ 36 w 648"/>
                <a:gd name="T23" fmla="*/ 198 h 249"/>
                <a:gd name="T24" fmla="*/ 50 w 648"/>
                <a:gd name="T25" fmla="*/ 213 h 249"/>
                <a:gd name="T26" fmla="*/ 597 w 648"/>
                <a:gd name="T27" fmla="*/ 213 h 249"/>
                <a:gd name="T28" fmla="*/ 612 w 648"/>
                <a:gd name="T29" fmla="*/ 198 h 249"/>
                <a:gd name="T30" fmla="*/ 612 w 648"/>
                <a:gd name="T31" fmla="*/ 50 h 249"/>
                <a:gd name="T32" fmla="*/ 597 w 648"/>
                <a:gd name="T33" fmla="*/ 35 h 249"/>
                <a:gd name="T34" fmla="*/ 50 w 648"/>
                <a:gd name="T35" fmla="*/ 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8" h="249">
                  <a:moveTo>
                    <a:pt x="597" y="249"/>
                  </a:moveTo>
                  <a:cubicBezTo>
                    <a:pt x="50" y="249"/>
                    <a:pt x="50" y="249"/>
                    <a:pt x="50" y="249"/>
                  </a:cubicBezTo>
                  <a:cubicBezTo>
                    <a:pt x="22" y="249"/>
                    <a:pt x="0" y="226"/>
                    <a:pt x="0" y="198"/>
                  </a:cubicBezTo>
                  <a:cubicBezTo>
                    <a:pt x="0" y="50"/>
                    <a:pt x="0" y="50"/>
                    <a:pt x="0" y="50"/>
                  </a:cubicBezTo>
                  <a:cubicBezTo>
                    <a:pt x="0" y="22"/>
                    <a:pt x="22" y="0"/>
                    <a:pt x="50" y="0"/>
                  </a:cubicBezTo>
                  <a:cubicBezTo>
                    <a:pt x="597" y="0"/>
                    <a:pt x="597" y="0"/>
                    <a:pt x="597" y="0"/>
                  </a:cubicBezTo>
                  <a:cubicBezTo>
                    <a:pt x="625" y="0"/>
                    <a:pt x="648" y="22"/>
                    <a:pt x="648" y="50"/>
                  </a:cubicBezTo>
                  <a:cubicBezTo>
                    <a:pt x="648" y="198"/>
                    <a:pt x="648" y="198"/>
                    <a:pt x="648" y="198"/>
                  </a:cubicBezTo>
                  <a:cubicBezTo>
                    <a:pt x="648" y="226"/>
                    <a:pt x="625" y="249"/>
                    <a:pt x="597" y="249"/>
                  </a:cubicBezTo>
                  <a:close/>
                  <a:moveTo>
                    <a:pt x="50" y="35"/>
                  </a:moveTo>
                  <a:cubicBezTo>
                    <a:pt x="42" y="35"/>
                    <a:pt x="36" y="42"/>
                    <a:pt x="36" y="50"/>
                  </a:cubicBezTo>
                  <a:cubicBezTo>
                    <a:pt x="36" y="198"/>
                    <a:pt x="36" y="198"/>
                    <a:pt x="36" y="198"/>
                  </a:cubicBezTo>
                  <a:cubicBezTo>
                    <a:pt x="36" y="206"/>
                    <a:pt x="42" y="213"/>
                    <a:pt x="50" y="213"/>
                  </a:cubicBezTo>
                  <a:cubicBezTo>
                    <a:pt x="597" y="213"/>
                    <a:pt x="597" y="213"/>
                    <a:pt x="597" y="213"/>
                  </a:cubicBezTo>
                  <a:cubicBezTo>
                    <a:pt x="605" y="213"/>
                    <a:pt x="612" y="206"/>
                    <a:pt x="612" y="198"/>
                  </a:cubicBezTo>
                  <a:cubicBezTo>
                    <a:pt x="612" y="50"/>
                    <a:pt x="612" y="50"/>
                    <a:pt x="612" y="50"/>
                  </a:cubicBezTo>
                  <a:cubicBezTo>
                    <a:pt x="612" y="42"/>
                    <a:pt x="605" y="35"/>
                    <a:pt x="597" y="35"/>
                  </a:cubicBezTo>
                  <a:lnTo>
                    <a:pt x="5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09585"/>
              <a:endParaRPr lang="zh-CN" altLang="en-US" sz="2400">
                <a:solidFill>
                  <a:prstClr val="black"/>
                </a:solidFill>
              </a:endParaRPr>
            </a:p>
          </p:txBody>
        </p:sp>
      </p:grpSp>
      <p:sp>
        <p:nvSpPr>
          <p:cNvPr id="25" name="TextBox 24">
            <a:extLst>
              <a:ext uri="{FF2B5EF4-FFF2-40B4-BE49-F238E27FC236}">
                <a16:creationId xmlns:a16="http://schemas.microsoft.com/office/drawing/2014/main" id="{DB57C374-473F-40EF-ADF1-26917F687C1A}"/>
              </a:ext>
            </a:extLst>
          </p:cNvPr>
          <p:cNvSpPr txBox="1"/>
          <p:nvPr/>
        </p:nvSpPr>
        <p:spPr>
          <a:xfrm>
            <a:off x="1463040" y="891540"/>
            <a:ext cx="9406890" cy="769441"/>
          </a:xfrm>
          <a:prstGeom prst="rect">
            <a:avLst/>
          </a:prstGeom>
          <a:noFill/>
        </p:spPr>
        <p:txBody>
          <a:bodyPr wrap="square" rtlCol="0">
            <a:spAutoFit/>
          </a:bodyPr>
          <a:lstStyle/>
          <a:p>
            <a:pPr algn="ctr"/>
            <a:r>
              <a:rPr lang="en-US" sz="4400" b="1" dirty="0">
                <a:solidFill>
                  <a:srgbClr val="002060"/>
                </a:solidFill>
                <a:latin typeface="+mj-lt"/>
                <a:cs typeface="Times New Roman" panose="02020603050405020304" pitchFamily="18" charset="0"/>
              </a:rPr>
              <a:t>I. TRẢI NGHIỆM CÙNG VĂN BẢN</a:t>
            </a:r>
          </a:p>
        </p:txBody>
      </p:sp>
      <p:pic>
        <p:nvPicPr>
          <p:cNvPr id="26" name="Picture 2" descr="Đoạn Trích Trong Lòng Mẹ (trích Những ngày thơ ấu) | Học văn cô Trương  Phương | Podcast Gur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483"/>
          <a:stretch/>
        </p:blipFill>
        <p:spPr bwMode="auto">
          <a:xfrm>
            <a:off x="3463291" y="1660981"/>
            <a:ext cx="5372100" cy="382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667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404315"/>
            <a:ext cx="2181498" cy="1468557"/>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454" y="-29057"/>
            <a:ext cx="2690956" cy="243262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136" y="63964"/>
            <a:ext cx="1964469" cy="1417998"/>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3340" y="4665185"/>
            <a:ext cx="2344740" cy="1917113"/>
          </a:xfrm>
          <a:prstGeom prst="rect">
            <a:avLst/>
          </a:prstGeom>
        </p:spPr>
      </p:pic>
      <p:sp>
        <p:nvSpPr>
          <p:cNvPr id="13" name="Rectangle 12"/>
          <p:cNvSpPr/>
          <p:nvPr/>
        </p:nvSpPr>
        <p:spPr>
          <a:xfrm>
            <a:off x="-1" y="0"/>
            <a:ext cx="9489113" cy="1077218"/>
          </a:xfrm>
          <a:prstGeom prst="rect">
            <a:avLst/>
          </a:prstGeom>
        </p:spPr>
        <p:txBody>
          <a:bodyPr wrap="square">
            <a:spAutoFit/>
          </a:bodyPr>
          <a:lstStyle/>
          <a:p>
            <a:r>
              <a:rPr lang="en-US" sz="3200" b="1" dirty="0">
                <a:solidFill>
                  <a:srgbClr val="5B9BD5">
                    <a:lumMod val="75000"/>
                  </a:srgbClr>
                </a:solidFill>
                <a:latin typeface="Arial" panose="020B0604020202020204" pitchFamily="34" charset="0"/>
                <a:cs typeface="Arial" panose="020B0604020202020204" pitchFamily="34" charset="0"/>
              </a:rPr>
              <a:t>I. TRẢI NGHIỆM CÙNG VĂN BẢN</a:t>
            </a:r>
          </a:p>
          <a:p>
            <a:r>
              <a:rPr lang="en-US" sz="3200" b="1" dirty="0">
                <a:solidFill>
                  <a:srgbClr val="5B9BD5">
                    <a:lumMod val="75000"/>
                  </a:srgbClr>
                </a:solidFill>
                <a:latin typeface="Arial" panose="020B0604020202020204" pitchFamily="34" charset="0"/>
                <a:cs typeface="Arial" panose="020B0604020202020204" pitchFamily="34" charset="0"/>
              </a:rPr>
              <a:t>1. </a:t>
            </a:r>
            <a:r>
              <a:rPr lang="en-US" sz="3200" b="1" dirty="0" err="1">
                <a:solidFill>
                  <a:srgbClr val="5B9BD5">
                    <a:lumMod val="75000"/>
                  </a:srgbClr>
                </a:solidFill>
                <a:latin typeface="Arial" panose="020B0604020202020204" pitchFamily="34" charset="0"/>
                <a:cs typeface="Arial" panose="020B0604020202020204" pitchFamily="34" charset="0"/>
              </a:rPr>
              <a:t>Tác</a:t>
            </a:r>
            <a:r>
              <a:rPr lang="en-US" sz="3200" b="1" dirty="0">
                <a:solidFill>
                  <a:srgbClr val="5B9BD5">
                    <a:lumMod val="75000"/>
                  </a:srgbClr>
                </a:solidFill>
                <a:latin typeface="Arial" panose="020B0604020202020204" pitchFamily="34" charset="0"/>
                <a:cs typeface="Arial" panose="020B0604020202020204" pitchFamily="34" charset="0"/>
              </a:rPr>
              <a:t> </a:t>
            </a:r>
            <a:r>
              <a:rPr lang="en-US" sz="3200" b="1" dirty="0" err="1">
                <a:solidFill>
                  <a:srgbClr val="5B9BD5">
                    <a:lumMod val="75000"/>
                  </a:srgbClr>
                </a:solidFill>
                <a:latin typeface="Arial" panose="020B0604020202020204" pitchFamily="34" charset="0"/>
                <a:cs typeface="Arial" panose="020B0604020202020204" pitchFamily="34" charset="0"/>
              </a:rPr>
              <a:t>giả</a:t>
            </a:r>
            <a:endParaRPr lang="en-US" sz="3200" b="1" dirty="0">
              <a:solidFill>
                <a:srgbClr val="5B9BD5">
                  <a:lumMod val="75000"/>
                </a:srgbClr>
              </a:solidFill>
              <a:latin typeface="Arial" panose="020B0604020202020204" pitchFamily="34" charset="0"/>
              <a:cs typeface="Arial" panose="020B0604020202020204" pitchFamily="34" charset="0"/>
            </a:endParaRPr>
          </a:p>
        </p:txBody>
      </p:sp>
      <p:sp>
        <p:nvSpPr>
          <p:cNvPr id="16" name="Rectangle 15"/>
          <p:cNvSpPr/>
          <p:nvPr/>
        </p:nvSpPr>
        <p:spPr>
          <a:xfrm>
            <a:off x="-1" y="4103380"/>
            <a:ext cx="12182613" cy="3244158"/>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Nguyên</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Hồng</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được</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mệnh danh là nhà văn của những người cùng khổ với biệt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hiệu</a:t>
            </a:r>
            <a:r>
              <a:rPr kumimoji="0" lang="vi-VN" sz="2800" b="1" i="1" u="none" strike="noStrike" kern="0" cap="none" spc="0" normalizeH="0" baseline="0" noProof="0" dirty="0">
                <a:ln>
                  <a:noFill/>
                </a:ln>
                <a:solidFill>
                  <a:srgbClr val="5B9BD5">
                    <a:lumMod val="75000"/>
                  </a:srgbClr>
                </a:solidFill>
                <a:effectLst/>
                <a:uLnTx/>
                <a:uFillTx/>
                <a:latin typeface="Arial" panose="020B0604020202020204" pitchFamily="34" charset="0"/>
                <a:cs typeface="Arial" panose="020B0604020202020204" pitchFamily="34" charset="0"/>
              </a:rPr>
              <a:t>“Nhà văn của phụ nữ và trẻ em”.</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nSpc>
                <a:spcPct val="150000"/>
              </a:lnSpc>
              <a:defRPr/>
            </a:pPr>
            <a:r>
              <a:rPr lang="vi-VN" sz="2800" kern="0" dirty="0">
                <a:solidFill>
                  <a:prstClr val="black"/>
                </a:solidFill>
                <a:cs typeface="Arial" panose="020B0604020202020204" pitchFamily="34" charset="0"/>
              </a:rPr>
              <a:t>-</a:t>
            </a:r>
            <a:r>
              <a:rPr lang="vi-VN" sz="2800" kern="0" dirty="0">
                <a:solidFill>
                  <a:srgbClr val="C00000"/>
                </a:solidFill>
                <a:cs typeface="Arial" panose="020B0604020202020204" pitchFamily="34" charset="0"/>
              </a:rPr>
              <a:t>Sự nghiệp</a:t>
            </a:r>
            <a:r>
              <a:rPr lang="vi-VN" sz="2800" kern="0" dirty="0">
                <a:solidFill>
                  <a:prstClr val="black"/>
                </a:solidFill>
                <a:cs typeface="Arial" panose="020B0604020202020204" pitchFamily="34" charset="0"/>
              </a:rPr>
              <a:t>: Là cây bút đặc sắc và độc đáo của VHVN hiện đại.</a:t>
            </a:r>
          </a:p>
          <a:p>
            <a:pPr lvl="0">
              <a:lnSpc>
                <a:spcPct val="150000"/>
              </a:lnSpc>
              <a:defRPr/>
            </a:pPr>
            <a:r>
              <a:rPr lang="vi-VN" sz="2800" kern="0" dirty="0">
                <a:solidFill>
                  <a:prstClr val="black"/>
                </a:solidFill>
                <a:cs typeface="Arial" panose="020B0604020202020204" pitchFamily="34" charset="0"/>
              </a:rPr>
              <a:t>sáng tác nhiều thể loại khác nhau: tiểu thuyết, kí, thơ... </a:t>
            </a:r>
          </a:p>
          <a:p>
            <a:pPr marL="0" marR="0" lvl="0" indent="0" defTabSz="914400" eaLnBrk="1" fontAlgn="auto" latinLnBrk="0" hangingPunct="1">
              <a:lnSpc>
                <a:spcPct val="15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10760BF-8469-4E83-8568-B8E4218F854F}"/>
              </a:ext>
            </a:extLst>
          </p:cNvPr>
          <p:cNvSpPr/>
          <p:nvPr/>
        </p:nvSpPr>
        <p:spPr>
          <a:xfrm>
            <a:off x="-40344" y="941004"/>
            <a:ext cx="12148287" cy="324428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2800"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Tên</a:t>
            </a:r>
            <a:r>
              <a:rPr kumimoji="0" lang="en-US" sz="2800" i="0" u="none" strike="noStrike" kern="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2800" i="0" u="none" strike="noStrike" kern="0" cap="none" spc="0" normalizeH="0" noProof="0" dirty="0" err="1">
                <a:ln>
                  <a:noFill/>
                </a:ln>
                <a:solidFill>
                  <a:srgbClr val="C00000"/>
                </a:solidFill>
                <a:effectLst/>
                <a:uLnTx/>
                <a:uFillTx/>
                <a:latin typeface="Arial" panose="020B0604020202020204" pitchFamily="34" charset="0"/>
                <a:cs typeface="Arial" panose="020B0604020202020204" pitchFamily="34" charset="0"/>
              </a:rPr>
              <a:t>thật</a:t>
            </a:r>
            <a:r>
              <a:rPr kumimoji="0" lang="en-US" sz="2800" b="1" i="0" u="none" strike="noStrike" kern="0" cap="none" spc="0" normalizeH="0" noProof="0" dirty="0">
                <a:ln>
                  <a:noFill/>
                </a:ln>
                <a:effectLst/>
                <a:uLnTx/>
                <a:uFillTx/>
                <a:latin typeface="Arial" panose="020B0604020202020204" pitchFamily="34" charset="0"/>
                <a:cs typeface="Arial" panose="020B0604020202020204" pitchFamily="34" charset="0"/>
              </a:rPr>
              <a:t>: </a:t>
            </a:r>
            <a:r>
              <a:rPr kumimoji="0" lang="vi-VN" sz="2800" b="1" i="0" u="none" strike="noStrike" kern="0" cap="none" spc="0" normalizeH="0" baseline="0" noProof="0" dirty="0">
                <a:ln>
                  <a:noFill/>
                </a:ln>
                <a:effectLst/>
                <a:uLnTx/>
                <a:uFillTx/>
                <a:latin typeface="Arial" panose="020B0604020202020204" pitchFamily="34" charset="0"/>
                <a:cs typeface="Arial" panose="020B0604020202020204" pitchFamily="34" charset="0"/>
              </a:rPr>
              <a:t>Nguyễn Nguyên Hồng </a:t>
            </a:r>
            <a:r>
              <a:rPr lang="en-US" sz="2800" b="1" kern="0" dirty="0">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effectLst/>
                <a:uLnTx/>
                <a:uFillTx/>
                <a:latin typeface="Arial" panose="020B0604020202020204" pitchFamily="34" charset="0"/>
                <a:cs typeface="Arial" panose="020B0604020202020204" pitchFamily="34" charset="0"/>
              </a:rPr>
              <a:t>(1918 -1982)</a:t>
            </a:r>
          </a:p>
          <a:p>
            <a:pPr lvl="0">
              <a:lnSpc>
                <a:spcPct val="150000"/>
              </a:lnSpc>
              <a:defRPr/>
            </a:pPr>
            <a:r>
              <a:rPr kumimoji="0" lang="vi-VN" sz="28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lang="vi-VN" sz="2800" kern="0" dirty="0">
                <a:solidFill>
                  <a:srgbClr val="C00000"/>
                </a:solidFill>
                <a:cs typeface="Arial" panose="020B0604020202020204" pitchFamily="34" charset="0"/>
              </a:rPr>
              <a:t>Quê quán</a:t>
            </a:r>
            <a:r>
              <a:rPr lang="vi-VN" sz="2800" kern="0" dirty="0">
                <a:solidFill>
                  <a:prstClr val="black"/>
                </a:solidFill>
                <a:cs typeface="Arial" panose="020B0604020202020204" pitchFamily="34" charset="0"/>
              </a:rPr>
              <a:t>: sinh ra ở Nam Định nhưng sống </a:t>
            </a:r>
            <a:r>
              <a:rPr lang="en-US" sz="2800" kern="0" dirty="0">
                <a:solidFill>
                  <a:prstClr val="black"/>
                </a:solidFill>
                <a:cs typeface="Arial" panose="020B0604020202020204" pitchFamily="34" charset="0"/>
              </a:rPr>
              <a:t> </a:t>
            </a:r>
            <a:r>
              <a:rPr lang="vi-VN" sz="2800" kern="0" dirty="0">
                <a:solidFill>
                  <a:prstClr val="black"/>
                </a:solidFill>
                <a:cs typeface="Arial" panose="020B0604020202020204" pitchFamily="34" charset="0"/>
              </a:rPr>
              <a:t>chủ yếu ở Hải Phòng</a:t>
            </a:r>
            <a:r>
              <a:rPr lang="en-US" sz="2800" kern="0" dirty="0">
                <a:solidFill>
                  <a:prstClr val="black"/>
                </a:solidFill>
                <a:cs typeface="Arial" panose="020B0604020202020204" pitchFamily="34" charset="0"/>
              </a:rPr>
              <a:t> </a:t>
            </a:r>
            <a:r>
              <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trong xóm lao động nghèo</a:t>
            </a: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nSpc>
                <a:spcPct val="150000"/>
              </a:lnSpc>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Cuộc</a:t>
            </a:r>
            <a:r>
              <a:rPr kumimoji="0" lang="en-US" sz="2800" b="0" i="0" u="none" strike="noStrike" kern="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noProof="0" dirty="0" err="1">
                <a:ln>
                  <a:noFill/>
                </a:ln>
                <a:solidFill>
                  <a:srgbClr val="C00000"/>
                </a:solidFill>
                <a:effectLst/>
                <a:uLnTx/>
                <a:uFillTx/>
                <a:latin typeface="Arial" panose="020B0604020202020204" pitchFamily="34" charset="0"/>
                <a:cs typeface="Arial" panose="020B0604020202020204" pitchFamily="34" charset="0"/>
              </a:rPr>
              <a:t>đời</a:t>
            </a:r>
            <a:r>
              <a:rPr kumimoji="0" lang="en-US" sz="2800" b="0" i="0" u="none" strike="noStrike" kern="0" cap="none" spc="0" normalizeH="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2800" i="0" u="none" strike="noStrike" kern="0" cap="none" spc="0" normalizeH="0" baseline="0" noProof="0" dirty="0" err="1">
                <a:ln>
                  <a:noFill/>
                </a:ln>
                <a:effectLst/>
                <a:uLnTx/>
                <a:uFillTx/>
                <a:latin typeface="Arial" panose="020B0604020202020204" pitchFamily="34" charset="0"/>
                <a:cs typeface="Arial" panose="020B0604020202020204" pitchFamily="34" charset="0"/>
              </a:rPr>
              <a:t>Nhà</a:t>
            </a:r>
            <a:r>
              <a:rPr kumimoji="0" lang="en-US" sz="2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2800" i="0" u="none" strike="noStrike" kern="0" cap="none" spc="0" normalizeH="0" baseline="0" noProof="0" dirty="0" err="1">
                <a:ln>
                  <a:noFill/>
                </a:ln>
                <a:effectLst/>
                <a:uLnTx/>
                <a:uFillTx/>
                <a:latin typeface="Arial" panose="020B0604020202020204" pitchFamily="34" charset="0"/>
                <a:cs typeface="Arial" panose="020B0604020202020204" pitchFamily="34" charset="0"/>
              </a:rPr>
              <a:t>văn</a:t>
            </a:r>
            <a:r>
              <a:rPr kumimoji="0" lang="en-US" sz="2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vi-VN" sz="2800" i="0" u="none" strike="noStrike" kern="0" cap="none" spc="0" normalizeH="0" baseline="0" noProof="0" dirty="0">
                <a:ln>
                  <a:noFill/>
                </a:ln>
                <a:effectLst/>
                <a:uLnTx/>
                <a:uFillTx/>
                <a:latin typeface="Arial" panose="020B0604020202020204" pitchFamily="34" charset="0"/>
                <a:cs typeface="Arial" panose="020B0604020202020204" pitchFamily="34" charset="0"/>
              </a:rPr>
              <a:t>có tuổi thơ thiếu thốn tình cảm và vật chất</a:t>
            </a:r>
            <a:r>
              <a:rPr lang="en-US" sz="2800" kern="0" dirty="0">
                <a:latin typeface="Arial" panose="020B0604020202020204" pitchFamily="34" charset="0"/>
                <a:cs typeface="Arial" panose="020B0604020202020204" pitchFamily="34" charset="0"/>
              </a:rPr>
              <a:t> </a:t>
            </a:r>
          </a:p>
          <a:p>
            <a:pPr lvl="0">
              <a:lnSpc>
                <a:spcPct val="150000"/>
              </a:lnSpc>
              <a:defRPr/>
            </a:pPr>
            <a:r>
              <a:rPr lang="en-US" sz="2800" kern="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vi-VN" sz="2800" kern="0" dirty="0">
                <a:solidFill>
                  <a:prstClr val="black"/>
                </a:solidFill>
                <a:cs typeface="Arial" panose="020B0604020202020204" pitchFamily="34" charset="0"/>
              </a:rPr>
              <a:t>Ông gần gũi với người lao động, hiểu và thông cảm với họ</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923850"/>
      </p:ext>
    </p:extLst>
  </p:cSld>
  <p:clrMapOvr>
    <a:masterClrMapping/>
  </p:clrMapOvr>
  <mc:AlternateContent xmlns:mc="http://schemas.openxmlformats.org/markup-compatibility/2006" xmlns:p14="http://schemas.microsoft.com/office/powerpoint/2010/main">
    <mc:Choice Requires="p14">
      <p:transition spd="slow" p14:dur="20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5AFD-BD0E-41A0-8AB0-BC96E40CA9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116301-7222-4AB7-B82A-4713870490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BF9BAA-6286-4689-B083-F8615CE92F7D}"/>
              </a:ext>
            </a:extLst>
          </p:cNvPr>
          <p:cNvPicPr>
            <a:picLocks noChangeAspect="1"/>
          </p:cNvPicPr>
          <p:nvPr/>
        </p:nvPicPr>
        <p:blipFill rotWithShape="1">
          <a:blip r:embed="rId2"/>
          <a:srcRect b="7546"/>
          <a:stretch/>
        </p:blipFill>
        <p:spPr>
          <a:xfrm>
            <a:off x="399245" y="365125"/>
            <a:ext cx="10954555" cy="6492875"/>
          </a:xfrm>
          <a:prstGeom prst="rect">
            <a:avLst/>
          </a:prstGeom>
        </p:spPr>
      </p:pic>
      <p:sp>
        <p:nvSpPr>
          <p:cNvPr id="5" name="Rectangle 4">
            <a:extLst>
              <a:ext uri="{FF2B5EF4-FFF2-40B4-BE49-F238E27FC236}">
                <a16:creationId xmlns:a16="http://schemas.microsoft.com/office/drawing/2014/main" id="{F250FF5C-9F3D-4E63-919A-3D71C78EB6D2}"/>
              </a:ext>
            </a:extLst>
          </p:cNvPr>
          <p:cNvSpPr/>
          <p:nvPr/>
        </p:nvSpPr>
        <p:spPr>
          <a:xfrm>
            <a:off x="-1" y="0"/>
            <a:ext cx="9489113" cy="954107"/>
          </a:xfrm>
          <a:prstGeom prst="rect">
            <a:avLst/>
          </a:prstGeom>
        </p:spPr>
        <p:txBody>
          <a:bodyPr wrap="square">
            <a:spAutoFit/>
          </a:bodyPr>
          <a:lstStyle/>
          <a:p>
            <a:r>
              <a:rPr lang="en-US" sz="2800" b="1" dirty="0">
                <a:solidFill>
                  <a:srgbClr val="5B9BD5">
                    <a:lumMod val="75000"/>
                  </a:srgbClr>
                </a:solidFill>
                <a:latin typeface="Arial" panose="020B0604020202020204" pitchFamily="34" charset="0"/>
                <a:cs typeface="Arial" panose="020B0604020202020204" pitchFamily="34" charset="0"/>
              </a:rPr>
              <a:t>I</a:t>
            </a:r>
            <a:r>
              <a:rPr lang="en-US" sz="2800" b="1">
                <a:solidFill>
                  <a:srgbClr val="5B9BD5">
                    <a:lumMod val="75000"/>
                  </a:srgbClr>
                </a:solidFill>
                <a:latin typeface="Arial" panose="020B0604020202020204" pitchFamily="34" charset="0"/>
                <a:cs typeface="Arial" panose="020B0604020202020204" pitchFamily="34" charset="0"/>
              </a:rPr>
              <a:t>. </a:t>
            </a:r>
            <a:r>
              <a:rPr lang="en-US" sz="2800" b="1" smtClean="0">
                <a:solidFill>
                  <a:srgbClr val="5B9BD5">
                    <a:lumMod val="75000"/>
                  </a:srgbClr>
                </a:solidFill>
                <a:latin typeface="Arial" panose="020B0604020202020204" pitchFamily="34" charset="0"/>
                <a:cs typeface="Arial" panose="020B0604020202020204" pitchFamily="34" charset="0"/>
              </a:rPr>
              <a:t>ĐỌC, TÌM HIỂU CHUNG</a:t>
            </a:r>
            <a:endParaRPr lang="en-US" sz="2800" b="1" dirty="0">
              <a:solidFill>
                <a:srgbClr val="5B9BD5">
                  <a:lumMod val="75000"/>
                </a:srgbClr>
              </a:solidFill>
              <a:latin typeface="Arial" panose="020B0604020202020204" pitchFamily="34" charset="0"/>
              <a:cs typeface="Arial" panose="020B0604020202020204" pitchFamily="34" charset="0"/>
            </a:endParaRPr>
          </a:p>
          <a:p>
            <a:r>
              <a:rPr lang="en-US" sz="2800" b="1" dirty="0">
                <a:solidFill>
                  <a:srgbClr val="5B9BD5">
                    <a:lumMod val="75000"/>
                  </a:srgbClr>
                </a:solidFill>
                <a:latin typeface="Arial" panose="020B0604020202020204" pitchFamily="34" charset="0"/>
                <a:cs typeface="Arial" panose="020B0604020202020204" pitchFamily="34" charset="0"/>
              </a:rPr>
              <a:t>1. </a:t>
            </a:r>
            <a:r>
              <a:rPr lang="en-US" sz="2800" b="1" dirty="0" err="1">
                <a:solidFill>
                  <a:srgbClr val="5B9BD5">
                    <a:lumMod val="75000"/>
                  </a:srgbClr>
                </a:solidFill>
                <a:latin typeface="Arial" panose="020B0604020202020204" pitchFamily="34" charset="0"/>
                <a:cs typeface="Arial" panose="020B0604020202020204" pitchFamily="34" charset="0"/>
              </a:rPr>
              <a:t>Tác</a:t>
            </a:r>
            <a:r>
              <a:rPr lang="en-US" sz="2800" b="1" dirty="0">
                <a:solidFill>
                  <a:srgbClr val="5B9BD5">
                    <a:lumMod val="75000"/>
                  </a:srgbClr>
                </a:solidFill>
                <a:latin typeface="Arial" panose="020B0604020202020204" pitchFamily="34" charset="0"/>
                <a:cs typeface="Arial" panose="020B0604020202020204" pitchFamily="34" charset="0"/>
              </a:rPr>
              <a:t> </a:t>
            </a:r>
            <a:r>
              <a:rPr lang="en-US" sz="2800" b="1" dirty="0" err="1">
                <a:solidFill>
                  <a:srgbClr val="5B9BD5">
                    <a:lumMod val="75000"/>
                  </a:srgbClr>
                </a:solidFill>
                <a:latin typeface="Arial" panose="020B0604020202020204" pitchFamily="34" charset="0"/>
                <a:cs typeface="Arial" panose="020B0604020202020204" pitchFamily="34" charset="0"/>
              </a:rPr>
              <a:t>giả</a:t>
            </a:r>
            <a:endParaRPr lang="en-US" sz="2800" b="1" dirty="0">
              <a:solidFill>
                <a:srgbClr val="5B9BD5">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663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3">
            <a:extLst>
              <a:ext uri="{FF2B5EF4-FFF2-40B4-BE49-F238E27FC236}">
                <a16:creationId xmlns:a16="http://schemas.microsoft.com/office/drawing/2014/main" id="{8D2DB5A3-283B-416F-8093-6C97EB2098B6}"/>
              </a:ext>
            </a:extLst>
          </p:cNvPr>
          <p:cNvSpPr/>
          <p:nvPr/>
        </p:nvSpPr>
        <p:spPr>
          <a:xfrm>
            <a:off x="0" y="738513"/>
            <a:ext cx="4653004" cy="686425"/>
          </a:xfrm>
          <a:prstGeom prst="roundRect">
            <a:avLst>
              <a:gd name="adj" fmla="val 23334"/>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tLang="zh-CN" sz="2800" b="1">
              <a:solidFill>
                <a:srgbClr val="0070C0"/>
              </a:solidFill>
              <a:latin typeface="Arial" panose="020B0604020202020204" pitchFamily="34" charset="0"/>
              <a:cs typeface="Arial" panose="020B0604020202020204" pitchFamily="34" charset="0"/>
            </a:endParaRPr>
          </a:p>
          <a:p>
            <a:r>
              <a:rPr lang="en-US" altLang="zh-CN" sz="2800" b="1" smtClean="0">
                <a:solidFill>
                  <a:srgbClr val="0070C0"/>
                </a:solidFill>
                <a:latin typeface="Arial" panose="020B0604020202020204" pitchFamily="34" charset="0"/>
                <a:cs typeface="Arial" panose="020B0604020202020204" pitchFamily="34" charset="0"/>
              </a:rPr>
              <a:t>2.Tác phẩm</a:t>
            </a:r>
          </a:p>
          <a:p>
            <a:r>
              <a:rPr lang="en-US" altLang="zh-CN" sz="2800" b="1" smtClean="0">
                <a:solidFill>
                  <a:srgbClr val="0070C0"/>
                </a:solidFill>
                <a:latin typeface="Arial" panose="020B0604020202020204" pitchFamily="34" charset="0"/>
                <a:cs typeface="Arial" panose="020B0604020202020204" pitchFamily="34" charset="0"/>
              </a:rPr>
              <a:t>a.Đọc, từ khó</a:t>
            </a:r>
          </a:p>
          <a:p>
            <a:pPr algn="ctr"/>
            <a:endParaRPr lang="zh-CN" altLang="en-US" sz="2800" b="1" dirty="0">
              <a:solidFill>
                <a:srgbClr val="0070C0"/>
              </a:solidFill>
              <a:latin typeface="Arial" panose="020B0604020202020204" pitchFamily="34" charset="0"/>
              <a:cs typeface="Arial" panose="020B0604020202020204" pitchFamily="34" charset="0"/>
            </a:endParaRPr>
          </a:p>
        </p:txBody>
      </p:sp>
      <p:sp>
        <p:nvSpPr>
          <p:cNvPr id="6" name="Rectangle 5"/>
          <p:cNvSpPr/>
          <p:nvPr/>
        </p:nvSpPr>
        <p:spPr>
          <a:xfrm>
            <a:off x="74503" y="1424938"/>
            <a:ext cx="7741767" cy="1384995"/>
          </a:xfrm>
          <a:prstGeom prst="rect">
            <a:avLst/>
          </a:prstGeom>
        </p:spPr>
        <p:txBody>
          <a:bodyPr wrap="square">
            <a:spAutoFit/>
          </a:bodyPr>
          <a:lstStyle/>
          <a:p>
            <a:pPr>
              <a:lnSpc>
                <a:spcPct val="150000"/>
              </a:lnSpc>
            </a:pPr>
            <a:r>
              <a:rPr lang="en-US" sz="2800" smtClean="0">
                <a:solidFill>
                  <a:srgbClr val="C00000"/>
                </a:solidFill>
                <a:latin typeface="Arial" panose="020B0604020202020204" pitchFamily="34" charset="0"/>
                <a:cs typeface="Arial" panose="020B0604020202020204" pitchFamily="34" charset="0"/>
                <a:sym typeface="Wingdings"/>
              </a:rPr>
              <a:t>b. </a:t>
            </a:r>
            <a:r>
              <a:rPr lang="en-US" sz="2800" dirty="0" err="1">
                <a:solidFill>
                  <a:srgbClr val="C00000"/>
                </a:solidFill>
                <a:latin typeface="Arial" panose="020B0604020202020204" pitchFamily="34" charset="0"/>
                <a:cs typeface="Arial" panose="020B0604020202020204" pitchFamily="34" charset="0"/>
                <a:sym typeface="Wingdings"/>
              </a:rPr>
              <a:t>Xuất</a:t>
            </a:r>
            <a:r>
              <a:rPr lang="en-US" sz="2800" dirty="0">
                <a:solidFill>
                  <a:srgbClr val="C00000"/>
                </a:solidFill>
                <a:latin typeface="Arial" panose="020B0604020202020204" pitchFamily="34" charset="0"/>
                <a:cs typeface="Arial" panose="020B0604020202020204" pitchFamily="34" charset="0"/>
                <a:sym typeface="Wingdings"/>
              </a:rPr>
              <a:t> </a:t>
            </a:r>
            <a:r>
              <a:rPr lang="en-US" sz="2800" dirty="0" err="1">
                <a:solidFill>
                  <a:srgbClr val="C00000"/>
                </a:solidFill>
                <a:latin typeface="Arial" panose="020B0604020202020204" pitchFamily="34" charset="0"/>
                <a:cs typeface="Arial" panose="020B0604020202020204" pitchFamily="34" charset="0"/>
                <a:sym typeface="Wingdings"/>
              </a:rPr>
              <a:t>xứ</a:t>
            </a:r>
            <a:r>
              <a:rPr lang="en-US" sz="2800" dirty="0">
                <a:solidFill>
                  <a:srgbClr val="FF0066"/>
                </a:solidFill>
                <a:latin typeface="Arial" panose="020B0604020202020204" pitchFamily="34" charset="0"/>
                <a:cs typeface="Arial" panose="020B0604020202020204" pitchFamily="34" charset="0"/>
                <a:sym typeface="Wingdings 3"/>
              </a:rPr>
              <a:t>: </a:t>
            </a:r>
          </a:p>
          <a:p>
            <a:pPr>
              <a:lnSpc>
                <a:spcPct val="150000"/>
              </a:lnSpc>
            </a:pPr>
            <a:r>
              <a:rPr lang="en-US" sz="2800" dirty="0" err="1">
                <a:latin typeface="Arial" panose="020B0604020202020204" pitchFamily="34" charset="0"/>
                <a:cs typeface="Arial" panose="020B0604020202020204" pitchFamily="34" charset="0"/>
                <a:sym typeface="Wingdings 3"/>
              </a:rPr>
              <a:t>Trích</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từ</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chương</a:t>
            </a:r>
            <a:r>
              <a:rPr lang="en-US" sz="2800" dirty="0">
                <a:latin typeface="Arial" panose="020B0604020202020204" pitchFamily="34" charset="0"/>
                <a:cs typeface="Arial" panose="020B0604020202020204" pitchFamily="34" charset="0"/>
                <a:sym typeface="Wingdings 3"/>
              </a:rPr>
              <a:t> IV </a:t>
            </a:r>
            <a:r>
              <a:rPr lang="en-US" sz="2800" dirty="0" err="1">
                <a:latin typeface="Arial" panose="020B0604020202020204" pitchFamily="34" charset="0"/>
                <a:cs typeface="Arial" panose="020B0604020202020204" pitchFamily="34" charset="0"/>
                <a:sym typeface="Wingdings 3"/>
              </a:rPr>
              <a:t>hồi</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kí</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Những</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ngày</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thơ</a:t>
            </a:r>
            <a:r>
              <a:rPr lang="en-US" sz="2800" dirty="0">
                <a:latin typeface="Arial" panose="020B0604020202020204" pitchFamily="34" charset="0"/>
                <a:cs typeface="Arial" panose="020B0604020202020204" pitchFamily="34" charset="0"/>
                <a:sym typeface="Wingdings 3"/>
              </a:rPr>
              <a:t> </a:t>
            </a:r>
            <a:r>
              <a:rPr lang="en-US" sz="2800" dirty="0" err="1">
                <a:latin typeface="Arial" panose="020B0604020202020204" pitchFamily="34" charset="0"/>
                <a:cs typeface="Arial" panose="020B0604020202020204" pitchFamily="34" charset="0"/>
                <a:sym typeface="Wingdings 3"/>
              </a:rPr>
              <a:t>ấu</a:t>
            </a:r>
            <a:r>
              <a:rPr lang="en-US" sz="2800" dirty="0">
                <a:latin typeface="Arial" panose="020B0604020202020204" pitchFamily="34" charset="0"/>
                <a:cs typeface="Arial" panose="020B0604020202020204" pitchFamily="34" charset="0"/>
                <a:sym typeface="Wingdings 3"/>
              </a:rPr>
              <a:t>” </a:t>
            </a:r>
            <a:endParaRPr lang="en-US" sz="2800" dirty="0">
              <a:latin typeface="Arial" panose="020B0604020202020204" pitchFamily="34" charset="0"/>
              <a:cs typeface="Arial" panose="020B0604020202020204" pitchFamily="34" charset="0"/>
            </a:endParaRPr>
          </a:p>
        </p:txBody>
      </p:sp>
      <p:sp>
        <p:nvSpPr>
          <p:cNvPr id="11" name="Oval 59">
            <a:extLst>
              <a:ext uri="{FF2B5EF4-FFF2-40B4-BE49-F238E27FC236}">
                <a16:creationId xmlns:a16="http://schemas.microsoft.com/office/drawing/2014/main" id="{834BF5D0-2116-4AE5-BBDB-8EAF5AEC7ACF}"/>
              </a:ext>
            </a:extLst>
          </p:cNvPr>
          <p:cNvSpPr>
            <a:spLocks noChangeAspect="1" noChangeArrowheads="1"/>
          </p:cNvSpPr>
          <p:nvPr/>
        </p:nvSpPr>
        <p:spPr bwMode="auto">
          <a:xfrm flipH="1">
            <a:off x="74503" y="3008375"/>
            <a:ext cx="552450" cy="552450"/>
          </a:xfrm>
          <a:prstGeom prst="ellipse">
            <a:avLst/>
          </a:prstGeom>
          <a:solidFill>
            <a:srgbClr val="C4B39F"/>
          </a:solidFill>
          <a:ln>
            <a:noFill/>
          </a:ln>
        </p:spPr>
        <p:txBody>
          <a:bodyPr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en-AU" altLang="en-US">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2" name="Freeform 92">
            <a:extLst>
              <a:ext uri="{FF2B5EF4-FFF2-40B4-BE49-F238E27FC236}">
                <a16:creationId xmlns:a16="http://schemas.microsoft.com/office/drawing/2014/main" id="{5EA295FC-83E4-4931-BCC1-FEA62A6E2243}"/>
              </a:ext>
            </a:extLst>
          </p:cNvPr>
          <p:cNvSpPr>
            <a:spLocks noEditPoints="1"/>
          </p:cNvSpPr>
          <p:nvPr/>
        </p:nvSpPr>
        <p:spPr bwMode="auto">
          <a:xfrm>
            <a:off x="204424" y="3154013"/>
            <a:ext cx="258763" cy="260350"/>
          </a:xfrm>
          <a:custGeom>
            <a:avLst/>
            <a:gdLst>
              <a:gd name="T0" fmla="*/ 2147483646 w 288"/>
              <a:gd name="T1" fmla="*/ 0 h 288"/>
              <a:gd name="T2" fmla="*/ 0 w 288"/>
              <a:gd name="T3" fmla="*/ 2147483646 h 288"/>
              <a:gd name="T4" fmla="*/ 2147483646 w 288"/>
              <a:gd name="T5" fmla="*/ 2147483646 h 288"/>
              <a:gd name="T6" fmla="*/ 2147483646 w 288"/>
              <a:gd name="T7" fmla="*/ 2147483646 h 288"/>
              <a:gd name="T8" fmla="*/ 2147483646 w 288"/>
              <a:gd name="T9" fmla="*/ 0 h 288"/>
              <a:gd name="T10" fmla="*/ 2147483646 w 288"/>
              <a:gd name="T11" fmla="*/ 2147483646 h 288"/>
              <a:gd name="T12" fmla="*/ 2147483646 w 288"/>
              <a:gd name="T13" fmla="*/ 2147483646 h 288"/>
              <a:gd name="T14" fmla="*/ 2147483646 w 288"/>
              <a:gd name="T15" fmla="*/ 2147483646 h 288"/>
              <a:gd name="T16" fmla="*/ 2147483646 w 288"/>
              <a:gd name="T17" fmla="*/ 2147483646 h 288"/>
              <a:gd name="T18" fmla="*/ 2147483646 w 288"/>
              <a:gd name="T19" fmla="*/ 2147483646 h 288"/>
              <a:gd name="T20" fmla="*/ 2147483646 w 288"/>
              <a:gd name="T21" fmla="*/ 2147483646 h 288"/>
              <a:gd name="T22" fmla="*/ 2147483646 w 288"/>
              <a:gd name="T23" fmla="*/ 2147483646 h 288"/>
              <a:gd name="T24" fmla="*/ 2147483646 w 288"/>
              <a:gd name="T25" fmla="*/ 2147483646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85" y="226"/>
                </a:moveTo>
                <a:cubicBezTo>
                  <a:pt x="104" y="226"/>
                  <a:pt x="104" y="226"/>
                  <a:pt x="104" y="226"/>
                </a:cubicBezTo>
                <a:cubicBezTo>
                  <a:pt x="124" y="139"/>
                  <a:pt x="124" y="139"/>
                  <a:pt x="124" y="139"/>
                </a:cubicBezTo>
                <a:cubicBezTo>
                  <a:pt x="112" y="132"/>
                  <a:pt x="104" y="119"/>
                  <a:pt x="104" y="104"/>
                </a:cubicBezTo>
                <a:cubicBezTo>
                  <a:pt x="104" y="81"/>
                  <a:pt x="122" y="63"/>
                  <a:pt x="145" y="63"/>
                </a:cubicBezTo>
                <a:cubicBezTo>
                  <a:pt x="167" y="63"/>
                  <a:pt x="185" y="81"/>
                  <a:pt x="185" y="104"/>
                </a:cubicBezTo>
                <a:cubicBezTo>
                  <a:pt x="185" y="119"/>
                  <a:pt x="177" y="132"/>
                  <a:pt x="165" y="139"/>
                </a:cubicBezTo>
                <a:lnTo>
                  <a:pt x="185" y="2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800">
              <a:latin typeface="Arial" panose="020B0604020202020204" pitchFamily="34" charset="0"/>
              <a:cs typeface="Arial" panose="020B0604020202020204" pitchFamily="34" charset="0"/>
            </a:endParaRPr>
          </a:p>
        </p:txBody>
      </p:sp>
      <p:sp>
        <p:nvSpPr>
          <p:cNvPr id="13" name="Rectangle 12"/>
          <p:cNvSpPr/>
          <p:nvPr/>
        </p:nvSpPr>
        <p:spPr>
          <a:xfrm>
            <a:off x="626953" y="2979460"/>
            <a:ext cx="2602538" cy="954107"/>
          </a:xfrm>
          <a:prstGeom prst="rect">
            <a:avLst/>
          </a:prstGeom>
        </p:spPr>
        <p:txBody>
          <a:bodyPr wrap="square">
            <a:spAutoFit/>
          </a:bodyPr>
          <a:lstStyle/>
          <a:p>
            <a:r>
              <a:rPr lang="en-US" sz="2800" smtClean="0">
                <a:solidFill>
                  <a:srgbClr val="C00000"/>
                </a:solidFill>
                <a:latin typeface="Arial" panose="020B0604020202020204" pitchFamily="34" charset="0"/>
                <a:cs typeface="Arial" panose="020B0604020202020204" pitchFamily="34" charset="0"/>
                <a:sym typeface="Wingdings"/>
              </a:rPr>
              <a:t>c.Thể </a:t>
            </a:r>
            <a:r>
              <a:rPr lang="en-US" sz="2800" dirty="0" err="1">
                <a:solidFill>
                  <a:srgbClr val="C00000"/>
                </a:solidFill>
                <a:latin typeface="Arial" panose="020B0604020202020204" pitchFamily="34" charset="0"/>
                <a:cs typeface="Arial" panose="020B0604020202020204" pitchFamily="34" charset="0"/>
                <a:sym typeface="Wingdings"/>
              </a:rPr>
              <a:t>loại</a:t>
            </a:r>
            <a:r>
              <a:rPr lang="en-US" sz="2800" dirty="0">
                <a:solidFill>
                  <a:srgbClr val="FF0066"/>
                </a:solidFill>
                <a:latin typeface="Arial" panose="020B0604020202020204" pitchFamily="34" charset="0"/>
                <a:cs typeface="Arial" panose="020B0604020202020204" pitchFamily="34" charset="0"/>
                <a:sym typeface="Wingdings"/>
              </a:rPr>
              <a:t>: </a:t>
            </a:r>
            <a:r>
              <a:rPr lang="en-US" sz="2800" dirty="0" err="1">
                <a:latin typeface="Arial" panose="020B0604020202020204" pitchFamily="34" charset="0"/>
                <a:cs typeface="Arial" panose="020B0604020202020204" pitchFamily="34" charset="0"/>
                <a:sym typeface="Wingdings"/>
              </a:rPr>
              <a:t>Hồi</a:t>
            </a:r>
            <a:r>
              <a:rPr lang="en-US" sz="2800" dirty="0">
                <a:latin typeface="Arial" panose="020B0604020202020204" pitchFamily="34" charset="0"/>
                <a:cs typeface="Arial" panose="020B0604020202020204" pitchFamily="34" charset="0"/>
                <a:sym typeface="Wingdings"/>
              </a:rPr>
              <a:t> </a:t>
            </a:r>
            <a:r>
              <a:rPr lang="en-US" sz="2800" dirty="0" err="1">
                <a:latin typeface="Arial" panose="020B0604020202020204" pitchFamily="34" charset="0"/>
                <a:cs typeface="Arial" panose="020B0604020202020204" pitchFamily="34" charset="0"/>
                <a:sym typeface="Wingdings"/>
              </a:rPr>
              <a:t>kí</a:t>
            </a:r>
            <a:endParaRPr lang="en-US" sz="2800" dirty="0">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74503" y="3669002"/>
            <a:ext cx="7497993" cy="262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1881" tIns="60940" rIns="121881" bIns="60940">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6pPr>
            <a:lvl7pPr marL="29718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7pPr>
            <a:lvl8pPr marL="34290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8pPr>
            <a:lvl9pPr marL="38862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9pPr>
          </a:lstStyle>
          <a:p>
            <a:pPr algn="just">
              <a:lnSpc>
                <a:spcPct val="150000"/>
              </a:lnSpc>
            </a:pPr>
            <a:r>
              <a:rPr lang="en-US" sz="2800" i="1" dirty="0" err="1">
                <a:latin typeface="Arial" panose="020B0604020202020204" pitchFamily="34" charset="0"/>
                <a:cs typeface="Arial" panose="020B0604020202020204" pitchFamily="34" charset="0"/>
              </a:rPr>
              <a:t>Hồi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thể</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văn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ghi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chép</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kể</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lại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những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hồi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ức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biến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cố</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đã</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xảy</a:t>
            </a:r>
            <a:r>
              <a:rPr lang="en-US" sz="2800" i="1" dirty="0">
                <a:latin typeface="Arial" panose="020B0604020202020204" pitchFamily="34" charset="0"/>
                <a:cs typeface="Arial" panose="020B0604020202020204" pitchFamily="34" charset="0"/>
              </a:rPr>
              <a:t> ra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quá</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khứ</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giả</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đồng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người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kể</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người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tham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gia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chứng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kiến</a:t>
            </a:r>
            <a:r>
              <a:rPr lang="en-US" sz="2800" i="1"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C7F2A5F2-3C8F-4597-B438-8BC7667A4E35}"/>
              </a:ext>
            </a:extLst>
          </p:cNvPr>
          <p:cNvPicPr>
            <a:picLocks noChangeAspect="1"/>
          </p:cNvPicPr>
          <p:nvPr/>
        </p:nvPicPr>
        <p:blipFill>
          <a:blip r:embed="rId3"/>
          <a:stretch>
            <a:fillRect/>
          </a:stretch>
        </p:blipFill>
        <p:spPr>
          <a:xfrm>
            <a:off x="7873284" y="3578430"/>
            <a:ext cx="3392516" cy="2798307"/>
          </a:xfrm>
          <a:prstGeom prst="rect">
            <a:avLst/>
          </a:prstGeom>
        </p:spPr>
      </p:pic>
      <p:pic>
        <p:nvPicPr>
          <p:cNvPr id="10" name="Picture 9">
            <a:extLst>
              <a:ext uri="{FF2B5EF4-FFF2-40B4-BE49-F238E27FC236}">
                <a16:creationId xmlns:a16="http://schemas.microsoft.com/office/drawing/2014/main" id="{F1F2B33D-305B-4E93-BBD2-FFAC2FA0E0FF}"/>
              </a:ext>
            </a:extLst>
          </p:cNvPr>
          <p:cNvPicPr>
            <a:picLocks noChangeAspect="1"/>
          </p:cNvPicPr>
          <p:nvPr/>
        </p:nvPicPr>
        <p:blipFill rotWithShape="1">
          <a:blip r:embed="rId4"/>
          <a:srcRect l="8095" t="6205" r="6719" b="8126"/>
          <a:stretch/>
        </p:blipFill>
        <p:spPr>
          <a:xfrm>
            <a:off x="7538999" y="128789"/>
            <a:ext cx="3726802" cy="3449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a:extLst>
              <a:ext uri="{FF2B5EF4-FFF2-40B4-BE49-F238E27FC236}">
                <a16:creationId xmlns:a16="http://schemas.microsoft.com/office/drawing/2014/main" id="{6B3C787F-EA3A-431C-AB26-9825E7A5799C}"/>
              </a:ext>
            </a:extLst>
          </p:cNvPr>
          <p:cNvSpPr/>
          <p:nvPr/>
        </p:nvSpPr>
        <p:spPr>
          <a:xfrm>
            <a:off x="74503" y="181153"/>
            <a:ext cx="9489113" cy="584775"/>
          </a:xfrm>
          <a:prstGeom prst="rect">
            <a:avLst/>
          </a:prstGeom>
        </p:spPr>
        <p:txBody>
          <a:bodyPr wrap="square">
            <a:spAutoFit/>
          </a:bodyPr>
          <a:lstStyle/>
          <a:p>
            <a:r>
              <a:rPr lang="en-US" sz="3200" b="1" dirty="0">
                <a:solidFill>
                  <a:srgbClr val="5B9BD5">
                    <a:lumMod val="75000"/>
                  </a:srgbClr>
                </a:solidFill>
                <a:latin typeface="Arial" panose="020B0604020202020204" pitchFamily="34" charset="0"/>
                <a:cs typeface="Arial" panose="020B0604020202020204" pitchFamily="34" charset="0"/>
              </a:rPr>
              <a:t>I. TRẢI NGHIỆM CÙNG VĂN BẢN</a:t>
            </a:r>
          </a:p>
        </p:txBody>
      </p:sp>
    </p:spTree>
    <p:extLst>
      <p:ext uri="{BB962C8B-B14F-4D97-AF65-F5344CB8AC3E}">
        <p14:creationId xmlns:p14="http://schemas.microsoft.com/office/powerpoint/2010/main" val="1128370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animBg="1"/>
      <p:bldP spid="12"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92">
            <a:extLst>
              <a:ext uri="{FF2B5EF4-FFF2-40B4-BE49-F238E27FC236}">
                <a16:creationId xmlns:a16="http://schemas.microsoft.com/office/drawing/2014/main" id="{5EA295FC-83E4-4931-BCC1-FEA62A6E2243}"/>
              </a:ext>
            </a:extLst>
          </p:cNvPr>
          <p:cNvSpPr>
            <a:spLocks noEditPoints="1"/>
          </p:cNvSpPr>
          <p:nvPr/>
        </p:nvSpPr>
        <p:spPr bwMode="auto">
          <a:xfrm>
            <a:off x="1173168" y="1492690"/>
            <a:ext cx="258763" cy="260350"/>
          </a:xfrm>
          <a:custGeom>
            <a:avLst/>
            <a:gdLst>
              <a:gd name="T0" fmla="*/ 2147483646 w 288"/>
              <a:gd name="T1" fmla="*/ 0 h 288"/>
              <a:gd name="T2" fmla="*/ 0 w 288"/>
              <a:gd name="T3" fmla="*/ 2147483646 h 288"/>
              <a:gd name="T4" fmla="*/ 2147483646 w 288"/>
              <a:gd name="T5" fmla="*/ 2147483646 h 288"/>
              <a:gd name="T6" fmla="*/ 2147483646 w 288"/>
              <a:gd name="T7" fmla="*/ 2147483646 h 288"/>
              <a:gd name="T8" fmla="*/ 2147483646 w 288"/>
              <a:gd name="T9" fmla="*/ 0 h 288"/>
              <a:gd name="T10" fmla="*/ 2147483646 w 288"/>
              <a:gd name="T11" fmla="*/ 2147483646 h 288"/>
              <a:gd name="T12" fmla="*/ 2147483646 w 288"/>
              <a:gd name="T13" fmla="*/ 2147483646 h 288"/>
              <a:gd name="T14" fmla="*/ 2147483646 w 288"/>
              <a:gd name="T15" fmla="*/ 2147483646 h 288"/>
              <a:gd name="T16" fmla="*/ 2147483646 w 288"/>
              <a:gd name="T17" fmla="*/ 2147483646 h 288"/>
              <a:gd name="T18" fmla="*/ 2147483646 w 288"/>
              <a:gd name="T19" fmla="*/ 2147483646 h 288"/>
              <a:gd name="T20" fmla="*/ 2147483646 w 288"/>
              <a:gd name="T21" fmla="*/ 2147483646 h 288"/>
              <a:gd name="T22" fmla="*/ 2147483646 w 288"/>
              <a:gd name="T23" fmla="*/ 2147483646 h 288"/>
              <a:gd name="T24" fmla="*/ 2147483646 w 288"/>
              <a:gd name="T25" fmla="*/ 2147483646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85" y="226"/>
                </a:moveTo>
                <a:cubicBezTo>
                  <a:pt x="104" y="226"/>
                  <a:pt x="104" y="226"/>
                  <a:pt x="104" y="226"/>
                </a:cubicBezTo>
                <a:cubicBezTo>
                  <a:pt x="124" y="139"/>
                  <a:pt x="124" y="139"/>
                  <a:pt x="124" y="139"/>
                </a:cubicBezTo>
                <a:cubicBezTo>
                  <a:pt x="112" y="132"/>
                  <a:pt x="104" y="119"/>
                  <a:pt x="104" y="104"/>
                </a:cubicBezTo>
                <a:cubicBezTo>
                  <a:pt x="104" y="81"/>
                  <a:pt x="122" y="63"/>
                  <a:pt x="145" y="63"/>
                </a:cubicBezTo>
                <a:cubicBezTo>
                  <a:pt x="167" y="63"/>
                  <a:pt x="185" y="81"/>
                  <a:pt x="185" y="104"/>
                </a:cubicBezTo>
                <a:cubicBezTo>
                  <a:pt x="185" y="119"/>
                  <a:pt x="177" y="132"/>
                  <a:pt x="165" y="139"/>
                </a:cubicBezTo>
                <a:lnTo>
                  <a:pt x="185" y="2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Oval 59">
            <a:extLst>
              <a:ext uri="{FF2B5EF4-FFF2-40B4-BE49-F238E27FC236}">
                <a16:creationId xmlns:a16="http://schemas.microsoft.com/office/drawing/2014/main" id="{834BF5D0-2116-4AE5-BBDB-8EAF5AEC7ACF}"/>
              </a:ext>
            </a:extLst>
          </p:cNvPr>
          <p:cNvSpPr>
            <a:spLocks noChangeAspect="1" noChangeArrowheads="1"/>
          </p:cNvSpPr>
          <p:nvPr/>
        </p:nvSpPr>
        <p:spPr bwMode="auto">
          <a:xfrm flipH="1">
            <a:off x="83275" y="1558720"/>
            <a:ext cx="552450" cy="552450"/>
          </a:xfrm>
          <a:prstGeom prst="ellipse">
            <a:avLst/>
          </a:prstGeom>
          <a:solidFill>
            <a:srgbClr val="C4B39F"/>
          </a:solidFill>
          <a:ln>
            <a:noFill/>
          </a:ln>
        </p:spPr>
        <p:txBody>
          <a:bodyPr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en-AU" altLang="en-US" sz="1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92">
            <a:extLst>
              <a:ext uri="{FF2B5EF4-FFF2-40B4-BE49-F238E27FC236}">
                <a16:creationId xmlns:a16="http://schemas.microsoft.com/office/drawing/2014/main" id="{5EA295FC-83E4-4931-BCC1-FEA62A6E2243}"/>
              </a:ext>
            </a:extLst>
          </p:cNvPr>
          <p:cNvSpPr>
            <a:spLocks noEditPoints="1"/>
          </p:cNvSpPr>
          <p:nvPr/>
        </p:nvSpPr>
        <p:spPr bwMode="auto">
          <a:xfrm>
            <a:off x="230736" y="1694892"/>
            <a:ext cx="258763" cy="260350"/>
          </a:xfrm>
          <a:custGeom>
            <a:avLst/>
            <a:gdLst>
              <a:gd name="T0" fmla="*/ 2147483646 w 288"/>
              <a:gd name="T1" fmla="*/ 0 h 288"/>
              <a:gd name="T2" fmla="*/ 0 w 288"/>
              <a:gd name="T3" fmla="*/ 2147483646 h 288"/>
              <a:gd name="T4" fmla="*/ 2147483646 w 288"/>
              <a:gd name="T5" fmla="*/ 2147483646 h 288"/>
              <a:gd name="T6" fmla="*/ 2147483646 w 288"/>
              <a:gd name="T7" fmla="*/ 2147483646 h 288"/>
              <a:gd name="T8" fmla="*/ 2147483646 w 288"/>
              <a:gd name="T9" fmla="*/ 0 h 288"/>
              <a:gd name="T10" fmla="*/ 2147483646 w 288"/>
              <a:gd name="T11" fmla="*/ 2147483646 h 288"/>
              <a:gd name="T12" fmla="*/ 2147483646 w 288"/>
              <a:gd name="T13" fmla="*/ 2147483646 h 288"/>
              <a:gd name="T14" fmla="*/ 2147483646 w 288"/>
              <a:gd name="T15" fmla="*/ 2147483646 h 288"/>
              <a:gd name="T16" fmla="*/ 2147483646 w 288"/>
              <a:gd name="T17" fmla="*/ 2147483646 h 288"/>
              <a:gd name="T18" fmla="*/ 2147483646 w 288"/>
              <a:gd name="T19" fmla="*/ 2147483646 h 288"/>
              <a:gd name="T20" fmla="*/ 2147483646 w 288"/>
              <a:gd name="T21" fmla="*/ 2147483646 h 288"/>
              <a:gd name="T22" fmla="*/ 2147483646 w 288"/>
              <a:gd name="T23" fmla="*/ 2147483646 h 288"/>
              <a:gd name="T24" fmla="*/ 2147483646 w 288"/>
              <a:gd name="T25" fmla="*/ 2147483646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85" y="226"/>
                </a:moveTo>
                <a:cubicBezTo>
                  <a:pt x="104" y="226"/>
                  <a:pt x="104" y="226"/>
                  <a:pt x="104" y="226"/>
                </a:cubicBezTo>
                <a:cubicBezTo>
                  <a:pt x="124" y="139"/>
                  <a:pt x="124" y="139"/>
                  <a:pt x="124" y="139"/>
                </a:cubicBezTo>
                <a:cubicBezTo>
                  <a:pt x="112" y="132"/>
                  <a:pt x="104" y="119"/>
                  <a:pt x="104" y="104"/>
                </a:cubicBezTo>
                <a:cubicBezTo>
                  <a:pt x="104" y="81"/>
                  <a:pt x="122" y="63"/>
                  <a:pt x="145" y="63"/>
                </a:cubicBezTo>
                <a:cubicBezTo>
                  <a:pt x="167" y="63"/>
                  <a:pt x="185" y="81"/>
                  <a:pt x="185" y="104"/>
                </a:cubicBezTo>
                <a:cubicBezTo>
                  <a:pt x="185" y="119"/>
                  <a:pt x="177" y="132"/>
                  <a:pt x="165" y="139"/>
                </a:cubicBezTo>
                <a:lnTo>
                  <a:pt x="185" y="2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 name="Rectangle 12"/>
          <p:cNvSpPr/>
          <p:nvPr/>
        </p:nvSpPr>
        <p:spPr>
          <a:xfrm>
            <a:off x="732220" y="1536234"/>
            <a:ext cx="3188563" cy="523220"/>
          </a:xfrm>
          <a:prstGeom prst="rect">
            <a:avLst/>
          </a:prstGeom>
        </p:spPr>
        <p:txBody>
          <a:bodyPr wrap="square">
            <a:spAutoFit/>
          </a:bodyPr>
          <a:lstStyle/>
          <a:p>
            <a:r>
              <a:rPr lang="en-US" sz="2800" smtClean="0">
                <a:solidFill>
                  <a:srgbClr val="FF0000"/>
                </a:solidFill>
                <a:latin typeface="Arial" panose="020B0604020202020204" pitchFamily="34" charset="0"/>
                <a:cs typeface="Arial" panose="020B0604020202020204" pitchFamily="34" charset="0"/>
                <a:sym typeface="Wingdings"/>
              </a:rPr>
              <a:t>d.Bố </a:t>
            </a:r>
            <a:r>
              <a:rPr lang="en-US" sz="2800" dirty="0" err="1">
                <a:solidFill>
                  <a:srgbClr val="FF0000"/>
                </a:solidFill>
                <a:latin typeface="Arial" panose="020B0604020202020204" pitchFamily="34" charset="0"/>
                <a:cs typeface="Arial" panose="020B0604020202020204" pitchFamily="34" charset="0"/>
                <a:sym typeface="Wingdings"/>
              </a:rPr>
              <a:t>cục</a:t>
            </a:r>
            <a:r>
              <a:rPr lang="en-US" sz="2800" dirty="0">
                <a:solidFill>
                  <a:srgbClr val="FF0000"/>
                </a:solidFill>
                <a:latin typeface="Arial" panose="020B0604020202020204" pitchFamily="34" charset="0"/>
                <a:cs typeface="Arial" panose="020B0604020202020204" pitchFamily="34" charset="0"/>
                <a:sym typeface="Wingdings"/>
              </a:rPr>
              <a:t>: 2 </a:t>
            </a:r>
            <a:r>
              <a:rPr lang="en-US" sz="2800" dirty="0" err="1">
                <a:solidFill>
                  <a:srgbClr val="FF0000"/>
                </a:solidFill>
                <a:latin typeface="Arial" panose="020B0604020202020204" pitchFamily="34" charset="0"/>
                <a:cs typeface="Arial" panose="020B0604020202020204" pitchFamily="34" charset="0"/>
                <a:sym typeface="Wingdings"/>
              </a:rPr>
              <a:t>phần</a:t>
            </a:r>
            <a:endParaRPr lang="en-US" sz="2800" dirty="0">
              <a:solidFill>
                <a:srgbClr val="FF0000"/>
              </a:solidFill>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3275" y="2212661"/>
            <a:ext cx="12117497" cy="98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1881" tIns="60940" rIns="121881" bIns="60940">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6pPr>
            <a:lvl7pPr marL="29718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7pPr>
            <a:lvl8pPr marL="34290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8pPr>
            <a:lvl9pPr marL="38862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9pPr>
          </a:lstStyle>
          <a:p>
            <a:pPr algn="just"/>
            <a:r>
              <a:rPr lang="en-US" sz="2800" dirty="0">
                <a:latin typeface="Arial" panose="020B0604020202020204" pitchFamily="34" charset="0"/>
                <a:cs typeface="Arial" panose="020B0604020202020204" pitchFamily="34" charset="0"/>
                <a:sym typeface="Wingdings" pitchFamily="2" charset="2"/>
              </a:rPr>
              <a:t> </a:t>
            </a:r>
            <a:r>
              <a:rPr lang="vi-VN" sz="2800" dirty="0">
                <a:latin typeface="Arial" panose="020B0604020202020204" pitchFamily="34" charset="0"/>
                <a:cs typeface="Arial" panose="020B0604020202020204" pitchFamily="34" charset="0"/>
              </a:rPr>
              <a:t>Phần 1 (từ đầu đến “hỏi đến chứ?”)</a:t>
            </a:r>
            <a:r>
              <a:rPr lang="en-US" sz="2800" dirty="0">
                <a:latin typeface="Arial" panose="020B0604020202020204" pitchFamily="34" charset="0"/>
                <a:cs typeface="Arial" panose="020B0604020202020204" pitchFamily="34" charset="0"/>
              </a:rPr>
              <a:t>: C</a:t>
            </a:r>
            <a:r>
              <a:rPr lang="vi-VN" sz="2800" dirty="0">
                <a:latin typeface="Arial" panose="020B0604020202020204" pitchFamily="34" charset="0"/>
                <a:cs typeface="Arial" panose="020B0604020202020204" pitchFamily="34" charset="0"/>
              </a:rPr>
              <a:t>uộc đối thoại giữa người</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 và chú bé Hồng</a:t>
            </a:r>
            <a:r>
              <a:rPr lang="en-US" sz="2800" dirty="0">
                <a:latin typeface="Arial" panose="020B0604020202020204" pitchFamily="34" charset="0"/>
                <a:cs typeface="Arial" panose="020B0604020202020204" pitchFamily="34" charset="0"/>
              </a:rPr>
              <a:t>.</a:t>
            </a:r>
          </a:p>
        </p:txBody>
      </p:sp>
      <p:sp>
        <p:nvSpPr>
          <p:cNvPr id="15" name="Text Box 11"/>
          <p:cNvSpPr txBox="1">
            <a:spLocks noChangeArrowheads="1"/>
          </p:cNvSpPr>
          <p:nvPr/>
        </p:nvSpPr>
        <p:spPr bwMode="auto">
          <a:xfrm>
            <a:off x="0" y="4107368"/>
            <a:ext cx="7997780" cy="98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1881" tIns="60940" rIns="121881" bIns="60940">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6pPr>
            <a:lvl7pPr marL="29718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7pPr>
            <a:lvl8pPr marL="34290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8pPr>
            <a:lvl9pPr marL="3886200" indent="-228600" eaLnBrk="0" fontAlgn="base" hangingPunct="0">
              <a:spcBef>
                <a:spcPct val="0"/>
              </a:spcBef>
              <a:spcAft>
                <a:spcPct val="0"/>
              </a:spcAft>
              <a:defRPr sz="1400">
                <a:solidFill>
                  <a:schemeClr val="tx1"/>
                </a:solidFill>
                <a:latin typeface="微软雅黑" pitchFamily="34" charset="-122"/>
                <a:ea typeface="微软雅黑" pitchFamily="34" charset="-122"/>
              </a:defRPr>
            </a:lvl9pPr>
          </a:lstStyle>
          <a:p>
            <a:pPr algn="just"/>
            <a:r>
              <a:rPr lang="en-US" sz="2800" dirty="0">
                <a:latin typeface="Arial" panose="020B0604020202020204" pitchFamily="34" charset="0"/>
                <a:cs typeface="Arial" panose="020B0604020202020204" pitchFamily="34" charset="0"/>
                <a:sym typeface="Wingdings" pitchFamily="2" charset="2"/>
              </a:rPr>
              <a:t> </a:t>
            </a:r>
            <a:r>
              <a:rPr lang="vi-VN" sz="2800" dirty="0">
                <a:latin typeface="Arial" panose="020B0604020202020204" pitchFamily="34" charset="0"/>
                <a:cs typeface="Arial" panose="020B0604020202020204" pitchFamily="34" charset="0"/>
              </a:rPr>
              <a:t>Phần 2 (</a:t>
            </a:r>
            <a:r>
              <a:rPr lang="en-US" sz="2800" dirty="0">
                <a:latin typeface="Arial" panose="020B0604020202020204" pitchFamily="34" charset="0"/>
                <a:cs typeface="Arial" panose="020B0604020202020204" pitchFamily="34" charset="0"/>
              </a:rPr>
              <a:t>C</a:t>
            </a:r>
            <a:r>
              <a:rPr lang="vi-VN" sz="2800" dirty="0">
                <a:latin typeface="Arial" panose="020B0604020202020204" pitchFamily="34" charset="0"/>
                <a:cs typeface="Arial" panose="020B0604020202020204" pitchFamily="34" charset="0"/>
              </a:rPr>
              <a:t>òn lại):</a:t>
            </a:r>
            <a:r>
              <a:rPr lang="en-US" sz="2800" dirty="0">
                <a:latin typeface="Arial" panose="020B0604020202020204" pitchFamily="34" charset="0"/>
                <a:cs typeface="Arial" panose="020B0604020202020204" pitchFamily="34" charset="0"/>
              </a:rPr>
              <a:t> N</a:t>
            </a:r>
            <a:r>
              <a:rPr lang="vi-VN" sz="2800" dirty="0">
                <a:latin typeface="Arial" panose="020B0604020202020204" pitchFamily="34" charset="0"/>
                <a:cs typeface="Arial" panose="020B0604020202020204" pitchFamily="34" charset="0"/>
              </a:rPr>
              <a:t>iềm hạnh phúc vô bờ của chú bé Hồng khi được</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gặp mẹ.</a:t>
            </a:r>
            <a:endParaRPr lang="en-US" sz="28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BEFDAFF3-DCED-46BE-81EA-15405218E924}"/>
              </a:ext>
            </a:extLst>
          </p:cNvPr>
          <p:cNvPicPr>
            <a:picLocks noChangeAspect="1"/>
          </p:cNvPicPr>
          <p:nvPr/>
        </p:nvPicPr>
        <p:blipFill>
          <a:blip r:embed="rId3"/>
          <a:stretch>
            <a:fillRect/>
          </a:stretch>
        </p:blipFill>
        <p:spPr>
          <a:xfrm>
            <a:off x="7873283" y="2750632"/>
            <a:ext cx="4065431" cy="3626105"/>
          </a:xfrm>
          <a:prstGeom prst="rect">
            <a:avLst/>
          </a:prstGeom>
        </p:spPr>
      </p:pic>
    </p:spTree>
    <p:extLst>
      <p:ext uri="{BB962C8B-B14F-4D97-AF65-F5344CB8AC3E}">
        <p14:creationId xmlns:p14="http://schemas.microsoft.com/office/powerpoint/2010/main" val="147148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trips(down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2</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341" y="515389"/>
            <a:ext cx="2057400" cy="216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83" y="3228104"/>
            <a:ext cx="1429991" cy="220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26232" y="3397128"/>
            <a:ext cx="1978431" cy="2612973"/>
          </a:xfrm>
          <a:prstGeom prst="rect">
            <a:avLst/>
          </a:prstGeom>
        </p:spPr>
      </p:pic>
      <p:sp>
        <p:nvSpPr>
          <p:cNvPr id="3" name="Rounded Rectangle 2"/>
          <p:cNvSpPr/>
          <p:nvPr/>
        </p:nvSpPr>
        <p:spPr>
          <a:xfrm>
            <a:off x="4389120" y="515389"/>
            <a:ext cx="5453149" cy="6375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Vừa nhắm mắt vừa mở cửa sổ</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372495" y="1152908"/>
            <a:ext cx="5469774" cy="12827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Cội nguồn yêu thương là:</a:t>
            </a:r>
          </a:p>
          <a:p>
            <a:pPr algn="ctr"/>
            <a:r>
              <a:rPr lang="en-US" sz="3200" smtClean="0">
                <a:solidFill>
                  <a:srgbClr val="FF0000"/>
                </a:solidFill>
                <a:latin typeface="Times New Roman" panose="02020603050405020304" pitchFamily="18" charset="0"/>
                <a:cs typeface="Times New Roman" panose="02020603050405020304" pitchFamily="18" charset="0"/>
              </a:rPr>
              <a:t>Gia đình</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526275" y="3627115"/>
            <a:ext cx="3644242" cy="6375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Người thầy đầu tiên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446416" y="4264634"/>
            <a:ext cx="4593899" cy="12827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Cội nguồn yêu thương là:</a:t>
            </a:r>
          </a:p>
          <a:p>
            <a:pPr algn="ctr"/>
            <a:r>
              <a:rPr lang="en-US" sz="3200" smtClean="0">
                <a:solidFill>
                  <a:srgbClr val="FF0000"/>
                </a:solidFill>
                <a:latin typeface="Times New Roman" panose="02020603050405020304" pitchFamily="18" charset="0"/>
                <a:cs typeface="Times New Roman" panose="02020603050405020304" pitchFamily="18" charset="0"/>
              </a:rPr>
              <a:t>Mái trường( thầy cô)</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8204661" y="3397129"/>
            <a:ext cx="3934678" cy="6375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Người thầy đầu tiên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8204662" y="4034647"/>
            <a:ext cx="3934677" cy="166510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Cội nguồn yêu thương là:</a:t>
            </a:r>
          </a:p>
          <a:p>
            <a:pPr algn="ctr"/>
            <a:r>
              <a:rPr lang="en-US" sz="3200" smtClean="0">
                <a:solidFill>
                  <a:srgbClr val="FF0000"/>
                </a:solidFill>
                <a:latin typeface="Times New Roman" panose="02020603050405020304" pitchFamily="18" charset="0"/>
                <a:cs typeface="Times New Roman" panose="02020603050405020304" pitchFamily="18" charset="0"/>
              </a:rPr>
              <a:t>Quê hương</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51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wheel(1)">
                                      <p:cBhvr>
                                        <p:cTn id="21"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7B026-04C4-4685-8AE1-4B1ED2B09F15}"/>
              </a:ext>
            </a:extLst>
          </p:cNvPr>
          <p:cNvPicPr>
            <a:picLocks noChangeAspect="1"/>
          </p:cNvPicPr>
          <p:nvPr/>
        </p:nvPicPr>
        <p:blipFill>
          <a:blip r:embed="rId2"/>
          <a:stretch>
            <a:fillRect/>
          </a:stretch>
        </p:blipFill>
        <p:spPr>
          <a:xfrm>
            <a:off x="-90152" y="1"/>
            <a:ext cx="7276563" cy="6857999"/>
          </a:xfrm>
          <a:prstGeom prst="rect">
            <a:avLst/>
          </a:prstGeom>
        </p:spPr>
      </p:pic>
      <p:sp>
        <p:nvSpPr>
          <p:cNvPr id="3" name="Rectangle 2">
            <a:extLst>
              <a:ext uri="{FF2B5EF4-FFF2-40B4-BE49-F238E27FC236}">
                <a16:creationId xmlns:a16="http://schemas.microsoft.com/office/drawing/2014/main" id="{585572AD-C893-4456-A397-ECAD78D823E3}"/>
              </a:ext>
            </a:extLst>
          </p:cNvPr>
          <p:cNvSpPr/>
          <p:nvPr/>
        </p:nvSpPr>
        <p:spPr>
          <a:xfrm>
            <a:off x="7285918" y="140361"/>
            <a:ext cx="4254691" cy="523220"/>
          </a:xfrm>
          <a:prstGeom prst="rect">
            <a:avLst/>
          </a:prstGeom>
        </p:spPr>
        <p:txBody>
          <a:bodyPr wrap="none">
            <a:spAutoFit/>
          </a:bodyPr>
          <a:lstStyle/>
          <a:p>
            <a:r>
              <a:rPr lang="vi-VN" sz="2800" b="1" dirty="0">
                <a:solidFill>
                  <a:srgbClr val="0070C0"/>
                </a:solidFill>
                <a:ea typeface="Times New Roman" panose="02020603050405020304" pitchFamily="18" charset="0"/>
              </a:rPr>
              <a:t>II</a:t>
            </a:r>
            <a:r>
              <a:rPr lang="vi-VN" sz="2800" b="1">
                <a:solidFill>
                  <a:srgbClr val="0070C0"/>
                </a:solidFill>
                <a:ea typeface="Times New Roman" panose="02020603050405020304" pitchFamily="18" charset="0"/>
              </a:rPr>
              <a:t>. </a:t>
            </a:r>
            <a:r>
              <a:rPr lang="en-US" sz="2800" b="1" smtClean="0">
                <a:solidFill>
                  <a:srgbClr val="0070C0"/>
                </a:solidFill>
                <a:latin typeface="Arial"/>
                <a:ea typeface="Times New Roman" panose="02020603050405020304" pitchFamily="18" charset="0"/>
              </a:rPr>
              <a:t>KHÁM PHÁ VĂN BẢN</a:t>
            </a:r>
            <a:endParaRPr lang="en-US" sz="2800" dirty="0">
              <a:solidFill>
                <a:srgbClr val="0070C0"/>
              </a:solidFill>
              <a:latin typeface="Arial"/>
            </a:endParaRPr>
          </a:p>
        </p:txBody>
      </p:sp>
      <p:sp>
        <p:nvSpPr>
          <p:cNvPr id="4" name="Rectangle 3">
            <a:extLst>
              <a:ext uri="{FF2B5EF4-FFF2-40B4-BE49-F238E27FC236}">
                <a16:creationId xmlns:a16="http://schemas.microsoft.com/office/drawing/2014/main" id="{266A2660-2DA3-426E-BB5F-F39A34F82D33}"/>
              </a:ext>
            </a:extLst>
          </p:cNvPr>
          <p:cNvSpPr/>
          <p:nvPr/>
        </p:nvSpPr>
        <p:spPr>
          <a:xfrm>
            <a:off x="7285918" y="663581"/>
            <a:ext cx="5216838" cy="954107"/>
          </a:xfrm>
          <a:prstGeom prst="rect">
            <a:avLst/>
          </a:prstGeom>
        </p:spPr>
        <p:txBody>
          <a:bodyPr wrap="square">
            <a:spAutoFit/>
          </a:bodyPr>
          <a:lstStyle/>
          <a:p>
            <a:r>
              <a:rPr lang="vi-VN" sz="2800" b="1" dirty="0">
                <a:solidFill>
                  <a:srgbClr val="0070C0"/>
                </a:solidFill>
                <a:ea typeface="Times New Roman" panose="02020603050405020304" pitchFamily="18" charset="0"/>
              </a:rPr>
              <a:t>1</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Cuộc</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đối</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thoại</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giữa</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bà</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cô</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và</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bé</a:t>
            </a:r>
            <a:r>
              <a:rPr lang="en-US" sz="2800" b="1" dirty="0">
                <a:solidFill>
                  <a:srgbClr val="0070C0"/>
                </a:solidFill>
                <a:latin typeface="Arial"/>
                <a:ea typeface="Times New Roman" panose="02020603050405020304" pitchFamily="18" charset="0"/>
              </a:rPr>
              <a:t> </a:t>
            </a:r>
            <a:r>
              <a:rPr lang="en-US" sz="2800" b="1" dirty="0" err="1">
                <a:solidFill>
                  <a:srgbClr val="0070C0"/>
                </a:solidFill>
                <a:latin typeface="Arial"/>
                <a:ea typeface="Times New Roman" panose="02020603050405020304" pitchFamily="18" charset="0"/>
              </a:rPr>
              <a:t>Hồng</a:t>
            </a:r>
            <a:r>
              <a:rPr lang="en-US" sz="2800" b="1" dirty="0">
                <a:solidFill>
                  <a:srgbClr val="0070C0"/>
                </a:solidFill>
                <a:latin typeface="Arial"/>
                <a:ea typeface="Times New Roman" panose="02020603050405020304" pitchFamily="18" charset="0"/>
              </a:rPr>
              <a:t> </a:t>
            </a:r>
            <a:endParaRPr lang="en-US" sz="2800" dirty="0">
              <a:solidFill>
                <a:srgbClr val="0070C0"/>
              </a:solidFill>
              <a:latin typeface="Arial"/>
            </a:endParaRPr>
          </a:p>
        </p:txBody>
      </p:sp>
      <p:sp>
        <p:nvSpPr>
          <p:cNvPr id="5" name="TextBox 4">
            <a:extLst>
              <a:ext uri="{FF2B5EF4-FFF2-40B4-BE49-F238E27FC236}">
                <a16:creationId xmlns:a16="http://schemas.microsoft.com/office/drawing/2014/main" id="{230C713A-872B-4B13-B90D-11F7F9BF8E5E}"/>
              </a:ext>
            </a:extLst>
          </p:cNvPr>
          <p:cNvSpPr txBox="1"/>
          <p:nvPr/>
        </p:nvSpPr>
        <p:spPr>
          <a:xfrm>
            <a:off x="7236014" y="1712759"/>
            <a:ext cx="4955986" cy="4509889"/>
          </a:xfrm>
          <a:prstGeom prst="rect">
            <a:avLst/>
          </a:prstGeom>
          <a:noFill/>
        </p:spPr>
        <p:txBody>
          <a:bodyPr wrap="square" rtlCol="0">
            <a:spAutoFit/>
          </a:bodyPr>
          <a:lstStyle/>
          <a:p>
            <a:pPr algn="just">
              <a:lnSpc>
                <a:spcPct val="115000"/>
              </a:lnSpc>
            </a:pPr>
            <a:r>
              <a:rPr lang="pt-BR"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Nhân vật bé Hồng</a:t>
            </a:r>
          </a:p>
          <a:p>
            <a:pPr algn="just">
              <a:lnSpc>
                <a:spcPct val="115000"/>
              </a:lnSpc>
            </a:pP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Em hãy hêu hoàn cảnh gia đình của nhân vật cậu bé Hồng?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Nhận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xét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của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em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về</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hoàn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cảnh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đó</a:t>
            </a:r>
            <a:r>
              <a:rPr lang="en-US" sz="2800" dirty="0">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pP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Cuộc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thoại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bé</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Hồng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cô</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xoay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quanh</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gì</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6908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54C958-71C9-4E99-9492-A8B601A6602A}"/>
              </a:ext>
            </a:extLst>
          </p:cNvPr>
          <p:cNvSpPr/>
          <p:nvPr/>
        </p:nvSpPr>
        <p:spPr>
          <a:xfrm>
            <a:off x="3564730" y="91563"/>
            <a:ext cx="4254691" cy="523220"/>
          </a:xfrm>
          <a:prstGeom prst="rect">
            <a:avLst/>
          </a:prstGeom>
        </p:spPr>
        <p:txBody>
          <a:bodyPr wrap="none">
            <a:spAutoFit/>
          </a:bodyPr>
          <a:lstStyle/>
          <a:p>
            <a:r>
              <a:rPr lang="vi-VN" sz="2800" b="1" dirty="0">
                <a:solidFill>
                  <a:srgbClr val="0070C0"/>
                </a:solidFill>
                <a:latin typeface="+mj-lt"/>
                <a:ea typeface="Times New Roman" panose="02020603050405020304" pitchFamily="18" charset="0"/>
              </a:rPr>
              <a:t>II</a:t>
            </a:r>
            <a:r>
              <a:rPr lang="vi-VN" sz="2800" b="1">
                <a:solidFill>
                  <a:srgbClr val="0070C0"/>
                </a:solidFill>
                <a:latin typeface="+mj-lt"/>
                <a:ea typeface="Times New Roman" panose="02020603050405020304" pitchFamily="18" charset="0"/>
              </a:rPr>
              <a:t>. </a:t>
            </a:r>
            <a:r>
              <a:rPr lang="en-US" sz="2800" b="1" smtClean="0">
                <a:solidFill>
                  <a:srgbClr val="0070C0"/>
                </a:solidFill>
                <a:latin typeface="+mj-lt"/>
                <a:ea typeface="Times New Roman" panose="02020603050405020304" pitchFamily="18" charset="0"/>
              </a:rPr>
              <a:t>KHÁM PHÁ VĂN BẢN</a:t>
            </a:r>
            <a:endParaRPr lang="en-US" sz="2800" dirty="0">
              <a:solidFill>
                <a:srgbClr val="0070C0"/>
              </a:solidFill>
              <a:latin typeface="+mj-lt"/>
            </a:endParaRPr>
          </a:p>
        </p:txBody>
      </p:sp>
      <p:sp>
        <p:nvSpPr>
          <p:cNvPr id="3" name="Rectangle 2">
            <a:extLst>
              <a:ext uri="{FF2B5EF4-FFF2-40B4-BE49-F238E27FC236}">
                <a16:creationId xmlns:a16="http://schemas.microsoft.com/office/drawing/2014/main" id="{092E2BB6-A42A-422F-A525-C71E612F94AF}"/>
              </a:ext>
            </a:extLst>
          </p:cNvPr>
          <p:cNvSpPr/>
          <p:nvPr/>
        </p:nvSpPr>
        <p:spPr>
          <a:xfrm>
            <a:off x="2303900" y="614783"/>
            <a:ext cx="7133684" cy="523220"/>
          </a:xfrm>
          <a:prstGeom prst="rect">
            <a:avLst/>
          </a:prstGeom>
        </p:spPr>
        <p:txBody>
          <a:bodyPr wrap="none">
            <a:spAutoFit/>
          </a:bodyPr>
          <a:lstStyle/>
          <a:p>
            <a:r>
              <a:rPr lang="vi-VN" sz="2800" b="1" dirty="0">
                <a:solidFill>
                  <a:srgbClr val="0070C0"/>
                </a:solidFill>
                <a:latin typeface="+mj-lt"/>
                <a:ea typeface="Times New Roman" panose="02020603050405020304" pitchFamily="18" charset="0"/>
              </a:rPr>
              <a:t>1</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Cuộc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đối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thoại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giữa</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cô</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bé</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Hồng</a:t>
            </a:r>
            <a:r>
              <a:rPr lang="en-US" sz="2800" b="1" dirty="0">
                <a:solidFill>
                  <a:srgbClr val="0070C0"/>
                </a:solidFill>
                <a:latin typeface="+mj-lt"/>
                <a:ea typeface="Times New Roman" panose="02020603050405020304" pitchFamily="18" charset="0"/>
              </a:rPr>
              <a:t> </a:t>
            </a:r>
            <a:endParaRPr lang="en-US" sz="2800" dirty="0">
              <a:solidFill>
                <a:srgbClr val="0070C0"/>
              </a:solidFill>
              <a:latin typeface="+mj-lt"/>
            </a:endParaRPr>
          </a:p>
        </p:txBody>
      </p:sp>
      <p:sp>
        <p:nvSpPr>
          <p:cNvPr id="5" name="Rectangle 4">
            <a:extLst>
              <a:ext uri="{FF2B5EF4-FFF2-40B4-BE49-F238E27FC236}">
                <a16:creationId xmlns:a16="http://schemas.microsoft.com/office/drawing/2014/main" id="{91842552-9780-45D5-8676-14D3295C1D71}"/>
              </a:ext>
            </a:extLst>
          </p:cNvPr>
          <p:cNvSpPr/>
          <p:nvPr/>
        </p:nvSpPr>
        <p:spPr>
          <a:xfrm>
            <a:off x="2303900" y="1108908"/>
            <a:ext cx="11041487" cy="658835"/>
          </a:xfrm>
          <a:prstGeom prst="rect">
            <a:avLst/>
          </a:prstGeom>
        </p:spPr>
        <p:txBody>
          <a:bodyPr wrap="square">
            <a:spAutoFit/>
          </a:bodyPr>
          <a:lstStyle/>
          <a:p>
            <a:pPr>
              <a:lnSpc>
                <a:spcPct val="150000"/>
              </a:lnSpc>
            </a:pPr>
            <a:r>
              <a:rPr lang="vi-VN" sz="2800" b="1" dirty="0">
                <a:solidFill>
                  <a:srgbClr val="C00000"/>
                </a:solidFill>
                <a:latin typeface="Arial" panose="020B0604020202020204" pitchFamily="34" charset="0"/>
                <a:cs typeface="Arial" panose="020B0604020202020204" pitchFamily="34" charset="0"/>
              </a:rPr>
              <a:t>* Nhân vật bé Hồng</a:t>
            </a:r>
          </a:p>
        </p:txBody>
      </p:sp>
      <p:sp>
        <p:nvSpPr>
          <p:cNvPr id="6" name="Rectangle 5">
            <a:extLst>
              <a:ext uri="{FF2B5EF4-FFF2-40B4-BE49-F238E27FC236}">
                <a16:creationId xmlns:a16="http://schemas.microsoft.com/office/drawing/2014/main" id="{D32FBEFD-9835-4CC1-8AE8-7DFA42F7E7F9}"/>
              </a:ext>
            </a:extLst>
          </p:cNvPr>
          <p:cNvSpPr/>
          <p:nvPr/>
        </p:nvSpPr>
        <p:spPr>
          <a:xfrm>
            <a:off x="95276" y="1677439"/>
            <a:ext cx="12233267" cy="3890489"/>
          </a:xfrm>
          <a:prstGeom prst="rect">
            <a:avLst/>
          </a:prstGeom>
        </p:spPr>
        <p:txBody>
          <a:bodyPr wrap="square">
            <a:spAutoFit/>
          </a:bodyPr>
          <a:lstStyle/>
          <a:p>
            <a:pPr lvl="0">
              <a:lnSpc>
                <a:spcPct val="150000"/>
              </a:lnSpc>
            </a:pPr>
            <a:r>
              <a:rPr lang="en-US" sz="2800" b="1" dirty="0">
                <a:solidFill>
                  <a:srgbClr val="C0000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Hoàn cảnh sống:</a:t>
            </a:r>
          </a:p>
          <a:p>
            <a:pPr lvl="0">
              <a:lnSpc>
                <a:spcPct val="150000"/>
              </a:lnSpc>
            </a:pPr>
            <a:r>
              <a:rPr lang="vi-VN" sz="2800" dirty="0">
                <a:solidFill>
                  <a:prstClr val="black"/>
                </a:solidFill>
                <a:latin typeface="Arial" panose="020B0604020202020204" pitchFamily="34" charset="0"/>
                <a:cs typeface="Arial" panose="020B0604020202020204" pitchFamily="34" charset="0"/>
              </a:rPr>
              <a:t>+ Lớn lên trong một gia đình không hạnh phúc: bố nghiện ngập, mất sớm; gia đình sa sút; mẹ cùng túng quá phải bỏ con cái đi tha hương cầu thực</a:t>
            </a:r>
          </a:p>
          <a:p>
            <a:pPr lvl="0">
              <a:lnSpc>
                <a:spcPct val="150000"/>
              </a:lnSpc>
            </a:pPr>
            <a:r>
              <a:rPr lang="vi-VN" sz="2800" dirty="0">
                <a:solidFill>
                  <a:prstClr val="black"/>
                </a:solidFill>
                <a:latin typeface="Arial" panose="020B0604020202020204" pitchFamily="34" charset="0"/>
                <a:cs typeface="Arial" panose="020B0604020202020204" pitchFamily="34" charset="0"/>
              </a:rPr>
              <a:t>+ Sống trong sự ghẻ lạnh của họ hàng</a:t>
            </a:r>
          </a:p>
          <a:p>
            <a:pPr lvl="0">
              <a:lnSpc>
                <a:spcPct val="150000"/>
              </a:lnSpc>
            </a:pPr>
            <a:r>
              <a:rPr lang="vi-VN" sz="2800" b="1" dirty="0">
                <a:solidFill>
                  <a:prstClr val="black"/>
                </a:solidFill>
                <a:latin typeface="Arial" panose="020B0604020202020204" pitchFamily="34" charset="0"/>
                <a:cs typeface="Arial" panose="020B0604020202020204" pitchFamily="34" charset="0"/>
              </a:rPr>
              <a:t>-&gt;</a:t>
            </a:r>
            <a:r>
              <a:rPr lang="en-US" sz="2800" b="1" dirty="0">
                <a:solidFill>
                  <a:prstClr val="black"/>
                </a:solidFill>
                <a:latin typeface="Arial" panose="020B0604020202020204" pitchFamily="34" charset="0"/>
                <a:cs typeface="Arial" panose="020B0604020202020204" pitchFamily="34" charset="0"/>
              </a:rPr>
              <a:t> </a:t>
            </a:r>
            <a:r>
              <a:rPr lang="vi-VN" sz="2800" b="1" dirty="0">
                <a:solidFill>
                  <a:prstClr val="black"/>
                </a:solidFill>
                <a:latin typeface="Arial" panose="020B0604020202020204" pitchFamily="34" charset="0"/>
                <a:cs typeface="Arial" panose="020B0604020202020204" pitchFamily="34" charset="0"/>
              </a:rPr>
              <a:t>Bất hạnh, thiếu tình thương yêu</a:t>
            </a:r>
          </a:p>
          <a:p>
            <a:pPr lvl="0">
              <a:lnSpc>
                <a:spcPct val="150000"/>
              </a:lnSpc>
            </a:pPr>
            <a:endParaRPr lang="vi-VN" sz="2800"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1D6A451-0319-4911-956F-2872D430A91B}"/>
              </a:ext>
            </a:extLst>
          </p:cNvPr>
          <p:cNvSpPr/>
          <p:nvPr/>
        </p:nvSpPr>
        <p:spPr>
          <a:xfrm>
            <a:off x="0" y="5000519"/>
            <a:ext cx="12192000" cy="1961755"/>
          </a:xfrm>
          <a:prstGeom prst="rect">
            <a:avLst/>
          </a:prstGeom>
        </p:spPr>
        <p:txBody>
          <a:bodyPr wrap="square">
            <a:spAutoFit/>
          </a:bodyPr>
          <a:lstStyle/>
          <a:p>
            <a:pPr>
              <a:lnSpc>
                <a:spcPct val="150000"/>
              </a:lnSpc>
            </a:pPr>
            <a:r>
              <a:rPr lang="en-US" sz="2800" b="1" dirty="0">
                <a:solidFill>
                  <a:srgbClr val="C0000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Cuộc đối thoại giữa bà cô và bé Hồng</a:t>
            </a:r>
            <a:r>
              <a:rPr lang="en-US" sz="2800" b="1" dirty="0">
                <a:solidFill>
                  <a:srgbClr val="C00000"/>
                </a:solidFill>
                <a:latin typeface="Arial" panose="020B0604020202020204" pitchFamily="34" charset="0"/>
                <a:cs typeface="Arial" panose="020B0604020202020204" pitchFamily="34" charset="0"/>
              </a:rPr>
              <a:t>:</a:t>
            </a:r>
          </a:p>
          <a:p>
            <a:pPr>
              <a:lnSpc>
                <a:spcPct val="150000"/>
              </a:lnSpc>
            </a:pPr>
            <a:r>
              <a:rPr lang="vi-VN" sz="2800" dirty="0">
                <a:solidFill>
                  <a:prstClr val="black"/>
                </a:solidFill>
                <a:latin typeface="Arial" panose="020B0604020202020204" pitchFamily="34" charset="0"/>
                <a:cs typeface="Arial" panose="020B0604020202020204" pitchFamily="34" charset="0"/>
              </a:rPr>
              <a:t>xoay quanh câu chuyện về mẹ bé Hồng đã lâu không về, nghe đồn mẹ lại mới có em bé</a:t>
            </a:r>
            <a:endParaRPr lang="en-US" dirty="0"/>
          </a:p>
        </p:txBody>
      </p:sp>
    </p:spTree>
    <p:extLst>
      <p:ext uri="{BB962C8B-B14F-4D97-AF65-F5344CB8AC3E}">
        <p14:creationId xmlns:p14="http://schemas.microsoft.com/office/powerpoint/2010/main" val="92350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7B026-04C4-4685-8AE1-4B1ED2B09F15}"/>
              </a:ext>
            </a:extLst>
          </p:cNvPr>
          <p:cNvPicPr>
            <a:picLocks noChangeAspect="1"/>
          </p:cNvPicPr>
          <p:nvPr/>
        </p:nvPicPr>
        <p:blipFill>
          <a:blip r:embed="rId2"/>
          <a:stretch>
            <a:fillRect/>
          </a:stretch>
        </p:blipFill>
        <p:spPr>
          <a:xfrm>
            <a:off x="-90151" y="1"/>
            <a:ext cx="6490952" cy="6857999"/>
          </a:xfrm>
          <a:prstGeom prst="rect">
            <a:avLst/>
          </a:prstGeom>
        </p:spPr>
      </p:pic>
      <p:sp>
        <p:nvSpPr>
          <p:cNvPr id="3" name="Rectangle 2">
            <a:extLst>
              <a:ext uri="{FF2B5EF4-FFF2-40B4-BE49-F238E27FC236}">
                <a16:creationId xmlns:a16="http://schemas.microsoft.com/office/drawing/2014/main" id="{585572AD-C893-4456-A397-ECAD78D823E3}"/>
              </a:ext>
            </a:extLst>
          </p:cNvPr>
          <p:cNvSpPr/>
          <p:nvPr/>
        </p:nvSpPr>
        <p:spPr>
          <a:xfrm>
            <a:off x="6400799" y="140361"/>
            <a:ext cx="594766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II</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mn-cs"/>
              </a:rPr>
              <a:t>. </a:t>
            </a:r>
            <a:r>
              <a:rPr kumimoji="0" lang="en-US" sz="2800" b="1" i="0" u="none" strike="noStrike" kern="1200" cap="none" spc="0" normalizeH="0" baseline="0" noProof="0" smtClean="0">
                <a:ln>
                  <a:noFill/>
                </a:ln>
                <a:solidFill>
                  <a:srgbClr val="0070C0"/>
                </a:solidFill>
                <a:effectLst/>
                <a:uLnTx/>
                <a:uFillTx/>
                <a:latin typeface="Arial"/>
                <a:ea typeface="Times New Roman" panose="02020603050405020304" pitchFamily="18" charset="0"/>
                <a:cs typeface="+mn-cs"/>
              </a:rPr>
              <a:t>KHÁM</a:t>
            </a:r>
            <a:r>
              <a:rPr kumimoji="0" lang="en-US" sz="2800" b="1" i="0" u="none" strike="noStrike" kern="1200" cap="none" spc="0" normalizeH="0" noProof="0" smtClean="0">
                <a:ln>
                  <a:noFill/>
                </a:ln>
                <a:solidFill>
                  <a:srgbClr val="0070C0"/>
                </a:solidFill>
                <a:effectLst/>
                <a:uLnTx/>
                <a:uFillTx/>
                <a:latin typeface="Arial"/>
                <a:ea typeface="Times New Roman" panose="02020603050405020304" pitchFamily="18" charset="0"/>
                <a:cs typeface="+mn-cs"/>
              </a:rPr>
              <a:t> PHÁ VĂN BẢN</a:t>
            </a:r>
            <a:endParaRPr kumimoji="0" lang="en-US" sz="2800" b="0" i="0" u="none" strike="noStrike" kern="1200" cap="none" spc="0" normalizeH="0" baseline="0" noProof="0" dirty="0">
              <a:ln>
                <a:noFill/>
              </a:ln>
              <a:solidFill>
                <a:srgbClr val="0070C0"/>
              </a:solidFill>
              <a:effectLst/>
              <a:uLnTx/>
              <a:uFillTx/>
              <a:latin typeface="Arial"/>
              <a:ea typeface="+mn-ea"/>
              <a:cs typeface="+mn-cs"/>
            </a:endParaRPr>
          </a:p>
        </p:txBody>
      </p:sp>
      <p:sp>
        <p:nvSpPr>
          <p:cNvPr id="4" name="Rectangle 3">
            <a:extLst>
              <a:ext uri="{FF2B5EF4-FFF2-40B4-BE49-F238E27FC236}">
                <a16:creationId xmlns:a16="http://schemas.microsoft.com/office/drawing/2014/main" id="{266A2660-2DA3-426E-BB5F-F39A34F82D33}"/>
              </a:ext>
            </a:extLst>
          </p:cNvPr>
          <p:cNvSpPr/>
          <p:nvPr/>
        </p:nvSpPr>
        <p:spPr>
          <a:xfrm>
            <a:off x="6400799" y="663581"/>
            <a:ext cx="610195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mn-cs"/>
              </a:rPr>
              <a:t>1</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Cuộc</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đối</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thoại</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giữa</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bà</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và</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Hồng</a:t>
            </a:r>
            <a:r>
              <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 </a:t>
            </a:r>
            <a:endParaRPr kumimoji="0" lang="en-US" sz="2800" b="0" i="0" u="none" strike="noStrike" kern="1200" cap="none" spc="0" normalizeH="0" baseline="0" noProof="0" dirty="0">
              <a:ln>
                <a:noFill/>
              </a:ln>
              <a:solidFill>
                <a:srgbClr val="0070C0"/>
              </a:solidFill>
              <a:effectLst/>
              <a:uLnTx/>
              <a:uFillTx/>
              <a:latin typeface="Arial"/>
              <a:ea typeface="+mn-ea"/>
              <a:cs typeface="+mn-cs"/>
            </a:endParaRPr>
          </a:p>
        </p:txBody>
      </p:sp>
      <p:sp>
        <p:nvSpPr>
          <p:cNvPr id="6" name="Rectangle 5">
            <a:extLst>
              <a:ext uri="{FF2B5EF4-FFF2-40B4-BE49-F238E27FC236}">
                <a16:creationId xmlns:a16="http://schemas.microsoft.com/office/drawing/2014/main" id="{BD9B85EA-1C82-45C2-92C6-E2D6665E713B}"/>
              </a:ext>
            </a:extLst>
          </p:cNvPr>
          <p:cNvSpPr/>
          <p:nvPr/>
        </p:nvSpPr>
        <p:spPr>
          <a:xfrm>
            <a:off x="6400800" y="1617688"/>
            <a:ext cx="5947657" cy="518315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Hãy tìm những chi tiết khắc hoạ nhân vật bà cô trong cuộc đối thoại với bé Hồng?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Những chi tiết đó thể hiện tâm địa và bản chất của bà cô như thế nào?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Qua cuộc đối thoại, bé Hồng đã có thái độ, suy nghĩ gì về mẹ mình và người cô ruột ?</a:t>
            </a:r>
          </a:p>
        </p:txBody>
      </p:sp>
    </p:spTree>
    <p:extLst>
      <p:ext uri="{BB962C8B-B14F-4D97-AF65-F5344CB8AC3E}">
        <p14:creationId xmlns:p14="http://schemas.microsoft.com/office/powerpoint/2010/main" val="898499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599A56-83F3-4708-B426-C4F30C8EFE1A}"/>
              </a:ext>
            </a:extLst>
          </p:cNvPr>
          <p:cNvSpPr/>
          <p:nvPr/>
        </p:nvSpPr>
        <p:spPr>
          <a:xfrm>
            <a:off x="-1" y="0"/>
            <a:ext cx="12191999" cy="523220"/>
          </a:xfrm>
          <a:prstGeom prst="rect">
            <a:avLst/>
          </a:prstGeom>
          <a:solidFill>
            <a:schemeClr val="accent2">
              <a:lumMod val="40000"/>
              <a:lumOff val="60000"/>
            </a:schemeClr>
          </a:solidFill>
        </p:spPr>
        <p:txBody>
          <a:bodyPr wrap="square">
            <a:spAutoFit/>
          </a:bodyPr>
          <a:lstStyle/>
          <a:p>
            <a:pPr algn="ct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Cuộc</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đối</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thoại</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giữa</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bà</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cô</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Hồng</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C00000"/>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654522F7-BC70-4885-9288-918AE4C3CB8D}"/>
              </a:ext>
            </a:extLst>
          </p:cNvPr>
          <p:cNvGraphicFramePr>
            <a:graphicFrameLocks noGrp="1"/>
          </p:cNvGraphicFramePr>
          <p:nvPr>
            <p:extLst>
              <p:ext uri="{D42A27DB-BD31-4B8C-83A1-F6EECF244321}">
                <p14:modId xmlns:p14="http://schemas.microsoft.com/office/powerpoint/2010/main" val="9555227"/>
              </p:ext>
            </p:extLst>
          </p:nvPr>
        </p:nvGraphicFramePr>
        <p:xfrm>
          <a:off x="0" y="523220"/>
          <a:ext cx="12192000" cy="20520858"/>
        </p:xfrm>
        <a:graphic>
          <a:graphicData uri="http://schemas.openxmlformats.org/drawingml/2006/table">
            <a:tbl>
              <a:tblPr firstRow="1" firstCol="1" bandRow="1"/>
              <a:tblGrid>
                <a:gridCol w="5163671">
                  <a:extLst>
                    <a:ext uri="{9D8B030D-6E8A-4147-A177-3AD203B41FA5}">
                      <a16:colId xmlns:a16="http://schemas.microsoft.com/office/drawing/2014/main" val="3468153577"/>
                    </a:ext>
                  </a:extLst>
                </a:gridCol>
                <a:gridCol w="7028329">
                  <a:extLst>
                    <a:ext uri="{9D8B030D-6E8A-4147-A177-3AD203B41FA5}">
                      <a16:colId xmlns:a16="http://schemas.microsoft.com/office/drawing/2014/main" val="2636987786"/>
                    </a:ext>
                  </a:extLst>
                </a:gridCol>
              </a:tblGrid>
              <a:tr h="131845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điệu</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50000"/>
                        </a:lnSpc>
                        <a:spcBef>
                          <a:spcPts val="0"/>
                        </a:spcBef>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518650221"/>
                  </a:ext>
                </a:extLst>
              </a:tr>
              <a:tr h="1873733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pt-B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Vỗ vai, cười mà nói</a:t>
                      </a:r>
                      <a:r>
                        <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rằng “Mày dại quá...thăm em bé chứ”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kể</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nghiêm</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nghị</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vỗ</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ủi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ngậm</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ngùi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tiếc</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anh</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Ra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vẻ</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tới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chất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đóng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kịch</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nhằm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giễu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cợt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mỉa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mai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chọc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bé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để</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khinh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miệt</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ruồng</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rẫy</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rẽ</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lùng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héo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XH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50000"/>
                        </a:lnSpc>
                        <a:spcBef>
                          <a:spcPts val="0"/>
                        </a:spcBef>
                        <a:spcAft>
                          <a:spcPts val="0"/>
                        </a:spcAft>
                      </a:pPr>
                      <a:endPar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nghẹn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ứ,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điểm</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nát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căm</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tột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just">
                        <a:lnSpc>
                          <a:spcPct val="115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nỗi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tưởi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dâng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mãnh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rõ</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376167"/>
                  </a:ext>
                </a:extLst>
              </a:tr>
            </a:tbl>
          </a:graphicData>
        </a:graphic>
      </p:graphicFrame>
      <p:sp>
        <p:nvSpPr>
          <p:cNvPr id="4" name="Rectangle 3">
            <a:extLst>
              <a:ext uri="{FF2B5EF4-FFF2-40B4-BE49-F238E27FC236}">
                <a16:creationId xmlns:a16="http://schemas.microsoft.com/office/drawing/2014/main" id="{D756F45A-217D-4E7A-8E7C-21E95608DC3F}"/>
              </a:ext>
            </a:extLst>
          </p:cNvPr>
          <p:cNvSpPr/>
          <p:nvPr/>
        </p:nvSpPr>
        <p:spPr>
          <a:xfrm>
            <a:off x="0" y="1838060"/>
            <a:ext cx="5134694" cy="1384995"/>
          </a:xfrm>
          <a:prstGeom prst="rect">
            <a:avLst/>
          </a:prstGeom>
          <a:solidFill>
            <a:schemeClr val="accent5">
              <a:lumMod val="20000"/>
              <a:lumOff val="80000"/>
            </a:schemeClr>
          </a:solidFill>
        </p:spPr>
        <p:txBody>
          <a:bodyPr wrap="square">
            <a:spAutoFit/>
          </a:bodyPr>
          <a:lstStyle/>
          <a:p>
            <a:pPr lvl="0" defTabSz="914377"/>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Cười</a:t>
            </a:r>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Mày</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muốn</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Thanh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Hoá</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mẹ</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mày</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F904B0F5-C520-4083-B720-1558C0279799}"/>
              </a:ext>
            </a:extLst>
          </p:cNvPr>
          <p:cNvSpPr/>
          <p:nvPr/>
        </p:nvSpPr>
        <p:spPr>
          <a:xfrm>
            <a:off x="5163671" y="1838060"/>
            <a:ext cx="7093105" cy="1815882"/>
          </a:xfrm>
          <a:prstGeom prst="rect">
            <a:avLst/>
          </a:prstGeom>
          <a:solidFill>
            <a:schemeClr val="accent5">
              <a:lumMod val="20000"/>
              <a:lumOff val="80000"/>
            </a:schemeClr>
          </a:solidFill>
        </p:spPr>
        <p:txBody>
          <a:bodyPr wrap="square">
            <a:spAutoFit/>
          </a:bodyPr>
          <a:lstStyle/>
          <a:p>
            <a:pPr lvl="0" defTabSz="914377"/>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Lúc</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toan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rồi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cúi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defTabSz="914377"/>
            <a:r>
              <a:rPr lang="en-US" sz="2800" i="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bé</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Hồng</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nhạy</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cảm</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nhận</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ra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giả</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dối</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lời</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nói</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của</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bà</a:t>
            </a:r>
            <a:r>
              <a:rPr lang="en-US" sz="2800" i="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ô</a:t>
            </a:r>
            <a:endPar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A50C77B0-28E4-4092-8092-C39F033A05D7}"/>
              </a:ext>
            </a:extLst>
          </p:cNvPr>
          <p:cNvSpPr/>
          <p:nvPr/>
        </p:nvSpPr>
        <p:spPr>
          <a:xfrm>
            <a:off x="1" y="4334232"/>
            <a:ext cx="5134693" cy="1384995"/>
          </a:xfrm>
          <a:prstGeom prst="rect">
            <a:avLst/>
          </a:prstGeom>
          <a:solidFill>
            <a:schemeClr val="accent4">
              <a:lumMod val="40000"/>
              <a:lumOff val="60000"/>
            </a:schemeClr>
          </a:solidFill>
        </p:spPr>
        <p:txBody>
          <a:bodyPr wrap="square">
            <a:spAutoFit/>
          </a:bodyPr>
          <a:lstStyle/>
          <a:p>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giọng</a:t>
            </a:r>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vẫn</a:t>
            </a:r>
            <a:r>
              <a:rPr lang="fr-F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ngọt</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“Sao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dạo</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trước</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đâu</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7" name="Rectangle 6">
            <a:extLst>
              <a:ext uri="{FF2B5EF4-FFF2-40B4-BE49-F238E27FC236}">
                <a16:creationId xmlns:a16="http://schemas.microsoft.com/office/drawing/2014/main" id="{3C8E79F1-97FD-4B2A-B4D7-B7324010B9BF}"/>
              </a:ext>
            </a:extLst>
          </p:cNvPr>
          <p:cNvSpPr/>
          <p:nvPr/>
        </p:nvSpPr>
        <p:spPr>
          <a:xfrm>
            <a:off x="5161966" y="3702291"/>
            <a:ext cx="6999350" cy="658835"/>
          </a:xfrm>
          <a:prstGeom prst="rect">
            <a:avLst/>
          </a:prstGeom>
          <a:solidFill>
            <a:schemeClr val="accent4">
              <a:lumMod val="40000"/>
              <a:lumOff val="60000"/>
            </a:schemeClr>
          </a:solidFill>
        </p:spPr>
        <p:txBody>
          <a:bodyPr wrap="square">
            <a:spAutoFit/>
          </a:bodyPr>
          <a:lstStyle/>
          <a:p>
            <a:pPr lvl="0" defTabSz="914377">
              <a:lnSpc>
                <a:spcPct val="150000"/>
              </a:lnSpc>
            </a:pP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Sau:</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36F0F02F-EA24-4DBB-8D8D-6265F632548C}"/>
              </a:ext>
            </a:extLst>
          </p:cNvPr>
          <p:cNvSpPr/>
          <p:nvPr/>
        </p:nvSpPr>
        <p:spPr>
          <a:xfrm>
            <a:off x="5192648" y="4393845"/>
            <a:ext cx="6937986" cy="954107"/>
          </a:xfrm>
          <a:prstGeom prst="rect">
            <a:avLst/>
          </a:prstGeom>
          <a:solidFill>
            <a:schemeClr val="accent4">
              <a:lumMod val="40000"/>
              <a:lumOff val="60000"/>
            </a:schemeClr>
          </a:solidFill>
        </p:spPr>
        <p:txBody>
          <a:bodyPr wrap="square">
            <a:spAutoFit/>
          </a:bodyPr>
          <a:lstStyle/>
          <a:p>
            <a:pPr lvl="0" defTabSz="914377"/>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càng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khoé</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mắt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cay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cay</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defTabSz="914377"/>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phẫn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uất</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1310C2ED-713C-44D9-8571-FC91AC87EB57}"/>
              </a:ext>
            </a:extLst>
          </p:cNvPr>
          <p:cNvSpPr/>
          <p:nvPr/>
        </p:nvSpPr>
        <p:spPr>
          <a:xfrm>
            <a:off x="0" y="5871173"/>
            <a:ext cx="5134694" cy="954107"/>
          </a:xfrm>
          <a:prstGeom prst="rect">
            <a:avLst/>
          </a:prstGeom>
          <a:solidFill>
            <a:schemeClr val="accent6">
              <a:lumMod val="60000"/>
              <a:lumOff val="40000"/>
            </a:schemeClr>
          </a:solidFill>
        </p:spPr>
        <p:txBody>
          <a:bodyPr wrap="square">
            <a:spAutoFit/>
          </a:bodyPr>
          <a:lstStyle/>
          <a:p>
            <a:pPr lvl="0"/>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mắt</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long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lanh</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chằm</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chặp</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đưa</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nhìn</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p:txBody>
      </p:sp>
      <p:sp>
        <p:nvSpPr>
          <p:cNvPr id="10" name="Rectangle 9">
            <a:extLst>
              <a:ext uri="{FF2B5EF4-FFF2-40B4-BE49-F238E27FC236}">
                <a16:creationId xmlns:a16="http://schemas.microsoft.com/office/drawing/2014/main" id="{77B8BC70-98EB-4898-B096-06D96172D751}"/>
              </a:ext>
            </a:extLst>
          </p:cNvPr>
          <p:cNvSpPr/>
          <p:nvPr/>
        </p:nvSpPr>
        <p:spPr>
          <a:xfrm>
            <a:off x="5192648" y="5519170"/>
            <a:ext cx="6999350" cy="1384995"/>
          </a:xfrm>
          <a:prstGeom prst="rect">
            <a:avLst/>
          </a:prstGeom>
          <a:solidFill>
            <a:schemeClr val="accent6">
              <a:lumMod val="60000"/>
              <a:lumOff val="40000"/>
            </a:schemeClr>
          </a:solidFill>
        </p:spPr>
        <p:txBody>
          <a:bodyPr wrap="square">
            <a:spAutoFit/>
          </a:bodyPr>
          <a:lstStyle/>
          <a:p>
            <a:pPr lvl="0" defTabSz="914377"/>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mắt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ròng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ròng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rớt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xuống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chan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đầm</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cằm</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-&gt;</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phẫn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kìm</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nén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nổi</a:t>
            </a:r>
            <a:endPar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88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inVertical)">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62348F-C44C-4B1F-A52A-2238A3FD819E}"/>
              </a:ext>
            </a:extLst>
          </p:cNvPr>
          <p:cNvGraphicFramePr>
            <a:graphicFrameLocks noGrp="1"/>
          </p:cNvGraphicFramePr>
          <p:nvPr>
            <p:extLst>
              <p:ext uri="{D42A27DB-BD31-4B8C-83A1-F6EECF244321}">
                <p14:modId xmlns:p14="http://schemas.microsoft.com/office/powerpoint/2010/main" val="2435785863"/>
              </p:ext>
            </p:extLst>
          </p:nvPr>
        </p:nvGraphicFramePr>
        <p:xfrm>
          <a:off x="0" y="0"/>
          <a:ext cx="12192000" cy="23525341"/>
        </p:xfrm>
        <a:graphic>
          <a:graphicData uri="http://schemas.openxmlformats.org/drawingml/2006/table">
            <a:tbl>
              <a:tblPr firstRow="1" firstCol="1" bandRow="1"/>
              <a:tblGrid>
                <a:gridCol w="4702629">
                  <a:extLst>
                    <a:ext uri="{9D8B030D-6E8A-4147-A177-3AD203B41FA5}">
                      <a16:colId xmlns:a16="http://schemas.microsoft.com/office/drawing/2014/main" val="3468153577"/>
                    </a:ext>
                  </a:extLst>
                </a:gridCol>
                <a:gridCol w="7489371">
                  <a:extLst>
                    <a:ext uri="{9D8B030D-6E8A-4147-A177-3AD203B41FA5}">
                      <a16:colId xmlns:a16="http://schemas.microsoft.com/office/drawing/2014/main" val="2636987786"/>
                    </a:ext>
                  </a:extLst>
                </a:gridCol>
              </a:tblGrid>
              <a:tr h="134844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điệu</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50000"/>
                        </a:lnSpc>
                        <a:spcBef>
                          <a:spcPts val="0"/>
                        </a:spcBef>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518650221"/>
                  </a:ext>
                </a:extLst>
              </a:tr>
              <a:tr h="22176893">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a:lnSpc>
                          <a:spcPct val="150000"/>
                        </a:lnSpc>
                        <a:spcBef>
                          <a:spcPts val="0"/>
                        </a:spcBef>
                        <a:spcAft>
                          <a:spcPts val="0"/>
                        </a:spcAft>
                      </a:pPr>
                      <a:endPar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a:lnSpc>
                          <a:spcPct val="150000"/>
                        </a:lnSpc>
                        <a:spcBef>
                          <a:spcPts val="0"/>
                        </a:spcBef>
                        <a:spcAft>
                          <a:spcPts val="0"/>
                        </a:spcAft>
                      </a:pPr>
                      <a:endPar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376167"/>
                  </a:ext>
                </a:extLst>
              </a:tr>
            </a:tbl>
          </a:graphicData>
        </a:graphic>
      </p:graphicFrame>
      <p:sp>
        <p:nvSpPr>
          <p:cNvPr id="3" name="Rectangle 2">
            <a:extLst>
              <a:ext uri="{FF2B5EF4-FFF2-40B4-BE49-F238E27FC236}">
                <a16:creationId xmlns:a16="http://schemas.microsoft.com/office/drawing/2014/main" id="{C6D51946-B8A4-4710-8B12-96B00D0BB610}"/>
              </a:ext>
            </a:extLst>
          </p:cNvPr>
          <p:cNvSpPr/>
          <p:nvPr/>
        </p:nvSpPr>
        <p:spPr>
          <a:xfrm>
            <a:off x="51547" y="1452630"/>
            <a:ext cx="4984910" cy="1384995"/>
          </a:xfrm>
          <a:prstGeom prst="rect">
            <a:avLst/>
          </a:prstGeom>
        </p:spPr>
        <p:txBody>
          <a:bodyPr wrap="square">
            <a:spAutoFit/>
          </a:bodyPr>
          <a:lstStyle/>
          <a:p>
            <a:pPr lvl="0" defTabSz="914377"/>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Vỗ vai, cười mà nói</a:t>
            </a:r>
            <a:r>
              <a:rPr lang="pt-B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rằng “Mày dại quá...thăm em bé chứ”  </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9904538B-F3FE-430A-A270-4FE98E439C07}"/>
              </a:ext>
            </a:extLst>
          </p:cNvPr>
          <p:cNvSpPr/>
          <p:nvPr/>
        </p:nvSpPr>
        <p:spPr>
          <a:xfrm>
            <a:off x="4694818" y="1351030"/>
            <a:ext cx="7613296" cy="1815882"/>
          </a:xfrm>
          <a:prstGeom prst="rect">
            <a:avLst/>
          </a:prstGeom>
        </p:spPr>
        <p:txBody>
          <a:bodyPr wrap="square">
            <a:spAutoFit/>
          </a:bodyPr>
          <a:lstStyle/>
          <a:p>
            <a:pPr lvl="0" defTabSz="914377"/>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nghẹn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ứ,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tiếng</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defTabSz="914377"/>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-&gt;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ức</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thương</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cảm</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cực</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điểm</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3E615A64-0FF0-46BF-8A19-5BB2A40E24E7}"/>
              </a:ext>
            </a:extLst>
          </p:cNvPr>
          <p:cNvSpPr/>
          <p:nvPr/>
        </p:nvSpPr>
        <p:spPr>
          <a:xfrm>
            <a:off x="6345" y="3235297"/>
            <a:ext cx="4506298" cy="523220"/>
          </a:xfrm>
          <a:prstGeom prst="rect">
            <a:avLst/>
          </a:prstGeom>
        </p:spPr>
        <p:txBody>
          <a:bodyPr wrap="none">
            <a:spAutoFit/>
          </a:bodyPr>
          <a:lstStyle/>
          <a:p>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cười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chuyện</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dirty="0"/>
          </a:p>
        </p:txBody>
      </p:sp>
      <p:sp>
        <p:nvSpPr>
          <p:cNvPr id="6" name="Rectangle 5">
            <a:extLst>
              <a:ext uri="{FF2B5EF4-FFF2-40B4-BE49-F238E27FC236}">
                <a16:creationId xmlns:a16="http://schemas.microsoft.com/office/drawing/2014/main" id="{4CC857F6-8EFE-4BAF-B5E9-E591C321C7E1}"/>
              </a:ext>
            </a:extLst>
          </p:cNvPr>
          <p:cNvSpPr/>
          <p:nvPr/>
        </p:nvSpPr>
        <p:spPr>
          <a:xfrm>
            <a:off x="4643271" y="3230133"/>
            <a:ext cx="7497182" cy="1815882"/>
          </a:xfrm>
          <a:prstGeom prst="rect">
            <a:avLst/>
          </a:prstGeom>
        </p:spPr>
        <p:txBody>
          <a:bodyPr wrap="square">
            <a:spAutoFit/>
          </a:bodyPr>
          <a:lstStyle/>
          <a:p>
            <a:pPr lvl="0" defTabSz="914377"/>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nát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defTabSz="914377"/>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căm</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tột</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cùng</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ác</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latin typeface="Arial" panose="020B0604020202020204" pitchFamily="34" charset="0"/>
                <a:ea typeface="Times New Roman" panose="02020603050405020304" pitchFamily="18" charset="0"/>
                <a:cs typeface="Arial" panose="020B0604020202020204" pitchFamily="34" charset="0"/>
              </a:rPr>
              <a:t>mẹ</a:t>
            </a:r>
            <a:endPar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0D1F30A4-F221-41DF-B848-6E7812710170}"/>
              </a:ext>
            </a:extLst>
          </p:cNvPr>
          <p:cNvSpPr/>
          <p:nvPr/>
        </p:nvSpPr>
        <p:spPr>
          <a:xfrm>
            <a:off x="25615" y="3779584"/>
            <a:ext cx="4851185" cy="1815882"/>
          </a:xfrm>
          <a:prstGeom prst="rect">
            <a:avLst/>
          </a:prstGeom>
        </p:spPr>
        <p:txBody>
          <a:bodyPr wrap="square">
            <a:spAutoFit/>
          </a:bodyPr>
          <a:lstStyle/>
          <a:p>
            <a:pPr lvl="0" defTabSz="914377"/>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giọng</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nghiêm</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nghị</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vỗ</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an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ủi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cháu</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tỏ</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ngậm</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ngùi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tiếc</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anh</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vừa</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mất</a:t>
            </a:r>
            <a:r>
              <a:rPr lang="fr-FR"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ADCFBFF3-594C-4416-AD1D-9B9B217151D1}"/>
              </a:ext>
            </a:extLst>
          </p:cNvPr>
          <p:cNvSpPr/>
          <p:nvPr/>
        </p:nvSpPr>
        <p:spPr>
          <a:xfrm>
            <a:off x="4709332" y="5084396"/>
            <a:ext cx="7482668" cy="1815882"/>
          </a:xfrm>
          <a:prstGeom prst="rect">
            <a:avLst/>
          </a:prstGeom>
          <a:solidFill>
            <a:schemeClr val="accent4">
              <a:lumMod val="40000"/>
              <a:lumOff val="60000"/>
            </a:schemeClr>
          </a:solidFill>
        </p:spPr>
        <p:txBody>
          <a:bodyPr wrap="square">
            <a:spAutoFit/>
          </a:bodyPr>
          <a:lstStyle/>
          <a:p>
            <a:pPr lvl="0" algn="just" defTabSz="914377"/>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Luôn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tin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tưởng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thương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yêu</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sâu</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sắc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mãnh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liệt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lvl="0" algn="just" defTabSz="914377"/>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Hiểu</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rõ</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bản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chất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giả</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tạo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độc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cô</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B0E459BD-307D-46AE-A725-02CC46541C96}"/>
              </a:ext>
            </a:extLst>
          </p:cNvPr>
          <p:cNvSpPr/>
          <p:nvPr/>
        </p:nvSpPr>
        <p:spPr>
          <a:xfrm>
            <a:off x="83830" y="5548103"/>
            <a:ext cx="4643271" cy="1384995"/>
          </a:xfrm>
          <a:prstGeom prst="rect">
            <a:avLst/>
          </a:prstGeom>
        </p:spPr>
        <p:txBody>
          <a:bodyPr wrap="square">
            <a:spAutoFit/>
          </a:bodyPr>
          <a:lstStyle/>
          <a:p>
            <a:r>
              <a:rPr lang="en-US" sz="2800" b="1" dirty="0">
                <a:solidFill>
                  <a:srgbClr val="0070C0"/>
                </a:solidFill>
                <a:latin typeface="+mj-lt"/>
                <a:ea typeface="Times New Roman" panose="02020603050405020304" pitchFamily="18" charset="0"/>
                <a:sym typeface="Wingdings" panose="05000000000000000000" pitchFamily="2" charset="2"/>
              </a:rPr>
              <a:t> </a:t>
            </a:r>
            <a:r>
              <a:rPr lang="en-US" sz="2800" b="1" dirty="0" err="1">
                <a:solidFill>
                  <a:srgbClr val="0070C0"/>
                </a:solidFill>
                <a:latin typeface="+mj-lt"/>
                <a:ea typeface="Times New Roman" panose="02020603050405020304" pitchFamily="18" charset="0"/>
              </a:rPr>
              <a:t>người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tạo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lạnh</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lùng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ác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thâm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hiểm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tàn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nhẫn</a:t>
            </a:r>
            <a:endParaRPr lang="en-US" sz="2800" dirty="0">
              <a:solidFill>
                <a:srgbClr val="0070C0"/>
              </a:solidFill>
              <a:latin typeface="+mj-lt"/>
            </a:endParaRPr>
          </a:p>
        </p:txBody>
      </p:sp>
    </p:spTree>
    <p:extLst>
      <p:ext uri="{BB962C8B-B14F-4D97-AF65-F5344CB8AC3E}">
        <p14:creationId xmlns:p14="http://schemas.microsoft.com/office/powerpoint/2010/main" val="20047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62348F-C44C-4B1F-A52A-2238A3FD819E}"/>
              </a:ext>
            </a:extLst>
          </p:cNvPr>
          <p:cNvGraphicFramePr>
            <a:graphicFrameLocks noGrp="1"/>
          </p:cNvGraphicFramePr>
          <p:nvPr/>
        </p:nvGraphicFramePr>
        <p:xfrm>
          <a:off x="0" y="0"/>
          <a:ext cx="12192000" cy="23525341"/>
        </p:xfrm>
        <a:graphic>
          <a:graphicData uri="http://schemas.openxmlformats.org/drawingml/2006/table">
            <a:tbl>
              <a:tblPr firstRow="1" firstCol="1" bandRow="1"/>
              <a:tblGrid>
                <a:gridCol w="4881282">
                  <a:extLst>
                    <a:ext uri="{9D8B030D-6E8A-4147-A177-3AD203B41FA5}">
                      <a16:colId xmlns:a16="http://schemas.microsoft.com/office/drawing/2014/main" val="3468153577"/>
                    </a:ext>
                  </a:extLst>
                </a:gridCol>
                <a:gridCol w="7310718">
                  <a:extLst>
                    <a:ext uri="{9D8B030D-6E8A-4147-A177-3AD203B41FA5}">
                      <a16:colId xmlns:a16="http://schemas.microsoft.com/office/drawing/2014/main" val="2636987786"/>
                    </a:ext>
                  </a:extLst>
                </a:gridCol>
              </a:tblGrid>
              <a:tr h="1348448">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điệu</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gn="ctr">
                        <a:lnSpc>
                          <a:spcPct val="150000"/>
                        </a:lnSpc>
                        <a:spcBef>
                          <a:spcPts val="0"/>
                        </a:spcBef>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518650221"/>
                  </a:ext>
                </a:extLst>
              </a:tr>
              <a:tr h="22176893">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a:lnSpc>
                          <a:spcPct val="150000"/>
                        </a:lnSpc>
                        <a:spcBef>
                          <a:spcPts val="0"/>
                        </a:spcBef>
                        <a:spcAft>
                          <a:spcPts val="0"/>
                        </a:spcAft>
                      </a:pPr>
                      <a:endPar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a:lnSpc>
                          <a:spcPct val="150000"/>
                        </a:lnSpc>
                        <a:spcBef>
                          <a:spcPts val="0"/>
                        </a:spcBef>
                        <a:spcAft>
                          <a:spcPts val="0"/>
                        </a:spcAft>
                      </a:pPr>
                      <a:endPar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endParaRPr>
                    </a:p>
                    <a:p>
                      <a:pPr marL="0" marR="0">
                        <a:lnSpc>
                          <a:spcPct val="150000"/>
                        </a:lnSpc>
                        <a:spcBef>
                          <a:spcPts val="0"/>
                        </a:spcBef>
                        <a:spcAft>
                          <a:spcPts val="0"/>
                        </a:spcAft>
                      </a:pP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Ra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vẻ</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tới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chất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đóng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kịch</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nhằm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giễu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cợt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mỉa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mai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chọc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bé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để</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khinh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miệt</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ruồng</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rẫy</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rẽ</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lùng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héo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XH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endPar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just">
                        <a:lnSpc>
                          <a:spcPct val="115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nỗi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tưởi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dâng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mãnh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rõ</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376167"/>
                  </a:ext>
                </a:extLst>
              </a:tr>
            </a:tbl>
          </a:graphicData>
        </a:graphic>
      </p:graphicFrame>
      <p:sp>
        <p:nvSpPr>
          <p:cNvPr id="3" name="Rectangle 2">
            <a:extLst>
              <a:ext uri="{FF2B5EF4-FFF2-40B4-BE49-F238E27FC236}">
                <a16:creationId xmlns:a16="http://schemas.microsoft.com/office/drawing/2014/main" id="{C6D51946-B8A4-4710-8B12-96B00D0BB610}"/>
              </a:ext>
            </a:extLst>
          </p:cNvPr>
          <p:cNvSpPr/>
          <p:nvPr/>
        </p:nvSpPr>
        <p:spPr>
          <a:xfrm>
            <a:off x="51547" y="1452630"/>
            <a:ext cx="4984910" cy="138499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pt-B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Vỗ vai, cười mà nói</a:t>
            </a:r>
            <a:r>
              <a:rPr kumimoji="0" lang="pt-B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rằng “Mày dại quá...thăm em bé chứ”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9904538B-F3FE-430A-A270-4FE98E439C07}"/>
              </a:ext>
            </a:extLst>
          </p:cNvPr>
          <p:cNvSpPr/>
          <p:nvPr/>
        </p:nvSpPr>
        <p:spPr>
          <a:xfrm>
            <a:off x="4894728" y="1351030"/>
            <a:ext cx="7297271" cy="181588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cười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dài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tiếng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khóc</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cổ</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họng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nghẹn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ứ,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khóc</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đau</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đớn</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uất</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ức</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thương</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cảm</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mẹ</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cực</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3E615A64-0FF0-46BF-8A19-5BB2A40E24E7}"/>
              </a:ext>
            </a:extLst>
          </p:cNvPr>
          <p:cNvSpPr/>
          <p:nvPr/>
        </p:nvSpPr>
        <p:spPr>
          <a:xfrm>
            <a:off x="-116114" y="3327046"/>
            <a:ext cx="48109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Tươi</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cười</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kể</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chuyện</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Light"/>
              <a:cs typeface="+mn-cs"/>
            </a:endParaRPr>
          </a:p>
        </p:txBody>
      </p:sp>
      <p:sp>
        <p:nvSpPr>
          <p:cNvPr id="6" name="Rectangle 5">
            <a:extLst>
              <a:ext uri="{FF2B5EF4-FFF2-40B4-BE49-F238E27FC236}">
                <a16:creationId xmlns:a16="http://schemas.microsoft.com/office/drawing/2014/main" id="{4CC857F6-8EFE-4BAF-B5E9-E591C321C7E1}"/>
              </a:ext>
            </a:extLst>
          </p:cNvPr>
          <p:cNvSpPr/>
          <p:nvPr/>
        </p:nvSpPr>
        <p:spPr>
          <a:xfrm>
            <a:off x="4810932" y="3268512"/>
            <a:ext cx="7297271" cy="181588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giá</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cổ</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tục</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đày</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mẹ</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nát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vụn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mới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thôi</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-&gt;</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căm</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tức</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tột</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cùng</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cổ</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tục</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tàn</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ác</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đày</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đoạ</a:t>
            </a: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mẹ</a:t>
            </a:r>
            <a:endPar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0D1F30A4-F221-41DF-B848-6E7812710170}"/>
              </a:ext>
            </a:extLst>
          </p:cNvPr>
          <p:cNvSpPr/>
          <p:nvPr/>
        </p:nvSpPr>
        <p:spPr>
          <a:xfrm>
            <a:off x="-99955" y="4011438"/>
            <a:ext cx="5010842" cy="181588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giọng</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nghiêm</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nghị</a:t>
            </a: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vỗ</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vai</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ủi</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cháu</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tỏ</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ngậm</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ngùi</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thương</a:t>
            </a:r>
            <a:r>
              <a:rPr kumimoji="0" lang="fr-FR"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tiếc</a:t>
            </a: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anh</a:t>
            </a: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vừa</a:t>
            </a: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mất</a:t>
            </a:r>
            <a:r>
              <a:rPr kumimoji="0" lang="fr-FR"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4398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F50771-707B-48E5-B05C-D38547236342}"/>
              </a:ext>
            </a:extLst>
          </p:cNvPr>
          <p:cNvSpPr/>
          <p:nvPr/>
        </p:nvSpPr>
        <p:spPr>
          <a:xfrm>
            <a:off x="0" y="0"/>
            <a:ext cx="6973384" cy="523220"/>
          </a:xfrm>
          <a:prstGeom prst="rect">
            <a:avLst/>
          </a:prstGeom>
        </p:spPr>
        <p:txBody>
          <a:bodyPr wrap="none">
            <a:spAutoFit/>
          </a:bodyPr>
          <a:lstStyle/>
          <a:p>
            <a:r>
              <a:rPr lang="en-US" sz="28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Cuộc</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đối</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thoại</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giữa</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bà</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cô</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Hồng</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C00000"/>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B932C3BF-02FA-44CA-8B66-0AFDE746B8AC}"/>
              </a:ext>
            </a:extLst>
          </p:cNvPr>
          <p:cNvGraphicFramePr>
            <a:graphicFrameLocks noGrp="1"/>
          </p:cNvGraphicFramePr>
          <p:nvPr>
            <p:extLst>
              <p:ext uri="{D42A27DB-BD31-4B8C-83A1-F6EECF244321}">
                <p14:modId xmlns:p14="http://schemas.microsoft.com/office/powerpoint/2010/main" val="1710701720"/>
              </p:ext>
            </p:extLst>
          </p:nvPr>
        </p:nvGraphicFramePr>
        <p:xfrm>
          <a:off x="115910" y="523220"/>
          <a:ext cx="12076090" cy="19842480"/>
        </p:xfrm>
        <a:graphic>
          <a:graphicData uri="http://schemas.openxmlformats.org/drawingml/2006/table">
            <a:tbl>
              <a:tblPr firstRow="1" firstCol="1" bandRow="1"/>
              <a:tblGrid>
                <a:gridCol w="5188965">
                  <a:extLst>
                    <a:ext uri="{9D8B030D-6E8A-4147-A177-3AD203B41FA5}">
                      <a16:colId xmlns:a16="http://schemas.microsoft.com/office/drawing/2014/main" val="3468153577"/>
                    </a:ext>
                  </a:extLst>
                </a:gridCol>
                <a:gridCol w="6887125">
                  <a:extLst>
                    <a:ext uri="{9D8B030D-6E8A-4147-A177-3AD203B41FA5}">
                      <a16:colId xmlns:a16="http://schemas.microsoft.com/office/drawing/2014/main" val="2636987786"/>
                    </a:ext>
                  </a:extLst>
                </a:gridCol>
              </a:tblGrid>
              <a:tr h="0">
                <a:tc>
                  <a:txBody>
                    <a:bodyPr/>
                    <a:lstStyle/>
                    <a:p>
                      <a:pPr marL="0" marR="0" algn="ctr">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điệu</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ts val="1875"/>
                        </a:lnSpc>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 Hồng</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thái độ/ cử chỉ/ suy nghĩ lời nói)</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650221"/>
                  </a:ext>
                </a:extLst>
              </a:tr>
              <a:tr h="5223178">
                <a:tc>
                  <a:txBody>
                    <a:bodyPr/>
                    <a:lstStyle/>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Mày</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Thanh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mày</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vẫn</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ngọt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dạo</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đâu</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mắt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long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lanh</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chằm</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chặp</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nhìn</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pt-B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Vỗ vai, cười mà nói</a:t>
                      </a:r>
                      <a:r>
                        <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rằng “Mày dại quá...thăm em bé chứ”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kể</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nghiêm</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nghị</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vỗ</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ủi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ngậm</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ngùi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tiếc</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anh</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Ra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vẻ</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tới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chất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đóng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kịch</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nhằm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giễu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cợt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mỉa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mai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chọc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bé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để</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khinh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miệt</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ruồng</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rẫy</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rẽ</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lùng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héo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XH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rồi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cúi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nSpc>
                          <a:spcPct val="150000"/>
                        </a:lnSpc>
                        <a:spcBef>
                          <a:spcPts val="0"/>
                        </a:spcBef>
                        <a:spcAft>
                          <a:spcPts val="0"/>
                        </a:spcAf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nhạy</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Sau:</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cay cay</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phẫn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rớt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đìa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cằm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phẫn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kìm</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nén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nổi</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nghẹn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ứ,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điểm</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nát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căm</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tột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just">
                        <a:lnSpc>
                          <a:spcPct val="115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nỗi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tưởi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dâng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mãnh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rõ</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76167"/>
                  </a:ext>
                </a:extLst>
              </a:tr>
            </a:tbl>
          </a:graphicData>
        </a:graphic>
      </p:graphicFrame>
    </p:spTree>
    <p:extLst>
      <p:ext uri="{BB962C8B-B14F-4D97-AF65-F5344CB8AC3E}">
        <p14:creationId xmlns:p14="http://schemas.microsoft.com/office/powerpoint/2010/main" val="406571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F50771-707B-48E5-B05C-D38547236342}"/>
              </a:ext>
            </a:extLst>
          </p:cNvPr>
          <p:cNvSpPr/>
          <p:nvPr/>
        </p:nvSpPr>
        <p:spPr>
          <a:xfrm>
            <a:off x="0" y="0"/>
            <a:ext cx="69733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Cuộc</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đối</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thoại</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giữa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cô</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bé</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Hồng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B932C3BF-02FA-44CA-8B66-0AFDE746B8AC}"/>
              </a:ext>
            </a:extLst>
          </p:cNvPr>
          <p:cNvGraphicFramePr>
            <a:graphicFrameLocks noGrp="1"/>
          </p:cNvGraphicFramePr>
          <p:nvPr/>
        </p:nvGraphicFramePr>
        <p:xfrm>
          <a:off x="115910" y="523220"/>
          <a:ext cx="12076090" cy="19842480"/>
        </p:xfrm>
        <a:graphic>
          <a:graphicData uri="http://schemas.openxmlformats.org/drawingml/2006/table">
            <a:tbl>
              <a:tblPr firstRow="1" firstCol="1" bandRow="1"/>
              <a:tblGrid>
                <a:gridCol w="5188965">
                  <a:extLst>
                    <a:ext uri="{9D8B030D-6E8A-4147-A177-3AD203B41FA5}">
                      <a16:colId xmlns:a16="http://schemas.microsoft.com/office/drawing/2014/main" val="3468153577"/>
                    </a:ext>
                  </a:extLst>
                </a:gridCol>
                <a:gridCol w="6887125">
                  <a:extLst>
                    <a:ext uri="{9D8B030D-6E8A-4147-A177-3AD203B41FA5}">
                      <a16:colId xmlns:a16="http://schemas.microsoft.com/office/drawing/2014/main" val="2636987786"/>
                    </a:ext>
                  </a:extLst>
                </a:gridCol>
              </a:tblGrid>
              <a:tr h="0">
                <a:tc>
                  <a:txBody>
                    <a:bodyPr/>
                    <a:lstStyle/>
                    <a:p>
                      <a:pPr marL="0" marR="0" algn="ctr">
                        <a:spcAft>
                          <a:spcPts val="0"/>
                        </a:spcAft>
                      </a:pP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điệu</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ts val="1875"/>
                        </a:lnSpc>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 Hồng</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thái độ/ cử chỉ/ suy nghĩ lời nói)</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650221"/>
                  </a:ext>
                </a:extLst>
              </a:tr>
              <a:tr h="5223178">
                <a:tc>
                  <a:txBody>
                    <a:bodyPr/>
                    <a:lstStyle/>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Mày</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Thanh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Hoá</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mày</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vẫn</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ngọt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dạo</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đâu</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mắt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long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lanh</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chằm</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chặp</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nhìn</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pt-B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Vỗ vai, cười mà nói</a:t>
                      </a:r>
                      <a:r>
                        <a:rPr lang="pt-B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rằng “Mày dại quá...thăm em bé chứ”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kể</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giọng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nghiêm</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nghị</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vỗ</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ủi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ngậm</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ngùi</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fr-FR"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tiếc</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anh</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fr-FR"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Ra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vẻ</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tới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cháu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chất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đóng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kịch</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nhằm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giễu</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cợt</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mỉa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mai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châm</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chọc</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bé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800" b="1"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để</a:t>
                      </a:r>
                      <a:r>
                        <a:rPr lang="fr-FR" sz="28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khinh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miệt</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ruồng</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rẫy</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rẽ</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Hồng</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lùng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hiểm</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nhẫn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héo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XH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bấy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toan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rồi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cúi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nSpc>
                          <a:spcPct val="150000"/>
                        </a:lnSpc>
                        <a:spcBef>
                          <a:spcPts val="0"/>
                        </a:spcBef>
                        <a:spcAft>
                          <a:spcPts val="0"/>
                        </a:spcAf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nhạy</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Sau:</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càng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cay cay</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phẫn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rớt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đìa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cằm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phẫn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kìm</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nén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nổi</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nghẹn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ứ,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đớn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uất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điểm</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nát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căm</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tột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cổ</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tàn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đày</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đoạ</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just">
                        <a:lnSpc>
                          <a:spcPct val="115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-&gt;</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nỗi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đau</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xót</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tưởi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dâng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lòng</a:t>
                      </a:r>
                      <a:r>
                        <a:rPr lang="en-US" sz="28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mẹ</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sâu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mãnh</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liệt</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15000"/>
                        </a:lnSpc>
                        <a:spcBef>
                          <a:spcPts val="0"/>
                        </a:spcBef>
                        <a:spcAft>
                          <a:spcPts val="0"/>
                        </a:spcAft>
                      </a:pP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rõ</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8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endPar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76167"/>
                  </a:ext>
                </a:extLst>
              </a:tr>
            </a:tbl>
          </a:graphicData>
        </a:graphic>
      </p:graphicFrame>
    </p:spTree>
    <p:extLst>
      <p:ext uri="{BB962C8B-B14F-4D97-AF65-F5344CB8AC3E}">
        <p14:creationId xmlns:p14="http://schemas.microsoft.com/office/powerpoint/2010/main" val="132211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I~1\AppData\Local\Temp\Rar$DIa3596.14796\3.png"/>
          <p:cNvPicPr/>
          <p:nvPr/>
        </p:nvPicPr>
        <p:blipFill>
          <a:blip r:embed="rId2" cstate="print">
            <a:extLst>
              <a:ext uri="{28A0092B-C50C-407E-A947-70E740481C1C}">
                <a14:useLocalDpi xmlns:a14="http://schemas.microsoft.com/office/drawing/2010/main" val="0"/>
              </a:ext>
            </a:extLst>
          </a:blip>
          <a:srcRect/>
          <a:stretch>
            <a:fillRect/>
          </a:stretch>
        </p:blipFill>
        <p:spPr>
          <a:xfrm>
            <a:off x="609600" y="896983"/>
            <a:ext cx="10328366" cy="5434148"/>
          </a:xfrm>
          <a:prstGeom prst="rect">
            <a:avLst/>
          </a:prstGeom>
          <a:noFill/>
          <a:ln>
            <a:noFill/>
          </a:ln>
        </p:spPr>
      </p:pic>
    </p:spTree>
    <p:extLst>
      <p:ext uri="{BB962C8B-B14F-4D97-AF65-F5344CB8AC3E}">
        <p14:creationId xmlns:p14="http://schemas.microsoft.com/office/powerpoint/2010/main" val="1181150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354" y="1258449"/>
            <a:ext cx="10946674" cy="3970318"/>
          </a:xfrm>
          <a:prstGeom prst="rect">
            <a:avLst/>
          </a:prstGeom>
        </p:spPr>
        <p:txBody>
          <a:bodyPr wrap="square">
            <a:spAutoFit/>
          </a:bodyPr>
          <a:lstStyle/>
          <a:p>
            <a:pPr>
              <a:spcAft>
                <a:spcPts val="0"/>
              </a:spcAft>
            </a:pPr>
            <a:r>
              <a:rPr lang="vi-VN" sz="2800" b="1">
                <a:latin typeface="Times New Roman" panose="02020603050405020304" pitchFamily="18" charset="0"/>
                <a:ea typeface="Times New Roman" panose="02020603050405020304" pitchFamily="18" charset="0"/>
              </a:rPr>
              <a:t>*Khi bất ngờ gặp mẹ </a:t>
            </a:r>
            <a:endParaRPr lang="en-US" sz="2800">
              <a:latin typeface="Times New Roman" panose="02020603050405020304" pitchFamily="18" charset="0"/>
              <a:ea typeface="Times New Roman" panose="02020603050405020304" pitchFamily="18" charset="0"/>
            </a:endParaRPr>
          </a:p>
          <a:p>
            <a:pPr>
              <a:spcAft>
                <a:spcPts val="0"/>
              </a:spcAft>
            </a:pPr>
            <a:r>
              <a:rPr lang="vi-VN" sz="2800" b="1">
                <a:latin typeface="Times New Roman" panose="02020603050405020304" pitchFamily="18" charset="0"/>
                <a:ea typeface="Times New Roman" panose="02020603050405020304" pitchFamily="18" charset="0"/>
              </a:rPr>
              <a:t>- Hành động:</a:t>
            </a:r>
            <a:r>
              <a:rPr lang="vi-VN" sz="2800">
                <a:latin typeface="Times New Roman" panose="02020603050405020304" pitchFamily="18" charset="0"/>
                <a:ea typeface="Times New Roman" panose="02020603050405020304" pitchFamily="18" charset="0"/>
              </a:rPr>
              <a:t> đuổi theo, gọi bối rối: Mợ ơi, mợ ơi, mợ ơi...</a:t>
            </a:r>
            <a:endParaRPr lang="en-US" sz="2800">
              <a:latin typeface="Times New Roman" panose="02020603050405020304" pitchFamily="18" charset="0"/>
              <a:ea typeface="Times New Roman" panose="02020603050405020304" pitchFamily="18" charset="0"/>
            </a:endParaRPr>
          </a:p>
          <a:p>
            <a:pPr>
              <a:spcAft>
                <a:spcPts val="0"/>
              </a:spcAft>
            </a:pPr>
            <a:r>
              <a:rPr lang="vi-VN" sz="2800" b="1">
                <a:latin typeface="Times New Roman" panose="02020603050405020304" pitchFamily="18" charset="0"/>
                <a:ea typeface="Times New Roman" panose="02020603050405020304" pitchFamily="18" charset="0"/>
              </a:rPr>
              <a:t>- Suy nghĩ:</a:t>
            </a:r>
            <a:r>
              <a:rPr lang="vi-VN" sz="2800">
                <a:latin typeface="Times New Roman" panose="02020603050405020304" pitchFamily="18" charset="0"/>
                <a:ea typeface="Times New Roman" panose="02020603050405020304" pitchFamily="18" charset="0"/>
              </a:rPr>
              <a:t>Đưa ra giả thiết: nếu không phải là mẹ... </a:t>
            </a:r>
            <a:endParaRPr lang="en-US" sz="2800">
              <a:latin typeface="Times New Roman" panose="02020603050405020304" pitchFamily="18" charset="0"/>
              <a:ea typeface="Times New Roman" panose="02020603050405020304" pitchFamily="18" charset="0"/>
            </a:endParaRPr>
          </a:p>
          <a:p>
            <a:pPr>
              <a:spcAft>
                <a:spcPts val="0"/>
              </a:spcAft>
            </a:pPr>
            <a:r>
              <a:rPr lang="vi-VN" sz="2800">
                <a:latin typeface="Times New Roman" panose="02020603050405020304" pitchFamily="18" charset="0"/>
                <a:ea typeface="Times New Roman" panose="02020603050405020304" pitchFamily="18" charset="0"/>
                <a:sym typeface="Wingdings" panose="05000000000000000000" pitchFamily="2" charset="2"/>
              </a:rPr>
              <a:t></a:t>
            </a:r>
            <a:r>
              <a:rPr lang="vi-VN" sz="2800">
                <a:latin typeface="Times New Roman" panose="02020603050405020304" pitchFamily="18" charset="0"/>
                <a:ea typeface="Times New Roman" panose="02020603050405020304" pitchFamily="18" charset="0"/>
              </a:rPr>
              <a:t>cái lầm đó không những làm cho bé Hồng thẹn mà còn tủi cực nữa, khác nào </a:t>
            </a:r>
            <a:r>
              <a:rPr lang="vi-VN" sz="2800" i="1">
                <a:latin typeface="Times New Roman" panose="02020603050405020304" pitchFamily="18" charset="0"/>
                <a:ea typeface="Times New Roman" panose="02020603050405020304" pitchFamily="18" charset="0"/>
              </a:rPr>
              <a:t>cái ảo ảnh của một dòng nước trong suốt chảy dưới bóng râm đã hiện ra trước con mắt gần rạn nứt của người bộ hành ngã gục giữa sa mạc.</a:t>
            </a:r>
            <a:endParaRPr lang="en-US" sz="2800">
              <a:latin typeface="Times New Roman" panose="02020603050405020304" pitchFamily="18" charset="0"/>
              <a:ea typeface="Times New Roman" panose="02020603050405020304" pitchFamily="18" charset="0"/>
            </a:endParaRPr>
          </a:p>
          <a:p>
            <a:pPr>
              <a:spcAft>
                <a:spcPts val="0"/>
              </a:spcAft>
            </a:pPr>
            <a:r>
              <a:rPr lang="vi-VN" sz="2800" b="1">
                <a:latin typeface="Times New Roman" panose="02020603050405020304" pitchFamily="18" charset="0"/>
                <a:ea typeface="Times New Roman" panose="02020603050405020304" pitchFamily="18" charset="0"/>
              </a:rPr>
              <a:t>- Biện pháp tu từ:</a:t>
            </a:r>
            <a:r>
              <a:rPr lang="vi-VN" sz="2800">
                <a:latin typeface="Times New Roman" panose="02020603050405020304" pitchFamily="18" charset="0"/>
                <a:ea typeface="Times New Roman" panose="02020603050405020304" pitchFamily="18" charset="0"/>
              </a:rPr>
              <a:t>so sánh giả định độc đáo, mới lạ (nỗi thất vọng trở thành tuyệt vọng. Hi vọng tột cùng và thất vọng cũng tột cùng)</a:t>
            </a:r>
            <a:endParaRPr lang="en-US" sz="2800">
              <a:latin typeface="Times New Roman" panose="02020603050405020304" pitchFamily="18" charset="0"/>
              <a:ea typeface="Times New Roman" panose="02020603050405020304" pitchFamily="18" charset="0"/>
            </a:endParaRPr>
          </a:p>
          <a:p>
            <a:pPr>
              <a:spcAft>
                <a:spcPts val="0"/>
              </a:spcAft>
            </a:pPr>
            <a:r>
              <a:rPr lang="vi-VN" sz="2800">
                <a:latin typeface="Times New Roman" panose="02020603050405020304" pitchFamily="18" charset="0"/>
                <a:ea typeface="Times New Roman" panose="02020603050405020304" pitchFamily="18" charset="0"/>
              </a:rPr>
              <a:t>=&gt;Nỗi khao khát được gặp mẹ cháy bỏng trong tâm can  </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040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3</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5" name="Rounded Rectangle 4"/>
          <p:cNvSpPr/>
          <p:nvPr/>
        </p:nvSpPr>
        <p:spPr>
          <a:xfrm>
            <a:off x="2822331" y="325315"/>
            <a:ext cx="8255977"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Times New Roman" panose="02020603050405020304" pitchFamily="18" charset="0"/>
                <a:cs typeface="Times New Roman" panose="02020603050405020304" pitchFamily="18" charset="0"/>
              </a:rPr>
              <a:t>CỦNG CỐ, MỞ RỘNG</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2004645" y="2567354"/>
            <a:ext cx="2848709" cy="28135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Cội nguồn yêu thương qua ba văn bản đọc hiểu.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5380892" y="2579077"/>
            <a:ext cx="2206870" cy="28135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Ôn tập số từ, phó từ</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954105" y="2529254"/>
            <a:ext cx="2171700" cy="28135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Ôn tập kĩ năng viết.</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A9960CB0-DBB8-EDF9-C43B-7E593EB5F844}"/>
              </a:ext>
            </a:extLst>
          </p:cNvPr>
          <p:cNvCxnSpPr>
            <a:cxnSpLocks/>
            <a:endCxn id="8" idx="0"/>
          </p:cNvCxnSpPr>
          <p:nvPr/>
        </p:nvCxnSpPr>
        <p:spPr>
          <a:xfrm>
            <a:off x="6484327" y="1021617"/>
            <a:ext cx="2555628" cy="1507637"/>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9960CB0-DBB8-EDF9-C43B-7E593EB5F844}"/>
              </a:ext>
            </a:extLst>
          </p:cNvPr>
          <p:cNvCxnSpPr>
            <a:cxnSpLocks/>
            <a:endCxn id="2" idx="0"/>
          </p:cNvCxnSpPr>
          <p:nvPr/>
        </p:nvCxnSpPr>
        <p:spPr>
          <a:xfrm flipH="1">
            <a:off x="3429000" y="1021617"/>
            <a:ext cx="3055326" cy="1545737"/>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960CB0-DBB8-EDF9-C43B-7E593EB5F844}"/>
              </a:ext>
            </a:extLst>
          </p:cNvPr>
          <p:cNvCxnSpPr>
            <a:cxnSpLocks/>
            <a:endCxn id="7" idx="0"/>
          </p:cNvCxnSpPr>
          <p:nvPr/>
        </p:nvCxnSpPr>
        <p:spPr>
          <a:xfrm>
            <a:off x="6484327" y="1021617"/>
            <a:ext cx="0" cy="155746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838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5360" y="985638"/>
            <a:ext cx="10485120" cy="5262979"/>
          </a:xfrm>
          <a:prstGeom prst="rect">
            <a:avLst/>
          </a:prstGeom>
        </p:spPr>
        <p:txBody>
          <a:bodyPr wrap="square">
            <a:spAutoFit/>
          </a:bodyPr>
          <a:lstStyle/>
          <a:p>
            <a:pPr>
              <a:spcAft>
                <a:spcPts val="0"/>
              </a:spcAft>
            </a:pPr>
            <a:r>
              <a:rPr lang="vi-VN" sz="2400" b="1">
                <a:latin typeface="Times New Roman" panose="02020603050405020304" pitchFamily="18" charset="0"/>
                <a:ea typeface="Times New Roman" panose="02020603050405020304" pitchFamily="18" charset="0"/>
              </a:rPr>
              <a:t>* Khi biết đúng là mẹ   </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đuổi kịp, thở hồng hộc, trán đẫm mồ hôi  </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khi trèo lên xe ríu cả chân lại, oà khóc nức nở </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=&gt;Niềm hạnh phúc, sung sướng khi được gặp lại mẹ sau bao ngày xa cách </a:t>
            </a:r>
            <a:endParaRPr lang="en-US" sz="2400">
              <a:latin typeface="Times New Roman" panose="02020603050405020304" pitchFamily="18" charset="0"/>
              <a:ea typeface="Times New Roman" panose="02020603050405020304" pitchFamily="18" charset="0"/>
            </a:endParaRPr>
          </a:p>
          <a:p>
            <a:pPr>
              <a:spcAft>
                <a:spcPts val="0"/>
              </a:spcAft>
            </a:pPr>
            <a:r>
              <a:rPr lang="vi-VN" sz="2400" b="1">
                <a:latin typeface="Times New Roman" panose="02020603050405020304" pitchFamily="18" charset="0"/>
                <a:ea typeface="Times New Roman" panose="02020603050405020304" pitchFamily="18" charset="0"/>
              </a:rPr>
              <a:t>* Khi ngồi trong lòng mẹ</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a:t>
            </a:r>
            <a:r>
              <a:rPr lang="vi-VN" sz="2400" b="1">
                <a:latin typeface="Times New Roman" panose="02020603050405020304" pitchFamily="18" charset="0"/>
                <a:ea typeface="Times New Roman" panose="02020603050405020304" pitchFamily="18" charset="0"/>
              </a:rPr>
              <a:t>Cảm nhận về mẹ:</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thấy mẹ không còm cõi, xơ xác, gương mặt mẹ vẫn tươi sáng ... hai gò má</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Thấy hơi quần áo, hơi thở của mẹ thơm tho một cách lạ thường.</a:t>
            </a:r>
            <a:endParaRPr lang="en-US" sz="2400">
              <a:latin typeface="Times New Roman" panose="02020603050405020304" pitchFamily="18" charset="0"/>
              <a:ea typeface="Times New Roman" panose="02020603050405020304" pitchFamily="18" charset="0"/>
            </a:endParaRPr>
          </a:p>
          <a:p>
            <a:pPr>
              <a:spcAft>
                <a:spcPts val="0"/>
              </a:spcAft>
            </a:pPr>
            <a:r>
              <a:rPr lang="vi-VN" sz="2400" b="1">
                <a:latin typeface="Times New Roman" panose="02020603050405020304" pitchFamily="18" charset="0"/>
                <a:ea typeface="Times New Roman" panose="02020603050405020304" pitchFamily="18" charset="0"/>
              </a:rPr>
              <a:t>- Cảm giác </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Thấy những cảm giác ấm áp đã bao lâu mất đi</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bỗng lại mơn man khắp da thịt.</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Phải bé lại và lăn vào lòng mẹ ...mới thấy người </a:t>
            </a:r>
            <a:r>
              <a:rPr lang="vi-VN" sz="2400" b="1">
                <a:latin typeface="Times New Roman" panose="02020603050405020304" pitchFamily="18" charset="0"/>
                <a:ea typeface="Times New Roman" panose="02020603050405020304" pitchFamily="18" charset="0"/>
              </a:rPr>
              <a:t>mẹ có một êm dịu vô cùng</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Không nhớ mẹ đã hỏi và trả lời mẹ những gì, không mảy may nghĩ ngợi gì đến những câu nói của bà cô</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7432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326" y="1940561"/>
            <a:ext cx="10101943" cy="2062103"/>
          </a:xfrm>
          <a:prstGeom prst="rect">
            <a:avLst/>
          </a:prstGeom>
        </p:spPr>
        <p:txBody>
          <a:bodyPr wrap="square">
            <a:spAutoFit/>
          </a:bodyPr>
          <a:lstStyle/>
          <a:p>
            <a:pPr>
              <a:spcAft>
                <a:spcPts val="0"/>
              </a:spcAft>
            </a:pPr>
            <a:r>
              <a:rPr lang="vi-VN" sz="3200" b="1">
                <a:latin typeface="Times New Roman" panose="02020603050405020304" pitchFamily="18" charset="0"/>
                <a:ea typeface="Times New Roman" panose="02020603050405020304" pitchFamily="18" charset="0"/>
              </a:rPr>
              <a:t>* NT miêu tả tâm lí sắc sảo, tinh tế và sinh động.</a:t>
            </a:r>
            <a:endParaRPr lang="en-US" sz="3200">
              <a:latin typeface="Times New Roman" panose="02020603050405020304" pitchFamily="18" charset="0"/>
              <a:ea typeface="Times New Roman" panose="02020603050405020304" pitchFamily="18" charset="0"/>
            </a:endParaRPr>
          </a:p>
          <a:p>
            <a:pPr>
              <a:spcAft>
                <a:spcPts val="0"/>
              </a:spcAft>
            </a:pPr>
            <a:r>
              <a:rPr lang="vi-VN" sz="3200" b="1">
                <a:latin typeface="Times New Roman" panose="02020603050405020304" pitchFamily="18" charset="0"/>
                <a:ea typeface="Times New Roman" panose="02020603050405020304" pitchFamily="18" charset="0"/>
              </a:rPr>
              <a:t>=&gt;Cảm giác sung sướng đến cực điểm của đứa con khi được ở trong lòng mẹ.  </a:t>
            </a:r>
            <a:endParaRPr lang="en-US" sz="3200">
              <a:latin typeface="Times New Roman" panose="02020603050405020304" pitchFamily="18" charset="0"/>
              <a:ea typeface="Times New Roman" panose="02020603050405020304" pitchFamily="18" charset="0"/>
            </a:endParaRPr>
          </a:p>
          <a:p>
            <a:pPr>
              <a:spcAft>
                <a:spcPts val="0"/>
              </a:spcAft>
            </a:pPr>
            <a:r>
              <a:rPr lang="vi-VN" sz="3200" b="1">
                <a:latin typeface="Times New Roman" panose="02020603050405020304" pitchFamily="18" charset="0"/>
                <a:ea typeface="Times New Roman" panose="02020603050405020304" pitchFamily="18" charset="0"/>
                <a:sym typeface="Wingdings" panose="05000000000000000000" pitchFamily="2" charset="2"/>
              </a:rPr>
              <a:t></a:t>
            </a:r>
            <a:r>
              <a:rPr lang="vi-VN" sz="3200" b="1">
                <a:latin typeface="Times New Roman" panose="02020603050405020304" pitchFamily="18" charset="0"/>
                <a:ea typeface="Times New Roman" panose="02020603050405020304" pitchFamily="18" charset="0"/>
              </a:rPr>
              <a:t> Học sinh liên hệ bản thân</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156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1452" y="1017121"/>
            <a:ext cx="9892937" cy="4524315"/>
          </a:xfrm>
          <a:prstGeom prst="rect">
            <a:avLst/>
          </a:prstGeom>
        </p:spPr>
        <p:txBody>
          <a:bodyPr wrap="square">
            <a:spAutoFit/>
          </a:bodyPr>
          <a:lstStyle/>
          <a:p>
            <a:pPr>
              <a:spcAft>
                <a:spcPts val="0"/>
              </a:spcAft>
            </a:pPr>
            <a:r>
              <a:rPr lang="en-US" sz="2400" b="1" smtClean="0">
                <a:latin typeface="Times New Roman" panose="02020603050405020304" pitchFamily="18" charset="0"/>
                <a:ea typeface="Times New Roman" panose="02020603050405020304" pitchFamily="18" charset="0"/>
              </a:rPr>
              <a:t>III/ TỔNG KẾT</a:t>
            </a:r>
          </a:p>
          <a:p>
            <a:pPr>
              <a:spcAft>
                <a:spcPts val="0"/>
              </a:spcAft>
            </a:pPr>
            <a:r>
              <a:rPr lang="vi-VN" sz="2400" b="1" smtClean="0">
                <a:latin typeface="Times New Roman" panose="02020603050405020304" pitchFamily="18" charset="0"/>
                <a:ea typeface="Times New Roman" panose="02020603050405020304" pitchFamily="18" charset="0"/>
              </a:rPr>
              <a:t>1</a:t>
            </a:r>
            <a:r>
              <a:rPr lang="vi-VN" sz="2400" b="1">
                <a:latin typeface="Times New Roman" panose="02020603050405020304" pitchFamily="18" charset="0"/>
                <a:ea typeface="Times New Roman" panose="02020603050405020304" pitchFamily="18" charset="0"/>
              </a:rPr>
              <a:t>. Nghệ thuật</a:t>
            </a:r>
            <a:endParaRPr lang="en-US" sz="2400">
              <a:latin typeface="Times New Roman" panose="02020603050405020304" pitchFamily="18" charset="0"/>
              <a:ea typeface="Times New Roman" panose="02020603050405020304" pitchFamily="18" charset="0"/>
            </a:endParaRPr>
          </a:p>
          <a:p>
            <a:pPr algn="just">
              <a:spcAft>
                <a:spcPts val="0"/>
              </a:spcAft>
            </a:pPr>
            <a:r>
              <a:rPr lang="vi-VN" sz="2400">
                <a:latin typeface="Times New Roman" panose="02020603050405020304" pitchFamily="18" charset="0"/>
                <a:ea typeface="Times New Roman" panose="02020603050405020304" pitchFamily="18" charset="0"/>
              </a:rPr>
              <a:t>- </a:t>
            </a:r>
            <a:r>
              <a:rPr lang="fr-FR" sz="2400">
                <a:latin typeface="Times New Roman" panose="02020603050405020304" pitchFamily="18" charset="0"/>
                <a:ea typeface="Times New Roman" panose="02020603050405020304" pitchFamily="18" charset="0"/>
              </a:rPr>
              <a:t>Mạch truỵện, mạch cảm xúc tự nhiên, chân thật.</a:t>
            </a:r>
            <a:endParaRPr lang="en-US" sz="2400">
              <a:latin typeface="Times New Roman" panose="02020603050405020304" pitchFamily="18" charset="0"/>
              <a:ea typeface="Times New Roman" panose="02020603050405020304" pitchFamily="18" charset="0"/>
            </a:endParaRPr>
          </a:p>
          <a:p>
            <a:pPr algn="just">
              <a:spcAft>
                <a:spcPts val="0"/>
              </a:spcAft>
            </a:pPr>
            <a:r>
              <a:rPr lang="fr-FR" sz="2400">
                <a:latin typeface="Times New Roman" panose="02020603050405020304" pitchFamily="18" charset="0"/>
                <a:ea typeface="Times New Roman" panose="02020603050405020304" pitchFamily="18" charset="0"/>
              </a:rPr>
              <a:t>- Kết hợp kể, tả và biểu cảm tạo nên những rung động trong lòng người đọc.</a:t>
            </a:r>
            <a:endParaRPr lang="en-US" sz="2400">
              <a:latin typeface="Times New Roman" panose="02020603050405020304" pitchFamily="18" charset="0"/>
              <a:ea typeface="Times New Roman" panose="02020603050405020304" pitchFamily="18" charset="0"/>
            </a:endParaRPr>
          </a:p>
          <a:p>
            <a:pPr algn="just">
              <a:spcAft>
                <a:spcPts val="0"/>
              </a:spcAft>
            </a:pPr>
            <a:r>
              <a:rPr lang="fr-FR" sz="2400">
                <a:latin typeface="Times New Roman" panose="02020603050405020304" pitchFamily="18" charset="0"/>
                <a:ea typeface="Times New Roman" panose="02020603050405020304" pitchFamily="18" charset="0"/>
              </a:rPr>
              <a:t>- Khắc hoạ hình tượng nhân vật sinh động, chân thật qua các biện pháp so sánh, liên tưởng độc đáo</a:t>
            </a:r>
            <a:endParaRPr lang="en-US" sz="2400">
              <a:latin typeface="Times New Roman" panose="02020603050405020304" pitchFamily="18" charset="0"/>
              <a:ea typeface="Times New Roman" panose="02020603050405020304" pitchFamily="18" charset="0"/>
            </a:endParaRPr>
          </a:p>
          <a:p>
            <a:pPr>
              <a:spcAft>
                <a:spcPts val="0"/>
              </a:spcAft>
            </a:pPr>
            <a:r>
              <a:rPr lang="vi-VN" sz="2400" b="1">
                <a:latin typeface="Times New Roman" panose="02020603050405020304" pitchFamily="18" charset="0"/>
                <a:ea typeface="Times New Roman" panose="02020603050405020304" pitchFamily="18" charset="0"/>
              </a:rPr>
              <a:t>2. Nội dung</a:t>
            </a:r>
            <a:endParaRPr lang="en-US" sz="2400">
              <a:latin typeface="Times New Roman" panose="02020603050405020304" pitchFamily="18" charset="0"/>
              <a:ea typeface="Times New Roman" panose="02020603050405020304" pitchFamily="18" charset="0"/>
            </a:endParaRPr>
          </a:p>
          <a:p>
            <a:pPr>
              <a:spcAft>
                <a:spcPts val="0"/>
              </a:spcAft>
            </a:pPr>
            <a:r>
              <a:rPr lang="vi-VN" sz="2400">
                <a:latin typeface="Times New Roman" panose="02020603050405020304" pitchFamily="18" charset="0"/>
                <a:ea typeface="Times New Roman" panose="02020603050405020304" pitchFamily="18" charset="0"/>
              </a:rPr>
              <a:t>- </a:t>
            </a:r>
            <a:r>
              <a:rPr lang="fr-FR" sz="2400">
                <a:latin typeface="Times New Roman" panose="02020603050405020304" pitchFamily="18" charset="0"/>
                <a:ea typeface="Times New Roman" panose="02020603050405020304" pitchFamily="18" charset="0"/>
              </a:rPr>
              <a:t>Kể lại chân thực và cảm động những cay đắng, tủi cực cùng tình yêu thương cháy báng của nhà văn thời thơ ấu đối với người mẹ bất hạnh   </a:t>
            </a:r>
            <a:endParaRPr lang="en-US" sz="2400">
              <a:latin typeface="Times New Roman" panose="02020603050405020304" pitchFamily="18" charset="0"/>
              <a:ea typeface="Times New Roman" panose="02020603050405020304" pitchFamily="18" charset="0"/>
            </a:endParaRPr>
          </a:p>
          <a:p>
            <a:r>
              <a:rPr lang="fr-FR" sz="2400" b="1" i="1">
                <a:latin typeface="Times New Roman" panose="02020603050405020304" pitchFamily="18" charset="0"/>
                <a:ea typeface="Times New Roman" panose="02020603050405020304" pitchFamily="18" charset="0"/>
              </a:rPr>
              <a:t>3. Ý nghĩa: </a:t>
            </a:r>
            <a:r>
              <a:rPr lang="fr-FR" sz="2400">
                <a:latin typeface="Times New Roman" panose="02020603050405020304" pitchFamily="18" charset="0"/>
                <a:ea typeface="Times New Roman" panose="02020603050405020304" pitchFamily="18" charset="0"/>
              </a:rPr>
              <a:t>Tình mẫu tử là mạch nguồn tình cảm không bao giờ vơi trong tâm hồn con người. </a:t>
            </a:r>
            <a:r>
              <a:rPr lang="vi-VN" sz="2400">
                <a:latin typeface="Times New Roman" panose="02020603050405020304" pitchFamily="18" charset="0"/>
                <a:ea typeface="Times New Roman" panose="02020603050405020304" pitchFamily="18" charset="0"/>
              </a:rPr>
              <a:t>chúng ta cần tin tưởng, yêu quý và trân trọng cha mẹ. Cần có những hành động cụ thể quan tâm, yêu thương chăm sóc nhau hàng ngày.</a:t>
            </a:r>
            <a:endParaRPr lang="en-US" sz="2400"/>
          </a:p>
        </p:txBody>
      </p:sp>
    </p:spTree>
    <p:extLst>
      <p:ext uri="{BB962C8B-B14F-4D97-AF65-F5344CB8AC3E}">
        <p14:creationId xmlns:p14="http://schemas.microsoft.com/office/powerpoint/2010/main" val="153621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4</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619735" y="2348132"/>
          <a:ext cx="11179541" cy="3901440"/>
        </p:xfrm>
        <a:graphic>
          <a:graphicData uri="http://schemas.openxmlformats.org/drawingml/2006/table">
            <a:tbl>
              <a:tblPr firstRow="1" firstCol="1" bandRow="1">
                <a:tableStyleId>{5C22544A-7EE6-4342-B048-85BDC9FD1C3A}</a:tableStyleId>
              </a:tblPr>
              <a:tblGrid>
                <a:gridCol w="2039290">
                  <a:extLst>
                    <a:ext uri="{9D8B030D-6E8A-4147-A177-3AD203B41FA5}">
                      <a16:colId xmlns:a16="http://schemas.microsoft.com/office/drawing/2014/main" val="1764886253"/>
                    </a:ext>
                  </a:extLst>
                </a:gridCol>
                <a:gridCol w="2945639">
                  <a:extLst>
                    <a:ext uri="{9D8B030D-6E8A-4147-A177-3AD203B41FA5}">
                      <a16:colId xmlns:a16="http://schemas.microsoft.com/office/drawing/2014/main" val="2394755348"/>
                    </a:ext>
                  </a:extLst>
                </a:gridCol>
                <a:gridCol w="3097306">
                  <a:extLst>
                    <a:ext uri="{9D8B030D-6E8A-4147-A177-3AD203B41FA5}">
                      <a16:colId xmlns:a16="http://schemas.microsoft.com/office/drawing/2014/main" val="3888663280"/>
                    </a:ext>
                  </a:extLst>
                </a:gridCol>
                <a:gridCol w="3097306">
                  <a:extLst>
                    <a:ext uri="{9D8B030D-6E8A-4147-A177-3AD203B41FA5}">
                      <a16:colId xmlns:a16="http://schemas.microsoft.com/office/drawing/2014/main" val="1788388781"/>
                    </a:ext>
                  </a:extLst>
                </a:gridCol>
              </a:tblGrid>
              <a:tr h="0">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Văn bản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Chi tiết tiêu biểu</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Lí do lựa chọn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281379942"/>
                  </a:ext>
                </a:extLst>
              </a:tr>
              <a:tr h="0">
                <a:tc rowSpan="2">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Vừa nhắm mắt vừa mở cửa sổ</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 “tôi”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494084893"/>
                  </a:ext>
                </a:extLst>
              </a:tr>
              <a:tr h="0">
                <a:tc vMerge="1">
                  <a:txBody>
                    <a:bodyPr/>
                    <a:lstStyle/>
                    <a:p>
                      <a:endParaRPr lang="en-US"/>
                    </a:p>
                  </a:txBody>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 người bố</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202834608"/>
                  </a:ext>
                </a:extLst>
              </a:tr>
              <a:tr h="0">
                <a:tc rowSpan="2">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Người thầy đầu tiên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 thầy Đuy-sen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51546501"/>
                  </a:ext>
                </a:extLst>
              </a:tr>
              <a:tr h="0">
                <a:tc vMerge="1">
                  <a:txBody>
                    <a:bodyPr/>
                    <a:lstStyle/>
                    <a:p>
                      <a:endParaRPr lang="en-US"/>
                    </a:p>
                  </a:txBody>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 An-tự-nai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190415882"/>
                  </a:ext>
                </a:extLst>
              </a:tr>
            </a:tbl>
          </a:graphicData>
        </a:graphic>
      </p:graphicFrame>
      <p:sp>
        <p:nvSpPr>
          <p:cNvPr id="3" name="TextBox 2"/>
          <p:cNvSpPr txBox="1"/>
          <p:nvPr/>
        </p:nvSpPr>
        <p:spPr>
          <a:xfrm>
            <a:off x="430823" y="624254"/>
            <a:ext cx="8431823" cy="1077218"/>
          </a:xfrm>
          <a:prstGeom prst="rect">
            <a:avLst/>
          </a:prstGeom>
          <a:solidFill>
            <a:srgbClr val="FFFF00"/>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PHIẾU HỌC TẬP SỐ 1:  Tìm hiểu các chi tiết tiêu và đáng nhớ về các nhân vật ( SGK trang 83)</a:t>
            </a:r>
            <a:endParaRPr lang="en-US" sz="3200">
              <a:latin typeface="Times New Roman" panose="02020603050405020304" pitchFamily="18" charset="0"/>
              <a:cs typeface="Times New Roman" panose="02020603050405020304" pitchFamily="18" charset="0"/>
            </a:endParaRP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82792" y="114300"/>
            <a:ext cx="3009208" cy="182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515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5</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0459" y="342901"/>
            <a:ext cx="1448871" cy="3627970"/>
          </a:xfrm>
          <a:prstGeom prst="rect">
            <a:avLst/>
          </a:prstGeom>
        </p:spPr>
      </p:pic>
      <p:graphicFrame>
        <p:nvGraphicFramePr>
          <p:cNvPr id="5" name="Table 4"/>
          <p:cNvGraphicFramePr>
            <a:graphicFrameLocks noGrp="1"/>
          </p:cNvGraphicFramePr>
          <p:nvPr>
            <p:extLst/>
          </p:nvPr>
        </p:nvGraphicFramePr>
        <p:xfrm>
          <a:off x="1679330" y="448994"/>
          <a:ext cx="10480431" cy="6339840"/>
        </p:xfrm>
        <a:graphic>
          <a:graphicData uri="http://schemas.openxmlformats.org/drawingml/2006/table">
            <a:tbl>
              <a:tblPr firstRow="1" firstCol="1" bandRow="1">
                <a:tableStyleId>{5C22544A-7EE6-4342-B048-85BDC9FD1C3A}</a:tableStyleId>
              </a:tblPr>
              <a:tblGrid>
                <a:gridCol w="1883073">
                  <a:extLst>
                    <a:ext uri="{9D8B030D-6E8A-4147-A177-3AD203B41FA5}">
                      <a16:colId xmlns:a16="http://schemas.microsoft.com/office/drawing/2014/main" val="2394755348"/>
                    </a:ext>
                  </a:extLst>
                </a:gridCol>
                <a:gridCol w="3427481">
                  <a:extLst>
                    <a:ext uri="{9D8B030D-6E8A-4147-A177-3AD203B41FA5}">
                      <a16:colId xmlns:a16="http://schemas.microsoft.com/office/drawing/2014/main" val="3888663280"/>
                    </a:ext>
                  </a:extLst>
                </a:gridCol>
                <a:gridCol w="5169877">
                  <a:extLst>
                    <a:ext uri="{9D8B030D-6E8A-4147-A177-3AD203B41FA5}">
                      <a16:colId xmlns:a16="http://schemas.microsoft.com/office/drawing/2014/main" val="1788388781"/>
                    </a:ext>
                  </a:extLst>
                </a:gridCol>
              </a:tblGrid>
              <a:tr h="0">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Chi tiết tiêu biểu</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Lí do lựa chọn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281379942"/>
                  </a:ext>
                </a:extLst>
              </a:tr>
              <a:tr h="0">
                <a:tc>
                  <a:txBody>
                    <a:bodyPr/>
                    <a:lstStyle/>
                    <a:p>
                      <a:pPr algn="just">
                        <a:spcAft>
                          <a:spcPts val="0"/>
                        </a:spcAft>
                      </a:pPr>
                      <a:endParaRPr lang="pt-BR" sz="3200" smtClean="0">
                        <a:solidFill>
                          <a:schemeClr val="tx1"/>
                        </a:solidFill>
                        <a:effectLst/>
                        <a:latin typeface="Times New Roman" panose="02020603050405020304" pitchFamily="18" charset="0"/>
                        <a:cs typeface="Times New Roman" panose="02020603050405020304" pitchFamily="18" charset="0"/>
                      </a:endParaRPr>
                    </a:p>
                    <a:p>
                      <a:pPr algn="just">
                        <a:spcAft>
                          <a:spcPts val="0"/>
                        </a:spcAft>
                      </a:pPr>
                      <a:endParaRPr lang="pt-BR" sz="3200" smtClean="0">
                        <a:solidFill>
                          <a:schemeClr val="tx1"/>
                        </a:solidFill>
                        <a:effectLst/>
                        <a:latin typeface="Times New Roman" panose="02020603050405020304" pitchFamily="18" charset="0"/>
                        <a:cs typeface="Times New Roman" panose="02020603050405020304" pitchFamily="18" charset="0"/>
                      </a:endParaRPr>
                    </a:p>
                    <a:p>
                      <a:pPr algn="just">
                        <a:spcAft>
                          <a:spcPts val="0"/>
                        </a:spcAft>
                      </a:pPr>
                      <a:r>
                        <a:rPr lang="pt-BR" sz="3200" smtClean="0">
                          <a:solidFill>
                            <a:schemeClr val="tx1"/>
                          </a:solidFill>
                          <a:effectLst/>
                          <a:latin typeface="Times New Roman" panose="02020603050405020304" pitchFamily="18" charset="0"/>
                          <a:cs typeface="Times New Roman" panose="02020603050405020304" pitchFamily="18" charset="0"/>
                        </a:rPr>
                        <a:t>Nhân </a:t>
                      </a:r>
                      <a:r>
                        <a:rPr lang="pt-BR" sz="3200">
                          <a:solidFill>
                            <a:schemeClr val="tx1"/>
                          </a:solidFill>
                          <a:effectLst/>
                          <a:latin typeface="Times New Roman" panose="02020603050405020304" pitchFamily="18" charset="0"/>
                          <a:cs typeface="Times New Roman" panose="02020603050405020304" pitchFamily="18" charset="0"/>
                        </a:rPr>
                        <a:t>vật “tôi”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3200">
                          <a:solidFill>
                            <a:schemeClr val="tx1"/>
                          </a:solidFill>
                          <a:effectLst/>
                          <a:latin typeface="Times New Roman" panose="02020603050405020304" pitchFamily="18" charset="0"/>
                          <a:cs typeface="Times New Roman" panose="02020603050405020304" pitchFamily="18" charset="0"/>
                        </a:rPr>
                        <a:t> </a:t>
                      </a:r>
                      <a:r>
                        <a:rPr lang="pt-BR" sz="3200" kern="1200" smtClean="0">
                          <a:solidFill>
                            <a:schemeClr val="dk1"/>
                          </a:solidFill>
                          <a:effectLst/>
                          <a:latin typeface="Times New Roman" panose="02020603050405020304" pitchFamily="18" charset="0"/>
                          <a:ea typeface="+mn-ea"/>
                          <a:cs typeface="Times New Roman" panose="02020603050405020304" pitchFamily="18" charset="0"/>
                        </a:rPr>
                        <a:t>Tôi có thể “vừa nhắm mắt vừa mở cửa sổ” và “hiểu khu vườn nói gì... hiểu bây giờ là mùa gì và bông hoa nào đang nở, tên gì” biết được “tiếng bước chân trong vườn” là của ai trách mình bao xa.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r>
                        <a:rPr lang="pt-BR" sz="3200">
                          <a:solidFill>
                            <a:schemeClr val="tx1"/>
                          </a:solidFill>
                          <a:effectLst/>
                          <a:latin typeface="Times New Roman" panose="02020603050405020304" pitchFamily="18" charset="0"/>
                          <a:cs typeface="Times New Roman" panose="02020603050405020304" pitchFamily="18" charset="0"/>
                        </a:rPr>
                        <a:t> </a:t>
                      </a:r>
                      <a:r>
                        <a:rPr lang="pt-BR" sz="3200" kern="1200" smtClean="0">
                          <a:solidFill>
                            <a:schemeClr val="dk1"/>
                          </a:solidFill>
                          <a:effectLst/>
                          <a:latin typeface="Times New Roman" panose="02020603050405020304" pitchFamily="18" charset="0"/>
                          <a:ea typeface="+mn-ea"/>
                          <a:cs typeface="Times New Roman" panose="02020603050405020304" pitchFamily="18" charset="0"/>
                        </a:rPr>
                        <a:t>+ Chi tiết thể hiện sự gắn bó, tình yêu thiên nhiên tha thiết cùng với sự quan sát tinh tế, tâm hồn nhạy cảm của nhân vật tôi. </a:t>
                      </a:r>
                      <a:endParaRPr lang="en-US" sz="3200" kern="1200" smtClean="0">
                        <a:solidFill>
                          <a:schemeClr val="dk1"/>
                        </a:solidFill>
                        <a:effectLst/>
                        <a:latin typeface="Times New Roman" panose="02020603050405020304" pitchFamily="18" charset="0"/>
                        <a:ea typeface="+mn-ea"/>
                        <a:cs typeface="Times New Roman" panose="02020603050405020304" pitchFamily="18" charset="0"/>
                      </a:endParaRPr>
                    </a:p>
                    <a:p>
                      <a:r>
                        <a:rPr lang="pt-BR" sz="3200" kern="1200" smtClean="0">
                          <a:solidFill>
                            <a:schemeClr val="dk1"/>
                          </a:solidFill>
                          <a:effectLst/>
                          <a:latin typeface="Times New Roman" panose="02020603050405020304" pitchFamily="18" charset="0"/>
                          <a:ea typeface="+mn-ea"/>
                          <a:cs typeface="Times New Roman" panose="02020603050405020304" pitchFamily="18" charset="0"/>
                        </a:rPr>
                        <a:t>+ Chi tiết gửi đến ta thông điệp về cách quan sát và cảm nhận thế giới xung quanh một cách chi tiết, sâu sắc; về những điều đẹp đẽ, kì thú trong cuộc sống hằng ngày xung quanh ta.</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494084893"/>
                  </a:ext>
                </a:extLst>
              </a:tr>
            </a:tbl>
          </a:graphicData>
        </a:graphic>
      </p:graphicFrame>
    </p:spTree>
    <p:extLst>
      <p:ext uri="{BB962C8B-B14F-4D97-AF65-F5344CB8AC3E}">
        <p14:creationId xmlns:p14="http://schemas.microsoft.com/office/powerpoint/2010/main" val="1560841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6</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nvPr>
        </p:nvGraphicFramePr>
        <p:xfrm>
          <a:off x="1679330" y="361077"/>
          <a:ext cx="10480431" cy="6339840"/>
        </p:xfrm>
        <a:graphic>
          <a:graphicData uri="http://schemas.openxmlformats.org/drawingml/2006/table">
            <a:tbl>
              <a:tblPr firstRow="1" firstCol="1" bandRow="1">
                <a:tableStyleId>{5C22544A-7EE6-4342-B048-85BDC9FD1C3A}</a:tableStyleId>
              </a:tblPr>
              <a:tblGrid>
                <a:gridCol w="1608993">
                  <a:extLst>
                    <a:ext uri="{9D8B030D-6E8A-4147-A177-3AD203B41FA5}">
                      <a16:colId xmlns:a16="http://schemas.microsoft.com/office/drawing/2014/main" val="2394755348"/>
                    </a:ext>
                  </a:extLst>
                </a:gridCol>
                <a:gridCol w="2505808">
                  <a:extLst>
                    <a:ext uri="{9D8B030D-6E8A-4147-A177-3AD203B41FA5}">
                      <a16:colId xmlns:a16="http://schemas.microsoft.com/office/drawing/2014/main" val="3888663280"/>
                    </a:ext>
                  </a:extLst>
                </a:gridCol>
                <a:gridCol w="6365630">
                  <a:extLst>
                    <a:ext uri="{9D8B030D-6E8A-4147-A177-3AD203B41FA5}">
                      <a16:colId xmlns:a16="http://schemas.microsoft.com/office/drawing/2014/main" val="1788388781"/>
                    </a:ext>
                  </a:extLst>
                </a:gridCol>
              </a:tblGrid>
              <a:tr h="0">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Chi tiết tiêu biểu</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Lí do lựa chọn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281379942"/>
                  </a:ext>
                </a:extLst>
              </a:tr>
              <a:tr h="0">
                <a:tc>
                  <a:txBody>
                    <a:bodyPr/>
                    <a:lstStyle/>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người bố</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 nói rằng “Một nụ hôn cũng là một món quà sang trọng. Một giấc ngủ của tôi cũng chính là món quà, cả con người tôi đều là món quà của bố.”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thể hiện rõ tình yêu thương con tha thiết của ngừời bố.. Người bố coi con là món quà  quý giá nhất mà cuộc đời trao tặng cho ông. Ông hạnh phúc và trân trọng từng khoảnh khắc cha con được gần với nhau.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ấy cũng nhắc nhở  mỗi bạn nhỏ hãy cảm nhận tình yêu thương vô vàn của cha mẹ, để từ đó trân quý, biết ơn và sống xứng đáng với tình yêu thương đó.</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494084893"/>
                  </a:ext>
                </a:extLst>
              </a:tr>
            </a:tbl>
          </a:graphicData>
        </a:graphic>
      </p:graphicFrame>
      <p:pic>
        <p:nvPicPr>
          <p:cNvPr id="3" name="Picture 2"/>
          <p:cNvPicPr>
            <a:picLocks noChangeAspect="1"/>
          </p:cNvPicPr>
          <p:nvPr/>
        </p:nvPicPr>
        <p:blipFill>
          <a:blip r:embed="rId2"/>
          <a:stretch>
            <a:fillRect/>
          </a:stretch>
        </p:blipFill>
        <p:spPr>
          <a:xfrm>
            <a:off x="251739" y="378069"/>
            <a:ext cx="1348461" cy="2901462"/>
          </a:xfrm>
          <a:prstGeom prst="rect">
            <a:avLst/>
          </a:prstGeom>
        </p:spPr>
      </p:pic>
    </p:spTree>
    <p:extLst>
      <p:ext uri="{BB962C8B-B14F-4D97-AF65-F5344CB8AC3E}">
        <p14:creationId xmlns:p14="http://schemas.microsoft.com/office/powerpoint/2010/main" val="2179261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nvPr>
        </p:nvGraphicFramePr>
        <p:xfrm>
          <a:off x="1679330" y="176438"/>
          <a:ext cx="10480431" cy="6339840"/>
        </p:xfrm>
        <a:graphic>
          <a:graphicData uri="http://schemas.openxmlformats.org/drawingml/2006/table">
            <a:tbl>
              <a:tblPr firstRow="1" firstCol="1" bandRow="1">
                <a:tableStyleId>{5C22544A-7EE6-4342-B048-85BDC9FD1C3A}</a:tableStyleId>
              </a:tblPr>
              <a:tblGrid>
                <a:gridCol w="1608993">
                  <a:extLst>
                    <a:ext uri="{9D8B030D-6E8A-4147-A177-3AD203B41FA5}">
                      <a16:colId xmlns:a16="http://schemas.microsoft.com/office/drawing/2014/main" val="2394755348"/>
                    </a:ext>
                  </a:extLst>
                </a:gridCol>
                <a:gridCol w="2505808">
                  <a:extLst>
                    <a:ext uri="{9D8B030D-6E8A-4147-A177-3AD203B41FA5}">
                      <a16:colId xmlns:a16="http://schemas.microsoft.com/office/drawing/2014/main" val="3888663280"/>
                    </a:ext>
                  </a:extLst>
                </a:gridCol>
                <a:gridCol w="6365630">
                  <a:extLst>
                    <a:ext uri="{9D8B030D-6E8A-4147-A177-3AD203B41FA5}">
                      <a16:colId xmlns:a16="http://schemas.microsoft.com/office/drawing/2014/main" val="1788388781"/>
                    </a:ext>
                  </a:extLst>
                </a:gridCol>
              </a:tblGrid>
              <a:tr h="0">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Nhân vật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Chi tiết tiêu biểu</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3200">
                          <a:solidFill>
                            <a:schemeClr val="tx1"/>
                          </a:solidFill>
                          <a:effectLst/>
                          <a:latin typeface="Times New Roman" panose="02020603050405020304" pitchFamily="18" charset="0"/>
                          <a:cs typeface="Times New Roman" panose="02020603050405020304" pitchFamily="18" charset="0"/>
                        </a:rPr>
                        <a:t>Lí do lựa chọn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281379942"/>
                  </a:ext>
                </a:extLst>
              </a:tr>
              <a:tr h="0">
                <a:tc>
                  <a:txBody>
                    <a:bodyPr/>
                    <a:lstStyle/>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thầy Đuy-sen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 Đuy-sen bếcác em học sinh qua con suối giữa ngày đông giá rét “ Lưng thì cõng,  tay thì bế và cứ như thế thầy lần lượt đưa hết các em sang”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thể hiện sự quan tâm, chăm sóc, tình yêu thương chân thành của thầy Đuy-sen dành cho các học trò.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Qua chi tiết đó, ta cũng thấy được đó là một người thầy tận tụy với sự  nghiệp dạy học, kiên trì bền bỉ vượt qua mọi khó khăn, khắc nghiệt  để giúp các học trò  được đến lớp, được học chữ.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=&gt;Đó là một người thầy bình dị mà vĩ đại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494084893"/>
                  </a:ext>
                </a:extLst>
              </a:tr>
            </a:tbl>
          </a:graphicData>
        </a:graphic>
      </p:graphicFrame>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23" y="361077"/>
            <a:ext cx="1548767" cy="220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825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nvPr>
        </p:nvGraphicFramePr>
        <p:xfrm>
          <a:off x="1679330" y="633639"/>
          <a:ext cx="10480431" cy="5547360"/>
        </p:xfrm>
        <a:graphic>
          <a:graphicData uri="http://schemas.openxmlformats.org/drawingml/2006/table">
            <a:tbl>
              <a:tblPr firstRow="1" firstCol="1" bandRow="1">
                <a:tableStyleId>{5C22544A-7EE6-4342-B048-85BDC9FD1C3A}</a:tableStyleId>
              </a:tblPr>
              <a:tblGrid>
                <a:gridCol w="1732085">
                  <a:extLst>
                    <a:ext uri="{9D8B030D-6E8A-4147-A177-3AD203B41FA5}">
                      <a16:colId xmlns:a16="http://schemas.microsoft.com/office/drawing/2014/main" val="2394755348"/>
                    </a:ext>
                  </a:extLst>
                </a:gridCol>
                <a:gridCol w="3156439">
                  <a:extLst>
                    <a:ext uri="{9D8B030D-6E8A-4147-A177-3AD203B41FA5}">
                      <a16:colId xmlns:a16="http://schemas.microsoft.com/office/drawing/2014/main" val="3888663280"/>
                    </a:ext>
                  </a:extLst>
                </a:gridCol>
                <a:gridCol w="5591907">
                  <a:extLst>
                    <a:ext uri="{9D8B030D-6E8A-4147-A177-3AD203B41FA5}">
                      <a16:colId xmlns:a16="http://schemas.microsoft.com/office/drawing/2014/main" val="1788388781"/>
                    </a:ext>
                  </a:extLst>
                </a:gridCol>
              </a:tblGrid>
              <a:tr h="0">
                <a:tc>
                  <a:txBody>
                    <a:bodyPr/>
                    <a:lstStyle/>
                    <a:p>
                      <a:pPr algn="ctr">
                        <a:spcAft>
                          <a:spcPts val="0"/>
                        </a:spcAft>
                      </a:pPr>
                      <a:r>
                        <a:rPr lang="pt-BR" sz="2800">
                          <a:solidFill>
                            <a:schemeClr val="tx1"/>
                          </a:solidFill>
                          <a:effectLst/>
                          <a:latin typeface="Times New Roman" panose="02020603050405020304" pitchFamily="18" charset="0"/>
                          <a:cs typeface="Times New Roman" panose="02020603050405020304" pitchFamily="18" charset="0"/>
                        </a:rPr>
                        <a:t>Nhân vật</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2800">
                          <a:solidFill>
                            <a:schemeClr val="tx1"/>
                          </a:solidFill>
                          <a:effectLst/>
                          <a:latin typeface="Times New Roman" panose="02020603050405020304" pitchFamily="18" charset="0"/>
                          <a:cs typeface="Times New Roman" panose="02020603050405020304" pitchFamily="18" charset="0"/>
                        </a:rPr>
                        <a:t>Chi tiết tiêu biểu</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spcAft>
                          <a:spcPts val="0"/>
                        </a:spcAft>
                      </a:pPr>
                      <a:r>
                        <a:rPr lang="pt-BR" sz="2800">
                          <a:solidFill>
                            <a:schemeClr val="tx1"/>
                          </a:solidFill>
                          <a:effectLst/>
                          <a:latin typeface="Times New Roman" panose="02020603050405020304" pitchFamily="18" charset="0"/>
                          <a:cs typeface="Times New Roman" panose="02020603050405020304" pitchFamily="18" charset="0"/>
                        </a:rPr>
                        <a:t>Lí do lựa chọn</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281379942"/>
                  </a:ext>
                </a:extLst>
              </a:tr>
              <a:tr h="0">
                <a:tc>
                  <a:txBody>
                    <a:bodyPr/>
                    <a:lstStyle/>
                    <a:p>
                      <a:pPr algn="just">
                        <a:spcAft>
                          <a:spcPts val="0"/>
                        </a:spcAft>
                      </a:pPr>
                      <a:r>
                        <a:rPr lang="pt-BR"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An-tự-nai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 ước tha thiết của An-tư-nai:” Ước gì thầy  là anh ruột tôi! Ước gì tôi được bác cổ thầy, nhắm nghiền mắt lại và thủ thỉ với thầy, nhắm nghiền mắt lại và thủ thỉ với thầy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lời đẹp đẽ nhất!”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just">
                        <a:spcAft>
                          <a:spcPts val="0"/>
                        </a:spcAft>
                      </a:pPr>
                      <a:r>
                        <a:rPr lang="pt-BR"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thể hiện tình cảm chân thành mà mãnh liệt của An-tự-nai với thyầ giáo. Với cô học trò nghèo khổ, thiếu vắng tình thương, thầy giáo là người gần gũi nhất, người trao cho em hơi ấm tình thân, khiến em đặt trọn vẹn niềm tin và tình thương mến.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cũng thể hiện tâm hồn ngây thơ, trong sáng của An-tự-nai cũng như tình thầy trò gắn bó sâu nặng, thiêng liêng.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494084893"/>
                  </a:ext>
                </a:extLst>
              </a:tr>
            </a:tbl>
          </a:graphicData>
        </a:graphic>
      </p:graphicFrame>
      <p:pic>
        <p:nvPicPr>
          <p:cNvPr id="2" name="Picture 1"/>
          <p:cNvPicPr>
            <a:picLocks noChangeAspect="1"/>
          </p:cNvPicPr>
          <p:nvPr/>
        </p:nvPicPr>
        <p:blipFill>
          <a:blip r:embed="rId2"/>
          <a:stretch>
            <a:fillRect/>
          </a:stretch>
        </p:blipFill>
        <p:spPr>
          <a:xfrm>
            <a:off x="397293" y="439356"/>
            <a:ext cx="1185322" cy="2875344"/>
          </a:xfrm>
          <a:prstGeom prst="rect">
            <a:avLst/>
          </a:prstGeom>
        </p:spPr>
      </p:pic>
    </p:spTree>
    <p:extLst>
      <p:ext uri="{BB962C8B-B14F-4D97-AF65-F5344CB8AC3E}">
        <p14:creationId xmlns:p14="http://schemas.microsoft.com/office/powerpoint/2010/main" val="254146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9</a:t>
            </a:fld>
            <a:endParaRPr lang="en-US" dirty="0"/>
          </a:p>
        </p:txBody>
      </p:sp>
      <p:sp>
        <p:nvSpPr>
          <p:cNvPr id="4" name="TextBox 3"/>
          <p:cNvSpPr txBox="1"/>
          <p:nvPr/>
        </p:nvSpPr>
        <p:spPr>
          <a:xfrm>
            <a:off x="10989426" y="6350921"/>
            <a:ext cx="1047404" cy="261610"/>
          </a:xfrm>
          <a:prstGeom prst="rect">
            <a:avLst/>
          </a:prstGeom>
          <a:noFill/>
        </p:spPr>
        <p:txBody>
          <a:bodyPr wrap="square" rtlCol="0">
            <a:spAutoFit/>
          </a:bodyPr>
          <a:lstStyle/>
          <a:p>
            <a:r>
              <a:rPr lang="en-US" sz="1100" smtClean="0">
                <a:latin typeface="Times New Roman" panose="02020603050405020304" pitchFamily="18" charset="0"/>
                <a:cs typeface="Times New Roman" panose="02020603050405020304" pitchFamily="18" charset="0"/>
              </a:rPr>
              <a:t>0368218377</a:t>
            </a:r>
            <a:endParaRPr lang="en-US" sz="1100">
              <a:latin typeface="Times New Roman" panose="02020603050405020304" pitchFamily="18" charset="0"/>
              <a:cs typeface="Times New Roman" panose="02020603050405020304" pitchFamily="18" charset="0"/>
            </a:endParaRPr>
          </a:p>
        </p:txBody>
      </p:sp>
      <p:sp>
        <p:nvSpPr>
          <p:cNvPr id="2" name="Rectangle 1"/>
          <p:cNvSpPr/>
          <p:nvPr/>
        </p:nvSpPr>
        <p:spPr>
          <a:xfrm>
            <a:off x="925454" y="178867"/>
            <a:ext cx="9697915" cy="2677656"/>
          </a:xfrm>
          <a:prstGeom prst="rect">
            <a:avLst/>
          </a:prstGeom>
        </p:spPr>
        <p:txBody>
          <a:bodyPr wrap="square">
            <a:spAutoFit/>
          </a:bodyPr>
          <a:lstStyle/>
          <a:p>
            <a:pPr>
              <a:spcAft>
                <a:spcPts val="0"/>
              </a:spcAft>
            </a:pPr>
            <a:r>
              <a:rPr lang="pt-BR" sz="2800" b="1">
                <a:solidFill>
                  <a:srgbClr val="000000"/>
                </a:solidFill>
                <a:latin typeface="Times New Roman" panose="02020603050405020304" pitchFamily="18" charset="0"/>
                <a:ea typeface="Times New Roman" panose="02020603050405020304" pitchFamily="18" charset="0"/>
              </a:rPr>
              <a:t>PHIẾU HỌC TẬP SỐ 2: </a:t>
            </a:r>
            <a:r>
              <a:rPr lang="vi-VN" sz="2800">
                <a:solidFill>
                  <a:srgbClr val="000000"/>
                </a:solidFill>
                <a:latin typeface="Times New Roman" panose="02020603050405020304" pitchFamily="18" charset="0"/>
                <a:ea typeface="Times New Roman" panose="02020603050405020304" pitchFamily="18" charset="0"/>
              </a:rPr>
              <a:t>Chọn một nhân vật văn học em yêu thích và thực hiện các yêu cầu sau:</a:t>
            </a:r>
            <a:endParaRPr lang="en-US" sz="2800">
              <a:latin typeface="Times New Roman" panose="02020603050405020304" pitchFamily="18" charset="0"/>
              <a:ea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rPr>
              <a:t>Liệt kê một số chi tiết tiêu biểu được tác giả sử dụng để miêu tả nhân vật vào bảng dưới.</a:t>
            </a:r>
            <a:endParaRPr lang="en-US" sz="2800">
              <a:latin typeface="Times New Roman" panose="02020603050405020304" pitchFamily="18" charset="0"/>
              <a:ea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rPr>
              <a:t>Từ bảng đã hoàn thành, hãy chỉ ra đặc điểm của nhân vật</a:t>
            </a:r>
            <a:r>
              <a:rPr lang="vi-VN" sz="2800" smtClean="0">
                <a:solidFill>
                  <a:srgbClr val="000000"/>
                </a:solidFill>
                <a:latin typeface="Times New Roman" panose="02020603050405020304" pitchFamily="18" charset="0"/>
                <a:ea typeface="Times New Roman" panose="02020603050405020304" pitchFamily="18" charset="0"/>
              </a:rPr>
              <a:t>.</a:t>
            </a:r>
            <a:endParaRPr lang="en-US" sz="280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2800">
                <a:solidFill>
                  <a:srgbClr val="000000"/>
                </a:solidFill>
                <a:latin typeface="Times New Roman" panose="02020603050405020304" pitchFamily="18" charset="0"/>
                <a:ea typeface="Times New Roman" panose="02020603050405020304" pitchFamily="18" charset="0"/>
              </a:rPr>
              <a:t>(</a:t>
            </a:r>
            <a:r>
              <a:rPr lang="en-US" sz="2800" smtClean="0">
                <a:solidFill>
                  <a:srgbClr val="000000"/>
                </a:solidFill>
                <a:effectLst/>
                <a:latin typeface="Times New Roman" panose="02020603050405020304" pitchFamily="18" charset="0"/>
                <a:ea typeface="Times New Roman" panose="02020603050405020304" pitchFamily="18" charset="0"/>
              </a:rPr>
              <a:t>SGK trang 84)</a:t>
            </a:r>
            <a:endParaRPr lang="en-US" sz="28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nvPr>
        </p:nvGraphicFramePr>
        <p:xfrm>
          <a:off x="1151792" y="2856523"/>
          <a:ext cx="10410093" cy="3520440"/>
        </p:xfrm>
        <a:graphic>
          <a:graphicData uri="http://schemas.openxmlformats.org/drawingml/2006/table">
            <a:tbl>
              <a:tblPr firstRow="1" firstCol="1" bandRow="1">
                <a:tableStyleId>{5C22544A-7EE6-4342-B048-85BDC9FD1C3A}</a:tableStyleId>
              </a:tblPr>
              <a:tblGrid>
                <a:gridCol w="5619955">
                  <a:extLst>
                    <a:ext uri="{9D8B030D-6E8A-4147-A177-3AD203B41FA5}">
                      <a16:colId xmlns:a16="http://schemas.microsoft.com/office/drawing/2014/main" val="3750945913"/>
                    </a:ext>
                  </a:extLst>
                </a:gridCol>
                <a:gridCol w="4790138">
                  <a:extLst>
                    <a:ext uri="{9D8B030D-6E8A-4147-A177-3AD203B41FA5}">
                      <a16:colId xmlns:a16="http://schemas.microsoft.com/office/drawing/2014/main" val="3709131302"/>
                    </a:ext>
                  </a:extLst>
                </a:gridCol>
              </a:tblGrid>
              <a:tr h="533400">
                <a:tc>
                  <a:txBody>
                    <a:bodyPr/>
                    <a:lstStyle/>
                    <a:p>
                      <a:pPr algn="ct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Cách miêu tả nhân vật</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Chi tiết trong tác phẩm</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540509226"/>
                  </a:ext>
                </a:extLst>
              </a:tr>
              <a:tr h="271145">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Ngoại hình</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007735037"/>
                  </a:ext>
                </a:extLst>
              </a:tr>
              <a:tr h="261620">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Hành động</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43227506"/>
                  </a:ext>
                </a:extLst>
              </a:tr>
              <a:tr h="261620">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Ngôn ngữ</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971655800"/>
                  </a:ext>
                </a:extLst>
              </a:tr>
              <a:tr h="261620">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Nội tâm</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076898388"/>
                  </a:ext>
                </a:extLst>
              </a:tr>
              <a:tr h="261620">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Mối quan hệ với các nhân vật khác</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999247149"/>
                  </a:ext>
                </a:extLst>
              </a:tr>
              <a:tr h="261620">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Lời ngừoi kể chuyện nhận xét trực tiếp về nhân  vật.</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nSpc>
                          <a:spcPct val="100000"/>
                        </a:lnSpc>
                        <a:spcAft>
                          <a:spcPts val="0"/>
                        </a:spcAft>
                      </a:pPr>
                      <a:r>
                        <a:rPr lang="nl-NL"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488188448"/>
                  </a:ext>
                </a:extLst>
              </a:tr>
            </a:tbl>
          </a:graphicData>
        </a:graphic>
      </p:graphicFrame>
    </p:spTree>
    <p:extLst>
      <p:ext uri="{BB962C8B-B14F-4D97-AF65-F5344CB8AC3E}">
        <p14:creationId xmlns:p14="http://schemas.microsoft.com/office/powerpoint/2010/main" val="4233055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日系答辩1">
      <a:dk1>
        <a:sysClr val="windowText" lastClr="000000"/>
      </a:dk1>
      <a:lt1>
        <a:sysClr val="window" lastClr="FFFFFF"/>
      </a:lt1>
      <a:dk2>
        <a:srgbClr val="44546A"/>
      </a:dk2>
      <a:lt2>
        <a:srgbClr val="E7E6E6"/>
      </a:lt2>
      <a:accent1>
        <a:srgbClr val="7F8FC2"/>
      </a:accent1>
      <a:accent2>
        <a:srgbClr val="FE90AB"/>
      </a:accent2>
      <a:accent3>
        <a:srgbClr val="A5A5A5"/>
      </a:accent3>
      <a:accent4>
        <a:srgbClr val="FFC000"/>
      </a:accent4>
      <a:accent5>
        <a:srgbClr val="5B9BD5"/>
      </a:accent5>
      <a:accent6>
        <a:srgbClr val="70AD47"/>
      </a:accent6>
      <a:hlink>
        <a:srgbClr val="000000"/>
      </a:hlink>
      <a:folHlink>
        <a:srgbClr val="954F72"/>
      </a:folHlink>
    </a:clrScheme>
    <a:fontScheme name="方正苏新诗柳楷简体">
      <a:majorFont>
        <a:latin typeface="Arial"/>
        <a:ea typeface="Arial"/>
        <a:cs typeface=""/>
      </a:majorFont>
      <a:minorFont>
        <a:latin typeface="Calibri Light"/>
        <a:ea typeface="Arial"/>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4127</Words>
  <Application>Microsoft Office PowerPoint</Application>
  <PresentationFormat>Widescreen</PresentationFormat>
  <Paragraphs>387</Paragraphs>
  <Slides>32</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微软雅黑</vt:lpstr>
      <vt:lpstr>Arial</vt:lpstr>
      <vt:lpstr>Calibri</vt:lpstr>
      <vt:lpstr>Calibri Light</vt:lpstr>
      <vt:lpstr>等线</vt:lpstr>
      <vt:lpstr>Times New Roman</vt:lpstr>
      <vt:lpstr>Wingdings</vt:lpstr>
      <vt:lpstr>Wingdings 3</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2022-06-05T10:59:06Z</dcterms:created>
  <dcterms:modified xsi:type="dcterms:W3CDTF">2023-09-22T01:56:49Z</dcterms:modified>
</cp:coreProperties>
</file>