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70" r:id="rId2"/>
    <p:sldId id="558" r:id="rId3"/>
    <p:sldId id="559" r:id="rId4"/>
    <p:sldId id="513" r:id="rId5"/>
    <p:sldId id="560" r:id="rId6"/>
    <p:sldId id="514" r:id="rId7"/>
    <p:sldId id="549" r:id="rId8"/>
    <p:sldId id="550" r:id="rId9"/>
    <p:sldId id="519" r:id="rId10"/>
    <p:sldId id="561" r:id="rId11"/>
    <p:sldId id="552" r:id="rId12"/>
    <p:sldId id="553" r:id="rId13"/>
    <p:sldId id="554" r:id="rId14"/>
    <p:sldId id="555" r:id="rId15"/>
    <p:sldId id="556" r:id="rId16"/>
    <p:sldId id="563" r:id="rId17"/>
    <p:sldId id="523" r:id="rId18"/>
    <p:sldId id="564" r:id="rId19"/>
    <p:sldId id="565" r:id="rId20"/>
    <p:sldId id="566" r:id="rId21"/>
    <p:sldId id="5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FDEDE3-EE02-4798-BC5A-2BDD4635C8E6}" type="slidenum">
              <a:rPr lang="en-US" altLang="en-US" smtClean="0"/>
              <a:pPr/>
              <a:t>20</a:t>
            </a:fld>
            <a:endParaRPr lang="en-US" altLang="en-US" smtClean="0"/>
          </a:p>
        </p:txBody>
      </p:sp>
    </p:spTree>
    <p:extLst>
      <p:ext uri="{BB962C8B-B14F-4D97-AF65-F5344CB8AC3E}">
        <p14:creationId xmlns:p14="http://schemas.microsoft.com/office/powerpoint/2010/main" val="134048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22/9/2023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1736425" y="2252702"/>
            <a:ext cx="9816047" cy="1015534"/>
          </a:xfrm>
          <a:prstGeom prst="rect">
            <a:avLst/>
          </a:prstGeom>
          <a:noFill/>
        </p:spPr>
        <p:txBody>
          <a:bodyPr wrap="square" rtlCol="0">
            <a:spAutoFit/>
          </a:bodyPr>
          <a:lstStyle/>
          <a:p>
            <a:pPr defTabSz="914217"/>
            <a:r>
              <a:rPr lang="en-US" sz="5999" b="1">
                <a:solidFill>
                  <a:srgbClr val="002060"/>
                </a:solidFill>
                <a:latin typeface="Times New Roman" panose="02020603050405020304" pitchFamily="18" charset="0"/>
                <a:cs typeface="Times New Roman" panose="02020603050405020304" pitchFamily="18" charset="0"/>
              </a:rPr>
              <a:t>THỰC HÀNH TIẾNG VIỆT</a:t>
            </a: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Rounded Rectangle 2"/>
          <p:cNvSpPr/>
          <p:nvPr/>
        </p:nvSpPr>
        <p:spPr>
          <a:xfrm>
            <a:off x="1341120" y="1079862"/>
            <a:ext cx="8638903" cy="4058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smtClean="0"/>
          </a:p>
          <a:p>
            <a:pPr algn="ctr"/>
            <a:r>
              <a:rPr lang="en-US" sz="3200" i="1" smtClean="0">
                <a:solidFill>
                  <a:schemeClr val="tx1"/>
                </a:solidFill>
              </a:rPr>
              <a:t>THẢO LUẬN NHÓM:</a:t>
            </a:r>
          </a:p>
          <a:p>
            <a:pPr algn="ctr"/>
            <a:r>
              <a:rPr lang="en-US" sz="3200" i="1" smtClean="0">
                <a:solidFill>
                  <a:schemeClr val="tx1"/>
                </a:solidFill>
              </a:rPr>
              <a:t>+ </a:t>
            </a:r>
            <a:r>
              <a:rPr lang="en-US" sz="3200" i="1">
                <a:solidFill>
                  <a:schemeClr val="tx1"/>
                </a:solidFill>
              </a:rPr>
              <a:t>Nhóm 1: Bài 1</a:t>
            </a:r>
            <a:endParaRPr lang="en-US" sz="3200">
              <a:solidFill>
                <a:schemeClr val="tx1"/>
              </a:solidFill>
            </a:endParaRPr>
          </a:p>
          <a:p>
            <a:pPr algn="ctr"/>
            <a:r>
              <a:rPr lang="en-US" sz="3200" i="1">
                <a:solidFill>
                  <a:schemeClr val="tx1"/>
                </a:solidFill>
              </a:rPr>
              <a:t>+Nhóm 2: Bài 2</a:t>
            </a:r>
            <a:endParaRPr lang="en-US" sz="3200">
              <a:solidFill>
                <a:schemeClr val="tx1"/>
              </a:solidFill>
            </a:endParaRPr>
          </a:p>
          <a:p>
            <a:pPr algn="ctr"/>
            <a:r>
              <a:rPr lang="en-US" sz="3200" i="1">
                <a:solidFill>
                  <a:schemeClr val="tx1"/>
                </a:solidFill>
              </a:rPr>
              <a:t>+Nhóm 3: Bài 3</a:t>
            </a:r>
            <a:endParaRPr lang="en-US" sz="3200">
              <a:solidFill>
                <a:schemeClr val="tx1"/>
              </a:solidFill>
            </a:endParaRPr>
          </a:p>
          <a:p>
            <a:pPr algn="ctr"/>
            <a:r>
              <a:rPr lang="en-US" sz="3200" i="1">
                <a:solidFill>
                  <a:schemeClr val="tx1"/>
                </a:solidFill>
              </a:rPr>
              <a:t>+Nhóm 4: Bài 4</a:t>
            </a:r>
            <a:endParaRPr lang="en-US" sz="3200">
              <a:solidFill>
                <a:schemeClr val="tx1"/>
              </a:solidFill>
            </a:endParaRPr>
          </a:p>
          <a:p>
            <a:pPr algn="ctr"/>
            <a:r>
              <a:rPr lang="en-US" sz="3200" i="1">
                <a:solidFill>
                  <a:schemeClr val="tx1"/>
                </a:solidFill>
              </a:rPr>
              <a:t>+Nhóm 5: Bài 5</a:t>
            </a:r>
            <a:endParaRPr lang="en-US" sz="3200">
              <a:solidFill>
                <a:schemeClr val="tx1"/>
              </a:solidFill>
            </a:endParaRPr>
          </a:p>
          <a:p>
            <a:pPr algn="ctr"/>
            <a:r>
              <a:rPr lang="en-US" sz="3200" i="1">
                <a:solidFill>
                  <a:schemeClr val="tx1"/>
                </a:solidFill>
              </a:rPr>
              <a:t>+Nhóm 6: Bài 6</a:t>
            </a:r>
            <a:endParaRPr lang="en-US" sz="3200">
              <a:solidFill>
                <a:schemeClr val="tx1"/>
              </a:solidFill>
            </a:endParaRPr>
          </a:p>
        </p:txBody>
      </p:sp>
    </p:spTree>
    <p:extLst>
      <p:ext uri="{BB962C8B-B14F-4D97-AF65-F5344CB8AC3E}">
        <p14:creationId xmlns:p14="http://schemas.microsoft.com/office/powerpoint/2010/main" val="4137298296"/>
      </p:ext>
    </p:extLst>
  </p:cSld>
  <p:clrMapOvr>
    <a:masterClrMapping/>
  </p:clrMapOvr>
  <p:transition spd="slow" advClick="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3499F-CCFB-7B94-F3F5-7C91244A11F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11</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19165AA2-143F-D728-9190-3CEC0D93102B}"/>
              </a:ext>
            </a:extLst>
          </p:cNvPr>
          <p:cNvSpPr txBox="1"/>
          <p:nvPr/>
        </p:nvSpPr>
        <p:spPr>
          <a:xfrm>
            <a:off x="2424545" y="1835727"/>
            <a:ext cx="7938655" cy="2742033"/>
          </a:xfrm>
          <a:prstGeom prst="rect">
            <a:avLst/>
          </a:prstGeom>
          <a:noFill/>
        </p:spPr>
        <p:txBody>
          <a:bodyPr wrap="square">
            <a:spAutoFit/>
          </a:bodyPr>
          <a:lstStyle/>
          <a:p>
            <a:pPr>
              <a:lnSpc>
                <a:spcPct val="107000"/>
              </a:lnSpc>
              <a:spcAft>
                <a:spcPts val="80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đậm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tưới</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chục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mét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93923B9-30FE-76B5-09E2-A841AD111F1C}"/>
              </a:ext>
            </a:extLst>
          </p:cNvPr>
          <p:cNvSpPr txBox="1"/>
          <p:nvPr/>
        </p:nvSpPr>
        <p:spPr>
          <a:xfrm>
            <a:off x="2424545" y="243324"/>
            <a:ext cx="7616438"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1- SGK TRANG 64</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8964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5BE322-F801-E17B-C323-924AB8041F75}"/>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12</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96BB1F49-3ECD-506C-569F-C157C6A76101}"/>
              </a:ext>
            </a:extLst>
          </p:cNvPr>
          <p:cNvSpPr txBox="1"/>
          <p:nvPr/>
        </p:nvSpPr>
        <p:spPr>
          <a:xfrm>
            <a:off x="1900382" y="1870751"/>
            <a:ext cx="8169563" cy="2742033"/>
          </a:xfrm>
          <a:prstGeom prst="rect">
            <a:avLst/>
          </a:prstGeom>
          <a:noFill/>
        </p:spPr>
        <p:txBody>
          <a:bodyPr wrap="square">
            <a:spAutoFit/>
          </a:bodyPr>
          <a:lstStyle/>
          <a:p>
            <a:pPr>
              <a:lnSpc>
                <a:spcPct val="107000"/>
              </a:lnSpc>
              <a:spcAft>
                <a:spcPts val="80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đậm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ngày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hôm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DBF8B4-3447-0474-505C-8B8C5AE56BD5}"/>
              </a:ext>
            </a:extLst>
          </p:cNvPr>
          <p:cNvSpPr txBox="1"/>
          <p:nvPr/>
        </p:nvSpPr>
        <p:spPr>
          <a:xfrm>
            <a:off x="2937164" y="324210"/>
            <a:ext cx="6096000"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2-sgk trang 64</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70639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70490B-36CE-E2A9-94C2-1C35295D987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8FBC0F14-CA45-426B-1946-B42953451423}"/>
              </a:ext>
            </a:extLst>
          </p:cNvPr>
          <p:cNvSpPr txBox="1"/>
          <p:nvPr/>
        </p:nvSpPr>
        <p:spPr>
          <a:xfrm>
            <a:off x="928256" y="1573107"/>
            <a:ext cx="10612580" cy="3619837"/>
          </a:xfrm>
          <a:prstGeom prst="rect">
            <a:avLst/>
          </a:prstGeom>
          <a:noFill/>
        </p:spPr>
        <p:txBody>
          <a:bodyPr wrap="square">
            <a:spAutoFit/>
          </a:bodyPr>
          <a:lstStyle/>
          <a:p>
            <a:pPr algn="just">
              <a:lnSpc>
                <a:spcPct val="107000"/>
              </a:lnSpc>
              <a:spcAft>
                <a:spcPts val="80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lền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85B016B-E245-1461-CB83-C6E663BA0855}"/>
              </a:ext>
            </a:extLst>
          </p:cNvPr>
          <p:cNvSpPr txBox="1"/>
          <p:nvPr/>
        </p:nvSpPr>
        <p:spPr>
          <a:xfrm>
            <a:off x="3048000" y="240100"/>
            <a:ext cx="6096000"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3- sgk trang 65</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797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C530D-6923-A670-4A64-66EE96E0E01D}"/>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CA05B1B9-A383-B831-0E14-02B10F2F6645}"/>
              </a:ext>
            </a:extLst>
          </p:cNvPr>
          <p:cNvSpPr txBox="1"/>
          <p:nvPr/>
        </p:nvSpPr>
        <p:spPr>
          <a:xfrm>
            <a:off x="678873" y="1338911"/>
            <a:ext cx="10806545" cy="4845878"/>
          </a:xfrm>
          <a:prstGeom prst="rect">
            <a:avLst/>
          </a:prstGeom>
          <a:noFill/>
        </p:spPr>
        <p:txBody>
          <a:bodyPr wrap="square">
            <a:spAutoFit/>
          </a:bodyPr>
          <a:lstStyle/>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Hai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tai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tai,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sừng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sừng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đếm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đếm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9D2F6A-F69A-0EC3-5420-C4BDD7F277D5}"/>
              </a:ext>
            </a:extLst>
          </p:cNvPr>
          <p:cNvSpPr txBox="1"/>
          <p:nvPr/>
        </p:nvSpPr>
        <p:spPr>
          <a:xfrm>
            <a:off x="3172691" y="346362"/>
            <a:ext cx="6096000"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4-sgk trang 65</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0395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C530D-6923-A670-4A64-66EE96E0E01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6" name="TextBox 5">
            <a:extLst>
              <a:ext uri="{FF2B5EF4-FFF2-40B4-BE49-F238E27FC236}">
                <a16:creationId xmlns:a16="http://schemas.microsoft.com/office/drawing/2014/main" id="{F89D2F6A-F69A-0EC3-5420-C4BDD7F277D5}"/>
              </a:ext>
            </a:extLst>
          </p:cNvPr>
          <p:cNvSpPr txBox="1"/>
          <p:nvPr/>
        </p:nvSpPr>
        <p:spPr>
          <a:xfrm>
            <a:off x="3172691" y="346362"/>
            <a:ext cx="6096000" cy="81682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44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5-sgk trang 65</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20CC596-1D61-9921-9EC7-E74B16709C15}"/>
              </a:ext>
            </a:extLst>
          </p:cNvPr>
          <p:cNvSpPr txBox="1"/>
          <p:nvPr/>
        </p:nvSpPr>
        <p:spPr>
          <a:xfrm>
            <a:off x="110836" y="1127472"/>
            <a:ext cx="12081164" cy="5003101"/>
          </a:xfrm>
          <a:prstGeom prst="rect">
            <a:avLst/>
          </a:prstGeom>
          <a:noFill/>
        </p:spPr>
        <p:txBody>
          <a:bodyPr wrap="square">
            <a:spAutoFit/>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chìm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bảy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bát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cháo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Chín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mười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Gươm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lưỡi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trăm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gươm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bén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No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tết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đói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Một</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nghề</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thì</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sống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đống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nghề</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thì</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chết</a:t>
            </a:r>
            <a:r>
              <a:rPr lang="en-US" sz="2400" i="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Ý </a:t>
            </a:r>
            <a:r>
              <a:rPr lang="en-US" sz="2400" dirty="0" err="1">
                <a:effectLst/>
                <a:latin typeface="Times New Roman" panose="02020603050405020304" pitchFamily="18" charset="0"/>
                <a:ea typeface="Calibri" panose="020F0502020204030204" pitchFamily="34" charset="0"/>
              </a:rPr>
              <a:t>nói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giỏi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lĩnh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gì</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sâu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còn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gì</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cũng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chẳng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đâu</a:t>
            </a:r>
            <a:r>
              <a:rPr lang="en-US" sz="24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13132309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16</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F89D2F6A-F69A-0EC3-5420-C4BDD7F277D5}"/>
              </a:ext>
            </a:extLst>
          </p:cNvPr>
          <p:cNvSpPr txBox="1"/>
          <p:nvPr/>
        </p:nvSpPr>
        <p:spPr>
          <a:xfrm>
            <a:off x="2920143" y="241859"/>
            <a:ext cx="6096000"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latin typeface="Times New Roman" panose="02020603050405020304" pitchFamily="18" charset="0"/>
                <a:ea typeface="Calibri" panose="020F0502020204030204" pitchFamily="34" charset="0"/>
                <a:cs typeface="Times New Roman" panose="02020603050405020304" pitchFamily="18" charset="0"/>
              </a:rPr>
              <a:t>6-sgk trang 65</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18902" y="1526854"/>
            <a:ext cx="10162903" cy="2554545"/>
          </a:xfrm>
          <a:prstGeom prst="rect">
            <a:avLst/>
          </a:prstGeom>
        </p:spPr>
        <p:txBody>
          <a:bodyPr wrap="square">
            <a:spAutoFit/>
          </a:bodyPr>
          <a:lstStyle/>
          <a:p>
            <a:pPr>
              <a:spcAft>
                <a:spcPts val="0"/>
              </a:spcAft>
              <a:tabLst>
                <a:tab pos="90170" algn="l"/>
                <a:tab pos="180340" algn="l"/>
                <a:tab pos="270510" algn="l"/>
              </a:tabLst>
            </a:pPr>
            <a:r>
              <a:rPr lang="en-US" sz="4000">
                <a:latin typeface="Times New Roman" panose="02020603050405020304" pitchFamily="18" charset="0"/>
                <a:ea typeface="Times New Roman" panose="02020603050405020304" pitchFamily="18" charset="0"/>
              </a:rPr>
              <a:t>- Mỗi ngày đến trường là một ngày vui.</a:t>
            </a:r>
          </a:p>
          <a:p>
            <a:pPr>
              <a:spcAft>
                <a:spcPts val="0"/>
              </a:spcAft>
              <a:tabLst>
                <a:tab pos="90170" algn="l"/>
                <a:tab pos="180340" algn="l"/>
                <a:tab pos="270510" algn="l"/>
              </a:tabLst>
            </a:pPr>
            <a:r>
              <a:rPr lang="en-US" sz="4000">
                <a:latin typeface="Times New Roman" panose="02020603050405020304" pitchFamily="18" charset="0"/>
                <a:ea typeface="Times New Roman" panose="02020603050405020304" pitchFamily="18" charset="0"/>
              </a:rPr>
              <a:t>- Mỗi cuốn sách là một kho tàng tri thức.</a:t>
            </a:r>
          </a:p>
          <a:p>
            <a:pPr>
              <a:spcAft>
                <a:spcPts val="0"/>
              </a:spcAft>
              <a:tabLst>
                <a:tab pos="90170" algn="l"/>
                <a:tab pos="180340" algn="l"/>
                <a:tab pos="270510" algn="l"/>
              </a:tabLst>
            </a:pPr>
            <a:r>
              <a:rPr lang="en-US" sz="4000">
                <a:latin typeface="Times New Roman" panose="02020603050405020304" pitchFamily="18" charset="0"/>
                <a:ea typeface="Times New Roman" panose="02020603050405020304" pitchFamily="18" charset="0"/>
              </a:rPr>
              <a:t>- Mỗi đồng tiền kiếm ra là một chuỗi ngày lao động vất vả.</a:t>
            </a:r>
            <a:endParaRPr lang="en-US"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35510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0457" y="1071154"/>
            <a:ext cx="9109166" cy="3936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 </a:t>
            </a:r>
            <a:r>
              <a:rPr lang="en-US" sz="4000" i="1"/>
              <a:t>Viết một đoạn văn khoảng 5-7 câu chia sẻ về thầy cô mà em yêu mến, trong đó có sử dụng ít nhất một số từ</a:t>
            </a:r>
            <a:endParaRPr lang="en-US" sz="4000"/>
          </a:p>
        </p:txBody>
      </p:sp>
    </p:spTree>
    <p:extLst>
      <p:ext uri="{BB962C8B-B14F-4D97-AF65-F5344CB8AC3E}">
        <p14:creationId xmlns:p14="http://schemas.microsoft.com/office/powerpoint/2010/main" val="2526638796"/>
      </p:ext>
    </p:extLst>
  </p:cSld>
  <p:clrMapOvr>
    <a:masterClrMapping/>
  </p:clrMapOvr>
  <p:transition spd="slow" advClick="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433" y="304694"/>
            <a:ext cx="10624457" cy="6124754"/>
          </a:xfrm>
          <a:prstGeom prst="rect">
            <a:avLst/>
          </a:prstGeom>
        </p:spPr>
        <p:txBody>
          <a:bodyPr wrap="square">
            <a:spAutoFit/>
          </a:bodyPr>
          <a:lstStyle/>
          <a:p>
            <a:pPr>
              <a:spcAft>
                <a:spcPts val="0"/>
              </a:spcAft>
              <a:tabLst>
                <a:tab pos="90170" algn="l"/>
                <a:tab pos="180340" algn="l"/>
                <a:tab pos="270510" algn="l"/>
              </a:tabLst>
            </a:pPr>
            <a:r>
              <a:rPr lang="en-US" sz="2800" i="1">
                <a:latin typeface="Times New Roman" panose="02020603050405020304" pitchFamily="18" charset="0"/>
                <a:ea typeface="Times New Roman" panose="02020603050405020304" pitchFamily="18" charset="0"/>
              </a:rPr>
              <a:t>Gợi ý</a:t>
            </a:r>
            <a:endParaRPr lang="en-US" sz="2800">
              <a:latin typeface="Times New Roman" panose="02020603050405020304" pitchFamily="18" charset="0"/>
              <a:ea typeface="Times New Roman" panose="02020603050405020304" pitchFamily="18" charset="0"/>
            </a:endParaRPr>
          </a:p>
          <a:p>
            <a:r>
              <a:rPr lang="vi-VN" sz="2800" i="1">
                <a:latin typeface="Times New Roman" panose="02020603050405020304" pitchFamily="18" charset="0"/>
                <a:ea typeface="Times New Roman" panose="02020603050405020304" pitchFamily="18" charset="0"/>
              </a:rPr>
              <a:t>   Sáng nay, trên đường đi học về, em chợt nghe ngân vang bài hát quen thuộc về người thầy với những ca từ và giai điệu tha thiết. Kỉ niệm về cô Mai Lan- cô giáo chủ nhiệm năm lớp </a:t>
            </a:r>
            <a:r>
              <a:rPr lang="vi-VN" sz="2800" i="1" u="sng">
                <a:latin typeface="Times New Roman" panose="02020603050405020304" pitchFamily="18" charset="0"/>
                <a:ea typeface="Times New Roman" panose="02020603050405020304" pitchFamily="18" charset="0"/>
              </a:rPr>
              <a:t>sáu </a:t>
            </a:r>
            <a:r>
              <a:rPr lang="vi-VN" sz="2800" i="1">
                <a:latin typeface="Times New Roman" panose="02020603050405020304" pitchFamily="18" charset="0"/>
                <a:ea typeface="Times New Roman" panose="02020603050405020304" pitchFamily="18" charset="0"/>
              </a:rPr>
              <a:t>cứ thế ùa về vẹn nguyên trong em. Ấn tượng đầu tiên về cô là cô luôn vui vẻ với mọi người, ai nhờ gì cô cũng giúp đỡ tận tình. Những bài học tưởng chừng như khô khan, những bài toán khó, cứ thế được cô giảng giải nhẹ nhàng, dễ hiểu khiến chúng em vô cùng thích thú. Mỗi lần cô giảng bài, giọng cô thật ấm áp và ánh nhìn trìu mến, bạn nào chưa hiểu bài, cô đều dịu dàng giảng lại. Chính cô đã mở ra cho chúng em </a:t>
            </a:r>
            <a:r>
              <a:rPr lang="vi-VN" sz="2800" i="1" u="sng">
                <a:latin typeface="Times New Roman" panose="02020603050405020304" pitchFamily="18" charset="0"/>
                <a:ea typeface="Times New Roman" panose="02020603050405020304" pitchFamily="18" charset="0"/>
              </a:rPr>
              <a:t>bao</a:t>
            </a:r>
            <a:r>
              <a:rPr lang="vi-VN" sz="2800" i="1">
                <a:latin typeface="Times New Roman" panose="02020603050405020304" pitchFamily="18" charset="0"/>
                <a:ea typeface="Times New Roman" panose="02020603050405020304" pitchFamily="18" charset="0"/>
              </a:rPr>
              <a:t> chân trời tri thức. Cô còn ân cần nhắc nhở em phải bảo vệ sức khỏe cho chính mình. Những lúc như thế, em cảm thấy mình thật may mắn khi có thêm một người mẹ thứ </a:t>
            </a:r>
            <a:r>
              <a:rPr lang="vi-VN" sz="2800" i="1" u="sng">
                <a:latin typeface="Times New Roman" panose="02020603050405020304" pitchFamily="18" charset="0"/>
                <a:ea typeface="Times New Roman" panose="02020603050405020304" pitchFamily="18" charset="0"/>
              </a:rPr>
              <a:t>hai</a:t>
            </a:r>
            <a:r>
              <a:rPr lang="vi-VN" sz="2800" i="1">
                <a:latin typeface="Times New Roman" panose="02020603050405020304" pitchFamily="18" charset="0"/>
                <a:ea typeface="Times New Roman" panose="02020603050405020304" pitchFamily="18" charset="0"/>
              </a:rPr>
              <a:t> chính là cô. Em sẽ luôn biết ơn cô và mang theo nụ cười hiền từ và sự quan tâm ân cần của cô đi suốt cuộc đời. </a:t>
            </a:r>
            <a:endParaRPr lang="en-US" sz="2800"/>
          </a:p>
        </p:txBody>
      </p:sp>
    </p:spTree>
    <p:extLst>
      <p:ext uri="{BB962C8B-B14F-4D97-AF65-F5344CB8AC3E}">
        <p14:creationId xmlns:p14="http://schemas.microsoft.com/office/powerpoint/2010/main" val="3794168595"/>
      </p:ext>
    </p:extLst>
  </p:cSld>
  <p:clrMapOvr>
    <a:masterClrMapping/>
  </p:clrMapOvr>
  <p:transition spd="slow" advClick="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33006" y="374469"/>
            <a:ext cx="7672251" cy="1140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KHỞI ĐỘNG</a:t>
            </a:r>
            <a:endParaRPr lang="en-US" sz="4000" b="1">
              <a:solidFill>
                <a:schemeClr val="tx1"/>
              </a:solidFill>
            </a:endParaRPr>
          </a:p>
        </p:txBody>
      </p:sp>
      <p:sp>
        <p:nvSpPr>
          <p:cNvPr id="3" name="Rectangle 2"/>
          <p:cNvSpPr/>
          <p:nvPr/>
        </p:nvSpPr>
        <p:spPr>
          <a:xfrm>
            <a:off x="1236618" y="1966687"/>
            <a:ext cx="9814559" cy="2554545"/>
          </a:xfrm>
          <a:prstGeom prst="rect">
            <a:avLst/>
          </a:prstGeom>
        </p:spPr>
        <p:txBody>
          <a:bodyPr wrap="square">
            <a:spAutoFit/>
          </a:bodyPr>
          <a:lstStyle/>
          <a:p>
            <a:pPr>
              <a:spcAft>
                <a:spcPts val="0"/>
              </a:spcAft>
              <a:tabLst>
                <a:tab pos="90170" algn="l"/>
                <a:tab pos="180340" algn="l"/>
                <a:tab pos="270510" algn="l"/>
              </a:tabLst>
            </a:pPr>
            <a:r>
              <a:rPr lang="en-US" sz="3200" kern="100">
                <a:solidFill>
                  <a:srgbClr val="000000"/>
                </a:solidFill>
                <a:latin typeface="Times New Roman" panose="02020603050405020304" pitchFamily="18" charset="0"/>
                <a:ea typeface="SimSun" panose="02010600030101010101" pitchFamily="2" charset="-122"/>
              </a:rPr>
              <a:t>Các từ in đậm bổ sung ý nghĩa gì cho danh từ?</a:t>
            </a:r>
            <a:endParaRPr lang="en-US" sz="32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200" b="1" i="1">
                <a:solidFill>
                  <a:srgbClr val="000000"/>
                </a:solidFill>
                <a:latin typeface="Times New Roman" panose="02020603050405020304" pitchFamily="18" charset="0"/>
                <a:ea typeface="Times New Roman" panose="02020603050405020304" pitchFamily="18" charset="0"/>
              </a:rPr>
              <a:t>Hai</a:t>
            </a:r>
            <a:r>
              <a:rPr lang="en-US" sz="3200" i="1">
                <a:solidFill>
                  <a:srgbClr val="000000"/>
                </a:solidFill>
                <a:latin typeface="Times New Roman" panose="02020603050405020304" pitchFamily="18" charset="0"/>
                <a:ea typeface="Times New Roman" panose="02020603050405020304" pitchFamily="18" charset="0"/>
              </a:rPr>
              <a:t> chàng tâu hỏi đồ sính lễ cần sắm những gì, vua bảo: “</a:t>
            </a:r>
            <a:r>
              <a:rPr lang="en-US" sz="3200" b="1" i="1">
                <a:solidFill>
                  <a:srgbClr val="000000"/>
                </a:solidFill>
                <a:latin typeface="Times New Roman" panose="02020603050405020304" pitchFamily="18" charset="0"/>
                <a:ea typeface="Times New Roman" panose="02020603050405020304" pitchFamily="18" charset="0"/>
              </a:rPr>
              <a:t>Một trăm</a:t>
            </a:r>
            <a:r>
              <a:rPr lang="en-US" sz="3200" i="1">
                <a:solidFill>
                  <a:srgbClr val="000000"/>
                </a:solidFill>
                <a:latin typeface="Times New Roman" panose="02020603050405020304" pitchFamily="18" charset="0"/>
                <a:ea typeface="Times New Roman" panose="02020603050405020304" pitchFamily="18" charset="0"/>
              </a:rPr>
              <a:t> ván cơm nếp, </a:t>
            </a:r>
            <a:r>
              <a:rPr lang="en-US" sz="3200" b="1" i="1">
                <a:solidFill>
                  <a:srgbClr val="000000"/>
                </a:solidFill>
                <a:latin typeface="Times New Roman" panose="02020603050405020304" pitchFamily="18" charset="0"/>
                <a:ea typeface="Times New Roman" panose="02020603050405020304" pitchFamily="18" charset="0"/>
              </a:rPr>
              <a:t>một trăm</a:t>
            </a:r>
            <a:r>
              <a:rPr lang="en-US" sz="3200" i="1">
                <a:solidFill>
                  <a:srgbClr val="000000"/>
                </a:solidFill>
                <a:latin typeface="Times New Roman" panose="02020603050405020304" pitchFamily="18" charset="0"/>
                <a:ea typeface="Times New Roman" panose="02020603050405020304" pitchFamily="18" charset="0"/>
              </a:rPr>
              <a:t> nệp bánh chưng và voi </a:t>
            </a:r>
            <a:r>
              <a:rPr lang="en-US" sz="3200" b="1" i="1">
                <a:solidFill>
                  <a:srgbClr val="000000"/>
                </a:solidFill>
                <a:latin typeface="Times New Roman" panose="02020603050405020304" pitchFamily="18" charset="0"/>
                <a:ea typeface="Times New Roman" panose="02020603050405020304" pitchFamily="18" charset="0"/>
              </a:rPr>
              <a:t>chín</a:t>
            </a:r>
            <a:r>
              <a:rPr lang="en-US" sz="3200" i="1">
                <a:solidFill>
                  <a:srgbClr val="000000"/>
                </a:solidFill>
                <a:latin typeface="Times New Roman" panose="02020603050405020304" pitchFamily="18" charset="0"/>
                <a:ea typeface="Times New Roman" panose="02020603050405020304" pitchFamily="18" charset="0"/>
              </a:rPr>
              <a:t> ngà, gà </a:t>
            </a:r>
            <a:r>
              <a:rPr lang="en-US" sz="3200" b="1" i="1">
                <a:solidFill>
                  <a:srgbClr val="000000"/>
                </a:solidFill>
                <a:latin typeface="Times New Roman" panose="02020603050405020304" pitchFamily="18" charset="0"/>
                <a:ea typeface="Times New Roman" panose="02020603050405020304" pitchFamily="18" charset="0"/>
              </a:rPr>
              <a:t>chín</a:t>
            </a:r>
            <a:r>
              <a:rPr lang="en-US" sz="3200" i="1">
                <a:solidFill>
                  <a:srgbClr val="000000"/>
                </a:solidFill>
                <a:latin typeface="Times New Roman" panose="02020603050405020304" pitchFamily="18" charset="0"/>
                <a:ea typeface="Times New Roman" panose="02020603050405020304" pitchFamily="18" charset="0"/>
              </a:rPr>
              <a:t> cựa, ngựa </a:t>
            </a:r>
            <a:r>
              <a:rPr lang="en-US" sz="3200" b="1" i="1">
                <a:solidFill>
                  <a:srgbClr val="000000"/>
                </a:solidFill>
                <a:latin typeface="Times New Roman" panose="02020603050405020304" pitchFamily="18" charset="0"/>
                <a:ea typeface="Times New Roman" panose="02020603050405020304" pitchFamily="18" charset="0"/>
              </a:rPr>
              <a:t>chín</a:t>
            </a:r>
            <a:r>
              <a:rPr lang="en-US" sz="3200" i="1">
                <a:solidFill>
                  <a:srgbClr val="000000"/>
                </a:solidFill>
                <a:latin typeface="Times New Roman" panose="02020603050405020304" pitchFamily="18" charset="0"/>
                <a:ea typeface="Times New Roman" panose="02020603050405020304" pitchFamily="18" charset="0"/>
              </a:rPr>
              <a:t> hồng mao, mỗi thứ </a:t>
            </a:r>
            <a:r>
              <a:rPr lang="en-US" sz="3200" b="1" i="1">
                <a:solidFill>
                  <a:srgbClr val="000000"/>
                </a:solidFill>
                <a:latin typeface="Times New Roman" panose="02020603050405020304" pitchFamily="18" charset="0"/>
                <a:ea typeface="Times New Roman" panose="02020603050405020304" pitchFamily="18" charset="0"/>
              </a:rPr>
              <a:t>một</a:t>
            </a:r>
            <a:r>
              <a:rPr lang="en-US" sz="3200" i="1">
                <a:solidFill>
                  <a:srgbClr val="000000"/>
                </a:solidFill>
                <a:latin typeface="Times New Roman" panose="02020603050405020304" pitchFamily="18" charset="0"/>
                <a:ea typeface="Times New Roman" panose="02020603050405020304" pitchFamily="18" charset="0"/>
              </a:rPr>
              <a:t> đôi”.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3431209"/>
      </p:ext>
    </p:extLst>
  </p:cSld>
  <p:clrMapOvr>
    <a:masterClrMapping/>
  </p:clrMapOvr>
  <p:transition spd="slow" advClick="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3175"/>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1"/>
          <p:cNvSpPr txBox="1">
            <a:spLocks noChangeArrowheads="1"/>
          </p:cNvSpPr>
          <p:nvPr/>
        </p:nvSpPr>
        <p:spPr bwMode="auto">
          <a:xfrm>
            <a:off x="9982200" y="59436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Times New Roman" panose="02020603050405020304" pitchFamily="18" charset="0"/>
                <a:cs typeface="Times New Roman" panose="02020603050405020304" pitchFamily="18" charset="0"/>
              </a:rPr>
              <a:t>0368218377</a:t>
            </a:r>
          </a:p>
        </p:txBody>
      </p:sp>
      <p:sp>
        <p:nvSpPr>
          <p:cNvPr id="2" name="Oval 1"/>
          <p:cNvSpPr/>
          <p:nvPr/>
        </p:nvSpPr>
        <p:spPr>
          <a:xfrm>
            <a:off x="2819400" y="228600"/>
            <a:ext cx="8229600" cy="762000"/>
          </a:xfrm>
          <a:prstGeom prst="ellipse">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SƠ ĐỒ TƯ DUY BÀI HỌC</a:t>
            </a:r>
          </a:p>
        </p:txBody>
      </p:sp>
      <p:sp>
        <p:nvSpPr>
          <p:cNvPr id="3" name="Rounded Rectangle 2"/>
          <p:cNvSpPr/>
          <p:nvPr/>
        </p:nvSpPr>
        <p:spPr>
          <a:xfrm>
            <a:off x="5029200" y="1447800"/>
            <a:ext cx="1752600" cy="8382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3200">
                <a:latin typeface="Times New Roman" panose="02020603050405020304" pitchFamily="18" charset="0"/>
                <a:cs typeface="Times New Roman" panose="02020603050405020304" pitchFamily="18" charset="0"/>
              </a:rPr>
              <a:t>SỐ TỪ</a:t>
            </a:r>
          </a:p>
        </p:txBody>
      </p:sp>
      <p:sp>
        <p:nvSpPr>
          <p:cNvPr id="4" name="Rounded Rectangle 3"/>
          <p:cNvSpPr/>
          <p:nvPr/>
        </p:nvSpPr>
        <p:spPr>
          <a:xfrm>
            <a:off x="8915400" y="2438400"/>
            <a:ext cx="2057400" cy="9144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3200">
                <a:latin typeface="Times New Roman" panose="02020603050405020304" pitchFamily="18" charset="0"/>
                <a:cs typeface="Times New Roman" panose="02020603050405020304" pitchFamily="18" charset="0"/>
              </a:rPr>
              <a:t>Khái niệm</a:t>
            </a:r>
          </a:p>
        </p:txBody>
      </p:sp>
      <p:sp>
        <p:nvSpPr>
          <p:cNvPr id="5" name="Rounded Rectangle 4"/>
          <p:cNvSpPr/>
          <p:nvPr/>
        </p:nvSpPr>
        <p:spPr>
          <a:xfrm>
            <a:off x="2133600" y="2424113"/>
            <a:ext cx="1905000"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200">
                <a:latin typeface="Times New Roman" panose="02020603050405020304" pitchFamily="18" charset="0"/>
                <a:cs typeface="Times New Roman" panose="02020603050405020304" pitchFamily="18" charset="0"/>
              </a:rPr>
              <a:t>Phân loại</a:t>
            </a:r>
          </a:p>
        </p:txBody>
      </p:sp>
      <p:sp>
        <p:nvSpPr>
          <p:cNvPr id="6" name="Rounded Rectangle 5"/>
          <p:cNvSpPr/>
          <p:nvPr/>
        </p:nvSpPr>
        <p:spPr>
          <a:xfrm>
            <a:off x="609600" y="3962400"/>
            <a:ext cx="3429000" cy="685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200">
                <a:latin typeface="Times New Roman" panose="02020603050405020304" pitchFamily="18" charset="0"/>
                <a:cs typeface="Times New Roman" panose="02020603050405020304" pitchFamily="18" charset="0"/>
              </a:rPr>
              <a:t>Số từ chỉ số lượng</a:t>
            </a:r>
          </a:p>
        </p:txBody>
      </p:sp>
      <p:sp>
        <p:nvSpPr>
          <p:cNvPr id="9" name="Rounded Rectangle 8"/>
          <p:cNvSpPr/>
          <p:nvPr/>
        </p:nvSpPr>
        <p:spPr>
          <a:xfrm>
            <a:off x="4572000" y="3998913"/>
            <a:ext cx="2819400" cy="685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200">
                <a:latin typeface="Times New Roman" panose="02020603050405020304" pitchFamily="18" charset="0"/>
                <a:cs typeface="Times New Roman" panose="02020603050405020304" pitchFamily="18" charset="0"/>
              </a:rPr>
              <a:t>Số từ chỉ thứ tự</a:t>
            </a:r>
          </a:p>
        </p:txBody>
      </p:sp>
      <p:sp>
        <p:nvSpPr>
          <p:cNvPr id="10" name="Rounded Rectangle 9"/>
          <p:cNvSpPr/>
          <p:nvPr/>
        </p:nvSpPr>
        <p:spPr>
          <a:xfrm>
            <a:off x="762000" y="5410200"/>
            <a:ext cx="22860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t> </a:t>
            </a:r>
            <a:r>
              <a:rPr lang="en-US" sz="3200">
                <a:latin typeface="Times New Roman" panose="02020603050405020304" pitchFamily="18" charset="0"/>
                <a:cs typeface="Times New Roman" panose="02020603050405020304" pitchFamily="18" charset="0"/>
              </a:rPr>
              <a:t>số lượng chính xác</a:t>
            </a:r>
          </a:p>
        </p:txBody>
      </p:sp>
      <p:sp>
        <p:nvSpPr>
          <p:cNvPr id="11" name="Rounded Rectangle 10"/>
          <p:cNvSpPr/>
          <p:nvPr/>
        </p:nvSpPr>
        <p:spPr>
          <a:xfrm>
            <a:off x="3352800" y="5410200"/>
            <a:ext cx="22860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t> </a:t>
            </a:r>
            <a:r>
              <a:rPr lang="en-US" sz="3200">
                <a:latin typeface="Times New Roman" panose="02020603050405020304" pitchFamily="18" charset="0"/>
                <a:cs typeface="Times New Roman" panose="02020603050405020304" pitchFamily="18" charset="0"/>
              </a:rPr>
              <a:t>số lượng ước chừng</a:t>
            </a:r>
          </a:p>
        </p:txBody>
      </p:sp>
      <p:sp>
        <p:nvSpPr>
          <p:cNvPr id="12" name="Rounded Rectangle 11"/>
          <p:cNvSpPr/>
          <p:nvPr/>
        </p:nvSpPr>
        <p:spPr>
          <a:xfrm>
            <a:off x="8110538" y="3911600"/>
            <a:ext cx="3803650" cy="171608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3200">
                <a:latin typeface="Times New Roman" panose="02020603050405020304" pitchFamily="18" charset="0"/>
                <a:cs typeface="Times New Roman" panose="02020603050405020304" pitchFamily="18" charset="0"/>
              </a:rPr>
              <a:t>Số từ là các từ chỉ số lượng hoặc số thứ tự của sự vật</a:t>
            </a:r>
          </a:p>
        </p:txBody>
      </p:sp>
      <p:cxnSp>
        <p:nvCxnSpPr>
          <p:cNvPr id="13" name="Straight Arrow Connector 12">
            <a:extLst>
              <a:ext uri="{FF2B5EF4-FFF2-40B4-BE49-F238E27FC236}">
                <a16:creationId xmlns:a16="http://schemas.microsoft.com/office/drawing/2014/main" id="{EA278526-4C74-B970-5FA7-2D4F747F3840}"/>
              </a:ext>
            </a:extLst>
          </p:cNvPr>
          <p:cNvCxnSpPr>
            <a:cxnSpLocks/>
            <a:endCxn id="5" idx="3"/>
          </p:cNvCxnSpPr>
          <p:nvPr/>
        </p:nvCxnSpPr>
        <p:spPr>
          <a:xfrm flipH="1">
            <a:off x="4038600" y="2322513"/>
            <a:ext cx="1982788" cy="55880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a:off x="5943600" y="2355850"/>
            <a:ext cx="3060700" cy="57150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278526-4C74-B970-5FA7-2D4F747F3840}"/>
              </a:ext>
            </a:extLst>
          </p:cNvPr>
          <p:cNvCxnSpPr>
            <a:cxnSpLocks/>
            <a:stCxn id="5" idx="2"/>
          </p:cNvCxnSpPr>
          <p:nvPr/>
        </p:nvCxnSpPr>
        <p:spPr>
          <a:xfrm flipH="1">
            <a:off x="2362200" y="3338513"/>
            <a:ext cx="723900" cy="62865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A278526-4C74-B970-5FA7-2D4F747F3840}"/>
              </a:ext>
            </a:extLst>
          </p:cNvPr>
          <p:cNvCxnSpPr>
            <a:cxnSpLocks/>
          </p:cNvCxnSpPr>
          <p:nvPr/>
        </p:nvCxnSpPr>
        <p:spPr>
          <a:xfrm>
            <a:off x="3048000" y="3352800"/>
            <a:ext cx="3473450" cy="600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278526-4C74-B970-5FA7-2D4F747F3840}"/>
              </a:ext>
            </a:extLst>
          </p:cNvPr>
          <p:cNvCxnSpPr>
            <a:cxnSpLocks/>
          </p:cNvCxnSpPr>
          <p:nvPr/>
        </p:nvCxnSpPr>
        <p:spPr>
          <a:xfrm flipH="1">
            <a:off x="1833563" y="4684713"/>
            <a:ext cx="528637" cy="74295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278526-4C74-B970-5FA7-2D4F747F3840}"/>
              </a:ext>
            </a:extLst>
          </p:cNvPr>
          <p:cNvCxnSpPr>
            <a:cxnSpLocks/>
            <a:endCxn id="11" idx="0"/>
          </p:cNvCxnSpPr>
          <p:nvPr/>
        </p:nvCxnSpPr>
        <p:spPr>
          <a:xfrm>
            <a:off x="2359025" y="4691063"/>
            <a:ext cx="2136775" cy="71913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A278526-4C74-B970-5FA7-2D4F747F3840}"/>
              </a:ext>
            </a:extLst>
          </p:cNvPr>
          <p:cNvCxnSpPr>
            <a:cxnSpLocks/>
          </p:cNvCxnSpPr>
          <p:nvPr/>
        </p:nvCxnSpPr>
        <p:spPr>
          <a:xfrm>
            <a:off x="9944100" y="3375025"/>
            <a:ext cx="0" cy="5365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5174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7187" y="587983"/>
            <a:ext cx="9049521" cy="5632311"/>
          </a:xfrm>
          <a:prstGeom prst="rect">
            <a:avLst/>
          </a:prstGeom>
        </p:spPr>
        <p:txBody>
          <a:bodyPr wrap="square">
            <a:spAutoFit/>
          </a:bodyPr>
          <a:lstStyle/>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Các từ in đậm bổ sung ý nghĩa về số lượng cho danh từ:</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(hai) chàng</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(một trăm) ván cơm nếp</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(một trăm) nệp bánh chưng</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(chín) ngà</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(chín) cựa</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(chín) hồng mao</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 (một) đôi.</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a:solidFill>
                  <a:srgbClr val="000000"/>
                </a:solidFill>
                <a:latin typeface="Times New Roman" panose="02020603050405020304" pitchFamily="18" charset="0"/>
                <a:ea typeface="Times New Roman" panose="02020603050405020304" pitchFamily="18" charset="0"/>
              </a:rPr>
              <a:t>=&gt; các từ in đậm chính là số từ</a:t>
            </a:r>
            <a:endParaRPr lang="en-US"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4162689"/>
      </p:ext>
    </p:extLst>
  </p:cSld>
  <p:clrMapOvr>
    <a:masterClrMapping/>
  </p:clrMapOvr>
  <p:transition spd="slow" advClick="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4</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451227" y="214687"/>
            <a:ext cx="8278916" cy="923201"/>
          </a:xfrm>
          <a:prstGeom prst="rect">
            <a:avLst/>
          </a:prstGeom>
          <a:noFill/>
        </p:spPr>
        <p:txBody>
          <a:bodyPr vert="horz" wrap="square" rtlCol="0">
            <a:spAutoFit/>
          </a:bodyPr>
          <a:lstStyle/>
          <a:p>
            <a:pPr defTabSz="914217"/>
            <a:r>
              <a:rPr lang="en-US" altLang="zh-CN" sz="5399" b="1" smtClean="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smtClean="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CỦNG CỐ KIẾN THỨC</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3" name="Rectangle 2"/>
          <p:cNvSpPr/>
          <p:nvPr/>
        </p:nvSpPr>
        <p:spPr>
          <a:xfrm>
            <a:off x="1123405" y="1878763"/>
            <a:ext cx="9753599" cy="1754326"/>
          </a:xfrm>
          <a:prstGeom prst="rect">
            <a:avLst/>
          </a:prstGeom>
        </p:spPr>
        <p:txBody>
          <a:bodyPr wrap="square">
            <a:spAutoFit/>
          </a:bodyPr>
          <a:lstStyle/>
          <a:p>
            <a:pPr>
              <a:spcAft>
                <a:spcPts val="0"/>
              </a:spcAft>
              <a:tabLst>
                <a:tab pos="90170" algn="l"/>
                <a:tab pos="180340" algn="l"/>
                <a:tab pos="270510" algn="l"/>
              </a:tabLst>
            </a:pPr>
            <a:r>
              <a:rPr lang="en-US" sz="3600" i="1" kern="100">
                <a:solidFill>
                  <a:srgbClr val="000000"/>
                </a:solidFill>
                <a:latin typeface="Times New Roman" panose="02020603050405020304" pitchFamily="18" charset="0"/>
                <a:ea typeface="SimSun" panose="02010600030101010101" pitchFamily="2" charset="-122"/>
              </a:rPr>
              <a:t>+ Số từ là gì? Em hãy lấy ví dụ về số từ.</a:t>
            </a:r>
            <a:endParaRPr lang="en-US" sz="360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en-US" sz="3600" i="1" kern="100">
                <a:solidFill>
                  <a:srgbClr val="000000"/>
                </a:solidFill>
                <a:latin typeface="Times New Roman" panose="02020603050405020304" pitchFamily="18" charset="0"/>
                <a:ea typeface="SimSun" panose="02010600030101010101" pitchFamily="2" charset="-122"/>
              </a:rPr>
              <a:t>+ Số từ được phân ra thành những loại nào? Lấy ví dụ cho từng loại</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356307"/>
      </p:ext>
    </p:extLst>
  </p:cSld>
  <p:clrMapOvr>
    <a:masterClrMapping/>
  </p:clrMapOvr>
  <p:transition spd="slow" advClick="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6</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191145" y="181141"/>
            <a:ext cx="9732185" cy="830805"/>
          </a:xfrm>
          <a:prstGeom prst="rect">
            <a:avLst/>
          </a:prstGeom>
          <a:noFill/>
        </p:spPr>
        <p:txBody>
          <a:bodyPr vert="horz" wrap="square" rtlCol="0">
            <a:spAutoFit/>
          </a:bodyPr>
          <a:lstStyle/>
          <a:p>
            <a:pPr algn="ctr" defTabSz="914217"/>
            <a:r>
              <a:rPr lang="en-US" altLang="zh-CN" sz="47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từ</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437" name="TextBox 436">
            <a:extLst>
              <a:ext uri="{FF2B5EF4-FFF2-40B4-BE49-F238E27FC236}">
                <a16:creationId xmlns:a16="http://schemas.microsoft.com/office/drawing/2014/main" id="{D3D69B2C-360B-728B-1D44-1F210D51F0CF}"/>
              </a:ext>
            </a:extLst>
          </p:cNvPr>
          <p:cNvSpPr txBox="1"/>
          <p:nvPr/>
        </p:nvSpPr>
        <p:spPr>
          <a:xfrm>
            <a:off x="471053" y="1887734"/>
            <a:ext cx="10986655" cy="1377108"/>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v"/>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37">
                                            <p:txEl>
                                              <p:pRg st="0" end="0"/>
                                            </p:txEl>
                                          </p:spTgt>
                                        </p:tgtEl>
                                        <p:attrNameLst>
                                          <p:attrName>style.visibility</p:attrName>
                                        </p:attrNameLst>
                                      </p:cBhvr>
                                      <p:to>
                                        <p:strVal val="visible"/>
                                      </p:to>
                                    </p:set>
                                    <p:anim calcmode="lin" valueType="num">
                                      <p:cBhvr additive="base">
                                        <p:cTn id="36" dur="500" fill="hold"/>
                                        <p:tgtEl>
                                          <p:spTgt spid="43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DFD4E-9C54-D4C3-059F-7A20104FB8B2}"/>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7</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CE8C8258-F30C-366A-C4FC-DF405F6A1E17}"/>
              </a:ext>
            </a:extLst>
          </p:cNvPr>
          <p:cNvSpPr txBox="1"/>
          <p:nvPr/>
        </p:nvSpPr>
        <p:spPr>
          <a:xfrm>
            <a:off x="0" y="1188253"/>
            <a:ext cx="12210452" cy="655885"/>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v"/>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8E82BE-817A-84AA-A9E5-4482189A1A3C}"/>
              </a:ext>
            </a:extLst>
          </p:cNvPr>
          <p:cNvSpPr txBox="1"/>
          <p:nvPr/>
        </p:nvSpPr>
        <p:spPr>
          <a:xfrm>
            <a:off x="20300" y="1926685"/>
            <a:ext cx="12171699" cy="4304448"/>
          </a:xfrm>
          <a:prstGeom prst="rect">
            <a:avLst/>
          </a:prstGeom>
          <a:noFill/>
        </p:spPr>
        <p:txBody>
          <a:bodyPr wrap="square">
            <a:spAutoFit/>
          </a:bodyPr>
          <a:lstStyle/>
          <a:p>
            <a:pPr marL="571500" indent="-571500" algn="just">
              <a:lnSpc>
                <a:spcPct val="107000"/>
              </a:lnSpc>
              <a:spcAft>
                <a:spcPts val="800"/>
              </a:spcAft>
              <a:buFont typeface="Wingdings" panose="05000000000000000000" pitchFamily="2" charset="2"/>
              <a:buChar char="Ø"/>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bốn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chừng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bốn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marL="571500" indent="-571500" algn="just">
              <a:lnSpc>
                <a:spcPct val="107000"/>
              </a:lnSpc>
              <a:spcAft>
                <a:spcPts val="800"/>
              </a:spcAft>
              <a:buFont typeface="Wingdings" panose="05000000000000000000" pitchFamily="2" charset="2"/>
              <a:buChar char="Ø"/>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文本框 41">
            <a:extLst>
              <a:ext uri="{FF2B5EF4-FFF2-40B4-BE49-F238E27FC236}">
                <a16:creationId xmlns:a16="http://schemas.microsoft.com/office/drawing/2014/main" id="{19D7CA40-F06F-E1E5-F199-8D347E0CD784}"/>
              </a:ext>
            </a:extLst>
          </p:cNvPr>
          <p:cNvSpPr txBox="1"/>
          <p:nvPr/>
        </p:nvSpPr>
        <p:spPr>
          <a:xfrm>
            <a:off x="1191145" y="181141"/>
            <a:ext cx="9732185" cy="830805"/>
          </a:xfrm>
          <a:prstGeom prst="rect">
            <a:avLst/>
          </a:prstGeom>
          <a:noFill/>
        </p:spPr>
        <p:txBody>
          <a:bodyPr vert="horz" wrap="square" rtlCol="0">
            <a:spAutoFit/>
          </a:bodyPr>
          <a:lstStyle/>
          <a:p>
            <a:pPr algn="ctr" defTabSz="914217"/>
            <a:r>
              <a:rPr lang="en-US" altLang="zh-CN" sz="47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từ</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2301825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0DAFC-402F-A7DF-95F4-E93450D8ACE9}"/>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8</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745B6B8D-C5C7-1D5C-A266-58562853B35C}"/>
              </a:ext>
            </a:extLst>
          </p:cNvPr>
          <p:cNvSpPr txBox="1"/>
          <p:nvPr/>
        </p:nvSpPr>
        <p:spPr>
          <a:xfrm>
            <a:off x="374073" y="1371601"/>
            <a:ext cx="11430000" cy="4011676"/>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v"/>
            </a:pPr>
            <a:r>
              <a:rPr 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Lưu</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chục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chục</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trứng</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4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8626844"/>
      </p:ext>
    </p:extLst>
  </p:cSld>
  <p:clrMapOvr>
    <a:masterClrMapping/>
  </p:clrMapOvr>
  <p:transition spd="slow" advClick="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148262" y="2342288"/>
            <a:ext cx="5925789" cy="1208403"/>
            <a:chOff x="3147579" y="2919354"/>
            <a:chExt cx="5927161" cy="1208683"/>
          </a:xfrm>
        </p:grpSpPr>
        <p:sp>
          <p:nvSpPr>
            <p:cNvPr id="13" name="文本框 283">
              <a:extLst>
                <a:ext uri="{FF2B5EF4-FFF2-40B4-BE49-F238E27FC236}">
                  <a16:creationId xmlns:a16="http://schemas.microsoft.com/office/drawing/2014/main" id="{192A6D67-F623-4427-AD7F-F91A32D1486D}"/>
                </a:ext>
              </a:extLst>
            </p:cNvPr>
            <p:cNvSpPr txBox="1"/>
            <p:nvPr/>
          </p:nvSpPr>
          <p:spPr>
            <a:xfrm>
              <a:off x="3147579" y="3019913"/>
              <a:ext cx="5927161" cy="1108124"/>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II/LUYỆN </a:t>
              </a:r>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1263</Words>
  <Application>Microsoft Office PowerPoint</Application>
  <PresentationFormat>Widescreen</PresentationFormat>
  <Paragraphs>93</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微软雅黑</vt:lpstr>
      <vt:lpstr>SimSun</vt:lpstr>
      <vt:lpstr>SimSun</vt:lpstr>
      <vt:lpstr>Arial</vt:lpstr>
      <vt:lpstr>Calibri</vt:lpstr>
      <vt:lpstr>等线</vt:lpstr>
      <vt:lpstr>ITC Avant Garde Std Bk</vt:lpstr>
      <vt:lpstr>华文新魏</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63</cp:revision>
  <dcterms:created xsi:type="dcterms:W3CDTF">2021-11-30T15:42:07Z</dcterms:created>
  <dcterms:modified xsi:type="dcterms:W3CDTF">2023-09-22T02:21:06Z</dcterms:modified>
</cp:coreProperties>
</file>