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6" r:id="rId3"/>
    <p:sldId id="260" r:id="rId4"/>
    <p:sldId id="265" r:id="rId5"/>
    <p:sldId id="267" r:id="rId6"/>
    <p:sldId id="269" r:id="rId7"/>
    <p:sldId id="270" r:id="rId8"/>
    <p:sldId id="262" r:id="rId9"/>
    <p:sldId id="271" r:id="rId10"/>
    <p:sldId id="280" r:id="rId11"/>
    <p:sldId id="278" r:id="rId12"/>
    <p:sldId id="294" r:id="rId13"/>
    <p:sldId id="292" r:id="rId14"/>
    <p:sldId id="301" r:id="rId15"/>
    <p:sldId id="276" r:id="rId16"/>
    <p:sldId id="295" r:id="rId17"/>
    <p:sldId id="296" r:id="rId18"/>
    <p:sldId id="284" r:id="rId19"/>
    <p:sldId id="297" r:id="rId20"/>
    <p:sldId id="298" r:id="rId21"/>
    <p:sldId id="299" r:id="rId22"/>
    <p:sldId id="281" r:id="rId23"/>
    <p:sldId id="290" r:id="rId24"/>
    <p:sldId id="300" r:id="rId25"/>
    <p:sldId id="293" r:id="rId26"/>
    <p:sldId id="256" r:id="rId27"/>
    <p:sldId id="2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D7F7"/>
    <a:srgbClr val="EFDBC2"/>
    <a:srgbClr val="CF1401"/>
    <a:srgbClr val="ED1E28"/>
    <a:srgbClr val="96DF96"/>
    <a:srgbClr val="F4747A"/>
    <a:srgbClr val="FF33CC"/>
    <a:srgbClr val="085DB1"/>
    <a:srgbClr val="84D7FF"/>
    <a:srgbClr val="F5B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7" d="100"/>
          <a:sy n="67" d="100"/>
        </p:scale>
        <p:origin x="644" y="56"/>
      </p:cViewPr>
      <p:guideLst>
        <p:guide orient="horz" pos="206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74505F-0C82-4D6D-B004-FC5C444DBA51}"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63046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7674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201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90646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63922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74505F-0C82-4D6D-B004-FC5C444DBA51}"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7072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74505F-0C82-4D6D-B004-FC5C444DBA51}"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19217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4505F-0C82-4D6D-B004-FC5C444DBA51}"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0919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8653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280963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8113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4505F-0C82-4D6D-B004-FC5C444DBA51}" type="datetimeFigureOut">
              <a:rPr lang="en-US" smtClean="0"/>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E436F-7EAC-4517-A803-86530C5630E8}" type="slidenum">
              <a:rPr lang="en-US" smtClean="0"/>
              <a:t>‹#›</a:t>
            </a:fld>
            <a:endParaRPr lang="en-US"/>
          </a:p>
        </p:txBody>
      </p:sp>
    </p:spTree>
    <p:extLst>
      <p:ext uri="{BB962C8B-B14F-4D97-AF65-F5344CB8AC3E}">
        <p14:creationId xmlns:p14="http://schemas.microsoft.com/office/powerpoint/2010/main" val="3111706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1457" y="411987"/>
            <a:ext cx="609600" cy="609600"/>
          </a:xfrm>
          <a:prstGeom prst="rect">
            <a:avLst/>
          </a:prstGeom>
        </p:spPr>
      </p:pic>
      <p:pic>
        <p:nvPicPr>
          <p:cNvPr id="11" name="Picture 10"/>
          <p:cNvPicPr>
            <a:picLocks noChangeAspect="1"/>
          </p:cNvPicPr>
          <p:nvPr/>
        </p:nvPicPr>
        <p:blipFill>
          <a:blip r:embed="rId5"/>
          <a:stretch>
            <a:fillRect/>
          </a:stretch>
        </p:blipFill>
        <p:spPr>
          <a:xfrm>
            <a:off x="-1" y="0"/>
            <a:ext cx="12954000" cy="731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64580"/>
            <a:ext cx="3267965" cy="2106977"/>
          </a:xfrm>
          <a:prstGeom prst="rect">
            <a:avLst/>
          </a:prstGeom>
        </p:spPr>
      </p:pic>
    </p:spTree>
    <p:extLst>
      <p:ext uri="{BB962C8B-B14F-4D97-AF65-F5344CB8AC3E}">
        <p14:creationId xmlns:p14="http://schemas.microsoft.com/office/powerpoint/2010/main" val="15655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43" y="125692"/>
            <a:ext cx="9273436" cy="639086"/>
          </a:xfrm>
          <a:prstGeom prst="rect">
            <a:avLst/>
          </a:prstGeom>
        </p:spPr>
        <p:txBody>
          <a:bodyPr wrap="none">
            <a:spAutoFit/>
          </a:bodyPr>
          <a:lstStyle/>
          <a:p>
            <a:pPr>
              <a:lnSpc>
                <a:spcPct val="115000"/>
              </a:lnSpc>
              <a:spcAft>
                <a:spcPts val="0"/>
              </a:spcAft>
            </a:pPr>
            <a:r>
              <a:rPr lang="vi-VN" sz="3200" b="1" dirty="0">
                <a:solidFill>
                  <a:srgbClr val="000000"/>
                </a:solidFill>
                <a:latin typeface="Times New Roman" panose="02020603050405020304" pitchFamily="18" charset="0"/>
                <a:ea typeface="Courier New" panose="02070309020205020404" pitchFamily="49" charset="0"/>
              </a:rPr>
              <a:t>2. Lí tưởng sống của thanh niên Việt Nam ngày nay </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sp>
        <p:nvSpPr>
          <p:cNvPr id="3" name="Rectangle 2"/>
          <p:cNvSpPr/>
          <p:nvPr/>
        </p:nvSpPr>
        <p:spPr>
          <a:xfrm>
            <a:off x="708058" y="1114116"/>
            <a:ext cx="6096000" cy="4324967"/>
          </a:xfrm>
          <a:prstGeom prst="rect">
            <a:avLst/>
          </a:prstGeom>
        </p:spPr>
        <p:txBody>
          <a:bodyPr>
            <a:spAutoFit/>
          </a:bodyPr>
          <a:lstStyle/>
          <a:p>
            <a:pPr marL="285750" indent="-285750" algn="just">
              <a:lnSpc>
                <a:spcPct val="115000"/>
              </a:lnSpc>
              <a:spcAft>
                <a:spcPts val="0"/>
              </a:spcAft>
              <a:buFontTx/>
              <a:buChar char="-"/>
            </a:pPr>
            <a:r>
              <a:rPr lang="vi-VN" sz="2400" dirty="0">
                <a:solidFill>
                  <a:srgbClr val="000000"/>
                </a:solidFill>
                <a:latin typeface="Times New Roman" panose="02020603050405020304" pitchFamily="18" charset="0"/>
                <a:ea typeface="Courier New" panose="02070309020205020404" pitchFamily="49" charset="0"/>
              </a:rPr>
              <a:t>Lí tưởng sống của thanh niên Việt Nam hiện nay là: phấn đấu vì độc lập dân tộc và CNXH: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hóa đất nước, xây dựng và bảo vệ Tổ quốc Việt Nam XHCN.</a:t>
            </a:r>
            <a:endParaRPr lang="en-US" sz="20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058800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19243" y="257352"/>
            <a:ext cx="6264573" cy="707886"/>
          </a:xfrm>
          <a:prstGeom prst="rect">
            <a:avLst/>
          </a:prstGeom>
          <a:noFill/>
        </p:spPr>
        <p:txBody>
          <a:bodyPr wrap="square" rtlCol="0">
            <a:spAutoFit/>
          </a:bodyPr>
          <a:lstStyle/>
          <a:p>
            <a:r>
              <a:rPr lang="vi-VN" sz="4000" b="1" dirty="0">
                <a:solidFill>
                  <a:srgbClr val="0070C0"/>
                </a:solidFill>
                <a:latin typeface="Tahoma" panose="020B0604030504040204" pitchFamily="34" charset="0"/>
                <a:cs typeface="Tahoma" panose="020B0604030504040204" pitchFamily="34" charset="0"/>
              </a:rPr>
              <a:t>THẢO LUẬN CẶP ĐÔI</a:t>
            </a:r>
            <a:endParaRPr lang="en-US" sz="4000" b="1" dirty="0">
              <a:solidFill>
                <a:srgbClr val="0070C0"/>
              </a:solidFill>
              <a:latin typeface="Tahoma" panose="020B0604030504040204" pitchFamily="34" charset="0"/>
              <a:cs typeface="Tahoma" panose="020B0604030504040204" pitchFamily="34" charset="0"/>
            </a:endParaRPr>
          </a:p>
        </p:txBody>
      </p:sp>
      <p:sp>
        <p:nvSpPr>
          <p:cNvPr id="3" name="Rectangle 2"/>
          <p:cNvSpPr/>
          <p:nvPr/>
        </p:nvSpPr>
        <p:spPr>
          <a:xfrm>
            <a:off x="1493949" y="2693123"/>
            <a:ext cx="9324305" cy="2577596"/>
          </a:xfrm>
          <a:prstGeom prst="rect">
            <a:avLst/>
          </a:prstGeom>
          <a:noFill/>
          <a:ln w="76200">
            <a:solidFill>
              <a:srgbClr val="88C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948" y="965238"/>
            <a:ext cx="5141165" cy="2686674"/>
          </a:xfrm>
          <a:prstGeom prst="rect">
            <a:avLst/>
          </a:prstGeom>
          <a:solidFill>
            <a:srgbClr val="88C9DB"/>
          </a:solidFill>
        </p:spPr>
      </p:pic>
      <p:sp>
        <p:nvSpPr>
          <p:cNvPr id="5" name="TextBox 4"/>
          <p:cNvSpPr txBox="1"/>
          <p:nvPr/>
        </p:nvSpPr>
        <p:spPr>
          <a:xfrm>
            <a:off x="2270989" y="3821189"/>
            <a:ext cx="8161079" cy="1077218"/>
          </a:xfrm>
          <a:prstGeom prst="rect">
            <a:avLst/>
          </a:prstGeom>
          <a:noFill/>
        </p:spPr>
        <p:txBody>
          <a:bodyPr wrap="square" rtlCol="0">
            <a:spAutoFit/>
          </a:bodyPr>
          <a:lstStyle/>
          <a:p>
            <a:r>
              <a:rPr lang="en-US" sz="3200" dirty="0">
                <a:solidFill>
                  <a:srgbClr val="0070C0"/>
                </a:solidFill>
                <a:latin typeface="Tahoma" panose="020B0604030504040204" pitchFamily="34" charset="0"/>
                <a:cs typeface="Tahoma" panose="020B0604030504040204" pitchFamily="34" charset="0"/>
              </a:rPr>
              <a:t> </a:t>
            </a:r>
            <a:r>
              <a:rPr lang="vi-VN" sz="3200" i="1" dirty="0"/>
              <a:t>Học sinh cần làm gì để rèn luyện lí tưởng sống cao đẹp cho bản thân?</a:t>
            </a:r>
            <a:endParaRPr lang="en-US" sz="3200" dirty="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0042190"/>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221" y="181963"/>
            <a:ext cx="11246990" cy="639086"/>
          </a:xfrm>
          <a:prstGeom prst="rect">
            <a:avLst/>
          </a:prstGeom>
        </p:spPr>
        <p:txBody>
          <a:bodyPr wrap="none">
            <a:spAutoFit/>
          </a:bodyPr>
          <a:lstStyle/>
          <a:p>
            <a:pPr algn="just">
              <a:lnSpc>
                <a:spcPct val="115000"/>
              </a:lnSpc>
              <a:spcAft>
                <a:spcPts val="0"/>
              </a:spcAft>
            </a:pPr>
            <a:r>
              <a:rPr lang="vi-VN" sz="3200" b="1" dirty="0">
                <a:solidFill>
                  <a:srgbClr val="000000"/>
                </a:solidFill>
                <a:latin typeface="Times New Roman" panose="02020603050405020304" pitchFamily="18" charset="0"/>
                <a:ea typeface="Courier New" panose="02070309020205020404" pitchFamily="49" charset="0"/>
              </a:rPr>
              <a:t>3. Học sinh với việc xác định và rèn luyện lí tưởng sống cao đẹp</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969917" y="996182"/>
            <a:ext cx="6096000" cy="4603248"/>
          </a:xfrm>
          <a:prstGeom prst="rect">
            <a:avLst/>
          </a:prstGeom>
        </p:spPr>
        <p:txBody>
          <a:bodyPr>
            <a:spAutoFit/>
          </a:bodyPr>
          <a:lstStyle/>
          <a:p>
            <a:pPr algn="just">
              <a:lnSpc>
                <a:spcPct val="115000"/>
              </a:lnSpc>
              <a:spcAft>
                <a:spcPts val="0"/>
              </a:spcAft>
            </a:pPr>
            <a:r>
              <a:rPr lang="vi-VN" sz="3200" dirty="0">
                <a:solidFill>
                  <a:srgbClr val="000000"/>
                </a:solidFill>
                <a:latin typeface="Times New Roman" panose="02020603050405020304" pitchFamily="18" charset="0"/>
                <a:ea typeface="Courier New" panose="02070309020205020404" pitchFamily="49" charset="0"/>
              </a:rPr>
              <a:t>	Học sinh cần xác định được lí tưởng sống của bản thân từng bước hiện thực hóa lí tưởng đó qua việc tích cực học tập, lao động, rèn luyện sức khỏe, tham gia các hoạt động tập thể, đóng góp cho sự phát triển của cộng đồng, dân tộc và nhân loại.</a:t>
            </a:r>
            <a:endParaRPr lang="en-US" sz="28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28420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08881" y="2383602"/>
            <a:ext cx="4075155"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LUYỆN TẬP</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484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21D72F3-F05B-7E0C-CC95-75DB46CDF833}"/>
              </a:ext>
            </a:extLst>
          </p:cNvPr>
          <p:cNvSpPr>
            <a:spLocks noChangeArrowheads="1"/>
          </p:cNvSpPr>
          <p:nvPr/>
        </p:nvSpPr>
        <p:spPr bwMode="auto">
          <a:xfrm>
            <a:off x="322263" y="60325"/>
            <a:ext cx="11549062"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300" b="1" dirty="0">
                <a:solidFill>
                  <a:srgbClr val="FF0000"/>
                </a:solidFill>
              </a:rPr>
              <a:t>Bài tập : </a:t>
            </a:r>
            <a:r>
              <a:rPr lang="en-US" altLang="en-US" sz="2300" b="1" dirty="0">
                <a:solidFill>
                  <a:srgbClr val="FF0000"/>
                </a:solidFill>
              </a:rPr>
              <a:t>Em </a:t>
            </a:r>
            <a:r>
              <a:rPr lang="en-US" altLang="en-US" sz="2300" b="1" dirty="0" err="1">
                <a:solidFill>
                  <a:srgbClr val="FF0000"/>
                </a:solidFill>
              </a:rPr>
              <a:t>hãy</a:t>
            </a:r>
            <a:r>
              <a:rPr lang="en-US" altLang="en-US" sz="2300" b="1" dirty="0">
                <a:solidFill>
                  <a:srgbClr val="FF0000"/>
                </a:solidFill>
              </a:rPr>
              <a:t> </a:t>
            </a:r>
            <a:r>
              <a:rPr lang="en-US" altLang="en-US" sz="2300" b="1" dirty="0" err="1">
                <a:solidFill>
                  <a:srgbClr val="FF0000"/>
                </a:solidFill>
              </a:rPr>
              <a:t>nhận</a:t>
            </a:r>
            <a:r>
              <a:rPr lang="en-US" altLang="en-US" sz="2300" b="1" dirty="0">
                <a:solidFill>
                  <a:srgbClr val="FF0000"/>
                </a:solidFill>
              </a:rPr>
              <a:t> </a:t>
            </a:r>
            <a:r>
              <a:rPr lang="en-US" altLang="en-US" sz="2300" b="1" dirty="0" err="1">
                <a:solidFill>
                  <a:srgbClr val="FF0000"/>
                </a:solidFill>
              </a:rPr>
              <a:t>xét</a:t>
            </a:r>
            <a:r>
              <a:rPr lang="en-US" altLang="en-US" sz="2300" b="1" dirty="0">
                <a:solidFill>
                  <a:srgbClr val="FF0000"/>
                </a:solidFill>
              </a:rPr>
              <a:t> </a:t>
            </a:r>
            <a:r>
              <a:rPr lang="en-US" altLang="en-US" sz="2300" b="1" dirty="0" err="1">
                <a:solidFill>
                  <a:srgbClr val="FF0000"/>
                </a:solidFill>
              </a:rPr>
              <a:t>việc</a:t>
            </a:r>
            <a:r>
              <a:rPr lang="en-US" altLang="en-US" sz="2300" b="1" dirty="0">
                <a:solidFill>
                  <a:srgbClr val="FF0000"/>
                </a:solidFill>
              </a:rPr>
              <a:t> </a:t>
            </a:r>
            <a:r>
              <a:rPr lang="en-US" altLang="en-US" sz="2300" b="1" dirty="0" err="1">
                <a:solidFill>
                  <a:srgbClr val="FF0000"/>
                </a:solidFill>
              </a:rPr>
              <a:t>làm</a:t>
            </a:r>
            <a:r>
              <a:rPr lang="en-US" altLang="en-US" sz="2300" b="1" dirty="0">
                <a:solidFill>
                  <a:srgbClr val="FF0000"/>
                </a:solidFill>
              </a:rPr>
              <a:t> </a:t>
            </a:r>
            <a:r>
              <a:rPr lang="en-US" altLang="en-US" sz="2300" b="1" dirty="0" err="1">
                <a:solidFill>
                  <a:srgbClr val="FF0000"/>
                </a:solidFill>
              </a:rPr>
              <a:t>của</a:t>
            </a:r>
            <a:r>
              <a:rPr lang="en-US" altLang="en-US" sz="2300" b="1" dirty="0">
                <a:solidFill>
                  <a:srgbClr val="FF0000"/>
                </a:solidFill>
              </a:rPr>
              <a:t> </a:t>
            </a:r>
            <a:r>
              <a:rPr lang="en-US" altLang="en-US" sz="2300" b="1" dirty="0" err="1">
                <a:solidFill>
                  <a:srgbClr val="FF0000"/>
                </a:solidFill>
              </a:rPr>
              <a:t>thanh</a:t>
            </a:r>
            <a:r>
              <a:rPr lang="en-US" altLang="en-US" sz="2300" b="1" dirty="0">
                <a:solidFill>
                  <a:srgbClr val="FF0000"/>
                </a:solidFill>
              </a:rPr>
              <a:t> </a:t>
            </a:r>
            <a:r>
              <a:rPr lang="en-US" altLang="en-US" sz="2300" b="1" dirty="0" err="1">
                <a:solidFill>
                  <a:srgbClr val="FF0000"/>
                </a:solidFill>
              </a:rPr>
              <a:t>niên</a:t>
            </a:r>
            <a:r>
              <a:rPr lang="en-US" altLang="en-US" sz="2300" b="1" dirty="0">
                <a:solidFill>
                  <a:srgbClr val="FF0000"/>
                </a:solidFill>
              </a:rPr>
              <a:t> </a:t>
            </a:r>
            <a:r>
              <a:rPr lang="en-US" altLang="en-US" sz="2300" b="1" dirty="0" err="1">
                <a:solidFill>
                  <a:srgbClr val="FF0000"/>
                </a:solidFill>
              </a:rPr>
              <a:t>trong</a:t>
            </a:r>
            <a:r>
              <a:rPr lang="en-US" altLang="en-US" sz="2300" b="1" dirty="0">
                <a:solidFill>
                  <a:srgbClr val="FF0000"/>
                </a:solidFill>
              </a:rPr>
              <a:t> </a:t>
            </a:r>
            <a:r>
              <a:rPr lang="en-US" altLang="en-US" sz="2300" b="1" dirty="0" err="1">
                <a:solidFill>
                  <a:srgbClr val="FF0000"/>
                </a:solidFill>
              </a:rPr>
              <a:t>các</a:t>
            </a:r>
            <a:r>
              <a:rPr lang="en-US" altLang="en-US" sz="2300" b="1" dirty="0">
                <a:solidFill>
                  <a:srgbClr val="FF0000"/>
                </a:solidFill>
              </a:rPr>
              <a:t> </a:t>
            </a:r>
            <a:r>
              <a:rPr lang="en-US" altLang="en-US" sz="2300" b="1" dirty="0" err="1">
                <a:solidFill>
                  <a:srgbClr val="FF0000"/>
                </a:solidFill>
              </a:rPr>
              <a:t>hình</a:t>
            </a:r>
            <a:r>
              <a:rPr lang="en-US" altLang="en-US" sz="2300" b="1" dirty="0">
                <a:solidFill>
                  <a:srgbClr val="FF0000"/>
                </a:solidFill>
              </a:rPr>
              <a:t> </a:t>
            </a:r>
            <a:r>
              <a:rPr lang="en-US" altLang="en-US" sz="2300" b="1" dirty="0" err="1">
                <a:solidFill>
                  <a:srgbClr val="FF0000"/>
                </a:solidFill>
              </a:rPr>
              <a:t>ảnh</a:t>
            </a:r>
            <a:r>
              <a:rPr lang="en-US" altLang="en-US" sz="2300" b="1" dirty="0">
                <a:solidFill>
                  <a:srgbClr val="FF0000"/>
                </a:solidFill>
              </a:rPr>
              <a:t> </a:t>
            </a:r>
            <a:r>
              <a:rPr lang="en-US" altLang="en-US" sz="2300" b="1" dirty="0" err="1">
                <a:solidFill>
                  <a:srgbClr val="FF0000"/>
                </a:solidFill>
              </a:rPr>
              <a:t>dưới</a:t>
            </a:r>
            <a:r>
              <a:rPr lang="en-US" altLang="en-US" sz="2300" b="1" dirty="0">
                <a:solidFill>
                  <a:srgbClr val="FF0000"/>
                </a:solidFill>
              </a:rPr>
              <a:t> </a:t>
            </a:r>
            <a:r>
              <a:rPr lang="en-US" altLang="en-US" sz="2300" b="1" dirty="0" err="1">
                <a:solidFill>
                  <a:srgbClr val="FF0000"/>
                </a:solidFill>
              </a:rPr>
              <a:t>đây</a:t>
            </a:r>
            <a:r>
              <a:rPr lang="en-US" altLang="en-US" sz="2300" b="1" dirty="0">
                <a:solidFill>
                  <a:srgbClr val="FF0000"/>
                </a:solidFill>
              </a:rPr>
              <a:t>. </a:t>
            </a:r>
            <a:r>
              <a:rPr lang="en-US" altLang="en-US" sz="2300" b="1" dirty="0" err="1">
                <a:solidFill>
                  <a:srgbClr val="FF0000"/>
                </a:solidFill>
              </a:rPr>
              <a:t>Phân</a:t>
            </a:r>
            <a:r>
              <a:rPr lang="en-US" altLang="en-US" sz="2300" b="1" dirty="0">
                <a:solidFill>
                  <a:srgbClr val="FF0000"/>
                </a:solidFill>
              </a:rPr>
              <a:t> </a:t>
            </a:r>
            <a:r>
              <a:rPr lang="en-US" altLang="en-US" sz="2300" b="1" dirty="0" err="1">
                <a:solidFill>
                  <a:srgbClr val="FF0000"/>
                </a:solidFill>
              </a:rPr>
              <a:t>tích</a:t>
            </a:r>
            <a:r>
              <a:rPr lang="en-US" altLang="en-US" sz="2300" b="1" dirty="0">
                <a:solidFill>
                  <a:srgbClr val="FF0000"/>
                </a:solidFill>
              </a:rPr>
              <a:t> ý </a:t>
            </a:r>
            <a:r>
              <a:rPr lang="en-US" altLang="en-US" sz="2300" b="1" dirty="0" err="1">
                <a:solidFill>
                  <a:srgbClr val="FF0000"/>
                </a:solidFill>
              </a:rPr>
              <a:t>nghĩa</a:t>
            </a:r>
            <a:r>
              <a:rPr lang="en-US" altLang="en-US" sz="2300" b="1" dirty="0">
                <a:solidFill>
                  <a:srgbClr val="FF0000"/>
                </a:solidFill>
              </a:rPr>
              <a:t> </a:t>
            </a:r>
            <a:r>
              <a:rPr lang="en-US" altLang="en-US" sz="2300" b="1" dirty="0" err="1">
                <a:solidFill>
                  <a:srgbClr val="FF0000"/>
                </a:solidFill>
              </a:rPr>
              <a:t>của</a:t>
            </a:r>
            <a:r>
              <a:rPr lang="en-US" altLang="en-US" sz="2300" b="1" dirty="0">
                <a:solidFill>
                  <a:srgbClr val="FF0000"/>
                </a:solidFill>
              </a:rPr>
              <a:t> </a:t>
            </a:r>
            <a:r>
              <a:rPr lang="en-US" altLang="en-US" sz="2300" b="1" dirty="0" err="1">
                <a:solidFill>
                  <a:srgbClr val="FF0000"/>
                </a:solidFill>
              </a:rPr>
              <a:t>những</a:t>
            </a:r>
            <a:r>
              <a:rPr lang="en-US" altLang="en-US" sz="2300" b="1" dirty="0">
                <a:solidFill>
                  <a:srgbClr val="FF0000"/>
                </a:solidFill>
              </a:rPr>
              <a:t> </a:t>
            </a:r>
            <a:r>
              <a:rPr lang="en-US" altLang="en-US" sz="2300" b="1" dirty="0" err="1">
                <a:solidFill>
                  <a:srgbClr val="FF0000"/>
                </a:solidFill>
              </a:rPr>
              <a:t>việc</a:t>
            </a:r>
            <a:r>
              <a:rPr lang="en-US" altLang="en-US" sz="2300" b="1" dirty="0">
                <a:solidFill>
                  <a:srgbClr val="FF0000"/>
                </a:solidFill>
              </a:rPr>
              <a:t> </a:t>
            </a:r>
            <a:r>
              <a:rPr lang="en-US" altLang="en-US" sz="2300" b="1" dirty="0" err="1">
                <a:solidFill>
                  <a:srgbClr val="FF0000"/>
                </a:solidFill>
              </a:rPr>
              <a:t>làm</a:t>
            </a:r>
            <a:r>
              <a:rPr lang="en-US" altLang="en-US" sz="2300" b="1" dirty="0">
                <a:solidFill>
                  <a:srgbClr val="FF0000"/>
                </a:solidFill>
              </a:rPr>
              <a:t> </a:t>
            </a:r>
            <a:r>
              <a:rPr lang="en-US" altLang="en-US" sz="2300" b="1" dirty="0" err="1">
                <a:solidFill>
                  <a:srgbClr val="FF0000"/>
                </a:solidFill>
              </a:rPr>
              <a:t>đó</a:t>
            </a:r>
            <a:r>
              <a:rPr lang="en-US" altLang="en-US" sz="2300" b="1" dirty="0">
                <a:solidFill>
                  <a:srgbClr val="FF0000"/>
                </a:solidFill>
              </a:rPr>
              <a:t>. </a:t>
            </a:r>
          </a:p>
        </p:txBody>
      </p:sp>
      <p:pic>
        <p:nvPicPr>
          <p:cNvPr id="8" name="Picture 8">
            <a:extLst>
              <a:ext uri="{FF2B5EF4-FFF2-40B4-BE49-F238E27FC236}">
                <a16:creationId xmlns:a16="http://schemas.microsoft.com/office/drawing/2014/main" id="{BD22B3DB-2296-AFEA-4AF5-DDFCB5673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1057275"/>
            <a:ext cx="7356475" cy="2759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455EBC1F-49BB-C0EA-1B56-739230F34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5" y="3800475"/>
            <a:ext cx="7343775" cy="27162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2F2C99FE-C3DB-10D9-D432-0F688E5B507F}"/>
              </a:ext>
            </a:extLst>
          </p:cNvPr>
          <p:cNvSpPr>
            <a:spLocks noChangeArrowheads="1"/>
          </p:cNvSpPr>
          <p:nvPr/>
        </p:nvSpPr>
        <p:spPr bwMode="auto">
          <a:xfrm>
            <a:off x="8020050" y="998538"/>
            <a:ext cx="3946525" cy="13239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en-US" sz="1600" dirty="0"/>
              <a:t>Hình 1: Thanh niên tình nguyện làm đường giao thông cho người dân, mang lại lợi ích cụ thể cho cộng đồng và còn góp phần vào sự phát triển bản thân của thanh niên</a:t>
            </a:r>
          </a:p>
        </p:txBody>
      </p:sp>
      <p:sp>
        <p:nvSpPr>
          <p:cNvPr id="11" name="Rectangle 5">
            <a:extLst>
              <a:ext uri="{FF2B5EF4-FFF2-40B4-BE49-F238E27FC236}">
                <a16:creationId xmlns:a16="http://schemas.microsoft.com/office/drawing/2014/main" id="{01838ABE-A650-4E0E-F59A-7604796068F2}"/>
              </a:ext>
            </a:extLst>
          </p:cNvPr>
          <p:cNvSpPr>
            <a:spLocks noChangeArrowheads="1"/>
          </p:cNvSpPr>
          <p:nvPr/>
        </p:nvSpPr>
        <p:spPr bwMode="auto">
          <a:xfrm>
            <a:off x="8043863" y="2457450"/>
            <a:ext cx="3900487" cy="10795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en-US" sz="1600"/>
              <a:t>Hình 2: HS tham gia chế tạo robocon Việc làm này giúp HS được tiếp cận và áp dụng tri thức khoa học kĩ thuật, thúc đẩy kĩ năng hợp tác và làm việc nhóm</a:t>
            </a:r>
          </a:p>
        </p:txBody>
      </p:sp>
      <p:sp>
        <p:nvSpPr>
          <p:cNvPr id="12" name="Rectangle 6">
            <a:extLst>
              <a:ext uri="{FF2B5EF4-FFF2-40B4-BE49-F238E27FC236}">
                <a16:creationId xmlns:a16="http://schemas.microsoft.com/office/drawing/2014/main" id="{DF42119A-F23D-12A2-CC19-3AB349D1C8DF}"/>
              </a:ext>
            </a:extLst>
          </p:cNvPr>
          <p:cNvSpPr>
            <a:spLocks noChangeArrowheads="1"/>
          </p:cNvSpPr>
          <p:nvPr/>
        </p:nvSpPr>
        <p:spPr bwMode="auto">
          <a:xfrm>
            <a:off x="8062913" y="3738563"/>
            <a:ext cx="3863975" cy="10795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en-US" sz="1600" dirty="0"/>
              <a:t>Hình 3 Thanh niên giao lưu, chua sẽ tại diễn đàn khởi nghiệp là cơ hội để thanh niên chia sẻ kiến thức, kinh nghiệm đã tích luỹ trong lĩnh vực khởi nghiệp</a:t>
            </a:r>
          </a:p>
        </p:txBody>
      </p:sp>
      <p:sp>
        <p:nvSpPr>
          <p:cNvPr id="13" name="Rectangle 7">
            <a:extLst>
              <a:ext uri="{FF2B5EF4-FFF2-40B4-BE49-F238E27FC236}">
                <a16:creationId xmlns:a16="http://schemas.microsoft.com/office/drawing/2014/main" id="{3FE1EBE9-661C-DBEA-6441-B90C4362AFEE}"/>
              </a:ext>
            </a:extLst>
          </p:cNvPr>
          <p:cNvSpPr>
            <a:spLocks noChangeArrowheads="1"/>
          </p:cNvSpPr>
          <p:nvPr/>
        </p:nvSpPr>
        <p:spPr bwMode="auto">
          <a:xfrm>
            <a:off x="8064500" y="5164138"/>
            <a:ext cx="3870325" cy="14747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dirty="0" err="1"/>
              <a:t>Hình</a:t>
            </a:r>
            <a:r>
              <a:rPr lang="en-US" altLang="en-US" dirty="0"/>
              <a:t> 4. Thanh </a:t>
            </a:r>
            <a:r>
              <a:rPr lang="en-US" altLang="en-US" dirty="0" err="1"/>
              <a:t>niên</a:t>
            </a:r>
            <a:r>
              <a:rPr lang="en-US" altLang="en-US" dirty="0"/>
              <a:t> </a:t>
            </a:r>
            <a:r>
              <a:rPr lang="en-US" altLang="en-US" dirty="0" err="1"/>
              <a:t>thực</a:t>
            </a:r>
            <a:r>
              <a:rPr lang="en-US" altLang="en-US" dirty="0"/>
              <a:t> </a:t>
            </a:r>
            <a:r>
              <a:rPr lang="en-US" altLang="en-US" dirty="0" err="1"/>
              <a:t>hiện</a:t>
            </a:r>
            <a:r>
              <a:rPr lang="en-US" altLang="en-US" dirty="0"/>
              <a:t> </a:t>
            </a:r>
            <a:r>
              <a:rPr lang="en-US" altLang="en-US" dirty="0" err="1"/>
              <a:t>nghĩa</a:t>
            </a:r>
            <a:r>
              <a:rPr lang="en-US" altLang="en-US" dirty="0"/>
              <a:t> </a:t>
            </a:r>
            <a:r>
              <a:rPr lang="en-US" altLang="en-US" dirty="0" err="1"/>
              <a:t>vụ</a:t>
            </a:r>
            <a:r>
              <a:rPr lang="en-US" altLang="en-US" dirty="0"/>
              <a:t> </a:t>
            </a:r>
            <a:r>
              <a:rPr lang="en-US" altLang="en-US" dirty="0" err="1"/>
              <a:t>quân</a:t>
            </a:r>
            <a:r>
              <a:rPr lang="en-US" altLang="en-US" dirty="0"/>
              <a:t> </a:t>
            </a:r>
            <a:r>
              <a:rPr lang="en-US" altLang="en-US" dirty="0" err="1"/>
              <a:t>sự</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nhiều</a:t>
            </a:r>
            <a:r>
              <a:rPr lang="en-US" altLang="en-US" dirty="0"/>
              <a:t> </a:t>
            </a:r>
            <a:r>
              <a:rPr lang="en-US" altLang="en-US" dirty="0" err="1"/>
              <a:t>lợi</a:t>
            </a:r>
            <a:r>
              <a:rPr lang="en-US" altLang="en-US" dirty="0"/>
              <a:t> </a:t>
            </a:r>
            <a:r>
              <a:rPr lang="en-US" altLang="en-US" dirty="0" err="1"/>
              <a:t>ích</a:t>
            </a:r>
            <a:r>
              <a:rPr lang="en-US" altLang="en-US" dirty="0"/>
              <a:t> </a:t>
            </a:r>
            <a:r>
              <a:rPr lang="en-US" altLang="en-US" dirty="0" err="1"/>
              <a:t>không</a:t>
            </a:r>
            <a:r>
              <a:rPr lang="en-US" altLang="en-US" dirty="0"/>
              <a:t> </a:t>
            </a:r>
            <a:r>
              <a:rPr lang="en-US" altLang="en-US" dirty="0" err="1"/>
              <a:t>chỉ</a:t>
            </a:r>
            <a:r>
              <a:rPr lang="en-US" altLang="en-US" dirty="0"/>
              <a:t> </a:t>
            </a:r>
            <a:r>
              <a:rPr lang="en-US" altLang="en-US" dirty="0" err="1"/>
              <a:t>cho</a:t>
            </a:r>
            <a:r>
              <a:rPr lang="en-US" altLang="en-US" dirty="0"/>
              <a:t> </a:t>
            </a:r>
            <a:r>
              <a:rPr lang="en-US" altLang="en-US" dirty="0" err="1"/>
              <a:t>bản</a:t>
            </a:r>
            <a:r>
              <a:rPr lang="en-US" altLang="en-US" dirty="0"/>
              <a:t> </a:t>
            </a:r>
            <a:r>
              <a:rPr lang="en-US" altLang="en-US" dirty="0" err="1"/>
              <a:t>thân</a:t>
            </a:r>
            <a:r>
              <a:rPr lang="en-US" altLang="en-US" dirty="0"/>
              <a:t> </a:t>
            </a:r>
            <a:r>
              <a:rPr lang="en-US" altLang="en-US" dirty="0" err="1"/>
              <a:t>mà</a:t>
            </a:r>
            <a:r>
              <a:rPr lang="en-US" altLang="en-US" dirty="0"/>
              <a:t> </a:t>
            </a:r>
            <a:r>
              <a:rPr lang="en-US" altLang="en-US" dirty="0" err="1"/>
              <a:t>còn</a:t>
            </a:r>
            <a:r>
              <a:rPr lang="en-US" altLang="en-US" dirty="0"/>
              <a:t> </a:t>
            </a:r>
            <a:r>
              <a:rPr lang="en-US" altLang="en-US" dirty="0" err="1"/>
              <a:t>cho</a:t>
            </a:r>
            <a:r>
              <a:rPr lang="en-US" altLang="en-US" dirty="0"/>
              <a:t> </a:t>
            </a:r>
            <a:r>
              <a:rPr lang="en-US" altLang="en-US" dirty="0" err="1"/>
              <a:t>cộng</a:t>
            </a:r>
            <a:r>
              <a:rPr lang="en-US" altLang="en-US" dirty="0"/>
              <a:t> </a:t>
            </a:r>
            <a:r>
              <a:rPr lang="en-US" altLang="en-US" dirty="0" err="1"/>
              <a:t>đồng</a:t>
            </a:r>
            <a:r>
              <a:rPr lang="en-US" altLang="en-US" dirty="0"/>
              <a:t> </a:t>
            </a:r>
            <a:r>
              <a:rPr lang="en-US" altLang="en-US" dirty="0" err="1"/>
              <a:t>và</a:t>
            </a:r>
            <a:r>
              <a:rPr lang="en-US" altLang="en-US" dirty="0"/>
              <a:t> </a:t>
            </a:r>
            <a:r>
              <a:rPr lang="en-US" altLang="en-US" dirty="0" err="1"/>
              <a:t>quốc</a:t>
            </a:r>
            <a:r>
              <a:rPr lang="en-US" altLang="en-US" dirty="0"/>
              <a:t> </a:t>
            </a:r>
            <a:r>
              <a:rPr lang="en-US" altLang="en-US" dirty="0" err="1"/>
              <a:t>gia</a:t>
            </a:r>
            <a:r>
              <a:rPr lang="en-US" altLang="en-US" dirty="0"/>
              <a:t>, </a:t>
            </a:r>
            <a:r>
              <a:rPr lang="en-US" altLang="en-US" dirty="0" err="1"/>
              <a:t>từ</a:t>
            </a:r>
            <a:r>
              <a:rPr lang="en-US" altLang="en-US" dirty="0"/>
              <a:t> </a:t>
            </a:r>
            <a:r>
              <a:rPr lang="en-US" altLang="en-US" dirty="0" err="1"/>
              <a:t>việc</a:t>
            </a:r>
            <a:r>
              <a:rPr lang="en-US" altLang="en-US" dirty="0"/>
              <a:t> </a:t>
            </a:r>
            <a:r>
              <a:rPr lang="en-US" altLang="en-US" dirty="0" err="1"/>
              <a:t>xây</a:t>
            </a:r>
            <a:r>
              <a:rPr lang="en-US" altLang="en-US" dirty="0"/>
              <a:t> </a:t>
            </a:r>
            <a:r>
              <a:rPr lang="en-US" altLang="en-US" dirty="0" err="1"/>
              <a:t>dựng</a:t>
            </a:r>
            <a:r>
              <a:rPr lang="en-US" altLang="en-US" dirty="0"/>
              <a:t> </a:t>
            </a:r>
            <a:r>
              <a:rPr lang="en-US" altLang="en-US" dirty="0" err="1"/>
              <a:t>đạo</a:t>
            </a:r>
            <a:r>
              <a:rPr lang="en-US" altLang="en-US" dirty="0"/>
              <a:t> </a:t>
            </a:r>
            <a:r>
              <a:rPr lang="en-US" altLang="en-US" dirty="0" err="1"/>
              <a:t>đức</a:t>
            </a:r>
            <a:r>
              <a:rPr lang="en-US" altLang="en-US" dirty="0"/>
              <a:t> </a:t>
            </a:r>
            <a:r>
              <a:rPr lang="en-US" altLang="en-US" dirty="0" err="1"/>
              <a:t>và</a:t>
            </a:r>
            <a:endParaRPr lang="en-US" altLang="en-US" dirty="0"/>
          </a:p>
        </p:txBody>
      </p:sp>
    </p:spTree>
    <p:extLst>
      <p:ext uri="{BB962C8B-B14F-4D97-AF65-F5344CB8AC3E}">
        <p14:creationId xmlns:p14="http://schemas.microsoft.com/office/powerpoint/2010/main" val="202329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183" y="505072"/>
            <a:ext cx="10555459" cy="5543056"/>
          </a:xfrm>
          <a:prstGeom prst="rect">
            <a:avLst/>
          </a:prstGeom>
        </p:spPr>
        <p:txBody>
          <a:bodyPr wrap="square">
            <a:spAutoFit/>
          </a:bodyPr>
          <a:lstStyle/>
          <a:p>
            <a:pPr algn="just">
              <a:lnSpc>
                <a:spcPct val="115000"/>
              </a:lnSpc>
              <a:spcAft>
                <a:spcPts val="0"/>
              </a:spcAft>
            </a:pPr>
            <a:r>
              <a:rPr lang="en-US" sz="2800" b="1" i="1" dirty="0" err="1">
                <a:solidFill>
                  <a:srgbClr val="215E99"/>
                </a:solidFill>
                <a:latin typeface="Times New Roman" panose="02020603050405020304" pitchFamily="18" charset="0"/>
                <a:ea typeface="Calibri" panose="020F0502020204030204" pitchFamily="34" charset="0"/>
              </a:rPr>
              <a:t>Bài</a:t>
            </a:r>
            <a:r>
              <a:rPr lang="en-US" sz="2800" b="1" i="1" dirty="0">
                <a:solidFill>
                  <a:srgbClr val="215E99"/>
                </a:solidFill>
                <a:latin typeface="Times New Roman" panose="02020603050405020304" pitchFamily="18" charset="0"/>
                <a:ea typeface="Calibri" panose="020F0502020204030204" pitchFamily="34" charset="0"/>
              </a:rPr>
              <a:t> </a:t>
            </a:r>
            <a:r>
              <a:rPr lang="en-US" sz="2800" b="1" i="1" dirty="0" err="1">
                <a:solidFill>
                  <a:srgbClr val="215E99"/>
                </a:solidFill>
                <a:latin typeface="Times New Roman" panose="02020603050405020304" pitchFamily="18" charset="0"/>
                <a:ea typeface="Calibri" panose="020F0502020204030204" pitchFamily="34" charset="0"/>
              </a:rPr>
              <a:t>tập</a:t>
            </a:r>
            <a:r>
              <a:rPr lang="en-US" sz="2800" b="1" i="1" dirty="0">
                <a:solidFill>
                  <a:srgbClr val="215E99"/>
                </a:solidFill>
                <a:latin typeface="Times New Roman" panose="02020603050405020304" pitchFamily="18" charset="0"/>
                <a:ea typeface="Calibri" panose="020F0502020204030204" pitchFamily="34" charset="0"/>
              </a:rPr>
              <a:t> 1: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latin typeface="Courier New" panose="02070309020205020404" pitchFamily="49" charset="0"/>
              <a:ea typeface="Courier New" panose="02070309020205020404" pitchFamily="49"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a:latin typeface="Times New Roman" panose="02020603050405020304" pitchFamily="18" charset="0"/>
                <a:ea typeface="Calibri" panose="020F0502020204030204" pitchFamily="34" charset="0"/>
                <a:cs typeface="Times New Roman" panose="02020603050405020304" pitchFamily="18" charset="0"/>
              </a:rPr>
              <a:t>Ở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mơ</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hoài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bão</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800"/>
              </a:spcAft>
              <a:buFont typeface="+mj-lt"/>
              <a:buAutoNum type="alphaLcParenR" startAt="7"/>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góp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xây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6670215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8523" y="1221393"/>
            <a:ext cx="10682068" cy="4342535"/>
          </a:xfrm>
          <a:prstGeom prst="rect">
            <a:avLst/>
          </a:prstGeom>
        </p:spPr>
        <p:txBody>
          <a:bodyPr wrap="square">
            <a:spAutoFit/>
          </a:bodyPr>
          <a:lstStyle/>
          <a:p>
            <a:pPr marR="12700" indent="-76200" algn="just">
              <a:lnSpc>
                <a:spcPct val="115000"/>
              </a:lnSpc>
              <a:spcBef>
                <a:spcPts val="1800"/>
              </a:spcBef>
              <a:spcAft>
                <a:spcPts val="0"/>
              </a:spcAft>
            </a:pPr>
            <a:r>
              <a:rPr lang="vi-VN" sz="2400" b="1" dirty="0">
                <a:latin typeface="Times New Roman" panose="02020603050405020304" pitchFamily="18" charset="0"/>
                <a:ea typeface="Calibri" panose="020F0502020204030204" pitchFamily="34" charset="0"/>
              </a:rPr>
              <a:t>-</a:t>
            </a:r>
            <a:r>
              <a:rPr lang="vi-VN" sz="2400" b="1" i="1" dirty="0">
                <a:solidFill>
                  <a:srgbClr val="FF0000"/>
                </a:solidFill>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Times New Roman" panose="02020603050405020304" pitchFamily="18" charset="0"/>
              </a:rPr>
              <a:t>Quan điểm a</a:t>
            </a:r>
            <a:r>
              <a:rPr lang="vi-VN" sz="2400" dirty="0">
                <a:latin typeface="Times New Roman" panose="02020603050405020304" pitchFamily="18" charset="0"/>
                <a:ea typeface="Times New Roman" panose="02020603050405020304" pitchFamily="18" charset="0"/>
              </a:rPr>
              <a:t>. Không đồng tình, vì: Không phải người sống có mục đích nào cũng đều là những người sống có lí tưởng vì chỉ có mục đích sống cao đẹp mới được gọi là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b</a:t>
            </a:r>
            <a:r>
              <a:rPr lang="vi-VN" sz="2400" dirty="0">
                <a:latin typeface="Times New Roman" panose="02020603050405020304" pitchFamily="18" charset="0"/>
                <a:ea typeface="Times New Roman" panose="02020603050405020304" pitchFamily="18" charset="0"/>
              </a:rPr>
              <a:t>. Đồng tình, vì: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sống cao đẹp mới được coi là lí tưởng, suy nghĩ và hành động để thực hiện mục tiêu chung của dân tộc chính là sống có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c</a:t>
            </a:r>
            <a:r>
              <a:rPr lang="vi-VN" sz="2400" dirty="0">
                <a:latin typeface="Times New Roman" panose="02020603050405020304" pitchFamily="18" charset="0"/>
                <a:ea typeface="Times New Roman" panose="02020603050405020304" pitchFamily="18" charset="0"/>
              </a:rPr>
              <a:t>. Không đồng tình, vì: Không phải ai tích cực làm giàu đều là người sống có lí tưởng vì có những người làm giàu bất chính. Làm giàu chân chính, đóng góp cho gia đình, cộng đồng và đất nước, góp phần thực hiện mục </a:t>
            </a:r>
            <a:r>
              <a:rPr lang="fr-FR" sz="2400" dirty="0" err="1">
                <a:latin typeface="Times New Roman" panose="02020603050405020304" pitchFamily="18" charset="0"/>
                <a:ea typeface="Times New Roman" panose="02020603050405020304" pitchFamily="18" charset="0"/>
              </a:rPr>
              <a:t>tiêu</a:t>
            </a:r>
            <a:r>
              <a:rPr lang="fr-FR"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“dân giàu nước mạnh" mới là sống có lí tưởng.</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a:solidFill>
                  <a:srgbClr val="FF0000"/>
                </a:solidFill>
              </a:rPr>
              <a:t>Gợi ý trả lời bài tập 1:</a:t>
            </a:r>
          </a:p>
          <a:p>
            <a:endParaRPr lang="en-US" sz="2800" b="1" dirty="0">
              <a:solidFill>
                <a:srgbClr val="FF0000"/>
              </a:solidFill>
            </a:endParaRPr>
          </a:p>
        </p:txBody>
      </p:sp>
    </p:spTree>
    <p:extLst>
      <p:ext uri="{BB962C8B-B14F-4D97-AF65-F5344CB8AC3E}">
        <p14:creationId xmlns:p14="http://schemas.microsoft.com/office/powerpoint/2010/main" val="852529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a:solidFill>
                  <a:srgbClr val="FF0000"/>
                </a:solidFill>
              </a:rPr>
              <a:t>Gợi ý trả lời bài tập 1:</a:t>
            </a:r>
          </a:p>
          <a:p>
            <a:endParaRPr lang="en-US" sz="2800" b="1" dirty="0">
              <a:solidFill>
                <a:srgbClr val="FF0000"/>
              </a:solidFill>
            </a:endParaRPr>
          </a:p>
        </p:txBody>
      </p:sp>
      <p:sp>
        <p:nvSpPr>
          <p:cNvPr id="2" name="Rectangle 1"/>
          <p:cNvSpPr/>
          <p:nvPr/>
        </p:nvSpPr>
        <p:spPr>
          <a:xfrm>
            <a:off x="970671" y="1081435"/>
            <a:ext cx="10424159" cy="4801314"/>
          </a:xfrm>
          <a:prstGeom prst="rect">
            <a:avLst/>
          </a:prstGeom>
        </p:spPr>
        <p:txBody>
          <a:bodyPr wrap="square">
            <a:spAutoFit/>
          </a:bodyPr>
          <a:lstStyle/>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d</a:t>
            </a:r>
            <a:r>
              <a:rPr lang="vi-VN" sz="2400" dirty="0">
                <a:latin typeface="Times New Roman" panose="02020603050405020304" pitchFamily="18" charset="0"/>
                <a:ea typeface="Times New Roman" panose="02020603050405020304" pitchFamily="18" charset="0"/>
              </a:rPr>
              <a:t>. Đồng tình, vì: Lí tưởng sống được hình thành từ yêu cầu của đời sống xã hội hiện thực. Ở mỗi thời đại khác nhau, yêu cầu của đời sống xã hội hiện thực khác nhau nên con người có lí tưởng sống khác nhau.</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e</a:t>
            </a:r>
            <a:r>
              <a:rPr lang="vi-VN" sz="2400" dirty="0">
                <a:latin typeface="Times New Roman" panose="02020603050405020304" pitchFamily="18" charset="0"/>
                <a:ea typeface="Times New Roman" panose="02020603050405020304" pitchFamily="18" charset="0"/>
              </a:rPr>
              <a:t>. Không đồng tình, vì: Người có nhiều ước mơ, hoài bão nhưng ước mơ, hoài bão đó không cao đẹp và không kiên gan bền chí, nỗ lực phấn đấu để đạt ước mơ, hoài bão ấy thì không được gọi là người sống có lí tưởng.</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g</a:t>
            </a:r>
            <a:r>
              <a:rPr lang="vi-VN" sz="2400" dirty="0">
                <a:latin typeface="Times New Roman" panose="02020603050405020304" pitchFamily="18" charset="0"/>
                <a:ea typeface="Times New Roman" panose="02020603050405020304" pitchFamily="18" charset="0"/>
              </a:rPr>
              <a:t>. Đồng tình, vì: Đối với học sinh, tích cực học tập để mai sau lập nghiệp, góp phần xây dựng quê hương, đất nước chính là sống có lí tưởng, bởi vì khi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cá nhân hòa chung với mục đích của quốc gia, dân tộc thì đó chính là lí tưởng.</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2644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15" y="4921593"/>
            <a:ext cx="3043486" cy="2286818"/>
          </a:xfrm>
          <a:prstGeom prst="rect">
            <a:avLst/>
          </a:prstGeom>
        </p:spPr>
      </p:pic>
      <p:pic>
        <p:nvPicPr>
          <p:cNvPr id="1026" name="Picture 2" descr="Lí tưởng là ngọn đèn chỉ đường. Không có lí tưởng thì không có phương  hướng, mà không có phương hướng thì không có cuộc sống” - Anh (chị) hãy nêu  s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3637" cy="69705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Rectangle: Rounded Corners 1">
            <a:extLst>
              <a:ext uri="{FF2B5EF4-FFF2-40B4-BE49-F238E27FC236}">
                <a16:creationId xmlns:a16="http://schemas.microsoft.com/office/drawing/2014/main" id="{49368C2B-08BB-4567-BA27-2402FAA3C31F}"/>
              </a:ext>
            </a:extLst>
          </p:cNvPr>
          <p:cNvSpPr/>
          <p:nvPr/>
        </p:nvSpPr>
        <p:spPr>
          <a:xfrm>
            <a:off x="314178" y="-237867"/>
            <a:ext cx="11338560" cy="1694756"/>
          </a:xfrm>
          <a:prstGeom prst="roundRect">
            <a:avLst/>
          </a:prstGeom>
          <a:no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Arial" panose="020B0604020202020204" pitchFamily="34" charset="0"/>
                <a:ea typeface="Times New Roman" panose="02020603050405020304" pitchFamily="18" charset="0"/>
              </a:rPr>
              <a:t>Bài 2</a:t>
            </a:r>
            <a:r>
              <a:rPr lang="vi-VN" sz="2800" b="1" dirty="0">
                <a:solidFill>
                  <a:srgbClr val="FF0000"/>
                </a:solidFill>
                <a:latin typeface="Times New Roman" panose="02020603050405020304" pitchFamily="18" charset="0"/>
                <a:ea typeface="Calibri" panose="020F0502020204030204" pitchFamily="34" charset="0"/>
              </a:rPr>
              <a:t> Từ quan điếm dưới đây, em hãy viết bài thuyết trình về ý nghĩa của việc sống có lí tưởng: </a:t>
            </a:r>
            <a:endParaRPr lang="en-US" sz="2800" b="1" dirty="0">
              <a:solidFill>
                <a:srgbClr val="FF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5808447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15" name="Rectangle 14"/>
          <p:cNvSpPr/>
          <p:nvPr/>
        </p:nvSpPr>
        <p:spPr>
          <a:xfrm>
            <a:off x="4876244" y="173320"/>
            <a:ext cx="430117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200" b="1" cap="none" spc="0" dirty="0">
                <a:ln/>
                <a:solidFill>
                  <a:srgbClr val="FF0000"/>
                </a:solidFill>
                <a:effectLst/>
              </a:rPr>
              <a:t>GỢI Ý TRẢ LỜI BÀI 2</a:t>
            </a:r>
          </a:p>
        </p:txBody>
      </p:sp>
      <p:sp>
        <p:nvSpPr>
          <p:cNvPr id="2" name="Rectangle 1"/>
          <p:cNvSpPr/>
          <p:nvPr/>
        </p:nvSpPr>
        <p:spPr>
          <a:xfrm>
            <a:off x="1431104" y="1931943"/>
            <a:ext cx="9781735" cy="3721019"/>
          </a:xfrm>
          <a:prstGeom prst="rect">
            <a:avLst/>
          </a:prstGeom>
        </p:spPr>
        <p:txBody>
          <a:bodyPr wrap="square">
            <a:spAutoFit/>
          </a:bodyPr>
          <a:lstStyle/>
          <a:p>
            <a:pPr marL="12700" marR="12700" indent="-76200" algn="just">
              <a:lnSpc>
                <a:spcPct val="115000"/>
              </a:lnSpc>
              <a:spcBef>
                <a:spcPts val="1800"/>
              </a:spcBef>
              <a:spcAft>
                <a:spcPts val="0"/>
              </a:spcAft>
            </a:pPr>
            <a:r>
              <a:rPr lang="vi-VN" sz="3200" i="1" dirty="0">
                <a:latin typeface="Times New Roman" panose="02020603050405020304" pitchFamily="18" charset="0"/>
                <a:ea typeface="Calibri" panose="020F0502020204030204" pitchFamily="34" charset="0"/>
              </a:rPr>
              <a:t>-</a:t>
            </a:r>
            <a:r>
              <a:rPr lang="vi-VN" sz="3200" b="1" i="1"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Times New Roman" panose="02020603050405020304" pitchFamily="18" charset="0"/>
              </a:rPr>
              <a:t>Lí tưởng là ngọn đèn chỉ đường: Lí tưởng định hướng cho con người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nhận thức và hành động.</a:t>
            </a:r>
            <a:endParaRPr lang="en-US" sz="24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dirty="0">
                <a:latin typeface="Times New Roman" panose="02020603050405020304" pitchFamily="18" charset="0"/>
                <a:ea typeface="Calibri" panose="020F0502020204030204" pitchFamily="34" charset="0"/>
              </a:rPr>
              <a:t>- Không có lí tưởng thì không có phương hướng kiên định. Hạn chế của việc sống không lí tưởng giống như người đi trong đêm tối không đèn. Sống không lí tưởng khó thành công trong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48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601563" y="-511927"/>
            <a:ext cx="5809496" cy="5354551"/>
            <a:chOff x="3623426" y="-498558"/>
            <a:chExt cx="5809496" cy="5354551"/>
          </a:xfrm>
        </p:grpSpPr>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8" name="Arc 7"/>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492312" y="2519040"/>
            <a:ext cx="4435831"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1323479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364" t="25811" r="20082" b="11798"/>
          <a:stretch/>
        </p:blipFill>
        <p:spPr>
          <a:xfrm>
            <a:off x="708074" y="647112"/>
            <a:ext cx="10775852" cy="6351563"/>
          </a:xfrm>
          <a:prstGeom prst="rect">
            <a:avLst/>
          </a:prstGeom>
        </p:spPr>
      </p:pic>
      <p:sp>
        <p:nvSpPr>
          <p:cNvPr id="5" name="Rectangle 4"/>
          <p:cNvSpPr/>
          <p:nvPr/>
        </p:nvSpPr>
        <p:spPr>
          <a:xfrm>
            <a:off x="286043" y="0"/>
            <a:ext cx="11619913" cy="1066318"/>
          </a:xfrm>
          <a:prstGeom prst="rect">
            <a:avLst/>
          </a:prstGeom>
          <a:solidFill>
            <a:srgbClr val="8CD7F7"/>
          </a:solidFill>
        </p:spPr>
        <p:txBody>
          <a:bodyPr wrap="square">
            <a:spAutoFit/>
          </a:bodyPr>
          <a:lstStyle/>
          <a:p>
            <a:pPr algn="ctr">
              <a:lnSpc>
                <a:spcPct val="115000"/>
              </a:lnSpc>
              <a:spcAft>
                <a:spcPts val="0"/>
              </a:spcAft>
            </a:pPr>
            <a:r>
              <a:rPr lang="vi-VN" sz="2800" b="1" dirty="0">
                <a:solidFill>
                  <a:srgbClr val="0000FF"/>
                </a:solidFill>
                <a:latin typeface="Times New Roman" panose="02020603050405020304" pitchFamily="18" charset="0"/>
                <a:ea typeface="Calibri" panose="020F0502020204030204" pitchFamily="34" charset="0"/>
              </a:rPr>
              <a:t>Bài tập 3. </a:t>
            </a:r>
            <a:r>
              <a:rPr lang="vi-VN" sz="2800" dirty="0">
                <a:solidFill>
                  <a:srgbClr val="000000"/>
                </a:solidFill>
                <a:latin typeface="Times New Roman" panose="02020603050405020304" pitchFamily="18" charset="0"/>
                <a:ea typeface="Calibri" panose="020F0502020204030204" pitchFamily="34" charset="0"/>
              </a:rPr>
              <a:t>Em hãy nhận xét về việc làm của thanh niên trong các bức ảnh và nêu ý nghĩa của những việc làm đó.</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06239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892" y="941934"/>
            <a:ext cx="9486313" cy="5244513"/>
          </a:xfrm>
          <a:prstGeom prst="rect">
            <a:avLst/>
          </a:prstGeom>
        </p:spPr>
        <p:txBody>
          <a:bodyPr wrap="square">
            <a:spAutoFit/>
          </a:bodyPr>
          <a:lstStyle/>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1: Thanh niên khởi nghiệp, làm giàu cho bản thân, gia đình và quê hương, đất nước</a:t>
            </a:r>
            <a:r>
              <a:rPr lang="en-US" sz="28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2: Người lính ở quần đảo Trường Sa bảo vệ biển đảo của Tổ quốc.</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3: Thanh niên tham gia hoạt động tình </a:t>
            </a:r>
            <a:r>
              <a:rPr lang="fr-FR" sz="2800" dirty="0" err="1">
                <a:latin typeface="Times New Roman" panose="02020603050405020304" pitchFamily="18" charset="0"/>
                <a:ea typeface="Times New Roman" panose="02020603050405020304" pitchFamily="18" charset="0"/>
              </a:rPr>
              <a:t>nguyện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dọn rác, trồng cây, bảo vệ môi trường.</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4: Thanh niên chế tạo rô</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bốt. Những sáng chế này áp dụng vào lĩnh vực sản xuất sẽ góp phần giảm nhẹ sức lao động, nâng cao năng suất lao động của con người.</a:t>
            </a:r>
            <a:endParaRPr lang="en-US" sz="20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924887" y="295421"/>
            <a:ext cx="3995224" cy="954107"/>
          </a:xfrm>
          <a:prstGeom prst="rect">
            <a:avLst/>
          </a:prstGeom>
          <a:noFill/>
        </p:spPr>
        <p:txBody>
          <a:bodyPr wrap="square" rtlCol="0">
            <a:spAutoFit/>
          </a:bodyPr>
          <a:lstStyle/>
          <a:p>
            <a:r>
              <a:rPr lang="vi-VN" sz="2800" b="1" dirty="0">
                <a:solidFill>
                  <a:srgbClr val="FF0000"/>
                </a:solidFill>
              </a:rPr>
              <a:t>Gợi ý trả lời bài tập 3:</a:t>
            </a:r>
          </a:p>
          <a:p>
            <a:endParaRPr lang="en-US" sz="2800" b="1" dirty="0">
              <a:solidFill>
                <a:srgbClr val="FF0000"/>
              </a:solidFill>
            </a:endParaRPr>
          </a:p>
        </p:txBody>
      </p:sp>
    </p:spTree>
    <p:extLst>
      <p:ext uri="{BB962C8B-B14F-4D97-AF65-F5344CB8AC3E}">
        <p14:creationId xmlns:p14="http://schemas.microsoft.com/office/powerpoint/2010/main" val="277995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48115" y="6274191"/>
            <a:ext cx="13140115" cy="583809"/>
          </a:xfrm>
          <a:prstGeom prst="rect">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30241" y="5422075"/>
            <a:ext cx="1169587" cy="1435925"/>
          </a:xfrm>
          <a:prstGeom prst="rect">
            <a:avLst/>
          </a:prstGeom>
          <a:solidFill>
            <a:srgbClr val="FF33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1" y="62487"/>
            <a:ext cx="3840098" cy="28853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6578"/>
            <a:ext cx="6096000" cy="25814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76578"/>
            <a:ext cx="5974081" cy="2581422"/>
          </a:xfrm>
          <a:prstGeom prst="rect">
            <a:avLst/>
          </a:prstGeom>
        </p:spPr>
      </p:pic>
      <p:sp>
        <p:nvSpPr>
          <p:cNvPr id="9" name="Rectangle 8"/>
          <p:cNvSpPr/>
          <p:nvPr/>
        </p:nvSpPr>
        <p:spPr>
          <a:xfrm>
            <a:off x="-948115" y="2604709"/>
            <a:ext cx="8319586" cy="156966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9600" b="1" cap="none" spc="0" dirty="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rPr>
              <a:t>BÀI 4</a:t>
            </a:r>
            <a:endParaRPr lang="en-US" sz="9600" b="1" cap="none" spc="0" dirty="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endParaRPr>
          </a:p>
        </p:txBody>
      </p:sp>
      <p:sp>
        <p:nvSpPr>
          <p:cNvPr id="29" name="Rectangle 28"/>
          <p:cNvSpPr/>
          <p:nvPr/>
        </p:nvSpPr>
        <p:spPr>
          <a:xfrm>
            <a:off x="-400247" y="867703"/>
            <a:ext cx="1305705" cy="443950"/>
          </a:xfrm>
          <a:prstGeom prst="rect">
            <a:avLst/>
          </a:prstGeom>
          <a:solidFill>
            <a:srgbClr val="ED1E2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21942" y="1165469"/>
            <a:ext cx="6096000" cy="2878480"/>
          </a:xfrm>
          <a:prstGeom prst="rect">
            <a:avLst/>
          </a:prstGeom>
        </p:spPr>
        <p:txBody>
          <a:bodyPr>
            <a:spAutoFit/>
          </a:bodyPr>
          <a:lstStyle/>
          <a:p>
            <a:pPr marL="12700" marR="12700" indent="-76200" algn="just">
              <a:lnSpc>
                <a:spcPct val="115000"/>
              </a:lnSpc>
              <a:spcBef>
                <a:spcPts val="1800"/>
              </a:spcBef>
              <a:spcAft>
                <a:spcPts val="0"/>
              </a:spcAft>
            </a:pPr>
            <a:r>
              <a:rPr lang="vi-VN" sz="3200" dirty="0">
                <a:latin typeface="Times New Roman" panose="02020603050405020304" pitchFamily="18" charset="0"/>
                <a:ea typeface="Times New Roman" panose="02020603050405020304" pitchFamily="18" charset="0"/>
              </a:rPr>
              <a:t>Hãy kể về một tấm gương thanh niên Việt Nam tiêu biểu </a:t>
            </a:r>
            <a:r>
              <a:rPr lang="en-US" sz="3200" dirty="0" err="1">
                <a:latin typeface="Times New Roman" panose="02020603050405020304" pitchFamily="18" charset="0"/>
                <a:ea typeface="Times New Roman" panose="02020603050405020304" pitchFamily="18" charset="0"/>
              </a:rPr>
              <a:t>tron</a:t>
            </a:r>
            <a:r>
              <a:rPr lang="vi-VN" sz="3200" dirty="0">
                <a:latin typeface="Times New Roman" panose="02020603050405020304" pitchFamily="18" charset="0"/>
                <a:ea typeface="Times New Roman" panose="02020603050405020304" pitchFamily="18" charset="0"/>
              </a:rPr>
              <a:t>g hoạt động học tập nghiên cứu khoa học khởi </a:t>
            </a:r>
            <a:r>
              <a:rPr lang="fr-FR" sz="3200" dirty="0" err="1">
                <a:latin typeface="Times New Roman" panose="02020603050405020304" pitchFamily="18" charset="0"/>
                <a:ea typeface="Times New Roman" panose="02020603050405020304" pitchFamily="18" charset="0"/>
              </a:rPr>
              <a:t>nghiệp</a:t>
            </a:r>
            <a:r>
              <a:rPr lang="fr-FR"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thiện nguyện... và rút ra bài học cho bản thân.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621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524" b="89881" l="9699" r="100000">
                        <a14:foregroundMark x1="12040" y1="39286" x2="12040" y2="39286"/>
                        <a14:foregroundMark x1="41137" y1="41667" x2="41137" y2="41667"/>
                        <a14:foregroundMark x1="49164" y1="45238" x2="49164" y2="45238"/>
                        <a14:foregroundMark x1="59197" y1="45238" x2="59197" y2="45238"/>
                        <a14:foregroundMark x1="68562" y1="44643" x2="68562" y2="44643"/>
                        <a14:foregroundMark x1="81940" y1="45238" x2="81940" y2="45238"/>
                        <a14:foregroundMark x1="70569" y1="29762" x2="70569" y2="29762"/>
                        <a14:foregroundMark x1="61538" y1="73810" x2="61538" y2="73810"/>
                        <a14:foregroundMark x1="84950" y1="78571" x2="84950" y2="78571"/>
                        <a14:foregroundMark x1="36455" y1="69048" x2="36455" y2="69048"/>
                        <a14:foregroundMark x1="26087" y1="68452" x2="26087" y2="68452"/>
                        <a14:foregroundMark x1="27759" y1="86310" x2="27759" y2="86310"/>
                        <a14:foregroundMark x1="50167" y1="50000" x2="50167" y2="50000"/>
                        <a14:foregroundMark x1="18060" y1="77976" x2="18060" y2="77976"/>
                        <a14:foregroundMark x1="24415" y1="73214" x2="24415" y2="73214"/>
                      </a14:backgroundRemoval>
                    </a14:imgEffect>
                  </a14:imgLayer>
                </a14:imgProps>
              </a:ext>
              <a:ext uri="{28A0092B-C50C-407E-A947-70E740481C1C}">
                <a14:useLocalDpi xmlns:a14="http://schemas.microsoft.com/office/drawing/2010/main" val="0"/>
              </a:ext>
            </a:extLst>
          </a:blip>
          <a:stretch>
            <a:fillRect/>
          </a:stretch>
        </p:blipFill>
        <p:spPr>
          <a:xfrm>
            <a:off x="4932530" y="0"/>
            <a:ext cx="2019600" cy="1093299"/>
          </a:xfrm>
          <a:prstGeom prst="rect">
            <a:avLst/>
          </a:prstGeom>
        </p:spPr>
      </p:pic>
      <p:sp>
        <p:nvSpPr>
          <p:cNvPr id="2" name="Rectangle 1"/>
          <p:cNvSpPr/>
          <p:nvPr/>
        </p:nvSpPr>
        <p:spPr>
          <a:xfrm>
            <a:off x="2316480" y="1493711"/>
            <a:ext cx="8557846" cy="2357568"/>
          </a:xfrm>
          <a:prstGeom prst="rect">
            <a:avLst/>
          </a:prstGeom>
        </p:spPr>
        <p:txBody>
          <a:bodyPr wrap="square">
            <a:spAutoFit/>
          </a:bodyPr>
          <a:lstStyle/>
          <a:p>
            <a:pPr marL="12700" marR="12700" indent="-76200" algn="just">
              <a:lnSpc>
                <a:spcPct val="115000"/>
              </a:lnSpc>
              <a:spcBef>
                <a:spcPts val="1800"/>
              </a:spcBef>
              <a:spcAft>
                <a:spcPts val="0"/>
              </a:spcAft>
            </a:pPr>
            <a:r>
              <a:rPr lang="vi-VN" sz="3200" b="1" dirty="0">
                <a:solidFill>
                  <a:srgbClr val="0000FF"/>
                </a:solidFill>
                <a:latin typeface="Times New Roman" panose="02020603050405020304" pitchFamily="18" charset="0"/>
                <a:ea typeface="Calibri" panose="020F0502020204030204" pitchFamily="34" charset="0"/>
              </a:rPr>
              <a:t>Bài tập 5. </a:t>
            </a:r>
            <a:r>
              <a:rPr lang="vi-VN" sz="3200" dirty="0">
                <a:latin typeface="Times New Roman" panose="02020603050405020304" pitchFamily="18" charset="0"/>
                <a:ea typeface="Times New Roman" panose="02020603050405020304" pitchFamily="18" charset="0"/>
              </a:rPr>
              <a:t>Dựa vào nhiệm vụ của thanh niên Việt Nam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hãy xác định nhiệm vụ mà bản thân phải thực hiện trong học tập và cuộc sống, từ đó xây dựng kế hoạch để thực hiện những nhiệm vụ đó.</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0067101"/>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887" y="295421"/>
            <a:ext cx="3995224" cy="954107"/>
          </a:xfrm>
          <a:prstGeom prst="rect">
            <a:avLst/>
          </a:prstGeom>
          <a:noFill/>
        </p:spPr>
        <p:txBody>
          <a:bodyPr wrap="square" rtlCol="0">
            <a:spAutoFit/>
          </a:bodyPr>
          <a:lstStyle/>
          <a:p>
            <a:r>
              <a:rPr lang="vi-VN" sz="2800" b="1" dirty="0">
                <a:solidFill>
                  <a:srgbClr val="FF0000"/>
                </a:solidFill>
              </a:rPr>
              <a:t>Gợi ý trả lời bài tập 5:</a:t>
            </a:r>
          </a:p>
          <a:p>
            <a:endParaRPr lang="en-US" sz="2800" b="1" dirty="0">
              <a:solidFill>
                <a:srgbClr val="FF0000"/>
              </a:solidFill>
            </a:endParaRPr>
          </a:p>
        </p:txBody>
      </p:sp>
      <p:sp>
        <p:nvSpPr>
          <p:cNvPr id="5" name="Rectangle 4"/>
          <p:cNvSpPr/>
          <p:nvPr/>
        </p:nvSpPr>
        <p:spPr>
          <a:xfrm>
            <a:off x="858129" y="772474"/>
            <a:ext cx="11099409" cy="5324535"/>
          </a:xfrm>
          <a:prstGeom prst="rect">
            <a:avLst/>
          </a:prstGeom>
        </p:spPr>
        <p:txBody>
          <a:bodyPr wrap="square">
            <a:spAutoFit/>
          </a:bodyPr>
          <a:lstStyle/>
          <a:p>
            <a:pPr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Xác định lí tưởng sống: tích cực học tập, lao động, rèn </a:t>
            </a:r>
            <a:r>
              <a:rPr lang="fr-FR" sz="2800" dirty="0" err="1">
                <a:latin typeface="Times New Roman" panose="02020603050405020304" pitchFamily="18" charset="0"/>
                <a:ea typeface="Times New Roman" panose="02020603050405020304" pitchFamily="18" charset="0"/>
              </a:rPr>
              <a:t>luyện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tham gia các hoạt động xã hội góp phần tích cực vào công cuộc xây dựng vả bảo </a:t>
            </a:r>
            <a:r>
              <a:rPr lang="fr-FR" sz="2800" dirty="0" err="1">
                <a:latin typeface="Times New Roman" panose="02020603050405020304" pitchFamily="18" charset="0"/>
                <a:ea typeface="Times New Roman" panose="02020603050405020304" pitchFamily="18" charset="0"/>
              </a:rPr>
              <a:t>vệ</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Tổ quốc.</a:t>
            </a:r>
            <a:endParaRPr lang="en-US" sz="2000" dirty="0">
              <a:latin typeface="Times New Roman" panose="02020603050405020304" pitchFamily="18" charset="0"/>
              <a:ea typeface="Times New Roman" panose="02020603050405020304" pitchFamily="18" charset="0"/>
            </a:endParaRPr>
          </a:p>
          <a:p>
            <a:pPr indent="-76200" algn="just">
              <a:spcBef>
                <a:spcPts val="1800"/>
              </a:spcBef>
              <a:spcAft>
                <a:spcPts val="0"/>
              </a:spcAft>
            </a:pPr>
            <a:r>
              <a:rPr lang="vi-VN" sz="2800" i="1" dirty="0">
                <a:solidFill>
                  <a:srgbClr val="0070C0"/>
                </a:solidFill>
                <a:latin typeface="Times New Roman" panose="02020603050405020304" pitchFamily="18" charset="0"/>
                <a:ea typeface="Times New Roman" panose="02020603050405020304" pitchFamily="18" charset="0"/>
              </a:rPr>
              <a:t>* Gợi ý kế hoạch hành động:</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phấn đấu, vươn lên trong cuộc sống của mình, nỗ lực hết sức để mong muốn đạt được những thành tựu cho riêng mình.</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Khi vấp ngã không chán nản, buông xuôi mà tìm cách đứng dậy sau vấp ngã để đi tiếp con đường mình đã chọn.</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Biết yêu thương những người xung quanh, luôn muốn lan tỏa những thông điệp tích cực ra xã hội, làm cho </a:t>
            </a:r>
            <a:r>
              <a:rPr lang="es-ES" sz="2800" dirty="0" err="1">
                <a:latin typeface="Times New Roman" panose="02020603050405020304" pitchFamily="18" charset="0"/>
                <a:ea typeface="Times New Roman" panose="02020603050405020304" pitchFamily="18" charset="0"/>
              </a:rPr>
              <a:t>xã</a:t>
            </a:r>
            <a:r>
              <a:rPr lang="es-E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hội này tốt đẹp hơn.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08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1397" y="2383602"/>
            <a:ext cx="3950120"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VẬN DỤNG</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010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81645"/>
            <a:ext cx="4949827" cy="2781174"/>
          </a:xfrm>
          <a:prstGeom prst="rect">
            <a:avLst/>
          </a:prstGeom>
        </p:spPr>
      </p:pic>
      <p:sp>
        <p:nvSpPr>
          <p:cNvPr id="17" name="Rectangle 16"/>
          <p:cNvSpPr/>
          <p:nvPr/>
        </p:nvSpPr>
        <p:spPr>
          <a:xfrm>
            <a:off x="7467600" y="0"/>
            <a:ext cx="4724400" cy="1219200"/>
          </a:xfrm>
          <a:prstGeom prst="rect">
            <a:avLst/>
          </a:prstGeom>
          <a:solidFill>
            <a:srgbClr val="ED1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486" y="74292"/>
            <a:ext cx="2124440" cy="1144908"/>
          </a:xfrm>
          <a:prstGeom prst="rect">
            <a:avLst/>
          </a:prstGeom>
          <a:solidFill>
            <a:srgbClr val="ED1E2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62565" y="2499529"/>
            <a:ext cx="10569889" cy="3721019"/>
          </a:xfrm>
          <a:prstGeom prst="rect">
            <a:avLst/>
          </a:prstGeom>
        </p:spPr>
        <p:txBody>
          <a:bodyPr wrap="square">
            <a:spAutoFit/>
          </a:bodyPr>
          <a:lstStyle/>
          <a:p>
            <a:pPr algn="just">
              <a:lnSpc>
                <a:spcPct val="115000"/>
              </a:lnSpc>
              <a:spcAft>
                <a:spcPts val="0"/>
              </a:spcAft>
            </a:pPr>
            <a:r>
              <a:rPr lang="en-US" sz="3200" b="1" dirty="0" err="1">
                <a:latin typeface="Times New Roman" panose="02020603050405020304" pitchFamily="18" charset="0"/>
                <a:ea typeface="Times New Roman" panose="02020603050405020304" pitchFamily="18" charset="0"/>
              </a:rPr>
              <a:t>Câu</a:t>
            </a:r>
            <a:r>
              <a:rPr lang="vi-VN" sz="3200" b="1" dirty="0">
                <a:latin typeface="Times New Roman" panose="02020603050405020304" pitchFamily="18" charset="0"/>
                <a:ea typeface="Times New Roman" panose="02020603050405020304" pitchFamily="18" charset="0"/>
              </a:rPr>
              <a:t> 1.</a:t>
            </a:r>
            <a:r>
              <a:rPr lang="vi-VN"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tưởng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góc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vi-VN"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b="1" dirty="0">
                <a:latin typeface="Times New Roman" panose="02020603050405020304" pitchFamily="18" charset="0"/>
                <a:ea typeface="Times New Roman" panose="02020603050405020304" pitchFamily="18" charset="0"/>
              </a:rPr>
              <a:t>Câu 2. </a:t>
            </a:r>
            <a:r>
              <a:rPr lang="vi-VN" sz="3200" dirty="0">
                <a:latin typeface="Times New Roman" panose="02020603050405020304" pitchFamily="18" charset="0"/>
                <a:ea typeface="Times New Roman" panose="02020603050405020304" pitchFamily="18" charset="0"/>
              </a:rPr>
              <a:t>Em hãy thực hiện kế hoạch rèn luyện theo lí tưởng và chia sẻ với các bạn về những kết quả mà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đã đạt được,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điều chưa đạt được theo kế hoạch và phương hướng phấn đấu của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86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386" y="489801"/>
            <a:ext cx="3037915" cy="3037915"/>
          </a:xfrm>
          <a:prstGeom prst="rect">
            <a:avLst/>
          </a:prstGeom>
        </p:spPr>
      </p:pic>
      <p:sp>
        <p:nvSpPr>
          <p:cNvPr id="6" name="Rectangle 5"/>
          <p:cNvSpPr/>
          <p:nvPr/>
        </p:nvSpPr>
        <p:spPr>
          <a:xfrm>
            <a:off x="3691430" y="2861101"/>
            <a:ext cx="616502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a:ln/>
                <a:solidFill>
                  <a:srgbClr val="ED1E28"/>
                </a:solidFill>
                <a:effectLst/>
              </a:rPr>
              <a:t>CHÚC CÁC EM HỌC TỐT</a:t>
            </a:r>
          </a:p>
        </p:txBody>
      </p:sp>
    </p:spTree>
    <p:extLst>
      <p:ext uri="{BB962C8B-B14F-4D97-AF65-F5344CB8AC3E}">
        <p14:creationId xmlns:p14="http://schemas.microsoft.com/office/powerpoint/2010/main" val="13684942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518" y="5659194"/>
            <a:ext cx="10625069" cy="954107"/>
          </a:xfrm>
          <a:prstGeom prst="rect">
            <a:avLst/>
          </a:prstGeom>
          <a:solidFill>
            <a:srgbClr val="00B0F0">
              <a:alpha val="67000"/>
            </a:srgbClr>
          </a:solidFill>
          <a:effectLst>
            <a:outerShdw blurRad="50800" dist="50800" dir="5400000" algn="ctr" rotWithShape="0">
              <a:srgbClr val="000000">
                <a:alpha val="74000"/>
              </a:srgbClr>
            </a:outerShdw>
          </a:effectLst>
        </p:spPr>
        <p:txBody>
          <a:bodyPr wrap="square" rtlCol="0">
            <a:spAutoFit/>
          </a:bodyPr>
          <a:lstStyle/>
          <a:p>
            <a:r>
              <a:rPr lang="vi-VN" sz="2800" i="1" dirty="0">
                <a:solidFill>
                  <a:schemeClr val="bg1"/>
                </a:solidFill>
              </a:rPr>
              <a:t>Em hãy chỉ ra những ca từ thể hiện ước muốn của nhân vật trong lời bài hát và hãy cho biết ý nghĩa của những ước muốn đó?</a:t>
            </a:r>
            <a:endParaRPr lang="en-US" sz="2800" i="1" dirty="0">
              <a:solidFill>
                <a:schemeClr val="bg1"/>
              </a:solidFill>
            </a:endParaRPr>
          </a:p>
        </p:txBody>
      </p:sp>
      <p:pic>
        <p:nvPicPr>
          <p:cNvPr id="2" name="Tự Nguyện - Hồ Quỳnh Hương - Official Mus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4878" y="511935"/>
            <a:ext cx="8134350" cy="4572000"/>
          </a:xfrm>
          <a:prstGeom prst="round2DiagRect">
            <a:avLst/>
          </a:prstGeom>
        </p:spPr>
      </p:pic>
    </p:spTree>
    <p:extLst>
      <p:ext uri="{BB962C8B-B14F-4D97-AF65-F5344CB8AC3E}">
        <p14:creationId xmlns:p14="http://schemas.microsoft.com/office/powerpoint/2010/main" val="4159114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0594" y="2383602"/>
            <a:ext cx="3951724"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KHÁM PHÁ</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352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54;p8"/>
          <p:cNvPicPr preferRelativeResize="0"/>
          <p:nvPr/>
        </p:nvPicPr>
        <p:blipFill rotWithShape="1">
          <a:blip r:embed="rId2">
            <a:alphaModFix/>
          </a:blip>
          <a:srcRect l="16992" t="-937" r="50159" b="17086"/>
          <a:stretch/>
        </p:blipFill>
        <p:spPr>
          <a:xfrm>
            <a:off x="6220563" y="759587"/>
            <a:ext cx="5648980" cy="6601469"/>
          </a:xfrm>
          <a:prstGeom prst="rect">
            <a:avLst/>
          </a:prstGeom>
          <a:noFill/>
          <a:ln>
            <a:noFill/>
          </a:ln>
        </p:spPr>
      </p:pic>
      <p:pic>
        <p:nvPicPr>
          <p:cNvPr id="3" name="Google Shape;154;p8"/>
          <p:cNvPicPr preferRelativeResize="0"/>
          <p:nvPr/>
        </p:nvPicPr>
        <p:blipFill rotWithShape="1">
          <a:blip r:embed="rId2">
            <a:alphaModFix/>
          </a:blip>
          <a:srcRect l="16992" t="-937" r="50159" b="17086"/>
          <a:stretch/>
        </p:blipFill>
        <p:spPr>
          <a:xfrm>
            <a:off x="91553" y="706578"/>
            <a:ext cx="5988427" cy="6654478"/>
          </a:xfrm>
          <a:prstGeom prst="rect">
            <a:avLst/>
          </a:prstGeom>
          <a:noFill/>
          <a:ln>
            <a:noFill/>
          </a:ln>
        </p:spPr>
      </p:pic>
      <p:sp>
        <p:nvSpPr>
          <p:cNvPr id="2" name="Rectangle 1"/>
          <p:cNvSpPr/>
          <p:nvPr/>
        </p:nvSpPr>
        <p:spPr>
          <a:xfrm>
            <a:off x="1204443" y="74646"/>
            <a:ext cx="10459916" cy="1323439"/>
          </a:xfrm>
          <a:prstGeom prst="rect">
            <a:avLst/>
          </a:prstGeom>
          <a:solidFill>
            <a:srgbClr val="C7E8F7"/>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a:ln/>
                <a:solidFill>
                  <a:srgbClr val="0070C0"/>
                </a:solidFill>
                <a:effectLst/>
              </a:rPr>
              <a:t>THẢO LUẬN NHÓM</a:t>
            </a:r>
          </a:p>
          <a:p>
            <a:pPr algn="ctr"/>
            <a:r>
              <a:rPr lang="vi-VN" sz="3600" dirty="0"/>
              <a:t>Đọc, tìm hiểu thông tin 1, 2 SGK và trả lời câu hỏi</a:t>
            </a:r>
            <a:endParaRPr lang="en-US" sz="3600" dirty="0"/>
          </a:p>
        </p:txBody>
      </p:sp>
      <p:sp>
        <p:nvSpPr>
          <p:cNvPr id="4" name="Action Button: End 3">
            <a:hlinkClick r:id="rId3" action="ppaction://hlinksldjump" highlightClick="1"/>
          </p:cNvPr>
          <p:cNvSpPr/>
          <p:nvPr/>
        </p:nvSpPr>
        <p:spPr>
          <a:xfrm>
            <a:off x="10736945" y="5634318"/>
            <a:ext cx="605118" cy="551329"/>
          </a:xfrm>
          <a:prstGeom prst="actionButtonEnd">
            <a:avLst/>
          </a:prstGeom>
          <a:solidFill>
            <a:srgbClr val="EFD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0490" y="2510323"/>
            <a:ext cx="4470047" cy="3046988"/>
          </a:xfrm>
          <a:prstGeom prst="rect">
            <a:avLst/>
          </a:prstGeom>
        </p:spPr>
        <p:txBody>
          <a:bodyPr wrap="square">
            <a:spAutoFit/>
          </a:bodyPr>
          <a:lstStyle/>
          <a:p>
            <a:pPr algn="just">
              <a:spcAft>
                <a:spcPts val="0"/>
              </a:spcAft>
            </a:pPr>
            <a:r>
              <a:rPr lang="en-US" sz="2400" i="1" dirty="0">
                <a:solidFill>
                  <a:srgbClr val="C00000"/>
                </a:solidFill>
                <a:latin typeface="Times New Roman" panose="02020603050405020304" pitchFamily="18" charset="0"/>
                <a:ea typeface="Courier New" panose="02070309020205020404" pitchFamily="49" charset="0"/>
              </a:rPr>
              <a:t> </a:t>
            </a:r>
            <a:r>
              <a:rPr lang="vi-VN" sz="2400" b="1" i="1" dirty="0">
                <a:solidFill>
                  <a:srgbClr val="C00000"/>
                </a:solidFill>
                <a:latin typeface="Times New Roman" panose="02020603050405020304" pitchFamily="18" charset="0"/>
                <a:ea typeface="Courier New" panose="02070309020205020404" pitchFamily="49" charset="0"/>
              </a:rPr>
              <a:t>Thông tin 1: </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nêu mong muốn của Chủ Tịch Hồ Chí Minh ở thông tin 1.</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Chủ Tịch Hồ Chí Minh đã thực hiện mong muốn đó như thế nào? Ý nghĩa của mong muốn đó đối với dân tộc Việt Nam?</a:t>
            </a:r>
            <a:endParaRPr lang="en-US" sz="2400" dirty="0">
              <a:solidFill>
                <a:srgbClr val="000000"/>
              </a:solidFill>
              <a:effectLst/>
              <a:latin typeface="Courier New" panose="02070309020205020404" pitchFamily="49" charset="0"/>
              <a:ea typeface="Courier New" panose="02070309020205020404" pitchFamily="49" charset="0"/>
            </a:endParaRPr>
          </a:p>
        </p:txBody>
      </p:sp>
      <p:sp>
        <p:nvSpPr>
          <p:cNvPr id="6" name="Rectangle 5"/>
          <p:cNvSpPr/>
          <p:nvPr/>
        </p:nvSpPr>
        <p:spPr>
          <a:xfrm>
            <a:off x="6702373" y="2486744"/>
            <a:ext cx="4339592" cy="3785652"/>
          </a:xfrm>
          <a:prstGeom prst="rect">
            <a:avLst/>
          </a:prstGeom>
        </p:spPr>
        <p:txBody>
          <a:bodyPr wrap="square">
            <a:spAutoFit/>
          </a:bodyPr>
          <a:lstStyle/>
          <a:p>
            <a:pPr algn="just">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chỉ ra mục đích sống của BS Đặng Thùy Trâm và đồng đội.</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Chi tiết nào trong những dòng nhật kí thể hiện suy nghĩ và hành động để đạt được mục đích đó?</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3. Em hãy cho biết thế nào là sống có lí tưởng và ý nghĩa của sống có lí tưởng?</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83626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887896" y="1637690"/>
            <a:ext cx="10257182" cy="4339650"/>
          </a:xfrm>
          <a:prstGeom prst="rect">
            <a:avLst/>
          </a:prstGeom>
        </p:spPr>
        <p:txBody>
          <a:bodyPr wrap="square">
            <a:spAutoFit/>
          </a:bodyPr>
          <a:lstStyle/>
          <a:p>
            <a:pPr algn="just">
              <a:lnSpc>
                <a:spcPct val="115000"/>
              </a:lnSpc>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1:</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ourier New" panose="02070309020205020404" pitchFamily="49" charset="0"/>
              </a:rPr>
              <a:t>1. Mong muốn của Chủ Tịch Hồ Chí Minh là: “nước nhà được hoàn toàn độc lập, dân ta được hoàn toàn tự do, đồng bào ai cũng có cơm ăn, áo mặc, ai cũng được học hành”</a:t>
            </a:r>
            <a:r>
              <a:rPr lang="en-US" sz="2400" i="1" dirty="0">
                <a:solidFill>
                  <a:srgbClr val="000000"/>
                </a:solidFill>
                <a:latin typeface="Times New Roman" panose="02020603050405020304" pitchFamily="18" charset="0"/>
                <a:ea typeface="Courier New" panose="02070309020205020404" pitchFamily="49" charset="0"/>
              </a:rPr>
              <a:t>.</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2. Năm 21 tuổi ra đi tìm đường cứu nước; làm nhiều nghề, trải qua hành trình 30 năm, qua gần 30 quốc gia, hàng trăm thành phố, gặp gỡ, tiếp xúc với nhiều dân tộc, nhiều nền văn hóa tìm ra con đường cứu nước cho dân tộc Việt Nam.</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Ý nghĩa: Mong muốn dân tộc Việt Nam từ đây đã tìm ra con đường cứu nước, tạo ra bước ngoặt vĩ đại cho Cách mạng Việt Nam. </a:t>
            </a:r>
            <a:r>
              <a:rPr lang="en-US" sz="2400" i="1" dirty="0">
                <a:solidFill>
                  <a:srgbClr val="000000"/>
                </a:solidFill>
                <a:latin typeface="Times New Roman" panose="02020603050405020304" pitchFamily="18" charset="0"/>
                <a:ea typeface="Calibri" panose="020F0502020204030204" pitchFamily="34" charset="0"/>
              </a:rPr>
              <a:t>Đ</a:t>
            </a:r>
            <a:r>
              <a:rPr lang="vi-VN" sz="2400" i="1" dirty="0">
                <a:solidFill>
                  <a:srgbClr val="000000"/>
                </a:solidFill>
                <a:latin typeface="Times New Roman" panose="02020603050405020304" pitchFamily="18" charset="0"/>
                <a:ea typeface="Calibri" panose="020F0502020204030204" pitchFamily="34" charset="0"/>
              </a:rPr>
              <a:t>ưa dân tộc ta tới độc lập, tự do và phát triển lên con đường XHCN.</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562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064653" y="1739879"/>
            <a:ext cx="9560417" cy="3560975"/>
          </a:xfrm>
          <a:prstGeom prst="rect">
            <a:avLst/>
          </a:prstGeom>
        </p:spPr>
        <p:txBody>
          <a:bodyPr wrap="square">
            <a:spAutoFit/>
          </a:bodyPr>
          <a:lstStyle/>
          <a:p>
            <a:pPr algn="just">
              <a:lnSpc>
                <a:spcPct val="115000"/>
              </a:lnSpc>
              <a:spcAft>
                <a:spcPts val="0"/>
              </a:spcAft>
            </a:pPr>
            <a:r>
              <a:rPr lang="vi-VN" sz="28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ourier New" panose="02070309020205020404" pitchFamily="49" charset="0"/>
              </a:rPr>
              <a:t>1. Chiến đấu để giành độc lập, tự do cho Tổ quốc,  nhân dân.</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rPr>
              <a:t>2. "</a:t>
            </a:r>
            <a:r>
              <a:rPr lang="en-US" sz="2800" i="1" dirty="0" err="1">
                <a:solidFill>
                  <a:srgbClr val="000000"/>
                </a:solidFill>
                <a:latin typeface="Times New Roman" panose="02020603050405020304" pitchFamily="18" charset="0"/>
                <a:ea typeface="Calibri" panose="020F0502020204030204" pitchFamily="34" charset="0"/>
              </a:rPr>
              <a:t>Qu</a:t>
            </a:r>
            <a:r>
              <a:rPr lang="vi-VN" sz="2800" i="1" dirty="0">
                <a:solidFill>
                  <a:srgbClr val="000000"/>
                </a:solidFill>
                <a:latin typeface="Times New Roman" panose="02020603050405020304" pitchFamily="18" charset="0"/>
                <a:ea typeface="Calibri" panose="020F0502020204030204" pitchFamily="34" charset="0"/>
              </a:rPr>
              <a:t>yết tử cho </a:t>
            </a:r>
            <a:r>
              <a:rPr lang="vi-VN" sz="2800" i="1" dirty="0">
                <a:solidFill>
                  <a:srgbClr val="000000"/>
                </a:solidFill>
                <a:latin typeface="Times New Roman" panose="02020603050405020304" pitchFamily="18" charset="0"/>
                <a:ea typeface="Courier New" panose="02070309020205020404" pitchFamily="49" charset="0"/>
              </a:rPr>
              <a:t>Tổ quốc</a:t>
            </a:r>
            <a:r>
              <a:rPr lang="vi-VN" sz="2800" i="1" dirty="0">
                <a:solidFill>
                  <a:srgbClr val="000000"/>
                </a:solidFill>
                <a:latin typeface="Times New Roman" panose="02020603050405020304" pitchFamily="18" charset="0"/>
                <a:ea typeface="Calibri" panose="020F0502020204030204" pitchFamily="34" charset="0"/>
              </a:rPr>
              <a:t> quyết sinh”, “bằng nghị lực, bằng niềm tin ở chính nghĩa, bằng lí tưởng cuộc đời mình mà đi tiếp những bước đường gai góc gian lao”, dũng cảm đối diện với thử thách khốc liệt của cuộc chiến tranh “sống, chiến đấu nghĩ rằng mình sẽ ngã xuống vì tương lai ngày mai của dân tộc”…</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46619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018" y="-57589"/>
            <a:ext cx="5537982" cy="6915589"/>
          </a:xfrm>
          <a:prstGeom prst="rect">
            <a:avLst/>
          </a:prstGeom>
        </p:spPr>
      </p:pic>
      <p:sp>
        <p:nvSpPr>
          <p:cNvPr id="6" name="Oval 5"/>
          <p:cNvSpPr/>
          <p:nvPr/>
        </p:nvSpPr>
        <p:spPr>
          <a:xfrm>
            <a:off x="73086" y="77647"/>
            <a:ext cx="956603" cy="956603"/>
          </a:xfrm>
          <a:prstGeom prst="ellipse">
            <a:avLst/>
          </a:prstGeom>
          <a:solidFill>
            <a:srgbClr val="88C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Box 7"/>
          <p:cNvSpPr txBox="1"/>
          <p:nvPr/>
        </p:nvSpPr>
        <p:spPr>
          <a:xfrm>
            <a:off x="1077715" y="140449"/>
            <a:ext cx="5624329" cy="830997"/>
          </a:xfrm>
          <a:prstGeom prst="rect">
            <a:avLst/>
          </a:prstGeom>
          <a:noFill/>
        </p:spPr>
        <p:txBody>
          <a:bodyPr wrap="square" rtlCol="0">
            <a:spAutoFit/>
          </a:bodyPr>
          <a:lstStyle/>
          <a:p>
            <a:r>
              <a:rPr lang="vi-VN" sz="2400" dirty="0">
                <a:solidFill>
                  <a:srgbClr val="0070C0"/>
                </a:solidFill>
              </a:rPr>
              <a:t>Thế nào là sống có lí tưởng, ý nghĩa của việc sóng có lí tưởng ?</a:t>
            </a:r>
            <a:endParaRPr lang="en-US" sz="2400" dirty="0">
              <a:solidFill>
                <a:srgbClr val="0070C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13" y="-206489"/>
            <a:ext cx="714375" cy="1295400"/>
          </a:xfrm>
          <a:prstGeom prst="rect">
            <a:avLst/>
          </a:prstGeom>
        </p:spPr>
      </p:pic>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412891" y="976169"/>
            <a:ext cx="6096000" cy="4628960"/>
          </a:xfrm>
          <a:prstGeom prst="rect">
            <a:avLst/>
          </a:prstGeom>
        </p:spPr>
        <p:txBody>
          <a:bodyPr>
            <a:spAutoFit/>
          </a:bodyPr>
          <a:lstStyle/>
          <a:p>
            <a:pPr algn="just">
              <a:lnSpc>
                <a:spcPct val="115000"/>
              </a:lnSpc>
              <a:spcAft>
                <a:spcPts val="0"/>
              </a:spcAft>
            </a:pP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1.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K</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hái niệm, ý nghĩa của việc sống có lí tưởng </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marL="30480" marR="30480" algn="just">
              <a:lnSpc>
                <a:spcPct val="115000"/>
              </a:lnSpc>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đạt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góp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ích của cộng đồng, quốc gia, nhân loại.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98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721476" y="2266635"/>
            <a:ext cx="8929352" cy="2569934"/>
          </a:xfrm>
          <a:prstGeom prst="rect">
            <a:avLst/>
          </a:prstGeom>
        </p:spPr>
        <p:txBody>
          <a:bodyPr wrap="square">
            <a:spAutoFit/>
          </a:bodyPr>
          <a:lstStyle/>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Dựa vào các thông tin ở trên, em hãy xác định nhiệm vụ của thanh niên Việt Nam và những việc thanh niên cần phải làm để thực hiện nhiệm vụ đó.</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Theo em, học sinh cần làm gì để thực hiện nhiệm vụ của thanh niên Việt Nam ngày nay?</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15" name="Rectangle 14"/>
          <p:cNvSpPr/>
          <p:nvPr/>
        </p:nvSpPr>
        <p:spPr>
          <a:xfrm>
            <a:off x="4333623" y="173320"/>
            <a:ext cx="538641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a:ln/>
                <a:solidFill>
                  <a:srgbClr val="0070C0"/>
                </a:solidFill>
                <a:effectLst/>
              </a:rPr>
              <a:t>THẢO LUẬN NHÓM</a:t>
            </a:r>
          </a:p>
        </p:txBody>
      </p:sp>
    </p:spTree>
    <p:extLst>
      <p:ext uri="{BB962C8B-B14F-4D97-AF65-F5344CB8AC3E}">
        <p14:creationId xmlns:p14="http://schemas.microsoft.com/office/powerpoint/2010/main" val="373323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2035</Words>
  <Application>Microsoft Office PowerPoint</Application>
  <PresentationFormat>Widescreen</PresentationFormat>
  <Paragraphs>76</Paragraphs>
  <Slides>27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Arial</vt:lpstr>
      <vt:lpstr>Calibri</vt:lpstr>
      <vt:lpstr>Calibri Light</vt:lpstr>
      <vt:lpstr>Courier New</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99</cp:revision>
  <dcterms:created xsi:type="dcterms:W3CDTF">2021-07-12T08:45:55Z</dcterms:created>
  <dcterms:modified xsi:type="dcterms:W3CDTF">2024-09-09T06:10:04Z</dcterms:modified>
</cp:coreProperties>
</file>