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14" r:id="rId2"/>
    <p:sldMasterId id="2147483860" r:id="rId3"/>
  </p:sldMasterIdLst>
  <p:notesMasterIdLst>
    <p:notesMasterId r:id="rId59"/>
  </p:notesMasterIdLst>
  <p:sldIdLst>
    <p:sldId id="283" r:id="rId4"/>
    <p:sldId id="288" r:id="rId5"/>
    <p:sldId id="346" r:id="rId6"/>
    <p:sldId id="345" r:id="rId7"/>
    <p:sldId id="265" r:id="rId8"/>
    <p:sldId id="289" r:id="rId9"/>
    <p:sldId id="290" r:id="rId10"/>
    <p:sldId id="344" r:id="rId11"/>
    <p:sldId id="347" r:id="rId12"/>
    <p:sldId id="348" r:id="rId13"/>
    <p:sldId id="349" r:id="rId14"/>
    <p:sldId id="354" r:id="rId15"/>
    <p:sldId id="291" r:id="rId16"/>
    <p:sldId id="292" r:id="rId17"/>
    <p:sldId id="378" r:id="rId18"/>
    <p:sldId id="380" r:id="rId19"/>
    <p:sldId id="381" r:id="rId20"/>
    <p:sldId id="382" r:id="rId21"/>
    <p:sldId id="383" r:id="rId22"/>
    <p:sldId id="385" r:id="rId23"/>
    <p:sldId id="386" r:id="rId24"/>
    <p:sldId id="388" r:id="rId25"/>
    <p:sldId id="389" r:id="rId26"/>
    <p:sldId id="358" r:id="rId27"/>
    <p:sldId id="391" r:id="rId28"/>
    <p:sldId id="390" r:id="rId29"/>
    <p:sldId id="359" r:id="rId30"/>
    <p:sldId id="393" r:id="rId31"/>
    <p:sldId id="392" r:id="rId32"/>
    <p:sldId id="362" r:id="rId33"/>
    <p:sldId id="395" r:id="rId34"/>
    <p:sldId id="394" r:id="rId35"/>
    <p:sldId id="401" r:id="rId36"/>
    <p:sldId id="364" r:id="rId37"/>
    <p:sldId id="363" r:id="rId38"/>
    <p:sldId id="365" r:id="rId39"/>
    <p:sldId id="366" r:id="rId40"/>
    <p:sldId id="367" r:id="rId41"/>
    <p:sldId id="368" r:id="rId42"/>
    <p:sldId id="369" r:id="rId43"/>
    <p:sldId id="370" r:id="rId44"/>
    <p:sldId id="371" r:id="rId45"/>
    <p:sldId id="373" r:id="rId46"/>
    <p:sldId id="374" r:id="rId47"/>
    <p:sldId id="372" r:id="rId48"/>
    <p:sldId id="375" r:id="rId49"/>
    <p:sldId id="376" r:id="rId50"/>
    <p:sldId id="337" r:id="rId51"/>
    <p:sldId id="396" r:id="rId52"/>
    <p:sldId id="399" r:id="rId53"/>
    <p:sldId id="400" r:id="rId54"/>
    <p:sldId id="397" r:id="rId55"/>
    <p:sldId id="398" r:id="rId56"/>
    <p:sldId id="278" r:id="rId57"/>
    <p:sldId id="343" r:id="rId58"/>
  </p:sldIdLst>
  <p:sldSz cx="12192000" cy="6858000"/>
  <p:notesSz cx="6858000" cy="9144000"/>
  <p:custDataLst>
    <p:tags r:id="rId60"/>
  </p:custDataLst>
  <p:defaultTextStyle>
    <a:defPPr>
      <a:defRPr lang="zh-CN"/>
    </a:defPPr>
    <a:lvl1pPr marL="0" algn="l" defTabSz="912927" rtl="0" eaLnBrk="1" latinLnBrk="0" hangingPunct="1">
      <a:defRPr sz="1900" kern="1200">
        <a:solidFill>
          <a:schemeClr val="tx1"/>
        </a:solidFill>
        <a:latin typeface="+mn-lt"/>
        <a:ea typeface="+mn-ea"/>
        <a:cs typeface="+mn-cs"/>
      </a:defRPr>
    </a:lvl1pPr>
    <a:lvl2pPr marL="456423" algn="l" defTabSz="912927" rtl="0" eaLnBrk="1" latinLnBrk="0" hangingPunct="1">
      <a:defRPr sz="1900" kern="1200">
        <a:solidFill>
          <a:schemeClr val="tx1"/>
        </a:solidFill>
        <a:latin typeface="+mn-lt"/>
        <a:ea typeface="+mn-ea"/>
        <a:cs typeface="+mn-cs"/>
      </a:defRPr>
    </a:lvl2pPr>
    <a:lvl3pPr marL="912927" algn="l" defTabSz="912927" rtl="0" eaLnBrk="1" latinLnBrk="0" hangingPunct="1">
      <a:defRPr sz="1900" kern="1200">
        <a:solidFill>
          <a:schemeClr val="tx1"/>
        </a:solidFill>
        <a:latin typeface="+mn-lt"/>
        <a:ea typeface="+mn-ea"/>
        <a:cs typeface="+mn-cs"/>
      </a:defRPr>
    </a:lvl3pPr>
    <a:lvl4pPr marL="1369390" algn="l" defTabSz="912927" rtl="0" eaLnBrk="1" latinLnBrk="0" hangingPunct="1">
      <a:defRPr sz="1900" kern="1200">
        <a:solidFill>
          <a:schemeClr val="tx1"/>
        </a:solidFill>
        <a:latin typeface="+mn-lt"/>
        <a:ea typeface="+mn-ea"/>
        <a:cs typeface="+mn-cs"/>
      </a:defRPr>
    </a:lvl4pPr>
    <a:lvl5pPr marL="1825853" algn="l" defTabSz="912927" rtl="0" eaLnBrk="1" latinLnBrk="0" hangingPunct="1">
      <a:defRPr sz="1900" kern="1200">
        <a:solidFill>
          <a:schemeClr val="tx1"/>
        </a:solidFill>
        <a:latin typeface="+mn-lt"/>
        <a:ea typeface="+mn-ea"/>
        <a:cs typeface="+mn-cs"/>
      </a:defRPr>
    </a:lvl5pPr>
    <a:lvl6pPr marL="2282358" algn="l" defTabSz="912927" rtl="0" eaLnBrk="1" latinLnBrk="0" hangingPunct="1">
      <a:defRPr sz="1900" kern="1200">
        <a:solidFill>
          <a:schemeClr val="tx1"/>
        </a:solidFill>
        <a:latin typeface="+mn-lt"/>
        <a:ea typeface="+mn-ea"/>
        <a:cs typeface="+mn-cs"/>
      </a:defRPr>
    </a:lvl6pPr>
    <a:lvl7pPr marL="2738778" algn="l" defTabSz="912927" rtl="0" eaLnBrk="1" latinLnBrk="0" hangingPunct="1">
      <a:defRPr sz="1900" kern="1200">
        <a:solidFill>
          <a:schemeClr val="tx1"/>
        </a:solidFill>
        <a:latin typeface="+mn-lt"/>
        <a:ea typeface="+mn-ea"/>
        <a:cs typeface="+mn-cs"/>
      </a:defRPr>
    </a:lvl7pPr>
    <a:lvl8pPr marL="3195200" algn="l" defTabSz="912927" rtl="0" eaLnBrk="1" latinLnBrk="0" hangingPunct="1">
      <a:defRPr sz="1900" kern="1200">
        <a:solidFill>
          <a:schemeClr val="tx1"/>
        </a:solidFill>
        <a:latin typeface="+mn-lt"/>
        <a:ea typeface="+mn-ea"/>
        <a:cs typeface="+mn-cs"/>
      </a:defRPr>
    </a:lvl8pPr>
    <a:lvl9pPr marL="3651623" algn="l" defTabSz="91292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408"/>
    <a:srgbClr val="E75329"/>
    <a:srgbClr val="A35B1B"/>
    <a:srgbClr val="C8E8FF"/>
    <a:srgbClr val="E0F2FE"/>
    <a:srgbClr val="FFFA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24" autoAdjust="0"/>
    <p:restoredTop sz="90214" autoAdjust="0"/>
  </p:normalViewPr>
  <p:slideViewPr>
    <p:cSldViewPr snapToGrid="0">
      <p:cViewPr varScale="1">
        <p:scale>
          <a:sx n="88" d="100"/>
          <a:sy n="88" d="100"/>
        </p:scale>
        <p:origin x="206"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4A1FF4-EC20-4495-AA10-EEC92C8D30C6}" type="datetimeFigureOut">
              <a:rPr lang="zh-CN" altLang="en-US" smtClean="0"/>
              <a:pPr/>
              <a:t>2024/11/7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3DA120-A66D-4789-A98A-0ADFF6EEE4FF}" type="slidenum">
              <a:rPr lang="zh-CN" altLang="en-US" smtClean="0"/>
              <a:pPr/>
              <a:t>‹#›</a:t>
            </a:fld>
            <a:endParaRPr lang="zh-CN" altLang="en-US"/>
          </a:p>
        </p:txBody>
      </p:sp>
    </p:spTree>
    <p:extLst>
      <p:ext uri="{BB962C8B-B14F-4D97-AF65-F5344CB8AC3E}">
        <p14:creationId xmlns:p14="http://schemas.microsoft.com/office/powerpoint/2010/main" val="24135444"/>
      </p:ext>
    </p:extLst>
  </p:cSld>
  <p:clrMap bg1="lt1" tx1="dk1" bg2="lt2" tx2="dk2" accent1="accent1" accent2="accent2" accent3="accent3" accent4="accent4" accent5="accent5" accent6="accent6" hlink="hlink" folHlink="folHlink"/>
  <p:notesStyle>
    <a:lvl1pPr marL="0" algn="l" defTabSz="912927" rtl="0" eaLnBrk="1" latinLnBrk="0" hangingPunct="1">
      <a:defRPr sz="1200" kern="1200">
        <a:solidFill>
          <a:schemeClr val="tx1"/>
        </a:solidFill>
        <a:latin typeface="+mn-lt"/>
        <a:ea typeface="+mn-ea"/>
        <a:cs typeface="+mn-cs"/>
      </a:defRPr>
    </a:lvl1pPr>
    <a:lvl2pPr marL="456423" algn="l" defTabSz="912927" rtl="0" eaLnBrk="1" latinLnBrk="0" hangingPunct="1">
      <a:defRPr sz="1200" kern="1200">
        <a:solidFill>
          <a:schemeClr val="tx1"/>
        </a:solidFill>
        <a:latin typeface="+mn-lt"/>
        <a:ea typeface="+mn-ea"/>
        <a:cs typeface="+mn-cs"/>
      </a:defRPr>
    </a:lvl2pPr>
    <a:lvl3pPr marL="912927" algn="l" defTabSz="912927" rtl="0" eaLnBrk="1" latinLnBrk="0" hangingPunct="1">
      <a:defRPr sz="1200" kern="1200">
        <a:solidFill>
          <a:schemeClr val="tx1"/>
        </a:solidFill>
        <a:latin typeface="+mn-lt"/>
        <a:ea typeface="+mn-ea"/>
        <a:cs typeface="+mn-cs"/>
      </a:defRPr>
    </a:lvl3pPr>
    <a:lvl4pPr marL="1369390" algn="l" defTabSz="912927" rtl="0" eaLnBrk="1" latinLnBrk="0" hangingPunct="1">
      <a:defRPr sz="1200" kern="1200">
        <a:solidFill>
          <a:schemeClr val="tx1"/>
        </a:solidFill>
        <a:latin typeface="+mn-lt"/>
        <a:ea typeface="+mn-ea"/>
        <a:cs typeface="+mn-cs"/>
      </a:defRPr>
    </a:lvl4pPr>
    <a:lvl5pPr marL="1825853" algn="l" defTabSz="912927" rtl="0" eaLnBrk="1" latinLnBrk="0" hangingPunct="1">
      <a:defRPr sz="1200" kern="1200">
        <a:solidFill>
          <a:schemeClr val="tx1"/>
        </a:solidFill>
        <a:latin typeface="+mn-lt"/>
        <a:ea typeface="+mn-ea"/>
        <a:cs typeface="+mn-cs"/>
      </a:defRPr>
    </a:lvl5pPr>
    <a:lvl6pPr marL="2282358" algn="l" defTabSz="912927" rtl="0" eaLnBrk="1" latinLnBrk="0" hangingPunct="1">
      <a:defRPr sz="1200" kern="1200">
        <a:solidFill>
          <a:schemeClr val="tx1"/>
        </a:solidFill>
        <a:latin typeface="+mn-lt"/>
        <a:ea typeface="+mn-ea"/>
        <a:cs typeface="+mn-cs"/>
      </a:defRPr>
    </a:lvl6pPr>
    <a:lvl7pPr marL="2738778" algn="l" defTabSz="912927" rtl="0" eaLnBrk="1" latinLnBrk="0" hangingPunct="1">
      <a:defRPr sz="1200" kern="1200">
        <a:solidFill>
          <a:schemeClr val="tx1"/>
        </a:solidFill>
        <a:latin typeface="+mn-lt"/>
        <a:ea typeface="+mn-ea"/>
        <a:cs typeface="+mn-cs"/>
      </a:defRPr>
    </a:lvl7pPr>
    <a:lvl8pPr marL="3195200" algn="l" defTabSz="912927" rtl="0" eaLnBrk="1" latinLnBrk="0" hangingPunct="1">
      <a:defRPr sz="1200" kern="1200">
        <a:solidFill>
          <a:schemeClr val="tx1"/>
        </a:solidFill>
        <a:latin typeface="+mn-lt"/>
        <a:ea typeface="+mn-ea"/>
        <a:cs typeface="+mn-cs"/>
      </a:defRPr>
    </a:lvl8pPr>
    <a:lvl9pPr marL="3651623" algn="l" defTabSz="91292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t>2016/4/15 Friday</a:t>
            </a:r>
          </a:p>
        </p:txBody>
      </p:sp>
      <p:sp>
        <p:nvSpPr>
          <p:cNvPr id="9" name="Rectangle 7"/>
          <p:cNvSpPr>
            <a:spLocks noGrp="1"/>
          </p:cNvSpPr>
          <p:nvPr>
            <p:ph type="sldNum" sz="quarter" idx="5"/>
          </p:nvPr>
        </p:nvSpPr>
        <p:spPr/>
        <p:txBody>
          <a:bodyPr/>
          <a:lstStyle/>
          <a:p>
            <a:pPr>
              <a:defRPr/>
            </a:pPr>
            <a:r>
              <a:rPr lang="zh-CN" altLang="en-US"/>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t>12</a:t>
            </a:r>
          </a:p>
        </p:txBody>
      </p:sp>
    </p:spTree>
    <p:extLst>
      <p:ext uri="{BB962C8B-B14F-4D97-AF65-F5344CB8AC3E}">
        <p14:creationId xmlns:p14="http://schemas.microsoft.com/office/powerpoint/2010/main" val="2603975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9899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637634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637634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4170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3057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9454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4282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8162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12528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6908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solidFill>
                  <a:prstClr val="black"/>
                </a:solidFill>
              </a:rPr>
              <a:t>2016/4/15 Friday</a:t>
            </a:r>
          </a:p>
        </p:txBody>
      </p:sp>
      <p:sp>
        <p:nvSpPr>
          <p:cNvPr id="9" name="Rectangle 7"/>
          <p:cNvSpPr>
            <a:spLocks noGrp="1"/>
          </p:cNvSpPr>
          <p:nvPr>
            <p:ph type="sldNum" sz="quarter" idx="5"/>
          </p:nvPr>
        </p:nvSpPr>
        <p:spPr/>
        <p:txBody>
          <a:bodyPr/>
          <a:lstStyle/>
          <a:p>
            <a:pPr>
              <a:defRPr/>
            </a:pPr>
            <a:r>
              <a:rPr lang="zh-CN" altLang="en-US">
                <a:solidFill>
                  <a:prstClr val="black"/>
                </a:solidFill>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solidFill>
                  <a:prstClr val="black"/>
                </a:solidFill>
              </a:rPr>
              <a:t>12</a:t>
            </a:r>
          </a:p>
        </p:txBody>
      </p:sp>
    </p:spTree>
    <p:extLst>
      <p:ext uri="{BB962C8B-B14F-4D97-AF65-F5344CB8AC3E}">
        <p14:creationId xmlns:p14="http://schemas.microsoft.com/office/powerpoint/2010/main" val="260397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25240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8090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5164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4761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4449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51452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5922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0098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5727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84522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52135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0461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solidFill>
                  <a:prstClr val="black"/>
                </a:solidFill>
              </a:rPr>
              <a:t>2016/4/15 Friday</a:t>
            </a:r>
          </a:p>
        </p:txBody>
      </p:sp>
      <p:sp>
        <p:nvSpPr>
          <p:cNvPr id="9" name="Rectangle 7"/>
          <p:cNvSpPr>
            <a:spLocks noGrp="1"/>
          </p:cNvSpPr>
          <p:nvPr>
            <p:ph type="sldNum" sz="quarter" idx="5"/>
          </p:nvPr>
        </p:nvSpPr>
        <p:spPr/>
        <p:txBody>
          <a:bodyPr/>
          <a:lstStyle/>
          <a:p>
            <a:pPr>
              <a:defRPr/>
            </a:pPr>
            <a:r>
              <a:rPr lang="zh-CN" altLang="en-US">
                <a:solidFill>
                  <a:prstClr val="black"/>
                </a:solidFill>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solidFill>
                  <a:prstClr val="black"/>
                </a:solidFill>
              </a:rPr>
              <a:t>12</a:t>
            </a:r>
          </a:p>
        </p:txBody>
      </p:sp>
    </p:spTree>
    <p:extLst>
      <p:ext uri="{BB962C8B-B14F-4D97-AF65-F5344CB8AC3E}">
        <p14:creationId xmlns:p14="http://schemas.microsoft.com/office/powerpoint/2010/main" val="2603975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49</a:t>
            </a:fld>
            <a:endParaRPr lang="zh-CN" altLang="en-US">
              <a:solidFill>
                <a:prstClr val="black"/>
              </a:solidFill>
            </a:endParaRPr>
          </a:p>
        </p:txBody>
      </p:sp>
    </p:spTree>
    <p:extLst>
      <p:ext uri="{BB962C8B-B14F-4D97-AF65-F5344CB8AC3E}">
        <p14:creationId xmlns:p14="http://schemas.microsoft.com/office/powerpoint/2010/main" val="3652400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50</a:t>
            </a:fld>
            <a:endParaRPr lang="zh-CN" altLang="en-US">
              <a:solidFill>
                <a:prstClr val="black"/>
              </a:solidFill>
            </a:endParaRPr>
          </a:p>
        </p:txBody>
      </p:sp>
    </p:spTree>
    <p:extLst>
      <p:ext uri="{BB962C8B-B14F-4D97-AF65-F5344CB8AC3E}">
        <p14:creationId xmlns:p14="http://schemas.microsoft.com/office/powerpoint/2010/main" val="3509463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51</a:t>
            </a:fld>
            <a:endParaRPr lang="zh-CN" altLang="en-US">
              <a:solidFill>
                <a:prstClr val="black"/>
              </a:solidFill>
            </a:endParaRPr>
          </a:p>
        </p:txBody>
      </p:sp>
    </p:spTree>
    <p:extLst>
      <p:ext uri="{BB962C8B-B14F-4D97-AF65-F5344CB8AC3E}">
        <p14:creationId xmlns:p14="http://schemas.microsoft.com/office/powerpoint/2010/main" val="475719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2726097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solidFill>
                  <a:prstClr val="black"/>
                </a:solidFill>
              </a:rPr>
              <a:pPr/>
              <a:t>53</a:t>
            </a:fld>
            <a:endParaRPr lang="zh-CN" altLang="en-US">
              <a:solidFill>
                <a:prstClr val="black"/>
              </a:solidFill>
            </a:endParaRPr>
          </a:p>
        </p:txBody>
      </p:sp>
    </p:spTree>
    <p:extLst>
      <p:ext uri="{BB962C8B-B14F-4D97-AF65-F5344CB8AC3E}">
        <p14:creationId xmlns:p14="http://schemas.microsoft.com/office/powerpoint/2010/main" val="1539476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pPr/>
              <a:t>54</a:t>
            </a:fld>
            <a:endParaRPr lang="zh-CN" altLang="en-US"/>
          </a:p>
        </p:txBody>
      </p:sp>
    </p:spTree>
    <p:extLst>
      <p:ext uri="{BB962C8B-B14F-4D97-AF65-F5344CB8AC3E}">
        <p14:creationId xmlns:p14="http://schemas.microsoft.com/office/powerpoint/2010/main" val="466961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solidFill>
                  <a:prstClr val="black"/>
                </a:solidFill>
              </a:rPr>
              <a:t>2016/4/15 Friday</a:t>
            </a:r>
          </a:p>
        </p:txBody>
      </p:sp>
      <p:sp>
        <p:nvSpPr>
          <p:cNvPr id="9" name="Rectangle 7"/>
          <p:cNvSpPr>
            <a:spLocks noGrp="1"/>
          </p:cNvSpPr>
          <p:nvPr>
            <p:ph type="sldNum" sz="quarter" idx="5"/>
          </p:nvPr>
        </p:nvSpPr>
        <p:spPr/>
        <p:txBody>
          <a:bodyPr/>
          <a:lstStyle/>
          <a:p>
            <a:pPr>
              <a:defRPr/>
            </a:pPr>
            <a:r>
              <a:rPr lang="zh-CN" altLang="en-US">
                <a:solidFill>
                  <a:prstClr val="black"/>
                </a:solidFill>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solidFill>
                  <a:prstClr val="black"/>
                </a:solidFill>
              </a:rPr>
              <a:t>12</a:t>
            </a:r>
          </a:p>
        </p:txBody>
      </p:sp>
    </p:spTree>
    <p:extLst>
      <p:ext uri="{BB962C8B-B14F-4D97-AF65-F5344CB8AC3E}">
        <p14:creationId xmlns:p14="http://schemas.microsoft.com/office/powerpoint/2010/main" val="2603975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pPr/>
              <a:t>5</a:t>
            </a:fld>
            <a:endParaRPr lang="zh-CN" altLang="en-US"/>
          </a:p>
        </p:txBody>
      </p:sp>
    </p:spTree>
    <p:extLst>
      <p:ext uri="{BB962C8B-B14F-4D97-AF65-F5344CB8AC3E}">
        <p14:creationId xmlns:p14="http://schemas.microsoft.com/office/powerpoint/2010/main" val="85127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solidFill>
                  <a:prstClr val="black"/>
                </a:solidFill>
              </a:rPr>
              <a:t>2016/4/15 Friday</a:t>
            </a:r>
          </a:p>
        </p:txBody>
      </p:sp>
      <p:sp>
        <p:nvSpPr>
          <p:cNvPr id="9" name="Rectangle 7"/>
          <p:cNvSpPr>
            <a:spLocks noGrp="1"/>
          </p:cNvSpPr>
          <p:nvPr>
            <p:ph type="sldNum" sz="quarter" idx="5"/>
          </p:nvPr>
        </p:nvSpPr>
        <p:spPr/>
        <p:txBody>
          <a:bodyPr/>
          <a:lstStyle/>
          <a:p>
            <a:pPr>
              <a:defRPr/>
            </a:pPr>
            <a:r>
              <a:rPr lang="zh-CN" altLang="en-US">
                <a:solidFill>
                  <a:prstClr val="black"/>
                </a:solidFill>
              </a:rPr>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solidFill>
                  <a:prstClr val="black"/>
                </a:solidFill>
              </a:rPr>
              <a:t>12</a:t>
            </a:r>
          </a:p>
        </p:txBody>
      </p:sp>
    </p:spTree>
    <p:extLst>
      <p:ext uri="{BB962C8B-B14F-4D97-AF65-F5344CB8AC3E}">
        <p14:creationId xmlns:p14="http://schemas.microsoft.com/office/powerpoint/2010/main" val="260397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384489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pPr/>
              <a:t>9</a:t>
            </a:fld>
            <a:endParaRPr lang="zh-CN" altLang="en-US"/>
          </a:p>
        </p:txBody>
      </p:sp>
    </p:spTree>
    <p:extLst>
      <p:ext uri="{BB962C8B-B14F-4D97-AF65-F5344CB8AC3E}">
        <p14:creationId xmlns:p14="http://schemas.microsoft.com/office/powerpoint/2010/main" val="1689910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96839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927" rtl="0" eaLnBrk="1" fontAlgn="auto" latinLnBrk="0" hangingPunct="1">
              <a:lnSpc>
                <a:spcPct val="100000"/>
              </a:lnSpc>
              <a:spcBef>
                <a:spcPts val="0"/>
              </a:spcBef>
              <a:spcAft>
                <a:spcPts val="0"/>
              </a:spcAft>
              <a:buClrTx/>
              <a:buSzTx/>
              <a:buFontTx/>
              <a:buNone/>
              <a:tabLst/>
              <a:defRPr/>
            </a:pPr>
            <a:fld id="{F13DA120-A66D-4789-A98A-0ADFF6EEE4F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92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884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38560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tretch>
            <a:fillRect/>
          </a:stretch>
        </p:blipFill>
        <p:spPr bwMode="auto">
          <a:xfrm>
            <a:off x="8109" y="24"/>
            <a:ext cx="12175787" cy="6857999"/>
          </a:xfrm>
          <a:prstGeom prst="rect">
            <a:avLst/>
          </a:prstGeom>
          <a:noFill/>
        </p:spPr>
      </p:pic>
    </p:spTree>
    <p:extLst>
      <p:ext uri="{BB962C8B-B14F-4D97-AF65-F5344CB8AC3E}">
        <p14:creationId xmlns:p14="http://schemas.microsoft.com/office/powerpoint/2010/main" val="87289154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F7EAEE0A-A289-467F-9171-54ED5CF42C52}" type="datetimeFigureOut">
              <a:rPr lang="zh-CN" altLang="en-US" smtClean="0"/>
              <a:pPr/>
              <a:t>2024/11/7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342837140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7EAEE0A-A289-467F-9171-54ED5CF42C52}" type="datetimeFigureOut">
              <a:rPr lang="zh-CN" altLang="en-US" smtClean="0"/>
              <a:pPr/>
              <a:t>2024/11/7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207597500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3188" y="9875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F7EAEE0A-A289-467F-9171-54ED5CF42C52}" type="datetimeFigureOut">
              <a:rPr lang="zh-CN" altLang="en-US" smtClean="0"/>
              <a:pPr/>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129722352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8" y="987512"/>
            <a:ext cx="6172200" cy="4873625"/>
          </a:xfrm>
        </p:spPr>
        <p:txBody>
          <a:bodyPr/>
          <a:lstStyle>
            <a:lvl1pPr marL="0" indent="0">
              <a:buNone/>
              <a:defRPr sz="3200"/>
            </a:lvl1pPr>
            <a:lvl2pPr marL="456423" indent="0">
              <a:buNone/>
              <a:defRPr sz="2800"/>
            </a:lvl2pPr>
            <a:lvl3pPr marL="912927" indent="0">
              <a:buNone/>
              <a:defRPr sz="2400"/>
            </a:lvl3pPr>
            <a:lvl4pPr marL="1369390" indent="0">
              <a:buNone/>
              <a:defRPr sz="2000"/>
            </a:lvl4pPr>
            <a:lvl5pPr marL="1825853" indent="0">
              <a:buNone/>
              <a:defRPr sz="2000"/>
            </a:lvl5pPr>
            <a:lvl6pPr marL="2282358" indent="0">
              <a:buNone/>
              <a:defRPr sz="2000"/>
            </a:lvl6pPr>
            <a:lvl7pPr marL="2738778" indent="0">
              <a:buNone/>
              <a:defRPr sz="2000"/>
            </a:lvl7pPr>
            <a:lvl8pPr marL="3195200" indent="0">
              <a:buNone/>
              <a:defRPr sz="2000"/>
            </a:lvl8pPr>
            <a:lvl9pPr marL="3651623"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F7EAEE0A-A289-467F-9171-54ED5CF42C52}" type="datetimeFigureOut">
              <a:rPr lang="zh-CN" altLang="en-US" smtClean="0"/>
              <a:pPr/>
              <a:t>2024/11/7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7577780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F7EAEE0A-A289-467F-9171-54ED5CF42C52}" type="datetimeFigureOut">
              <a:rPr lang="zh-CN" altLang="en-US" smtClean="0"/>
              <a:pPr/>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170499995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11"/>
            <a:ext cx="2628900" cy="5811839"/>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203" y="365211"/>
            <a:ext cx="7734300" cy="5811839"/>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F7EAEE0A-A289-467F-9171-54ED5CF42C52}" type="datetimeFigureOut">
              <a:rPr lang="zh-CN" altLang="en-US" smtClean="0"/>
              <a:pPr/>
              <a:t>2024/11/7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223246011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3509901"/>
      </p:ext>
    </p:extLst>
  </p:cSld>
  <p:clrMapOvr>
    <a:masterClrMapping/>
  </p:clrMapOvr>
  <p:transition spd="slow" advTm="3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2629968"/>
      </p:ext>
    </p:extLst>
  </p:cSld>
  <p:clrMapOvr>
    <a:masterClrMapping/>
  </p:clrMapOvr>
  <p:transition spd="slow" advTm="300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5164617"/>
      </p:ext>
    </p:extLst>
  </p:cSld>
  <p:clrMapOvr>
    <a:masterClrMapping/>
  </p:clrMapOvr>
  <p:transition spd="slow" advTm="3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l="-1000" t="4000" r="21000" b="-8000"/>
          </a:stretch>
        </a:blipFill>
        <a:effectLst/>
      </p:bgPr>
    </p:bg>
    <p:spTree>
      <p:nvGrpSpPr>
        <p:cNvPr id="1" name=""/>
        <p:cNvGrpSpPr/>
        <p:nvPr/>
      </p:nvGrpSpPr>
      <p:grpSpPr>
        <a:xfrm>
          <a:off x="0" y="0"/>
          <a:ext cx="0" cy="0"/>
          <a:chOff x="0" y="0"/>
          <a:chExt cx="0" cy="0"/>
        </a:xfrm>
      </p:grpSpPr>
      <p:sp>
        <p:nvSpPr>
          <p:cNvPr id="5" name="矩形 4"/>
          <p:cNvSpPr/>
          <p:nvPr userDrawn="1"/>
        </p:nvSpPr>
        <p:spPr>
          <a:xfrm>
            <a:off x="3" y="1"/>
            <a:ext cx="5372100" cy="704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
        <p:nvSpPr>
          <p:cNvPr id="4" name="矩形 3"/>
          <p:cNvSpPr/>
          <p:nvPr userDrawn="1"/>
        </p:nvSpPr>
        <p:spPr>
          <a:xfrm>
            <a:off x="3752876" y="0"/>
            <a:ext cx="8439151" cy="6858000"/>
          </a:xfrm>
          <a:prstGeom prst="rect">
            <a:avLst/>
          </a:prstGeom>
          <a:gradFill>
            <a:gsLst>
              <a:gs pos="0">
                <a:schemeClr val="bg1">
                  <a:alpha val="0"/>
                </a:schemeClr>
              </a:gs>
              <a:gs pos="2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Tree>
    <p:extLst>
      <p:ext uri="{BB962C8B-B14F-4D97-AF65-F5344CB8AC3E}">
        <p14:creationId xmlns:p14="http://schemas.microsoft.com/office/powerpoint/2010/main" val="82583212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6234333"/>
      </p:ext>
    </p:extLst>
  </p:cSld>
  <p:clrMapOvr>
    <a:masterClrMapping/>
  </p:clrMapOvr>
  <p:transition spd="slow" advTm="3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1832771"/>
      </p:ext>
    </p:extLst>
  </p:cSld>
  <p:clrMapOvr>
    <a:masterClrMapping/>
  </p:clrMapOvr>
  <p:transition spd="slow" advTm="3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8529557"/>
      </p:ext>
    </p:extLst>
  </p:cSld>
  <p:clrMapOvr>
    <a:masterClrMapping/>
  </p:clrMapOvr>
  <p:transition spd="slow" advTm="3000">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7411287"/>
      </p:ext>
    </p:extLst>
  </p:cSld>
  <p:clrMapOvr>
    <a:masterClrMapping/>
  </p:clrMapOvr>
  <p:transition spd="slow" advTm="300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1702896"/>
      </p:ext>
    </p:extLst>
  </p:cSld>
  <p:clrMapOvr>
    <a:masterClrMapping/>
  </p:clrMapOvr>
  <p:transition spd="slow" advTm="300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2106498"/>
      </p:ext>
    </p:extLst>
  </p:cSld>
  <p:clrMapOvr>
    <a:masterClrMapping/>
  </p:clrMapOvr>
  <p:transition spd="slow" advTm="300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8723200"/>
      </p:ext>
    </p:extLst>
  </p:cSld>
  <p:clrMapOvr>
    <a:masterClrMapping/>
  </p:clrMapOvr>
  <p:transition spd="slow" advTm="300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2024/11/7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2057635"/>
      </p:ext>
    </p:extLst>
  </p:cSld>
  <p:clrMapOvr>
    <a:masterClrMapping/>
  </p:clrMapOvr>
  <p:transition spd="slow" advTm="300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1250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5390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43000" t="-7000" r="-28000" b="10000"/>
          </a:stretch>
        </a:blipFill>
        <a:effectLst/>
      </p:bgPr>
    </p:bg>
    <p:spTree>
      <p:nvGrpSpPr>
        <p:cNvPr id="1" name=""/>
        <p:cNvGrpSpPr/>
        <p:nvPr/>
      </p:nvGrpSpPr>
      <p:grpSpPr>
        <a:xfrm>
          <a:off x="0" y="0"/>
          <a:ext cx="0" cy="0"/>
          <a:chOff x="0" y="0"/>
          <a:chExt cx="0" cy="0"/>
        </a:xfrm>
      </p:grpSpPr>
      <p:sp>
        <p:nvSpPr>
          <p:cNvPr id="8" name="矩形 7"/>
          <p:cNvSpPr/>
          <p:nvPr userDrawn="1"/>
        </p:nvSpPr>
        <p:spPr>
          <a:xfrm>
            <a:off x="8134349" y="5867400"/>
            <a:ext cx="4057651"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
        <p:nvSpPr>
          <p:cNvPr id="7" name="矩形 6"/>
          <p:cNvSpPr/>
          <p:nvPr userDrawn="1"/>
        </p:nvSpPr>
        <p:spPr>
          <a:xfrm>
            <a:off x="1" y="0"/>
            <a:ext cx="10001251" cy="6858000"/>
          </a:xfrm>
          <a:prstGeom prst="rect">
            <a:avLst/>
          </a:prstGeom>
          <a:gradFill>
            <a:gsLst>
              <a:gs pos="82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Tree>
    <p:extLst>
      <p:ext uri="{BB962C8B-B14F-4D97-AF65-F5344CB8AC3E}">
        <p14:creationId xmlns:p14="http://schemas.microsoft.com/office/powerpoint/2010/main" val="209575750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7685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1113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3616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7390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3484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642514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747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3313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5267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47000" t="30000" r="-17000" b="-7000"/>
          </a:stretch>
        </a:blipFill>
        <a:effectLst/>
      </p:bgPr>
    </p:bg>
    <p:spTree>
      <p:nvGrpSpPr>
        <p:cNvPr id="1" name=""/>
        <p:cNvGrpSpPr/>
        <p:nvPr/>
      </p:nvGrpSpPr>
      <p:grpSpPr>
        <a:xfrm>
          <a:off x="0" y="0"/>
          <a:ext cx="0" cy="0"/>
          <a:chOff x="0" y="0"/>
          <a:chExt cx="0" cy="0"/>
        </a:xfrm>
      </p:grpSpPr>
      <p:sp>
        <p:nvSpPr>
          <p:cNvPr id="8" name="矩形 7"/>
          <p:cNvSpPr/>
          <p:nvPr userDrawn="1"/>
        </p:nvSpPr>
        <p:spPr>
          <a:xfrm>
            <a:off x="7524749" y="1"/>
            <a:ext cx="4667251" cy="2076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
        <p:nvSpPr>
          <p:cNvPr id="7" name="矩形 6"/>
          <p:cNvSpPr/>
          <p:nvPr userDrawn="1"/>
        </p:nvSpPr>
        <p:spPr>
          <a:xfrm>
            <a:off x="1" y="0"/>
            <a:ext cx="9696451" cy="6858000"/>
          </a:xfrm>
          <a:prstGeom prst="rect">
            <a:avLst/>
          </a:prstGeom>
          <a:gradFill>
            <a:gsLst>
              <a:gs pos="85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endParaRPr lang="zh-CN" altLang="en-US"/>
          </a:p>
        </p:txBody>
      </p:sp>
    </p:spTree>
    <p:extLst>
      <p:ext uri="{BB962C8B-B14F-4D97-AF65-F5344CB8AC3E}">
        <p14:creationId xmlns:p14="http://schemas.microsoft.com/office/powerpoint/2010/main" val="161632115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1026" name="Picture 2" descr="E:\绿优格设计专用\成品\电子小报\212494353.png"/>
          <p:cNvPicPr>
            <a:picLocks noChangeAspect="1" noChangeArrowheads="1"/>
          </p:cNvPicPr>
          <p:nvPr userDrawn="1"/>
        </p:nvPicPr>
        <p:blipFill>
          <a:blip r:embed="rId2"/>
          <a:srcRect t="19885"/>
          <a:stretch>
            <a:fillRect/>
          </a:stretch>
        </p:blipFill>
        <p:spPr bwMode="auto">
          <a:xfrm>
            <a:off x="16" y="0"/>
            <a:ext cx="12237271" cy="6934200"/>
          </a:xfrm>
          <a:prstGeom prst="rect">
            <a:avLst/>
          </a:prstGeom>
          <a:noFill/>
        </p:spPr>
      </p:pic>
    </p:spTree>
    <p:extLst>
      <p:ext uri="{BB962C8B-B14F-4D97-AF65-F5344CB8AC3E}">
        <p14:creationId xmlns:p14="http://schemas.microsoft.com/office/powerpoint/2010/main" val="230636859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050" name="Picture 2" descr="E:\绿优格设计专用\成品\电子小报\积累素材\背景3.png"/>
          <p:cNvPicPr>
            <a:picLocks noChangeAspect="1" noChangeArrowheads="1"/>
          </p:cNvPicPr>
          <p:nvPr userDrawn="1"/>
        </p:nvPicPr>
        <p:blipFill>
          <a:blip r:embed="rId2"/>
          <a:srcRect t="20433"/>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230636859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rcRect t="20434"/>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87289154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rcRect t="2467"/>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87289154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pic>
        <p:nvPicPr>
          <p:cNvPr id="3074" name="Picture 2" descr="E:\绿优格设计专用\成品\电子小报\积累素材\背景.png"/>
          <p:cNvPicPr>
            <a:picLocks noChangeAspect="1" noChangeArrowheads="1"/>
          </p:cNvPicPr>
          <p:nvPr userDrawn="1"/>
        </p:nvPicPr>
        <p:blipFill>
          <a:blip r:embed="rId2"/>
          <a:stretch>
            <a:fillRect/>
          </a:stretch>
        </p:blipFill>
        <p:spPr bwMode="auto">
          <a:xfrm>
            <a:off x="8109" y="0"/>
            <a:ext cx="12175787" cy="6858000"/>
          </a:xfrm>
          <a:prstGeom prst="rect">
            <a:avLst/>
          </a:prstGeom>
          <a:noFill/>
        </p:spPr>
      </p:pic>
    </p:spTree>
    <p:extLst>
      <p:ext uri="{BB962C8B-B14F-4D97-AF65-F5344CB8AC3E}">
        <p14:creationId xmlns:p14="http://schemas.microsoft.com/office/powerpoint/2010/main" val="87289154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310" tIns="45718" rIns="91310" bIns="45718"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9"/>
          </a:xfrm>
          <a:prstGeom prst="rect">
            <a:avLst/>
          </a:prstGeom>
        </p:spPr>
        <p:txBody>
          <a:bodyPr vert="horz" lIns="91310" tIns="45718" rIns="91310" bIns="45718"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91310" tIns="45718" rIns="91310" bIns="45718" rtlCol="0" anchor="ctr"/>
          <a:lstStyle>
            <a:lvl1pPr algn="l">
              <a:defRPr sz="1200">
                <a:solidFill>
                  <a:schemeClr val="tx1">
                    <a:tint val="75000"/>
                  </a:schemeClr>
                </a:solidFill>
              </a:defRPr>
            </a:lvl1pPr>
          </a:lstStyle>
          <a:p>
            <a:fld id="{F7EAEE0A-A289-467F-9171-54ED5CF42C52}" type="datetimeFigureOut">
              <a:rPr lang="zh-CN" altLang="en-US" smtClean="0"/>
              <a:pPr/>
              <a:t>2024/11/7</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310" tIns="45718" rIns="91310"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310" tIns="45718" rIns="91310" bIns="45718" rtlCol="0" anchor="ctr"/>
          <a:lstStyle>
            <a:lvl1pPr algn="r">
              <a:defRPr sz="1200">
                <a:solidFill>
                  <a:schemeClr val="tx1">
                    <a:tint val="75000"/>
                  </a:schemeClr>
                </a:solidFill>
              </a:defRPr>
            </a:lvl1pPr>
          </a:lstStyle>
          <a:p>
            <a:fld id="{16BDA461-72D3-4BB5-A65A-864035EA47B5}" type="slidenum">
              <a:rPr lang="zh-CN" altLang="en-US" smtClean="0"/>
              <a:pPr/>
              <a:t>‹#›</a:t>
            </a:fld>
            <a:endParaRPr lang="zh-CN" altLang="en-US"/>
          </a:p>
        </p:txBody>
      </p:sp>
    </p:spTree>
    <p:extLst>
      <p:ext uri="{BB962C8B-B14F-4D97-AF65-F5344CB8AC3E}">
        <p14:creationId xmlns:p14="http://schemas.microsoft.com/office/powerpoint/2010/main" val="127855525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61" r:id="rId5"/>
    <p:sldLayoutId id="2147483652" r:id="rId6"/>
    <p:sldLayoutId id="2147483653" r:id="rId7"/>
    <p:sldLayoutId id="2147483662" r:id="rId8"/>
    <p:sldLayoutId id="2147483663" r:id="rId9"/>
    <p:sldLayoutId id="2147483664" r:id="rId10"/>
    <p:sldLayoutId id="2147483654" r:id="rId11"/>
    <p:sldLayoutId id="2147483655" r:id="rId12"/>
    <p:sldLayoutId id="2147483656" r:id="rId13"/>
    <p:sldLayoutId id="2147483657" r:id="rId14"/>
    <p:sldLayoutId id="2147483658" r:id="rId15"/>
    <p:sldLayoutId id="2147483659" r:id="rId16"/>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292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53" indent="-228253" algn="l" defTabSz="91292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58" indent="-228253" algn="l" defTabSz="91292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8" indent="-228253" algn="l" defTabSz="91292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0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02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527"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99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45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958"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927" rtl="0" eaLnBrk="1" latinLnBrk="0" hangingPunct="1">
        <a:defRPr sz="1900" kern="1200">
          <a:solidFill>
            <a:schemeClr val="tx1"/>
          </a:solidFill>
          <a:latin typeface="+mn-lt"/>
          <a:ea typeface="+mn-ea"/>
          <a:cs typeface="+mn-cs"/>
        </a:defRPr>
      </a:lvl1pPr>
      <a:lvl2pPr marL="456423" algn="l" defTabSz="912927" rtl="0" eaLnBrk="1" latinLnBrk="0" hangingPunct="1">
        <a:defRPr sz="1900" kern="1200">
          <a:solidFill>
            <a:schemeClr val="tx1"/>
          </a:solidFill>
          <a:latin typeface="+mn-lt"/>
          <a:ea typeface="+mn-ea"/>
          <a:cs typeface="+mn-cs"/>
        </a:defRPr>
      </a:lvl2pPr>
      <a:lvl3pPr marL="912927" algn="l" defTabSz="912927" rtl="0" eaLnBrk="1" latinLnBrk="0" hangingPunct="1">
        <a:defRPr sz="1900" kern="1200">
          <a:solidFill>
            <a:schemeClr val="tx1"/>
          </a:solidFill>
          <a:latin typeface="+mn-lt"/>
          <a:ea typeface="+mn-ea"/>
          <a:cs typeface="+mn-cs"/>
        </a:defRPr>
      </a:lvl3pPr>
      <a:lvl4pPr marL="1369390" algn="l" defTabSz="912927" rtl="0" eaLnBrk="1" latinLnBrk="0" hangingPunct="1">
        <a:defRPr sz="1900" kern="1200">
          <a:solidFill>
            <a:schemeClr val="tx1"/>
          </a:solidFill>
          <a:latin typeface="+mn-lt"/>
          <a:ea typeface="+mn-ea"/>
          <a:cs typeface="+mn-cs"/>
        </a:defRPr>
      </a:lvl4pPr>
      <a:lvl5pPr marL="1825853" algn="l" defTabSz="912927" rtl="0" eaLnBrk="1" latinLnBrk="0" hangingPunct="1">
        <a:defRPr sz="1900" kern="1200">
          <a:solidFill>
            <a:schemeClr val="tx1"/>
          </a:solidFill>
          <a:latin typeface="+mn-lt"/>
          <a:ea typeface="+mn-ea"/>
          <a:cs typeface="+mn-cs"/>
        </a:defRPr>
      </a:lvl5pPr>
      <a:lvl6pPr marL="2282358" algn="l" defTabSz="912927" rtl="0" eaLnBrk="1" latinLnBrk="0" hangingPunct="1">
        <a:defRPr sz="1900" kern="1200">
          <a:solidFill>
            <a:schemeClr val="tx1"/>
          </a:solidFill>
          <a:latin typeface="+mn-lt"/>
          <a:ea typeface="+mn-ea"/>
          <a:cs typeface="+mn-cs"/>
        </a:defRPr>
      </a:lvl6pPr>
      <a:lvl7pPr marL="2738778" algn="l" defTabSz="912927" rtl="0" eaLnBrk="1" latinLnBrk="0" hangingPunct="1">
        <a:defRPr sz="1900" kern="1200">
          <a:solidFill>
            <a:schemeClr val="tx1"/>
          </a:solidFill>
          <a:latin typeface="+mn-lt"/>
          <a:ea typeface="+mn-ea"/>
          <a:cs typeface="+mn-cs"/>
        </a:defRPr>
      </a:lvl7pPr>
      <a:lvl8pPr marL="3195200" algn="l" defTabSz="912927" rtl="0" eaLnBrk="1" latinLnBrk="0" hangingPunct="1">
        <a:defRPr sz="1900" kern="1200">
          <a:solidFill>
            <a:schemeClr val="tx1"/>
          </a:solidFill>
          <a:latin typeface="+mn-lt"/>
          <a:ea typeface="+mn-ea"/>
          <a:cs typeface="+mn-cs"/>
        </a:defRPr>
      </a:lvl8pPr>
      <a:lvl9pPr marL="3651623" algn="l" defTabSz="91292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43FB761-B3F0-4EEF-A476-27C2809F41E6}" type="datetimeFigureOut">
              <a:rPr lang="zh-CN" altLang="en-US" smtClean="0">
                <a:solidFill>
                  <a:prstClr val="black">
                    <a:tint val="75000"/>
                  </a:prstClr>
                </a:solidFill>
              </a:rPr>
              <a:pPr defTabSz="914400"/>
              <a:t>2024/11/7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98A0BAA-A705-45A5-B4A0-0B5EB858F19D}"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419942189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spd="slow" advTm="3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E00D40-447B-4679-94CF-9B596069A8B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7DB2840-3C88-4F35-8072-E8F0B5FBBA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2198559"/>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2.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2.wdp"/><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8.xml"/><Relationship Id="rId7" Type="http://schemas.microsoft.com/office/2007/relationships/hdphoto" Target="../media/hdphoto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png"/><Relationship Id="rId5" Type="http://schemas.openxmlformats.org/officeDocument/2006/relationships/slide" Target="slide2.xml"/><Relationship Id="rId4" Type="http://schemas.openxmlformats.org/officeDocument/2006/relationships/image" Target="../media/image57.jpg"/></Relationships>
</file>

<file path=ppt/slides/_rels/slide3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64.png"/><Relationship Id="rId18" Type="http://schemas.openxmlformats.org/officeDocument/2006/relationships/slide" Target="slide44.xml"/><Relationship Id="rId26" Type="http://schemas.microsoft.com/office/2007/relationships/hdphoto" Target="../media/hdphoto12.wdp"/><Relationship Id="rId3" Type="http://schemas.openxmlformats.org/officeDocument/2006/relationships/slide" Target="slide39.xml"/><Relationship Id="rId21" Type="http://schemas.openxmlformats.org/officeDocument/2006/relationships/slide" Target="slide45.xml"/><Relationship Id="rId7" Type="http://schemas.openxmlformats.org/officeDocument/2006/relationships/image" Target="../media/image62.png"/><Relationship Id="rId12" Type="http://schemas.openxmlformats.org/officeDocument/2006/relationships/slide" Target="slide42.xml"/><Relationship Id="rId17" Type="http://schemas.microsoft.com/office/2007/relationships/hdphoto" Target="../media/hdphoto9.wdp"/><Relationship Id="rId25" Type="http://schemas.openxmlformats.org/officeDocument/2006/relationships/image" Target="../media/image68.png"/><Relationship Id="rId2" Type="http://schemas.openxmlformats.org/officeDocument/2006/relationships/image" Target="../media/image60.jpg"/><Relationship Id="rId16" Type="http://schemas.openxmlformats.org/officeDocument/2006/relationships/image" Target="../media/image65.png"/><Relationship Id="rId20" Type="http://schemas.microsoft.com/office/2007/relationships/hdphoto" Target="../media/hdphoto10.wdp"/><Relationship Id="rId1" Type="http://schemas.openxmlformats.org/officeDocument/2006/relationships/slideLayout" Target="../slideLayouts/slideLayout29.xml"/><Relationship Id="rId6" Type="http://schemas.openxmlformats.org/officeDocument/2006/relationships/slide" Target="slide40.xml"/><Relationship Id="rId11" Type="http://schemas.microsoft.com/office/2007/relationships/hdphoto" Target="../media/hdphoto7.wdp"/><Relationship Id="rId24" Type="http://schemas.openxmlformats.org/officeDocument/2006/relationships/slide" Target="slide46.xml"/><Relationship Id="rId5" Type="http://schemas.microsoft.com/office/2007/relationships/hdphoto" Target="../media/hdphoto5.wdp"/><Relationship Id="rId15" Type="http://schemas.openxmlformats.org/officeDocument/2006/relationships/slide" Target="slide43.xml"/><Relationship Id="rId23" Type="http://schemas.microsoft.com/office/2007/relationships/hdphoto" Target="../media/hdphoto11.wdp"/><Relationship Id="rId10" Type="http://schemas.openxmlformats.org/officeDocument/2006/relationships/image" Target="../media/image63.png"/><Relationship Id="rId19"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slide" Target="slide41.xml"/><Relationship Id="rId14" Type="http://schemas.microsoft.com/office/2007/relationships/hdphoto" Target="../media/hdphoto8.wdp"/><Relationship Id="rId22" Type="http://schemas.openxmlformats.org/officeDocument/2006/relationships/image" Target="../media/image67.png"/><Relationship Id="rId27" Type="http://schemas.openxmlformats.org/officeDocument/2006/relationships/slide" Target="slide47.xml"/></Relationships>
</file>

<file path=ppt/slides/_rels/slide3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3.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2.wav"/><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9.png"/></Relationships>
</file>

<file path=ppt/slides/_rels/slide4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9.png"/></Relationships>
</file>

<file path=ppt/slides/_rels/slide4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9.png"/></Relationships>
</file>

<file path=ppt/slides/_rels/slide4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9.png"/></Relationships>
</file>

<file path=ppt/slides/_rels/slide4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9.png"/></Relationships>
</file>

<file path=ppt/slides/_rels/slide4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61.png"/><Relationship Id="rId12"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8.xml"/><Relationship Id="rId11" Type="http://schemas.openxmlformats.org/officeDocument/2006/relationships/image" Target="../media/image70.png"/><Relationship Id="rId5" Type="http://schemas.openxmlformats.org/officeDocument/2006/relationships/image" Target="../media/image60.jpg"/><Relationship Id="rId10" Type="http://schemas.microsoft.com/office/2007/relationships/hdphoto" Target="../media/hdphoto13.wdp"/><Relationship Id="rId4" Type="http://schemas.openxmlformats.org/officeDocument/2006/relationships/audio" Target="../media/audio3.wav"/><Relationship Id="rId9"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2.jpe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4187"/>
            <a:ext cx="12271023" cy="6952187"/>
          </a:xfrm>
          <a:prstGeom prst="rect">
            <a:avLst/>
          </a:prstGeom>
          <a:noFill/>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90" y="408947"/>
            <a:ext cx="2019745" cy="169828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6731" y="4375566"/>
            <a:ext cx="1523824" cy="2482521"/>
          </a:xfrm>
          <a:prstGeom prst="rect">
            <a:avLst/>
          </a:prstGeom>
          <a:effectLst>
            <a:outerShdw blurRad="50800" dist="38100" dir="5400000" algn="t" rotWithShape="0">
              <a:prstClr val="black">
                <a:alpha val="40000"/>
              </a:prstClr>
            </a:outerShdw>
          </a:effectLst>
        </p:spPr>
      </p:pic>
      <p:sp>
        <p:nvSpPr>
          <p:cNvPr id="2" name="TextBox 1"/>
          <p:cNvSpPr txBox="1"/>
          <p:nvPr/>
        </p:nvSpPr>
        <p:spPr>
          <a:xfrm>
            <a:off x="4479867" y="934921"/>
            <a:ext cx="1881663" cy="646327"/>
          </a:xfrm>
          <a:prstGeom prst="rect">
            <a:avLst/>
          </a:prstGeom>
          <a:noFill/>
        </p:spPr>
        <p:txBody>
          <a:bodyPr wrap="none" lIns="91310" tIns="45718" rIns="91310" bIns="45718" rtlCol="0">
            <a:spAutoFit/>
          </a:bodyPr>
          <a:lstStyle/>
          <a:p>
            <a:r>
              <a:rPr lang="en-US" sz="3600" dirty="0">
                <a:solidFill>
                  <a:srgbClr val="00B050"/>
                </a:solidFill>
                <a:latin typeface="Times New Roman" pitchFamily="18" charset="0"/>
                <a:cs typeface="Times New Roman" pitchFamily="18" charset="0"/>
              </a:rPr>
              <a:t>TIẾT </a:t>
            </a:r>
            <a:r>
              <a:rPr lang="en-US" sz="3600" dirty="0" smtClean="0">
                <a:solidFill>
                  <a:srgbClr val="00B050"/>
                </a:solidFill>
                <a:latin typeface="Times New Roman" pitchFamily="18" charset="0"/>
                <a:cs typeface="Times New Roman" pitchFamily="18" charset="0"/>
              </a:rPr>
              <a:t>:93</a:t>
            </a:r>
            <a:endParaRPr lang="en-US" sz="3600" dirty="0">
              <a:solidFill>
                <a:srgbClr val="00B050"/>
              </a:solidFill>
              <a:latin typeface="Times New Roman" pitchFamily="18" charset="0"/>
              <a:cs typeface="Times New Roman" pitchFamily="18" charset="0"/>
            </a:endParaRPr>
          </a:p>
        </p:txBody>
      </p:sp>
      <p:sp>
        <p:nvSpPr>
          <p:cNvPr id="3" name="TextBox 2"/>
          <p:cNvSpPr txBox="1"/>
          <p:nvPr/>
        </p:nvSpPr>
        <p:spPr>
          <a:xfrm>
            <a:off x="2396404" y="1797755"/>
            <a:ext cx="7981731" cy="1200325"/>
          </a:xfrm>
          <a:prstGeom prst="rect">
            <a:avLst/>
          </a:prstGeom>
          <a:noFill/>
        </p:spPr>
        <p:txBody>
          <a:bodyPr wrap="none" lIns="91310" tIns="45718" rIns="91310" bIns="45718" rtlCol="0">
            <a:spAutoFit/>
          </a:bodyPr>
          <a:lstStyle/>
          <a:p>
            <a:pPr algn="ctr"/>
            <a:r>
              <a:rPr lang="en-US" sz="7200" smtClean="0">
                <a:solidFill>
                  <a:srgbClr val="00B050"/>
                </a:solidFill>
                <a:latin typeface="Times New Roman" pitchFamily="18" charset="0"/>
                <a:cs typeface="Times New Roman" pitchFamily="18" charset="0"/>
              </a:rPr>
              <a:t>VUA CHÍCH CHÒE</a:t>
            </a:r>
            <a:endParaRPr lang="en-US" sz="7200" dirty="0">
              <a:solidFill>
                <a:srgbClr val="00B050"/>
              </a:solidFill>
              <a:latin typeface="Times New Roman" pitchFamily="18" charset="0"/>
              <a:cs typeface="Times New Roman" pitchFamily="18" charset="0"/>
            </a:endParaRPr>
          </a:p>
        </p:txBody>
      </p:sp>
      <p:sp>
        <p:nvSpPr>
          <p:cNvPr id="11" name="TextBox 10"/>
          <p:cNvSpPr txBox="1"/>
          <p:nvPr/>
        </p:nvSpPr>
        <p:spPr>
          <a:xfrm>
            <a:off x="3158992" y="3707725"/>
            <a:ext cx="4754244" cy="646327"/>
          </a:xfrm>
          <a:prstGeom prst="rect">
            <a:avLst/>
          </a:prstGeom>
          <a:noFill/>
        </p:spPr>
        <p:txBody>
          <a:bodyPr wrap="none" lIns="91310" tIns="45718" rIns="91310" bIns="45718" rtlCol="0">
            <a:spAutoFit/>
          </a:bodyPr>
          <a:lstStyle/>
          <a:p>
            <a:r>
              <a:rPr lang="en-US" sz="3600" dirty="0">
                <a:solidFill>
                  <a:srgbClr val="00B050"/>
                </a:solidFill>
                <a:latin typeface="Times New Roman" pitchFamily="18" charset="0"/>
                <a:cs typeface="Times New Roman" pitchFamily="18" charset="0"/>
              </a:rPr>
              <a:t>GIÁO </a:t>
            </a:r>
            <a:r>
              <a:rPr lang="en-US" sz="3600">
                <a:solidFill>
                  <a:srgbClr val="00B050"/>
                </a:solidFill>
                <a:latin typeface="Times New Roman" pitchFamily="18" charset="0"/>
                <a:cs typeface="Times New Roman" pitchFamily="18" charset="0"/>
              </a:rPr>
              <a:t>VIÊN</a:t>
            </a:r>
            <a:r>
              <a:rPr lang="en-US" sz="3600" smtClean="0">
                <a:solidFill>
                  <a:srgbClr val="00B050"/>
                </a:solidFill>
                <a:latin typeface="Times New Roman" pitchFamily="18" charset="0"/>
                <a:cs typeface="Times New Roman" pitchFamily="18" charset="0"/>
              </a:rPr>
              <a:t>:…………..</a:t>
            </a:r>
            <a:endParaRPr lang="en-US" sz="3600" dirty="0">
              <a:solidFill>
                <a:srgbClr val="00B05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95107" y="-17480"/>
            <a:ext cx="4116973" cy="1015659"/>
          </a:xfrm>
          <a:prstGeom prst="rect">
            <a:avLst/>
          </a:prstGeom>
        </p:spPr>
        <p:txBody>
          <a:bodyPr wrap="square" lIns="91310" tIns="45718" rIns="91310" bIns="45718">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a:ea typeface="SimSun"/>
                <a:cs typeface="Times New Roman"/>
              </a:rPr>
              <a:t>2. Chú </a:t>
            </a:r>
            <a:r>
              <a:rPr kumimoji="0" lang="en-US" sz="4000" b="1" i="0" u="none" strike="noStrike" kern="100" cap="none" spc="0" normalizeH="0" baseline="0" noProof="0" smtClean="0">
                <a:ln>
                  <a:noFill/>
                </a:ln>
                <a:solidFill>
                  <a:srgbClr val="000000"/>
                </a:solidFill>
                <a:effectLst/>
                <a:uLnTx/>
                <a:uFillTx/>
                <a:latin typeface="Times New Roman"/>
                <a:ea typeface="SimSun"/>
                <a:cs typeface="Times New Roman"/>
              </a:rPr>
              <a:t>thích:</a:t>
            </a:r>
            <a:endParaRPr kumimoji="0" lang="en-US" sz="40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 name="Rectangle 4"/>
          <p:cNvSpPr/>
          <p:nvPr/>
        </p:nvSpPr>
        <p:spPr>
          <a:xfrm>
            <a:off x="1095107" y="1286302"/>
            <a:ext cx="6096000" cy="823752"/>
          </a:xfrm>
          <a:prstGeom prst="rect">
            <a:avLst/>
          </a:prstGeom>
        </p:spPr>
        <p:txBody>
          <a:bodyPr>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en-US" sz="36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Hiệp </a:t>
            </a:r>
            <a:r>
              <a:rPr kumimoji="0" lang="en-US" sz="3600" b="0" i="1"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sĩ</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8" name="Rectangle 7"/>
          <p:cNvSpPr/>
          <p:nvPr/>
        </p:nvSpPr>
        <p:spPr>
          <a:xfrm>
            <a:off x="665744" y="3958820"/>
            <a:ext cx="4376519" cy="646331"/>
          </a:xfrm>
          <a:prstGeom prst="rect">
            <a:avLst/>
          </a:prstGeom>
        </p:spPr>
        <p:txBody>
          <a:bodyPr wrap="none">
            <a:spAutoFit/>
          </a:bodyPr>
          <a:lstStyle/>
          <a:p>
            <a:pPr marL="0" marR="0" lvl="0" indent="0" algn="l" defTabSz="912927" rtl="0" eaLnBrk="1" fontAlgn="auto" latinLnBrk="0" hangingPunct="1">
              <a:lnSpc>
                <a:spcPct val="100000"/>
              </a:lnSpc>
              <a:spcBef>
                <a:spcPts val="0"/>
              </a:spcBef>
              <a:spcAft>
                <a:spcPts val="0"/>
              </a:spcAft>
              <a:buClrTx/>
              <a:buSzTx/>
              <a:buFontTx/>
              <a:buNone/>
              <a:tabLst/>
              <a:defRPr/>
            </a:pPr>
            <a:r>
              <a:rPr kumimoji="0" lang="en-US" sz="36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Thượng vàng hạ cám</a:t>
            </a: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16" name="Rounded Rectangular Callout 15"/>
          <p:cNvSpPr/>
          <p:nvPr/>
        </p:nvSpPr>
        <p:spPr>
          <a:xfrm>
            <a:off x="4143107" y="343015"/>
            <a:ext cx="5177245" cy="2995684"/>
          </a:xfrm>
          <a:prstGeom prst="wedgeRoundRectCallout">
            <a:avLst>
              <a:gd name="adj1" fmla="val -71138"/>
              <a:gd name="adj2" fmla="val 8926"/>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Người đàn ông có tài võ nghệ, có vị trí nhất định trong xã hội xưa. Hiệp sĩ cũng chỉ người hành động vì nghĩa, bênh vực kẻ yếu.</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ular Callout 16"/>
          <p:cNvSpPr/>
          <p:nvPr/>
        </p:nvSpPr>
        <p:spPr>
          <a:xfrm>
            <a:off x="5412377" y="4231753"/>
            <a:ext cx="5177245" cy="1912978"/>
          </a:xfrm>
          <a:prstGeom prst="wedgeRoundRectCallout">
            <a:avLst>
              <a:gd name="adj1" fmla="val -70381"/>
              <a:gd name="adj2" fmla="val -538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Đủ các thứ, từ quý giá đến bình thường.</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9665697" y="1163546"/>
            <a:ext cx="1847850" cy="2466975"/>
          </a:xfrm>
          <a:prstGeom prst="rect">
            <a:avLst/>
          </a:prstGeom>
        </p:spPr>
      </p:pic>
      <p:pic>
        <p:nvPicPr>
          <p:cNvPr id="11" name="Picture 10"/>
          <p:cNvPicPr>
            <a:picLocks noChangeAspect="1"/>
          </p:cNvPicPr>
          <p:nvPr/>
        </p:nvPicPr>
        <p:blipFill>
          <a:blip r:embed="rId4"/>
          <a:stretch>
            <a:fillRect/>
          </a:stretch>
        </p:blipFill>
        <p:spPr>
          <a:xfrm>
            <a:off x="1553840" y="4867023"/>
            <a:ext cx="2600325" cy="1752600"/>
          </a:xfrm>
          <a:prstGeom prst="rect">
            <a:avLst/>
          </a:prstGeom>
        </p:spPr>
      </p:pic>
      <p:pic>
        <p:nvPicPr>
          <p:cNvPr id="12" name="Picture 11"/>
          <p:cNvPicPr>
            <a:picLocks noChangeAspect="1"/>
          </p:cNvPicPr>
          <p:nvPr/>
        </p:nvPicPr>
        <p:blipFill>
          <a:blip r:embed="rId5"/>
          <a:stretch>
            <a:fillRect/>
          </a:stretch>
        </p:blipFill>
        <p:spPr>
          <a:xfrm>
            <a:off x="9320352" y="5222778"/>
            <a:ext cx="2762250" cy="1657350"/>
          </a:xfrm>
          <a:prstGeom prst="rect">
            <a:avLst/>
          </a:prstGeom>
        </p:spPr>
      </p:pic>
    </p:spTree>
    <p:extLst>
      <p:ext uri="{BB962C8B-B14F-4D97-AF65-F5344CB8AC3E}">
        <p14:creationId xmlns:p14="http://schemas.microsoft.com/office/powerpoint/2010/main" val="286101574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0548" y="2676457"/>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prstClr val="black"/>
                </a:solidFill>
                <a:effectLst/>
                <a:uLnTx/>
                <a:uFillTx/>
                <a:latin typeface="Times New Roman" pitchFamily="18" charset="0"/>
                <a:ea typeface="微软雅黑" pitchFamily="34" charset="-122"/>
                <a:cs typeface="Times New Roman" pitchFamily="18" charset="0"/>
              </a:rPr>
              <a:t>II. Khám</a:t>
            </a:r>
            <a:r>
              <a:rPr kumimoji="0" lang="en-US" altLang="zh-CN" sz="3200" b="1" i="0" u="none" strike="noStrike" kern="1200" cap="none" spc="0" normalizeH="0" noProof="0" smtClean="0">
                <a:ln>
                  <a:noFill/>
                </a:ln>
                <a:solidFill>
                  <a:prstClr val="black"/>
                </a:solidFill>
                <a:effectLst/>
                <a:uLnTx/>
                <a:uFillTx/>
                <a:latin typeface="Times New Roman" pitchFamily="18" charset="0"/>
                <a:ea typeface="微软雅黑" pitchFamily="34" charset="-122"/>
                <a:cs typeface="Times New Roman" pitchFamily="18" charset="0"/>
              </a:rPr>
              <a:t> phá văn bản</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Adobe 黑体 Std R" panose="020B0400000000000000" pitchFamily="34" charset="-122"/>
                <a:ea typeface="Adobe 黑体 Std R" panose="020B0400000000000000" pitchFamily="34" charset="-122"/>
                <a:cs typeface="+mn-cs"/>
              </a:endParaRPr>
            </a:p>
          </p:txBody>
        </p:sp>
      </p:grpSp>
    </p:spTree>
    <p:extLst>
      <p:ext uri="{BB962C8B-B14F-4D97-AF65-F5344CB8AC3E}">
        <p14:creationId xmlns:p14="http://schemas.microsoft.com/office/powerpoint/2010/main" val="25318192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0548" y="2676457"/>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Times New Roman" pitchFamily="18" charset="0"/>
                <a:ea typeface="微软雅黑" pitchFamily="34" charset="-122"/>
                <a:cs typeface="Times New Roman" pitchFamily="18" charset="0"/>
              </a:rPr>
              <a:t>1. Đặc điểm nhân </a:t>
            </a:r>
            <a:r>
              <a:rPr kumimoji="0" lang="en-US" altLang="zh-CN" sz="3200" b="1" i="0" u="none" strike="noStrike" kern="1200" cap="none" spc="0" normalizeH="0" baseline="0" noProof="0" smtClean="0">
                <a:ln>
                  <a:noFill/>
                </a:ln>
                <a:solidFill>
                  <a:prstClr val="black"/>
                </a:solidFill>
                <a:effectLst/>
                <a:uLnTx/>
                <a:uFillTx/>
                <a:latin typeface="Times New Roman" pitchFamily="18" charset="0"/>
                <a:ea typeface="微软雅黑" pitchFamily="34" charset="-122"/>
                <a:cs typeface="Times New Roman" pitchFamily="18" charset="0"/>
              </a:rPr>
              <a:t>vật</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Times New Roman" pitchFamily="18" charset="0"/>
                <a:ea typeface="Adobe 黑体 Std R" panose="020B0400000000000000" pitchFamily="34" charset="-122"/>
                <a:cs typeface="Times New Roman" pitchFamily="18" charset="0"/>
              </a:endParaRPr>
            </a:p>
          </p:txBody>
        </p:sp>
      </p:grpSp>
    </p:spTree>
    <p:extLst>
      <p:ext uri="{BB962C8B-B14F-4D97-AF65-F5344CB8AC3E}">
        <p14:creationId xmlns:p14="http://schemas.microsoft.com/office/powerpoint/2010/main" val="5392176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24934" y="-252518"/>
            <a:ext cx="3673350" cy="1015659"/>
          </a:xfrm>
          <a:prstGeom prst="rect">
            <a:avLst/>
          </a:prstGeom>
        </p:spPr>
        <p:txBody>
          <a:bodyPr wrap="square" lIns="91310" tIns="45718" rIns="91310" bIns="45718">
            <a:spAutoFit/>
          </a:bodyPr>
          <a:lstStyle/>
          <a:p>
            <a:pPr algn="just">
              <a:lnSpc>
                <a:spcPct val="150000"/>
              </a:lnSpc>
            </a:pPr>
            <a:r>
              <a:rPr lang="en-US" sz="4000" b="1" kern="100" smtClean="0">
                <a:solidFill>
                  <a:srgbClr val="000000"/>
                </a:solidFill>
                <a:latin typeface="Times New Roman"/>
                <a:ea typeface="SimSun"/>
                <a:cs typeface="Times New Roman"/>
              </a:rPr>
              <a:t>PHIẾU SỐ 1</a:t>
            </a:r>
            <a:endParaRPr lang="en-US" sz="4000" dirty="0">
              <a:solidFill>
                <a:prstClr val="black"/>
              </a:solidFill>
              <a:ea typeface="Calibri"/>
              <a:cs typeface="Times New Roman"/>
            </a:endParaRPr>
          </a:p>
        </p:txBody>
      </p:sp>
      <p:sp>
        <p:nvSpPr>
          <p:cNvPr id="2" name="AutoShape 2" descr="KHÁM PHÁ NHỮNG ĐỊA ĐIỂM DU LỊCH Ở LẠNG SƠN"/>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10" tIns="45718" rIns="91310" bIns="45718" numCol="1" anchor="t" anchorCtr="0" compatLnSpc="1">
            <a:prstTxWarp prst="textNoShape">
              <a:avLst/>
            </a:prstTxWarp>
          </a:bodyPr>
          <a:lstStyle/>
          <a:p>
            <a:endParaRPr lang="en-US"/>
          </a:p>
        </p:txBody>
      </p:sp>
      <p:grpSp>
        <p:nvGrpSpPr>
          <p:cNvPr id="8" name="Group 7"/>
          <p:cNvGrpSpPr/>
          <p:nvPr/>
        </p:nvGrpSpPr>
        <p:grpSpPr>
          <a:xfrm>
            <a:off x="960935" y="593324"/>
            <a:ext cx="11109145" cy="6283234"/>
            <a:chOff x="4762" y="14545"/>
            <a:chExt cx="7201507" cy="4924425"/>
          </a:xfrm>
        </p:grpSpPr>
        <p:grpSp>
          <p:nvGrpSpPr>
            <p:cNvPr id="9" name="Group 8"/>
            <p:cNvGrpSpPr/>
            <p:nvPr/>
          </p:nvGrpSpPr>
          <p:grpSpPr>
            <a:xfrm>
              <a:off x="4762" y="14545"/>
              <a:ext cx="7201507" cy="4924425"/>
              <a:chOff x="4762" y="14545"/>
              <a:chExt cx="7201507" cy="4924425"/>
            </a:xfrm>
          </p:grpSpPr>
          <p:grpSp>
            <p:nvGrpSpPr>
              <p:cNvPr id="14" name="Group 13"/>
              <p:cNvGrpSpPr/>
              <p:nvPr/>
            </p:nvGrpSpPr>
            <p:grpSpPr>
              <a:xfrm>
                <a:off x="4762" y="14545"/>
                <a:ext cx="5076825" cy="4924425"/>
                <a:chOff x="4762" y="14545"/>
                <a:chExt cx="5076825" cy="4924425"/>
              </a:xfrm>
            </p:grpSpPr>
            <p:grpSp>
              <p:nvGrpSpPr>
                <p:cNvPr id="16" name="Group 15"/>
                <p:cNvGrpSpPr/>
                <p:nvPr/>
              </p:nvGrpSpPr>
              <p:grpSpPr>
                <a:xfrm>
                  <a:off x="4762" y="14545"/>
                  <a:ext cx="5076825" cy="4924425"/>
                  <a:chOff x="4762" y="14545"/>
                  <a:chExt cx="5076825" cy="4924425"/>
                </a:xfrm>
              </p:grpSpPr>
              <p:sp>
                <p:nvSpPr>
                  <p:cNvPr id="27" name="Rectangle 26"/>
                  <p:cNvSpPr/>
                  <p:nvPr/>
                </p:nvSpPr>
                <p:spPr>
                  <a:xfrm>
                    <a:off x="4762" y="14545"/>
                    <a:ext cx="5076825" cy="4924425"/>
                  </a:xfrm>
                  <a:prstGeom prst="rect">
                    <a:avLst/>
                  </a:prstGeom>
                  <a:solidFill>
                    <a:sysClr val="window" lastClr="FFFFFF"/>
                  </a:solidFill>
                  <a:ln w="12700" cap="flat" cmpd="sng" algn="ctr">
                    <a:solidFill>
                      <a:srgbClr val="00B0F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V1</a:t>
                    </a:r>
                  </a:p>
                  <a:p>
                    <a:pPr marL="4572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b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b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V2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cs typeface="+mn-cs"/>
                      </a:rPr>
                      <a:t> </a:t>
                    </a:r>
                  </a:p>
                </p:txBody>
              </p:sp>
              <p:sp>
                <p:nvSpPr>
                  <p:cNvPr id="28" name="Rectangle: Beveled 7"/>
                  <p:cNvSpPr/>
                  <p:nvPr/>
                </p:nvSpPr>
                <p:spPr>
                  <a:xfrm>
                    <a:off x="247650" y="295275"/>
                    <a:ext cx="4562475" cy="4295775"/>
                  </a:xfrm>
                  <a:prstGeom prst="bevel">
                    <a:avLst>
                      <a:gd name="adj" fmla="val 20589"/>
                    </a:avLst>
                  </a:prstGeom>
                  <a:no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sysClr val="window" lastClr="FFFFFF"/>
                        </a:solidFill>
                        <a:effectLst/>
                        <a:uLnTx/>
                        <a:uFillTx/>
                        <a:latin typeface="Times New Roman" panose="02020603050405020304" pitchFamily="18" charset="0"/>
                        <a:ea typeface="SimSun" panose="02010600030101010101" pitchFamily="2" charset="-122"/>
                        <a:cs typeface="+mn-cs"/>
                      </a:rPr>
                      <a:t> </a:t>
                    </a:r>
                  </a:p>
                </p:txBody>
              </p:sp>
            </p:grpSp>
            <p:grpSp>
              <p:nvGrpSpPr>
                <p:cNvPr id="17" name="Group 16"/>
                <p:cNvGrpSpPr/>
                <p:nvPr/>
              </p:nvGrpSpPr>
              <p:grpSpPr>
                <a:xfrm>
                  <a:off x="1143000" y="1181100"/>
                  <a:ext cx="2790825" cy="2533650"/>
                  <a:chOff x="0" y="0"/>
                  <a:chExt cx="2790825" cy="2533650"/>
                </a:xfrm>
              </p:grpSpPr>
              <p:sp>
                <p:nvSpPr>
                  <p:cNvPr id="18" name="Rectangle 17"/>
                  <p:cNvSpPr/>
                  <p:nvPr/>
                </p:nvSpPr>
                <p:spPr>
                  <a:xfrm>
                    <a:off x="781050" y="514350"/>
                    <a:ext cx="1276350" cy="1323975"/>
                  </a:xfrm>
                  <a:prstGeom prst="rect">
                    <a:avLst/>
                  </a:prstGeom>
                  <a:solidFill>
                    <a:sysClr val="window" lastClr="FFFFFF"/>
                  </a:solidFill>
                  <a:ln w="12700" cap="flat" cmpd="sng" algn="ctr">
                    <a:solidFill>
                      <a:srgbClr val="00B0F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V3</a:t>
                    </a:r>
                  </a:p>
                </p:txBody>
              </p:sp>
              <p:cxnSp>
                <p:nvCxnSpPr>
                  <p:cNvPr id="19" name="Straight Arrow Connector 18"/>
                  <p:cNvCxnSpPr/>
                  <p:nvPr/>
                </p:nvCxnSpPr>
                <p:spPr>
                  <a:xfrm>
                    <a:off x="781050" y="0"/>
                    <a:ext cx="257175" cy="514350"/>
                  </a:xfrm>
                  <a:prstGeom prst="straightConnector1">
                    <a:avLst/>
                  </a:prstGeom>
                  <a:noFill/>
                  <a:ln w="6350" cap="flat" cmpd="sng" algn="ctr">
                    <a:solidFill>
                      <a:srgbClr val="5B9BD5"/>
                    </a:solidFill>
                    <a:prstDash val="solid"/>
                    <a:miter lim="800000"/>
                    <a:tailEnd type="triangle"/>
                  </a:ln>
                  <a:effectLst/>
                </p:spPr>
              </p:cxnSp>
              <p:cxnSp>
                <p:nvCxnSpPr>
                  <p:cNvPr id="20" name="Straight Arrow Connector 19"/>
                  <p:cNvCxnSpPr/>
                  <p:nvPr/>
                </p:nvCxnSpPr>
                <p:spPr>
                  <a:xfrm flipH="1">
                    <a:off x="1838325" y="0"/>
                    <a:ext cx="361950" cy="514350"/>
                  </a:xfrm>
                  <a:prstGeom prst="straightConnector1">
                    <a:avLst/>
                  </a:prstGeom>
                  <a:noFill/>
                  <a:ln w="6350" cap="flat" cmpd="sng" algn="ctr">
                    <a:solidFill>
                      <a:srgbClr val="5B9BD5"/>
                    </a:solidFill>
                    <a:prstDash val="solid"/>
                    <a:miter lim="800000"/>
                    <a:tailEnd type="triangle"/>
                  </a:ln>
                  <a:effectLst/>
                </p:spPr>
              </p:cxnSp>
              <p:cxnSp>
                <p:nvCxnSpPr>
                  <p:cNvPr id="21" name="Straight Arrow Connector 20"/>
                  <p:cNvCxnSpPr/>
                  <p:nvPr/>
                </p:nvCxnSpPr>
                <p:spPr>
                  <a:xfrm flipV="1">
                    <a:off x="0" y="1524000"/>
                    <a:ext cx="782955" cy="200025"/>
                  </a:xfrm>
                  <a:prstGeom prst="straightConnector1">
                    <a:avLst/>
                  </a:prstGeom>
                  <a:noFill/>
                  <a:ln w="6350" cap="flat" cmpd="sng" algn="ctr">
                    <a:solidFill>
                      <a:srgbClr val="5B9BD5"/>
                    </a:solidFill>
                    <a:prstDash val="solid"/>
                    <a:miter lim="800000"/>
                    <a:tailEnd type="triangle"/>
                  </a:ln>
                  <a:effectLst/>
                </p:spPr>
              </p:cxnSp>
              <p:cxnSp>
                <p:nvCxnSpPr>
                  <p:cNvPr id="22" name="Straight Arrow Connector 21"/>
                  <p:cNvCxnSpPr/>
                  <p:nvPr/>
                </p:nvCxnSpPr>
                <p:spPr>
                  <a:xfrm>
                    <a:off x="0" y="628650"/>
                    <a:ext cx="782955" cy="266700"/>
                  </a:xfrm>
                  <a:prstGeom prst="straightConnector1">
                    <a:avLst/>
                  </a:prstGeom>
                  <a:noFill/>
                  <a:ln w="6350" cap="flat" cmpd="sng" algn="ctr">
                    <a:solidFill>
                      <a:srgbClr val="5B9BD5"/>
                    </a:solidFill>
                    <a:prstDash val="solid"/>
                    <a:miter lim="800000"/>
                    <a:tailEnd type="triangle"/>
                  </a:ln>
                  <a:effectLst/>
                </p:spPr>
              </p:cxnSp>
              <p:cxnSp>
                <p:nvCxnSpPr>
                  <p:cNvPr id="23" name="Straight Arrow Connector 22"/>
                  <p:cNvCxnSpPr/>
                  <p:nvPr/>
                </p:nvCxnSpPr>
                <p:spPr>
                  <a:xfrm flipV="1">
                    <a:off x="781050" y="1838325"/>
                    <a:ext cx="323850" cy="695325"/>
                  </a:xfrm>
                  <a:prstGeom prst="straightConnector1">
                    <a:avLst/>
                  </a:prstGeom>
                  <a:noFill/>
                  <a:ln w="6350" cap="flat" cmpd="sng" algn="ctr">
                    <a:solidFill>
                      <a:srgbClr val="5B9BD5"/>
                    </a:solidFill>
                    <a:prstDash val="solid"/>
                    <a:miter lim="800000"/>
                    <a:tailEnd type="triangle"/>
                  </a:ln>
                  <a:effectLst/>
                </p:spPr>
              </p:cxnSp>
              <p:cxnSp>
                <p:nvCxnSpPr>
                  <p:cNvPr id="24" name="Straight Arrow Connector 23"/>
                  <p:cNvCxnSpPr/>
                  <p:nvPr/>
                </p:nvCxnSpPr>
                <p:spPr>
                  <a:xfrm flipH="1" flipV="1">
                    <a:off x="1714500" y="1838325"/>
                    <a:ext cx="485775" cy="695325"/>
                  </a:xfrm>
                  <a:prstGeom prst="straightConnector1">
                    <a:avLst/>
                  </a:prstGeom>
                  <a:noFill/>
                  <a:ln w="6350" cap="flat" cmpd="sng" algn="ctr">
                    <a:solidFill>
                      <a:srgbClr val="5B9BD5"/>
                    </a:solidFill>
                    <a:prstDash val="solid"/>
                    <a:miter lim="800000"/>
                    <a:tailEnd type="triangle"/>
                  </a:ln>
                  <a:effectLst/>
                </p:spPr>
              </p:cxnSp>
              <p:cxnSp>
                <p:nvCxnSpPr>
                  <p:cNvPr id="25" name="Straight Arrow Connector 24"/>
                  <p:cNvCxnSpPr/>
                  <p:nvPr/>
                </p:nvCxnSpPr>
                <p:spPr>
                  <a:xfrm flipH="1" flipV="1">
                    <a:off x="2057400" y="1524000"/>
                    <a:ext cx="733425" cy="314325"/>
                  </a:xfrm>
                  <a:prstGeom prst="straightConnector1">
                    <a:avLst/>
                  </a:prstGeom>
                  <a:noFill/>
                  <a:ln w="6350" cap="flat" cmpd="sng" algn="ctr">
                    <a:solidFill>
                      <a:srgbClr val="5B9BD5"/>
                    </a:solidFill>
                    <a:prstDash val="solid"/>
                    <a:miter lim="800000"/>
                    <a:tailEnd type="triangle"/>
                  </a:ln>
                  <a:effectLst/>
                </p:spPr>
              </p:cxnSp>
              <p:cxnSp>
                <p:nvCxnSpPr>
                  <p:cNvPr id="26" name="Straight Arrow Connector 25"/>
                  <p:cNvCxnSpPr/>
                  <p:nvPr/>
                </p:nvCxnSpPr>
                <p:spPr>
                  <a:xfrm flipH="1">
                    <a:off x="2057400" y="628650"/>
                    <a:ext cx="733425" cy="219075"/>
                  </a:xfrm>
                  <a:prstGeom prst="straightConnector1">
                    <a:avLst/>
                  </a:prstGeom>
                  <a:noFill/>
                  <a:ln w="6350" cap="flat" cmpd="sng" algn="ctr">
                    <a:solidFill>
                      <a:srgbClr val="5B9BD5"/>
                    </a:solidFill>
                    <a:prstDash val="solid"/>
                    <a:miter lim="800000"/>
                    <a:tailEnd type="triangle"/>
                  </a:ln>
                  <a:effectLst/>
                </p:spPr>
              </p:cxnSp>
            </p:grpSp>
          </p:grpSp>
          <p:sp>
            <p:nvSpPr>
              <p:cNvPr id="15" name="Text Box 293"/>
              <p:cNvSpPr txBox="1"/>
              <p:nvPr/>
            </p:nvSpPr>
            <p:spPr>
              <a:xfrm>
                <a:off x="5353050" y="1524000"/>
                <a:ext cx="1853219" cy="1710690"/>
              </a:xfrm>
              <a:prstGeom prst="rect">
                <a:avLst/>
              </a:prstGeom>
              <a:solidFill>
                <a:sysClr val="window" lastClr="FFFFFF"/>
              </a:solidFill>
              <a:ln w="6350">
                <a:solidFill>
                  <a:srgbClr val="00B0F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V1:</a:t>
                </a: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 Ngoại hình, gia thế.</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V2:</a:t>
                </a: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 Thái độ trong buổi ké phò mãi.</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V3:</a:t>
                </a:r>
                <a:r>
                  <a:rPr kumimoji="0" lang="en-US" sz="2400" b="0" i="0" u="none" strike="noStrike" kern="100" cap="none" spc="0" normalizeH="0" baseline="0" noProof="0">
                    <a:ln>
                      <a:noFill/>
                    </a:ln>
                    <a:solidFill>
                      <a:sysClr val="windowText" lastClr="000000"/>
                    </a:solidFill>
                    <a:effectLst/>
                    <a:uLnTx/>
                    <a:uFillTx/>
                    <a:latin typeface="Times New Roman" panose="02020603050405020304" pitchFamily="18" charset="0"/>
                    <a:ea typeface="SimSun" panose="02010600030101010101" pitchFamily="2" charset="-122"/>
                  </a:rPr>
                  <a:t> Đánh giá về tính cách, con người.</a:t>
                </a:r>
              </a:p>
            </p:txBody>
          </p:sp>
        </p:grpSp>
        <p:cxnSp>
          <p:nvCxnSpPr>
            <p:cNvPr id="10" name="Straight Connector 9"/>
            <p:cNvCxnSpPr/>
            <p:nvPr/>
          </p:nvCxnSpPr>
          <p:spPr>
            <a:xfrm>
              <a:off x="2676525" y="295275"/>
              <a:ext cx="0" cy="885825"/>
            </a:xfrm>
            <a:prstGeom prst="line">
              <a:avLst/>
            </a:prstGeom>
            <a:noFill/>
            <a:ln w="6350" cap="flat" cmpd="sng" algn="ctr">
              <a:solidFill>
                <a:srgbClr val="5B9BD5"/>
              </a:solidFill>
              <a:prstDash val="solid"/>
              <a:miter lim="800000"/>
            </a:ln>
            <a:effectLst/>
          </p:spPr>
        </p:cxnSp>
        <p:cxnSp>
          <p:nvCxnSpPr>
            <p:cNvPr id="11" name="Straight Connector 10"/>
            <p:cNvCxnSpPr/>
            <p:nvPr/>
          </p:nvCxnSpPr>
          <p:spPr>
            <a:xfrm>
              <a:off x="2628900" y="3695700"/>
              <a:ext cx="0" cy="885825"/>
            </a:xfrm>
            <a:prstGeom prst="line">
              <a:avLst/>
            </a:prstGeom>
            <a:noFill/>
            <a:ln w="6350" cap="flat" cmpd="sng" algn="ctr">
              <a:solidFill>
                <a:srgbClr val="5B9BD5"/>
              </a:solidFill>
              <a:prstDash val="solid"/>
              <a:miter lim="800000"/>
            </a:ln>
            <a:effectLst/>
          </p:spPr>
        </p:cxnSp>
        <p:cxnSp>
          <p:nvCxnSpPr>
            <p:cNvPr id="12" name="Straight Connector 11"/>
            <p:cNvCxnSpPr/>
            <p:nvPr/>
          </p:nvCxnSpPr>
          <p:spPr>
            <a:xfrm>
              <a:off x="247650" y="2457450"/>
              <a:ext cx="848360" cy="0"/>
            </a:xfrm>
            <a:prstGeom prst="line">
              <a:avLst/>
            </a:prstGeom>
            <a:noFill/>
            <a:ln w="6350" cap="flat" cmpd="sng" algn="ctr">
              <a:solidFill>
                <a:srgbClr val="5B9BD5"/>
              </a:solidFill>
              <a:prstDash val="solid"/>
              <a:miter lim="800000"/>
            </a:ln>
            <a:effectLst/>
          </p:spPr>
        </p:cxnSp>
        <p:cxnSp>
          <p:nvCxnSpPr>
            <p:cNvPr id="13" name="Straight Connector 12"/>
            <p:cNvCxnSpPr/>
            <p:nvPr/>
          </p:nvCxnSpPr>
          <p:spPr>
            <a:xfrm>
              <a:off x="3924300" y="2457450"/>
              <a:ext cx="885825" cy="0"/>
            </a:xfrm>
            <a:prstGeom prst="line">
              <a:avLst/>
            </a:prstGeom>
            <a:noFill/>
            <a:ln w="6350" cap="flat" cmpd="sng" algn="ctr">
              <a:solidFill>
                <a:srgbClr val="5B9BD5"/>
              </a:solidFill>
              <a:prstDash val="solid"/>
              <a:miter lim="800000"/>
            </a:ln>
            <a:effectLst/>
          </p:spPr>
        </p:cxnSp>
      </p:grpSp>
    </p:spTree>
    <p:extLst>
      <p:ext uri="{BB962C8B-B14F-4D97-AF65-F5344CB8AC3E}">
        <p14:creationId xmlns:p14="http://schemas.microsoft.com/office/powerpoint/2010/main" val="30254167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27051" y="-278738"/>
            <a:ext cx="4258412" cy="1015659"/>
          </a:xfrm>
          <a:prstGeom prst="rect">
            <a:avLst/>
          </a:prstGeom>
        </p:spPr>
        <p:txBody>
          <a:bodyPr wrap="square" lIns="91310" tIns="45718" rIns="91310" bIns="45718">
            <a:spAutoFit/>
          </a:bodyPr>
          <a:lstStyle/>
          <a:p>
            <a:pPr algn="just">
              <a:lnSpc>
                <a:spcPct val="150000"/>
              </a:lnSpc>
            </a:pPr>
            <a:r>
              <a:rPr lang="en-US" sz="4000" b="1" kern="100" smtClean="0">
                <a:solidFill>
                  <a:srgbClr val="000000"/>
                </a:solidFill>
                <a:latin typeface="Times New Roman"/>
                <a:ea typeface="SimSun"/>
                <a:cs typeface="Times New Roman"/>
              </a:rPr>
              <a:t>PHIẾU SỐ 1</a:t>
            </a:r>
            <a:endParaRPr lang="en-US" sz="4000" dirty="0">
              <a:solidFill>
                <a:prstClr val="black"/>
              </a:solidFill>
              <a:ea typeface="Calibri"/>
              <a:cs typeface="Times New Roman"/>
            </a:endParaRPr>
          </a:p>
        </p:txBody>
      </p:sp>
      <p:pic>
        <p:nvPicPr>
          <p:cNvPr id="2" name="Picture 1"/>
          <p:cNvPicPr>
            <a:picLocks noChangeAspect="1"/>
          </p:cNvPicPr>
          <p:nvPr/>
        </p:nvPicPr>
        <p:blipFill>
          <a:blip r:embed="rId3"/>
          <a:stretch>
            <a:fillRect/>
          </a:stretch>
        </p:blipFill>
        <p:spPr>
          <a:xfrm>
            <a:off x="496389" y="587829"/>
            <a:ext cx="11299371" cy="6270171"/>
          </a:xfrm>
          <a:prstGeom prst="rect">
            <a:avLst/>
          </a:prstGeom>
        </p:spPr>
      </p:pic>
    </p:spTree>
    <p:extLst>
      <p:ext uri="{BB962C8B-B14F-4D97-AF65-F5344CB8AC3E}">
        <p14:creationId xmlns:p14="http://schemas.microsoft.com/office/powerpoint/2010/main" val="6572818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4711546" cy="923330"/>
          </a:xfrm>
          <a:prstGeom prst="rect">
            <a:avLst/>
          </a:prstGeom>
        </p:spPr>
        <p:txBody>
          <a:bodyPr wrap="none">
            <a:spAutoFit/>
          </a:bodyPr>
          <a:lstStyle/>
          <a:p>
            <a:pPr>
              <a:lnSpc>
                <a:spcPct val="150000"/>
              </a:lnSpc>
            </a:pPr>
            <a:r>
              <a:rPr lang="fr-FR" sz="3600" b="1" kern="100">
                <a:latin typeface="Times New Roman" panose="02020603050405020304" pitchFamily="18" charset="0"/>
                <a:ea typeface="SimSun" panose="02010600030101010101" pitchFamily="2" charset="-122"/>
              </a:rPr>
              <a:t>a. Nhận vật công </a:t>
            </a:r>
            <a:r>
              <a:rPr lang="fr-FR" sz="3600" b="1" kern="100" smtClean="0">
                <a:latin typeface="Times New Roman" panose="02020603050405020304" pitchFamily="18" charset="0"/>
                <a:ea typeface="SimSun" panose="02010600030101010101" pitchFamily="2" charset="-122"/>
              </a:rPr>
              <a:t>chúa</a:t>
            </a:r>
            <a:endParaRPr lang="en-US" sz="3600" kern="100">
              <a:effectLst/>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3"/>
          <a:stretch>
            <a:fillRect/>
          </a:stretch>
        </p:blipFill>
        <p:spPr>
          <a:xfrm>
            <a:off x="8525048" y="271181"/>
            <a:ext cx="3312949" cy="2031634"/>
          </a:xfrm>
          <a:prstGeom prst="rect">
            <a:avLst/>
          </a:prstGeom>
        </p:spPr>
      </p:pic>
      <p:pic>
        <p:nvPicPr>
          <p:cNvPr id="21" name="Picture 20"/>
          <p:cNvPicPr>
            <a:picLocks noChangeAspect="1"/>
          </p:cNvPicPr>
          <p:nvPr/>
        </p:nvPicPr>
        <p:blipFill>
          <a:blip r:embed="rId4"/>
          <a:stretch>
            <a:fillRect/>
          </a:stretch>
        </p:blipFill>
        <p:spPr>
          <a:xfrm>
            <a:off x="6817732" y="4756931"/>
            <a:ext cx="3737056" cy="2101069"/>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293446" y="1040896"/>
            <a:ext cx="3558851" cy="4444137"/>
          </a:xfrm>
          <a:prstGeom prst="rect">
            <a:avLst/>
          </a:prstGeom>
        </p:spPr>
      </p:pic>
      <p:sp>
        <p:nvSpPr>
          <p:cNvPr id="22" name="Rounded Rectangle 21"/>
          <p:cNvSpPr/>
          <p:nvPr/>
        </p:nvSpPr>
        <p:spPr>
          <a:xfrm>
            <a:off x="4140926" y="1176950"/>
            <a:ext cx="4209288" cy="914400"/>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Ngoại hình: xinh đẹp</a:t>
            </a:r>
          </a:p>
        </p:txBody>
      </p:sp>
      <p:cxnSp>
        <p:nvCxnSpPr>
          <p:cNvPr id="24" name="Straight Arrow Connector 23"/>
          <p:cNvCxnSpPr/>
          <p:nvPr/>
        </p:nvCxnSpPr>
        <p:spPr>
          <a:xfrm flipV="1">
            <a:off x="2911905" y="1975136"/>
            <a:ext cx="1229021" cy="108717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937721" y="3143156"/>
            <a:ext cx="1390638" cy="941002"/>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319849" y="3673609"/>
            <a:ext cx="4745774"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Times New Roman" panose="02020603050405020304" pitchFamily="18" charset="0"/>
                <a:cs typeface="Times New Roman" panose="02020603050405020304" pitchFamily="18" charset="0"/>
              </a:rPr>
              <a:t>Thái độ trong buổi kén rể: giễu cợt mọi người</a:t>
            </a:r>
          </a:p>
        </p:txBody>
      </p:sp>
    </p:spTree>
    <p:extLst>
      <p:ext uri="{BB962C8B-B14F-4D97-AF65-F5344CB8AC3E}">
        <p14:creationId xmlns:p14="http://schemas.microsoft.com/office/powerpoint/2010/main" val="42268976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4711546" cy="923330"/>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a. Nhận vật công </a:t>
            </a:r>
            <a:r>
              <a:rPr kumimoji="0" lang="fr-FR" sz="3600" b="1" i="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mn-cs"/>
              </a:rPr>
              <a:t>chúa</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2" name="Rounded Rectangle 21"/>
          <p:cNvSpPr/>
          <p:nvPr/>
        </p:nvSpPr>
        <p:spPr>
          <a:xfrm>
            <a:off x="5018016" y="126496"/>
            <a:ext cx="487097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thì mập như thùng tô- nô</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flipV="1">
            <a:off x="2585151" y="923330"/>
            <a:ext cx="2355773" cy="2188481"/>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28" idx="1"/>
          </p:cNvCxnSpPr>
          <p:nvPr/>
        </p:nvCxnSpPr>
        <p:spPr>
          <a:xfrm flipV="1">
            <a:off x="2585151" y="2105193"/>
            <a:ext cx="2558071" cy="1099321"/>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5143222" y="1647993"/>
            <a:ext cx="4745774"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thì mảnh khảnh tới mức gió thổi bay</a:t>
            </a:r>
          </a:p>
        </p:txBody>
      </p:sp>
      <p:cxnSp>
        <p:nvCxnSpPr>
          <p:cNvPr id="23" name="Straight Arrow Connector 22"/>
          <p:cNvCxnSpPr/>
          <p:nvPr/>
        </p:nvCxnSpPr>
        <p:spPr>
          <a:xfrm>
            <a:off x="2585151" y="3231492"/>
            <a:ext cx="2892864" cy="52319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162817" y="889743"/>
            <a:ext cx="3558851" cy="4444137"/>
          </a:xfrm>
          <a:prstGeom prst="rect">
            <a:avLst/>
          </a:prstGeom>
        </p:spPr>
      </p:pic>
      <p:sp>
        <p:nvSpPr>
          <p:cNvPr id="27" name="Rounded Rectangle 26"/>
          <p:cNvSpPr/>
          <p:nvPr/>
        </p:nvSpPr>
        <p:spPr>
          <a:xfrm>
            <a:off x="5477523" y="3136566"/>
            <a:ext cx="4745774" cy="9144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lùn mập thì chê vụng về</a:t>
            </a:r>
          </a:p>
        </p:txBody>
      </p:sp>
      <p:cxnSp>
        <p:nvCxnSpPr>
          <p:cNvPr id="29" name="Straight Arrow Connector 28"/>
          <p:cNvCxnSpPr/>
          <p:nvPr/>
        </p:nvCxnSpPr>
        <p:spPr>
          <a:xfrm>
            <a:off x="2585151" y="3249812"/>
            <a:ext cx="2996353" cy="206010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538782" y="5008160"/>
            <a:ext cx="4745774" cy="914400"/>
          </a:xfrm>
          <a:prstGeom prst="roundRect">
            <a:avLst/>
          </a:prstGeom>
          <a:solidFill>
            <a:srgbClr val="A35B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xanh xao bị đặt tên nhợt nhạt như chết đuối</a:t>
            </a:r>
          </a:p>
        </p:txBody>
      </p:sp>
      <p:pic>
        <p:nvPicPr>
          <p:cNvPr id="2" name="Picture 1"/>
          <p:cNvPicPr>
            <a:picLocks noChangeAspect="1"/>
          </p:cNvPicPr>
          <p:nvPr/>
        </p:nvPicPr>
        <p:blipFill>
          <a:blip r:embed="rId5"/>
          <a:stretch>
            <a:fillRect/>
          </a:stretch>
        </p:blipFill>
        <p:spPr>
          <a:xfrm>
            <a:off x="32541" y="4050966"/>
            <a:ext cx="4237087" cy="2828789"/>
          </a:xfrm>
          <a:prstGeom prst="rect">
            <a:avLst/>
          </a:prstGeom>
        </p:spPr>
      </p:pic>
      <p:pic>
        <p:nvPicPr>
          <p:cNvPr id="4" name="Picture 3"/>
          <p:cNvPicPr>
            <a:picLocks noChangeAspect="1"/>
          </p:cNvPicPr>
          <p:nvPr/>
        </p:nvPicPr>
        <p:blipFill>
          <a:blip r:embed="rId6"/>
          <a:stretch>
            <a:fillRect/>
          </a:stretch>
        </p:blipFill>
        <p:spPr>
          <a:xfrm>
            <a:off x="18094" y="4074433"/>
            <a:ext cx="4200099" cy="2841479"/>
          </a:xfrm>
          <a:prstGeom prst="rect">
            <a:avLst/>
          </a:prstGeom>
        </p:spPr>
      </p:pic>
      <p:pic>
        <p:nvPicPr>
          <p:cNvPr id="32" name="Picture 31"/>
          <p:cNvPicPr>
            <a:picLocks noChangeAspect="1"/>
          </p:cNvPicPr>
          <p:nvPr/>
        </p:nvPicPr>
        <p:blipFill>
          <a:blip r:embed="rId7"/>
          <a:stretch>
            <a:fillRect/>
          </a:stretch>
        </p:blipFill>
        <p:spPr>
          <a:xfrm>
            <a:off x="18094" y="4080287"/>
            <a:ext cx="4355515" cy="2831236"/>
          </a:xfrm>
          <a:prstGeom prst="rect">
            <a:avLst/>
          </a:prstGeom>
        </p:spPr>
      </p:pic>
      <p:pic>
        <p:nvPicPr>
          <p:cNvPr id="6" name="Picture 5"/>
          <p:cNvPicPr>
            <a:picLocks noChangeAspect="1"/>
          </p:cNvPicPr>
          <p:nvPr/>
        </p:nvPicPr>
        <p:blipFill>
          <a:blip r:embed="rId8"/>
          <a:stretch>
            <a:fillRect/>
          </a:stretch>
        </p:blipFill>
        <p:spPr>
          <a:xfrm>
            <a:off x="-41449" y="4108020"/>
            <a:ext cx="4415057" cy="2749980"/>
          </a:xfrm>
          <a:prstGeom prst="rect">
            <a:avLst/>
          </a:prstGeom>
        </p:spPr>
      </p:pic>
    </p:spTree>
    <p:extLst>
      <p:ext uri="{BB962C8B-B14F-4D97-AF65-F5344CB8AC3E}">
        <p14:creationId xmlns:p14="http://schemas.microsoft.com/office/powerpoint/2010/main" val="34733244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arn(inVertical)">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barn(inVertical)">
                                      <p:cBhvr>
                                        <p:cTn id="63" dur="500"/>
                                        <p:tgtEl>
                                          <p:spTgt spid="29"/>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arn(inVertical)">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barn(inVertical)">
                                      <p:cBhvr>
                                        <p:cTn id="7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7"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4711546" cy="923330"/>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a. Nhận vật công </a:t>
            </a:r>
            <a:r>
              <a:rPr kumimoji="0" lang="fr-FR" sz="3600" b="1" i="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mn-cs"/>
              </a:rPr>
              <a:t>chúa</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2" name="Rounded Rectangle 21"/>
          <p:cNvSpPr/>
          <p:nvPr/>
        </p:nvSpPr>
        <p:spPr>
          <a:xfrm>
            <a:off x="5018017" y="126496"/>
            <a:ext cx="3774302"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Người mặt đỏ thì đặt tên là xung đồng đỏ</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flipV="1">
            <a:off x="2585151" y="923330"/>
            <a:ext cx="2355773" cy="2188481"/>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28" idx="1"/>
          </p:cNvCxnSpPr>
          <p:nvPr/>
        </p:nvCxnSpPr>
        <p:spPr>
          <a:xfrm flipV="1">
            <a:off x="2548493" y="2879817"/>
            <a:ext cx="2416989" cy="28479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965482" y="2296212"/>
            <a:ext cx="3990259" cy="1167209"/>
          </a:xfrm>
          <a:prstGeom prst="roundRect">
            <a:avLst/>
          </a:prstGeom>
          <a:solidFill>
            <a:schemeClr val="accent2">
              <a:lumMod val="75000"/>
            </a:schemeClr>
          </a:solidFill>
          <a:ln>
            <a:solidFill>
              <a:srgbClr val="E75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Người dáng đứng hơi cong thì chê là cây non sấy lò cong cớn</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Arrow Connector 22"/>
          <p:cNvCxnSpPr/>
          <p:nvPr/>
        </p:nvCxnSpPr>
        <p:spPr>
          <a:xfrm>
            <a:off x="2585151" y="3231492"/>
            <a:ext cx="2041908" cy="157852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162817" y="889743"/>
            <a:ext cx="3558851" cy="4444137"/>
          </a:xfrm>
          <a:prstGeom prst="rect">
            <a:avLst/>
          </a:prstGeom>
        </p:spPr>
      </p:pic>
      <p:sp>
        <p:nvSpPr>
          <p:cNvPr id="27" name="Rounded Rectangle 26"/>
          <p:cNvSpPr/>
          <p:nvPr/>
        </p:nvSpPr>
        <p:spPr>
          <a:xfrm>
            <a:off x="4617547" y="4367127"/>
            <a:ext cx="4338194" cy="122133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Người có chiếc cằm hơi cong thì so sánh với chim chích chòe</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1" name="Picture 30"/>
          <p:cNvPicPr>
            <a:picLocks noChangeAspect="1"/>
          </p:cNvPicPr>
          <p:nvPr/>
        </p:nvPicPr>
        <p:blipFill>
          <a:blip r:embed="rId5"/>
          <a:stretch>
            <a:fillRect/>
          </a:stretch>
        </p:blipFill>
        <p:spPr>
          <a:xfrm>
            <a:off x="2195081" y="146726"/>
            <a:ext cx="3123812" cy="2164043"/>
          </a:xfrm>
          <a:prstGeom prst="rect">
            <a:avLst/>
          </a:prstGeom>
        </p:spPr>
      </p:pic>
      <p:pic>
        <p:nvPicPr>
          <p:cNvPr id="32" name="Picture 31"/>
          <p:cNvPicPr>
            <a:picLocks noChangeAspect="1"/>
          </p:cNvPicPr>
          <p:nvPr/>
        </p:nvPicPr>
        <p:blipFill>
          <a:blip r:embed="rId6"/>
          <a:stretch>
            <a:fillRect/>
          </a:stretch>
        </p:blipFill>
        <p:spPr>
          <a:xfrm>
            <a:off x="2195081" y="19624"/>
            <a:ext cx="4277559" cy="2623172"/>
          </a:xfrm>
          <a:prstGeom prst="rect">
            <a:avLst/>
          </a:prstGeom>
        </p:spPr>
      </p:pic>
      <p:pic>
        <p:nvPicPr>
          <p:cNvPr id="33" name="Picture 32"/>
          <p:cNvPicPr>
            <a:picLocks noChangeAspect="1"/>
          </p:cNvPicPr>
          <p:nvPr/>
        </p:nvPicPr>
        <p:blipFill>
          <a:blip r:embed="rId7"/>
          <a:stretch>
            <a:fillRect/>
          </a:stretch>
        </p:blipFill>
        <p:spPr>
          <a:xfrm>
            <a:off x="2156861" y="105786"/>
            <a:ext cx="4315779" cy="2426441"/>
          </a:xfrm>
          <a:prstGeom prst="rect">
            <a:avLst/>
          </a:prstGeom>
        </p:spPr>
      </p:pic>
      <p:sp>
        <p:nvSpPr>
          <p:cNvPr id="7" name="Right Brace 6"/>
          <p:cNvSpPr/>
          <p:nvPr/>
        </p:nvSpPr>
        <p:spPr>
          <a:xfrm>
            <a:off x="8980299" y="575946"/>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ounded Rectangle 33"/>
          <p:cNvSpPr/>
          <p:nvPr/>
        </p:nvSpPr>
        <p:spPr>
          <a:xfrm>
            <a:off x="9587582" y="1070242"/>
            <a:ext cx="2476595" cy="36191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=&gt; </a:t>
            </a:r>
            <a:r>
              <a:rPr lang="vi-VN" sz="2800" smtClean="0">
                <a:solidFill>
                  <a:prstClr val="white"/>
                </a:solidFill>
                <a:latin typeface="Times New Roman" panose="02020603050405020304" pitchFamily="18" charset="0"/>
                <a:cs typeface="Times New Roman" panose="02020603050405020304" pitchFamily="18" charset="0"/>
              </a:rPr>
              <a:t>Tính </a:t>
            </a:r>
            <a:r>
              <a:rPr lang="vi-VN" sz="2800">
                <a:solidFill>
                  <a:prstClr val="white"/>
                </a:solidFill>
                <a:latin typeface="Times New Roman" panose="02020603050405020304" pitchFamily="18" charset="0"/>
                <a:cs typeface="Times New Roman" panose="02020603050405020304" pitchFamily="18" charset="0"/>
              </a:rPr>
              <a:t>cách: kiêu ngạo,coi thường người khác, chỉ chú ý đến vể bên ngoài; tinh nghịch, láu lỉnh</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6275775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33"/>
                                        </p:tgtEl>
                                      </p:cBhvr>
                                    </p:animEffect>
                                    <p:set>
                                      <p:cBhvr>
                                        <p:cTn id="59" dur="1" fill="hold">
                                          <p:stCondLst>
                                            <p:cond delay="499"/>
                                          </p:stCondLst>
                                        </p:cTn>
                                        <p:tgtEl>
                                          <p:spTgt spid="3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barn(inVertical)">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barn(inVertical)">
                                      <p:cBhvr>
                                        <p:cTn id="6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8" grpId="0" animBg="1"/>
      <p:bldP spid="27" grpId="0" animBg="1"/>
      <p:bldP spid="7"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6556282" cy="823752"/>
          </a:xfrm>
          <a:prstGeom prst="rect">
            <a:avLst/>
          </a:prstGeom>
        </p:spPr>
        <p:txBody>
          <a:bodyPr wrap="none">
            <a:spAutoFit/>
          </a:bodyPr>
          <a:lstStyle/>
          <a:p>
            <a:pPr lvl="0">
              <a:lnSpc>
                <a:spcPct val="150000"/>
              </a:lnSpc>
            </a:pPr>
            <a:r>
              <a:rPr lang="fr-FR" sz="3600" b="1" kern="100">
                <a:solidFill>
                  <a:prstClr val="black"/>
                </a:solidFill>
                <a:latin typeface="Times New Roman" panose="02020603050405020304" pitchFamily="18" charset="0"/>
                <a:ea typeface="SimSun" panose="02010600030101010101" pitchFamily="2" charset="-122"/>
              </a:rPr>
              <a:t>* Những thay đổi trong cuộc đời</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293446" y="1040896"/>
            <a:ext cx="3558851" cy="4444137"/>
          </a:xfrm>
          <a:prstGeom prst="rect">
            <a:avLst/>
          </a:prstGeom>
        </p:spPr>
      </p:pic>
      <p:sp>
        <p:nvSpPr>
          <p:cNvPr id="22" name="Rounded Rectangle 21"/>
          <p:cNvSpPr/>
          <p:nvPr/>
        </p:nvSpPr>
        <p:spPr>
          <a:xfrm>
            <a:off x="4163095" y="823753"/>
            <a:ext cx="4209288" cy="1649706"/>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Công chúa bị vua cha ban truyền sẽ gả cho người ăn mày đầu tiên đi qua hoàng cung</a:t>
            </a:r>
          </a:p>
        </p:txBody>
      </p:sp>
      <p:cxnSp>
        <p:nvCxnSpPr>
          <p:cNvPr id="24" name="Straight Arrow Connector 23"/>
          <p:cNvCxnSpPr/>
          <p:nvPr/>
        </p:nvCxnSpPr>
        <p:spPr>
          <a:xfrm flipV="1">
            <a:off x="2911905" y="1975136"/>
            <a:ext cx="1229021" cy="108717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937721" y="3143156"/>
            <a:ext cx="1390638" cy="941002"/>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319849" y="3622204"/>
            <a:ext cx="4271698" cy="170828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Phải ra khỏi cung, trở thành thường dân, cuộc sống khổ cực.</a:t>
            </a:r>
          </a:p>
        </p:txBody>
      </p:sp>
      <p:pic>
        <p:nvPicPr>
          <p:cNvPr id="4" name="Picture 3"/>
          <p:cNvPicPr>
            <a:picLocks noChangeAspect="1"/>
          </p:cNvPicPr>
          <p:nvPr/>
        </p:nvPicPr>
        <p:blipFill>
          <a:blip r:embed="rId5"/>
          <a:stretch>
            <a:fillRect/>
          </a:stretch>
        </p:blipFill>
        <p:spPr>
          <a:xfrm>
            <a:off x="8591547" y="139944"/>
            <a:ext cx="3374032" cy="2694696"/>
          </a:xfrm>
          <a:prstGeom prst="rect">
            <a:avLst/>
          </a:prstGeom>
        </p:spPr>
      </p:pic>
      <p:pic>
        <p:nvPicPr>
          <p:cNvPr id="5" name="Picture 4"/>
          <p:cNvPicPr>
            <a:picLocks noChangeAspect="1"/>
          </p:cNvPicPr>
          <p:nvPr/>
        </p:nvPicPr>
        <p:blipFill>
          <a:blip r:embed="rId6"/>
          <a:stretch>
            <a:fillRect/>
          </a:stretch>
        </p:blipFill>
        <p:spPr>
          <a:xfrm>
            <a:off x="8816193" y="3459794"/>
            <a:ext cx="3375807" cy="2786113"/>
          </a:xfrm>
          <a:prstGeom prst="rect">
            <a:avLst/>
          </a:prstGeom>
        </p:spPr>
      </p:pic>
      <p:pic>
        <p:nvPicPr>
          <p:cNvPr id="6" name="Picture 5"/>
          <p:cNvPicPr>
            <a:picLocks noChangeAspect="1"/>
          </p:cNvPicPr>
          <p:nvPr/>
        </p:nvPicPr>
        <p:blipFill>
          <a:blip r:embed="rId7"/>
          <a:stretch>
            <a:fillRect/>
          </a:stretch>
        </p:blipFill>
        <p:spPr>
          <a:xfrm>
            <a:off x="1214131" y="4538223"/>
            <a:ext cx="2993395" cy="2158171"/>
          </a:xfrm>
          <a:prstGeom prst="rect">
            <a:avLst/>
          </a:prstGeom>
        </p:spPr>
      </p:pic>
    </p:spTree>
    <p:extLst>
      <p:ext uri="{BB962C8B-B14F-4D97-AF65-F5344CB8AC3E}">
        <p14:creationId xmlns:p14="http://schemas.microsoft.com/office/powerpoint/2010/main" val="365793933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023" y="-198232"/>
            <a:ext cx="9456435" cy="823752"/>
          </a:xfrm>
          <a:prstGeom prst="rect">
            <a:avLst/>
          </a:prstGeom>
        </p:spPr>
        <p:txBody>
          <a:bodyPr wrap="none">
            <a:spAutoFit/>
          </a:bodyPr>
          <a:lstStyle/>
          <a:p>
            <a:pPr lvl="0">
              <a:lnSpc>
                <a:spcPct val="150000"/>
              </a:lnSpc>
            </a:pPr>
            <a:r>
              <a:rPr lang="fr-FR" sz="3600" b="1" kern="100">
                <a:solidFill>
                  <a:prstClr val="black"/>
                </a:solidFill>
                <a:latin typeface="Times New Roman" panose="02020603050405020304" pitchFamily="18" charset="0"/>
                <a:ea typeface="SimSun" panose="02010600030101010101" pitchFamily="2" charset="-122"/>
              </a:rPr>
              <a:t>- Nàng lao động và làm đủ mọi công việc vất vả</a:t>
            </a:r>
          </a:p>
        </p:txBody>
      </p:sp>
      <p:sp>
        <p:nvSpPr>
          <p:cNvPr id="22" name="Rounded Rectangle 21"/>
          <p:cNvSpPr/>
          <p:nvPr/>
        </p:nvSpPr>
        <p:spPr>
          <a:xfrm>
            <a:off x="5119619" y="726119"/>
            <a:ext cx="3774302"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Nhóm bếp nấu ăn</a:t>
            </a:r>
          </a:p>
        </p:txBody>
      </p:sp>
      <p:cxnSp>
        <p:nvCxnSpPr>
          <p:cNvPr id="24" name="Straight Arrow Connector 23"/>
          <p:cNvCxnSpPr/>
          <p:nvPr/>
        </p:nvCxnSpPr>
        <p:spPr>
          <a:xfrm flipV="1">
            <a:off x="2677468" y="1423077"/>
            <a:ext cx="2433684" cy="2274865"/>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694163" y="2599509"/>
            <a:ext cx="2503366" cy="117703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5119620" y="1773192"/>
            <a:ext cx="3774302" cy="1039606"/>
          </a:xfrm>
          <a:prstGeom prst="roundRect">
            <a:avLst/>
          </a:prstGeom>
          <a:solidFill>
            <a:schemeClr val="accent2">
              <a:lumMod val="75000"/>
            </a:schemeClr>
          </a:solidFill>
          <a:ln>
            <a:solidFill>
              <a:srgbClr val="E75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Chẻ lạt đan sọt</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Arrow Connector 22"/>
          <p:cNvCxnSpPr/>
          <p:nvPr/>
        </p:nvCxnSpPr>
        <p:spPr>
          <a:xfrm flipV="1">
            <a:off x="2694163" y="3697942"/>
            <a:ext cx="2416987" cy="19807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360515" y="1542886"/>
            <a:ext cx="3558851" cy="4444137"/>
          </a:xfrm>
          <a:prstGeom prst="rect">
            <a:avLst/>
          </a:prstGeom>
        </p:spPr>
      </p:pic>
      <p:sp>
        <p:nvSpPr>
          <p:cNvPr id="27" name="Rounded Rectangle 26"/>
          <p:cNvSpPr/>
          <p:nvPr/>
        </p:nvSpPr>
        <p:spPr>
          <a:xfrm>
            <a:off x="5111151" y="2976308"/>
            <a:ext cx="3782769" cy="98416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Tập quay sợi dệt vải</a:t>
            </a:r>
          </a:p>
        </p:txBody>
      </p:sp>
      <p:sp>
        <p:nvSpPr>
          <p:cNvPr id="7" name="Right Brace 6"/>
          <p:cNvSpPr/>
          <p:nvPr/>
        </p:nvSpPr>
        <p:spPr>
          <a:xfrm>
            <a:off x="8996026" y="1137957"/>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4" name="Rounded Rectangle 33"/>
          <p:cNvSpPr/>
          <p:nvPr/>
        </p:nvSpPr>
        <p:spPr>
          <a:xfrm>
            <a:off x="9715405" y="1792240"/>
            <a:ext cx="2476595" cy="36191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-&gt;  </a:t>
            </a:r>
            <a:r>
              <a:rPr lang="en-US" sz="2800">
                <a:solidFill>
                  <a:prstClr val="white"/>
                </a:solidFill>
                <a:latin typeface="Times New Roman" panose="02020603050405020304" pitchFamily="18" charset="0"/>
                <a:cs typeface="Times New Roman" panose="02020603050405020304" pitchFamily="18" charset="0"/>
              </a:rPr>
              <a:t>Đây là hình phạt nặng nề, công chúa phải chấm dứt quãng đời nhung lụa và bắt đầu cuộc sống khổ cực</a:t>
            </a:r>
          </a:p>
        </p:txBody>
      </p:sp>
      <p:cxnSp>
        <p:nvCxnSpPr>
          <p:cNvPr id="18" name="Straight Arrow Connector 17"/>
          <p:cNvCxnSpPr/>
          <p:nvPr/>
        </p:nvCxnSpPr>
        <p:spPr>
          <a:xfrm>
            <a:off x="2694163" y="4008114"/>
            <a:ext cx="2503366" cy="59474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5138726" y="4243455"/>
            <a:ext cx="3782769" cy="9841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Đi buôn nồi và bát đĩa</a:t>
            </a:r>
          </a:p>
        </p:txBody>
      </p:sp>
      <p:cxnSp>
        <p:nvCxnSpPr>
          <p:cNvPr id="29" name="Straight Arrow Connector 28"/>
          <p:cNvCxnSpPr/>
          <p:nvPr/>
        </p:nvCxnSpPr>
        <p:spPr>
          <a:xfrm>
            <a:off x="2721736" y="4082756"/>
            <a:ext cx="2281955" cy="166294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8580" y="5590519"/>
            <a:ext cx="3782769" cy="984162"/>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Chị phụ bếp</a:t>
            </a:r>
          </a:p>
        </p:txBody>
      </p:sp>
      <p:pic>
        <p:nvPicPr>
          <p:cNvPr id="12" name="Picture 11"/>
          <p:cNvPicPr>
            <a:picLocks noChangeAspect="1"/>
          </p:cNvPicPr>
          <p:nvPr/>
        </p:nvPicPr>
        <p:blipFill>
          <a:blip r:embed="rId5"/>
          <a:stretch>
            <a:fillRect/>
          </a:stretch>
        </p:blipFill>
        <p:spPr>
          <a:xfrm>
            <a:off x="8602241" y="369426"/>
            <a:ext cx="2930609" cy="2284048"/>
          </a:xfrm>
          <a:prstGeom prst="rect">
            <a:avLst/>
          </a:prstGeom>
        </p:spPr>
      </p:pic>
      <p:pic>
        <p:nvPicPr>
          <p:cNvPr id="13" name="Picture 12"/>
          <p:cNvPicPr>
            <a:picLocks noChangeAspect="1"/>
          </p:cNvPicPr>
          <p:nvPr/>
        </p:nvPicPr>
        <p:blipFill>
          <a:blip r:embed="rId6"/>
          <a:stretch>
            <a:fillRect/>
          </a:stretch>
        </p:blipFill>
        <p:spPr>
          <a:xfrm>
            <a:off x="8505167" y="417071"/>
            <a:ext cx="2948459" cy="2286511"/>
          </a:xfrm>
          <a:prstGeom prst="rect">
            <a:avLst/>
          </a:prstGeom>
        </p:spPr>
      </p:pic>
      <p:pic>
        <p:nvPicPr>
          <p:cNvPr id="14" name="Picture 13"/>
          <p:cNvPicPr>
            <a:picLocks noChangeAspect="1"/>
          </p:cNvPicPr>
          <p:nvPr/>
        </p:nvPicPr>
        <p:blipFill>
          <a:blip r:embed="rId7"/>
          <a:stretch>
            <a:fillRect/>
          </a:stretch>
        </p:blipFill>
        <p:spPr>
          <a:xfrm>
            <a:off x="8418790" y="233462"/>
            <a:ext cx="3746121" cy="2695201"/>
          </a:xfrm>
          <a:prstGeom prst="rect">
            <a:avLst/>
          </a:prstGeom>
          <a:ln>
            <a:noFill/>
          </a:ln>
          <a:effectLst>
            <a:softEdge rad="112500"/>
          </a:effectLst>
        </p:spPr>
      </p:pic>
      <p:pic>
        <p:nvPicPr>
          <p:cNvPr id="35" name="Picture 34"/>
          <p:cNvPicPr>
            <a:picLocks noChangeAspect="1"/>
          </p:cNvPicPr>
          <p:nvPr/>
        </p:nvPicPr>
        <p:blipFill>
          <a:blip r:embed="rId8"/>
          <a:stretch>
            <a:fillRect/>
          </a:stretch>
        </p:blipFill>
        <p:spPr>
          <a:xfrm>
            <a:off x="8631981" y="386280"/>
            <a:ext cx="3483201" cy="2426517"/>
          </a:xfrm>
          <a:prstGeom prst="rect">
            <a:avLst/>
          </a:prstGeom>
        </p:spPr>
      </p:pic>
      <p:pic>
        <p:nvPicPr>
          <p:cNvPr id="15" name="Picture 14"/>
          <p:cNvPicPr>
            <a:picLocks noChangeAspect="1"/>
          </p:cNvPicPr>
          <p:nvPr/>
        </p:nvPicPr>
        <p:blipFill>
          <a:blip r:embed="rId9"/>
          <a:stretch>
            <a:fillRect/>
          </a:stretch>
        </p:blipFill>
        <p:spPr>
          <a:xfrm>
            <a:off x="8602241" y="379670"/>
            <a:ext cx="3570764" cy="2406477"/>
          </a:xfrm>
          <a:prstGeom prst="rect">
            <a:avLst/>
          </a:prstGeom>
        </p:spPr>
      </p:pic>
    </p:spTree>
    <p:extLst>
      <p:ext uri="{BB962C8B-B14F-4D97-AF65-F5344CB8AC3E}">
        <p14:creationId xmlns:p14="http://schemas.microsoft.com/office/powerpoint/2010/main" val="35316771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barn(inVertical)">
                                      <p:cBhvr>
                                        <p:cTn id="53" dur="500"/>
                                        <p:tgtEl>
                                          <p:spTgt spid="23"/>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arn(inVertical)">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5"/>
                                        </p:tgtEl>
                                      </p:cBhvr>
                                    </p:animEffect>
                                    <p:set>
                                      <p:cBhvr>
                                        <p:cTn id="66" dur="1" fill="hold">
                                          <p:stCondLst>
                                            <p:cond delay="499"/>
                                          </p:stCondLst>
                                        </p:cTn>
                                        <p:tgtEl>
                                          <p:spTgt spid="3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barn(inVertical)">
                                      <p:cBhvr>
                                        <p:cTn id="71" dur="500"/>
                                        <p:tgtEl>
                                          <p:spTgt spid="18"/>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barn(inVertical)">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barn(inVertical)">
                                      <p:cBhvr>
                                        <p:cTn id="79" dur="5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barn(inVertical)">
                                      <p:cBhvr>
                                        <p:cTn id="89" dur="500"/>
                                        <p:tgtEl>
                                          <p:spTgt spid="29"/>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barn(inVertical)">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barn(inVertical)">
                                      <p:cBhvr>
                                        <p:cTn id="107" dur="500"/>
                                        <p:tgtEl>
                                          <p:spTgt spid="7"/>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barn(inVertical)">
                                      <p:cBhvr>
                                        <p:cTn id="1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8" grpId="0" animBg="1"/>
      <p:bldP spid="27" grpId="0" animBg="1"/>
      <p:bldP spid="7" grpId="0" animBg="1"/>
      <p:bldP spid="34" grpId="0" animBg="1"/>
      <p:bldP spid="21"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solidFill>
                  <a:prstClr val="black">
                    <a:tint val="75000"/>
                  </a:prstClr>
                </a:solidFill>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4187"/>
            <a:ext cx="12271023" cy="6952187"/>
          </a:xfrm>
          <a:prstGeom prst="rect">
            <a:avLst/>
          </a:prstGeom>
          <a:noFill/>
        </p:spPr>
      </p:pic>
      <p:pic>
        <p:nvPicPr>
          <p:cNvPr id="10" name="Picture 9"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291696" y="571145"/>
            <a:ext cx="7608711" cy="36691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46503" y="2228758"/>
            <a:ext cx="5698996" cy="1200329"/>
          </a:xfrm>
          <a:prstGeom prst="rect">
            <a:avLst/>
          </a:prstGeom>
        </p:spPr>
        <p:txBody>
          <a:bodyPr wrap="none" lIns="91310" tIns="45718" rIns="91310" bIns="45718">
            <a:spAutoFit/>
          </a:bodyPr>
          <a:lstStyle/>
          <a:p>
            <a:pPr lvl="0"/>
            <a:r>
              <a:rPr lang="en-US" sz="7200" b="1" dirty="0">
                <a:solidFill>
                  <a:schemeClr val="bg1"/>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24095016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5493812" cy="823752"/>
          </a:xfrm>
          <a:prstGeom prst="rect">
            <a:avLst/>
          </a:prstGeom>
        </p:spPr>
        <p:txBody>
          <a:bodyPr wrap="none">
            <a:spAutoFit/>
          </a:bodyPr>
          <a:lstStyle/>
          <a:p>
            <a:pPr lvl="0">
              <a:lnSpc>
                <a:spcPct val="150000"/>
              </a:lnSpc>
            </a:pPr>
            <a:r>
              <a:rPr lang="fr-FR" sz="3600" b="1" kern="100">
                <a:solidFill>
                  <a:prstClr val="black"/>
                </a:solidFill>
                <a:latin typeface="Times New Roman" panose="02020603050405020304" pitchFamily="18" charset="0"/>
                <a:ea typeface="SimSun" panose="02010600030101010101" pitchFamily="2" charset="-122"/>
              </a:rPr>
              <a:t>b. Nhân vật vua chích chòe</a:t>
            </a:r>
          </a:p>
        </p:txBody>
      </p:sp>
      <p:pic>
        <p:nvPicPr>
          <p:cNvPr id="4" name="Picture 3"/>
          <p:cNvPicPr>
            <a:picLocks noChangeAspect="1"/>
          </p:cNvPicPr>
          <p:nvPr/>
        </p:nvPicPr>
        <p:blipFill>
          <a:blip r:embed="rId3"/>
          <a:stretch>
            <a:fillRect/>
          </a:stretch>
        </p:blipFill>
        <p:spPr>
          <a:xfrm>
            <a:off x="4953002" y="738216"/>
            <a:ext cx="6309907" cy="5627096"/>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804" b="89542" l="73146" r="100000"/>
                    </a14:imgEffect>
                  </a14:imgLayer>
                </a14:imgProps>
              </a:ext>
            </a:extLst>
          </a:blip>
          <a:stretch>
            <a:fillRect/>
          </a:stretch>
        </p:blipFill>
        <p:spPr>
          <a:xfrm>
            <a:off x="-6828048" y="0"/>
            <a:ext cx="10402274" cy="6378950"/>
          </a:xfrm>
          <a:prstGeom prst="rect">
            <a:avLst/>
          </a:prstGeom>
        </p:spPr>
      </p:pic>
    </p:spTree>
    <p:extLst>
      <p:ext uri="{BB962C8B-B14F-4D97-AF65-F5344CB8AC3E}">
        <p14:creationId xmlns:p14="http://schemas.microsoft.com/office/powerpoint/2010/main" val="12648888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023" y="-198232"/>
            <a:ext cx="9456435" cy="823752"/>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Nàng lao động và làm đủ mọi công việc vất vả</a:t>
            </a:r>
          </a:p>
        </p:txBody>
      </p:sp>
      <p:sp>
        <p:nvSpPr>
          <p:cNvPr id="22" name="Rounded Rectangle 21"/>
          <p:cNvSpPr/>
          <p:nvPr/>
        </p:nvSpPr>
        <p:spPr>
          <a:xfrm>
            <a:off x="5119619" y="726119"/>
            <a:ext cx="3774302"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Vua chích chòe đã đóng giả là người hát rong.</a:t>
            </a:r>
          </a:p>
        </p:txBody>
      </p:sp>
      <p:cxnSp>
        <p:nvCxnSpPr>
          <p:cNvPr id="24" name="Straight Arrow Connector 23"/>
          <p:cNvCxnSpPr/>
          <p:nvPr/>
        </p:nvCxnSpPr>
        <p:spPr>
          <a:xfrm flipV="1">
            <a:off x="2677468" y="1423077"/>
            <a:ext cx="2433684" cy="2274865"/>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694163" y="2599509"/>
            <a:ext cx="2503366" cy="117703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5119620" y="1773192"/>
            <a:ext cx="3774302" cy="1039606"/>
          </a:xfrm>
          <a:prstGeom prst="roundRect">
            <a:avLst/>
          </a:prstGeom>
          <a:solidFill>
            <a:schemeClr val="accent2">
              <a:lumMod val="75000"/>
            </a:schemeClr>
          </a:solidFill>
          <a:ln>
            <a:solidFill>
              <a:srgbClr val="E75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Chẻ lạt đan sọt</a:t>
            </a:r>
          </a:p>
        </p:txBody>
      </p:sp>
      <p:cxnSp>
        <p:nvCxnSpPr>
          <p:cNvPr id="23" name="Straight Arrow Connector 22"/>
          <p:cNvCxnSpPr/>
          <p:nvPr/>
        </p:nvCxnSpPr>
        <p:spPr>
          <a:xfrm flipV="1">
            <a:off x="2694163" y="3697942"/>
            <a:ext cx="2416987" cy="19807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111151" y="2976308"/>
            <a:ext cx="3782769" cy="98416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Tập quay sợi dệt vải</a:t>
            </a:r>
          </a:p>
        </p:txBody>
      </p:sp>
      <p:sp>
        <p:nvSpPr>
          <p:cNvPr id="7" name="Right Brace 6"/>
          <p:cNvSpPr/>
          <p:nvPr/>
        </p:nvSpPr>
        <p:spPr>
          <a:xfrm>
            <a:off x="8996026" y="1137957"/>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4" name="Rounded Rectangle 33"/>
          <p:cNvSpPr/>
          <p:nvPr/>
        </p:nvSpPr>
        <p:spPr>
          <a:xfrm>
            <a:off x="9715405" y="1792240"/>
            <a:ext cx="2476595" cy="36191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-&gt;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Đây là hình phạt nặng nề, công chúa phải chấm dứt quãng đời nhung lụa và bắt đầu cuộc sống khổ cực</a:t>
            </a:r>
          </a:p>
        </p:txBody>
      </p:sp>
      <p:cxnSp>
        <p:nvCxnSpPr>
          <p:cNvPr id="18" name="Straight Arrow Connector 17"/>
          <p:cNvCxnSpPr/>
          <p:nvPr/>
        </p:nvCxnSpPr>
        <p:spPr>
          <a:xfrm>
            <a:off x="2694163" y="4008114"/>
            <a:ext cx="2503366" cy="59474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5138726" y="4243455"/>
            <a:ext cx="3782769" cy="9841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Đi buôn nồi và bát đĩa</a:t>
            </a:r>
          </a:p>
        </p:txBody>
      </p:sp>
      <p:cxnSp>
        <p:nvCxnSpPr>
          <p:cNvPr id="29" name="Straight Arrow Connector 28"/>
          <p:cNvCxnSpPr/>
          <p:nvPr/>
        </p:nvCxnSpPr>
        <p:spPr>
          <a:xfrm>
            <a:off x="2721736" y="4082756"/>
            <a:ext cx="2281955" cy="166294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8580" y="5590519"/>
            <a:ext cx="3782769" cy="984162"/>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 Đưa ra những thử thách cho vợ.</a:t>
            </a:r>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9804" b="89542" l="73146" r="100000"/>
                    </a14:imgEffect>
                  </a14:imgLayer>
                </a14:imgProps>
              </a:ext>
            </a:extLst>
          </a:blip>
          <a:stretch>
            <a:fillRect/>
          </a:stretch>
        </p:blipFill>
        <p:spPr>
          <a:xfrm>
            <a:off x="-7331119" y="252351"/>
            <a:ext cx="10402274" cy="6378950"/>
          </a:xfrm>
          <a:prstGeom prst="rect">
            <a:avLst/>
          </a:prstGeom>
        </p:spPr>
      </p:pic>
    </p:spTree>
    <p:extLst>
      <p:ext uri="{BB962C8B-B14F-4D97-AF65-F5344CB8AC3E}">
        <p14:creationId xmlns:p14="http://schemas.microsoft.com/office/powerpoint/2010/main" val="57286298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023" y="-198232"/>
            <a:ext cx="9456435" cy="823752"/>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Nàng lao động và làm đủ mọi công việc vất vả</a:t>
            </a:r>
          </a:p>
        </p:txBody>
      </p:sp>
      <p:sp>
        <p:nvSpPr>
          <p:cNvPr id="22" name="Rounded Rectangle 21"/>
          <p:cNvSpPr/>
          <p:nvPr/>
        </p:nvSpPr>
        <p:spPr>
          <a:xfrm>
            <a:off x="5119619" y="726119"/>
            <a:ext cx="3774302" cy="165401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Vua chích chòe đã đóng giả là người hát rong.</a:t>
            </a:r>
          </a:p>
        </p:txBody>
      </p:sp>
      <p:cxnSp>
        <p:nvCxnSpPr>
          <p:cNvPr id="24" name="Straight Arrow Connector 23"/>
          <p:cNvCxnSpPr/>
          <p:nvPr/>
        </p:nvCxnSpPr>
        <p:spPr>
          <a:xfrm flipV="1">
            <a:off x="2677468" y="1423077"/>
            <a:ext cx="2433684" cy="2274865"/>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Right Brace 6"/>
          <p:cNvSpPr/>
          <p:nvPr/>
        </p:nvSpPr>
        <p:spPr>
          <a:xfrm>
            <a:off x="8996026" y="1137957"/>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4" name="Rounded Rectangle 33"/>
          <p:cNvSpPr/>
          <p:nvPr/>
        </p:nvSpPr>
        <p:spPr>
          <a:xfrm>
            <a:off x="9650476" y="1332853"/>
            <a:ext cx="2476595" cy="459111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smtClean="0">
                <a:solidFill>
                  <a:prstClr val="white"/>
                </a:solidFill>
                <a:latin typeface="Times New Roman" panose="02020603050405020304" pitchFamily="18" charset="0"/>
                <a:cs typeface="Times New Roman" panose="02020603050405020304" pitchFamily="18" charset="0"/>
              </a:rPr>
              <a:t>-&gt; </a:t>
            </a:r>
            <a:r>
              <a:rPr lang="vi-VN" sz="2800" smtClean="0">
                <a:solidFill>
                  <a:prstClr val="white"/>
                </a:solidFill>
                <a:latin typeface="Times New Roman" panose="02020603050405020304" pitchFamily="18" charset="0"/>
                <a:cs typeface="Times New Roman" panose="02020603050405020304" pitchFamily="18" charset="0"/>
              </a:rPr>
              <a:t> </a:t>
            </a:r>
            <a:r>
              <a:rPr lang="vi-VN" sz="2800">
                <a:solidFill>
                  <a:prstClr val="white"/>
                </a:solidFill>
                <a:latin typeface="Times New Roman" panose="02020603050405020304" pitchFamily="18" charset="0"/>
                <a:cs typeface="Times New Roman" panose="02020603050405020304" pitchFamily="18" charset="0"/>
              </a:rPr>
              <a:t>Người chồng muốn dạy cho nàng một bài học và uốn nắn tính kiêu ngạo, trừng phạt tính thích nhạo báng người khác của nàng.</a:t>
            </a:r>
          </a:p>
        </p:txBody>
      </p:sp>
      <p:cxnSp>
        <p:nvCxnSpPr>
          <p:cNvPr id="29" name="Straight Arrow Connector 28"/>
          <p:cNvCxnSpPr/>
          <p:nvPr/>
        </p:nvCxnSpPr>
        <p:spPr>
          <a:xfrm>
            <a:off x="2721736" y="4082756"/>
            <a:ext cx="2281955" cy="166294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8580" y="4733365"/>
            <a:ext cx="3782769" cy="1841316"/>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smtClean="0">
                <a:solidFill>
                  <a:prstClr val="white"/>
                </a:solidFill>
                <a:latin typeface="Times New Roman" panose="02020603050405020304" pitchFamily="18" charset="0"/>
                <a:cs typeface="Times New Roman" panose="02020603050405020304" pitchFamily="18" charset="0"/>
              </a:rPr>
              <a:t> </a:t>
            </a:r>
            <a:r>
              <a:rPr lang="vi-VN" sz="2800">
                <a:solidFill>
                  <a:prstClr val="white"/>
                </a:solidFill>
                <a:latin typeface="Times New Roman" panose="02020603050405020304" pitchFamily="18" charset="0"/>
                <a:cs typeface="Times New Roman" panose="02020603050405020304" pitchFamily="18" charset="0"/>
              </a:rPr>
              <a:t>Đưa ra những thử thách cho vợ.</a:t>
            </a:r>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9804" b="89542" l="73146" r="100000"/>
                    </a14:imgEffect>
                  </a14:imgLayer>
                </a14:imgProps>
              </a:ext>
            </a:extLst>
          </a:blip>
          <a:stretch>
            <a:fillRect/>
          </a:stretch>
        </p:blipFill>
        <p:spPr>
          <a:xfrm>
            <a:off x="-7331119" y="252351"/>
            <a:ext cx="10402274" cy="6378950"/>
          </a:xfrm>
          <a:prstGeom prst="rect">
            <a:avLst/>
          </a:prstGeom>
        </p:spPr>
      </p:pic>
      <p:pic>
        <p:nvPicPr>
          <p:cNvPr id="2" name="Picture 1"/>
          <p:cNvPicPr>
            <a:picLocks noChangeAspect="1"/>
          </p:cNvPicPr>
          <p:nvPr/>
        </p:nvPicPr>
        <p:blipFill>
          <a:blip r:embed="rId5"/>
          <a:stretch>
            <a:fillRect/>
          </a:stretch>
        </p:blipFill>
        <p:spPr>
          <a:xfrm>
            <a:off x="5213257" y="2466660"/>
            <a:ext cx="3509968" cy="2088175"/>
          </a:xfrm>
          <a:prstGeom prst="rect">
            <a:avLst/>
          </a:prstGeom>
        </p:spPr>
      </p:pic>
    </p:spTree>
    <p:extLst>
      <p:ext uri="{BB962C8B-B14F-4D97-AF65-F5344CB8AC3E}">
        <p14:creationId xmlns:p14="http://schemas.microsoft.com/office/powerpoint/2010/main" val="9285990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7" grpId="0" animBg="1"/>
      <p:bldP spid="34"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023" y="-198232"/>
            <a:ext cx="9456435" cy="823752"/>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Nàng lao động và làm đủ mọi công việc vất vả</a:t>
            </a:r>
          </a:p>
        </p:txBody>
      </p:sp>
      <p:sp>
        <p:nvSpPr>
          <p:cNvPr id="22" name="Rounded Rectangle 21"/>
          <p:cNvSpPr/>
          <p:nvPr/>
        </p:nvSpPr>
        <p:spPr>
          <a:xfrm>
            <a:off x="5119618" y="726119"/>
            <a:ext cx="6122123" cy="165401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Người đóng vai, người giả mạo,... là một mô -típ nhân vật hấp dẫn, thú vị trong thế giới cổ tích. </a:t>
            </a:r>
          </a:p>
        </p:txBody>
      </p:sp>
      <p:cxnSp>
        <p:nvCxnSpPr>
          <p:cNvPr id="24" name="Straight Arrow Connector 23"/>
          <p:cNvCxnSpPr/>
          <p:nvPr/>
        </p:nvCxnSpPr>
        <p:spPr>
          <a:xfrm flipV="1">
            <a:off x="2677468" y="1423077"/>
            <a:ext cx="2433684" cy="2274865"/>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721736" y="4082756"/>
            <a:ext cx="2281955" cy="166294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8580" y="4733365"/>
            <a:ext cx="6153161" cy="1841316"/>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 Đây là một kiểu nhân vật thường có chức năng chính là thử thách nhân vật chính, sau đó là ban thưởng hoặc trừng phạt. </a:t>
            </a:r>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9804" b="89542" l="73146" r="100000"/>
                    </a14:imgEffect>
                  </a14:imgLayer>
                </a14:imgProps>
              </a:ext>
            </a:extLst>
          </a:blip>
          <a:stretch>
            <a:fillRect/>
          </a:stretch>
        </p:blipFill>
        <p:spPr>
          <a:xfrm>
            <a:off x="-7331119" y="252351"/>
            <a:ext cx="10402274" cy="6378950"/>
          </a:xfrm>
          <a:prstGeom prst="rect">
            <a:avLst/>
          </a:prstGeom>
        </p:spPr>
      </p:pic>
      <p:pic>
        <p:nvPicPr>
          <p:cNvPr id="4" name="Picture 3"/>
          <p:cNvPicPr>
            <a:picLocks noChangeAspect="1"/>
          </p:cNvPicPr>
          <p:nvPr/>
        </p:nvPicPr>
        <p:blipFill>
          <a:blip r:embed="rId5"/>
          <a:stretch>
            <a:fillRect/>
          </a:stretch>
        </p:blipFill>
        <p:spPr>
          <a:xfrm>
            <a:off x="5263850" y="2534515"/>
            <a:ext cx="3701433" cy="2071199"/>
          </a:xfrm>
          <a:prstGeom prst="rect">
            <a:avLst/>
          </a:prstGeom>
        </p:spPr>
      </p:pic>
      <p:pic>
        <p:nvPicPr>
          <p:cNvPr id="5" name="Picture 4"/>
          <p:cNvPicPr>
            <a:picLocks noChangeAspect="1"/>
          </p:cNvPicPr>
          <p:nvPr/>
        </p:nvPicPr>
        <p:blipFill>
          <a:blip r:embed="rId6"/>
          <a:stretch>
            <a:fillRect/>
          </a:stretch>
        </p:blipFill>
        <p:spPr>
          <a:xfrm>
            <a:off x="8589751" y="2978756"/>
            <a:ext cx="2651990" cy="1621677"/>
          </a:xfrm>
          <a:prstGeom prst="rect">
            <a:avLst/>
          </a:prstGeom>
        </p:spPr>
      </p:pic>
    </p:spTree>
    <p:extLst>
      <p:ext uri="{BB962C8B-B14F-4D97-AF65-F5344CB8AC3E}">
        <p14:creationId xmlns:p14="http://schemas.microsoft.com/office/powerpoint/2010/main" val="28407303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0548" y="2676457"/>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lang="en-US" altLang="zh-CN" sz="3200" b="1">
                <a:solidFill>
                  <a:prstClr val="black"/>
                </a:solidFill>
                <a:latin typeface="Times New Roman" pitchFamily="18" charset="0"/>
                <a:ea typeface="微软雅黑" pitchFamily="34" charset="-122"/>
                <a:cs typeface="Times New Roman" pitchFamily="18" charset="0"/>
              </a:rPr>
              <a:t>2</a:t>
            </a:r>
            <a:r>
              <a:rPr kumimoji="0" lang="en-US" altLang="zh-CN" sz="3200" b="1" i="0" u="none" strike="noStrike" kern="1200" cap="none" spc="0" normalizeH="0" baseline="0" noProof="0" smtClean="0">
                <a:ln>
                  <a:noFill/>
                </a:ln>
                <a:solidFill>
                  <a:prstClr val="black"/>
                </a:solidFill>
                <a:effectLst/>
                <a:uLnTx/>
                <a:uFillTx/>
                <a:latin typeface="Times New Roman" pitchFamily="18" charset="0"/>
                <a:ea typeface="微软雅黑" pitchFamily="34" charset="-122"/>
                <a:cs typeface="Times New Roman" pitchFamily="18" charset="0"/>
              </a:rPr>
              <a:t>. Kết</a:t>
            </a:r>
            <a:r>
              <a:rPr kumimoji="0" lang="en-US" altLang="zh-CN" sz="3200" b="1" i="0" u="none" strike="noStrike" kern="1200" cap="none" spc="0" normalizeH="0" noProof="0" smtClean="0">
                <a:ln>
                  <a:noFill/>
                </a:ln>
                <a:solidFill>
                  <a:prstClr val="black"/>
                </a:solidFill>
                <a:effectLst/>
                <a:uLnTx/>
                <a:uFillTx/>
                <a:latin typeface="Times New Roman" pitchFamily="18" charset="0"/>
                <a:ea typeface="微软雅黑" pitchFamily="34" charset="-122"/>
                <a:cs typeface="Times New Roman" pitchFamily="18" charset="0"/>
              </a:rPr>
              <a:t> thúc truyện</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Times New Roman" pitchFamily="18" charset="0"/>
                <a:ea typeface="Adobe 黑体 Std R" panose="020B0400000000000000" pitchFamily="34" charset="-122"/>
                <a:cs typeface="Times New Roman" pitchFamily="18" charset="0"/>
              </a:endParaRPr>
            </a:p>
          </p:txBody>
        </p:sp>
      </p:grpSp>
    </p:spTree>
    <p:extLst>
      <p:ext uri="{BB962C8B-B14F-4D97-AF65-F5344CB8AC3E}">
        <p14:creationId xmlns:p14="http://schemas.microsoft.com/office/powerpoint/2010/main" val="11168205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0447" y="170288"/>
            <a:ext cx="4175881" cy="707882"/>
          </a:xfrm>
          <a:prstGeom prst="rect">
            <a:avLst/>
          </a:prstGeom>
        </p:spPr>
        <p:txBody>
          <a:bodyPr wrap="none" lIns="91310" tIns="45718" rIns="91310" bIns="45718">
            <a:spAutoFit/>
          </a:bodyPr>
          <a:lstStyle/>
          <a:p>
            <a:pPr marL="0" marR="0" lvl="0" indent="0" algn="ctr" defTabSz="91292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itchFamily="18" charset="0"/>
                <a:ea typeface="Calibri" pitchFamily="34" charset="0"/>
                <a:cs typeface="Times New Roman" pitchFamily="18" charset="0"/>
              </a:rPr>
              <a:t>2. Kết thúc </a:t>
            </a:r>
            <a:r>
              <a:rPr kumimoji="0" lang="en-US" sz="4000" b="1" i="0" u="none" strike="noStrike" kern="1200" cap="none" spc="0" normalizeH="0" baseline="0" noProof="0" smtClean="0">
                <a:ln>
                  <a:noFill/>
                </a:ln>
                <a:solidFill>
                  <a:prstClr val="black"/>
                </a:solidFill>
                <a:effectLst/>
                <a:uLnTx/>
                <a:uFillTx/>
                <a:latin typeface="Times New Roman" pitchFamily="18" charset="0"/>
                <a:ea typeface="Calibri" pitchFamily="34" charset="0"/>
                <a:cs typeface="Times New Roman" pitchFamily="18" charset="0"/>
              </a:rPr>
              <a:t>truyện</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Cloud Callout 4"/>
          <p:cNvSpPr/>
          <p:nvPr/>
        </p:nvSpPr>
        <p:spPr>
          <a:xfrm>
            <a:off x="877328" y="776456"/>
            <a:ext cx="6307244" cy="3860857"/>
          </a:xfrm>
          <a:prstGeom prst="cloudCallout">
            <a:avLst>
              <a:gd name="adj1" fmla="val -36595"/>
              <a:gd name="adj2" fmla="val 90023"/>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Trải qua bao gian nan, khổ cực, công chúa đã có kết cục như thế nào?</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7397387" y="1821487"/>
            <a:ext cx="4679223" cy="3024834"/>
          </a:xfrm>
          <a:prstGeom prst="rect">
            <a:avLst/>
          </a:prstGeom>
        </p:spPr>
      </p:pic>
    </p:spTree>
    <p:extLst>
      <p:ext uri="{BB962C8B-B14F-4D97-AF65-F5344CB8AC3E}">
        <p14:creationId xmlns:p14="http://schemas.microsoft.com/office/powerpoint/2010/main" val="108636239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378" y="0"/>
            <a:ext cx="4711546" cy="923330"/>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a. Nhận vật công </a:t>
            </a:r>
            <a:r>
              <a:rPr kumimoji="0" lang="fr-FR" sz="3600" b="1" i="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mn-cs"/>
              </a:rPr>
              <a:t>chúa</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15" name="Picture 14"/>
          <p:cNvPicPr>
            <a:picLocks noChangeAspect="1"/>
          </p:cNvPicPr>
          <p:nvPr/>
        </p:nvPicPr>
        <p:blipFill>
          <a:blip r:embed="rId3"/>
          <a:stretch>
            <a:fillRect/>
          </a:stretch>
        </p:blipFill>
        <p:spPr>
          <a:xfrm>
            <a:off x="8525048" y="271181"/>
            <a:ext cx="3312949" cy="203163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293446" y="1040896"/>
            <a:ext cx="3558851" cy="4444137"/>
          </a:xfrm>
          <a:prstGeom prst="rect">
            <a:avLst/>
          </a:prstGeom>
        </p:spPr>
      </p:pic>
      <p:sp>
        <p:nvSpPr>
          <p:cNvPr id="22" name="Rounded Rectangle 21"/>
          <p:cNvSpPr/>
          <p:nvPr/>
        </p:nvSpPr>
        <p:spPr>
          <a:xfrm>
            <a:off x="4140926" y="1176950"/>
            <a:ext cx="4209288" cy="914400"/>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prstClr val="white"/>
                </a:solidFill>
                <a:latin typeface="Times New Roman" panose="02020603050405020304" pitchFamily="18" charset="0"/>
                <a:cs typeface="Times New Roman" panose="02020603050405020304" pitchFamily="18" charset="0"/>
              </a:rPr>
              <a:t>Nàng nhận ra mình đã làm những điều sai trái.</a:t>
            </a:r>
          </a:p>
        </p:txBody>
      </p:sp>
      <p:cxnSp>
        <p:nvCxnSpPr>
          <p:cNvPr id="24" name="Straight Arrow Connector 23"/>
          <p:cNvCxnSpPr/>
          <p:nvPr/>
        </p:nvCxnSpPr>
        <p:spPr>
          <a:xfrm flipV="1">
            <a:off x="2911905" y="1975136"/>
            <a:ext cx="1229021" cy="108717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937721" y="3143156"/>
            <a:ext cx="1390638" cy="941002"/>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319849" y="3673609"/>
            <a:ext cx="4745774"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Nàng kết hôn với Vua chích choè.</a:t>
            </a:r>
          </a:p>
        </p:txBody>
      </p:sp>
      <p:pic>
        <p:nvPicPr>
          <p:cNvPr id="4" name="Picture 3"/>
          <p:cNvPicPr>
            <a:picLocks noChangeAspect="1"/>
          </p:cNvPicPr>
          <p:nvPr/>
        </p:nvPicPr>
        <p:blipFill>
          <a:blip r:embed="rId6"/>
          <a:stretch>
            <a:fillRect/>
          </a:stretch>
        </p:blipFill>
        <p:spPr>
          <a:xfrm>
            <a:off x="4784973" y="4903977"/>
            <a:ext cx="3283731" cy="1836457"/>
          </a:xfrm>
          <a:prstGeom prst="rect">
            <a:avLst/>
          </a:prstGeom>
        </p:spPr>
      </p:pic>
    </p:spTree>
    <p:extLst>
      <p:ext uri="{BB962C8B-B14F-4D97-AF65-F5344CB8AC3E}">
        <p14:creationId xmlns:p14="http://schemas.microsoft.com/office/powerpoint/2010/main" val="8253366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0548" y="2676457"/>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lvl="0" algn="ctr"/>
            <a:r>
              <a:rPr lang="en-US" altLang="zh-CN" sz="3200" b="1">
                <a:solidFill>
                  <a:prstClr val="black"/>
                </a:solidFill>
                <a:latin typeface="Times New Roman" pitchFamily="18" charset="0"/>
                <a:ea typeface="微软雅黑" pitchFamily="34" charset="-122"/>
                <a:cs typeface="Times New Roman" pitchFamily="18" charset="0"/>
              </a:rPr>
              <a:t>3. Chủ </a:t>
            </a:r>
            <a:r>
              <a:rPr lang="en-US" altLang="zh-CN" sz="3200" b="1" smtClean="0">
                <a:solidFill>
                  <a:prstClr val="black"/>
                </a:solidFill>
                <a:latin typeface="Times New Roman" pitchFamily="18" charset="0"/>
                <a:ea typeface="微软雅黑" pitchFamily="34" charset="-122"/>
                <a:cs typeface="Times New Roman" pitchFamily="18" charset="0"/>
              </a:rPr>
              <a:t>đề</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Times New Roman" pitchFamily="18" charset="0"/>
                <a:ea typeface="Adobe 黑体 Std R" panose="020B0400000000000000" pitchFamily="34" charset="-122"/>
                <a:cs typeface="Times New Roman" pitchFamily="18" charset="0"/>
              </a:endParaRPr>
            </a:p>
          </p:txBody>
        </p:sp>
      </p:grpSp>
    </p:spTree>
    <p:extLst>
      <p:ext uri="{BB962C8B-B14F-4D97-AF65-F5344CB8AC3E}">
        <p14:creationId xmlns:p14="http://schemas.microsoft.com/office/powerpoint/2010/main" val="313803621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0" y="1067180"/>
            <a:ext cx="6492240" cy="3950760"/>
          </a:xfrm>
          <a:prstGeom prst="cloudCallout">
            <a:avLst>
              <a:gd name="adj1" fmla="val 91172"/>
              <a:gd name="adj2" fmla="val 45056"/>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Trong nhiều truyện kể, chủ đề của truyện chính là bài học cuộc sống mà nhân vật nhận ra từ câu chuyện cuộc đời mình. Theo em, chủ đề của truyện này là gì?</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078624" y="170288"/>
            <a:ext cx="2279529" cy="707882"/>
          </a:xfrm>
          <a:prstGeom prst="rect">
            <a:avLst/>
          </a:prstGeom>
        </p:spPr>
        <p:txBody>
          <a:bodyPr wrap="none" lIns="91310" tIns="45718" rIns="91310" bIns="45718">
            <a:spAutoFit/>
          </a:bodyPr>
          <a:lstStyle/>
          <a:p>
            <a:pPr marL="0" marR="0" lvl="0" indent="0" algn="ctr" defTabSz="91292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Times New Roman" pitchFamily="18" charset="0"/>
                <a:ea typeface="Calibri" pitchFamily="34" charset="0"/>
                <a:cs typeface="Times New Roman" pitchFamily="18" charset="0"/>
              </a:rPr>
              <a:t>3. Chủ đề</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Picture 5"/>
          <p:cNvPicPr>
            <a:picLocks noChangeAspect="1"/>
          </p:cNvPicPr>
          <p:nvPr/>
        </p:nvPicPr>
        <p:blipFill>
          <a:blip r:embed="rId2"/>
          <a:stretch>
            <a:fillRect/>
          </a:stretch>
        </p:blipFill>
        <p:spPr>
          <a:xfrm>
            <a:off x="6705601" y="494942"/>
            <a:ext cx="5168536" cy="3299154"/>
          </a:xfrm>
          <a:prstGeom prst="rect">
            <a:avLst/>
          </a:prstGeom>
        </p:spPr>
      </p:pic>
      <p:pic>
        <p:nvPicPr>
          <p:cNvPr id="7" name="Picture 6"/>
          <p:cNvPicPr>
            <a:picLocks noChangeAspect="1"/>
          </p:cNvPicPr>
          <p:nvPr/>
        </p:nvPicPr>
        <p:blipFill>
          <a:blip r:embed="rId3"/>
          <a:stretch>
            <a:fillRect/>
          </a:stretch>
        </p:blipFill>
        <p:spPr>
          <a:xfrm>
            <a:off x="7208301" y="4070441"/>
            <a:ext cx="4023891" cy="2522016"/>
          </a:xfrm>
          <a:prstGeom prst="rect">
            <a:avLst/>
          </a:prstGeom>
        </p:spPr>
      </p:pic>
    </p:spTree>
    <p:extLst>
      <p:ext uri="{BB962C8B-B14F-4D97-AF65-F5344CB8AC3E}">
        <p14:creationId xmlns:p14="http://schemas.microsoft.com/office/powerpoint/2010/main" val="219656319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023" y="-198232"/>
            <a:ext cx="9456435" cy="823752"/>
          </a:xfrm>
          <a:prstGeom prst="rect">
            <a:avLst/>
          </a:prstGeom>
        </p:spPr>
        <p:txBody>
          <a:bodyPr wrap="none">
            <a:spAutoFit/>
          </a:bodyPr>
          <a:lstStyle/>
          <a:p>
            <a:pPr marL="0" marR="0" lvl="0" indent="0" algn="l" defTabSz="912927" rtl="0" eaLnBrk="1" fontAlgn="auto" latinLnBrk="0" hangingPunct="1">
              <a:lnSpc>
                <a:spcPct val="150000"/>
              </a:lnSpc>
              <a:spcBef>
                <a:spcPts val="0"/>
              </a:spcBef>
              <a:spcAft>
                <a:spcPts val="0"/>
              </a:spcAft>
              <a:buClrTx/>
              <a:buSzTx/>
              <a:buFontTx/>
              <a:buNone/>
              <a:tabLst/>
              <a:defRPr/>
            </a:pPr>
            <a:r>
              <a:rPr kumimoji="0" lang="fr-FR" sz="36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 Nàng lao động và làm đủ mọi công việc vất vả</a:t>
            </a:r>
          </a:p>
        </p:txBody>
      </p:sp>
      <p:sp>
        <p:nvSpPr>
          <p:cNvPr id="22" name="Rounded Rectangle 21"/>
          <p:cNvSpPr/>
          <p:nvPr/>
        </p:nvSpPr>
        <p:spPr>
          <a:xfrm>
            <a:off x="3925109" y="673165"/>
            <a:ext cx="4677132" cy="178406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Mỗi người đểu có một giá trị nhất định và tất cả đểu bình đẳng như nhau. </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24" name="Straight Arrow Connector 23"/>
          <p:cNvCxnSpPr/>
          <p:nvPr/>
        </p:nvCxnSpPr>
        <p:spPr>
          <a:xfrm flipV="1">
            <a:off x="2677468" y="1843379"/>
            <a:ext cx="1240247" cy="1854564"/>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360515" y="1542886"/>
            <a:ext cx="3558851" cy="4444137"/>
          </a:xfrm>
          <a:prstGeom prst="rect">
            <a:avLst/>
          </a:prstGeom>
        </p:spPr>
      </p:pic>
      <p:sp>
        <p:nvSpPr>
          <p:cNvPr id="7" name="Right Brace 6"/>
          <p:cNvSpPr/>
          <p:nvPr/>
        </p:nvSpPr>
        <p:spPr>
          <a:xfrm>
            <a:off x="8996026" y="1137957"/>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4" name="Rounded Rectangle 33"/>
          <p:cNvSpPr/>
          <p:nvPr/>
        </p:nvSpPr>
        <p:spPr>
          <a:xfrm>
            <a:off x="9646367" y="1321977"/>
            <a:ext cx="2476595" cy="36191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Vì vậy, điều quan trọng là phải biết tôn trọng và sống hoà nhã cùng mọi người.</a:t>
            </a:r>
          </a:p>
        </p:txBody>
      </p:sp>
      <p:cxnSp>
        <p:nvCxnSpPr>
          <p:cNvPr id="29" name="Straight Arrow Connector 28"/>
          <p:cNvCxnSpPr/>
          <p:nvPr/>
        </p:nvCxnSpPr>
        <p:spPr>
          <a:xfrm>
            <a:off x="2721736" y="4082756"/>
            <a:ext cx="1680447" cy="1194638"/>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3617853" y="4165422"/>
            <a:ext cx="6046499" cy="2491925"/>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Người có địa vị nhưng kiêu căng, ngông cuồng, coi thường người khác thì cũng có thể đến một ngày rơi vào tình cảnh thấp hèn, khổ cực và bị người khác chê bai, nhạo báng.</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499283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P spid="7" grpId="0" animBg="1"/>
      <p:bldP spid="34"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Point Star 7">
            <a:hlinkClick r:id="rId3" action="ppaction://hlinksldjump"/>
          </p:cNvPr>
          <p:cNvSpPr/>
          <p:nvPr/>
        </p:nvSpPr>
        <p:spPr>
          <a:xfrm>
            <a:off x="11249379" y="5904109"/>
            <a:ext cx="914400" cy="914400"/>
          </a:xfrm>
          <a:prstGeom prst="star5">
            <a:avLst/>
          </a:prstGeom>
        </p:spPr>
        <p:style>
          <a:lnRef idx="0">
            <a:schemeClr val="accent2"/>
          </a:lnRef>
          <a:fillRef idx="3">
            <a:schemeClr val="accent2"/>
          </a:fillRef>
          <a:effectRef idx="3">
            <a:schemeClr val="accent2"/>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sp>
        <p:nvSpPr>
          <p:cNvPr id="2" name="Cloud Callout 1"/>
          <p:cNvSpPr/>
          <p:nvPr/>
        </p:nvSpPr>
        <p:spPr>
          <a:xfrm>
            <a:off x="1985554" y="888274"/>
            <a:ext cx="6831873" cy="4153989"/>
          </a:xfrm>
          <a:prstGeom prst="cloudCallout">
            <a:avLst>
              <a:gd name="adj1" fmla="val -36595"/>
              <a:gd name="adj2" fmla="val 90023"/>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Hãy </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video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và </a:t>
            </a: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cho biết</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ông chủ cửa hàng có thái độ như thế nào với người ăn xin?Nếu em là ông chủ cửa hàng em sẽ ứng xử như thế nào?</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83787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0548" y="2676457"/>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Times New Roman" pitchFamily="18" charset="0"/>
                <a:ea typeface="微软雅黑" pitchFamily="34" charset="-122"/>
                <a:cs typeface="Times New Roman" pitchFamily="18" charset="0"/>
              </a:rPr>
              <a:t>4. Đặc điểm lời </a:t>
            </a:r>
            <a:r>
              <a:rPr kumimoji="0" lang="en-US" altLang="zh-CN" sz="3200" b="1" i="0" u="none" strike="noStrike" kern="1200" cap="none" spc="0" normalizeH="0" baseline="0" noProof="0" smtClean="0">
                <a:ln>
                  <a:noFill/>
                </a:ln>
                <a:solidFill>
                  <a:prstClr val="black"/>
                </a:solidFill>
                <a:effectLst/>
                <a:uLnTx/>
                <a:uFillTx/>
                <a:latin typeface="Times New Roman" pitchFamily="18" charset="0"/>
                <a:ea typeface="微软雅黑" pitchFamily="34" charset="-122"/>
                <a:cs typeface="Times New Roman" pitchFamily="18" charset="0"/>
              </a:rPr>
              <a:t>kể</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Times New Roman" pitchFamily="18" charset="0"/>
                <a:ea typeface="Adobe 黑体 Std R" panose="020B0400000000000000" pitchFamily="34" charset="-122"/>
                <a:cs typeface="Times New Roman" pitchFamily="18" charset="0"/>
              </a:endParaRPr>
            </a:p>
          </p:txBody>
        </p:sp>
      </p:grpSp>
    </p:spTree>
    <p:extLst>
      <p:ext uri="{BB962C8B-B14F-4D97-AF65-F5344CB8AC3E}">
        <p14:creationId xmlns:p14="http://schemas.microsoft.com/office/powerpoint/2010/main" val="1863904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674" y="236668"/>
            <a:ext cx="6096000" cy="830997"/>
          </a:xfrm>
          <a:prstGeom prst="rect">
            <a:avLst/>
          </a:prstGeom>
        </p:spPr>
        <p:txBody>
          <a:bodyPr>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nl-NL" sz="32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4. Đặc điểm lời </a:t>
            </a:r>
            <a:r>
              <a:rPr kumimoji="0" lang="nl-NL" sz="3200" b="1" i="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mn-cs"/>
              </a:rPr>
              <a:t>kể</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9" name="Cloud Callout 8"/>
          <p:cNvSpPr/>
          <p:nvPr/>
        </p:nvSpPr>
        <p:spPr>
          <a:xfrm>
            <a:off x="278674" y="1067665"/>
            <a:ext cx="6492240" cy="3950760"/>
          </a:xfrm>
          <a:prstGeom prst="cloudCallout">
            <a:avLst>
              <a:gd name="adj1" fmla="val 43770"/>
              <a:gd name="adj2" fmla="val 71303"/>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Kết thúc truyện, người kể truyện nói: “Tôi tin rằng, tôi và bạn đều có mặt trong buổi lễ cưới”. Theo em, điều này có hợp lí không? Vì sao?</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8015302" y="315322"/>
            <a:ext cx="4029805" cy="3647511"/>
          </a:xfrm>
          <a:prstGeom prst="rect">
            <a:avLst/>
          </a:prstGeom>
        </p:spPr>
      </p:pic>
      <p:pic>
        <p:nvPicPr>
          <p:cNvPr id="13" name="Picture 12"/>
          <p:cNvPicPr>
            <a:picLocks noChangeAspect="1"/>
          </p:cNvPicPr>
          <p:nvPr/>
        </p:nvPicPr>
        <p:blipFill>
          <a:blip r:embed="rId3"/>
          <a:stretch>
            <a:fillRect/>
          </a:stretch>
        </p:blipFill>
        <p:spPr>
          <a:xfrm>
            <a:off x="6374674" y="2978523"/>
            <a:ext cx="4029805" cy="3647511"/>
          </a:xfrm>
          <a:prstGeom prst="rect">
            <a:avLst/>
          </a:prstGeom>
        </p:spPr>
      </p:pic>
    </p:spTree>
    <p:extLst>
      <p:ext uri="{BB962C8B-B14F-4D97-AF65-F5344CB8AC3E}">
        <p14:creationId xmlns:p14="http://schemas.microsoft.com/office/powerpoint/2010/main" val="41299581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140926" y="496389"/>
            <a:ext cx="4209288" cy="159496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Đây là một câu thoại có ý hài hước, bông đùa</a:t>
            </a:r>
          </a:p>
        </p:txBody>
      </p:sp>
      <p:cxnSp>
        <p:nvCxnSpPr>
          <p:cNvPr id="24" name="Straight Arrow Connector 23"/>
          <p:cNvCxnSpPr/>
          <p:nvPr/>
        </p:nvCxnSpPr>
        <p:spPr>
          <a:xfrm flipV="1">
            <a:off x="2911905" y="1975136"/>
            <a:ext cx="1229021" cy="108717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937721" y="3143156"/>
            <a:ext cx="1390638" cy="941002"/>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4319849" y="3673609"/>
            <a:ext cx="4030365"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Là một giả định không có thật</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22425" y="4597243"/>
            <a:ext cx="3283731" cy="1836457"/>
          </a:xfrm>
          <a:prstGeom prst="rect">
            <a:avLst/>
          </a:prstGeom>
        </p:spPr>
      </p:pic>
      <p:sp>
        <p:nvSpPr>
          <p:cNvPr id="11" name="Right Brace 10"/>
          <p:cNvSpPr/>
          <p:nvPr/>
        </p:nvSpPr>
        <p:spPr>
          <a:xfrm>
            <a:off x="8362892" y="758437"/>
            <a:ext cx="968189" cy="4607739"/>
          </a:xfrm>
          <a:prstGeom prst="rightBrace">
            <a:avLst>
              <a:gd name="adj1" fmla="val 0"/>
              <a:gd name="adj2" fmla="val 50000"/>
            </a:avLst>
          </a:prstGeom>
          <a:ln w="57150">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2" name="Rounded Rectangle 11"/>
          <p:cNvSpPr/>
          <p:nvPr/>
        </p:nvSpPr>
        <p:spPr>
          <a:xfrm>
            <a:off x="-16667" y="2164158"/>
            <a:ext cx="3543082" cy="1796299"/>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a:solidFill>
                  <a:prstClr val="white"/>
                </a:solidFill>
                <a:latin typeface="Times New Roman" panose="02020603050405020304" pitchFamily="18" charset="0"/>
                <a:cs typeface="Times New Roman" panose="02020603050405020304" pitchFamily="18" charset="0"/>
              </a:rPr>
              <a:t>“Tôi tin rằng, tôi và bạn đều có mặt trong buổi lễ cưới”.</a:t>
            </a:r>
          </a:p>
        </p:txBody>
      </p:sp>
      <p:sp>
        <p:nvSpPr>
          <p:cNvPr id="13" name="Rounded Rectangle 12"/>
          <p:cNvSpPr/>
          <p:nvPr/>
        </p:nvSpPr>
        <p:spPr>
          <a:xfrm>
            <a:off x="9143648" y="1116178"/>
            <a:ext cx="3048352" cy="4053956"/>
          </a:xfrm>
          <a:prstGeom prst="roundRect">
            <a:avLst/>
          </a:prstGeom>
          <a:solidFill>
            <a:srgbClr val="FEA40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3200" kern="100">
                <a:solidFill>
                  <a:srgbClr val="000000"/>
                </a:solidFill>
                <a:latin typeface="Times New Roman" panose="02020603050405020304" pitchFamily="18" charset="0"/>
                <a:ea typeface="SimSun" panose="02010600030101010101" pitchFamily="2" charset="-122"/>
                <a:sym typeface="Wingdings" panose="05000000000000000000" pitchFamily="2" charset="2"/>
              </a:rPr>
              <a:t></a:t>
            </a:r>
            <a:r>
              <a:rPr lang="en-US" sz="3200" b="1" kern="100">
                <a:solidFill>
                  <a:prstClr val="black"/>
                </a:solidFill>
                <a:latin typeface="Times New Roman" panose="02020603050405020304" pitchFamily="18" charset="0"/>
                <a:ea typeface="SimSun" panose="02010600030101010101" pitchFamily="2" charset="-122"/>
              </a:rPr>
              <a:t> </a:t>
            </a:r>
            <a:r>
              <a:rPr lang="nl-NL" sz="3200" kern="100">
                <a:solidFill>
                  <a:prstClr val="black"/>
                </a:solidFill>
                <a:latin typeface="Times New Roman" panose="02020603050405020304" pitchFamily="18" charset="0"/>
                <a:ea typeface="SimSun" panose="02010600030101010101" pitchFamily="2" charset="-122"/>
              </a:rPr>
              <a:t>Câu chuyện chỉ là một sản phẩm hư cấu, sáng tạo của người kể</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5" name="Picture 4"/>
          <p:cNvPicPr>
            <a:picLocks noChangeAspect="1"/>
          </p:cNvPicPr>
          <p:nvPr/>
        </p:nvPicPr>
        <p:blipFill>
          <a:blip r:embed="rId4"/>
          <a:stretch>
            <a:fillRect/>
          </a:stretch>
        </p:blipFill>
        <p:spPr>
          <a:xfrm>
            <a:off x="412060" y="112622"/>
            <a:ext cx="2621255" cy="1957025"/>
          </a:xfrm>
          <a:prstGeom prst="rect">
            <a:avLst/>
          </a:prstGeom>
        </p:spPr>
      </p:pic>
    </p:spTree>
    <p:extLst>
      <p:ext uri="{BB962C8B-B14F-4D97-AF65-F5344CB8AC3E}">
        <p14:creationId xmlns:p14="http://schemas.microsoft.com/office/powerpoint/2010/main" val="1891802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smtClean="0">
                <a:ln>
                  <a:noFill/>
                </a:ln>
                <a:solidFill>
                  <a:prstClr val="white"/>
                </a:solidFill>
                <a:effectLst/>
                <a:uLnTx/>
                <a:uFillTx/>
                <a:latin typeface="Times New Roman" pitchFamily="18" charset="0"/>
                <a:ea typeface="方正稚艺简体" panose="03000509000000000000" pitchFamily="65" charset="-122"/>
                <a:cs typeface="Times New Roman" pitchFamily="18" charset="0"/>
              </a:rPr>
              <a:t>THẢO LUẬN</a:t>
            </a:r>
            <a:endParaRPr kumimoji="0" lang="zh-CN" altLang="en-US" sz="2800" b="0" i="0" u="none" strike="noStrike" kern="1200" cap="none" spc="0" normalizeH="0" baseline="0" noProof="0" dirty="0">
              <a:ln>
                <a:noFill/>
              </a:ln>
              <a:solidFill>
                <a:prstClr val="white"/>
              </a:solidFill>
              <a:effectLst/>
              <a:uLnTx/>
              <a:uFillTx/>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432697" y="433092"/>
            <a:ext cx="4958657" cy="532835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70C0"/>
                </a:solidFill>
                <a:effectLst/>
                <a:uLnTx/>
                <a:uFillTx/>
                <a:latin typeface="Times New Roman" pitchFamily="18" charset="0"/>
                <a:ea typeface="方正稚艺简体" panose="03000509000000000000" pitchFamily="65" charset="-122"/>
                <a:cs typeface="Times New Roman" pitchFamily="18" charset="0"/>
              </a:rPr>
              <a:t>Body shaming- miệt thị cơ thể là hành vi dùng ngôn ngữ để chê bai, phán xét, bình luận ác ý về vẻ ngoài của người khác khiến họ cảm thấy bị xúc phạm và bị tổn thương.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70C0"/>
                </a:solidFill>
                <a:effectLst/>
                <a:uLnTx/>
                <a:uFillTx/>
                <a:latin typeface="Times New Roman" pitchFamily="18" charset="0"/>
                <a:ea typeface="方正稚艺简体" panose="03000509000000000000" pitchFamily="65" charset="-122"/>
                <a:cs typeface="Times New Roman" pitchFamily="18" charset="0"/>
              </a:rPr>
              <a:t>Có bạn  cho rằng đây là quyền tự do ngôn luận nên thích nói gì thì nói, có bạn lại nói cần phải từ bỏ thói xấu miệt thị người khác. Em đồng ý với ý kiến nào? Vì sao?</a:t>
            </a:r>
            <a:endParaRPr kumimoji="0" lang="vi-VN" altLang="zh-CN" sz="2400" b="0" i="0" u="none" strike="noStrike" kern="1200" cap="none" spc="0" normalizeH="0" baseline="0" noProof="0" dirty="0" err="1">
              <a:ln>
                <a:noFill/>
              </a:ln>
              <a:solidFill>
                <a:srgbClr val="0070C0"/>
              </a:solidFill>
              <a:effectLst/>
              <a:uLnTx/>
              <a:uFillTx/>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855947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0548" y="2676457"/>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prstClr val="black"/>
                </a:solidFill>
                <a:effectLst/>
                <a:uLnTx/>
                <a:uFillTx/>
                <a:latin typeface="Times New Roman" pitchFamily="18" charset="0"/>
                <a:ea typeface="微软雅黑" pitchFamily="34" charset="-122"/>
                <a:cs typeface="Times New Roman" pitchFamily="18" charset="0"/>
              </a:rPr>
              <a:t>III. Tổng</a:t>
            </a:r>
            <a:r>
              <a:rPr kumimoji="0" lang="en-US" altLang="zh-CN" sz="3200" b="1" i="0" u="none" strike="noStrike" kern="1200" cap="none" spc="0" normalizeH="0" noProof="0" smtClean="0">
                <a:ln>
                  <a:noFill/>
                </a:ln>
                <a:solidFill>
                  <a:prstClr val="black"/>
                </a:solidFill>
                <a:effectLst/>
                <a:uLnTx/>
                <a:uFillTx/>
                <a:latin typeface="Times New Roman" pitchFamily="18" charset="0"/>
                <a:ea typeface="微软雅黑" pitchFamily="34" charset="-122"/>
                <a:cs typeface="Times New Roman" pitchFamily="18" charset="0"/>
              </a:rPr>
              <a:t> kết</a:t>
            </a:r>
            <a:endParaRPr kumimoji="0" lang="zh-CN" altLang="en-US" sz="3200" b="1" i="0" u="none" strike="noStrike" kern="1200" cap="none" spc="0" normalizeH="0" baseline="0" noProof="0" dirty="0">
              <a:ln>
                <a:noFill/>
              </a:ln>
              <a:solidFill>
                <a:prstClr val="black"/>
              </a:solidFill>
              <a:effectLst/>
              <a:uLnTx/>
              <a:uFillTx/>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prstClr val="black"/>
                </a:solidFill>
                <a:effectLst/>
                <a:uLnTx/>
                <a:uFillTx/>
                <a:latin typeface="Times New Roman" pitchFamily="18" charset="0"/>
                <a:ea typeface="Adobe 黑体 Std R" panose="020B0400000000000000" pitchFamily="34" charset="-122"/>
                <a:cs typeface="Times New Roman" pitchFamily="18" charset="0"/>
              </a:endParaRPr>
            </a:p>
          </p:txBody>
        </p:sp>
      </p:grpSp>
    </p:spTree>
    <p:extLst>
      <p:ext uri="{BB962C8B-B14F-4D97-AF65-F5344CB8AC3E}">
        <p14:creationId xmlns:p14="http://schemas.microsoft.com/office/powerpoint/2010/main" val="41561750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857" y="194128"/>
            <a:ext cx="6096000" cy="661207"/>
          </a:xfrm>
          <a:prstGeom prst="rect">
            <a:avLst/>
          </a:prstGeom>
        </p:spPr>
        <p:txBody>
          <a:bodyPr>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vi-VN" sz="28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1</a:t>
            </a:r>
            <a:r>
              <a:rPr kumimoji="0" lang="vi-VN"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Nội dung – Ý nghĩa</a:t>
            </a:r>
            <a:r>
              <a:rPr kumimoji="0" lang="vi-VN" sz="28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vi-VN"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6" name="Picture 5"/>
          <p:cNvPicPr>
            <a:picLocks noChangeAspect="1"/>
          </p:cNvPicPr>
          <p:nvPr/>
        </p:nvPicPr>
        <p:blipFill>
          <a:blip r:embed="rId2"/>
          <a:stretch>
            <a:fillRect/>
          </a:stretch>
        </p:blipFill>
        <p:spPr>
          <a:xfrm>
            <a:off x="6705601" y="494942"/>
            <a:ext cx="5168536" cy="3299154"/>
          </a:xfrm>
          <a:prstGeom prst="rect">
            <a:avLst/>
          </a:prstGeom>
        </p:spPr>
      </p:pic>
      <p:pic>
        <p:nvPicPr>
          <p:cNvPr id="7" name="Picture 6"/>
          <p:cNvPicPr>
            <a:picLocks noChangeAspect="1"/>
          </p:cNvPicPr>
          <p:nvPr/>
        </p:nvPicPr>
        <p:blipFill>
          <a:blip r:embed="rId3"/>
          <a:stretch>
            <a:fillRect/>
          </a:stretch>
        </p:blipFill>
        <p:spPr>
          <a:xfrm>
            <a:off x="7208301" y="4070441"/>
            <a:ext cx="4023891" cy="2522016"/>
          </a:xfrm>
          <a:prstGeom prst="rect">
            <a:avLst/>
          </a:prstGeom>
        </p:spPr>
      </p:pic>
      <p:sp>
        <p:nvSpPr>
          <p:cNvPr id="2" name="Rectangle 1"/>
          <p:cNvSpPr/>
          <p:nvPr/>
        </p:nvSpPr>
        <p:spPr>
          <a:xfrm>
            <a:off x="108857" y="855335"/>
            <a:ext cx="6096000" cy="3246530"/>
          </a:xfrm>
          <a:prstGeom prst="rect">
            <a:avLst/>
          </a:prstGeom>
        </p:spPr>
        <p:txBody>
          <a:bodyPr>
            <a:spAutoFit/>
          </a:bodyPr>
          <a:lstStyle/>
          <a:p>
            <a:pPr lvl="0" algn="just">
              <a:lnSpc>
                <a:spcPct val="150000"/>
              </a:lnSpc>
              <a:defRPr/>
            </a:pPr>
            <a:r>
              <a:rPr lang="vi-VN" sz="2800" kern="100">
                <a:solidFill>
                  <a:srgbClr val="000000"/>
                </a:solidFill>
                <a:latin typeface="Times New Roman" panose="02020603050405020304" pitchFamily="18" charset="0"/>
                <a:ea typeface="SimSun" panose="02010600030101010101" pitchFamily="2" charset="-122"/>
              </a:rPr>
              <a:t>- Nội dung:  Kể về cô công chúa xinh đẹp nhưng tính cách kiêu ngạo ngông cuồng. Vua chích choè đã tìm cách để dạy cho nàng một bài học và bỏ tính cách xấu.  </a:t>
            </a:r>
          </a:p>
        </p:txBody>
      </p:sp>
      <p:sp>
        <p:nvSpPr>
          <p:cNvPr id="8" name="Rectangle 7"/>
          <p:cNvSpPr/>
          <p:nvPr/>
        </p:nvSpPr>
        <p:spPr>
          <a:xfrm>
            <a:off x="108857" y="4286253"/>
            <a:ext cx="6096000" cy="1384995"/>
          </a:xfrm>
          <a:prstGeom prst="rect">
            <a:avLst/>
          </a:prstGeom>
        </p:spPr>
        <p:txBody>
          <a:bodyPr>
            <a:spAutoFit/>
          </a:bodyPr>
          <a:lstStyle/>
          <a:p>
            <a:pPr lvl="0" algn="just">
              <a:lnSpc>
                <a:spcPct val="150000"/>
              </a:lnSpc>
              <a:defRPr/>
            </a:pPr>
            <a:r>
              <a:rPr lang="vi-VN" sz="2800" kern="100">
                <a:solidFill>
                  <a:srgbClr val="000000"/>
                </a:solidFill>
                <a:latin typeface="Times New Roman" panose="02020603050405020304" pitchFamily="18" charset="0"/>
                <a:ea typeface="SimSun" panose="02010600030101010101" pitchFamily="2" charset="-122"/>
              </a:rPr>
              <a:t>- Ý nghĩa: cần phải biết tôn trọng và sống hoà nhã cùng mọi người.</a:t>
            </a:r>
          </a:p>
        </p:txBody>
      </p:sp>
    </p:spTree>
    <p:extLst>
      <p:ext uri="{BB962C8B-B14F-4D97-AF65-F5344CB8AC3E}">
        <p14:creationId xmlns:p14="http://schemas.microsoft.com/office/powerpoint/2010/main" val="414640512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9171"/>
            <a:ext cx="6096000" cy="661207"/>
          </a:xfrm>
          <a:prstGeom prst="rect">
            <a:avLst/>
          </a:prstGeom>
        </p:spPr>
        <p:txBody>
          <a:bodyPr>
            <a:spAutoFit/>
          </a:bodyPr>
          <a:lstStyle/>
          <a:p>
            <a:pPr marL="0" marR="0" lvl="0" indent="0" algn="just" defTabSz="912927" rtl="0" eaLnBrk="1" fontAlgn="auto" latinLnBrk="0" hangingPunct="1">
              <a:lnSpc>
                <a:spcPct val="150000"/>
              </a:lnSpc>
              <a:spcBef>
                <a:spcPts val="0"/>
              </a:spcBef>
              <a:spcAft>
                <a:spcPts val="0"/>
              </a:spcAft>
              <a:buClrTx/>
              <a:buSzTx/>
              <a:buFontTx/>
              <a:buNone/>
              <a:tabLst/>
              <a:defRPr/>
            </a:pPr>
            <a:r>
              <a:rPr kumimoji="0" lang="vi-VN" sz="28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1</a:t>
            </a:r>
            <a:r>
              <a:rPr kumimoji="0" lang="vi-VN"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Nội dung – Ý nghĩa</a:t>
            </a:r>
            <a:r>
              <a:rPr kumimoji="0" lang="vi-VN" sz="28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vi-VN"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6" name="Picture 5"/>
          <p:cNvPicPr>
            <a:picLocks noChangeAspect="1"/>
          </p:cNvPicPr>
          <p:nvPr/>
        </p:nvPicPr>
        <p:blipFill>
          <a:blip r:embed="rId2"/>
          <a:stretch>
            <a:fillRect/>
          </a:stretch>
        </p:blipFill>
        <p:spPr>
          <a:xfrm>
            <a:off x="6856135" y="113194"/>
            <a:ext cx="5168536" cy="3299154"/>
          </a:xfrm>
          <a:prstGeom prst="rect">
            <a:avLst/>
          </a:prstGeom>
        </p:spPr>
      </p:pic>
      <p:pic>
        <p:nvPicPr>
          <p:cNvPr id="7" name="Picture 6"/>
          <p:cNvPicPr>
            <a:picLocks noChangeAspect="1"/>
          </p:cNvPicPr>
          <p:nvPr/>
        </p:nvPicPr>
        <p:blipFill>
          <a:blip r:embed="rId3"/>
          <a:stretch>
            <a:fillRect/>
          </a:stretch>
        </p:blipFill>
        <p:spPr>
          <a:xfrm>
            <a:off x="2832244" y="3794096"/>
            <a:ext cx="4023891" cy="2522016"/>
          </a:xfrm>
          <a:prstGeom prst="rect">
            <a:avLst/>
          </a:prstGeom>
        </p:spPr>
      </p:pic>
      <p:sp>
        <p:nvSpPr>
          <p:cNvPr id="2" name="Rectangle 1"/>
          <p:cNvSpPr/>
          <p:nvPr/>
        </p:nvSpPr>
        <p:spPr>
          <a:xfrm>
            <a:off x="148047" y="1397308"/>
            <a:ext cx="6096000" cy="661207"/>
          </a:xfrm>
          <a:prstGeom prst="rect">
            <a:avLst/>
          </a:prstGeom>
        </p:spPr>
        <p:txBody>
          <a:bodyPr>
            <a:spAutoFit/>
          </a:bodyPr>
          <a:lstStyle/>
          <a:p>
            <a:pPr lvl="0" algn="just">
              <a:lnSpc>
                <a:spcPct val="150000"/>
              </a:lnSpc>
              <a:defRPr/>
            </a:pPr>
            <a:r>
              <a:rPr lang="vi-VN" sz="2800" b="1" kern="100">
                <a:solidFill>
                  <a:srgbClr val="000000"/>
                </a:solidFill>
                <a:latin typeface="Times New Roman" panose="02020603050405020304" pitchFamily="18" charset="0"/>
                <a:ea typeface="SimSun" panose="02010600030101010101" pitchFamily="2" charset="-122"/>
              </a:rPr>
              <a:t>2. Nghệ </a:t>
            </a:r>
            <a:r>
              <a:rPr lang="vi-VN" sz="2800" b="1" kern="100" smtClean="0">
                <a:solidFill>
                  <a:srgbClr val="000000"/>
                </a:solidFill>
                <a:latin typeface="Times New Roman" panose="02020603050405020304" pitchFamily="18" charset="0"/>
                <a:ea typeface="SimSun" panose="02010600030101010101" pitchFamily="2" charset="-122"/>
              </a:rPr>
              <a:t>thuật</a:t>
            </a:r>
            <a:r>
              <a:rPr lang="en-US" sz="2800" b="1" kern="100" smtClean="0">
                <a:solidFill>
                  <a:srgbClr val="000000"/>
                </a:solidFill>
                <a:latin typeface="Times New Roman" panose="02020603050405020304" pitchFamily="18" charset="0"/>
                <a:ea typeface="SimSun" panose="02010600030101010101" pitchFamily="2" charset="-122"/>
              </a:rPr>
              <a:t>:</a:t>
            </a:r>
            <a:endParaRPr lang="vi-VN" sz="2800" b="1" kern="100">
              <a:solidFill>
                <a:srgbClr val="000000"/>
              </a:solidFill>
              <a:latin typeface="Times New Roman" panose="02020603050405020304" pitchFamily="18" charset="0"/>
              <a:ea typeface="SimSun" panose="02010600030101010101" pitchFamily="2" charset="-122"/>
            </a:endParaRPr>
          </a:p>
        </p:txBody>
      </p:sp>
      <p:sp>
        <p:nvSpPr>
          <p:cNvPr id="4" name="Rectangle 3"/>
          <p:cNvSpPr/>
          <p:nvPr/>
        </p:nvSpPr>
        <p:spPr>
          <a:xfrm>
            <a:off x="513806" y="2685446"/>
            <a:ext cx="6096000" cy="1384995"/>
          </a:xfrm>
          <a:prstGeom prst="rect">
            <a:avLst/>
          </a:prstGeom>
        </p:spPr>
        <p:txBody>
          <a:bodyPr>
            <a:spAutoFit/>
          </a:bodyPr>
          <a:lstStyle/>
          <a:p>
            <a:pPr lvl="0" algn="just">
              <a:lnSpc>
                <a:spcPct val="150000"/>
              </a:lnSpc>
              <a:defRPr/>
            </a:pPr>
            <a:r>
              <a:rPr lang="vi-VN" sz="2800" kern="100">
                <a:solidFill>
                  <a:srgbClr val="000000"/>
                </a:solidFill>
                <a:latin typeface="Times New Roman" panose="02020603050405020304" pitchFamily="18" charset="0"/>
                <a:ea typeface="SimSun" panose="02010600030101010101" pitchFamily="2" charset="-122"/>
              </a:rPr>
              <a:t>- Nghệ thuật kể chuyện hấp dẫn, sinh động.</a:t>
            </a:r>
          </a:p>
        </p:txBody>
      </p:sp>
    </p:spTree>
    <p:extLst>
      <p:ext uri="{BB962C8B-B14F-4D97-AF65-F5344CB8AC3E}">
        <p14:creationId xmlns:p14="http://schemas.microsoft.com/office/powerpoint/2010/main" val="305104651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6338455" y="152400"/>
            <a:ext cx="4191000" cy="160020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p:cNvSpPr txBox="1"/>
          <p:nvPr/>
        </p:nvSpPr>
        <p:spPr>
          <a:xfrm>
            <a:off x="6608619" y="376554"/>
            <a:ext cx="3650673"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GIẢI</a:t>
            </a:r>
            <a:r>
              <a:rPr kumimoji="0" lang="en-US" sz="3200" b="1" i="0" u="none" strike="noStrike" kern="1200" cap="none" spc="0" normalizeH="0" noProof="0" smtClean="0">
                <a:ln>
                  <a:noFill/>
                </a:ln>
                <a:solidFill>
                  <a:prstClr val="black"/>
                </a:solidFill>
                <a:effectLst/>
                <a:uLnTx/>
                <a:uFillTx/>
                <a:latin typeface="Times New Roman" pitchFamily="18" charset="0"/>
                <a:ea typeface="+mn-ea"/>
                <a:cs typeface="Times New Roman" pitchFamily="18" charset="0"/>
              </a:rPr>
              <a:t> CỨU CHIM CÁNH CỤT</a:t>
            </a: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321800" y="5691455"/>
            <a:ext cx="1385888" cy="1180571"/>
          </a:xfrm>
          <a:prstGeom prst="rect">
            <a:avLst/>
          </a:prstGeom>
        </p:spPr>
      </p:pic>
      <p:pic>
        <p:nvPicPr>
          <p:cNvPr id="6" name="JingleBell-HoaTauGuitar_3dwu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1" y="-55418"/>
            <a:ext cx="431971" cy="431971"/>
          </a:xfrm>
          <a:prstGeom prst="rect">
            <a:avLst/>
          </a:prstGeom>
        </p:spPr>
      </p:pic>
    </p:spTree>
    <p:extLst>
      <p:ext uri="{BB962C8B-B14F-4D97-AF65-F5344CB8AC3E}">
        <p14:creationId xmlns:p14="http://schemas.microsoft.com/office/powerpoint/2010/main" val="214576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1641765" y="914401"/>
            <a:ext cx="1855623" cy="1627909"/>
          </a:xfrm>
          <a:prstGeom prst="rect">
            <a:avLst/>
          </a:prstGeom>
        </p:spPr>
      </p:pic>
      <p:pic>
        <p:nvPicPr>
          <p:cNvPr id="3" name="Picture 2">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4130162" y="914400"/>
            <a:ext cx="1499306" cy="1905000"/>
          </a:xfrm>
          <a:prstGeom prst="rect">
            <a:avLst/>
          </a:prstGeom>
        </p:spPr>
      </p:pic>
      <p:pic>
        <p:nvPicPr>
          <p:cNvPr id="4" name="Picture 3">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6477001" y="914401"/>
            <a:ext cx="1697183" cy="1775381"/>
          </a:xfrm>
          <a:prstGeom prst="rect">
            <a:avLst/>
          </a:prstGeom>
        </p:spPr>
      </p:pic>
      <p:pic>
        <p:nvPicPr>
          <p:cNvPr id="5" name="Picture 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8610600" y="803831"/>
            <a:ext cx="1422400" cy="1885950"/>
          </a:xfrm>
          <a:prstGeom prst="rect">
            <a:avLst/>
          </a:prstGeom>
        </p:spPr>
      </p:pic>
      <p:pic>
        <p:nvPicPr>
          <p:cNvPr id="6" name="Picture 5">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1899063" y="3650674"/>
            <a:ext cx="1341025" cy="1842655"/>
          </a:xfrm>
          <a:prstGeom prst="rect">
            <a:avLst/>
          </a:prstGeom>
        </p:spPr>
      </p:pic>
      <p:pic>
        <p:nvPicPr>
          <p:cNvPr id="7" name="Picture 6">
            <a:hlinkClick r:id="rId18" action="ppaction://hlinksldjump"/>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4082452" y="3650673"/>
            <a:ext cx="1547016" cy="1881780"/>
          </a:xfrm>
          <a:prstGeom prst="rect">
            <a:avLst/>
          </a:prstGeom>
        </p:spPr>
      </p:pic>
      <p:pic>
        <p:nvPicPr>
          <p:cNvPr id="8" name="Picture 7">
            <a:hlinkClick r:id="rId21" action="ppaction://hlinksldjump"/>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72846" l="69540" r="97155">
                        <a14:foregroundMark x1="86109" y1="67154" x2="77741" y2="38000"/>
                        <a14:foregroundMark x1="79916" y1="66231" x2="89791" y2="40000"/>
                        <a14:foregroundMark x1="85607" y1="39615" x2="79163" y2="51769"/>
                        <a14:foregroundMark x1="83598" y1="50000" x2="85858" y2="46615"/>
                        <a14:foregroundMark x1="91967" y1="45000" x2="75230" y2="40692"/>
                        <a14:foregroundMark x1="72050" y1="47077" x2="75230" y2="47462"/>
                      </a14:backgroundRemoval>
                    </a14:imgEffect>
                  </a14:imgLayer>
                </a14:imgProps>
              </a:ext>
              <a:ext uri="{28A0092B-C50C-407E-A947-70E740481C1C}">
                <a14:useLocalDpi xmlns:a14="http://schemas.microsoft.com/office/drawing/2010/main" val="0"/>
              </a:ext>
            </a:extLst>
          </a:blip>
          <a:srcRect l="69341" t="34037" r="3350" b="28307"/>
          <a:stretch/>
        </p:blipFill>
        <p:spPr>
          <a:xfrm>
            <a:off x="6477000" y="3650674"/>
            <a:ext cx="1341583" cy="2012375"/>
          </a:xfrm>
          <a:prstGeom prst="rect">
            <a:avLst/>
          </a:prstGeom>
        </p:spPr>
      </p:pic>
      <p:pic>
        <p:nvPicPr>
          <p:cNvPr id="9" name="Picture 8">
            <a:hlinkClick r:id="rId24" action="ppaction://hlinksldjump"/>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0000" b="90000" l="2427" r="26109">
                        <a14:foregroundMark x1="18828" y1="74385" x2="12050" y2="48769"/>
                      </a14:backgroundRemoval>
                    </a14:imgEffect>
                  </a14:imgLayer>
                </a14:imgProps>
              </a:ext>
              <a:ext uri="{28A0092B-C50C-407E-A947-70E740481C1C}">
                <a14:useLocalDpi xmlns:a14="http://schemas.microsoft.com/office/drawing/2010/main" val="0"/>
              </a:ext>
            </a:extLst>
          </a:blip>
          <a:srcRect t="41245" r="75087" b="23726"/>
          <a:stretch/>
        </p:blipFill>
        <p:spPr>
          <a:xfrm>
            <a:off x="8677565" y="3633356"/>
            <a:ext cx="1326939" cy="2029692"/>
          </a:xfrm>
          <a:prstGeom prst="rect">
            <a:avLst/>
          </a:prstGeom>
        </p:spPr>
      </p:pic>
      <p:sp>
        <p:nvSpPr>
          <p:cNvPr id="10" name="Rounded Rectangle 9">
            <a:hlinkClick r:id="rId27" action="ppaction://hlinksldjump"/>
          </p:cNvPr>
          <p:cNvSpPr/>
          <p:nvPr/>
        </p:nvSpPr>
        <p:spPr>
          <a:xfrm>
            <a:off x="9961581" y="103443"/>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hlinkClick r:id="" action="ppaction://noaction"/>
              </a:rPr>
              <a:t>TIẾP</a:t>
            </a:r>
            <a:r>
              <a:rPr kumimoji="0" lang="en-US" sz="1800" b="0"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 THEO</a:t>
            </a:r>
            <a:endParaRPr kumimoji="0" lang="en-US" sz="18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11" name="TextBox 10"/>
          <p:cNvSpPr txBox="1"/>
          <p:nvPr/>
        </p:nvSpPr>
        <p:spPr>
          <a:xfrm>
            <a:off x="1962994" y="2819400"/>
            <a:ext cx="1534394" cy="461665"/>
          </a:xfrm>
          <a:prstGeom prst="rect">
            <a:avLst/>
          </a:prstGeom>
          <a:noFill/>
        </p:spPr>
        <p:txBody>
          <a:bodyPr wrap="none" rtlCol="0">
            <a:spAutoFit/>
          </a:bodyPr>
          <a:lstStyle/>
          <a:p>
            <a:r>
              <a:rPr lang="en-US" sz="2400" smtClean="0">
                <a:latin typeface="Times New Roman" panose="02020603050405020304" pitchFamily="18" charset="0"/>
                <a:cs typeface="Times New Roman" panose="02020603050405020304" pitchFamily="18" charset="0"/>
              </a:rPr>
              <a:t>Nhân ái     </a:t>
            </a:r>
            <a:endParaRPr lang="en-US" sz="2400">
              <a:latin typeface="Times New Roman" panose="02020603050405020304" pitchFamily="18" charset="0"/>
              <a:cs typeface="Times New Roman" panose="02020603050405020304" pitchFamily="18" charset="0"/>
            </a:endParaRPr>
          </a:p>
        </p:txBody>
      </p:sp>
      <p:sp>
        <p:nvSpPr>
          <p:cNvPr id="12" name="TextBox 11"/>
          <p:cNvSpPr txBox="1"/>
          <p:nvPr/>
        </p:nvSpPr>
        <p:spPr>
          <a:xfrm>
            <a:off x="4130162" y="2819400"/>
            <a:ext cx="1029667"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Vị tha          </a:t>
            </a:r>
            <a:endParaRPr lang="en-US" sz="2400">
              <a:latin typeface="Times New Roman" panose="02020603050405020304" pitchFamily="18" charset="0"/>
              <a:cs typeface="Times New Roman" panose="02020603050405020304" pitchFamily="18" charset="0"/>
            </a:endParaRPr>
          </a:p>
        </p:txBody>
      </p:sp>
      <p:sp>
        <p:nvSpPr>
          <p:cNvPr id="13" name="TextBox 12"/>
          <p:cNvSpPr txBox="1"/>
          <p:nvPr/>
        </p:nvSpPr>
        <p:spPr>
          <a:xfrm>
            <a:off x="6632957" y="2804160"/>
            <a:ext cx="1541227"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Sẻ chia</a:t>
            </a:r>
            <a:endParaRPr lang="en-US" sz="2400">
              <a:latin typeface="Times New Roman" panose="02020603050405020304" pitchFamily="18" charset="0"/>
              <a:cs typeface="Times New Roman" panose="02020603050405020304" pitchFamily="18" charset="0"/>
            </a:endParaRPr>
          </a:p>
        </p:txBody>
      </p:sp>
      <p:sp>
        <p:nvSpPr>
          <p:cNvPr id="14" name="TextBox 13"/>
          <p:cNvSpPr txBox="1"/>
          <p:nvPr/>
        </p:nvSpPr>
        <p:spPr>
          <a:xfrm>
            <a:off x="8463277" y="2819400"/>
            <a:ext cx="1541227"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Thấu hiểu</a:t>
            </a:r>
            <a:endParaRPr lang="en-US" sz="2400">
              <a:latin typeface="Times New Roman" panose="02020603050405020304" pitchFamily="18" charset="0"/>
              <a:cs typeface="Times New Roman" panose="02020603050405020304" pitchFamily="18" charset="0"/>
            </a:endParaRPr>
          </a:p>
        </p:txBody>
      </p:sp>
      <p:sp>
        <p:nvSpPr>
          <p:cNvPr id="15" name="TextBox 14"/>
          <p:cNvSpPr txBox="1"/>
          <p:nvPr/>
        </p:nvSpPr>
        <p:spPr>
          <a:xfrm>
            <a:off x="1698861" y="5862938"/>
            <a:ext cx="1541227"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Tôn trọng           </a:t>
            </a:r>
            <a:endParaRPr lang="en-US" sz="2400">
              <a:latin typeface="Times New Roman" panose="02020603050405020304" pitchFamily="18" charset="0"/>
              <a:cs typeface="Times New Roman" panose="02020603050405020304" pitchFamily="18" charset="0"/>
            </a:endParaRPr>
          </a:p>
        </p:txBody>
      </p:sp>
      <p:sp>
        <p:nvSpPr>
          <p:cNvPr id="16" name="TextBox 15"/>
          <p:cNvSpPr txBox="1"/>
          <p:nvPr/>
        </p:nvSpPr>
        <p:spPr>
          <a:xfrm>
            <a:off x="3618602" y="5862937"/>
            <a:ext cx="1541227"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Lịch sự   </a:t>
            </a:r>
            <a:endParaRPr lang="en-US" sz="2400">
              <a:latin typeface="Times New Roman" panose="02020603050405020304" pitchFamily="18" charset="0"/>
              <a:cs typeface="Times New Roman" panose="02020603050405020304" pitchFamily="18" charset="0"/>
            </a:endParaRPr>
          </a:p>
        </p:txBody>
      </p:sp>
      <p:sp>
        <p:nvSpPr>
          <p:cNvPr id="17" name="TextBox 16"/>
          <p:cNvSpPr txBox="1"/>
          <p:nvPr/>
        </p:nvSpPr>
        <p:spPr>
          <a:xfrm>
            <a:off x="6405992" y="5862937"/>
            <a:ext cx="1541227"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Khiêm tốn               </a:t>
            </a:r>
            <a:endParaRPr lang="en-US" sz="2400">
              <a:latin typeface="Times New Roman" panose="02020603050405020304" pitchFamily="18" charset="0"/>
              <a:cs typeface="Times New Roman" panose="02020603050405020304" pitchFamily="18" charset="0"/>
            </a:endParaRPr>
          </a:p>
        </p:txBody>
      </p:sp>
      <p:sp>
        <p:nvSpPr>
          <p:cNvPr id="18" name="TextBox 17"/>
          <p:cNvSpPr txBox="1"/>
          <p:nvPr/>
        </p:nvSpPr>
        <p:spPr>
          <a:xfrm>
            <a:off x="8677565" y="5862937"/>
            <a:ext cx="1541227" cy="461665"/>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Hối hận</a:t>
            </a:r>
            <a:endParaRPr lang="en-US" sz="2400">
              <a:latin typeface="Times New Roman" panose="02020603050405020304" pitchFamily="18" charset="0"/>
              <a:cs typeface="Times New Roman" panose="02020603050405020304" pitchFamily="18" charset="0"/>
            </a:endParaRPr>
          </a:p>
        </p:txBody>
      </p:sp>
      <p:sp>
        <p:nvSpPr>
          <p:cNvPr id="19" name="5-Point Star 18"/>
          <p:cNvSpPr/>
          <p:nvPr/>
        </p:nvSpPr>
        <p:spPr>
          <a:xfrm>
            <a:off x="410978" y="33789"/>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20" name="5-Point Star 19">
            <a:hlinkClick r:id="rId6" action="ppaction://hlinksldjump"/>
          </p:cNvPr>
          <p:cNvSpPr/>
          <p:nvPr/>
        </p:nvSpPr>
        <p:spPr>
          <a:xfrm>
            <a:off x="410978" y="1271155"/>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2</a:t>
            </a:r>
            <a:endParaRPr lang="en-US"/>
          </a:p>
        </p:txBody>
      </p:sp>
      <p:sp>
        <p:nvSpPr>
          <p:cNvPr id="21" name="5-Point Star 20">
            <a:hlinkClick r:id="rId9" action="ppaction://hlinksldjump"/>
          </p:cNvPr>
          <p:cNvSpPr/>
          <p:nvPr/>
        </p:nvSpPr>
        <p:spPr>
          <a:xfrm>
            <a:off x="438272" y="242079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3</a:t>
            </a:r>
            <a:endParaRPr lang="en-US"/>
          </a:p>
        </p:txBody>
      </p:sp>
      <p:sp>
        <p:nvSpPr>
          <p:cNvPr id="22" name="5-Point Star 21">
            <a:hlinkClick r:id="rId12" action="ppaction://hlinksldjump"/>
          </p:cNvPr>
          <p:cNvSpPr/>
          <p:nvPr/>
        </p:nvSpPr>
        <p:spPr>
          <a:xfrm>
            <a:off x="436083" y="3677163"/>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4</a:t>
            </a:r>
            <a:endParaRPr lang="en-US"/>
          </a:p>
        </p:txBody>
      </p:sp>
      <p:sp>
        <p:nvSpPr>
          <p:cNvPr id="23" name="5-Point Star 22">
            <a:hlinkClick r:id="rId15" action="ppaction://hlinksldjump"/>
          </p:cNvPr>
          <p:cNvSpPr/>
          <p:nvPr/>
        </p:nvSpPr>
        <p:spPr>
          <a:xfrm>
            <a:off x="1883340" y="47036"/>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5</a:t>
            </a:r>
            <a:endParaRPr lang="en-US"/>
          </a:p>
        </p:txBody>
      </p:sp>
      <p:sp>
        <p:nvSpPr>
          <p:cNvPr id="24" name="5-Point Star 23">
            <a:hlinkClick r:id="rId18" action="ppaction://hlinksldjump"/>
          </p:cNvPr>
          <p:cNvSpPr/>
          <p:nvPr/>
        </p:nvSpPr>
        <p:spPr>
          <a:xfrm>
            <a:off x="3242074" y="8312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6</a:t>
            </a:r>
            <a:endParaRPr lang="en-US"/>
          </a:p>
        </p:txBody>
      </p:sp>
      <p:sp>
        <p:nvSpPr>
          <p:cNvPr id="25" name="5-Point Star 24">
            <a:hlinkClick r:id="rId21" action="ppaction://hlinksldjump"/>
          </p:cNvPr>
          <p:cNvSpPr/>
          <p:nvPr/>
        </p:nvSpPr>
        <p:spPr>
          <a:xfrm>
            <a:off x="4477793" y="83127"/>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7</a:t>
            </a:r>
            <a:endParaRPr lang="en-US"/>
          </a:p>
        </p:txBody>
      </p:sp>
      <p:sp>
        <p:nvSpPr>
          <p:cNvPr id="26" name="5-Point Star 25">
            <a:hlinkClick r:id="rId24" action="ppaction://hlinksldjump"/>
          </p:cNvPr>
          <p:cNvSpPr/>
          <p:nvPr/>
        </p:nvSpPr>
        <p:spPr>
          <a:xfrm>
            <a:off x="5690745" y="103443"/>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8</a:t>
            </a:r>
            <a:endParaRPr lang="en-US"/>
          </a:p>
        </p:txBody>
      </p:sp>
    </p:spTree>
    <p:extLst>
      <p:ext uri="{BB962C8B-B14F-4D97-AF65-F5344CB8AC3E}">
        <p14:creationId xmlns:p14="http://schemas.microsoft.com/office/powerpoint/2010/main" val="171341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barn(inVertical)">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barn(inVertical)">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15"/>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7"/>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18"/>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p:bldP spid="12" grpId="0"/>
      <p:bldP spid="13" grpId="0"/>
      <p:bldP spid="15"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1815882"/>
          </a:xfrm>
          <a:prstGeom prst="rect">
            <a:avLst/>
          </a:prstGeom>
          <a:noFill/>
        </p:spPr>
        <p:txBody>
          <a:bodyPr wrap="square" rtlCol="0">
            <a:spAutoFit/>
          </a:bodyPr>
          <a:lstStyle/>
          <a:p>
            <a:pPr algn="just" defTabSz="914400">
              <a:defRPr/>
            </a:pPr>
            <a:r>
              <a:rPr lang="en-US" sz="2800" b="1" smtClean="0">
                <a:solidFill>
                  <a:prstClr val="black"/>
                </a:solidFill>
                <a:latin typeface="Times New Roman" panose="02020603050405020304" pitchFamily="18" charset="0"/>
                <a:cs typeface="Times New Roman" panose="02020603050405020304" pitchFamily="18" charset="0"/>
              </a:rPr>
              <a:t>Câu 1.</a:t>
            </a:r>
            <a:r>
              <a:rPr lang="vi-VN" sz="2800" b="1">
                <a:solidFill>
                  <a:prstClr val="black"/>
                </a:solidFill>
                <a:latin typeface="Times New Roman" panose="02020603050405020304" pitchFamily="18" charset="0"/>
                <a:cs typeface="Times New Roman" panose="02020603050405020304" pitchFamily="18" charset="0"/>
              </a:rPr>
              <a:t> </a:t>
            </a:r>
            <a:r>
              <a:rPr lang="vi-VN" sz="2800" b="1" smtClean="0">
                <a:solidFill>
                  <a:prstClr val="black"/>
                </a:solidFill>
                <a:latin typeface="Times New Roman" panose="02020603050405020304" pitchFamily="18" charset="0"/>
                <a:cs typeface="Times New Roman" panose="02020603050405020304" pitchFamily="18" charset="0"/>
              </a:rPr>
              <a:t>Trong </a:t>
            </a:r>
            <a:r>
              <a:rPr lang="vi-VN" sz="2800" b="1">
                <a:solidFill>
                  <a:prstClr val="black"/>
                </a:solidFill>
                <a:latin typeface="Times New Roman" panose="02020603050405020304" pitchFamily="18" charset="0"/>
                <a:cs typeface="Times New Roman" panose="02020603050405020304" pitchFamily="18" charset="0"/>
              </a:rPr>
              <a:t>bữa tiệc vua mở ra để chọn phò mã, công chúa không những từ chối hết người này đến người khác, mà còn chế giễu, nhạo báng họ. Điều đó chứng tỏ công chúa là một người:</a:t>
            </a:r>
            <a:r>
              <a:rPr lang="en-US" sz="2800" b="1" smtClean="0">
                <a:solidFill>
                  <a:prstClr val="black"/>
                </a:solidFill>
                <a:latin typeface="Times New Roman" panose="02020603050405020304" pitchFamily="18" charset="0"/>
                <a:cs typeface="Times New Roman" panose="02020603050405020304" pitchFamily="18" charset="0"/>
              </a:rPr>
              <a:t> </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Quá xinh </a:t>
            </a:r>
            <a:r>
              <a:rPr lang="en-US" sz="3200" b="1" kern="0" smtClean="0">
                <a:solidFill>
                  <a:prstClr val="white"/>
                </a:solidFill>
                <a:latin typeface="Times New Roman" panose="02020603050405020304" pitchFamily="18" charset="0"/>
                <a:cs typeface="Times New Roman" panose="02020603050405020304" pitchFamily="18" charset="0"/>
              </a:rPr>
              <a:t>đẹp.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Tự cho mình tài </a:t>
            </a:r>
            <a:r>
              <a:rPr lang="en-US" sz="3200" b="1" kern="0" smtClean="0">
                <a:solidFill>
                  <a:prstClr val="white"/>
                </a:solidFill>
                <a:latin typeface="Times New Roman" panose="02020603050405020304" pitchFamily="18" charset="0"/>
                <a:cs typeface="Times New Roman" panose="02020603050405020304" pitchFamily="18" charset="0"/>
              </a:rPr>
              <a:t>giỏi.</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Rất thông </a:t>
            </a:r>
            <a:r>
              <a:rPr lang="en-US" sz="3200" b="1" kern="0" smtClean="0">
                <a:solidFill>
                  <a:prstClr val="white"/>
                </a:solidFill>
                <a:latin typeface="Times New Roman" panose="02020603050405020304" pitchFamily="18" charset="0"/>
                <a:cs typeface="Times New Roman" panose="02020603050405020304" pitchFamily="18" charset="0"/>
              </a:rPr>
              <a:t>minh.</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Kiêu ngạo và ngông </a:t>
            </a:r>
            <a:r>
              <a:rPr lang="en-US" sz="3200" b="1" kern="0" smtClean="0">
                <a:solidFill>
                  <a:prstClr val="white"/>
                </a:solidFill>
                <a:latin typeface="Times New Roman" panose="02020603050405020304" pitchFamily="18" charset="0"/>
                <a:cs typeface="Times New Roman" panose="02020603050405020304" pitchFamily="18" charset="0"/>
              </a:rPr>
              <a:t>cuồng.</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334782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37314" y="0"/>
            <a:ext cx="755468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lip xúc động rơi nước mắt Người ăn mày và ông chủ cửa hà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7901" y="527956"/>
            <a:ext cx="10360870" cy="5802087"/>
          </a:xfrm>
          <a:prstGeom prst="rect">
            <a:avLst/>
          </a:prstGeom>
          <a:ln>
            <a:noFill/>
          </a:ln>
          <a:effectLst>
            <a:softEdge rad="112500"/>
          </a:effectLst>
        </p:spPr>
      </p:pic>
    </p:spTree>
    <p:extLst>
      <p:ext uri="{BB962C8B-B14F-4D97-AF65-F5344CB8AC3E}">
        <p14:creationId xmlns:p14="http://schemas.microsoft.com/office/powerpoint/2010/main" val="228114270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algn="just" defTabSz="914400">
              <a:defRPr/>
            </a:pPr>
            <a:r>
              <a:rPr lang="en-US" sz="2800" b="1" smtClean="0">
                <a:solidFill>
                  <a:prstClr val="black"/>
                </a:solidFill>
                <a:latin typeface="Times New Roman" panose="02020603050405020304" pitchFamily="18" charset="0"/>
                <a:cs typeface="Times New Roman" panose="02020603050405020304" pitchFamily="18" charset="0"/>
              </a:rPr>
              <a:t>Câu 2.</a:t>
            </a:r>
            <a:r>
              <a:rPr lang="vi-VN" sz="2800" b="1" smtClean="0">
                <a:solidFill>
                  <a:prstClr val="black"/>
                </a:solidFill>
                <a:latin typeface="Times New Roman" panose="02020603050405020304" pitchFamily="18" charset="0"/>
                <a:cs typeface="Times New Roman" panose="02020603050405020304" pitchFamily="18" charset="0"/>
              </a:rPr>
              <a:t> </a:t>
            </a:r>
            <a:r>
              <a:rPr lang="vi-VN" sz="2800" b="1">
                <a:solidFill>
                  <a:prstClr val="black"/>
                </a:solidFill>
                <a:latin typeface="Times New Roman" panose="02020603050405020304" pitchFamily="18" charset="0"/>
                <a:cs typeface="Times New Roman" panose="02020603050405020304" pitchFamily="18" charset="0"/>
              </a:rPr>
              <a:t>Vua quyết định gả công chúa cho người hát rong là để</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Trừng phạt thói kiêu ngạo và ngông cuồng của công chúa.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Thử thách công chúa.</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vi-VN" sz="3200" b="1" kern="0">
                <a:solidFill>
                  <a:prstClr val="white"/>
                </a:solidFill>
                <a:latin typeface="Times New Roman" panose="02020603050405020304" pitchFamily="18" charset="0"/>
                <a:cs typeface="Times New Roman" panose="02020603050405020304" pitchFamily="18" charset="0"/>
              </a:rPr>
              <a:t>Cho công chúa được trải nghiệm một cuộc sống mới</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Giáo dục công chúa.</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52542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1384995"/>
          </a:xfrm>
          <a:prstGeom prst="rect">
            <a:avLst/>
          </a:prstGeom>
          <a:noFill/>
        </p:spPr>
        <p:txBody>
          <a:bodyPr wrap="square" rtlCol="0">
            <a:spAutoFit/>
          </a:bodyPr>
          <a:lstStyle/>
          <a:p>
            <a:pPr algn="just" defTabSz="914400">
              <a:defRPr/>
            </a:pPr>
            <a:r>
              <a:rPr lang="en-US" sz="2800" b="1" smtClean="0">
                <a:solidFill>
                  <a:prstClr val="black"/>
                </a:solidFill>
                <a:latin typeface="Times New Roman" panose="02020603050405020304" pitchFamily="18" charset="0"/>
                <a:cs typeface="Times New Roman" panose="02020603050405020304" pitchFamily="18" charset="0"/>
              </a:rPr>
              <a:t>Câu 3.</a:t>
            </a:r>
            <a:r>
              <a:rPr lang="vi-VN" sz="2800" b="1" smtClean="0">
                <a:solidFill>
                  <a:prstClr val="black"/>
                </a:solidFill>
                <a:latin typeface="Times New Roman" panose="02020603050405020304" pitchFamily="18" charset="0"/>
                <a:cs typeface="Times New Roman" panose="02020603050405020304" pitchFamily="18" charset="0"/>
              </a:rPr>
              <a:t> </a:t>
            </a:r>
            <a:r>
              <a:rPr lang="vi-VN" sz="2800" b="1">
                <a:solidFill>
                  <a:prstClr val="black"/>
                </a:solidFill>
                <a:latin typeface="Times New Roman" panose="02020603050405020304" pitchFamily="18" charset="0"/>
                <a:cs typeface="Times New Roman" panose="02020603050405020304" pitchFamily="18" charset="0"/>
              </a:rPr>
              <a:t>Người hát rong (cũng chính là Vua chích choè) muốn công chúa trải qua những thiếu thốn, khổ cực nhằm mục đích</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a:t>
            </a:r>
            <a:r>
              <a:rPr lang="vi-VN" sz="3200" b="1" kern="0">
                <a:solidFill>
                  <a:prstClr val="white"/>
                </a:solidFill>
                <a:latin typeface="Times New Roman" panose="02020603050405020304" pitchFamily="18" charset="0"/>
                <a:cs typeface="Times New Roman" panose="02020603050405020304" pitchFamily="18" charset="0"/>
              </a:rPr>
              <a:t>Trả thù công chúa, vì nàng đã giễu cợt mình trước mặt mọi người</a:t>
            </a:r>
            <a:r>
              <a:rPr lang="en-US" sz="3200" b="1" kern="0" smtClean="0">
                <a:solidFill>
                  <a:prstClr val="white"/>
                </a:solidFill>
                <a:latin typeface="Times New Roman" panose="02020603050405020304" pitchFamily="18" charset="0"/>
                <a:cs typeface="Times New Roman" panose="02020603050405020304" pitchFamily="18" charset="0"/>
              </a:rPr>
              <a:t>.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a:t>
            </a:r>
            <a:r>
              <a:rPr lang="vi-VN" sz="3200" b="1" kern="0">
                <a:solidFill>
                  <a:prstClr val="white"/>
                </a:solidFill>
                <a:latin typeface="Times New Roman" panose="02020603050405020304" pitchFamily="18" charset="0"/>
                <a:cs typeface="Times New Roman" panose="02020603050405020304" pitchFamily="18" charset="0"/>
              </a:rPr>
              <a:t>Uốn nắn tính cách của công chúa, để nàng trở thành người vợ hiền thục</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vi-VN" sz="3200" b="1" kern="0">
                <a:solidFill>
                  <a:prstClr val="white"/>
                </a:solidFill>
                <a:latin typeface="Times New Roman" panose="02020603050405020304" pitchFamily="18" charset="0"/>
                <a:cs typeface="Times New Roman" panose="02020603050405020304" pitchFamily="18" charset="0"/>
              </a:rPr>
              <a:t>Để công chúa thấu hiểu cuộc sống của người bình thường</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Để công chúa dần dần chấp nhận cuộc sống nghèo hèn.</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349800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algn="just" defTabSz="914400">
              <a:defRPr/>
            </a:pPr>
            <a:r>
              <a:rPr lang="en-US" sz="2800" b="1" smtClean="0">
                <a:solidFill>
                  <a:prstClr val="black"/>
                </a:solidFill>
                <a:latin typeface="Times New Roman" panose="02020603050405020304" pitchFamily="18" charset="0"/>
                <a:cs typeface="Times New Roman" panose="02020603050405020304" pitchFamily="18" charset="0"/>
              </a:rPr>
              <a:t>Câu 4.</a:t>
            </a:r>
            <a:r>
              <a:rPr lang="vi-VN" sz="2800" b="1" smtClean="0">
                <a:solidFill>
                  <a:prstClr val="black"/>
                </a:solidFill>
                <a:latin typeface="Times New Roman" panose="02020603050405020304" pitchFamily="18" charset="0"/>
                <a:cs typeface="Times New Roman" panose="02020603050405020304" pitchFamily="18" charset="0"/>
              </a:rPr>
              <a:t> </a:t>
            </a:r>
            <a:r>
              <a:rPr lang="vi-VN" sz="2800" b="1">
                <a:solidFill>
                  <a:prstClr val="black"/>
                </a:solidFill>
                <a:latin typeface="Times New Roman" panose="02020603050405020304" pitchFamily="18" charset="0"/>
                <a:cs typeface="Times New Roman" panose="02020603050405020304" pitchFamily="18" charset="0"/>
              </a:rPr>
              <a:t>Toàn bộ những thử thách mà Vua chích choè dành cho công chúa xuất phát từ:</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a:t>
            </a:r>
            <a:r>
              <a:rPr lang="vi-VN" sz="3200" b="1" kern="0">
                <a:solidFill>
                  <a:prstClr val="white"/>
                </a:solidFill>
                <a:latin typeface="Times New Roman" panose="02020603050405020304" pitchFamily="18" charset="0"/>
                <a:cs typeface="Times New Roman" panose="02020603050405020304" pitchFamily="18" charset="0"/>
              </a:rPr>
              <a:t>Tấm lòng nhân </a:t>
            </a:r>
            <a:r>
              <a:rPr lang="vi-VN" sz="3200" b="1" kern="0" smtClean="0">
                <a:solidFill>
                  <a:prstClr val="white"/>
                </a:solidFill>
                <a:latin typeface="Times New Roman" panose="02020603050405020304" pitchFamily="18" charset="0"/>
                <a:cs typeface="Times New Roman" panose="02020603050405020304" pitchFamily="18" charset="0"/>
              </a:rPr>
              <a:t>hậu</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a:t>
            </a:r>
            <a:r>
              <a:rPr lang="vi-VN" sz="3200" b="1" kern="0">
                <a:solidFill>
                  <a:prstClr val="white"/>
                </a:solidFill>
                <a:latin typeface="Times New Roman" panose="02020603050405020304" pitchFamily="18" charset="0"/>
                <a:cs typeface="Times New Roman" panose="02020603050405020304" pitchFamily="18" charset="0"/>
              </a:rPr>
              <a:t>Quyền uy của một ông vua</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vi-VN" sz="3200" b="1" kern="0">
                <a:solidFill>
                  <a:prstClr val="white"/>
                </a:solidFill>
                <a:latin typeface="Times New Roman" panose="02020603050405020304" pitchFamily="18" charset="0"/>
                <a:cs typeface="Times New Roman" panose="02020603050405020304" pitchFamily="18" charset="0"/>
              </a:rPr>
              <a:t>Tình yêu đối với công </a:t>
            </a:r>
            <a:r>
              <a:rPr lang="vi-VN" sz="3200" b="1" kern="0" smtClean="0">
                <a:solidFill>
                  <a:prstClr val="white"/>
                </a:solidFill>
                <a:latin typeface="Times New Roman" panose="02020603050405020304" pitchFamily="18" charset="0"/>
                <a:cs typeface="Times New Roman" panose="02020603050405020304" pitchFamily="18" charset="0"/>
              </a:rPr>
              <a:t>chúa</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a:t>
            </a:r>
            <a:r>
              <a:rPr lang="vi-VN" sz="3200" b="1" kern="0">
                <a:solidFill>
                  <a:prstClr val="white"/>
                </a:solidFill>
                <a:latin typeface="Times New Roman" panose="02020603050405020304" pitchFamily="18" charset="0"/>
                <a:cs typeface="Times New Roman" panose="02020603050405020304" pitchFamily="18" charset="0"/>
              </a:rPr>
              <a:t>Sự nghiêm khắc của một người chồng</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403103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lvl="0" algn="just" defTabSz="914400">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r>
              <a:rPr kumimoji="0" lang="vi-VN"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b="1">
                <a:solidFill>
                  <a:prstClr val="black"/>
                </a:solidFill>
                <a:latin typeface="Times New Roman" panose="02020603050405020304" pitchFamily="18" charset="0"/>
                <a:cs typeface="Times New Roman" panose="02020603050405020304" pitchFamily="18" charset="0"/>
              </a:rPr>
              <a:t>Cuối cùng, công chúa được Vua chích choè chấp nhận là </a:t>
            </a:r>
            <a:r>
              <a:rPr lang="vi-VN" sz="2800" b="1" smtClean="0">
                <a:solidFill>
                  <a:prstClr val="black"/>
                </a:solidFill>
                <a:latin typeface="Times New Roman" panose="02020603050405020304" pitchFamily="18" charset="0"/>
                <a:cs typeface="Times New Roman" panose="02020603050405020304" pitchFamily="18" charset="0"/>
              </a:rPr>
              <a:t>vì:</a:t>
            </a: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3200" b="1" kern="0">
                <a:solidFill>
                  <a:prstClr val="white"/>
                </a:solidFill>
                <a:latin typeface="Times New Roman" panose="02020603050405020304" pitchFamily="18" charset="0"/>
                <a:cs typeface="Times New Roman" panose="02020603050405020304" pitchFamily="18" charset="0"/>
              </a:rPr>
              <a:t>Nàng rất xinh </a:t>
            </a:r>
            <a:r>
              <a:rPr lang="en-US" sz="3200" b="1" kern="0" smtClean="0">
                <a:solidFill>
                  <a:prstClr val="white"/>
                </a:solidFill>
                <a:latin typeface="Times New Roman" panose="02020603050405020304" pitchFamily="18" charset="0"/>
                <a:cs typeface="Times New Roman" panose="02020603050405020304" pitchFamily="18" charset="0"/>
              </a:rPr>
              <a:t>đẹp.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en-US" sz="3200" b="1" kern="0">
                <a:solidFill>
                  <a:prstClr val="white"/>
                </a:solidFill>
                <a:latin typeface="Times New Roman" panose="02020603050405020304" pitchFamily="18" charset="0"/>
                <a:cs typeface="Times New Roman" panose="02020603050405020304" pitchFamily="18" charset="0"/>
              </a:rPr>
              <a:t>Nàng vốn là con </a:t>
            </a:r>
            <a:r>
              <a:rPr lang="en-US" sz="3200" b="1" kern="0" smtClean="0">
                <a:solidFill>
                  <a:prstClr val="white"/>
                </a:solidFill>
                <a:latin typeface="Times New Roman" panose="02020603050405020304" pitchFamily="18" charset="0"/>
                <a:cs typeface="Times New Roman" panose="02020603050405020304" pitchFamily="18" charset="0"/>
              </a:rPr>
              <a:t>vua.</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en-US" sz="3200" b="1" kern="0">
                <a:solidFill>
                  <a:prstClr val="white"/>
                </a:solidFill>
                <a:latin typeface="Times New Roman" panose="02020603050405020304" pitchFamily="18" charset="0"/>
                <a:cs typeface="Times New Roman" panose="02020603050405020304" pitchFamily="18" charset="0"/>
              </a:rPr>
              <a:t>Nàng rất thông minh.</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vi-VN" sz="3200" b="1" kern="0">
                <a:solidFill>
                  <a:prstClr val="white"/>
                </a:solidFill>
                <a:latin typeface="Times New Roman" panose="02020603050405020304" pitchFamily="18" charset="0"/>
                <a:cs typeface="Times New Roman" panose="02020603050405020304" pitchFamily="18" charset="0"/>
              </a:rPr>
              <a:t>Nàng biết hối hận trước những điều sai trái mình đã làm.</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222767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lvl="0" algn="just" defTabSz="914400">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r>
              <a:rPr kumimoji="0" lang="vi-VN"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b="1">
                <a:solidFill>
                  <a:prstClr val="black"/>
                </a:solidFill>
                <a:latin typeface="Times New Roman" panose="02020603050405020304" pitchFamily="18" charset="0"/>
                <a:cs typeface="Times New Roman" panose="02020603050405020304" pitchFamily="18" charset="0"/>
              </a:rPr>
              <a:t>Trước khi kết hôn với Vua chích chòe, công chúa đã phải trải qua mấy công việc?</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3200" b="1" kern="0" smtClean="0">
                <a:solidFill>
                  <a:prstClr val="white"/>
                </a:solidFill>
                <a:latin typeface="Times New Roman" panose="02020603050405020304" pitchFamily="18" charset="0"/>
                <a:cs typeface="Times New Roman" panose="02020603050405020304" pitchFamily="18" charset="0"/>
              </a:rPr>
              <a:t>1.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en-US" sz="3200" b="1" kern="0" smtClean="0">
                <a:solidFill>
                  <a:prstClr val="white"/>
                </a:solidFill>
                <a:latin typeface="Times New Roman" panose="02020603050405020304" pitchFamily="18" charset="0"/>
                <a:cs typeface="Times New Roman" panose="02020603050405020304" pitchFamily="18" charset="0"/>
              </a:rPr>
              <a:t>3.</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en-US" sz="3200" b="1" kern="0" smtClean="0">
                <a:solidFill>
                  <a:prstClr val="white"/>
                </a:solidFill>
                <a:latin typeface="Times New Roman" panose="02020603050405020304" pitchFamily="18" charset="0"/>
                <a:cs typeface="Times New Roman" panose="02020603050405020304" pitchFamily="18" charset="0"/>
              </a:rPr>
              <a:t>2.</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en-US" sz="3200" b="1" kern="0" smtClean="0">
                <a:solidFill>
                  <a:prstClr val="white"/>
                </a:solidFill>
                <a:latin typeface="Times New Roman" panose="02020603050405020304" pitchFamily="18" charset="0"/>
                <a:cs typeface="Times New Roman" panose="02020603050405020304" pitchFamily="18" charset="0"/>
              </a:rPr>
              <a:t>4</a:t>
            </a:r>
            <a:r>
              <a:rPr lang="vi-VN"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238406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045896"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954107"/>
          </a:xfrm>
          <a:prstGeom prst="rect">
            <a:avLst/>
          </a:prstGeom>
          <a:noFill/>
        </p:spPr>
        <p:txBody>
          <a:bodyPr wrap="square" rtlCol="0">
            <a:spAutoFit/>
          </a:bodyPr>
          <a:lstStyle/>
          <a:p>
            <a:pPr algn="just" defTabSz="914400">
              <a:defRPr/>
            </a:pPr>
            <a:r>
              <a:rPr lang="en-US" sz="2800" b="1" smtClean="0">
                <a:solidFill>
                  <a:prstClr val="black"/>
                </a:solidFill>
                <a:latin typeface="Times New Roman" panose="02020603050405020304" pitchFamily="18" charset="0"/>
                <a:cs typeface="Times New Roman" panose="02020603050405020304" pitchFamily="18" charset="0"/>
              </a:rPr>
              <a:t>Câu 6.</a:t>
            </a:r>
            <a:r>
              <a:rPr lang="vi-VN" sz="2800" b="1" smtClean="0">
                <a:solidFill>
                  <a:prstClr val="black"/>
                </a:solidFill>
                <a:latin typeface="Times New Roman" panose="02020603050405020304" pitchFamily="18" charset="0"/>
                <a:cs typeface="Times New Roman" panose="02020603050405020304" pitchFamily="18" charset="0"/>
              </a:rPr>
              <a:t> </a:t>
            </a:r>
            <a:r>
              <a:rPr lang="vi-VN" sz="2800" b="1">
                <a:solidFill>
                  <a:prstClr val="black"/>
                </a:solidFill>
                <a:latin typeface="Times New Roman" panose="02020603050405020304" pitchFamily="18" charset="0"/>
                <a:cs typeface="Times New Roman" panose="02020603050405020304" pitchFamily="18" charset="0"/>
              </a:rPr>
              <a:t>Cuối cùng, công chúa được Vua chích choè chấp nhận là </a:t>
            </a:r>
            <a:r>
              <a:rPr lang="vi-VN" sz="2800" b="1" smtClean="0">
                <a:solidFill>
                  <a:prstClr val="black"/>
                </a:solidFill>
                <a:latin typeface="Times New Roman" panose="02020603050405020304" pitchFamily="18" charset="0"/>
                <a:cs typeface="Times New Roman" panose="02020603050405020304" pitchFamily="18" charset="0"/>
              </a:rPr>
              <a:t>vì:</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a:t>
            </a:r>
            <a:r>
              <a:rPr lang="vi-VN" sz="3200" b="1" kern="0">
                <a:solidFill>
                  <a:prstClr val="white"/>
                </a:solidFill>
                <a:latin typeface="Times New Roman" panose="02020603050405020304" pitchFamily="18" charset="0"/>
                <a:cs typeface="Times New Roman" panose="02020603050405020304" pitchFamily="18" charset="0"/>
              </a:rPr>
              <a:t>Tấm lòng nhân </a:t>
            </a:r>
            <a:r>
              <a:rPr lang="vi-VN" sz="3200" b="1" kern="0" smtClean="0">
                <a:solidFill>
                  <a:prstClr val="white"/>
                </a:solidFill>
                <a:latin typeface="Times New Roman" panose="02020603050405020304" pitchFamily="18" charset="0"/>
                <a:cs typeface="Times New Roman" panose="02020603050405020304" pitchFamily="18" charset="0"/>
              </a:rPr>
              <a:t>hậu</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a:t>
            </a:r>
            <a:r>
              <a:rPr lang="vi-VN" sz="3200" b="1" kern="0">
                <a:solidFill>
                  <a:prstClr val="white"/>
                </a:solidFill>
                <a:latin typeface="Times New Roman" panose="02020603050405020304" pitchFamily="18" charset="0"/>
                <a:cs typeface="Times New Roman" panose="02020603050405020304" pitchFamily="18" charset="0"/>
              </a:rPr>
              <a:t>Quyền uy của một ông vua</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vi-VN" sz="3200" b="1" kern="0">
                <a:solidFill>
                  <a:prstClr val="white"/>
                </a:solidFill>
                <a:latin typeface="Times New Roman" panose="02020603050405020304" pitchFamily="18" charset="0"/>
                <a:cs typeface="Times New Roman" panose="02020603050405020304" pitchFamily="18" charset="0"/>
              </a:rPr>
              <a:t>Tình yêu đối với công </a:t>
            </a:r>
            <a:r>
              <a:rPr lang="vi-VN" sz="3200" b="1" kern="0" smtClean="0">
                <a:solidFill>
                  <a:prstClr val="white"/>
                </a:solidFill>
                <a:latin typeface="Times New Roman" panose="02020603050405020304" pitchFamily="18" charset="0"/>
                <a:cs typeface="Times New Roman" panose="02020603050405020304" pitchFamily="18" charset="0"/>
              </a:rPr>
              <a:t>chúa</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a:t>
            </a:r>
            <a:r>
              <a:rPr lang="vi-VN" sz="3200" b="1" kern="0">
                <a:solidFill>
                  <a:prstClr val="white"/>
                </a:solidFill>
                <a:latin typeface="Times New Roman" panose="02020603050405020304" pitchFamily="18" charset="0"/>
                <a:cs typeface="Times New Roman" panose="02020603050405020304" pitchFamily="18" charset="0"/>
              </a:rPr>
              <a:t>Sự nghiêm khắc của một người chồng</a:t>
            </a:r>
            <a:r>
              <a:rPr lang="en-US" sz="3200" b="1" kern="0"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19886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045896"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523220"/>
          </a:xfrm>
          <a:prstGeom prst="rect">
            <a:avLst/>
          </a:prstGeom>
          <a:noFill/>
        </p:spPr>
        <p:txBody>
          <a:bodyPr wrap="square" rtlCol="0">
            <a:spAutoFit/>
          </a:bodyPr>
          <a:lstStyle/>
          <a:p>
            <a:pPr algn="just" defTabSz="914400">
              <a:defRPr/>
            </a:pPr>
            <a:r>
              <a:rPr lang="en-US" sz="2800" b="1" smtClean="0">
                <a:solidFill>
                  <a:prstClr val="black"/>
                </a:solidFill>
                <a:latin typeface="Times New Roman" panose="02020603050405020304" pitchFamily="18" charset="0"/>
                <a:cs typeface="Times New Roman" panose="02020603050405020304" pitchFamily="18" charset="0"/>
              </a:rPr>
              <a:t>Câu 7.</a:t>
            </a:r>
            <a:r>
              <a:rPr lang="vi-VN" sz="2800" b="1" smtClean="0">
                <a:solidFill>
                  <a:prstClr val="black"/>
                </a:solidFill>
                <a:latin typeface="Times New Roman" panose="02020603050405020304" pitchFamily="18" charset="0"/>
                <a:cs typeface="Times New Roman" panose="02020603050405020304" pitchFamily="18" charset="0"/>
              </a:rPr>
              <a:t> </a:t>
            </a:r>
            <a:r>
              <a:rPr lang="en-US" sz="2800" b="1" smtClean="0">
                <a:solidFill>
                  <a:prstClr val="black"/>
                </a:solidFill>
                <a:latin typeface="Times New Roman" panose="02020603050405020304" pitchFamily="18" charset="0"/>
                <a:cs typeface="Times New Roman" panose="02020603050405020304" pitchFamily="18" charset="0"/>
              </a:rPr>
              <a:t>Ý nghĩa của truyện là </a:t>
            </a:r>
            <a:endParaRPr lang="en-US" sz="2800" b="1">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A. </a:t>
            </a:r>
            <a:r>
              <a:rPr lang="en-US" sz="3200" b="1" kern="0" smtClean="0">
                <a:solidFill>
                  <a:prstClr val="white"/>
                </a:solidFill>
                <a:latin typeface="Times New Roman" panose="02020603050405020304" pitchFamily="18" charset="0"/>
                <a:cs typeface="Times New Roman" panose="02020603050405020304" pitchFamily="18" charset="0"/>
              </a:rPr>
              <a:t>Cần phải hướng tới hòa bình.</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C. </a:t>
            </a:r>
            <a:r>
              <a:rPr lang="en-US" sz="3200" b="1" kern="0" smtClean="0">
                <a:solidFill>
                  <a:prstClr val="white"/>
                </a:solidFill>
                <a:latin typeface="Times New Roman" panose="02020603050405020304" pitchFamily="18" charset="0"/>
                <a:cs typeface="Times New Roman" panose="02020603050405020304" pitchFamily="18" charset="0"/>
              </a:rPr>
              <a:t>Biết tôn trọng và sống chan hòa.</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B. </a:t>
            </a:r>
            <a:r>
              <a:rPr lang="en-US" sz="3200" b="1" kern="0" smtClean="0">
                <a:solidFill>
                  <a:prstClr val="white"/>
                </a:solidFill>
                <a:latin typeface="Times New Roman" panose="02020603050405020304" pitchFamily="18" charset="0"/>
                <a:cs typeface="Times New Roman" panose="02020603050405020304" pitchFamily="18" charset="0"/>
              </a:rPr>
              <a:t>Bảo vệ môi trường.</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lvl="0" algn="ctr" defTabSz="914400">
              <a:defRPr/>
            </a:pPr>
            <a:r>
              <a:rPr lang="en-US" sz="3200" b="1" kern="0">
                <a:solidFill>
                  <a:prstClr val="white"/>
                </a:solidFill>
                <a:latin typeface="Times New Roman" panose="02020603050405020304" pitchFamily="18" charset="0"/>
                <a:cs typeface="Times New Roman" panose="02020603050405020304" pitchFamily="18" charset="0"/>
              </a:rPr>
              <a:t>D. </a:t>
            </a:r>
            <a:r>
              <a:rPr lang="en-US" sz="3200" b="1" kern="0" smtClean="0">
                <a:solidFill>
                  <a:prstClr val="white"/>
                </a:solidFill>
                <a:latin typeface="Times New Roman" panose="02020603050405020304" pitchFamily="18" charset="0"/>
                <a:cs typeface="Times New Roman" panose="02020603050405020304" pitchFamily="18" charset="0"/>
              </a:rPr>
              <a:t>Yêu thiên nhiên.</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230742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383874" y="148641"/>
            <a:ext cx="1855623" cy="1627909"/>
          </a:xfrm>
          <a:prstGeom prst="rect">
            <a:avLst/>
          </a:prstGeom>
        </p:spPr>
      </p:pic>
      <p:pic>
        <p:nvPicPr>
          <p:cNvPr id="22" name="Picture 2" descr="Wood Sign png download - 900*900 - Free Transparent Wood png Download. -  CleanPNG / Kiss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90223" y="-1454514"/>
            <a:ext cx="10295010" cy="4834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376318" y="565954"/>
            <a:ext cx="839398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8.</a:t>
            </a:r>
            <a:r>
              <a:rPr kumimoji="0" lang="vi-VN" sz="28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b="1" smtClean="0">
                <a:solidFill>
                  <a:prstClr val="black"/>
                </a:solidFill>
                <a:latin typeface="Times New Roman" panose="02020603050405020304" pitchFamily="18" charset="0"/>
                <a:cs typeface="Times New Roman" panose="02020603050405020304" pitchFamily="18" charset="0"/>
              </a:rPr>
              <a:t>Kết thúc truyện là</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Rounded Rectangle 23"/>
          <p:cNvSpPr/>
          <p:nvPr/>
        </p:nvSpPr>
        <p:spPr>
          <a:xfrm>
            <a:off x="-2" y="4061012"/>
            <a:ext cx="6037730" cy="1250577"/>
          </a:xfrm>
          <a:prstGeom prst="roundRect">
            <a:avLst/>
          </a:prstGeom>
          <a:solidFill>
            <a:sysClr val="windowText" lastClr="000000">
              <a:alpha val="50000"/>
            </a:sys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chúa sống cô đơn</a:t>
            </a:r>
            <a:r>
              <a:rPr kumimoji="0" lang="en-US" sz="32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 y="5614147"/>
            <a:ext cx="6037732" cy="1250577"/>
          </a:xfrm>
          <a:prstGeom prst="roundRect">
            <a:avLst/>
          </a:prstGeom>
          <a:solidFill>
            <a:sysClr val="windowText" lastClr="000000">
              <a:alpha val="50000"/>
            </a:sys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chúa mãi mãi sống trong nghòe khó</a:t>
            </a:r>
            <a:r>
              <a:rPr kumimoji="0" lang="en-US" sz="32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5"/>
          <p:cNvSpPr/>
          <p:nvPr/>
        </p:nvSpPr>
        <p:spPr>
          <a:xfrm>
            <a:off x="6193403" y="4061012"/>
            <a:ext cx="5998596" cy="1250577"/>
          </a:xfrm>
          <a:prstGeom prst="roundRect">
            <a:avLst/>
          </a:prstGeom>
          <a:solidFill>
            <a:sysClr val="windowText" lastClr="000000">
              <a:alpha val="50000"/>
            </a:sys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chúa bị đánh đập</a:t>
            </a:r>
            <a:r>
              <a:rPr kumimoji="0" lang="en-US" sz="32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6193401" y="5614147"/>
            <a:ext cx="5998598" cy="1250577"/>
          </a:xfrm>
          <a:prstGeom prst="roundRect">
            <a:avLst/>
          </a:prstGeom>
          <a:solidFill>
            <a:sysClr val="windowText" lastClr="000000">
              <a:alpha val="50000"/>
            </a:sysClr>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kumimoji="0" lang="en-US" sz="32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chúa kết hôn với vua chích chòe</a:t>
            </a:r>
            <a:r>
              <a:rPr kumimoji="0" lang="vi-VN" sz="32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9674875" y="45383"/>
            <a:ext cx="2653239" cy="2542310"/>
          </a:xfrm>
          <a:prstGeom prst="rect">
            <a:avLst/>
          </a:prstGeom>
        </p:spPr>
      </p:pic>
    </p:spTree>
    <p:extLst>
      <p:ext uri="{BB962C8B-B14F-4D97-AF65-F5344CB8AC3E}">
        <p14:creationId xmlns:p14="http://schemas.microsoft.com/office/powerpoint/2010/main" val="184885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4"/>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7"/>
                  </p:tgtEl>
                </p:cond>
              </p:nextCondLst>
            </p:seq>
          </p:childTnLst>
        </p:cTn>
      </p:par>
    </p:tnLst>
    <p:bldLst>
      <p:bldP spid="23" grpId="0"/>
      <p:bldP spid="24" grpId="0" animBg="1"/>
      <p:bldP spid="24" grpId="1" animBg="1"/>
      <p:bldP spid="25" grpId="0" animBg="1"/>
      <p:bldP spid="25" grpId="1" animBg="1"/>
      <p:bldP spid="26" grpId="0" animBg="1"/>
      <p:bldP spid="26" grpId="1" animBg="1"/>
      <p:bldP spid="27" grpId="0" animBg="1"/>
      <p:bldP spid="27"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solidFill>
                  <a:prstClr val="black">
                    <a:tint val="75000"/>
                  </a:prstClr>
                </a:solidFill>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4187"/>
            <a:ext cx="12271023" cy="6952187"/>
          </a:xfrm>
          <a:prstGeom prst="rect">
            <a:avLst/>
          </a:prstGeom>
          <a:noFill/>
        </p:spPr>
      </p:pic>
      <p:pic>
        <p:nvPicPr>
          <p:cNvPr id="10" name="Picture 9"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291696" y="86"/>
            <a:ext cx="7608711" cy="49896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68294" y="1991691"/>
            <a:ext cx="5134477" cy="1200325"/>
          </a:xfrm>
          <a:prstGeom prst="rect">
            <a:avLst/>
          </a:prstGeom>
        </p:spPr>
        <p:txBody>
          <a:bodyPr wrap="none" lIns="91310" tIns="45718" rIns="91310" bIns="45718">
            <a:spAutoFit/>
          </a:bodyPr>
          <a:lstStyle/>
          <a:p>
            <a:pPr algn="ctr"/>
            <a:r>
              <a:rPr lang="en-US" sz="7200" b="1" smtClean="0">
                <a:solidFill>
                  <a:prstClr val="white"/>
                </a:solidFill>
                <a:latin typeface="Times New Roman" pitchFamily="18" charset="0"/>
                <a:cs typeface="Times New Roman" pitchFamily="18" charset="0"/>
              </a:rPr>
              <a:t>VẬN DỤNG</a:t>
            </a:r>
            <a:endParaRPr lang="en-US" sz="7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6871641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smtClean="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546579" y="457200"/>
            <a:ext cx="4684888"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vi-VN" altLang="zh-CN" sz="2400">
                <a:solidFill>
                  <a:srgbClr val="0070C0"/>
                </a:solidFill>
                <a:latin typeface="Times New Roman" pitchFamily="18" charset="0"/>
                <a:ea typeface="方正稚艺简体" panose="03000509000000000000" pitchFamily="65" charset="-122"/>
                <a:cs typeface="Times New Roman" pitchFamily="18" charset="0"/>
              </a:rPr>
              <a:t>viết đoạn văn  (5-7 câu) nêu cảm nhận của em về truyện Vua chích choè. </a:t>
            </a:r>
            <a:endParaRPr lang="vi-VN" altLang="zh-CN" sz="24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39372266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7093131" cy="6975566"/>
          </a:xfrm>
          <a:prstGeom prst="rect">
            <a:avLst/>
          </a:prstGeom>
        </p:spPr>
      </p:pic>
      <p:sp>
        <p:nvSpPr>
          <p:cNvPr id="5" name="Rectangle 4"/>
          <p:cNvSpPr/>
          <p:nvPr/>
        </p:nvSpPr>
        <p:spPr>
          <a:xfrm>
            <a:off x="7410995" y="141242"/>
            <a:ext cx="4406537" cy="5909310"/>
          </a:xfrm>
          <a:prstGeom prst="rect">
            <a:avLst/>
          </a:prstGeom>
        </p:spPr>
        <p:txBody>
          <a:bodyPr wrap="square">
            <a:spAutoFit/>
          </a:bodyPr>
          <a:lstStyle/>
          <a:p>
            <a:pPr algn="just">
              <a:lnSpc>
                <a:spcPct val="150000"/>
              </a:lnSpc>
            </a:pPr>
            <a:r>
              <a:rPr lang="en-US" sz="2800" kern="100" smtClean="0">
                <a:solidFill>
                  <a:srgbClr val="000000"/>
                </a:solidFill>
                <a:latin typeface="Times New Roman" panose="02020603050405020304" pitchFamily="18" charset="0"/>
                <a:ea typeface="SimSun" panose="02010600030101010101" pitchFamily="2" charset="-122"/>
              </a:rPr>
              <a:t>	</a:t>
            </a:r>
            <a:r>
              <a:rPr lang="en-US" sz="2800" b="1" kern="100" smtClean="0">
                <a:solidFill>
                  <a:srgbClr val="000000"/>
                </a:solidFill>
                <a:latin typeface="Times New Roman" panose="02020603050405020304" pitchFamily="18" charset="0"/>
                <a:ea typeface="SimSun" panose="02010600030101010101" pitchFamily="2" charset="-122"/>
              </a:rPr>
              <a:t>Đôi khi </a:t>
            </a:r>
            <a:r>
              <a:rPr lang="en-US" sz="2800" b="1" kern="100">
                <a:solidFill>
                  <a:srgbClr val="000000"/>
                </a:solidFill>
                <a:latin typeface="Times New Roman" panose="02020603050405020304" pitchFamily="18" charset="0"/>
                <a:ea typeface="SimSun" panose="02010600030101010101" pitchFamily="2" charset="-122"/>
              </a:rPr>
              <a:t>chúng ta mắc phải một sai lầm là tự cho mình cái quyền phán xét, đánh giá người khác, đặc biệt là đánh giá qua vẻ bên ngoài. Bài học hôm nay- Vua chích chòe sẽ mang đến cho các em một thông điệp với về vấn đề này. </a:t>
            </a:r>
            <a:endParaRPr lang="en-US" sz="2800" b="1" kern="10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52007197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smtClean="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546579" y="457200"/>
            <a:ext cx="4684888"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en-US" altLang="zh-CN" sz="2400" smtClean="0">
                <a:solidFill>
                  <a:srgbClr val="0070C0"/>
                </a:solidFill>
                <a:latin typeface="Times New Roman" pitchFamily="18" charset="0"/>
                <a:ea typeface="方正稚艺简体" panose="03000509000000000000" pitchFamily="65" charset="-122"/>
                <a:cs typeface="Times New Roman" pitchFamily="18" charset="0"/>
              </a:rPr>
              <a:t>* Về hình thức: đảm bảo dung lượng, đảm bảo hình thức đoạn văn. Đảm bảo chính tả, cấu trúc ngữ pháp của câu. Trình bày sạch đẹp.</a:t>
            </a:r>
            <a:endParaRPr lang="vi-VN" altLang="zh-CN" sz="24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5831694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smtClean="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546579" y="457200"/>
            <a:ext cx="4684888"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en-US" altLang="zh-CN" sz="2400" smtClean="0">
                <a:solidFill>
                  <a:srgbClr val="0070C0"/>
                </a:solidFill>
                <a:latin typeface="Times New Roman" pitchFamily="18" charset="0"/>
                <a:ea typeface="方正稚艺简体" panose="03000509000000000000" pitchFamily="65" charset="-122"/>
                <a:cs typeface="Times New Roman" pitchFamily="18" charset="0"/>
              </a:rPr>
              <a:t>* Về nội dung: cảm nhận về truyện vua chích chòe.</a:t>
            </a:r>
          </a:p>
          <a:p>
            <a:pPr marL="342900" lvl="0" indent="-342900" algn="just" defTabSz="914400">
              <a:buFontTx/>
              <a:buChar char="-"/>
            </a:pPr>
            <a:r>
              <a:rPr lang="en-US" altLang="zh-CN" sz="2400" smtClean="0">
                <a:solidFill>
                  <a:srgbClr val="0070C0"/>
                </a:solidFill>
                <a:latin typeface="Times New Roman" pitchFamily="18" charset="0"/>
                <a:ea typeface="方正稚艺简体" panose="03000509000000000000" pitchFamily="65" charset="-122"/>
                <a:cs typeface="Times New Roman" pitchFamily="18" charset="0"/>
              </a:rPr>
              <a:t>Giới thiệu cảm nhận chung về câu chuyện.</a:t>
            </a:r>
          </a:p>
          <a:p>
            <a:pPr marL="342900" lvl="0" indent="-342900" algn="just" defTabSz="914400">
              <a:buFontTx/>
              <a:buChar char="-"/>
            </a:pPr>
            <a:r>
              <a:rPr lang="en-US" altLang="zh-CN" sz="2400" smtClean="0">
                <a:solidFill>
                  <a:srgbClr val="0070C0"/>
                </a:solidFill>
                <a:latin typeface="Times New Roman" pitchFamily="18" charset="0"/>
                <a:ea typeface="方正稚艺简体" panose="03000509000000000000" pitchFamily="65" charset="-122"/>
                <a:cs typeface="Times New Roman" pitchFamily="18" charset="0"/>
              </a:rPr>
              <a:t>Cảm nhận về các chi tiết nổi bật, nhân vật của truyện.</a:t>
            </a:r>
          </a:p>
          <a:p>
            <a:pPr marL="342900" lvl="0" indent="-342900" algn="just" defTabSz="914400">
              <a:buFontTx/>
              <a:buChar char="-"/>
            </a:pPr>
            <a:r>
              <a:rPr lang="en-US" altLang="zh-CN" sz="2400" smtClean="0">
                <a:solidFill>
                  <a:srgbClr val="0070C0"/>
                </a:solidFill>
                <a:latin typeface="Times New Roman" pitchFamily="18" charset="0"/>
                <a:ea typeface="方正稚艺简体" panose="03000509000000000000" pitchFamily="65" charset="-122"/>
                <a:cs typeface="Times New Roman" pitchFamily="18" charset="0"/>
              </a:rPr>
              <a:t>Ý nghãi của câu truyện với bản thân và mọi người.</a:t>
            </a:r>
          </a:p>
          <a:p>
            <a:pPr marL="342900" lvl="0" indent="-342900" algn="just" defTabSz="914400">
              <a:buFontTx/>
              <a:buChar char="-"/>
            </a:pPr>
            <a:r>
              <a:rPr lang="en-US" altLang="zh-CN" sz="2400" smtClean="0">
                <a:solidFill>
                  <a:srgbClr val="0070C0"/>
                </a:solidFill>
                <a:latin typeface="Times New Roman" pitchFamily="18" charset="0"/>
                <a:ea typeface="方正稚艺简体" panose="03000509000000000000" pitchFamily="65" charset="-122"/>
                <a:cs typeface="Times New Roman" pitchFamily="18" charset="0"/>
              </a:rPr>
              <a:t>Truyền tải thông điệp.</a:t>
            </a:r>
          </a:p>
          <a:p>
            <a:pPr marL="342900" lvl="0" indent="-342900" algn="just" defTabSz="914400">
              <a:buFontTx/>
              <a:buChar char="-"/>
            </a:pPr>
            <a:endParaRPr lang="en-US" altLang="zh-CN" sz="2400" smtClean="0">
              <a:solidFill>
                <a:srgbClr val="0070C0"/>
              </a:solidFill>
              <a:latin typeface="Times New Roman" pitchFamily="18" charset="0"/>
              <a:ea typeface="方正稚艺简体" panose="03000509000000000000" pitchFamily="65" charset="-122"/>
              <a:cs typeface="Times New Roman" pitchFamily="18" charset="0"/>
            </a:endParaRPr>
          </a:p>
          <a:p>
            <a:pPr lvl="0" algn="just" defTabSz="914400"/>
            <a:endParaRPr lang="vi-VN" altLang="zh-CN" sz="24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2000153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smtClean="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250967" y="452847"/>
            <a:ext cx="5259419"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en-US" altLang="zh-CN" sz="2400" smtClean="0">
                <a:solidFill>
                  <a:srgbClr val="0070C0"/>
                </a:solidFill>
                <a:latin typeface="Times New Roman" pitchFamily="18" charset="0"/>
                <a:ea typeface="方正稚艺简体" panose="03000509000000000000" pitchFamily="65" charset="-122"/>
                <a:cs typeface="Times New Roman" pitchFamily="18" charset="0"/>
              </a:rPr>
              <a:t>	</a:t>
            </a:r>
            <a:r>
              <a:rPr lang="vi-VN" altLang="zh-CN" sz="2400" smtClean="0">
                <a:solidFill>
                  <a:srgbClr val="0070C0"/>
                </a:solidFill>
                <a:latin typeface="Times New Roman" pitchFamily="18" charset="0"/>
                <a:ea typeface="方正稚艺简体" panose="03000509000000000000" pitchFamily="65" charset="-122"/>
                <a:cs typeface="Times New Roman" pitchFamily="18" charset="0"/>
              </a:rPr>
              <a:t>Trong </a:t>
            </a:r>
            <a:r>
              <a:rPr lang="vi-VN" altLang="zh-CN" sz="2400">
                <a:solidFill>
                  <a:srgbClr val="0070C0"/>
                </a:solidFill>
                <a:latin typeface="Times New Roman" pitchFamily="18" charset="0"/>
                <a:ea typeface="方正稚艺简体" panose="03000509000000000000" pitchFamily="65" charset="-122"/>
                <a:cs typeface="Times New Roman" pitchFamily="18" charset="0"/>
              </a:rPr>
              <a:t>những câu chuyện cổ tích nước ngoài mà em đã đọc đã nghe thì truyện cổ tích Vua chích chòe là câu chuyện để lại trong lòng em những ấn tượng vô cùng sâu sắc, bởi nó thể hiện bài học đích đáng cho những kẻ có thói kiêu căng, ngạo mạn. Truyện Vua chích chòe xoay quanh nhân vật cô công chúa ngạo mạn đã chê bai, hạ thấp những người đến cầu hôn mình. Vua cha của công chúa đã trừng phạt con bằng cách sẽ gả cô cho kẻ ăn mày đi ngang qua cung điện. </a:t>
            </a:r>
            <a:endParaRPr lang="vi-VN" altLang="zh-CN" sz="24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2950028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21809"/>
            <a:ext cx="10972800" cy="591961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350" y="296931"/>
            <a:ext cx="10210030" cy="560067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6974" y="2835346"/>
            <a:ext cx="2771052" cy="3242786"/>
          </a:xfrm>
          <a:prstGeom prst="rect">
            <a:avLst/>
          </a:prstGeom>
        </p:spPr>
      </p:pic>
      <p:sp>
        <p:nvSpPr>
          <p:cNvPr id="18" name="文本框 17"/>
          <p:cNvSpPr txBox="1"/>
          <p:nvPr/>
        </p:nvSpPr>
        <p:spPr>
          <a:xfrm>
            <a:off x="7520983" y="3511894"/>
            <a:ext cx="2014650" cy="954107"/>
          </a:xfrm>
          <a:prstGeom prst="rect">
            <a:avLst/>
          </a:prstGeom>
          <a:noFill/>
        </p:spPr>
        <p:txBody>
          <a:bodyPr wrap="square" rtlCol="0">
            <a:spAutoFit/>
          </a:bodyPr>
          <a:lstStyle/>
          <a:p>
            <a:pPr algn="ctr" defTabSz="914400"/>
            <a:r>
              <a:rPr lang="en-US" altLang="zh-CN" sz="2800" smtClean="0">
                <a:solidFill>
                  <a:schemeClr val="bg1"/>
                </a:solidFill>
                <a:latin typeface="Times New Roman" pitchFamily="18" charset="0"/>
                <a:ea typeface="方正稚艺简体" panose="03000509000000000000" pitchFamily="65" charset="-122"/>
                <a:cs typeface="Times New Roman" pitchFamily="18" charset="0"/>
              </a:rPr>
              <a:t>THẢO LUẬN</a:t>
            </a:r>
            <a:endParaRPr lang="zh-CN" altLang="en-US" sz="2800" dirty="0">
              <a:solidFill>
                <a:schemeClr val="bg1"/>
              </a:solidFill>
              <a:latin typeface="Times New Roman" pitchFamily="18" charset="0"/>
              <a:ea typeface="方正稚艺简体" panose="03000509000000000000" pitchFamily="65" charset="-122"/>
              <a:cs typeface="Times New Roman" pitchFamily="18" charset="0"/>
            </a:endParaRPr>
          </a:p>
        </p:txBody>
      </p:sp>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82967" y="3097269"/>
            <a:ext cx="2017295" cy="3283050"/>
          </a:xfrm>
          <a:prstGeom prst="rect">
            <a:avLst/>
          </a:prstGeom>
        </p:spPr>
      </p:pic>
      <p:sp>
        <p:nvSpPr>
          <p:cNvPr id="5" name="Rounded Rectangle 4"/>
          <p:cNvSpPr/>
          <p:nvPr/>
        </p:nvSpPr>
        <p:spPr>
          <a:xfrm>
            <a:off x="1371408" y="452847"/>
            <a:ext cx="5382666" cy="528884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914400"/>
            <a:r>
              <a:rPr lang="vi-VN" altLang="zh-CN" sz="2400" smtClean="0">
                <a:solidFill>
                  <a:srgbClr val="0070C0"/>
                </a:solidFill>
                <a:latin typeface="Times New Roman" pitchFamily="18" charset="0"/>
                <a:ea typeface="方正稚艺简体" panose="03000509000000000000" pitchFamily="65" charset="-122"/>
                <a:cs typeface="Times New Roman" pitchFamily="18" charset="0"/>
              </a:rPr>
              <a:t>Một </a:t>
            </a:r>
            <a:r>
              <a:rPr lang="vi-VN" altLang="zh-CN" sz="2400">
                <a:solidFill>
                  <a:srgbClr val="0070C0"/>
                </a:solidFill>
                <a:latin typeface="Times New Roman" pitchFamily="18" charset="0"/>
                <a:ea typeface="方正稚艺简体" panose="03000509000000000000" pitchFamily="65" charset="-122"/>
                <a:cs typeface="Times New Roman" pitchFamily="18" charset="0"/>
              </a:rPr>
              <a:t>vị vua bị từ chối trong số đó đã đóng giả làm người hát rong để cho cô công chúa bài học đích đáng. Cô công chúa đã phải trải qua những ngày tháng vất vả, cơ cực để hiểu được nỗi khổ của dân thường và để cô ý thức được rằng cô may mắn như thế nào khi được làm một công chúa. Công chúa sau nhiều thử thách đã hiểu được sai lầm và tự nhủ mình sẽ sống tốt hơn. Câu chuyện là bài học phê phán thói kiêu căng của con người và khuyên răn chúng ta sống đẹp hơn từng ngày.</a:t>
            </a:r>
            <a:endParaRPr lang="vi-VN" altLang="zh-CN" sz="2400" dirty="0" err="1">
              <a:solidFill>
                <a:srgbClr val="0070C0"/>
              </a:solidFill>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3299492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61295" y="1362076"/>
            <a:ext cx="1656184" cy="648072"/>
          </a:xfrm>
          <a:prstGeom prst="roundRect">
            <a:avLst/>
          </a:prstGeom>
          <a:solidFill>
            <a:srgbClr val="E0F2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r>
              <a:rPr lang="en-US" altLang="zh-CN" sz="2800" dirty="0" err="1" smtClean="0">
                <a:solidFill>
                  <a:srgbClr val="E75329"/>
                </a:solidFill>
                <a:latin typeface="Times New Roman" pitchFamily="18" charset="0"/>
                <a:ea typeface="Adobe 黑体 Std R" pitchFamily="34" charset="-122"/>
                <a:cs typeface="Times New Roman" pitchFamily="18" charset="0"/>
              </a:rPr>
              <a:t>Bài</a:t>
            </a:r>
            <a:r>
              <a:rPr lang="en-US" altLang="zh-CN" sz="2800" dirty="0" smtClean="0">
                <a:solidFill>
                  <a:srgbClr val="E75329"/>
                </a:solidFill>
                <a:latin typeface="Times New Roman" pitchFamily="18" charset="0"/>
                <a:ea typeface="Adobe 黑体 Std R" pitchFamily="34" charset="-122"/>
                <a:cs typeface="Times New Roman" pitchFamily="18" charset="0"/>
              </a:rPr>
              <a:t> </a:t>
            </a:r>
            <a:r>
              <a:rPr lang="en-US" altLang="zh-CN" sz="2800" dirty="0" err="1" smtClean="0">
                <a:solidFill>
                  <a:srgbClr val="E75329"/>
                </a:solidFill>
                <a:latin typeface="Times New Roman" pitchFamily="18" charset="0"/>
                <a:ea typeface="Adobe 黑体 Std R" pitchFamily="34" charset="-122"/>
                <a:cs typeface="Times New Roman" pitchFamily="18" charset="0"/>
              </a:rPr>
              <a:t>cũ</a:t>
            </a:r>
            <a:endParaRPr lang="zh-CN" altLang="en-US" sz="2800" dirty="0">
              <a:solidFill>
                <a:srgbClr val="E75329"/>
              </a:solidFill>
              <a:latin typeface="Times New Roman" pitchFamily="18" charset="0"/>
              <a:ea typeface="Adobe 黑体 Std R" pitchFamily="34" charset="-122"/>
              <a:cs typeface="Times New Roman" pitchFamily="18" charset="0"/>
            </a:endParaRPr>
          </a:p>
        </p:txBody>
      </p:sp>
      <p:sp>
        <p:nvSpPr>
          <p:cNvPr id="4" name="圆角矩形 3"/>
          <p:cNvSpPr/>
          <p:nvPr/>
        </p:nvSpPr>
        <p:spPr>
          <a:xfrm>
            <a:off x="1261295" y="2929501"/>
            <a:ext cx="1656184" cy="648072"/>
          </a:xfrm>
          <a:prstGeom prst="roundRect">
            <a:avLst/>
          </a:prstGeom>
          <a:solidFill>
            <a:srgbClr val="C8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r>
              <a:rPr lang="en-US" altLang="zh-CN" sz="2800" dirty="0" err="1" smtClean="0">
                <a:solidFill>
                  <a:srgbClr val="E75329"/>
                </a:solidFill>
                <a:latin typeface="Times New Roman" pitchFamily="18" charset="0"/>
                <a:ea typeface="Adobe 黑体 Std R" pitchFamily="34" charset="-122"/>
                <a:cs typeface="Times New Roman" pitchFamily="18" charset="0"/>
              </a:rPr>
              <a:t>Bài</a:t>
            </a:r>
            <a:r>
              <a:rPr lang="en-US" altLang="zh-CN" sz="2800" dirty="0" smtClean="0">
                <a:solidFill>
                  <a:srgbClr val="E75329"/>
                </a:solidFill>
                <a:latin typeface="Times New Roman" pitchFamily="18" charset="0"/>
                <a:ea typeface="Adobe 黑体 Std R" pitchFamily="34" charset="-122"/>
                <a:cs typeface="Times New Roman" pitchFamily="18" charset="0"/>
              </a:rPr>
              <a:t> </a:t>
            </a:r>
            <a:r>
              <a:rPr lang="en-US" altLang="zh-CN" sz="2800" dirty="0" err="1" smtClean="0">
                <a:solidFill>
                  <a:srgbClr val="E75329"/>
                </a:solidFill>
                <a:latin typeface="Times New Roman" pitchFamily="18" charset="0"/>
                <a:ea typeface="Adobe 黑体 Std R" pitchFamily="34" charset="-122"/>
                <a:cs typeface="Times New Roman" pitchFamily="18" charset="0"/>
              </a:rPr>
              <a:t>mới</a:t>
            </a:r>
            <a:r>
              <a:rPr lang="en-US" altLang="zh-CN" sz="2800" dirty="0" smtClean="0">
                <a:solidFill>
                  <a:srgbClr val="E75329"/>
                </a:solidFill>
                <a:latin typeface="Times New Roman" pitchFamily="18" charset="0"/>
                <a:ea typeface="Adobe 黑体 Std R" pitchFamily="34" charset="-122"/>
                <a:cs typeface="Times New Roman" pitchFamily="18" charset="0"/>
              </a:rPr>
              <a:t>:</a:t>
            </a:r>
            <a:endParaRPr lang="zh-CN" altLang="en-US" sz="2800" dirty="0">
              <a:solidFill>
                <a:srgbClr val="E75329"/>
              </a:solidFill>
              <a:latin typeface="Times New Roman" pitchFamily="18" charset="0"/>
              <a:ea typeface="Adobe 黑体 Std R" pitchFamily="34" charset="-122"/>
              <a:cs typeface="Times New Roman" pitchFamily="18" charset="0"/>
            </a:endParaRPr>
          </a:p>
        </p:txBody>
      </p:sp>
      <p:sp>
        <p:nvSpPr>
          <p:cNvPr id="5" name="TextBox 12"/>
          <p:cNvSpPr txBox="1"/>
          <p:nvPr/>
        </p:nvSpPr>
        <p:spPr>
          <a:xfrm>
            <a:off x="3039589" y="3084262"/>
            <a:ext cx="6120680" cy="954103"/>
          </a:xfrm>
          <a:prstGeom prst="rect">
            <a:avLst/>
          </a:prstGeom>
          <a:noFill/>
          <a:ln w="19050">
            <a:solidFill>
              <a:srgbClr val="E75329"/>
            </a:solidFill>
            <a:prstDash val="sysDash"/>
          </a:ln>
        </p:spPr>
        <p:txBody>
          <a:bodyPr wrap="square" lIns="91310" tIns="45718" rIns="91310" bIns="45718" rtlCol="0">
            <a:spAutoFit/>
          </a:bodyPr>
          <a:lstStyle>
            <a:defPPr>
              <a:defRPr lang="zh-CN"/>
            </a:defPPr>
            <a:lvl1pPr>
              <a:defRPr sz="1600"/>
            </a:lvl1pPr>
          </a:lstStyle>
          <a:p>
            <a:r>
              <a:rPr lang="en-US" altLang="zh-CN" sz="2800" dirty="0" err="1" smtClean="0">
                <a:latin typeface="Times New Roman" pitchFamily="18" charset="0"/>
                <a:cs typeface="Times New Roman" pitchFamily="18" charset="0"/>
              </a:rPr>
              <a:t>Soạn</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bài</a:t>
            </a:r>
            <a:r>
              <a:rPr lang="en-US" altLang="zh-CN" sz="2800" smtClean="0">
                <a:latin typeface="Times New Roman" pitchFamily="18" charset="0"/>
                <a:cs typeface="Times New Roman" pitchFamily="18" charset="0"/>
              </a:rPr>
              <a:t>: Viết bài văn đóng vai nhân vật kể lại truyện cổ tích.</a:t>
            </a:r>
            <a:endParaRPr lang="zh-CN" altLang="en-US" sz="2800" dirty="0">
              <a:latin typeface="Times New Roman" pitchFamily="18" charset="0"/>
              <a:cs typeface="Times New Roman" pitchFamily="18" charset="0"/>
            </a:endParaRPr>
          </a:p>
        </p:txBody>
      </p:sp>
      <p:sp>
        <p:nvSpPr>
          <p:cNvPr id="6" name="TextBox 13"/>
          <p:cNvSpPr txBox="1"/>
          <p:nvPr/>
        </p:nvSpPr>
        <p:spPr>
          <a:xfrm>
            <a:off x="3041279" y="1362091"/>
            <a:ext cx="5952212" cy="954103"/>
          </a:xfrm>
          <a:prstGeom prst="rect">
            <a:avLst/>
          </a:prstGeom>
          <a:noFill/>
          <a:ln w="19050">
            <a:solidFill>
              <a:srgbClr val="E75329"/>
            </a:solidFill>
            <a:prstDash val="sysDash"/>
          </a:ln>
        </p:spPr>
        <p:txBody>
          <a:bodyPr wrap="square" lIns="91310" tIns="45718" rIns="91310" bIns="45718" rtlCol="0">
            <a:spAutoFit/>
          </a:bodyPr>
          <a:lstStyle/>
          <a:p>
            <a:r>
              <a:rPr lang="en-US" altLang="zh-CN" sz="2800" dirty="0" err="1" smtClean="0">
                <a:latin typeface="Times New Roman" pitchFamily="18" charset="0"/>
                <a:cs typeface="Times New Roman" pitchFamily="18" charset="0"/>
              </a:rPr>
              <a:t>Học</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bài</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khái</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quát</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nội</a:t>
            </a:r>
            <a:r>
              <a:rPr lang="en-US" altLang="zh-CN" sz="2800" dirty="0" smtClean="0">
                <a:latin typeface="Times New Roman" pitchFamily="18" charset="0"/>
                <a:cs typeface="Times New Roman" pitchFamily="18" charset="0"/>
              </a:rPr>
              <a:t> dung </a:t>
            </a:r>
            <a:r>
              <a:rPr lang="en-US" altLang="zh-CN" sz="2800" dirty="0" err="1" smtClean="0">
                <a:latin typeface="Times New Roman" pitchFamily="18" charset="0"/>
                <a:cs typeface="Times New Roman" pitchFamily="18" charset="0"/>
              </a:rPr>
              <a:t>bài</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học</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bằng</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sơ</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đồ</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tư</a:t>
            </a:r>
            <a:r>
              <a:rPr lang="en-US" altLang="zh-CN" sz="2800"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duy</a:t>
            </a:r>
            <a:r>
              <a:rPr lang="en-US" altLang="zh-CN" sz="2800" dirty="0" smtClean="0">
                <a:latin typeface="Times New Roman" pitchFamily="18" charset="0"/>
                <a:cs typeface="Times New Roman" pitchFamily="18" charset="0"/>
              </a:rPr>
              <a:t>.</a:t>
            </a:r>
            <a:endParaRPr lang="zh-CN" altLang="en-US" sz="2800" dirty="0">
              <a:latin typeface="Times New Roman" pitchFamily="18" charset="0"/>
              <a:cs typeface="Times New Roman" pitchFamily="18" charset="0"/>
            </a:endParaRPr>
          </a:p>
        </p:txBody>
      </p:sp>
      <p:pic>
        <p:nvPicPr>
          <p:cNvPr id="8" name="Picture 6" descr="5"/>
          <p:cNvPicPr>
            <a:picLocks noChangeAspect="1" noChangeArrowheads="1"/>
          </p:cNvPicPr>
          <p:nvPr/>
        </p:nvPicPr>
        <p:blipFill>
          <a:blip r:embed="rId3"/>
          <a:srcRect t="62344" r="64444"/>
          <a:stretch>
            <a:fillRect/>
          </a:stretch>
        </p:blipFill>
        <p:spPr bwMode="auto">
          <a:xfrm>
            <a:off x="5874612" y="4648286"/>
            <a:ext cx="4020039" cy="2394751"/>
          </a:xfrm>
          <a:prstGeom prst="rect">
            <a:avLst/>
          </a:prstGeom>
          <a:noFill/>
        </p:spPr>
      </p:pic>
      <p:pic>
        <p:nvPicPr>
          <p:cNvPr id="9" name="图片 28"/>
          <p:cNvPicPr>
            <a:picLocks noChangeAspect="1"/>
          </p:cNvPicPr>
          <p:nvPr/>
        </p:nvPicPr>
        <p:blipFill>
          <a:blip r:embed="rId4"/>
          <a:srcRect/>
          <a:stretch>
            <a:fillRect/>
          </a:stretch>
        </p:blipFill>
        <p:spPr bwMode="auto">
          <a:xfrm rot="732619">
            <a:off x="8069349" y="104777"/>
            <a:ext cx="844551" cy="842963"/>
          </a:xfrm>
          <a:prstGeom prst="rect">
            <a:avLst/>
          </a:prstGeom>
          <a:noFill/>
        </p:spPr>
      </p:pic>
      <p:sp>
        <p:nvSpPr>
          <p:cNvPr id="10" name="文本框 17"/>
          <p:cNvSpPr txBox="1"/>
          <p:nvPr/>
        </p:nvSpPr>
        <p:spPr>
          <a:xfrm>
            <a:off x="1853959" y="264648"/>
            <a:ext cx="5461237" cy="523220"/>
          </a:xfrm>
          <a:prstGeom prst="rect">
            <a:avLst/>
          </a:prstGeom>
          <a:noFill/>
        </p:spPr>
        <p:txBody>
          <a:bodyPr wrap="square" rtlCol="0">
            <a:spAutoFit/>
          </a:bodyPr>
          <a:lstStyle/>
          <a:p>
            <a:pPr algn="ctr" defTabSz="914400"/>
            <a:r>
              <a:rPr lang="en-US" altLang="zh-CN" sz="2800" b="1" dirty="0" smtClean="0">
                <a:latin typeface="Times New Roman" pitchFamily="18" charset="0"/>
                <a:ea typeface="方正稚艺简体" panose="03000509000000000000" pitchFamily="65" charset="-122"/>
                <a:cs typeface="Times New Roman" pitchFamily="18" charset="0"/>
              </a:rPr>
              <a:t>HƯỚNG DẪN TỰ HỌC</a:t>
            </a:r>
            <a:endParaRPr lang="zh-CN" altLang="en-US" sz="2800" b="1" dirty="0">
              <a:latin typeface="Times New Roman" pitchFamily="18" charset="0"/>
              <a:ea typeface="方正稚艺简体" panose="03000509000000000000" pitchFamily="65" charset="-122"/>
              <a:cs typeface="Times New Roman" pitchFamily="18" charset="0"/>
            </a:endParaRPr>
          </a:p>
        </p:txBody>
      </p:sp>
    </p:spTree>
    <p:extLst>
      <p:ext uri="{BB962C8B-B14F-4D97-AF65-F5344CB8AC3E}">
        <p14:creationId xmlns:p14="http://schemas.microsoft.com/office/powerpoint/2010/main" val="87592628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4500" fill="hold"/>
                                        <p:tgtEl>
                                          <p:spTgt spid="8"/>
                                        </p:tgtEl>
                                        <p:attrNameLst>
                                          <p:attrName>ppt_x</p:attrName>
                                        </p:attrNameLst>
                                      </p:cBhvr>
                                      <p:tavLst>
                                        <p:tav tm="0">
                                          <p:val>
                                            <p:strVal val="0-#ppt_w/2"/>
                                          </p:val>
                                        </p:tav>
                                        <p:tav tm="100000">
                                          <p:val>
                                            <p:strVal val="#ppt_x"/>
                                          </p:val>
                                        </p:tav>
                                      </p:tavLst>
                                    </p:anim>
                                    <p:anim calcmode="lin" valueType="num">
                                      <p:cBhvr additive="base">
                                        <p:cTn id="8" dur="4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solidFill>
                  <a:prstClr val="black">
                    <a:tint val="75000"/>
                  </a:prstClr>
                </a:solidFill>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4187"/>
            <a:ext cx="12271023" cy="6952187"/>
          </a:xfrm>
          <a:prstGeom prst="rect">
            <a:avLst/>
          </a:prstGeom>
          <a:noFill/>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90" y="408947"/>
            <a:ext cx="2019745" cy="169828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6731" y="4375566"/>
            <a:ext cx="1523824" cy="2482521"/>
          </a:xfrm>
          <a:prstGeom prst="rect">
            <a:avLst/>
          </a:prstGeom>
          <a:effectLst>
            <a:outerShdw blurRad="50800" dist="38100" dir="5400000" algn="t" rotWithShape="0">
              <a:prstClr val="black">
                <a:alpha val="40000"/>
              </a:prstClr>
            </a:outerShdw>
          </a:effectLst>
        </p:spPr>
      </p:pic>
      <p:sp>
        <p:nvSpPr>
          <p:cNvPr id="3" name="TextBox 2"/>
          <p:cNvSpPr txBox="1"/>
          <p:nvPr/>
        </p:nvSpPr>
        <p:spPr>
          <a:xfrm>
            <a:off x="1775884" y="1797755"/>
            <a:ext cx="9222775" cy="2308320"/>
          </a:xfrm>
          <a:prstGeom prst="rect">
            <a:avLst/>
          </a:prstGeom>
          <a:noFill/>
        </p:spPr>
        <p:txBody>
          <a:bodyPr wrap="none" lIns="91310" tIns="45718" rIns="91310" bIns="45718" rtlCol="0">
            <a:spAutoFit/>
          </a:bodyPr>
          <a:lstStyle/>
          <a:p>
            <a:pPr algn="ctr"/>
            <a:r>
              <a:rPr lang="en-US" sz="7200" dirty="0" smtClean="0">
                <a:solidFill>
                  <a:srgbClr val="00B050"/>
                </a:solidFill>
                <a:latin typeface="Times New Roman" pitchFamily="18" charset="0"/>
                <a:cs typeface="Times New Roman" pitchFamily="18" charset="0"/>
              </a:rPr>
              <a:t>CHÚC CÁC EM </a:t>
            </a:r>
          </a:p>
          <a:p>
            <a:pPr algn="ctr"/>
            <a:r>
              <a:rPr lang="en-US" sz="7200" dirty="0" smtClean="0">
                <a:solidFill>
                  <a:srgbClr val="00B050"/>
                </a:solidFill>
                <a:latin typeface="Times New Roman" pitchFamily="18" charset="0"/>
                <a:cs typeface="Times New Roman" pitchFamily="18" charset="0"/>
              </a:rPr>
              <a:t>HỌC THẬT TỐT NHÉ!</a:t>
            </a:r>
            <a:endParaRPr lang="en-US" sz="7200" dirty="0">
              <a:solidFill>
                <a:srgbClr val="00B050"/>
              </a:solidFill>
              <a:latin typeface="Times New Roman" pitchFamily="18" charset="0"/>
              <a:cs typeface="Times New Roman" pitchFamily="18" charset="0"/>
            </a:endParaRPr>
          </a:p>
        </p:txBody>
      </p:sp>
      <p:sp>
        <p:nvSpPr>
          <p:cNvPr id="11" name="TextBox 10"/>
          <p:cNvSpPr txBox="1"/>
          <p:nvPr/>
        </p:nvSpPr>
        <p:spPr>
          <a:xfrm>
            <a:off x="3017958" y="4367781"/>
            <a:ext cx="2677015" cy="646331"/>
          </a:xfrm>
          <a:prstGeom prst="rect">
            <a:avLst/>
          </a:prstGeom>
          <a:noFill/>
        </p:spPr>
        <p:txBody>
          <a:bodyPr wrap="none" lIns="91310" tIns="45718" rIns="91310" bIns="45718" rtlCol="0">
            <a:spAutoFit/>
          </a:bodyPr>
          <a:lstStyle/>
          <a:p>
            <a:r>
              <a:rPr lang="en-US" sz="3600" dirty="0">
                <a:solidFill>
                  <a:srgbClr val="00B050"/>
                </a:solidFill>
                <a:latin typeface="Times New Roman" pitchFamily="18" charset="0"/>
                <a:cs typeface="Times New Roman" pitchFamily="18" charset="0"/>
              </a:rPr>
              <a:t>GIÁO VIÊN:</a:t>
            </a:r>
          </a:p>
        </p:txBody>
      </p:sp>
    </p:spTree>
    <p:extLst>
      <p:ext uri="{BB962C8B-B14F-4D97-AF65-F5344CB8AC3E}">
        <p14:creationId xmlns:p14="http://schemas.microsoft.com/office/powerpoint/2010/main" val="41706040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solidFill>
                  <a:prstClr val="black">
                    <a:tint val="75000"/>
                  </a:prstClr>
                </a:solidFill>
              </a:rPr>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7" y="5129303"/>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20" y="-94187"/>
            <a:ext cx="12271023" cy="6952187"/>
          </a:xfrm>
          <a:prstGeom prst="rect">
            <a:avLst/>
          </a:prstGeom>
          <a:noFill/>
        </p:spPr>
      </p:pic>
      <p:pic>
        <p:nvPicPr>
          <p:cNvPr id="10" name="Picture 9"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291696" y="86"/>
            <a:ext cx="7608711" cy="49896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46587" y="1878719"/>
            <a:ext cx="6246583" cy="2308324"/>
          </a:xfrm>
          <a:prstGeom prst="rect">
            <a:avLst/>
          </a:prstGeom>
        </p:spPr>
        <p:txBody>
          <a:bodyPr wrap="none" lIns="91310" tIns="45718" rIns="91310" bIns="45718">
            <a:spAutoFit/>
          </a:bodyPr>
          <a:lstStyle/>
          <a:p>
            <a:r>
              <a:rPr lang="en-US" sz="7200" b="1" dirty="0">
                <a:solidFill>
                  <a:prstClr val="white"/>
                </a:solidFill>
                <a:latin typeface="Times New Roman" pitchFamily="18" charset="0"/>
                <a:cs typeface="Times New Roman" pitchFamily="18" charset="0"/>
              </a:rPr>
              <a:t>HÌNH THÀNH</a:t>
            </a:r>
          </a:p>
          <a:p>
            <a:pPr algn="ctr"/>
            <a:r>
              <a:rPr lang="en-US" sz="7200" b="1" dirty="0">
                <a:solidFill>
                  <a:prstClr val="white"/>
                </a:solidFill>
                <a:latin typeface="Times New Roman" pitchFamily="18" charset="0"/>
                <a:cs typeface="Times New Roman" pitchFamily="18" charset="0"/>
              </a:rPr>
              <a:t> KIẾN THỨC</a:t>
            </a:r>
          </a:p>
        </p:txBody>
      </p:sp>
    </p:spTree>
    <p:extLst>
      <p:ext uri="{BB962C8B-B14F-4D97-AF65-F5344CB8AC3E}">
        <p14:creationId xmlns:p14="http://schemas.microsoft.com/office/powerpoint/2010/main" val="39544592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00548" y="2676457"/>
            <a:ext cx="6696429" cy="823699"/>
          </a:xfrm>
          <a:prstGeom prst="rect">
            <a:avLst/>
          </a:prstGeom>
          <a:solidFill>
            <a:srgbClr val="E0F2FE">
              <a:alpha val="72000"/>
            </a:srgbClr>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10" tIns="45718" rIns="91310" bIns="45718" rtlCol="0" anchor="ctr"/>
          <a:lstStyle/>
          <a:p>
            <a:pPr algn="ctr"/>
            <a:r>
              <a:rPr lang="en-US" altLang="zh-CN" sz="3200" b="1">
                <a:solidFill>
                  <a:schemeClr val="tx1"/>
                </a:solidFill>
                <a:latin typeface="Times New Roman" pitchFamily="18" charset="0"/>
                <a:ea typeface="微软雅黑" pitchFamily="34" charset="-122"/>
                <a:cs typeface="Times New Roman" pitchFamily="18" charset="0"/>
              </a:rPr>
              <a:t>I. Tìm hiểu </a:t>
            </a:r>
            <a:r>
              <a:rPr lang="en-US" altLang="zh-CN" sz="3200" b="1" smtClean="0">
                <a:solidFill>
                  <a:schemeClr val="tx1"/>
                </a:solidFill>
                <a:latin typeface="Times New Roman" pitchFamily="18" charset="0"/>
                <a:ea typeface="微软雅黑" pitchFamily="34" charset="-122"/>
                <a:cs typeface="Times New Roman" pitchFamily="18" charset="0"/>
              </a:rPr>
              <a:t>chung</a:t>
            </a:r>
            <a:endParaRPr lang="zh-CN" altLang="en-US" sz="3200" b="1" dirty="0">
              <a:solidFill>
                <a:schemeClr val="tx1"/>
              </a:solidFill>
              <a:latin typeface="Times New Roman" pitchFamily="18" charset="0"/>
              <a:ea typeface="微软雅黑" pitchFamily="34" charset="-122"/>
              <a:cs typeface="Times New Roman" pitchFamily="18" charset="0"/>
            </a:endParaRPr>
          </a:p>
        </p:txBody>
      </p:sp>
      <p:grpSp>
        <p:nvGrpSpPr>
          <p:cNvPr id="3" name="组合 2"/>
          <p:cNvGrpSpPr/>
          <p:nvPr/>
        </p:nvGrpSpPr>
        <p:grpSpPr>
          <a:xfrm>
            <a:off x="2795217" y="1728369"/>
            <a:ext cx="1771787" cy="1771787"/>
            <a:chOff x="4964830" y="590482"/>
            <a:chExt cx="1771787" cy="1771786"/>
          </a:xfrm>
          <a:solidFill>
            <a:schemeClr val="bg1"/>
          </a:solidFill>
        </p:grpSpPr>
        <p:sp>
          <p:nvSpPr>
            <p:cNvPr id="4" name="任意多边形 3"/>
            <p:cNvSpPr/>
            <p:nvPr/>
          </p:nvSpPr>
          <p:spPr>
            <a:xfrm rot="2700000">
              <a:off x="4964831" y="590481"/>
              <a:ext cx="1771786" cy="1771787"/>
            </a:xfrm>
            <a:custGeom>
              <a:avLst/>
              <a:gdLst>
                <a:gd name="connsiteX0" fmla="*/ 552966 w 1771786"/>
                <a:gd name="connsiteY0" fmla="*/ 652017 h 1771787"/>
                <a:gd name="connsiteX1" fmla="*/ 710242 w 1771786"/>
                <a:gd name="connsiteY1" fmla="*/ 849236 h 1771787"/>
                <a:gd name="connsiteX2" fmla="*/ 513024 w 1771786"/>
                <a:gd name="connsiteY2" fmla="*/ 1006512 h 1771787"/>
                <a:gd name="connsiteX3" fmla="*/ 765275 w 1771786"/>
                <a:gd name="connsiteY3" fmla="*/ 1006512 h 1771787"/>
                <a:gd name="connsiteX4" fmla="*/ 765275 w 1771786"/>
                <a:gd name="connsiteY4" fmla="*/ 1258765 h 1771787"/>
                <a:gd name="connsiteX5" fmla="*/ 922552 w 1771786"/>
                <a:gd name="connsiteY5" fmla="*/ 1061546 h 1771787"/>
                <a:gd name="connsiteX6" fmla="*/ 1119770 w 1771786"/>
                <a:gd name="connsiteY6" fmla="*/ 1218821 h 1771787"/>
                <a:gd name="connsiteX7" fmla="*/ 1063639 w 1771786"/>
                <a:gd name="connsiteY7" fmla="*/ 972894 h 1771787"/>
                <a:gd name="connsiteX8" fmla="*/ 1309567 w 1771786"/>
                <a:gd name="connsiteY8" fmla="*/ 916763 h 1771787"/>
                <a:gd name="connsiteX9" fmla="*/ 1082295 w 1771786"/>
                <a:gd name="connsiteY9" fmla="*/ 807315 h 1771787"/>
                <a:gd name="connsiteX10" fmla="*/ 1191743 w 1771786"/>
                <a:gd name="connsiteY10" fmla="*/ 580043 h 1771787"/>
                <a:gd name="connsiteX11" fmla="*/ 964472 w 1771786"/>
                <a:gd name="connsiteY11" fmla="*/ 689492 h 1771787"/>
                <a:gd name="connsiteX12" fmla="*/ 855024 w 1771786"/>
                <a:gd name="connsiteY12" fmla="*/ 462220 h 1771787"/>
                <a:gd name="connsiteX13" fmla="*/ 798893 w 1771786"/>
                <a:gd name="connsiteY13" fmla="*/ 708148 h 1771787"/>
                <a:gd name="connsiteX14" fmla="*/ 374754 w 1771786"/>
                <a:gd name="connsiteY14" fmla="*/ 139136 h 1771787"/>
                <a:gd name="connsiteX15" fmla="*/ 642431 w 1771786"/>
                <a:gd name="connsiteY15" fmla="*/ 66700 h 1771787"/>
                <a:gd name="connsiteX16" fmla="*/ 792161 w 1771786"/>
                <a:gd name="connsiteY16" fmla="*/ 152600 h 1771787"/>
                <a:gd name="connsiteX17" fmla="*/ 824929 w 1771786"/>
                <a:gd name="connsiteY17" fmla="*/ 195123 h 1771787"/>
                <a:gd name="connsiteX18" fmla="*/ 847413 w 1771786"/>
                <a:gd name="connsiteY18" fmla="*/ 146374 h 1771787"/>
                <a:gd name="connsiteX19" fmla="*/ 974275 w 1771786"/>
                <a:gd name="connsiteY19" fmla="*/ 29309 h 1771787"/>
                <a:gd name="connsiteX20" fmla="*/ 1368424 w 1771786"/>
                <a:gd name="connsiteY20" fmla="*/ 167228 h 1771787"/>
                <a:gd name="connsiteX21" fmla="*/ 1394620 w 1771786"/>
                <a:gd name="connsiteY21" fmla="*/ 337850 h 1771787"/>
                <a:gd name="connsiteX22" fmla="*/ 1381805 w 1771786"/>
                <a:gd name="connsiteY22" fmla="*/ 389982 h 1771787"/>
                <a:gd name="connsiteX23" fmla="*/ 1433937 w 1771786"/>
                <a:gd name="connsiteY23" fmla="*/ 377166 h 1771787"/>
                <a:gd name="connsiteX24" fmla="*/ 1604558 w 1771786"/>
                <a:gd name="connsiteY24" fmla="*/ 403362 h 1771787"/>
                <a:gd name="connsiteX25" fmla="*/ 1742477 w 1771786"/>
                <a:gd name="connsiteY25" fmla="*/ 797511 h 1771787"/>
                <a:gd name="connsiteX26" fmla="*/ 1625412 w 1771786"/>
                <a:gd name="connsiteY26" fmla="*/ 924373 h 1771787"/>
                <a:gd name="connsiteX27" fmla="*/ 1576664 w 1771786"/>
                <a:gd name="connsiteY27" fmla="*/ 946857 h 1771787"/>
                <a:gd name="connsiteX28" fmla="*/ 1619187 w 1771786"/>
                <a:gd name="connsiteY28" fmla="*/ 979626 h 1771787"/>
                <a:gd name="connsiteX29" fmla="*/ 1705087 w 1771786"/>
                <a:gd name="connsiteY29" fmla="*/ 1129356 h 1771787"/>
                <a:gd name="connsiteX30" fmla="*/ 1482921 w 1771786"/>
                <a:gd name="connsiteY30" fmla="*/ 1482933 h 1771787"/>
                <a:gd name="connsiteX31" fmla="*/ 1310747 w 1771786"/>
                <a:gd name="connsiteY31" fmla="*/ 1470505 h 1771787"/>
                <a:gd name="connsiteX32" fmla="*/ 1262774 w 1771786"/>
                <a:gd name="connsiteY32" fmla="*/ 1446411 h 1771787"/>
                <a:gd name="connsiteX33" fmla="*/ 1263668 w 1771786"/>
                <a:gd name="connsiteY33" fmla="*/ 1500088 h 1771787"/>
                <a:gd name="connsiteX34" fmla="*/ 1200162 w 1771786"/>
                <a:gd name="connsiteY34" fmla="*/ 1660603 h 1771787"/>
                <a:gd name="connsiteX35" fmla="*/ 785206 w 1771786"/>
                <a:gd name="connsiteY35" fmla="*/ 1707357 h 1771787"/>
                <a:gd name="connsiteX36" fmla="*/ 687574 w 1771786"/>
                <a:gd name="connsiteY36" fmla="*/ 1564998 h 1771787"/>
                <a:gd name="connsiteX37" fmla="*/ 676500 w 1771786"/>
                <a:gd name="connsiteY37" fmla="*/ 1512468 h 1771787"/>
                <a:gd name="connsiteX38" fmla="*/ 635091 w 1771786"/>
                <a:gd name="connsiteY38" fmla="*/ 1546634 h 1771787"/>
                <a:gd name="connsiteX39" fmla="*/ 470000 w 1771786"/>
                <a:gd name="connsiteY39" fmla="*/ 1597062 h 1771787"/>
                <a:gd name="connsiteX40" fmla="*/ 174725 w 1771786"/>
                <a:gd name="connsiteY40" fmla="*/ 1301787 h 1771787"/>
                <a:gd name="connsiteX41" fmla="*/ 225153 w 1771786"/>
                <a:gd name="connsiteY41" fmla="*/ 1136696 h 1771787"/>
                <a:gd name="connsiteX42" fmla="*/ 259319 w 1771786"/>
                <a:gd name="connsiteY42" fmla="*/ 1095287 h 1771787"/>
                <a:gd name="connsiteX43" fmla="*/ 206790 w 1771786"/>
                <a:gd name="connsiteY43" fmla="*/ 1084214 h 1771787"/>
                <a:gd name="connsiteX44" fmla="*/ 64431 w 1771786"/>
                <a:gd name="connsiteY44" fmla="*/ 986582 h 1771787"/>
                <a:gd name="connsiteX45" fmla="*/ 68400 w 1771786"/>
                <a:gd name="connsiteY45" fmla="*/ 613419 h 1771787"/>
                <a:gd name="connsiteX46" fmla="*/ 111185 w 1771786"/>
                <a:gd name="connsiteY46" fmla="*/ 571626 h 1771787"/>
                <a:gd name="connsiteX47" fmla="*/ 271700 w 1771786"/>
                <a:gd name="connsiteY47" fmla="*/ 508120 h 1771787"/>
                <a:gd name="connsiteX48" fmla="*/ 325377 w 1771786"/>
                <a:gd name="connsiteY48" fmla="*/ 509013 h 1771787"/>
                <a:gd name="connsiteX49" fmla="*/ 301282 w 1771786"/>
                <a:gd name="connsiteY49" fmla="*/ 461040 h 1771787"/>
                <a:gd name="connsiteX50" fmla="*/ 288854 w 1771786"/>
                <a:gd name="connsiteY50" fmla="*/ 288866 h 1771787"/>
                <a:gd name="connsiteX51" fmla="*/ 374754 w 1771786"/>
                <a:gd name="connsiteY51" fmla="*/ 139136 h 177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1786" h="1771787">
                  <a:moveTo>
                    <a:pt x="552966" y="652017"/>
                  </a:moveTo>
                  <a:lnTo>
                    <a:pt x="710242" y="849236"/>
                  </a:lnTo>
                  <a:lnTo>
                    <a:pt x="513024" y="1006512"/>
                  </a:lnTo>
                  <a:lnTo>
                    <a:pt x="765275" y="1006512"/>
                  </a:lnTo>
                  <a:lnTo>
                    <a:pt x="765275" y="1258765"/>
                  </a:lnTo>
                  <a:lnTo>
                    <a:pt x="922552" y="1061546"/>
                  </a:lnTo>
                  <a:lnTo>
                    <a:pt x="1119770" y="1218821"/>
                  </a:lnTo>
                  <a:lnTo>
                    <a:pt x="1063639" y="972894"/>
                  </a:lnTo>
                  <a:lnTo>
                    <a:pt x="1309567" y="916763"/>
                  </a:lnTo>
                  <a:lnTo>
                    <a:pt x="1082295" y="807315"/>
                  </a:lnTo>
                  <a:lnTo>
                    <a:pt x="1191743" y="580043"/>
                  </a:lnTo>
                  <a:lnTo>
                    <a:pt x="964472" y="689492"/>
                  </a:lnTo>
                  <a:lnTo>
                    <a:pt x="855024" y="462220"/>
                  </a:lnTo>
                  <a:lnTo>
                    <a:pt x="798893" y="708148"/>
                  </a:lnTo>
                  <a:close/>
                  <a:moveTo>
                    <a:pt x="374754" y="139136"/>
                  </a:moveTo>
                  <a:cubicBezTo>
                    <a:pt x="443965" y="74369"/>
                    <a:pt x="543064" y="44020"/>
                    <a:pt x="642431" y="66700"/>
                  </a:cubicBezTo>
                  <a:cubicBezTo>
                    <a:pt x="702051" y="80308"/>
                    <a:pt x="753301" y="111074"/>
                    <a:pt x="792161" y="152600"/>
                  </a:cubicBezTo>
                  <a:lnTo>
                    <a:pt x="824929" y="195123"/>
                  </a:lnTo>
                  <a:lnTo>
                    <a:pt x="847413" y="146374"/>
                  </a:lnTo>
                  <a:cubicBezTo>
                    <a:pt x="876059" y="97242"/>
                    <a:pt x="919178" y="55843"/>
                    <a:pt x="974275" y="29309"/>
                  </a:cubicBezTo>
                  <a:cubicBezTo>
                    <a:pt x="1121202" y="-41447"/>
                    <a:pt x="1297668" y="20302"/>
                    <a:pt x="1368424" y="167228"/>
                  </a:cubicBezTo>
                  <a:cubicBezTo>
                    <a:pt x="1394958" y="222325"/>
                    <a:pt x="1402857" y="281577"/>
                    <a:pt x="1394620" y="337850"/>
                  </a:cubicBezTo>
                  <a:lnTo>
                    <a:pt x="1381805" y="389982"/>
                  </a:lnTo>
                  <a:lnTo>
                    <a:pt x="1433937" y="377166"/>
                  </a:lnTo>
                  <a:cubicBezTo>
                    <a:pt x="1490210" y="368929"/>
                    <a:pt x="1549461" y="376829"/>
                    <a:pt x="1604558" y="403362"/>
                  </a:cubicBezTo>
                  <a:cubicBezTo>
                    <a:pt x="1751485" y="474118"/>
                    <a:pt x="1813233" y="650584"/>
                    <a:pt x="1742477" y="797511"/>
                  </a:cubicBezTo>
                  <a:cubicBezTo>
                    <a:pt x="1715944" y="852608"/>
                    <a:pt x="1674545" y="895728"/>
                    <a:pt x="1625412" y="924373"/>
                  </a:cubicBezTo>
                  <a:lnTo>
                    <a:pt x="1576664" y="946857"/>
                  </a:lnTo>
                  <a:lnTo>
                    <a:pt x="1619187" y="979626"/>
                  </a:lnTo>
                  <a:cubicBezTo>
                    <a:pt x="1660713" y="1018486"/>
                    <a:pt x="1691479" y="1069736"/>
                    <a:pt x="1705087" y="1129356"/>
                  </a:cubicBezTo>
                  <a:cubicBezTo>
                    <a:pt x="1741375" y="1288344"/>
                    <a:pt x="1641908" y="1446645"/>
                    <a:pt x="1482921" y="1482933"/>
                  </a:cubicBezTo>
                  <a:cubicBezTo>
                    <a:pt x="1423300" y="1496541"/>
                    <a:pt x="1363776" y="1491058"/>
                    <a:pt x="1310747" y="1470505"/>
                  </a:cubicBezTo>
                  <a:lnTo>
                    <a:pt x="1262774" y="1446411"/>
                  </a:lnTo>
                  <a:lnTo>
                    <a:pt x="1263668" y="1500088"/>
                  </a:lnTo>
                  <a:cubicBezTo>
                    <a:pt x="1259177" y="1556783"/>
                    <a:pt x="1238290" y="1612791"/>
                    <a:pt x="1200162" y="1660603"/>
                  </a:cubicBezTo>
                  <a:cubicBezTo>
                    <a:pt x="1098486" y="1788100"/>
                    <a:pt x="912704" y="1809033"/>
                    <a:pt x="785206" y="1707357"/>
                  </a:cubicBezTo>
                  <a:cubicBezTo>
                    <a:pt x="737394" y="1669229"/>
                    <a:pt x="704568" y="1619272"/>
                    <a:pt x="687574" y="1564998"/>
                  </a:cubicBezTo>
                  <a:lnTo>
                    <a:pt x="676500" y="1512468"/>
                  </a:lnTo>
                  <a:lnTo>
                    <a:pt x="635091" y="1546634"/>
                  </a:lnTo>
                  <a:cubicBezTo>
                    <a:pt x="587965" y="1578472"/>
                    <a:pt x="531153" y="1597062"/>
                    <a:pt x="470000" y="1597062"/>
                  </a:cubicBezTo>
                  <a:cubicBezTo>
                    <a:pt x="306924" y="1597062"/>
                    <a:pt x="174725" y="1464863"/>
                    <a:pt x="174725" y="1301787"/>
                  </a:cubicBezTo>
                  <a:cubicBezTo>
                    <a:pt x="174725" y="1240634"/>
                    <a:pt x="193315" y="1183822"/>
                    <a:pt x="225153" y="1136696"/>
                  </a:cubicBezTo>
                  <a:lnTo>
                    <a:pt x="259319" y="1095287"/>
                  </a:lnTo>
                  <a:lnTo>
                    <a:pt x="206790" y="1084214"/>
                  </a:lnTo>
                  <a:cubicBezTo>
                    <a:pt x="152515" y="1067220"/>
                    <a:pt x="102559" y="1034394"/>
                    <a:pt x="64431" y="986582"/>
                  </a:cubicBezTo>
                  <a:cubicBezTo>
                    <a:pt x="-24536" y="875021"/>
                    <a:pt x="-19630" y="718837"/>
                    <a:pt x="68400" y="613419"/>
                  </a:cubicBezTo>
                  <a:cubicBezTo>
                    <a:pt x="80976" y="598359"/>
                    <a:pt x="95248" y="584335"/>
                    <a:pt x="111185" y="571626"/>
                  </a:cubicBezTo>
                  <a:cubicBezTo>
                    <a:pt x="158997" y="533497"/>
                    <a:pt x="215005" y="512611"/>
                    <a:pt x="271700" y="508120"/>
                  </a:cubicBezTo>
                  <a:lnTo>
                    <a:pt x="325377" y="509013"/>
                  </a:lnTo>
                  <a:lnTo>
                    <a:pt x="301282" y="461040"/>
                  </a:lnTo>
                  <a:cubicBezTo>
                    <a:pt x="280729" y="408010"/>
                    <a:pt x="275246" y="348487"/>
                    <a:pt x="288854" y="288866"/>
                  </a:cubicBezTo>
                  <a:cubicBezTo>
                    <a:pt x="302462" y="229246"/>
                    <a:pt x="333228" y="177996"/>
                    <a:pt x="374754" y="139136"/>
                  </a:cubicBezTo>
                  <a:close/>
                </a:path>
              </a:pathLst>
            </a:custGeom>
            <a:solidFill>
              <a:srgbClr val="E0F2FE"/>
            </a:solidFill>
            <a:ln>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椭圆 4"/>
            <p:cNvSpPr/>
            <p:nvPr/>
          </p:nvSpPr>
          <p:spPr>
            <a:xfrm>
              <a:off x="5333999" y="957116"/>
              <a:ext cx="1066801" cy="1066801"/>
            </a:xfrm>
            <a:prstGeom prst="ellipse">
              <a:avLst/>
            </a:prstGeom>
            <a:grp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prstClr val="black"/>
                </a:solidFill>
                <a:latin typeface="Adobe 黑体 Std R" panose="020B0400000000000000" pitchFamily="34" charset="-122"/>
                <a:ea typeface="Adobe 黑体 Std R" panose="020B0400000000000000" pitchFamily="34" charset="-122"/>
              </a:endParaRPr>
            </a:p>
          </p:txBody>
        </p:sp>
      </p:grpSp>
    </p:spTree>
    <p:extLst>
      <p:ext uri="{BB962C8B-B14F-4D97-AF65-F5344CB8AC3E}">
        <p14:creationId xmlns:p14="http://schemas.microsoft.com/office/powerpoint/2010/main" val="16901693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85692" y="857072"/>
            <a:ext cx="8390274" cy="2585323"/>
          </a:xfrm>
          <a:prstGeom prst="rect">
            <a:avLst/>
          </a:prstGeom>
        </p:spPr>
        <p:txBody>
          <a:bodyPr wrap="square">
            <a:spAutoFit/>
          </a:bodyPr>
          <a:lstStyle/>
          <a:p>
            <a:pPr algn="just">
              <a:lnSpc>
                <a:spcPct val="150000"/>
              </a:lnSpc>
            </a:pPr>
            <a:r>
              <a:rPr lang="en-US" sz="3600" kern="100">
                <a:solidFill>
                  <a:srgbClr val="000000"/>
                </a:solidFill>
                <a:latin typeface="Times New Roman" panose="02020603050405020304" pitchFamily="18" charset="0"/>
                <a:ea typeface="SimSun" panose="02010600030101010101" pitchFamily="2" charset="-122"/>
              </a:rPr>
              <a:t>- </a:t>
            </a:r>
            <a:r>
              <a:rPr lang="en-US" sz="3600" kern="100" smtClean="0">
                <a:solidFill>
                  <a:srgbClr val="000000"/>
                </a:solidFill>
                <a:latin typeface="Times New Roman" panose="02020603050405020304" pitchFamily="18" charset="0"/>
                <a:ea typeface="SimSun" panose="02010600030101010101" pitchFamily="2" charset="-122"/>
              </a:rPr>
              <a:t>Biết </a:t>
            </a:r>
            <a:r>
              <a:rPr lang="en-US" sz="3600" kern="100">
                <a:solidFill>
                  <a:srgbClr val="000000"/>
                </a:solidFill>
                <a:latin typeface="Times New Roman" panose="02020603050405020304" pitchFamily="18" charset="0"/>
                <a:ea typeface="SimSun" panose="02010600030101010101" pitchFamily="2" charset="-122"/>
              </a:rPr>
              <a:t>cách đọc thầm, biết cách đọc to, trôi chảy, phù hợp về tốc độ đọc, phân biệt được lời người kể chuyện và lời nhân </a:t>
            </a:r>
            <a:r>
              <a:rPr lang="en-US" sz="3600" kern="100" smtClean="0">
                <a:solidFill>
                  <a:srgbClr val="000000"/>
                </a:solidFill>
                <a:latin typeface="Times New Roman" panose="02020603050405020304" pitchFamily="18" charset="0"/>
                <a:ea typeface="SimSun" panose="02010600030101010101" pitchFamily="2" charset="-122"/>
              </a:rPr>
              <a:t>vật</a:t>
            </a:r>
            <a:endParaRPr lang="en-US" sz="3600" kern="100">
              <a:latin typeface="Times New Roman" panose="02020603050405020304" pitchFamily="18" charset="0"/>
              <a:ea typeface="SimSun" panose="02010600030101010101" pitchFamily="2" charset="-122"/>
            </a:endParaRPr>
          </a:p>
        </p:txBody>
      </p:sp>
      <p:sp>
        <p:nvSpPr>
          <p:cNvPr id="4" name="Rectangle 3"/>
          <p:cNvSpPr/>
          <p:nvPr/>
        </p:nvSpPr>
        <p:spPr>
          <a:xfrm>
            <a:off x="235267" y="269045"/>
            <a:ext cx="1415772" cy="923330"/>
          </a:xfrm>
          <a:prstGeom prst="rect">
            <a:avLst/>
          </a:prstGeom>
        </p:spPr>
        <p:txBody>
          <a:bodyPr wrap="none">
            <a:spAutoFit/>
          </a:bodyPr>
          <a:lstStyle/>
          <a:p>
            <a:pPr algn="just">
              <a:lnSpc>
                <a:spcPct val="150000"/>
              </a:lnSpc>
            </a:pPr>
            <a:r>
              <a:rPr lang="en-US" sz="3600" b="1" kern="100">
                <a:solidFill>
                  <a:srgbClr val="000000"/>
                </a:solidFill>
                <a:latin typeface="Times New Roman" panose="02020603050405020304" pitchFamily="18" charset="0"/>
                <a:ea typeface="SimSun" panose="02010600030101010101" pitchFamily="2" charset="-122"/>
              </a:rPr>
              <a:t>1. </a:t>
            </a:r>
            <a:r>
              <a:rPr lang="en-US" sz="3600" b="1" kern="100" smtClean="0">
                <a:solidFill>
                  <a:srgbClr val="000000"/>
                </a:solidFill>
                <a:latin typeface="Times New Roman" panose="02020603050405020304" pitchFamily="18" charset="0"/>
                <a:ea typeface="SimSun" panose="02010600030101010101" pitchFamily="2" charset="-122"/>
              </a:rPr>
              <a:t>Đọc</a:t>
            </a:r>
            <a:endParaRPr lang="en-US" sz="36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1785692" y="3218043"/>
            <a:ext cx="8390274" cy="1754326"/>
          </a:xfrm>
          <a:prstGeom prst="rect">
            <a:avLst/>
          </a:prstGeom>
        </p:spPr>
        <p:txBody>
          <a:bodyPr wrap="square">
            <a:spAutoFit/>
          </a:bodyPr>
          <a:lstStyle/>
          <a:p>
            <a:pPr lvl="0" algn="just">
              <a:lnSpc>
                <a:spcPct val="150000"/>
              </a:lnSpc>
            </a:pPr>
            <a:r>
              <a:rPr lang="en-US" sz="3600" kern="100">
                <a:solidFill>
                  <a:srgbClr val="000000"/>
                </a:solidFill>
                <a:latin typeface="Times New Roman" panose="02020603050405020304" pitchFamily="18" charset="0"/>
                <a:ea typeface="SimSun" panose="02010600030101010101" pitchFamily="2" charset="-122"/>
              </a:rPr>
              <a:t>- Trả lời được các câu hỏi hình dung, theo dõi và tưởng tượng</a:t>
            </a:r>
            <a:endParaRPr lang="en-US" sz="36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2284771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95107" y="-17480"/>
            <a:ext cx="4116973" cy="1015659"/>
          </a:xfrm>
          <a:prstGeom prst="rect">
            <a:avLst/>
          </a:prstGeom>
        </p:spPr>
        <p:txBody>
          <a:bodyPr wrap="square" lIns="91310" tIns="45718" rIns="91310" bIns="45718">
            <a:spAutoFit/>
          </a:bodyPr>
          <a:lstStyle/>
          <a:p>
            <a:pPr algn="just">
              <a:lnSpc>
                <a:spcPct val="150000"/>
              </a:lnSpc>
            </a:pPr>
            <a:r>
              <a:rPr lang="en-US" sz="4000" b="1" kern="100">
                <a:solidFill>
                  <a:srgbClr val="000000"/>
                </a:solidFill>
                <a:latin typeface="Times New Roman"/>
                <a:ea typeface="SimSun"/>
                <a:cs typeface="Times New Roman"/>
              </a:rPr>
              <a:t>2. Chú </a:t>
            </a:r>
            <a:r>
              <a:rPr lang="en-US" sz="4000" b="1" kern="100" smtClean="0">
                <a:solidFill>
                  <a:srgbClr val="000000"/>
                </a:solidFill>
                <a:latin typeface="Times New Roman"/>
                <a:ea typeface="SimSun"/>
                <a:cs typeface="Times New Roman"/>
              </a:rPr>
              <a:t>thích:</a:t>
            </a:r>
            <a:endParaRPr lang="en-US" sz="4000" dirty="0">
              <a:ea typeface="Calibri"/>
              <a:cs typeface="Times New Roman"/>
            </a:endParaRPr>
          </a:p>
        </p:txBody>
      </p:sp>
      <p:sp>
        <p:nvSpPr>
          <p:cNvPr id="2" name="Rectangle 1"/>
          <p:cNvSpPr/>
          <p:nvPr/>
        </p:nvSpPr>
        <p:spPr>
          <a:xfrm>
            <a:off x="840377" y="1270244"/>
            <a:ext cx="6096000" cy="923330"/>
          </a:xfrm>
          <a:prstGeom prst="rect">
            <a:avLst/>
          </a:prstGeom>
        </p:spPr>
        <p:txBody>
          <a:bodyPr>
            <a:spAutoFit/>
          </a:bodyPr>
          <a:lstStyle/>
          <a:p>
            <a:pPr algn="just">
              <a:lnSpc>
                <a:spcPct val="150000"/>
              </a:lnSpc>
            </a:pPr>
            <a:r>
              <a:rPr lang="en-US" sz="3600" i="1" kern="100">
                <a:solidFill>
                  <a:srgbClr val="000000"/>
                </a:solidFill>
                <a:latin typeface="Times New Roman" panose="02020603050405020304" pitchFamily="18" charset="0"/>
                <a:ea typeface="SimSun" panose="02010600030101010101" pitchFamily="2" charset="-122"/>
              </a:rPr>
              <a:t>- </a:t>
            </a:r>
            <a:r>
              <a:rPr lang="en-US" sz="3600" i="1" kern="100" smtClean="0">
                <a:solidFill>
                  <a:srgbClr val="000000"/>
                </a:solidFill>
                <a:latin typeface="Times New Roman" panose="02020603050405020304" pitchFamily="18" charset="0"/>
                <a:ea typeface="SimSun" panose="02010600030101010101" pitchFamily="2" charset="-122"/>
              </a:rPr>
              <a:t>Thùng tô-nô</a:t>
            </a:r>
            <a:endParaRPr lang="en-US" sz="3600" kern="100">
              <a:latin typeface="Times New Roman" panose="02020603050405020304" pitchFamily="18" charset="0"/>
              <a:ea typeface="SimSun" panose="02010600030101010101" pitchFamily="2" charset="-122"/>
            </a:endParaRPr>
          </a:p>
        </p:txBody>
      </p:sp>
      <p:sp>
        <p:nvSpPr>
          <p:cNvPr id="3" name="Rectangle 2"/>
          <p:cNvSpPr/>
          <p:nvPr/>
        </p:nvSpPr>
        <p:spPr>
          <a:xfrm>
            <a:off x="1095107" y="3049508"/>
            <a:ext cx="6096000" cy="823752"/>
          </a:xfrm>
          <a:prstGeom prst="rect">
            <a:avLst/>
          </a:prstGeom>
        </p:spPr>
        <p:txBody>
          <a:bodyPr>
            <a:spAutoFit/>
          </a:bodyPr>
          <a:lstStyle/>
          <a:p>
            <a:pPr lvl="0" algn="just">
              <a:lnSpc>
                <a:spcPct val="150000"/>
              </a:lnSpc>
            </a:pPr>
            <a:r>
              <a:rPr lang="en-US" sz="3600" i="1" kern="100">
                <a:solidFill>
                  <a:srgbClr val="000000"/>
                </a:solidFill>
                <a:latin typeface="Times New Roman" panose="02020603050405020304" pitchFamily="18" charset="0"/>
                <a:ea typeface="SimSun" panose="02010600030101010101" pitchFamily="2" charset="-122"/>
              </a:rPr>
              <a:t>- </a:t>
            </a:r>
            <a:r>
              <a:rPr lang="en-US" sz="3600" i="1" kern="100" smtClean="0">
                <a:solidFill>
                  <a:srgbClr val="000000"/>
                </a:solidFill>
                <a:latin typeface="Times New Roman" panose="02020603050405020304" pitchFamily="18" charset="0"/>
                <a:ea typeface="SimSun" panose="02010600030101010101" pitchFamily="2" charset="-122"/>
              </a:rPr>
              <a:t>Thịnh nộ</a:t>
            </a:r>
            <a:endParaRPr lang="en-US" sz="3600" kern="100">
              <a:solidFill>
                <a:prstClr val="black"/>
              </a:solidFill>
              <a:latin typeface="Times New Roman" panose="02020603050405020304" pitchFamily="18" charset="0"/>
              <a:ea typeface="SimSun" panose="02010600030101010101" pitchFamily="2" charset="-122"/>
            </a:endParaRPr>
          </a:p>
        </p:txBody>
      </p:sp>
      <p:sp>
        <p:nvSpPr>
          <p:cNvPr id="4" name="Rectangle 3"/>
          <p:cNvSpPr/>
          <p:nvPr/>
        </p:nvSpPr>
        <p:spPr>
          <a:xfrm>
            <a:off x="657497" y="4788927"/>
            <a:ext cx="6096000" cy="823752"/>
          </a:xfrm>
          <a:prstGeom prst="rect">
            <a:avLst/>
          </a:prstGeom>
        </p:spPr>
        <p:txBody>
          <a:bodyPr>
            <a:spAutoFit/>
          </a:bodyPr>
          <a:lstStyle/>
          <a:p>
            <a:pPr lvl="0" algn="just">
              <a:lnSpc>
                <a:spcPct val="150000"/>
              </a:lnSpc>
            </a:pPr>
            <a:r>
              <a:rPr lang="en-US" sz="3600" i="1" kern="100">
                <a:solidFill>
                  <a:srgbClr val="000000"/>
                </a:solidFill>
                <a:latin typeface="Times New Roman" panose="02020603050405020304" pitchFamily="18" charset="0"/>
                <a:ea typeface="SimSun" panose="02010600030101010101" pitchFamily="2" charset="-122"/>
              </a:rPr>
              <a:t>- Ẩm </a:t>
            </a:r>
            <a:r>
              <a:rPr lang="en-US" sz="3600" i="1" kern="100" smtClean="0">
                <a:solidFill>
                  <a:srgbClr val="000000"/>
                </a:solidFill>
                <a:latin typeface="Times New Roman" panose="02020603050405020304" pitchFamily="18" charset="0"/>
                <a:ea typeface="SimSun" panose="02010600030101010101" pitchFamily="2" charset="-122"/>
              </a:rPr>
              <a:t>ương</a:t>
            </a:r>
            <a:endParaRPr lang="en-US" sz="3600" kern="100">
              <a:solidFill>
                <a:prstClr val="black"/>
              </a:solidFill>
              <a:latin typeface="Times New Roman" panose="02020603050405020304" pitchFamily="18" charset="0"/>
              <a:ea typeface="SimSun" panose="02010600030101010101" pitchFamily="2" charset="-122"/>
            </a:endParaRPr>
          </a:p>
        </p:txBody>
      </p:sp>
      <p:sp>
        <p:nvSpPr>
          <p:cNvPr id="9" name="Rounded Rectangular Callout 8"/>
          <p:cNvSpPr/>
          <p:nvPr/>
        </p:nvSpPr>
        <p:spPr>
          <a:xfrm>
            <a:off x="4493622" y="998178"/>
            <a:ext cx="4284617" cy="1487349"/>
          </a:xfrm>
          <a:prstGeom prst="wedgeRoundRectCallout">
            <a:avLst>
              <a:gd name="adj1" fmla="val -71138"/>
              <a:gd name="adj2" fmla="val 8926"/>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Thùng lớn hình ống, có đang đóng quanh, dung để chứa chất lỏng.</a:t>
            </a:r>
            <a:endParaRPr lang="en-US" sz="2800">
              <a:latin typeface="Times New Roman" panose="02020603050405020304" pitchFamily="18" charset="0"/>
              <a:cs typeface="Times New Roman" panose="02020603050405020304" pitchFamily="18" charset="0"/>
            </a:endParaRPr>
          </a:p>
        </p:txBody>
      </p:sp>
      <p:sp>
        <p:nvSpPr>
          <p:cNvPr id="14" name="Rounded Rectangular Callout 13"/>
          <p:cNvSpPr/>
          <p:nvPr/>
        </p:nvSpPr>
        <p:spPr>
          <a:xfrm>
            <a:off x="3987028" y="2784353"/>
            <a:ext cx="4284617" cy="1487349"/>
          </a:xfrm>
          <a:prstGeom prst="wedgeRoundRectCallout">
            <a:avLst>
              <a:gd name="adj1" fmla="val -71138"/>
              <a:gd name="adj2" fmla="val 8926"/>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Nổi giận, giận dữ cao độ.</a:t>
            </a:r>
            <a:endParaRPr lang="en-US" sz="2800">
              <a:latin typeface="Times New Roman" panose="02020603050405020304" pitchFamily="18" charset="0"/>
              <a:cs typeface="Times New Roman" panose="02020603050405020304" pitchFamily="18" charset="0"/>
            </a:endParaRPr>
          </a:p>
        </p:txBody>
      </p:sp>
      <p:sp>
        <p:nvSpPr>
          <p:cNvPr id="15" name="Rounded Rectangular Callout 14"/>
          <p:cNvSpPr/>
          <p:nvPr/>
        </p:nvSpPr>
        <p:spPr>
          <a:xfrm>
            <a:off x="4267200" y="4729194"/>
            <a:ext cx="4284617" cy="1487349"/>
          </a:xfrm>
          <a:prstGeom prst="wedgeRoundRectCallout">
            <a:avLst>
              <a:gd name="adj1" fmla="val -71138"/>
              <a:gd name="adj2" fmla="val 8926"/>
              <a:gd name="adj3" fmla="val 16667"/>
            </a:avLst>
          </a:prstGeom>
          <a:solidFill>
            <a:srgbClr val="E753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latin typeface="Times New Roman" panose="02020603050405020304" pitchFamily="18" charset="0"/>
                <a:cs typeface="Times New Roman" panose="02020603050405020304" pitchFamily="18" charset="0"/>
              </a:rPr>
              <a:t>Dở, không bình thường.</a:t>
            </a:r>
            <a:endParaRPr lang="en-US" sz="280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9345656" y="771027"/>
            <a:ext cx="2676525" cy="1714500"/>
          </a:xfrm>
          <a:prstGeom prst="rect">
            <a:avLst/>
          </a:prstGeom>
        </p:spPr>
      </p:pic>
      <p:pic>
        <p:nvPicPr>
          <p:cNvPr id="7" name="Picture 6"/>
          <p:cNvPicPr>
            <a:picLocks noChangeAspect="1"/>
          </p:cNvPicPr>
          <p:nvPr/>
        </p:nvPicPr>
        <p:blipFill>
          <a:blip r:embed="rId4"/>
          <a:stretch>
            <a:fillRect/>
          </a:stretch>
        </p:blipFill>
        <p:spPr>
          <a:xfrm>
            <a:off x="9345656" y="2784353"/>
            <a:ext cx="2676525" cy="1944841"/>
          </a:xfrm>
          <a:prstGeom prst="rect">
            <a:avLst/>
          </a:prstGeom>
        </p:spPr>
      </p:pic>
      <p:pic>
        <p:nvPicPr>
          <p:cNvPr id="11" name="Picture 10"/>
          <p:cNvPicPr>
            <a:picLocks noChangeAspect="1"/>
          </p:cNvPicPr>
          <p:nvPr/>
        </p:nvPicPr>
        <p:blipFill>
          <a:blip r:embed="rId5"/>
          <a:stretch>
            <a:fillRect/>
          </a:stretch>
        </p:blipFill>
        <p:spPr>
          <a:xfrm>
            <a:off x="9298031" y="5028020"/>
            <a:ext cx="2724150" cy="1676400"/>
          </a:xfrm>
          <a:prstGeom prst="rect">
            <a:avLst/>
          </a:prstGeom>
        </p:spPr>
      </p:pic>
    </p:spTree>
    <p:extLst>
      <p:ext uri="{BB962C8B-B14F-4D97-AF65-F5344CB8AC3E}">
        <p14:creationId xmlns:p14="http://schemas.microsoft.com/office/powerpoint/2010/main" val="56332814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4" grpId="0"/>
      <p:bldP spid="9"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我图阳光幼儿园 大一班家长会"/>
</p:tagLst>
</file>

<file path=ppt/theme/theme1.xml><?xml version="1.0" encoding="utf-8"?>
<a:theme xmlns:a="http://schemas.openxmlformats.org/drawingml/2006/main" name="Bài 4, tiết 2-3, CHÙM CA DAO VỀ QUÊ HƯƠNG, ĐẤT NƯỚ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4, tiết 2-3, CHÙM CA DAO VỀ QUÊ HƯƠNG, ĐẤT NƯỚC CHUẨN</Template>
  <TotalTime>180</TotalTime>
  <Words>2181</Words>
  <Application>Microsoft Office PowerPoint</Application>
  <PresentationFormat>Widescreen</PresentationFormat>
  <Paragraphs>255</Paragraphs>
  <Slides>55</Slides>
  <Notes>38</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55</vt:i4>
      </vt:variant>
    </vt:vector>
  </HeadingPairs>
  <TitlesOfParts>
    <vt:vector size="68" baseType="lpstr">
      <vt:lpstr>微软雅黑</vt:lpstr>
      <vt:lpstr>宋体</vt:lpstr>
      <vt:lpstr>宋体</vt:lpstr>
      <vt:lpstr>Adobe 黑体 Std R</vt:lpstr>
      <vt:lpstr>Arial</vt:lpstr>
      <vt:lpstr>Calibri</vt:lpstr>
      <vt:lpstr>Calibri Light</vt:lpstr>
      <vt:lpstr>Times New Roman</vt:lpstr>
      <vt:lpstr>Wingdings</vt:lpstr>
      <vt:lpstr>方正稚艺简体</vt:lpstr>
      <vt:lpstr>Bài 4, tiết 2-3, CHÙM CA DAO VỀ QUÊ HƯƠNG, ĐẤT NƯỚC</vt:lpstr>
      <vt:lpstr>Office 主题</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055</cp:lastModifiedBy>
  <cp:revision>47</cp:revision>
  <dcterms:created xsi:type="dcterms:W3CDTF">2021-11-27T23:24:08Z</dcterms:created>
  <dcterms:modified xsi:type="dcterms:W3CDTF">2024-11-07T12:34:50Z</dcterms:modified>
</cp:coreProperties>
</file>