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sldIdLst>
    <p:sldId id="256" r:id="rId3"/>
    <p:sldId id="263" r:id="rId4"/>
    <p:sldId id="278" r:id="rId5"/>
    <p:sldId id="279" r:id="rId6"/>
    <p:sldId id="281" r:id="rId7"/>
    <p:sldId id="282" r:id="rId8"/>
    <p:sldId id="283" r:id="rId9"/>
    <p:sldId id="284" r:id="rId10"/>
    <p:sldId id="285" r:id="rId11"/>
    <p:sldId id="286" r:id="rId12"/>
    <p:sldId id="287" r:id="rId13"/>
    <p:sldId id="288" r:id="rId14"/>
    <p:sldId id="280" r:id="rId15"/>
    <p:sldId id="289" r:id="rId16"/>
    <p:sldId id="290" r:id="rId17"/>
    <p:sldId id="268" r:id="rId18"/>
    <p:sldId id="291" r:id="rId19"/>
    <p:sldId id="267" r:id="rId20"/>
    <p:sldId id="292" r:id="rId21"/>
    <p:sldId id="265" r:id="rId22"/>
    <p:sldId id="293" r:id="rId23"/>
    <p:sldId id="294" r:id="rId24"/>
    <p:sldId id="262" r:id="rId25"/>
    <p:sldId id="295" r:id="rId26"/>
    <p:sldId id="341" r:id="rId27"/>
    <p:sldId id="261" r:id="rId28"/>
    <p:sldId id="302" r:id="rId29"/>
    <p:sldId id="342" r:id="rId30"/>
    <p:sldId id="304" r:id="rId31"/>
    <p:sldId id="343" r:id="rId32"/>
    <p:sldId id="345" r:id="rId33"/>
    <p:sldId id="346" r:id="rId34"/>
    <p:sldId id="306" r:id="rId35"/>
    <p:sldId id="347" r:id="rId36"/>
    <p:sldId id="307" r:id="rId37"/>
    <p:sldId id="308" r:id="rId38"/>
    <p:sldId id="311" r:id="rId39"/>
    <p:sldId id="309" r:id="rId40"/>
    <p:sldId id="314" r:id="rId41"/>
    <p:sldId id="313" r:id="rId42"/>
    <p:sldId id="348" r:id="rId43"/>
    <p:sldId id="315" r:id="rId44"/>
    <p:sldId id="316" r:id="rId45"/>
    <p:sldId id="317" r:id="rId46"/>
    <p:sldId id="318" r:id="rId47"/>
    <p:sldId id="321" r:id="rId48"/>
    <p:sldId id="322" r:id="rId49"/>
    <p:sldId id="323" r:id="rId50"/>
    <p:sldId id="324" r:id="rId51"/>
    <p:sldId id="320" r:id="rId52"/>
    <p:sldId id="325" r:id="rId53"/>
    <p:sldId id="326" r:id="rId54"/>
    <p:sldId id="330" r:id="rId55"/>
    <p:sldId id="327" r:id="rId56"/>
    <p:sldId id="331" r:id="rId57"/>
    <p:sldId id="328" r:id="rId58"/>
    <p:sldId id="329" r:id="rId59"/>
    <p:sldId id="332" r:id="rId60"/>
    <p:sldId id="333" r:id="rId61"/>
    <p:sldId id="334" r:id="rId62"/>
    <p:sldId id="319" r:id="rId63"/>
    <p:sldId id="335" r:id="rId64"/>
    <p:sldId id="336" r:id="rId65"/>
    <p:sldId id="337" r:id="rId66"/>
    <p:sldId id="338" r:id="rId67"/>
    <p:sldId id="339" r:id="rId68"/>
    <p:sldId id="303" r:id="rId69"/>
    <p:sldId id="34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660"/>
  </p:normalViewPr>
  <p:slideViewPr>
    <p:cSldViewPr snapToGrid="0">
      <p:cViewPr varScale="1">
        <p:scale>
          <a:sx n="83" d="100"/>
          <a:sy n="83" d="100"/>
        </p:scale>
        <p:origin x="5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2B47A-1F7A-4451-B3AF-A41F3BFB91C6}"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51762-3F5C-4605-9E5E-68C4DD9F8336}" type="slidenum">
              <a:rPr lang="en-US" smtClean="0"/>
              <a:t>‹#›</a:t>
            </a:fld>
            <a:endParaRPr lang="en-US"/>
          </a:p>
        </p:txBody>
      </p:sp>
    </p:spTree>
    <p:extLst>
      <p:ext uri="{BB962C8B-B14F-4D97-AF65-F5344CB8AC3E}">
        <p14:creationId xmlns:p14="http://schemas.microsoft.com/office/powerpoint/2010/main" val="272757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263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54438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43229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6690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00273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17471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738431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5311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53395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6127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102398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980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43680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58998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5889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325623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B98ABB-8560-4A60-81A6-35BEE84B583E}"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540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B98ABB-8560-4A60-81A6-35BEE84B583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1167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B98ABB-8560-4A60-81A6-35BEE84B583E}"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319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98ABB-8560-4A60-81A6-35BEE84B583E}"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7102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98ABB-8560-4A60-81A6-35BEE84B583E}"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0582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05870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71511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ABB-8560-4A60-81A6-35BEE84B583E}"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3265-2268-4EF7-864B-95669823E8AC}" type="slidenum">
              <a:rPr lang="en-US" smtClean="0"/>
              <a:t>‹#›</a:t>
            </a:fld>
            <a:endParaRPr lang="en-US"/>
          </a:p>
        </p:txBody>
      </p:sp>
    </p:spTree>
    <p:extLst>
      <p:ext uri="{BB962C8B-B14F-4D97-AF65-F5344CB8AC3E}">
        <p14:creationId xmlns:p14="http://schemas.microsoft.com/office/powerpoint/2010/main" val="4066571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089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23.png"/><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27.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54.xml"/><Relationship Id="rId18" Type="http://schemas.openxmlformats.org/officeDocument/2006/relationships/slide" Target="slide58.xml"/><Relationship Id="rId3" Type="http://schemas.openxmlformats.org/officeDocument/2006/relationships/image" Target="../media/image51.jpg"/><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slide" Target="slide53.xml"/><Relationship Id="rId17" Type="http://schemas.openxmlformats.org/officeDocument/2006/relationships/slide" Target="slide59.xml"/><Relationship Id="rId2" Type="http://schemas.openxmlformats.org/officeDocument/2006/relationships/audio" Target="../media/audio1.wav"/><Relationship Id="rId16" Type="http://schemas.openxmlformats.org/officeDocument/2006/relationships/slide" Target="slide57.xml"/><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52.xml"/><Relationship Id="rId5" Type="http://schemas.microsoft.com/office/2007/relationships/hdphoto" Target="../media/hdphoto1.wdp"/><Relationship Id="rId15" Type="http://schemas.openxmlformats.org/officeDocument/2006/relationships/slide" Target="slide56.xml"/><Relationship Id="rId10" Type="http://schemas.openxmlformats.org/officeDocument/2006/relationships/slide" Target="slide51.xml"/><Relationship Id="rId19" Type="http://schemas.openxmlformats.org/officeDocument/2006/relationships/slide" Target="slide60.xml"/><Relationship Id="rId4" Type="http://schemas.openxmlformats.org/officeDocument/2006/relationships/image" Target="../media/image52.png"/><Relationship Id="rId9" Type="http://schemas.microsoft.com/office/2007/relationships/hdphoto" Target="../media/hdphoto3.wdp"/><Relationship Id="rId14" Type="http://schemas.openxmlformats.org/officeDocument/2006/relationships/slide" Target="slide55.xml"/><Relationship Id="rId22" Type="http://schemas.openxmlformats.org/officeDocument/2006/relationships/slide" Target="slide61.xml"/></Relationships>
</file>

<file path=ppt/slides/_rels/slide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6.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09589" y="798502"/>
            <a:ext cx="3749616"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TIẾT</a:t>
            </a:r>
            <a:r>
              <a:rPr lang="en-US" sz="5400" b="1" smtClean="0">
                <a:solidFill>
                  <a:srgbClr val="FF0000"/>
                </a:solidFill>
                <a:latin typeface="Times New Roman" panose="02020603050405020304" pitchFamily="18" charset="0"/>
                <a:cs typeface="Times New Roman" panose="02020603050405020304" pitchFamily="18" charset="0"/>
              </a:rPr>
              <a:t>: </a:t>
            </a:r>
            <a:r>
              <a:rPr lang="en-US" sz="5400" b="1" smtClean="0">
                <a:solidFill>
                  <a:srgbClr val="FF0000"/>
                </a:solidFill>
                <a:latin typeface="Times New Roman" panose="02020603050405020304" pitchFamily="18" charset="0"/>
                <a:cs typeface="Times New Roman" panose="02020603050405020304" pitchFamily="18" charset="0"/>
              </a:rPr>
              <a:t>90,91</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3237" y="5595439"/>
            <a:ext cx="6856764" cy="923330"/>
          </a:xfrm>
          <a:prstGeom prst="rect">
            <a:avLst/>
          </a:prstGeom>
          <a:noFill/>
        </p:spPr>
        <p:txBody>
          <a:bodyPr wrap="square" rtlCol="0">
            <a:spAutoFit/>
          </a:bodyPr>
          <a:lstStyle/>
          <a:p>
            <a:r>
              <a:rPr lang="en-US" sz="5400" b="1" dirty="0" err="1" smtClean="0">
                <a:solidFill>
                  <a:srgbClr val="FF0000"/>
                </a:solidFill>
                <a:latin typeface="Times New Roman" panose="02020603050405020304" pitchFamily="18" charset="0"/>
                <a:cs typeface="Times New Roman" panose="02020603050405020304" pitchFamily="18" charset="0"/>
              </a:rPr>
              <a:t>Giáo</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viên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Mỹ</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Duyên</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54277" y="2397471"/>
            <a:ext cx="4905895" cy="132343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8000" b="1" smtClean="0">
                <a:solidFill>
                  <a:srgbClr val="FF0000"/>
                </a:solidFill>
                <a:latin typeface="Times New Roman" panose="02020603050405020304" pitchFamily="18" charset="0"/>
                <a:cs typeface="Times New Roman" panose="02020603050405020304" pitchFamily="18" charset="0"/>
              </a:rPr>
              <a:t>CÂY KHẾ</a:t>
            </a:r>
            <a:endParaRPr lang="en-US" sz="8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1812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a:t>
            </a:r>
            <a:r>
              <a:rPr lang="en-US" sz="2800" b="1" smtClean="0">
                <a:solidFill>
                  <a:prstClr val="white"/>
                </a:solidFill>
                <a:latin typeface="Times New Roman" pitchFamily="18" charset="0"/>
                <a:cs typeface="Times New Roman" pitchFamily="18" charset="0"/>
              </a:rPr>
              <a:t>6.</a:t>
            </a:r>
            <a:r>
              <a:rPr lang="vi-VN" sz="2800" b="1" smtClean="0">
                <a:solidFill>
                  <a:prstClr val="white"/>
                </a:solidFill>
                <a:latin typeface="Times New Roman" pitchFamily="18" charset="0"/>
                <a:cs typeface="Times New Roman" pitchFamily="18" charset="0"/>
              </a:rPr>
              <a:t> </a:t>
            </a:r>
            <a:r>
              <a:rPr lang="vi-VN" sz="2800" b="1">
                <a:solidFill>
                  <a:prstClr val="white"/>
                </a:solidFill>
                <a:latin typeface="Times New Roman" pitchFamily="18" charset="0"/>
                <a:cs typeface="Times New Roman" pitchFamily="18" charset="0"/>
              </a:rPr>
              <a:t>Điền từ còn thiếu vào câu thơ sau:</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Tôi yêu… nước tôi</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Vừa nhân hậu lại tuyệt vời sâu sa</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smtClean="0">
                <a:solidFill>
                  <a:srgbClr val="002060"/>
                </a:solidFill>
                <a:latin typeface="Times New Roman" pitchFamily="18" charset="0"/>
                <a:cs typeface="Times New Roman" pitchFamily="18" charset="0"/>
                <a:sym typeface="Arial"/>
              </a:rPr>
              <a:t>Truyện cổ</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573641" y="1790983"/>
            <a:ext cx="4870805" cy="3588258"/>
          </a:xfrm>
          <a:prstGeom prst="rect">
            <a:avLst/>
          </a:prstGeom>
        </p:spPr>
      </p:pic>
    </p:spTree>
    <p:extLst>
      <p:ext uri="{BB962C8B-B14F-4D97-AF65-F5344CB8AC3E}">
        <p14:creationId xmlns:p14="http://schemas.microsoft.com/office/powerpoint/2010/main" val="3537568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smtClean="0">
                <a:solidFill>
                  <a:prstClr val="white"/>
                </a:solidFill>
                <a:latin typeface="Times New Roman" pitchFamily="18" charset="0"/>
                <a:cs typeface="Times New Roman" pitchFamily="18" charset="0"/>
              </a:rPr>
              <a:t> </a:t>
            </a:r>
            <a:r>
              <a:rPr lang="vi-VN" sz="2800" b="1">
                <a:solidFill>
                  <a:prstClr val="white"/>
                </a:solidFill>
                <a:latin typeface="Times New Roman" pitchFamily="18" charset="0"/>
                <a:cs typeface="Times New Roman" pitchFamily="18" charset="0"/>
              </a:rPr>
              <a:t>Câu </a:t>
            </a:r>
            <a:r>
              <a:rPr lang="en-US" sz="2800" b="1" smtClean="0">
                <a:solidFill>
                  <a:prstClr val="white"/>
                </a:solidFill>
                <a:latin typeface="Times New Roman" pitchFamily="18" charset="0"/>
                <a:cs typeface="Times New Roman" pitchFamily="18" charset="0"/>
              </a:rPr>
              <a:t>7</a:t>
            </a:r>
            <a:r>
              <a:rPr lang="vi-VN" sz="2800" b="1" smtClean="0">
                <a:solidFill>
                  <a:prstClr val="white"/>
                </a:solidFill>
                <a:latin typeface="Times New Roman" pitchFamily="18" charset="0"/>
                <a:cs typeface="Times New Roman" pitchFamily="18" charset="0"/>
              </a:rPr>
              <a:t>: </a:t>
            </a:r>
            <a:r>
              <a:rPr lang="vi-VN" sz="2800" b="1">
                <a:solidFill>
                  <a:prstClr val="white"/>
                </a:solidFill>
                <a:latin typeface="Times New Roman" pitchFamily="18" charset="0"/>
                <a:cs typeface="Times New Roman" pitchFamily="18" charset="0"/>
              </a:rPr>
              <a:t>Điền từ còn thiếu vào câu ca dao:</a:t>
            </a:r>
          </a:p>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Mẹ già như chuối chín cây</a:t>
            </a:r>
          </a:p>
          <a:p>
            <a:pPr lvl="0" algn="ctr"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Gió lay mẹ rụng con thời</a:t>
            </a:r>
            <a:r>
              <a:rPr lang="vi-VN" sz="2800" b="1" smtClean="0">
                <a:solidFill>
                  <a:prstClr val="white"/>
                </a:solidFill>
                <a:latin typeface="Times New Roman" pitchFamily="18" charset="0"/>
                <a:cs typeface="Times New Roman" pitchFamily="18" charset="0"/>
              </a:rPr>
              <a:t>…</a:t>
            </a:r>
            <a:endParaRPr lang="vi-VN" sz="2800" b="1">
              <a:solidFill>
                <a:prstClr val="white"/>
              </a:solidFill>
              <a:latin typeface="Times New Roman" pitchFamily="18" charset="0"/>
              <a:cs typeface="Times New Roman" pitchFamily="18" charset="0"/>
            </a:endParaRP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smtClean="0">
                <a:solidFill>
                  <a:srgbClr val="002060"/>
                </a:solidFill>
                <a:latin typeface="Times New Roman" pitchFamily="18" charset="0"/>
                <a:cs typeface="Times New Roman" pitchFamily="18" charset="0"/>
                <a:sym typeface="Arial"/>
              </a:rPr>
              <a:t>Mồ côi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1044" y="2036520"/>
            <a:ext cx="5969143" cy="3342720"/>
          </a:xfrm>
          <a:prstGeom prst="rect">
            <a:avLst/>
          </a:prstGeom>
        </p:spPr>
      </p:pic>
    </p:spTree>
    <p:extLst>
      <p:ext uri="{BB962C8B-B14F-4D97-AF65-F5344CB8AC3E}">
        <p14:creationId xmlns:p14="http://schemas.microsoft.com/office/powerpoint/2010/main" val="15610537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3611502" cy="2677886"/>
          </a:xfrm>
          <a:prstGeom prst="rect">
            <a:avLst/>
          </a:prstGeom>
        </p:spPr>
      </p:pic>
      <p:pic>
        <p:nvPicPr>
          <p:cNvPr id="4" name="Picture 3"/>
          <p:cNvPicPr>
            <a:picLocks noChangeAspect="1"/>
          </p:cNvPicPr>
          <p:nvPr/>
        </p:nvPicPr>
        <p:blipFill>
          <a:blip r:embed="rId4"/>
          <a:stretch>
            <a:fillRect/>
          </a:stretch>
        </p:blipFill>
        <p:spPr>
          <a:xfrm>
            <a:off x="4364439" y="1"/>
            <a:ext cx="3909059" cy="2612570"/>
          </a:xfrm>
          <a:prstGeom prst="rect">
            <a:avLst/>
          </a:prstGeom>
        </p:spPr>
      </p:pic>
      <p:pic>
        <p:nvPicPr>
          <p:cNvPr id="5" name="Picture 4"/>
          <p:cNvPicPr>
            <a:picLocks noChangeAspect="1"/>
          </p:cNvPicPr>
          <p:nvPr/>
        </p:nvPicPr>
        <p:blipFill>
          <a:blip r:embed="rId5"/>
          <a:stretch>
            <a:fillRect/>
          </a:stretch>
        </p:blipFill>
        <p:spPr>
          <a:xfrm>
            <a:off x="8799351" y="1"/>
            <a:ext cx="3392649" cy="2612570"/>
          </a:xfrm>
          <a:prstGeom prst="rect">
            <a:avLst/>
          </a:prstGeom>
        </p:spPr>
      </p:pic>
      <p:pic>
        <p:nvPicPr>
          <p:cNvPr id="6" name="Picture 5"/>
          <p:cNvPicPr>
            <a:picLocks noChangeAspect="1"/>
          </p:cNvPicPr>
          <p:nvPr/>
        </p:nvPicPr>
        <p:blipFill>
          <a:blip r:embed="rId6"/>
          <a:stretch>
            <a:fillRect/>
          </a:stretch>
        </p:blipFill>
        <p:spPr>
          <a:xfrm>
            <a:off x="2" y="4427041"/>
            <a:ext cx="3611502" cy="2430959"/>
          </a:xfrm>
          <a:prstGeom prst="rect">
            <a:avLst/>
          </a:prstGeom>
        </p:spPr>
      </p:pic>
      <p:pic>
        <p:nvPicPr>
          <p:cNvPr id="9" name="Picture 8"/>
          <p:cNvPicPr>
            <a:picLocks noChangeAspect="1"/>
          </p:cNvPicPr>
          <p:nvPr/>
        </p:nvPicPr>
        <p:blipFill>
          <a:blip r:embed="rId7"/>
          <a:stretch>
            <a:fillRect/>
          </a:stretch>
        </p:blipFill>
        <p:spPr>
          <a:xfrm>
            <a:off x="4297825" y="4427041"/>
            <a:ext cx="3975673" cy="2401288"/>
          </a:xfrm>
          <a:prstGeom prst="rect">
            <a:avLst/>
          </a:prstGeom>
        </p:spPr>
      </p:pic>
      <p:pic>
        <p:nvPicPr>
          <p:cNvPr id="10" name="Picture 9"/>
          <p:cNvPicPr>
            <a:picLocks noChangeAspect="1"/>
          </p:cNvPicPr>
          <p:nvPr/>
        </p:nvPicPr>
        <p:blipFill>
          <a:blip r:embed="rId8"/>
          <a:stretch>
            <a:fillRect/>
          </a:stretch>
        </p:blipFill>
        <p:spPr>
          <a:xfrm>
            <a:off x="4330314" y="1920241"/>
            <a:ext cx="3910693" cy="2712044"/>
          </a:xfrm>
          <a:prstGeom prst="rect">
            <a:avLst/>
          </a:prstGeom>
        </p:spPr>
      </p:pic>
      <p:pic>
        <p:nvPicPr>
          <p:cNvPr id="11" name="Picture 10"/>
          <p:cNvPicPr>
            <a:picLocks noChangeAspect="1"/>
          </p:cNvPicPr>
          <p:nvPr/>
        </p:nvPicPr>
        <p:blipFill>
          <a:blip r:embed="rId9"/>
          <a:stretch>
            <a:fillRect/>
          </a:stretch>
        </p:blipFill>
        <p:spPr>
          <a:xfrm>
            <a:off x="8412221" y="4427041"/>
            <a:ext cx="3779779" cy="2401287"/>
          </a:xfrm>
          <a:prstGeom prst="rect">
            <a:avLst/>
          </a:prstGeom>
        </p:spPr>
      </p:pic>
    </p:spTree>
    <p:extLst>
      <p:ext uri="{BB962C8B-B14F-4D97-AF65-F5344CB8AC3E}">
        <p14:creationId xmlns:p14="http://schemas.microsoft.com/office/powerpoint/2010/main" val="1139172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rId11" action="ppaction://hlinksldjump"/>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2467935"/>
            <a:ext cx="609600" cy="609600"/>
          </a:xfrm>
          <a:prstGeom prst="rect">
            <a:avLst/>
          </a:prstGeom>
        </p:spPr>
      </p:pic>
      <p:pic>
        <p:nvPicPr>
          <p:cNvPr id="2" name="Picture 1"/>
          <p:cNvPicPr>
            <a:picLocks noChangeAspect="1"/>
          </p:cNvPicPr>
          <p:nvPr/>
        </p:nvPicPr>
        <p:blipFill>
          <a:blip r:embed="rId14"/>
          <a:stretch>
            <a:fillRect/>
          </a:stretch>
        </p:blipFill>
        <p:spPr>
          <a:xfrm>
            <a:off x="2690949" y="0"/>
            <a:ext cx="6939824" cy="4885509"/>
          </a:xfrm>
          <a:prstGeom prst="rect">
            <a:avLst/>
          </a:prstGeom>
        </p:spPr>
      </p:pic>
    </p:spTree>
    <p:extLst>
      <p:ext uri="{BB962C8B-B14F-4D97-AF65-F5344CB8AC3E}">
        <p14:creationId xmlns:p14="http://schemas.microsoft.com/office/powerpoint/2010/main" val="426905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0" y="1841106"/>
            <a:ext cx="80629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48184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1" y="1841106"/>
            <a:ext cx="6865986" cy="1938992"/>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I. Đọc và tìm hiểu </a:t>
            </a:r>
            <a:r>
              <a:rPr lang="en-US" sz="6000" smtClean="0">
                <a:solidFill>
                  <a:prstClr val="white"/>
                </a:solidFill>
                <a:latin typeface="Times New Roman" panose="02020603050405020304" pitchFamily="18" charset="0"/>
                <a:cs typeface="Times New Roman" panose="02020603050405020304" pitchFamily="18" charset="0"/>
              </a:rPr>
              <a:t>chung</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4809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3" name="Rectangle 2"/>
          <p:cNvSpPr/>
          <p:nvPr/>
        </p:nvSpPr>
        <p:spPr>
          <a:xfrm>
            <a:off x="4288020"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67" y="424080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58569" y="1291354"/>
            <a:ext cx="6096000" cy="2308324"/>
          </a:xfrm>
          <a:prstGeom prst="rect">
            <a:avLst/>
          </a:prstGeom>
        </p:spPr>
        <p:txBody>
          <a:bodyPr>
            <a:spAutoFit/>
          </a:bodyPr>
          <a:lstStyle/>
          <a:p>
            <a:pPr algn="just">
              <a:lnSpc>
                <a:spcPct val="150000"/>
              </a:lnSpc>
            </a:pPr>
            <a:r>
              <a:rPr lang="en-US" sz="3200" kern="100" smtClean="0">
                <a:solidFill>
                  <a:srgbClr val="000000"/>
                </a:solidFill>
                <a:effectLst/>
                <a:latin typeface="Times New Roman" panose="02020603050405020304" pitchFamily="18" charset="0"/>
                <a:ea typeface="SimSun" panose="02010600030101010101" pitchFamily="2" charset="-122"/>
              </a:rPr>
              <a:t>- HS biết cách đọc thầm, biết cách đọc to, trôi chảy, phù hợp về tốc độ đọc.</a:t>
            </a:r>
            <a:endParaRPr lang="en-US" sz="3200" kern="100" smtClean="0">
              <a:effectLst/>
              <a:latin typeface="Times New Roman" panose="02020603050405020304" pitchFamily="18" charset="0"/>
              <a:ea typeface="SimSun" panose="02010600030101010101" pitchFamily="2" charset="-122"/>
            </a:endParaRPr>
          </a:p>
        </p:txBody>
      </p:sp>
      <p:sp>
        <p:nvSpPr>
          <p:cNvPr id="6" name="Rectangle 5"/>
          <p:cNvSpPr/>
          <p:nvPr/>
        </p:nvSpPr>
        <p:spPr>
          <a:xfrm>
            <a:off x="4058569" y="3511192"/>
            <a:ext cx="6096000" cy="1569660"/>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Trả lời được các câu hỏi dự đoán, theo dõi.</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4007273" y="5080852"/>
            <a:ext cx="4733988" cy="830997"/>
          </a:xfrm>
          <a:prstGeom prst="rect">
            <a:avLst/>
          </a:prstGeom>
        </p:spPr>
        <p:txBody>
          <a:bodyPr wrap="none">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Bày tỏ cảm xúc về truyện.</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9534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53413C70-2E46-4170-9F06-7AD706D5F978}"/>
              </a:ext>
            </a:extLst>
          </p:cNvPr>
          <p:cNvSpPr/>
          <p:nvPr/>
        </p:nvSpPr>
        <p:spPr>
          <a:xfrm>
            <a:off x="2362200" y="1181100"/>
            <a:ext cx="8915400" cy="4495800"/>
          </a:xfrm>
          <a:prstGeom prst="cloud">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3B9A706-2245-4840-82CA-563EEDBA691C}"/>
              </a:ext>
            </a:extLst>
          </p:cNvPr>
          <p:cNvSpPr txBox="1"/>
          <p:nvPr/>
        </p:nvSpPr>
        <p:spPr>
          <a:xfrm>
            <a:off x="5029200" y="1262122"/>
            <a:ext cx="5196038" cy="452431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em, Cây khế kể về chuyện gì? Em thích nhất chi tiết nào trong chuyện?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62025"/>
            <a:ext cx="503464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75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2. Chú thích</a:t>
            </a:r>
            <a:endParaRPr lang="en-US" sz="32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4171405" y="986273"/>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Làm rẽ: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029297" y="2919466"/>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Ngũ sắc: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358634" y="4702722"/>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Hổ phách:</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5735213" y="1106582"/>
            <a:ext cx="6096000" cy="2062103"/>
          </a:xfrm>
          <a:prstGeom prst="rect">
            <a:avLst/>
          </a:prstGeom>
        </p:spPr>
        <p:txBody>
          <a:bodyPr>
            <a:spAutoFit/>
          </a:bodyPr>
          <a:lstStyle/>
          <a:p>
            <a:pPr lvl="0" algn="just"/>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3200" b="0"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nghèo) nhận đất, ruộng … để sản xuất sau đó nộp một phần sản phẩm, hoa lợi, … cho người chủ đất.</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5839717" y="3046261"/>
            <a:ext cx="6096000" cy="1569660"/>
          </a:xfrm>
          <a:prstGeom prst="rect">
            <a:avLst/>
          </a:prstGeom>
        </p:spPr>
        <p:txBody>
          <a:bodyPr>
            <a:spAutoFit/>
          </a:bodyPr>
          <a:lstStyle/>
          <a:p>
            <a:pPr lvl="0" algn="just"/>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năm màu</a:t>
            </a:r>
            <a:r>
              <a:rPr kumimoji="0" lang="en-US" sz="3200" b="0"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chính thường được dùng trong trang trí (xanh, đỏ, vàng, đen, trắng)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1" name="Rectangle 10"/>
          <p:cNvSpPr/>
          <p:nvPr/>
        </p:nvSpPr>
        <p:spPr>
          <a:xfrm>
            <a:off x="2391123" y="4911948"/>
            <a:ext cx="6096000" cy="2062103"/>
          </a:xfrm>
          <a:prstGeom prst="rect">
            <a:avLst/>
          </a:prstGeom>
        </p:spPr>
        <p:txBody>
          <a:bodyPr>
            <a:spAutoFit/>
          </a:bodyPr>
          <a:lstStyle/>
          <a:p>
            <a:pPr lvl="0" algn="just"/>
            <a:r>
              <a:rPr lang="en-US" sz="3200" kern="100" smtClean="0">
                <a:solidFill>
                  <a:srgbClr val="000000"/>
                </a:solidFill>
                <a:latin typeface="Times New Roman" panose="02020603050405020304" pitchFamily="18" charset="0"/>
                <a:ea typeface="SimSun" panose="02010600030101010101" pitchFamily="2" charset="-122"/>
              </a:rPr>
              <a:t>Nhựa cây (thường là nhựa thông) đã hóa đá, màu vàng nâu, trong suốt, thường dung làm đồ trang sức, chữa bệnh.</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4"/>
          <a:stretch>
            <a:fillRect/>
          </a:stretch>
        </p:blipFill>
        <p:spPr>
          <a:xfrm>
            <a:off x="320065" y="601670"/>
            <a:ext cx="3602172" cy="2023963"/>
          </a:xfrm>
          <a:prstGeom prst="rect">
            <a:avLst/>
          </a:prstGeom>
        </p:spPr>
      </p:pic>
      <p:pic>
        <p:nvPicPr>
          <p:cNvPr id="13" name="Picture 12"/>
          <p:cNvPicPr>
            <a:picLocks noChangeAspect="1"/>
          </p:cNvPicPr>
          <p:nvPr/>
        </p:nvPicPr>
        <p:blipFill>
          <a:blip r:embed="rId5"/>
          <a:stretch>
            <a:fillRect/>
          </a:stretch>
        </p:blipFill>
        <p:spPr>
          <a:xfrm>
            <a:off x="866205" y="2274237"/>
            <a:ext cx="3265417" cy="2143125"/>
          </a:xfrm>
          <a:prstGeom prst="rect">
            <a:avLst/>
          </a:prstGeom>
        </p:spPr>
      </p:pic>
      <p:pic>
        <p:nvPicPr>
          <p:cNvPr id="14" name="Picture 13"/>
          <p:cNvPicPr>
            <a:picLocks noChangeAspect="1"/>
          </p:cNvPicPr>
          <p:nvPr/>
        </p:nvPicPr>
        <p:blipFill>
          <a:blip r:embed="rId6"/>
          <a:stretch>
            <a:fillRect/>
          </a:stretch>
        </p:blipFill>
        <p:spPr>
          <a:xfrm>
            <a:off x="9043245" y="4395691"/>
            <a:ext cx="3148755" cy="2462309"/>
          </a:xfrm>
          <a:prstGeom prst="rect">
            <a:avLst/>
          </a:prstGeom>
        </p:spPr>
      </p:pic>
    </p:spTree>
    <p:extLst>
      <p:ext uri="{BB962C8B-B14F-4D97-AF65-F5344CB8AC3E}">
        <p14:creationId xmlns:p14="http://schemas.microsoft.com/office/powerpoint/2010/main" val="2929526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2. Chú thích</a:t>
            </a:r>
            <a:endParaRPr lang="en-US" sz="3200" kern="100" smtClean="0">
              <a:effectLst/>
              <a:latin typeface="Times New Roman" panose="02020603050405020304" pitchFamily="18" charset="0"/>
              <a:ea typeface="SimSun" panose="02010600030101010101" pitchFamily="2" charset="-122"/>
            </a:endParaRPr>
          </a:p>
        </p:txBody>
      </p:sp>
      <p:sp>
        <p:nvSpPr>
          <p:cNvPr id="6" name="Rectangle 5"/>
          <p:cNvSpPr/>
          <p:nvPr/>
        </p:nvSpPr>
        <p:spPr>
          <a:xfrm>
            <a:off x="4901121" y="1432776"/>
            <a:ext cx="6096000" cy="1077218"/>
          </a:xfrm>
          <a:prstGeom prst="rect">
            <a:avLst/>
          </a:prstGeom>
        </p:spPr>
        <p:txBody>
          <a:bodyPr>
            <a:spAutoFit/>
          </a:bodyPr>
          <a:lstStyle/>
          <a:p>
            <a:pPr lvl="0" algn="just"/>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la hét</a:t>
            </a:r>
            <a:r>
              <a:rPr kumimoji="0" lang="en-US" sz="3200" b="0"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rất to, để nhều người cùng biết, có ý ăn ạ.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3139439" y="1203351"/>
            <a:ext cx="6096000" cy="830997"/>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Tru tréo: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3051434" y="3135285"/>
            <a:ext cx="1743554" cy="830997"/>
          </a:xfrm>
          <a:prstGeom prst="rect">
            <a:avLst/>
          </a:prstGeom>
        </p:spPr>
        <p:txBody>
          <a:bodyPr wrap="none">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Tay nải:</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4794988" y="3351269"/>
            <a:ext cx="6096000" cy="1569660"/>
          </a:xfrm>
          <a:prstGeom prst="rect">
            <a:avLst/>
          </a:prstGeom>
        </p:spPr>
        <p:txBody>
          <a:bodyPr>
            <a:spAutoFit/>
          </a:bodyPr>
          <a:lstStyle/>
          <a:p>
            <a:pPr lvl="0" algn="just"/>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Túi</a:t>
            </a:r>
            <a:r>
              <a:rPr kumimoji="0" lang="en-US" sz="3200" b="0"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vải may theo lối xưa, có quai đeo, có dạng như một cái bọc, dung để đựng đồ đi đường.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1" name="Picture 10"/>
          <p:cNvPicPr>
            <a:picLocks noChangeAspect="1"/>
          </p:cNvPicPr>
          <p:nvPr/>
        </p:nvPicPr>
        <p:blipFill>
          <a:blip r:embed="rId4"/>
          <a:stretch>
            <a:fillRect/>
          </a:stretch>
        </p:blipFill>
        <p:spPr>
          <a:xfrm>
            <a:off x="0" y="249081"/>
            <a:ext cx="3397547" cy="2533308"/>
          </a:xfrm>
          <a:prstGeom prst="rect">
            <a:avLst/>
          </a:prstGeom>
        </p:spPr>
      </p:pic>
      <p:pic>
        <p:nvPicPr>
          <p:cNvPr id="13" name="Picture 12"/>
          <p:cNvPicPr>
            <a:picLocks noChangeAspect="1"/>
          </p:cNvPicPr>
          <p:nvPr/>
        </p:nvPicPr>
        <p:blipFill>
          <a:blip r:embed="rId5"/>
          <a:stretch>
            <a:fillRect/>
          </a:stretch>
        </p:blipFill>
        <p:spPr>
          <a:xfrm>
            <a:off x="392315" y="4136099"/>
            <a:ext cx="3938518" cy="2654934"/>
          </a:xfrm>
          <a:prstGeom prst="rect">
            <a:avLst/>
          </a:prstGeom>
        </p:spPr>
      </p:pic>
    </p:spTree>
    <p:extLst>
      <p:ext uri="{BB962C8B-B14F-4D97-AF65-F5344CB8AC3E}">
        <p14:creationId xmlns:p14="http://schemas.microsoft.com/office/powerpoint/2010/main" val="3391304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algn="ctr"/>
            <a:r>
              <a:rPr lang="en-US" sz="8000" smtClean="0">
                <a:solidFill>
                  <a:prstClr val="white"/>
                </a:solidFill>
                <a:latin typeface="Times New Roman" panose="02020603050405020304" pitchFamily="18" charset="0"/>
                <a:cs typeface="Times New Roman" panose="02020603050405020304" pitchFamily="18" charset="0"/>
              </a:rPr>
              <a:t>KHỞI ĐỘNG</a:t>
            </a:r>
            <a:endParaRPr lang="en-US" sz="80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9456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4060441" y="0"/>
            <a:ext cx="2555828" cy="1015663"/>
          </a:xfrm>
          <a:prstGeom prst="rect">
            <a:avLst/>
          </a:prstGeom>
        </p:spPr>
        <p:txBody>
          <a:bodyPr wrap="none">
            <a:spAutoFit/>
          </a:bodyPr>
          <a:lstStyle/>
          <a:p>
            <a:pPr algn="just">
              <a:lnSpc>
                <a:spcPct val="150000"/>
              </a:lnSpc>
              <a:tabLst>
                <a:tab pos="90170" algn="l"/>
                <a:tab pos="180340" algn="l"/>
              </a:tabLst>
            </a:pPr>
            <a:r>
              <a:rPr lang="en-US" sz="4000" b="1" kern="100" smtClean="0">
                <a:effectLst/>
                <a:latin typeface="Times New Roman" panose="02020603050405020304" pitchFamily="18" charset="0"/>
                <a:ea typeface="SimSun" panose="02010600030101010101" pitchFamily="2" charset="-122"/>
              </a:rPr>
              <a:t>3. Văn bản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882248" y="809895"/>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nl-NL" sz="3600" i="1" kern="100" smtClean="0">
                <a:latin typeface="Times New Roman" panose="02020603050405020304" pitchFamily="18" charset="0"/>
                <a:ea typeface="SimSun" panose="02010600030101010101" pitchFamily="2" charset="-122"/>
              </a:rPr>
              <a:t>Xác </a:t>
            </a:r>
            <a:r>
              <a:rPr lang="nl-NL" sz="3600" i="1" kern="100">
                <a:latin typeface="Times New Roman" panose="02020603050405020304" pitchFamily="18" charset="0"/>
                <a:ea typeface="SimSun" panose="02010600030101010101" pitchFamily="2" charset="-122"/>
              </a:rPr>
              <a:t>định ngôi kể và phương thức biểu đạt? </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3857897" y="1015663"/>
            <a:ext cx="6096000" cy="823752"/>
          </a:xfrm>
          <a:prstGeom prst="rect">
            <a:avLst/>
          </a:prstGeom>
        </p:spPr>
        <p:txBody>
          <a:bodyPr>
            <a:spAutoFit/>
          </a:bodyPr>
          <a:lstStyle/>
          <a:p>
            <a:pPr algn="just">
              <a:lnSpc>
                <a:spcPct val="150000"/>
              </a:lnSpc>
            </a:pPr>
            <a:r>
              <a:rPr lang="en-US" sz="3600" kern="100" smtClean="0">
                <a:effectLst/>
                <a:latin typeface="Times New Roman" panose="02020603050405020304" pitchFamily="18" charset="0"/>
                <a:ea typeface="SimSun" panose="02010600030101010101" pitchFamily="2" charset="-122"/>
              </a:rPr>
              <a:t>- </a:t>
            </a:r>
            <a:r>
              <a:rPr lang="nl-NL" sz="3600" kern="100" smtClean="0">
                <a:effectLst/>
                <a:latin typeface="Times New Roman" panose="02020603050405020304" pitchFamily="18" charset="0"/>
                <a:ea typeface="SimSun" panose="02010600030101010101" pitchFamily="2" charset="-122"/>
              </a:rPr>
              <a:t>Ngôi kể: ngôi thứ ba </a:t>
            </a:r>
            <a:endParaRPr lang="en-US" sz="3600" kern="100" smtClean="0">
              <a:effectLst/>
              <a:latin typeface="Times New Roman" panose="02020603050405020304" pitchFamily="18" charset="0"/>
              <a:ea typeface="SimSun" panose="02010600030101010101" pitchFamily="2" charset="-122"/>
            </a:endParaRPr>
          </a:p>
        </p:txBody>
      </p:sp>
      <p:sp>
        <p:nvSpPr>
          <p:cNvPr id="5" name="Rectangle 4"/>
          <p:cNvSpPr/>
          <p:nvPr/>
        </p:nvSpPr>
        <p:spPr>
          <a:xfrm>
            <a:off x="3891949" y="1931748"/>
            <a:ext cx="2800767" cy="923330"/>
          </a:xfrm>
          <a:prstGeom prst="rect">
            <a:avLst/>
          </a:prstGeom>
        </p:spPr>
        <p:txBody>
          <a:bodyPr wrap="none">
            <a:spAutoFit/>
          </a:bodyPr>
          <a:lstStyle/>
          <a:p>
            <a:pPr lvl="0" algn="just">
              <a:lnSpc>
                <a:spcPct val="150000"/>
              </a:lnSpc>
            </a:pPr>
            <a:r>
              <a:rPr lang="nl-NL" sz="3600" kern="100">
                <a:solidFill>
                  <a:prstClr val="black"/>
                </a:solidFill>
                <a:latin typeface="Times New Roman" panose="02020603050405020304" pitchFamily="18" charset="0"/>
                <a:ea typeface="SimSun" panose="02010600030101010101" pitchFamily="2" charset="-122"/>
              </a:rPr>
              <a:t>- PTBĐ: tự sự</a:t>
            </a:r>
            <a:endParaRPr lang="en-US" sz="3600" kern="100">
              <a:solidFill>
                <a:prstClr val="black"/>
              </a:solidFill>
              <a:latin typeface="Times New Roman" panose="02020603050405020304" pitchFamily="18" charset="0"/>
              <a:ea typeface="SimSun" panose="02010600030101010101" pitchFamily="2" charset="-122"/>
            </a:endParaRPr>
          </a:p>
        </p:txBody>
      </p:sp>
      <p:pic>
        <p:nvPicPr>
          <p:cNvPr id="6"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23805"/>
            <a:ext cx="3422469" cy="26171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37" y="2484447"/>
            <a:ext cx="5834563" cy="446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96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1969647"/>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II. Khám phá văn </a:t>
            </a:r>
            <a:r>
              <a:rPr lang="en-US" sz="6000" smtClean="0">
                <a:solidFill>
                  <a:prstClr val="white"/>
                </a:solidFill>
                <a:latin typeface="Times New Roman" panose="02020603050405020304" pitchFamily="18" charset="0"/>
                <a:cs typeface="Times New Roman" panose="02020603050405020304" pitchFamily="18" charset="0"/>
              </a:rPr>
              <a:t>bản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0503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smtClean="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4621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4801688"/>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spTree>
    <p:extLst>
      <p:ext uri="{BB962C8B-B14F-4D97-AF65-F5344CB8AC3E}">
        <p14:creationId xmlns:p14="http://schemas.microsoft.com/office/powerpoint/2010/main" val="945188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67269900"/>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cxnSp>
        <p:nvCxnSpPr>
          <p:cNvPr id="4" name="Straight Arrow Connector 3"/>
          <p:cNvCxnSpPr/>
          <p:nvPr/>
        </p:nvCxnSpPr>
        <p:spPr>
          <a:xfrm>
            <a:off x="1495698" y="831125"/>
            <a:ext cx="2181497" cy="96665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358537" y="2063932"/>
            <a:ext cx="2338252" cy="192024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1619794" y="1014821"/>
            <a:ext cx="2325189" cy="21202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1358537" y="3262450"/>
            <a:ext cx="2495006" cy="119851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1515292" y="5326382"/>
            <a:ext cx="2338251"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V="1">
            <a:off x="1319348" y="6559190"/>
            <a:ext cx="2534195"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86045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loud Callout 9"/>
          <p:cNvSpPr/>
          <p:nvPr/>
        </p:nvSpPr>
        <p:spPr>
          <a:xfrm>
            <a:off x="3652493" y="960119"/>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nl-NL" sz="3600" i="1" kern="100" smtClean="0">
                <a:latin typeface="Times New Roman" panose="02020603050405020304" pitchFamily="18" charset="0"/>
                <a:ea typeface="SimSun" panose="02010600030101010101" pitchFamily="2" charset="-122"/>
              </a:rPr>
              <a:t>Sắp xếp các sự kiện trên theo hình ảnh này.</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87853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33"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lvl="0" algn="ctr"/>
            <a:r>
              <a:rPr lang="en-US" sz="6000" smtClean="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5523415" y="615458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5</a:t>
            </a:r>
            <a:endParaRPr lang="en-US" sz="4000">
              <a:latin typeface="Times New Roman" panose="02020603050405020304" pitchFamily="18" charset="0"/>
              <a:cs typeface="Times New Roman" panose="02020603050405020304" pitchFamily="18" charset="0"/>
            </a:endParaRPr>
          </a:p>
        </p:txBody>
      </p:sp>
      <p:sp>
        <p:nvSpPr>
          <p:cNvPr id="11" name="Rounded Rectangle 10"/>
          <p:cNvSpPr/>
          <p:nvPr/>
        </p:nvSpPr>
        <p:spPr>
          <a:xfrm>
            <a:off x="155575" y="616685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4</a:t>
            </a:r>
            <a:endParaRPr lang="en-US" sz="4000">
              <a:latin typeface="Times New Roman" panose="02020603050405020304" pitchFamily="18" charset="0"/>
              <a:cs typeface="Times New Roman" panose="02020603050405020304" pitchFamily="18" charset="0"/>
            </a:endParaRPr>
          </a:p>
        </p:txBody>
      </p:sp>
      <p:sp>
        <p:nvSpPr>
          <p:cNvPr id="12" name="Rounded Rectangle 11"/>
          <p:cNvSpPr/>
          <p:nvPr/>
        </p:nvSpPr>
        <p:spPr>
          <a:xfrm>
            <a:off x="9906589" y="2004347"/>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3</a:t>
            </a:r>
            <a:endParaRPr lang="en-US" sz="4000">
              <a:latin typeface="Times New Roman" panose="02020603050405020304" pitchFamily="18" charset="0"/>
              <a:cs typeface="Times New Roman" panose="02020603050405020304" pitchFamily="18" charset="0"/>
            </a:endParaRPr>
          </a:p>
        </p:txBody>
      </p:sp>
      <p:sp>
        <p:nvSpPr>
          <p:cNvPr id="14" name="Rounded Rectangle 13"/>
          <p:cNvSpPr/>
          <p:nvPr/>
        </p:nvSpPr>
        <p:spPr>
          <a:xfrm>
            <a:off x="5519057" y="197321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smtClean="0">
                <a:solidFill>
                  <a:prstClr val="black"/>
                </a:solidFill>
                <a:latin typeface="Times New Roman" panose="02020603050405020304" pitchFamily="18" charset="0"/>
                <a:cs typeface="Times New Roman" panose="02020603050405020304" pitchFamily="18" charset="0"/>
              </a:rPr>
              <a:t>2</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55575" y="1898619"/>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1</a:t>
            </a:r>
            <a:endParaRPr lang="en-US" sz="4000">
              <a:latin typeface="Times New Roman" panose="02020603050405020304" pitchFamily="18" charset="0"/>
              <a:cs typeface="Times New Roman" panose="02020603050405020304" pitchFamily="18" charset="0"/>
            </a:endParaRPr>
          </a:p>
        </p:txBody>
      </p:sp>
      <p:sp>
        <p:nvSpPr>
          <p:cNvPr id="16" name="Rounded Rectangle 15"/>
          <p:cNvSpPr/>
          <p:nvPr/>
        </p:nvSpPr>
        <p:spPr>
          <a:xfrm>
            <a:off x="9906589" y="604216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6</a:t>
            </a:r>
            <a:endParaRPr lang="en-US" sz="4000">
              <a:latin typeface="Times New Roman" panose="02020603050405020304" pitchFamily="18" charset="0"/>
              <a:cs typeface="Times New Roman" panose="02020603050405020304" pitchFamily="18" charset="0"/>
            </a:endParaRPr>
          </a:p>
        </p:txBody>
      </p:sp>
      <p:sp>
        <p:nvSpPr>
          <p:cNvPr id="17" name="Rounded Rectangular Callout 16"/>
          <p:cNvSpPr/>
          <p:nvPr/>
        </p:nvSpPr>
        <p:spPr>
          <a:xfrm>
            <a:off x="4209903" y="661419"/>
            <a:ext cx="3796145" cy="1559210"/>
          </a:xfrm>
          <a:prstGeom prst="wedgeRoundRectCallout">
            <a:avLst>
              <a:gd name="adj1" fmla="val 75152"/>
              <a:gd name="adj2" fmla="val 35843"/>
              <a:gd name="adj3" fmla="val 16667"/>
            </a:avLst>
          </a:prstGeom>
          <a:ln w="76200">
            <a:solidFill>
              <a:srgbClr val="7030A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chở người em bay ra đảo lấy vàng, nhờ thế người em trở nên giàu có.</a:t>
            </a:r>
          </a:p>
        </p:txBody>
      </p:sp>
      <p:sp>
        <p:nvSpPr>
          <p:cNvPr id="18" name="Rounded Rectangular Callout 17"/>
          <p:cNvSpPr/>
          <p:nvPr/>
        </p:nvSpPr>
        <p:spPr>
          <a:xfrm>
            <a:off x="3360126" y="215145"/>
            <a:ext cx="3796145" cy="1559210"/>
          </a:xfrm>
          <a:prstGeom prst="wedgeRoundRectCallout">
            <a:avLst>
              <a:gd name="adj1" fmla="val -59154"/>
              <a:gd name="adj2" fmla="val 71386"/>
              <a:gd name="adj3" fmla="val 16667"/>
            </a:avLst>
          </a:prstGeom>
          <a:ln w="57150">
            <a:solidFill>
              <a:schemeClr val="bg2">
                <a:lumMod val="10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Cha mẹ chết, người anh chia gia tài, người em chỉ được cây khế.</a:t>
            </a:r>
          </a:p>
        </p:txBody>
      </p:sp>
      <p:sp>
        <p:nvSpPr>
          <p:cNvPr id="19" name="Rounded Rectangular Callout 18"/>
          <p:cNvSpPr/>
          <p:nvPr/>
        </p:nvSpPr>
        <p:spPr>
          <a:xfrm>
            <a:off x="3018220" y="4326813"/>
            <a:ext cx="3796145" cy="1559210"/>
          </a:xfrm>
          <a:prstGeom prst="wedgeRoundRectCallout">
            <a:avLst>
              <a:gd name="adj1" fmla="val -56599"/>
              <a:gd name="adj2" fmla="val 71386"/>
              <a:gd name="adj3" fmla="val 16667"/>
            </a:avLst>
          </a:prstGeom>
          <a:ln w="76200">
            <a:solidFill>
              <a:schemeClr val="accent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biết chuyện, đổi gia tài của mình lấy cây khế, người em bằng lòng.</a:t>
            </a:r>
          </a:p>
        </p:txBody>
      </p:sp>
      <p:sp>
        <p:nvSpPr>
          <p:cNvPr id="20" name="Rounded Rectangular Callout 19"/>
          <p:cNvSpPr/>
          <p:nvPr/>
        </p:nvSpPr>
        <p:spPr>
          <a:xfrm>
            <a:off x="669085" y="403007"/>
            <a:ext cx="3796145" cy="1559210"/>
          </a:xfrm>
          <a:prstGeom prst="wedgeRoundRectCallout">
            <a:avLst>
              <a:gd name="adj1" fmla="val 67853"/>
              <a:gd name="adj2" fmla="val 31400"/>
              <a:gd name="adj3" fmla="val 16667"/>
            </a:avLst>
          </a:prstGeom>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Cây khế có quả, chim đến ăn, người em phàn nàn và chim hẹn trả ơn bằng vàng.</a:t>
            </a:r>
          </a:p>
        </p:txBody>
      </p:sp>
      <p:sp>
        <p:nvSpPr>
          <p:cNvPr id="21" name="Rounded Rectangular Callout 20"/>
          <p:cNvSpPr/>
          <p:nvPr/>
        </p:nvSpPr>
        <p:spPr>
          <a:xfrm>
            <a:off x="488722" y="3977397"/>
            <a:ext cx="4156870" cy="1817549"/>
          </a:xfrm>
          <a:prstGeom prst="wedgeRoundRectCallout">
            <a:avLst>
              <a:gd name="adj1" fmla="val 52158"/>
              <a:gd name="adj2" fmla="val 71648"/>
              <a:gd name="adj3" fmla="val 16667"/>
            </a:avLst>
          </a:prstGeom>
          <a:ln w="762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lại đến ăn, mọi chuyện diễn ra như cũ, nhưng người anh may túi quá to và lấy quá nhiều vàng</a:t>
            </a:r>
          </a:p>
        </p:txBody>
      </p:sp>
      <p:sp>
        <p:nvSpPr>
          <p:cNvPr id="22" name="Rounded Rectangular Callout 21"/>
          <p:cNvSpPr/>
          <p:nvPr/>
        </p:nvSpPr>
        <p:spPr>
          <a:xfrm>
            <a:off x="5218648" y="3877200"/>
            <a:ext cx="4156870" cy="1817549"/>
          </a:xfrm>
          <a:prstGeom prst="wedgeRoundRectCallout">
            <a:avLst>
              <a:gd name="adj1" fmla="val 76155"/>
              <a:gd name="adj2" fmla="val 47255"/>
              <a:gd name="adj3" fmla="val 16667"/>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bị rơi xuống biển và chết</a:t>
            </a:r>
          </a:p>
        </p:txBody>
      </p:sp>
    </p:spTree>
    <p:extLst>
      <p:ext uri="{BB962C8B-B14F-4D97-AF65-F5344CB8AC3E}">
        <p14:creationId xmlns:p14="http://schemas.microsoft.com/office/powerpoint/2010/main" val="15380701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cTn>
                              </p:par>
                              <p:par>
                                <p:cTn id="83" presetID="16" presetClass="entr" presetSubtype="21"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inVertical)">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barn(inVertical)">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barn(inVertical)">
                                      <p:cBhvr>
                                        <p:cTn id="108" dur="5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22"/>
                                        </p:tgtEl>
                                      </p:cBhvr>
                                    </p:animEffect>
                                    <p:set>
                                      <p:cBhvr>
                                        <p:cTn id="11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animBg="1"/>
      <p:bldP spid="15" grpId="0"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2. Công thức mở </a:t>
            </a:r>
            <a:r>
              <a:rPr lang="en-US" sz="6000" smtClean="0">
                <a:solidFill>
                  <a:prstClr val="white"/>
                </a:solidFill>
                <a:latin typeface="Times New Roman" panose="02020603050405020304" pitchFamily="18" charset="0"/>
                <a:cs typeface="Times New Roman" panose="02020603050405020304" pitchFamily="18" charset="0"/>
              </a:rPr>
              <a:t>đầu</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6673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Cloud Callout 4"/>
          <p:cNvSpPr/>
          <p:nvPr/>
        </p:nvSpPr>
        <p:spPr>
          <a:xfrm>
            <a:off x="1230355" y="885892"/>
            <a:ext cx="8691742" cy="4496913"/>
          </a:xfrm>
          <a:prstGeom prst="cloudCallout">
            <a:avLst>
              <a:gd name="adj1" fmla="val -31560"/>
              <a:gd name="adj2" fmla="val 729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Truyện cổ tích thường mở đầu bằng những từ ngữ quen thuộc chỉ thời gian trong quá khứ, không gian không xác định. Em hãy tìm những từ ngữ đó trong truyện Cây khế và chỉ ra vai trò của việc mở đầu như vậy? </a:t>
            </a:r>
            <a:endParaRPr lang="en-US" sz="3200" kern="100">
              <a:effectLst/>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thức mở đầu</a:t>
            </a:r>
          </a:p>
        </p:txBody>
      </p:sp>
      <p:sp>
        <p:nvSpPr>
          <p:cNvPr id="12" name="Rounded Rectangle 11"/>
          <p:cNvSpPr/>
          <p:nvPr/>
        </p:nvSpPr>
        <p:spPr>
          <a:xfrm>
            <a:off x="3582554" y="260186"/>
            <a:ext cx="3756702"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Thời gian: ngày xửa ngày xưa</a:t>
            </a:r>
          </a:p>
        </p:txBody>
      </p:sp>
      <p:sp>
        <p:nvSpPr>
          <p:cNvPr id="13" name="Rounded Rectangle 12"/>
          <p:cNvSpPr/>
          <p:nvPr/>
        </p:nvSpPr>
        <p:spPr>
          <a:xfrm>
            <a:off x="3665261" y="4001091"/>
            <a:ext cx="375670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Không gian: ở một nhà kia</a:t>
            </a:r>
          </a:p>
        </p:txBody>
      </p:sp>
      <p:sp>
        <p:nvSpPr>
          <p:cNvPr id="14" name="Rounded Rectangle 13"/>
          <p:cNvSpPr/>
          <p:nvPr/>
        </p:nvSpPr>
        <p:spPr>
          <a:xfrm>
            <a:off x="8568461" y="38138"/>
            <a:ext cx="3192683" cy="6731793"/>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2800" kern="100">
                <a:solidFill>
                  <a:srgbClr val="000000"/>
                </a:solidFill>
                <a:latin typeface="Times New Roman" panose="02020603050405020304" pitchFamily="18" charset="0"/>
                <a:ea typeface="SimSun" panose="02010600030101010101" pitchFamily="2" charset="-122"/>
              </a:rPr>
              <a:t>Thời gian và không gian phiếm chỉ, không xác định cụ thể nhằm đưa người đọc vào thế giới hư cấu thuận lợi hơn</a:t>
            </a:r>
            <a:endParaRPr lang="en-US" sz="2800" kern="100">
              <a:solidFill>
                <a:prstClr val="black"/>
              </a:solidFill>
              <a:latin typeface="Times New Roman" panose="02020603050405020304" pitchFamily="18" charset="0"/>
              <a:ea typeface="SimSun" panose="02010600030101010101" pitchFamily="2" charset="-122"/>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7769441" y="665019"/>
            <a:ext cx="541302" cy="4391890"/>
          </a:xfrm>
          <a:prstGeom prst="rightBrace">
            <a:avLst/>
          </a:prstGeom>
          <a:ln w="571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911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12" grpId="0" animBg="1"/>
      <p:bldP spid="13"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3. Yếu tố kì </a:t>
            </a:r>
            <a:r>
              <a:rPr lang="en-US" sz="6000" smtClean="0">
                <a:solidFill>
                  <a:prstClr val="white"/>
                </a:solidFill>
                <a:latin typeface="Times New Roman" panose="02020603050405020304" pitchFamily="18" charset="0"/>
                <a:cs typeface="Times New Roman" panose="02020603050405020304" pitchFamily="18" charset="0"/>
              </a:rPr>
              <a:t>ảo</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2238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27418" y="294968"/>
            <a:ext cx="7720570" cy="5924016"/>
          </a:xfrm>
          <a:prstGeom prst="rect">
            <a:avLst/>
          </a:prstGeom>
        </p:spPr>
      </p:pic>
    </p:spTree>
    <p:extLst>
      <p:ext uri="{BB962C8B-B14F-4D97-AF65-F5344CB8AC3E}">
        <p14:creationId xmlns:p14="http://schemas.microsoft.com/office/powerpoint/2010/main" val="3450958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tố kì ảo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4" y="260186"/>
            <a:ext cx="3756702"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Con chim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65261" y="4001091"/>
            <a:ext cx="375670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Hòn</a:t>
            </a:r>
            <a:r>
              <a:rPr kumimoji="0" lang="en-US" sz="28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đảo thần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19440294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Chi tiết con chim thần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414828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nói tiếng người, hiểu tiếng người.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74446" y="2493819"/>
            <a:ext cx="4056390"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ứng xử như con người: ăn khế - trả vàng.</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33826" y="2827121"/>
            <a:ext cx="1304257" cy="25662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738353" y="-77724"/>
            <a:ext cx="3466010" cy="3359597"/>
          </a:xfrm>
          <a:prstGeom prst="ellipse">
            <a:avLst/>
          </a:prstGeom>
          <a:ln>
            <a:noFill/>
          </a:ln>
          <a:effectLst>
            <a:softEdge rad="112500"/>
          </a:effectLst>
        </p:spPr>
      </p:pic>
      <p:sp>
        <p:nvSpPr>
          <p:cNvPr id="14" name="Cloud Callout 13"/>
          <p:cNvSpPr/>
          <p:nvPr/>
        </p:nvSpPr>
        <p:spPr>
          <a:xfrm>
            <a:off x="3057475" y="1227747"/>
            <a:ext cx="5760720" cy="278706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Con chim đến ăn khế có phải con vật kì ảo không? Vì sao?</a:t>
            </a:r>
            <a:endParaRPr lang="en-US" sz="3200" kern="100">
              <a:effectLst/>
              <a:latin typeface="Times New Roman" panose="02020603050405020304" pitchFamily="18" charset="0"/>
              <a:ea typeface="SimSun" panose="02010600030101010101" pitchFamily="2" charset="-122"/>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61601" y="4192123"/>
            <a:ext cx="3969235" cy="15413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Có phép thần kì: biết chỗ cất giấu của cải, chở được người trên lưng.</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8683098" y="363966"/>
            <a:ext cx="3221929" cy="5835814"/>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2800" kern="100">
                <a:solidFill>
                  <a:srgbClr val="000000"/>
                </a:solidFill>
                <a:latin typeface="Times New Roman" panose="02020603050405020304" pitchFamily="18" charset="0"/>
                <a:ea typeface="SimSun" panose="02010600030101010101" pitchFamily="2" charset="-122"/>
              </a:rPr>
              <a:t> </a:t>
            </a:r>
            <a:r>
              <a:rPr lang="en-US" sz="2800" kern="100">
                <a:solidFill>
                  <a:srgbClr val="000000"/>
                </a:solidFill>
                <a:latin typeface="Times New Roman" panose="02020603050405020304" pitchFamily="18" charset="0"/>
                <a:ea typeface="SimSun" panose="02010600030101010101" pitchFamily="2" charset="-122"/>
              </a:rPr>
              <a:t>Chi tiết con chim thần giúp cho câu chuyện trở nên hấp dẫn và lôi cuốn đồng thời thực hiện chức năng </a:t>
            </a:r>
            <a:r>
              <a:rPr lang="nl-NL" sz="2800" kern="100">
                <a:solidFill>
                  <a:srgbClr val="000000"/>
                </a:solidFill>
                <a:latin typeface="Times New Roman" panose="02020603050405020304" pitchFamily="18" charset="0"/>
                <a:ea typeface="SimSun" panose="02010600030101010101" pitchFamily="2" charset="-122"/>
              </a:rPr>
              <a:t>ban thưởng cho nhân vật tốt, trừng phạt nhân vật xấu.</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03109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4" grpId="1" animBg="1"/>
      <p:bldP spid="17" grpId="0" animBg="1"/>
      <p:bldP spid="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 tiết hòn đảo thần kì</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0"/>
            <a:ext cx="4148283" cy="11745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Chim bay mãi, bay mãi mới đến gợi ra không gian kì ảo.</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Cloud Callout 13"/>
          <p:cNvSpPr/>
          <p:nvPr/>
        </p:nvSpPr>
        <p:spPr>
          <a:xfrm>
            <a:off x="2301791" y="1143900"/>
            <a:ext cx="5760720" cy="356565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Hòn đảo xa có điều gì kì diệu? Điều kì diệu này đã giúp gì cho cuộc sống của người em sau đó.</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582553" y="3746665"/>
            <a:ext cx="4921497" cy="2992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Trên đảo toàn đá trắng, đá xanh, đá đỏ, đá ngũ sắc, … toàn những thứ đá trong như thủy tinh và hổ phách đủ các màu. Có hang sâu và rộng, ngoài cửa có nhiều vàng và kim cương.  </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8618471" y="789729"/>
            <a:ext cx="3221929" cy="4273998"/>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nl-NL" sz="28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 Câu chuyện trở nên hấp dẫn và lôi cuốn bởi màu sắc thần bí, huyền diệu.</a:t>
            </a:r>
          </a:p>
        </p:txBody>
      </p:sp>
      <p:pic>
        <p:nvPicPr>
          <p:cNvPr id="2" name="Picture 1"/>
          <p:cNvPicPr>
            <a:picLocks noChangeAspect="1"/>
          </p:cNvPicPr>
          <p:nvPr/>
        </p:nvPicPr>
        <p:blipFill>
          <a:blip r:embed="rId4"/>
          <a:stretch>
            <a:fillRect/>
          </a:stretch>
        </p:blipFill>
        <p:spPr>
          <a:xfrm>
            <a:off x="9307114" y="66504"/>
            <a:ext cx="2712955" cy="1261981"/>
          </a:xfrm>
          <a:prstGeom prst="rect">
            <a:avLst/>
          </a:prstGeom>
        </p:spPr>
      </p:pic>
      <p:pic>
        <p:nvPicPr>
          <p:cNvPr id="20" name="Picture 19"/>
          <p:cNvPicPr>
            <a:picLocks noChangeAspect="1"/>
          </p:cNvPicPr>
          <p:nvPr/>
        </p:nvPicPr>
        <p:blipFill>
          <a:blip r:embed="rId4"/>
          <a:stretch>
            <a:fillRect/>
          </a:stretch>
        </p:blipFill>
        <p:spPr>
          <a:xfrm>
            <a:off x="3276289" y="1423741"/>
            <a:ext cx="4993727" cy="2322924"/>
          </a:xfrm>
          <a:prstGeom prst="rect">
            <a:avLst/>
          </a:prstGeom>
        </p:spPr>
      </p:pic>
    </p:spTree>
    <p:extLst>
      <p:ext uri="{BB962C8B-B14F-4D97-AF65-F5344CB8AC3E}">
        <p14:creationId xmlns:p14="http://schemas.microsoft.com/office/powerpoint/2010/main" val="2778215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4" grpId="1" animBg="1"/>
      <p:bldP spid="17" grpId="0" animBg="1"/>
      <p:bldP spid="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4. Lời kể </a:t>
            </a:r>
            <a:r>
              <a:rPr lang="en-US" sz="6000" smtClean="0">
                <a:solidFill>
                  <a:prstClr val="white"/>
                </a:solidFill>
                <a:latin typeface="Times New Roman" panose="02020603050405020304" pitchFamily="18" charset="0"/>
                <a:cs typeface="Times New Roman" panose="02020603050405020304" pitchFamily="18" charset="0"/>
              </a:rPr>
              <a:t>chuyện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59870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smtClean="0">
                <a:solidFill>
                  <a:prstClr val="white"/>
                </a:solidFill>
                <a:latin typeface="Times New Roman" panose="02020603050405020304" pitchFamily="18" charset="0"/>
                <a:cs typeface="Times New Roman" panose="02020603050405020304" pitchFamily="18" charset="0"/>
              </a:rPr>
              <a:t>Lời </a:t>
            </a:r>
            <a:r>
              <a:rPr lang="en-US" sz="3200">
                <a:solidFill>
                  <a:prstClr val="white"/>
                </a:solidFill>
                <a:latin typeface="Times New Roman" panose="02020603050405020304" pitchFamily="18" charset="0"/>
                <a:cs typeface="Times New Roman" panose="02020603050405020304" pitchFamily="18" charset="0"/>
              </a:rPr>
              <a:t>kể chuyện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5270501" cy="15131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Thường xen </a:t>
            </a:r>
            <a:r>
              <a:rPr lang="en-US" sz="2800">
                <a:solidFill>
                  <a:prstClr val="white"/>
                </a:solidFill>
                <a:latin typeface="Times New Roman" panose="02020603050405020304" pitchFamily="18" charset="0"/>
                <a:cs typeface="Times New Roman" panose="02020603050405020304" pitchFamily="18" charset="0"/>
              </a:rPr>
              <a:t>vào những câu có dáng dấp ca dao, tục </a:t>
            </a:r>
            <a:r>
              <a:rPr lang="en-US" sz="2800" smtClean="0">
                <a:solidFill>
                  <a:prstClr val="white"/>
                </a:solidFill>
                <a:latin typeface="Times New Roman" panose="02020603050405020304" pitchFamily="18" charset="0"/>
                <a:cs typeface="Times New Roman" panose="02020603050405020304" pitchFamily="18" charset="0"/>
              </a:rPr>
              <a:t>ngữ.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665260" y="4001091"/>
            <a:ext cx="4873381" cy="1762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a:t>
            </a:r>
            <a:r>
              <a:rPr lang="en-US" sz="2800" smtClean="0">
                <a:solidFill>
                  <a:prstClr val="white"/>
                </a:solidFill>
                <a:latin typeface="Times New Roman" panose="02020603050405020304" pitchFamily="18" charset="0"/>
                <a:cs typeface="Times New Roman" panose="02020603050405020304" pitchFamily="18" charset="0"/>
              </a:rPr>
              <a:t>ời </a:t>
            </a:r>
            <a:r>
              <a:rPr lang="en-US" sz="2800">
                <a:solidFill>
                  <a:prstClr val="white"/>
                </a:solidFill>
                <a:latin typeface="Times New Roman" panose="02020603050405020304" pitchFamily="18" charset="0"/>
                <a:cs typeface="Times New Roman" panose="02020603050405020304" pitchFamily="18" charset="0"/>
              </a:rPr>
              <a:t>có vần dễ thuộc, dễ nhớ. </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3704256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3870960" y="230044"/>
            <a:ext cx="6096000" cy="83099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4. Lời kể chuyện</a:t>
            </a:r>
            <a:endParaRPr kumimoji="0" lang="en-US" sz="3200" b="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 name="Rectangle 4"/>
          <p:cNvSpPr/>
          <p:nvPr/>
        </p:nvSpPr>
        <p:spPr>
          <a:xfrm>
            <a:off x="3812178" y="1658284"/>
            <a:ext cx="6096000" cy="2062103"/>
          </a:xfrm>
          <a:prstGeom prst="rect">
            <a:avLst/>
          </a:prstGeom>
        </p:spPr>
        <p:txBody>
          <a:bodyPr>
            <a:spAutoFit/>
          </a:bodyPr>
          <a:lstStyle/>
          <a:p>
            <a:pPr lvl="0" algn="just">
              <a:defRPr/>
            </a:pPr>
            <a:r>
              <a:rPr lang="en-US" sz="3200" kern="100" smtClean="0">
                <a:solidFill>
                  <a:srgbClr val="000000"/>
                </a:solidFill>
                <a:latin typeface="Times New Roman" panose="02020603050405020304" pitchFamily="18" charset="0"/>
                <a:ea typeface="SimSun" panose="02010600030101010101" pitchFamily="2" charset="-122"/>
              </a:rPr>
              <a:t>	Trong </a:t>
            </a:r>
            <a:r>
              <a:rPr lang="en-US" sz="3200" kern="100">
                <a:solidFill>
                  <a:srgbClr val="000000"/>
                </a:solidFill>
                <a:latin typeface="Times New Roman" panose="02020603050405020304" pitchFamily="18" charset="0"/>
                <a:ea typeface="SimSun" panose="02010600030101010101" pitchFamily="2" charset="-122"/>
              </a:rPr>
              <a:t>truyện này, cũng có câu như thế "</a:t>
            </a:r>
            <a:r>
              <a:rPr lang="en-US" sz="3200" i="1" kern="100">
                <a:solidFill>
                  <a:srgbClr val="000000"/>
                </a:solidFill>
                <a:latin typeface="Times New Roman" panose="02020603050405020304" pitchFamily="18" charset="0"/>
                <a:ea typeface="SimSun" panose="02010600030101010101" pitchFamily="2" charset="-122"/>
              </a:rPr>
              <a:t>Ăn một quả, trả một cục vàng, may túi ba gang, mang đi mà đựng</a:t>
            </a:r>
            <a:r>
              <a:rPr lang="en-US" sz="3200" kern="100">
                <a:solidFill>
                  <a:srgbClr val="000000"/>
                </a:solidFill>
                <a:latin typeface="Times New Roman" panose="02020603050405020304" pitchFamily="18" charset="0"/>
                <a:ea typeface="SimSun" panose="02010600030101010101" pitchFamily="2" charset="-122"/>
              </a:rPr>
              <a:t>". </a:t>
            </a:r>
            <a:endParaRPr lang="en-US" sz="3200">
              <a:solidFill>
                <a:prstClr val="black"/>
              </a:solidFill>
            </a:endParaRPr>
          </a:p>
        </p:txBody>
      </p:sp>
      <p:sp>
        <p:nvSpPr>
          <p:cNvPr id="6" name="Rectangle 5"/>
          <p:cNvSpPr/>
          <p:nvPr/>
        </p:nvSpPr>
        <p:spPr>
          <a:xfrm>
            <a:off x="3928554" y="3940795"/>
            <a:ext cx="5649303" cy="584775"/>
          </a:xfrm>
          <a:prstGeom prst="rect">
            <a:avLst/>
          </a:prstGeom>
        </p:spPr>
        <p:txBody>
          <a:bodyPr wrap="none">
            <a:spAutoFit/>
          </a:bodyPr>
          <a:lstStyle/>
          <a:p>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-&gt; Đây là câu nói của chim thần. </a:t>
            </a:r>
            <a:endParaRPr lang="en-US"/>
          </a:p>
        </p:txBody>
      </p:sp>
      <p:pic>
        <p:nvPicPr>
          <p:cNvPr id="7" name="Picture 6"/>
          <p:cNvPicPr>
            <a:picLocks noChangeAspect="1"/>
          </p:cNvPicPr>
          <p:nvPr/>
        </p:nvPicPr>
        <p:blipFill>
          <a:blip r:embed="rId3"/>
          <a:stretch>
            <a:fillRect/>
          </a:stretch>
        </p:blipFill>
        <p:spPr>
          <a:xfrm>
            <a:off x="180565" y="4525570"/>
            <a:ext cx="3006772" cy="2200275"/>
          </a:xfrm>
          <a:prstGeom prst="ellipse">
            <a:avLst/>
          </a:prstGeom>
          <a:ln>
            <a:noFill/>
          </a:ln>
          <a:effectLst>
            <a:softEdge rad="112500"/>
          </a:effectLst>
        </p:spPr>
      </p:pic>
      <p:pic>
        <p:nvPicPr>
          <p:cNvPr id="8" name="Picture 7"/>
          <p:cNvPicPr>
            <a:picLocks noChangeAspect="1"/>
          </p:cNvPicPr>
          <p:nvPr/>
        </p:nvPicPr>
        <p:blipFill>
          <a:blip r:embed="rId3"/>
          <a:stretch>
            <a:fillRect/>
          </a:stretch>
        </p:blipFill>
        <p:spPr>
          <a:xfrm>
            <a:off x="9849395" y="230044"/>
            <a:ext cx="2196875" cy="1724994"/>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9849395" y="2051418"/>
            <a:ext cx="2196875" cy="1724994"/>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a:off x="9849395" y="5108756"/>
            <a:ext cx="2196875" cy="1724994"/>
          </a:xfrm>
          <a:prstGeom prst="ellipse">
            <a:avLst/>
          </a:prstGeom>
          <a:ln>
            <a:noFill/>
          </a:ln>
          <a:effectLst>
            <a:softEdge rad="112500"/>
          </a:effectLst>
        </p:spPr>
      </p:pic>
    </p:spTree>
    <p:extLst>
      <p:ext uri="{BB962C8B-B14F-4D97-AF65-F5344CB8AC3E}">
        <p14:creationId xmlns:p14="http://schemas.microsoft.com/office/powerpoint/2010/main" val="993293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5. Đặc điểm nhân vật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6578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1456278"/>
              </p:ext>
            </p:extLst>
          </p:nvPr>
        </p:nvGraphicFramePr>
        <p:xfrm>
          <a:off x="0" y="0"/>
          <a:ext cx="12191999" cy="6929469"/>
        </p:xfrm>
        <a:graphic>
          <a:graphicData uri="http://schemas.openxmlformats.org/drawingml/2006/table">
            <a:tbl>
              <a:tblPr firstRow="1" firstCol="1" bandRow="1"/>
              <a:tblGrid>
                <a:gridCol w="1898771">
                  <a:extLst>
                    <a:ext uri="{9D8B030D-6E8A-4147-A177-3AD203B41FA5}">
                      <a16:colId xmlns:a16="http://schemas.microsoft.com/office/drawing/2014/main" val="1393289363"/>
                    </a:ext>
                  </a:extLst>
                </a:gridCol>
                <a:gridCol w="3936038">
                  <a:extLst>
                    <a:ext uri="{9D8B030D-6E8A-4147-A177-3AD203B41FA5}">
                      <a16:colId xmlns:a16="http://schemas.microsoft.com/office/drawing/2014/main" val="2474149008"/>
                    </a:ext>
                  </a:extLst>
                </a:gridCol>
                <a:gridCol w="6357190">
                  <a:extLst>
                    <a:ext uri="{9D8B030D-6E8A-4147-A177-3AD203B41FA5}">
                      <a16:colId xmlns:a16="http://schemas.microsoft.com/office/drawing/2014/main" val="504188266"/>
                    </a:ext>
                  </a:extLst>
                </a:gridCol>
              </a:tblGrid>
              <a:tr h="56184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5309316"/>
                  </a:ext>
                </a:extLst>
              </a:tr>
              <a:tr h="6367620">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28926328"/>
                  </a:ext>
                </a:extLst>
              </a:tr>
            </a:tbl>
          </a:graphicData>
        </a:graphic>
      </p:graphicFrame>
      <p:sp>
        <p:nvSpPr>
          <p:cNvPr id="5" name="TextBox 4"/>
          <p:cNvSpPr txBox="1"/>
          <p:nvPr/>
        </p:nvSpPr>
        <p:spPr>
          <a:xfrm>
            <a:off x="1769051" y="56367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Thức khuya, dậy sớm, cố gắng làm lụng.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TextBox 5"/>
          <p:cNvSpPr txBox="1"/>
          <p:nvPr/>
        </p:nvSpPr>
        <p:spPr>
          <a:xfrm>
            <a:off x="5664430" y="541732"/>
            <a:ext cx="6591632"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Lười biếng, bao nhiêu công việc khó nhọc đều trút cho vợ chồng em. </a:t>
            </a:r>
          </a:p>
        </p:txBody>
      </p:sp>
      <p:sp>
        <p:nvSpPr>
          <p:cNvPr id="7" name="TextBox 6"/>
          <p:cNvSpPr txBox="1"/>
          <p:nvPr/>
        </p:nvSpPr>
        <p:spPr>
          <a:xfrm>
            <a:off x="49184" y="594236"/>
            <a:ext cx="1662731" cy="461665"/>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p>
        </p:txBody>
      </p:sp>
      <p:sp>
        <p:nvSpPr>
          <p:cNvPr id="8" name="TextBox 7"/>
          <p:cNvSpPr txBox="1"/>
          <p:nvPr/>
        </p:nvSpPr>
        <p:spPr>
          <a:xfrm>
            <a:off x="1786544" y="141661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ca thán.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TextBox 8"/>
          <p:cNvSpPr txBox="1"/>
          <p:nvPr/>
        </p:nvSpPr>
        <p:spPr>
          <a:xfrm>
            <a:off x="5826943" y="1358283"/>
            <a:ext cx="639547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Chiếm hết của cải, ruộng vườn chỉ để lại cho em một gian nhà lụp xụp và 1 cây khế ngọt. </a:t>
            </a:r>
          </a:p>
        </p:txBody>
      </p:sp>
      <p:sp>
        <p:nvSpPr>
          <p:cNvPr id="10" name="TextBox 9"/>
          <p:cNvSpPr txBox="1"/>
          <p:nvPr/>
        </p:nvSpPr>
        <p:spPr>
          <a:xfrm>
            <a:off x="1786544" y="1994826"/>
            <a:ext cx="3987920"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Đợi cho chim ăn xong bay đi mới lên cây hái.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5861929" y="2143114"/>
            <a:ext cx="5571972"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chim lạ đến thì hớt hải chạy ra.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TextBox 11"/>
          <p:cNvSpPr txBox="1"/>
          <p:nvPr/>
        </p:nvSpPr>
        <p:spPr>
          <a:xfrm>
            <a:off x="1828804" y="2850369"/>
            <a:ext cx="3987920" cy="1569660"/>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Nghe lời chim may một túi vải, bề dọc, bề ngang vừa đúng ba gang.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Box 12"/>
          <p:cNvSpPr txBox="1"/>
          <p:nvPr/>
        </p:nvSpPr>
        <p:spPr>
          <a:xfrm>
            <a:off x="5931243" y="2070498"/>
            <a:ext cx="6333014"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Tru tréo lên: “</a:t>
            </a:r>
            <a:r>
              <a:rPr kumimoji="0" lang="en-US" sz="2400" b="0" i="1"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 nhà tôi trông vào cây khế, bây giờ chim ăn ráo ăn tiệt thì tôi cậy vào đâu”.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TextBox 13"/>
          <p:cNvSpPr txBox="1"/>
          <p:nvPr/>
        </p:nvSpPr>
        <p:spPr>
          <a:xfrm>
            <a:off x="1711915" y="4020054"/>
            <a:ext cx="398792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Trèo lên lưng chim.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extBox 14"/>
          <p:cNvSpPr txBox="1"/>
          <p:nvPr/>
        </p:nvSpPr>
        <p:spPr>
          <a:xfrm>
            <a:off x="5888982" y="2758398"/>
            <a:ext cx="6417535" cy="1569660"/>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Cuống quýt bàn cãi may túi. Mới đầu định mang nhiều túi nhưng sợ chim không ưng nên chỉ may 1 túi nhưng to gấp 3 lần túi của người em.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p:cNvSpPr txBox="1"/>
          <p:nvPr/>
        </p:nvSpPr>
        <p:spPr>
          <a:xfrm>
            <a:off x="5856381" y="3945420"/>
            <a:ext cx="6482736" cy="1200329"/>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chồng tót ngay lên lưng chim còn người vợ vái lấy, vái để chim thần.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TextBox 16"/>
          <p:cNvSpPr txBox="1"/>
          <p:nvPr/>
        </p:nvSpPr>
        <p:spPr>
          <a:xfrm>
            <a:off x="1838047" y="4706454"/>
            <a:ext cx="3987920"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hang sâu và rộng không dám vào chỉ dám nhặt ít vàng, kim cương ở ngoài rồi ra hiệu cho chim bay về. </a:t>
            </a:r>
          </a:p>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TextBox 17"/>
          <p:cNvSpPr txBox="1"/>
          <p:nvPr/>
        </p:nvSpPr>
        <p:spPr>
          <a:xfrm>
            <a:off x="5825967" y="4818505"/>
            <a:ext cx="6366032"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nhặt vàng và kim cương cho thật đầy tay nải, dồn cả vào ống tay áo, ống quần, lê mãi mới ra khỏi hang. Đặt tay nải dưới cánh chim rồi lấy dây buộc chặt vào lưng chim và cổ mình.</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932046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barn(inVertical)">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1" grpId="1"/>
      <p:bldP spid="12" grpId="0"/>
      <p:bldP spid="13" grpId="0"/>
      <p:bldP spid="14"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5823723"/>
              </p:ext>
            </p:extLst>
          </p:nvPr>
        </p:nvGraphicFramePr>
        <p:xfrm>
          <a:off x="0" y="-28279"/>
          <a:ext cx="12191999" cy="3840480"/>
        </p:xfrm>
        <a:graphic>
          <a:graphicData uri="http://schemas.openxmlformats.org/drawingml/2006/table">
            <a:tbl>
              <a:tblPr firstRow="1" firstCol="1" bandRow="1"/>
              <a:tblGrid>
                <a:gridCol w="2367844">
                  <a:extLst>
                    <a:ext uri="{9D8B030D-6E8A-4147-A177-3AD203B41FA5}">
                      <a16:colId xmlns:a16="http://schemas.microsoft.com/office/drawing/2014/main" val="348457954"/>
                    </a:ext>
                  </a:extLst>
                </a:gridCol>
                <a:gridCol w="4529345">
                  <a:extLst>
                    <a:ext uri="{9D8B030D-6E8A-4147-A177-3AD203B41FA5}">
                      <a16:colId xmlns:a16="http://schemas.microsoft.com/office/drawing/2014/main" val="3295853952"/>
                    </a:ext>
                  </a:extLst>
                </a:gridCol>
                <a:gridCol w="5294810">
                  <a:extLst>
                    <a:ext uri="{9D8B030D-6E8A-4147-A177-3AD203B41FA5}">
                      <a16:colId xmlns:a16="http://schemas.microsoft.com/office/drawing/2014/main" val="2432623466"/>
                    </a:ext>
                  </a:extLst>
                </a:gridCol>
              </a:tblGrid>
              <a:tr h="14750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01102028"/>
                  </a:ext>
                </a:extLst>
              </a:tr>
              <a:tr h="590012">
                <a:tc>
                  <a:txBody>
                    <a:bodyPr/>
                    <a:lstStyle/>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31367903"/>
                  </a:ext>
                </a:extLst>
              </a:tr>
              <a:tr h="663763">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6599384"/>
                  </a:ext>
                </a:extLst>
              </a:tr>
            </a:tbl>
          </a:graphicData>
        </a:graphic>
      </p:graphicFrame>
      <p:sp>
        <p:nvSpPr>
          <p:cNvPr id="3" name="TextBox 2"/>
          <p:cNvSpPr txBox="1"/>
          <p:nvPr/>
        </p:nvSpPr>
        <p:spPr>
          <a:xfrm>
            <a:off x="117566" y="660315"/>
            <a:ext cx="1750423" cy="461665"/>
          </a:xfrm>
          <a:prstGeom prst="rect">
            <a:avLst/>
          </a:prstGeom>
          <a:noFill/>
        </p:spPr>
        <p:txBody>
          <a:bodyPr wrap="square" rtlCol="0">
            <a:spAutoFit/>
          </a:bodyPr>
          <a:lstStyle/>
          <a:p>
            <a:pPr marL="30480" marR="30480" lvl="0" algn="just"/>
            <a:r>
              <a:rPr kumimoji="0" lang="en-US" sz="24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cục </a:t>
            </a:r>
          </a:p>
        </p:txBody>
      </p:sp>
      <p:sp>
        <p:nvSpPr>
          <p:cNvPr id="4" name="TextBox 3"/>
          <p:cNvSpPr txBox="1"/>
          <p:nvPr/>
        </p:nvSpPr>
        <p:spPr>
          <a:xfrm>
            <a:off x="2442756" y="521815"/>
            <a:ext cx="440218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đưa người em về đến nhà. Từ đấy, hai vợ chồng người em trở nên giàu có. </a:t>
            </a:r>
          </a:p>
        </p:txBody>
      </p:sp>
      <p:sp>
        <p:nvSpPr>
          <p:cNvPr id="5" name="TextBox 4"/>
          <p:cNvSpPr txBox="1"/>
          <p:nvPr/>
        </p:nvSpPr>
        <p:spPr>
          <a:xfrm>
            <a:off x="6844938" y="521815"/>
            <a:ext cx="534706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mang nặng lại gặp cơn gió mạnh nên chim và người anh đều rơi xuống biển. Người anh bị sóng cuốn đi mất. </a:t>
            </a:r>
          </a:p>
        </p:txBody>
      </p:sp>
      <p:sp>
        <p:nvSpPr>
          <p:cNvPr id="6" name="TextBox 5"/>
          <p:cNvSpPr txBox="1"/>
          <p:nvPr/>
        </p:nvSpPr>
        <p:spPr>
          <a:xfrm>
            <a:off x="0" y="2388896"/>
            <a:ext cx="1750423" cy="461665"/>
          </a:xfrm>
          <a:prstGeom prst="rect">
            <a:avLst/>
          </a:prstGeom>
          <a:noFill/>
        </p:spPr>
        <p:txBody>
          <a:bodyPr wrap="square" rtlCol="0">
            <a:spAutoFit/>
          </a:bodyPr>
          <a:lstStyle/>
          <a:p>
            <a:pPr marL="30480" marR="30480" lvl="0" algn="just"/>
            <a:r>
              <a:rPr kumimoji="0" lang="vi-VN" sz="24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a:t>
            </a:r>
          </a:p>
        </p:txBody>
      </p:sp>
      <p:sp>
        <p:nvSpPr>
          <p:cNvPr id="7" name="TextBox 6"/>
          <p:cNvSpPr txBox="1"/>
          <p:nvPr/>
        </p:nvSpPr>
        <p:spPr>
          <a:xfrm>
            <a:off x="2442756" y="2297664"/>
            <a:ext cx="4402182" cy="830997"/>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 khó làm ăn, hiền lành, thật thà, lương thiện</a:t>
            </a:r>
          </a:p>
        </p:txBody>
      </p:sp>
      <p:sp>
        <p:nvSpPr>
          <p:cNvPr id="8" name="TextBox 7"/>
          <p:cNvSpPr txBox="1"/>
          <p:nvPr/>
        </p:nvSpPr>
        <p:spPr>
          <a:xfrm>
            <a:off x="7086602" y="2349008"/>
            <a:ext cx="5105397"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Lười biếng, tham lam, ích kỉ, chỉ muốn ăn mà không muốn làm, cạn tình cạn nghĩa, độc ác.</a:t>
            </a:r>
          </a:p>
        </p:txBody>
      </p:sp>
      <p:pic>
        <p:nvPicPr>
          <p:cNvPr id="9" name="Picture 8"/>
          <p:cNvPicPr>
            <a:picLocks noChangeAspect="1"/>
          </p:cNvPicPr>
          <p:nvPr/>
        </p:nvPicPr>
        <p:blipFill>
          <a:blip r:embed="rId3"/>
          <a:stretch>
            <a:fillRect/>
          </a:stretch>
        </p:blipFill>
        <p:spPr>
          <a:xfrm>
            <a:off x="0" y="3831630"/>
            <a:ext cx="6505303" cy="3058920"/>
          </a:xfrm>
          <a:prstGeom prst="rect">
            <a:avLst/>
          </a:prstGeom>
        </p:spPr>
      </p:pic>
      <p:pic>
        <p:nvPicPr>
          <p:cNvPr id="10" name="Picture 9"/>
          <p:cNvPicPr>
            <a:picLocks noChangeAspect="1"/>
          </p:cNvPicPr>
          <p:nvPr/>
        </p:nvPicPr>
        <p:blipFill>
          <a:blip r:embed="rId4"/>
          <a:stretch>
            <a:fillRect/>
          </a:stretch>
        </p:blipFill>
        <p:spPr>
          <a:xfrm>
            <a:off x="6505304" y="3812201"/>
            <a:ext cx="5686696" cy="3078349"/>
          </a:xfrm>
          <a:prstGeom prst="rect">
            <a:avLst/>
          </a:prstGeom>
        </p:spPr>
      </p:pic>
    </p:spTree>
    <p:extLst>
      <p:ext uri="{BB962C8B-B14F-4D97-AF65-F5344CB8AC3E}">
        <p14:creationId xmlns:p14="http://schemas.microsoft.com/office/powerpoint/2010/main" val="3343428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814050" y="2522751"/>
            <a:ext cx="5088829"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6. Bài </a:t>
            </a:r>
            <a:r>
              <a:rPr lang="en-US" sz="6000" smtClean="0">
                <a:solidFill>
                  <a:prstClr val="white"/>
                </a:solidFill>
                <a:latin typeface="Times New Roman" panose="02020603050405020304" pitchFamily="18" charset="0"/>
                <a:cs typeface="Times New Roman" panose="02020603050405020304" pitchFamily="18" charset="0"/>
              </a:rPr>
              <a:t>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29398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335484" y="1355412"/>
            <a:ext cx="4519750" cy="3416320"/>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Mỗi câu đố sẽ giúp em có được một kiến thức liên quan đến nội dung bài học, hãy xâu chuỗi các đáp án trong phần trò chơi nhé!</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4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6858000" y="21481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Em có suy nghĩ gì về kết thúc truyện?</a:t>
            </a:r>
          </a:p>
        </p:txBody>
      </p:sp>
      <p:sp>
        <p:nvSpPr>
          <p:cNvPr id="4" name="Cloud Callout 3"/>
          <p:cNvSpPr/>
          <p:nvPr/>
        </p:nvSpPr>
        <p:spPr>
          <a:xfrm>
            <a:off x="6858000" y="214818"/>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Em rút ra được bài học gì qua truyện Cây khế?</a:t>
            </a:r>
          </a:p>
        </p:txBody>
      </p:sp>
      <p:sp>
        <p:nvSpPr>
          <p:cNvPr id="5" name="Rectangle 4"/>
          <p:cNvSpPr/>
          <p:nvPr/>
        </p:nvSpPr>
        <p:spPr>
          <a:xfrm>
            <a:off x="5353683" y="84189"/>
            <a:ext cx="6096000" cy="6555641"/>
          </a:xfrm>
          <a:prstGeom prst="rect">
            <a:avLst/>
          </a:prstGeom>
        </p:spPr>
        <p:txBody>
          <a:bodyPr>
            <a:spAutoFit/>
          </a:bodyPr>
          <a:lstStyle/>
          <a:p>
            <a:pPr algn="just">
              <a:lnSpc>
                <a:spcPct val="150000"/>
              </a:lnSpc>
            </a:pPr>
            <a:r>
              <a:rPr lang="en-US" sz="2800" kern="100" smtClean="0">
                <a:solidFill>
                  <a:srgbClr val="000000"/>
                </a:solidFill>
                <a:effectLst/>
                <a:latin typeface="Times New Roman" panose="02020603050405020304" pitchFamily="18" charset="0"/>
                <a:ea typeface="SimSun" panose="02010600030101010101" pitchFamily="2" charset="-122"/>
              </a:rPr>
              <a:t>	Từ những kết cục khác nhau đối với người anh và người em, tác giả dân gian muốn gửi gắm bài học về đền ơn đáp nghĩa, niềm tin ở hiền sẽ gặp lành và may mắn đối với tất cả mọi người. Những người tham lam, độc ác sẽ bị trừng trị thích đáng. </a:t>
            </a:r>
            <a:r>
              <a:rPr lang="en-US" sz="2800" kern="100">
                <a:solidFill>
                  <a:srgbClr val="000000"/>
                </a:solidFill>
                <a:latin typeface="Times New Roman" panose="02020603050405020304" pitchFamily="18" charset="0"/>
                <a:ea typeface="SimSun" panose="02010600030101010101" pitchFamily="2" charset="-122"/>
              </a:rPr>
              <a:t>T</a:t>
            </a:r>
            <a:r>
              <a:rPr lang="en-US" sz="2800" kern="100" smtClean="0">
                <a:solidFill>
                  <a:srgbClr val="000000"/>
                </a:solidFill>
                <a:effectLst/>
                <a:latin typeface="Times New Roman" panose="02020603050405020304" pitchFamily="18" charset="0"/>
                <a:ea typeface="SimSun" panose="02010600030101010101" pitchFamily="2" charset="-122"/>
              </a:rPr>
              <a:t>ruyện ăn khế trả vàng còn mang tính giáo dục cho trẻ nhỏ để hình thành những đức tính tốt cho cuộc sống sau này.</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828672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loud Callout 2"/>
          <p:cNvSpPr/>
          <p:nvPr/>
        </p:nvSpPr>
        <p:spPr>
          <a:xfrm>
            <a:off x="3085550"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Em có suy nghĩ gì về kết thúc truyện?</a:t>
            </a:r>
          </a:p>
        </p:txBody>
      </p:sp>
      <p:sp>
        <p:nvSpPr>
          <p:cNvPr id="4" name="Cloud Callout 3"/>
          <p:cNvSpPr/>
          <p:nvPr/>
        </p:nvSpPr>
        <p:spPr>
          <a:xfrm>
            <a:off x="3348786" y="998589"/>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p>
          <a:p>
            <a:pPr algn="just"/>
            <a:r>
              <a:rPr lang="en-US" sz="3200" i="1" kern="10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Em rút ra được bài học gì qua truyện Cây khế?</a:t>
            </a:r>
          </a:p>
        </p:txBody>
      </p:sp>
      <p:sp>
        <p:nvSpPr>
          <p:cNvPr id="2" name="Rounded Rectangle 1"/>
          <p:cNvSpPr/>
          <p:nvPr/>
        </p:nvSpPr>
        <p:spPr>
          <a:xfrm>
            <a:off x="5500255" y="581226"/>
            <a:ext cx="6004846" cy="1163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srgbClr val="000000"/>
                </a:solidFill>
                <a:latin typeface="Times New Roman" panose="02020603050405020304" pitchFamily="18" charset="0"/>
                <a:ea typeface="SimSun" panose="02010600030101010101" pitchFamily="2" charset="-122"/>
              </a:rPr>
              <a:t>Bài </a:t>
            </a:r>
            <a:r>
              <a:rPr lang="en-US" sz="2800" kern="100">
                <a:solidFill>
                  <a:srgbClr val="000000"/>
                </a:solidFill>
                <a:latin typeface="Times New Roman" panose="02020603050405020304" pitchFamily="18" charset="0"/>
                <a:ea typeface="SimSun" panose="02010600030101010101" pitchFamily="2" charset="-122"/>
              </a:rPr>
              <a:t>học về đền ơn đáp nghĩa, niềm tin ở hiền sẽ gặp lành và may mắn đối với tất cả mọi người</a:t>
            </a:r>
            <a:endParaRPr lang="en-US"/>
          </a:p>
        </p:txBody>
      </p:sp>
      <p:sp>
        <p:nvSpPr>
          <p:cNvPr id="6" name="Rounded Rectangle 5"/>
          <p:cNvSpPr/>
          <p:nvPr/>
        </p:nvSpPr>
        <p:spPr>
          <a:xfrm>
            <a:off x="5500255" y="2660072"/>
            <a:ext cx="6004846" cy="11637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kern="100">
                <a:solidFill>
                  <a:srgbClr val="000000"/>
                </a:solidFill>
                <a:latin typeface="Times New Roman" panose="02020603050405020304" pitchFamily="18" charset="0"/>
                <a:ea typeface="SimSun" panose="02010600030101010101" pitchFamily="2" charset="-122"/>
              </a:rPr>
              <a:t>Những người tham lam, độc ác sẽ bị trừng trị thích đáng. </a:t>
            </a:r>
            <a:endParaRPr lang="en-US"/>
          </a:p>
        </p:txBody>
      </p:sp>
      <p:sp>
        <p:nvSpPr>
          <p:cNvPr id="7" name="Rounded Rectangle 6"/>
          <p:cNvSpPr/>
          <p:nvPr/>
        </p:nvSpPr>
        <p:spPr>
          <a:xfrm>
            <a:off x="5500255" y="4738918"/>
            <a:ext cx="6004846" cy="11637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srgbClr val="000000"/>
                </a:solidFill>
                <a:latin typeface="Times New Roman" panose="02020603050405020304" pitchFamily="18" charset="0"/>
                <a:ea typeface="SimSun" panose="02010600030101010101" pitchFamily="2" charset="-122"/>
              </a:rPr>
              <a:t>M</a:t>
            </a:r>
            <a:r>
              <a:rPr lang="vi-VN" sz="2800" kern="100" smtClean="0">
                <a:solidFill>
                  <a:srgbClr val="000000"/>
                </a:solidFill>
                <a:latin typeface="Times New Roman" panose="02020603050405020304" pitchFamily="18" charset="0"/>
                <a:ea typeface="SimSun" panose="02010600030101010101" pitchFamily="2" charset="-122"/>
              </a:rPr>
              <a:t>ang </a:t>
            </a:r>
            <a:r>
              <a:rPr lang="vi-VN" sz="2800" kern="100">
                <a:solidFill>
                  <a:srgbClr val="000000"/>
                </a:solidFill>
                <a:latin typeface="Times New Roman" panose="02020603050405020304" pitchFamily="18" charset="0"/>
                <a:ea typeface="SimSun" panose="02010600030101010101" pitchFamily="2" charset="-122"/>
              </a:rPr>
              <a:t>tính giáo dục cho trẻ nhỏ để hình thành những đức tính tốt cho cuộc sống sau này</a:t>
            </a:r>
            <a:endParaRPr lang="en-US"/>
          </a:p>
        </p:txBody>
      </p:sp>
    </p:spTree>
    <p:extLst>
      <p:ext uri="{BB962C8B-B14F-4D97-AF65-F5344CB8AC3E}">
        <p14:creationId xmlns:p14="http://schemas.microsoft.com/office/powerpoint/2010/main" val="427923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0" y="1423852"/>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167320" y="2253738"/>
            <a:ext cx="6145046" cy="1323439"/>
          </a:xfrm>
          <a:prstGeom prst="rect">
            <a:avLst/>
          </a:prstGeom>
          <a:noFill/>
        </p:spPr>
        <p:txBody>
          <a:bodyPr wrap="square" rtlCol="0">
            <a:spAutoFit/>
          </a:bodyPr>
          <a:lstStyle/>
          <a:p>
            <a:pPr lvl="0" algn="ctr"/>
            <a:r>
              <a:rPr lang="en-US" sz="8000">
                <a:solidFill>
                  <a:prstClr val="white"/>
                </a:solidFill>
                <a:latin typeface="Times New Roman" panose="02020603050405020304" pitchFamily="18" charset="0"/>
                <a:cs typeface="Times New Roman" panose="02020603050405020304" pitchFamily="18" charset="0"/>
              </a:rPr>
              <a:t>III. Tổng </a:t>
            </a:r>
            <a:r>
              <a:rPr lang="en-US" sz="8000" smtClean="0">
                <a:solidFill>
                  <a:prstClr val="white"/>
                </a:solidFill>
                <a:latin typeface="Times New Roman" panose="02020603050405020304" pitchFamily="18" charset="0"/>
                <a:cs typeface="Times New Roman" panose="02020603050405020304" pitchFamily="18" charset="0"/>
              </a:rPr>
              <a:t>kết</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22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Cloud Callout 3"/>
          <p:cNvSpPr/>
          <p:nvPr/>
        </p:nvSpPr>
        <p:spPr>
          <a:xfrm>
            <a:off x="6413863" y="254006"/>
            <a:ext cx="4591683"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p>
          <a:p>
            <a:pPr lvl="0" algn="just"/>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lang="vi-VN" sz="3200" i="1" kern="100">
                <a:solidFill>
                  <a:prstClr val="black"/>
                </a:solidFill>
                <a:latin typeface="Times New Roman" panose="02020603050405020304" pitchFamily="18" charset="0"/>
                <a:ea typeface="SimSun" panose="02010600030101010101" pitchFamily="2" charset="-122"/>
              </a:rPr>
              <a:t>Khái quát nghệ thuật và nội dung truyện Cây khế?</a:t>
            </a:r>
          </a:p>
        </p:txBody>
      </p:sp>
      <p:sp>
        <p:nvSpPr>
          <p:cNvPr id="2" name="Rectangle 1"/>
          <p:cNvSpPr/>
          <p:nvPr/>
        </p:nvSpPr>
        <p:spPr>
          <a:xfrm>
            <a:off x="4785360" y="0"/>
            <a:ext cx="6096000" cy="661207"/>
          </a:xfrm>
          <a:prstGeom prst="rect">
            <a:avLst/>
          </a:prstGeom>
        </p:spPr>
        <p:txBody>
          <a:bodyPr>
            <a:spAutoFit/>
          </a:bodyPr>
          <a:lstStyle/>
          <a:p>
            <a:pPr>
              <a:lnSpc>
                <a:spcPct val="150000"/>
              </a:lnSpc>
            </a:pPr>
            <a:r>
              <a:rPr lang="nl-NL" sz="2800" b="1" kern="100" smtClean="0">
                <a:effectLst/>
                <a:latin typeface="Times New Roman" panose="02020603050405020304" pitchFamily="18" charset="0"/>
                <a:ea typeface="SimSun" panose="02010600030101010101" pitchFamily="2" charset="-122"/>
              </a:rPr>
              <a:t>1. Nội dung – Ý nghĩa:</a:t>
            </a:r>
            <a:endParaRPr lang="en-US" sz="2800" kern="100" smtClean="0">
              <a:effectLst/>
              <a:latin typeface="Times New Roman" panose="02020603050405020304" pitchFamily="18" charset="0"/>
              <a:ea typeface="SimSun" panose="02010600030101010101" pitchFamily="2" charset="-122"/>
            </a:endParaRPr>
          </a:p>
        </p:txBody>
      </p:sp>
      <p:sp>
        <p:nvSpPr>
          <p:cNvPr id="6" name="Rectangle 5"/>
          <p:cNvSpPr/>
          <p:nvPr/>
        </p:nvSpPr>
        <p:spPr>
          <a:xfrm>
            <a:off x="5164182" y="915213"/>
            <a:ext cx="6096000" cy="2600199"/>
          </a:xfrm>
          <a:prstGeom prst="rect">
            <a:avLst/>
          </a:prstGeom>
        </p:spPr>
        <p:txBody>
          <a:bodyPr>
            <a:spAutoFit/>
          </a:bodyPr>
          <a:lstStyle/>
          <a:p>
            <a:pPr lvl="0" algn="just">
              <a:lnSpc>
                <a:spcPct val="150000"/>
              </a:lnSpc>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Nội dung</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Truyện kể về người anh tham lam, độc ác đã phải trả giá và người em chăm chỉ, hiền lành, lương thiện đã được đền đáp xứng đáng.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5164182" y="4193176"/>
            <a:ext cx="6096000" cy="2031325"/>
          </a:xfrm>
          <a:prstGeom prst="rect">
            <a:avLst/>
          </a:prstGeom>
        </p:spPr>
        <p:txBody>
          <a:bodyPr>
            <a:spAutoFit/>
          </a:bodyPr>
          <a:lstStyle/>
          <a:p>
            <a:pPr lvl="0" algn="just">
              <a:lnSpc>
                <a:spcPct val="150000"/>
              </a:lnSpc>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Ý nghĩa</a:t>
            </a: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Thể hiện ước mơ của nhân dân ta về công bằng trong xã hội, cái thiện chiến thắng cái ác.</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6148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4785360" y="442476"/>
            <a:ext cx="6096000" cy="738664"/>
          </a:xfrm>
          <a:prstGeom prst="rect">
            <a:avLst/>
          </a:prstGeom>
        </p:spPr>
        <p:txBody>
          <a:bodyPr>
            <a:spAutoFit/>
          </a:bodyPr>
          <a:lstStyle/>
          <a:p>
            <a:pPr algn="just">
              <a:lnSpc>
                <a:spcPct val="150000"/>
              </a:lnSpc>
            </a:pPr>
            <a:r>
              <a:rPr lang="fr-FR" sz="2800" b="1" kern="100" smtClean="0">
                <a:solidFill>
                  <a:srgbClr val="000000"/>
                </a:solidFill>
                <a:effectLst/>
                <a:latin typeface="Times New Roman" panose="02020603050405020304" pitchFamily="18" charset="0"/>
                <a:ea typeface="SimSun" panose="02010600030101010101" pitchFamily="2" charset="-122"/>
              </a:rPr>
              <a:t>2. Nghệ thuật:</a:t>
            </a:r>
            <a:endParaRPr lang="en-US" sz="2800" kern="100" smtClean="0">
              <a:effectLst/>
              <a:latin typeface="Times New Roman" panose="02020603050405020304" pitchFamily="18" charset="0"/>
              <a:ea typeface="SimSun" panose="02010600030101010101" pitchFamily="2" charset="-122"/>
            </a:endParaRPr>
          </a:p>
        </p:txBody>
      </p:sp>
      <p:sp>
        <p:nvSpPr>
          <p:cNvPr id="3" name="Rectangle 2"/>
          <p:cNvSpPr/>
          <p:nvPr/>
        </p:nvSpPr>
        <p:spPr>
          <a:xfrm>
            <a:off x="5046379" y="1623616"/>
            <a:ext cx="6096000" cy="1307537"/>
          </a:xfrm>
          <a:prstGeom prst="rect">
            <a:avLst/>
          </a:prstGeom>
        </p:spPr>
        <p:txBody>
          <a:bodyPr>
            <a:spAutoFit/>
          </a:bodyPr>
          <a:lstStyle/>
          <a:p>
            <a:pPr lvl="0" algn="just">
              <a:lnSpc>
                <a:spcPct val="150000"/>
              </a:lnSpc>
            </a:pPr>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Xây dựng chi tiết kì ảo, tăng sức hấp dẫn cho truyện.</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046379" y="3816106"/>
            <a:ext cx="5573962" cy="523220"/>
          </a:xfrm>
          <a:prstGeom prst="rect">
            <a:avLst/>
          </a:prstGeom>
        </p:spPr>
        <p:txBody>
          <a:bodyPr wrap="none">
            <a:spAutoFit/>
          </a:bodyPr>
          <a:lstStyle/>
          <a:p>
            <a:pPr lvl="0"/>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Cách kể chuyện hấp dẫn sinh động. </a:t>
            </a:r>
            <a:endParaRPr lang="en-US" sz="2800">
              <a:solidFill>
                <a:prstClr val="black"/>
              </a:solidFill>
            </a:endParaRPr>
          </a:p>
        </p:txBody>
      </p:sp>
    </p:spTree>
    <p:extLst>
      <p:ext uri="{BB962C8B-B14F-4D97-AF65-F5344CB8AC3E}">
        <p14:creationId xmlns:p14="http://schemas.microsoft.com/office/powerpoint/2010/main" val="1084585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prstClr val="white"/>
                </a:solidFill>
                <a:latin typeface="Times New Roman" panose="02020603050405020304" pitchFamily="18" charset="0"/>
                <a:cs typeface="Times New Roman" panose="02020603050405020304" pitchFamily="18" charset="0"/>
              </a:rPr>
              <a:t>LUYỆN TẬP</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73427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loud Callout 1"/>
          <p:cNvSpPr/>
          <p:nvPr/>
        </p:nvSpPr>
        <p:spPr>
          <a:xfrm>
            <a:off x="796413" y="1172965"/>
            <a:ext cx="5827579"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p>
          <a:p>
            <a:pPr lvl="0" algn="just"/>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lang="vi-VN" sz="3200" i="1" kern="100">
                <a:solidFill>
                  <a:prstClr val="black"/>
                </a:solidFill>
                <a:latin typeface="Times New Roman" panose="02020603050405020304" pitchFamily="18" charset="0"/>
                <a:ea typeface="SimSun" panose="02010600030101010101" pitchFamily="2" charset="-122"/>
              </a:rPr>
              <a:t>Câu 1: Em có nhận xét gì về người anh và người em lúc phân chia tài sản và lúc nhặt vàng? </a:t>
            </a:r>
          </a:p>
        </p:txBody>
      </p:sp>
      <p:graphicFrame>
        <p:nvGraphicFramePr>
          <p:cNvPr id="4" name="Table 3"/>
          <p:cNvGraphicFramePr>
            <a:graphicFrameLocks noGrp="1"/>
          </p:cNvGraphicFramePr>
          <p:nvPr>
            <p:extLst>
              <p:ext uri="{D42A27DB-BD31-4B8C-83A1-F6EECF244321}">
                <p14:modId xmlns:p14="http://schemas.microsoft.com/office/powerpoint/2010/main" val="4158029117"/>
              </p:ext>
            </p:extLst>
          </p:nvPr>
        </p:nvGraphicFramePr>
        <p:xfrm>
          <a:off x="6232443" y="420385"/>
          <a:ext cx="4843597" cy="5974080"/>
        </p:xfrm>
        <a:graphic>
          <a:graphicData uri="http://schemas.openxmlformats.org/drawingml/2006/table">
            <a:tbl>
              <a:tblPr firstRow="1" firstCol="1" bandRow="1"/>
              <a:tblGrid>
                <a:gridCol w="1614091">
                  <a:extLst>
                    <a:ext uri="{9D8B030D-6E8A-4147-A177-3AD203B41FA5}">
                      <a16:colId xmlns:a16="http://schemas.microsoft.com/office/drawing/2014/main" val="397630913"/>
                    </a:ext>
                  </a:extLst>
                </a:gridCol>
                <a:gridCol w="1614091">
                  <a:extLst>
                    <a:ext uri="{9D8B030D-6E8A-4147-A177-3AD203B41FA5}">
                      <a16:colId xmlns:a16="http://schemas.microsoft.com/office/drawing/2014/main" val="2690757822"/>
                    </a:ext>
                  </a:extLst>
                </a:gridCol>
                <a:gridCol w="1615415">
                  <a:extLst>
                    <a:ext uri="{9D8B030D-6E8A-4147-A177-3AD203B41FA5}">
                      <a16:colId xmlns:a16="http://schemas.microsoft.com/office/drawing/2014/main" val="1789450362"/>
                    </a:ext>
                  </a:extLst>
                </a:gridCol>
              </a:tblGrid>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Người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253915"/>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phân chia tài sản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Nhận tất cả nhà cửa, ruộng vườn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nhận được một gian nhà lụp xụp có cây khế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756942"/>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Lúc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Mải mê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Chỉ nhặt ở ngoài rồi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344"/>
                  </a:ext>
                </a:extLst>
              </a:tr>
              <a:tr h="0">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Đánh giá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Tham lam, ích kỉ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Hiền lành, biết điều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11449"/>
                  </a:ext>
                </a:extLst>
              </a:tr>
            </a:tbl>
          </a:graphicData>
        </a:graphic>
      </p:graphicFrame>
    </p:spTree>
    <p:extLst>
      <p:ext uri="{BB962C8B-B14F-4D97-AF65-F5344CB8AC3E}">
        <p14:creationId xmlns:p14="http://schemas.microsoft.com/office/powerpoint/2010/main" val="99198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6170023" y="663513"/>
            <a:ext cx="5155474" cy="1384995"/>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Câu 2: Em có đồng ý với lời khuyên của người mẹ trong bài thơ sau không? Vì sao?</a:t>
            </a:r>
            <a:endParaRPr lang="en-US" sz="2800" kern="100" smtClean="0">
              <a:effectLst/>
              <a:latin typeface="Times New Roman" panose="02020603050405020304" pitchFamily="18" charset="0"/>
              <a:ea typeface="SimSun" panose="02010600030101010101" pitchFamily="2" charset="-122"/>
            </a:endParaRPr>
          </a:p>
        </p:txBody>
      </p:sp>
      <p:sp>
        <p:nvSpPr>
          <p:cNvPr id="5" name="Rectangle 4"/>
          <p:cNvSpPr/>
          <p:nvPr/>
        </p:nvSpPr>
        <p:spPr>
          <a:xfrm>
            <a:off x="5699760" y="2139948"/>
            <a:ext cx="6096000" cy="3108543"/>
          </a:xfrm>
          <a:prstGeom prst="rect">
            <a:avLst/>
          </a:prstGeom>
        </p:spPr>
        <p:txBody>
          <a:bodyPr>
            <a:spAutoFit/>
          </a:bodyPr>
          <a:lstStyle/>
          <a:p>
            <a:pPr lvl="0" algn="ctr"/>
            <a:r>
              <a:rPr lang="en-US" sz="2800" i="1" kern="0">
                <a:solidFill>
                  <a:prstClr val="black"/>
                </a:solidFill>
                <a:latin typeface="Times New Roman" panose="02020603050405020304" pitchFamily="18" charset="0"/>
                <a:ea typeface="Times New Roman" panose="02020603050405020304" pitchFamily="18" charset="0"/>
              </a:rPr>
              <a:t>Mẹ ngồi bện chổi tàu cau</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về câu chuyện sang giàu khế chua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rằng :" Ngày xửa ngày xưa...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Ăn một trái khế chim đưa cục vàng..."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Mẹ khuyên nết ở đàng hoàng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Hãy xa lánh với lòng tham trên đời...</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(Cây Khế- Bùi Văn Bồng)</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530610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614160" y="1782727"/>
            <a:ext cx="3979818" cy="3416320"/>
          </a:xfrm>
          <a:prstGeom prst="rect">
            <a:avLst/>
          </a:prstGeom>
        </p:spPr>
        <p:txBody>
          <a:bodyPr wrap="square">
            <a:spAutoFit/>
          </a:bodyPr>
          <a:lstStyle/>
          <a:p>
            <a:pPr algn="just"/>
            <a:r>
              <a:rPr lang="en-US" sz="3600" i="1" kern="100" smtClean="0">
                <a:effectLst/>
                <a:latin typeface="Times New Roman" panose="02020603050405020304" pitchFamily="18" charset="0"/>
                <a:ea typeface="SimSun" panose="02010600030101010101" pitchFamily="2" charset="-122"/>
              </a:rPr>
              <a:t>Đồng tình vì tham lam giống con rắn độc sẽ giết chết tâm hồn của con người, khiến ta không còn là chính mình…</a:t>
            </a:r>
            <a:endParaRPr lang="en-US" sz="3600" i="1"/>
          </a:p>
        </p:txBody>
      </p:sp>
    </p:spTree>
    <p:extLst>
      <p:ext uri="{BB962C8B-B14F-4D97-AF65-F5344CB8AC3E}">
        <p14:creationId xmlns:p14="http://schemas.microsoft.com/office/powerpoint/2010/main" val="1810262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TextBox 3"/>
          <p:cNvSpPr txBox="1"/>
          <p:nvPr/>
        </p:nvSpPr>
        <p:spPr>
          <a:xfrm>
            <a:off x="-640080" y="1254034"/>
            <a:ext cx="3474721" cy="2554545"/>
          </a:xfrm>
          <a:prstGeom prst="rect">
            <a:avLst/>
          </a:prstGeom>
          <a:noFill/>
        </p:spPr>
        <p:txBody>
          <a:bodyPr wrap="square" rtlCol="0">
            <a:spAutoFit/>
          </a:bodyPr>
          <a:lstStyle/>
          <a:p>
            <a:pPr algn="ctr"/>
            <a:r>
              <a:rPr lang="en-US" sz="8000" smtClean="0">
                <a:solidFill>
                  <a:srgbClr val="FF0000"/>
                </a:solidFill>
                <a:latin typeface="Times New Roman" panose="02020603050405020304" pitchFamily="18" charset="0"/>
                <a:cs typeface="Times New Roman" panose="02020603050405020304" pitchFamily="18" charset="0"/>
              </a:rPr>
              <a:t>TRÒ</a:t>
            </a:r>
          </a:p>
          <a:p>
            <a:pPr algn="ctr"/>
            <a:r>
              <a:rPr lang="en-US" sz="8000" smtClean="0">
                <a:solidFill>
                  <a:srgbClr val="FF0000"/>
                </a:solidFill>
                <a:latin typeface="Times New Roman" panose="02020603050405020304" pitchFamily="18" charset="0"/>
                <a:cs typeface="Times New Roman" panose="02020603050405020304" pitchFamily="18" charset="0"/>
              </a:rPr>
              <a:t>CHƠI</a:t>
            </a:r>
            <a:endParaRPr lang="en-US" sz="800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775165" y="4146701"/>
            <a:ext cx="3474721" cy="2554545"/>
          </a:xfrm>
          <a:prstGeom prst="rect">
            <a:avLst/>
          </a:prstGeom>
          <a:noFill/>
        </p:spPr>
        <p:txBody>
          <a:bodyPr wrap="square" rtlCol="0">
            <a:spAutoFit/>
          </a:bodyPr>
          <a:lstStyle/>
          <a:p>
            <a:pPr algn="ctr"/>
            <a:r>
              <a:rPr lang="en-US" sz="8000" smtClean="0">
                <a:solidFill>
                  <a:srgbClr val="FF0000"/>
                </a:solidFill>
                <a:latin typeface="Times New Roman" panose="02020603050405020304" pitchFamily="18" charset="0"/>
                <a:cs typeface="Times New Roman" panose="02020603050405020304" pitchFamily="18" charset="0"/>
              </a:rPr>
              <a:t>HÁI KHẾ</a:t>
            </a:r>
            <a:endParaRPr lang="en-US" sz="8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95833E-6 -1.48148E-6 L -3.958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3.95833E-6 -1.48148E-6 L -3.95833E-6 -0.07222 " pathEditMode="relative" rAng="0" ptsTypes="AA">
                                      <p:cBhvr>
                                        <p:cTn id="14" dur="250" accel="50000" decel="50000" autoRev="1" fill="hold">
                                          <p:stCondLst>
                                            <p:cond delay="0"/>
                                          </p:stCondLst>
                                        </p:cTn>
                                        <p:tgtEl>
                                          <p:spTgt spid="4"/>
                                        </p:tgtEl>
                                        <p:attrNameLst>
                                          <p:attrName>ppt_x</p:attrName>
                                          <p:attrName>ppt_y</p:attrName>
                                        </p:attrNameLst>
                                      </p:cBhvr>
                                      <p:rCtr x="0" y="-3611"/>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2" nodeType="clickEffect">
                                  <p:stCondLst>
                                    <p:cond delay="0"/>
                                  </p:stCondLst>
                                  <p:iterate type="lt">
                                    <p:tmPct val="10000"/>
                                  </p:iterate>
                                  <p:childTnLst>
                                    <p:animMotion origin="layout" path="M -3.95833E-6 -1.48148E-6 L -3.95833E-6 -0.07222 " pathEditMode="relative" rAng="0" ptsTypes="AA">
                                      <p:cBhvr>
                                        <p:cTn id="22" dur="250" accel="50000" decel="50000" autoRev="1" fill="hold">
                                          <p:stCondLst>
                                            <p:cond delay="0"/>
                                          </p:stCondLst>
                                        </p:cTn>
                                        <p:tgtEl>
                                          <p:spTgt spid="4"/>
                                        </p:tgtEl>
                                        <p:attrNameLst>
                                          <p:attrName>ppt_x</p:attrName>
                                          <p:attrName>ppt_y</p:attrName>
                                        </p:attrNameLst>
                                      </p:cBhvr>
                                      <p:rCtr x="0" y="-3611"/>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3.33333E-6 -7.40741E-7 L -3.33333E-6 -0.07222 " pathEditMode="relative" rAng="0" ptsTypes="AA">
                                      <p:cBhvr>
                                        <p:cTn id="30" dur="250" accel="50000" decel="50000" autoRev="1" fill="hold">
                                          <p:stCondLst>
                                            <p:cond delay="0"/>
                                          </p:stCondLst>
                                        </p:cTn>
                                        <p:tgtEl>
                                          <p:spTgt spid="5"/>
                                        </p:tgtEl>
                                        <p:attrNameLst>
                                          <p:attrName>ppt_x</p:attrName>
                                          <p:attrName>ppt_y</p:attrName>
                                        </p:attrNameLst>
                                      </p:cBhvr>
                                      <p:rCtr x="0" y="-3611"/>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3.33333E-6 -7.40741E-7 L -3.33333E-6 -0.07222 " pathEditMode="relative" rAng="0" ptsTypes="AA">
                                      <p:cBhvr>
                                        <p:cTn id="38" dur="250" accel="50000" decel="50000" autoRev="1" fill="hold">
                                          <p:stCondLst>
                                            <p:cond delay="0"/>
                                          </p:stCondLst>
                                        </p:cTn>
                                        <p:tgtEl>
                                          <p:spTgt spid="5"/>
                                        </p:tgtEl>
                                        <p:attrNameLst>
                                          <p:attrName>ppt_x</p:attrName>
                                          <p:attrName>ppt_y</p:attrName>
                                        </p:attrNameLst>
                                      </p:cBhvr>
                                      <p:rCtr x="0" y="-3611"/>
                                    </p:animMotion>
                                    <p:animRot by="1500000">
                                      <p:cBhvr>
                                        <p:cTn id="39" dur="125" fill="hold">
                                          <p:stCondLst>
                                            <p:cond delay="0"/>
                                          </p:stCondLst>
                                        </p:cTn>
                                        <p:tgtEl>
                                          <p:spTgt spid="5"/>
                                        </p:tgtEl>
                                        <p:attrNameLst>
                                          <p:attrName>r</p:attrName>
                                        </p:attrNameLst>
                                      </p:cBhvr>
                                    </p:animRot>
                                    <p:animRot by="-1500000">
                                      <p:cBhvr>
                                        <p:cTn id="40" dur="125" fill="hold">
                                          <p:stCondLst>
                                            <p:cond delay="125"/>
                                          </p:stCondLst>
                                        </p:cTn>
                                        <p:tgtEl>
                                          <p:spTgt spid="5"/>
                                        </p:tgtEl>
                                        <p:attrNameLst>
                                          <p:attrName>r</p:attrName>
                                        </p:attrNameLst>
                                      </p:cBhvr>
                                    </p:animRot>
                                    <p:animRot by="-1500000">
                                      <p:cBhvr>
                                        <p:cTn id="41" dur="125" fill="hold">
                                          <p:stCondLst>
                                            <p:cond delay="250"/>
                                          </p:stCondLst>
                                        </p:cTn>
                                        <p:tgtEl>
                                          <p:spTgt spid="5"/>
                                        </p:tgtEl>
                                        <p:attrNameLst>
                                          <p:attrName>r</p:attrName>
                                        </p:attrNameLst>
                                      </p:cBhvr>
                                    </p:animRot>
                                    <p:animRot by="1500000">
                                      <p:cBhvr>
                                        <p:cTn id="42" dur="125" fill="hold">
                                          <p:stCondLst>
                                            <p:cond delay="375"/>
                                          </p:stCondLst>
                                        </p:cTn>
                                        <p:tgtEl>
                                          <p:spTgt spid="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2" nodeType="clickEffect">
                                  <p:stCondLst>
                                    <p:cond delay="0"/>
                                  </p:stCondLst>
                                  <p:iterate type="lt">
                                    <p:tmPct val="10000"/>
                                  </p:iterate>
                                  <p:childTnLst>
                                    <p:animMotion origin="layout" path="M -3.33333E-6 -7.40741E-7 L -3.33333E-6 -0.07222 " pathEditMode="relative" rAng="0" ptsTypes="AA">
                                      <p:cBhvr>
                                        <p:cTn id="46" dur="250" accel="50000" decel="50000" autoRev="1" fill="hold">
                                          <p:stCondLst>
                                            <p:cond delay="0"/>
                                          </p:stCondLst>
                                        </p:cTn>
                                        <p:tgtEl>
                                          <p:spTgt spid="5"/>
                                        </p:tgtEl>
                                        <p:attrNameLst>
                                          <p:attrName>ppt_x</p:attrName>
                                          <p:attrName>ppt_y</p:attrName>
                                        </p:attrNameLst>
                                      </p:cBhvr>
                                      <p:rCtr x="0" y="-3611"/>
                                    </p:animMotion>
                                    <p:animRot by="1500000">
                                      <p:cBhvr>
                                        <p:cTn id="47" dur="125" fill="hold">
                                          <p:stCondLst>
                                            <p:cond delay="0"/>
                                          </p:stCondLst>
                                        </p:cTn>
                                        <p:tgtEl>
                                          <p:spTgt spid="5"/>
                                        </p:tgtEl>
                                        <p:attrNameLst>
                                          <p:attrName>r</p:attrName>
                                        </p:attrNameLst>
                                      </p:cBhvr>
                                    </p:animRot>
                                    <p:animRot by="-1500000">
                                      <p:cBhvr>
                                        <p:cTn id="48" dur="125" fill="hold">
                                          <p:stCondLst>
                                            <p:cond delay="125"/>
                                          </p:stCondLst>
                                        </p:cTn>
                                        <p:tgtEl>
                                          <p:spTgt spid="5"/>
                                        </p:tgtEl>
                                        <p:attrNameLst>
                                          <p:attrName>r</p:attrName>
                                        </p:attrNameLst>
                                      </p:cBhvr>
                                    </p:animRot>
                                    <p:animRot by="-1500000">
                                      <p:cBhvr>
                                        <p:cTn id="49" dur="125" fill="hold">
                                          <p:stCondLst>
                                            <p:cond delay="250"/>
                                          </p:stCondLst>
                                        </p:cTn>
                                        <p:tgtEl>
                                          <p:spTgt spid="5"/>
                                        </p:tgtEl>
                                        <p:attrNameLst>
                                          <p:attrName>r</p:attrName>
                                        </p:attrNameLst>
                                      </p:cBhvr>
                                    </p:animRot>
                                    <p:animRot by="1500000">
                                      <p:cBhvr>
                                        <p:cTn id="5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smtClean="0">
                <a:solidFill>
                  <a:prstClr val="white"/>
                </a:solidFill>
                <a:latin typeface="Times New Roman" pitchFamily="18" charset="0"/>
                <a:cs typeface="Times New Roman" pitchFamily="18" charset="0"/>
              </a:rPr>
              <a:t>Câu 1.</a:t>
            </a:r>
            <a:r>
              <a:rPr lang="en-US" sz="2800" b="1" i="1" smtClean="0">
                <a:solidFill>
                  <a:prstClr val="white"/>
                </a:solidFill>
                <a:latin typeface="Times New Roman" pitchFamily="18" charset="0"/>
                <a:cs typeface="Times New Roman" pitchFamily="18" charset="0"/>
              </a:rPr>
              <a:t> </a:t>
            </a:r>
            <a:r>
              <a:rPr lang="vi-VN" sz="2800" b="1" i="1" smtClean="0">
                <a:solidFill>
                  <a:prstClr val="white"/>
                </a:solidFill>
                <a:latin typeface="Times New Roman" pitchFamily="18" charset="0"/>
                <a:cs typeface="Times New Roman" pitchFamily="18" charset="0"/>
              </a:rPr>
              <a:t>Chim </a:t>
            </a:r>
            <a:r>
              <a:rPr lang="vi-VN" sz="2800" b="1" i="1">
                <a:solidFill>
                  <a:prstClr val="white"/>
                </a:solidFill>
                <a:latin typeface="Times New Roman" pitchFamily="18" charset="0"/>
                <a:cs typeface="Times New Roman" pitchFamily="18" charset="0"/>
              </a:rPr>
              <a:t>gì có cánh không bay</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Chỉ bơi với lặn suốt ngày dưới băng?</a:t>
            </a:r>
            <a:endParaRPr lang="vi-VN" sz="2800" b="1" i="1" dirty="0">
              <a:solidFill>
                <a:prstClr val="white"/>
              </a:solidFill>
              <a:latin typeface="Times New Roman" pitchFamily="18" charset="0"/>
              <a:cs typeface="Times New Roman" pitchFamily="18" charset="0"/>
            </a:endParaRP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Cánh</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cụt.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3788229" y="1790984"/>
            <a:ext cx="4833257" cy="3588256"/>
          </a:xfrm>
          <a:prstGeom prst="rect">
            <a:avLst/>
          </a:prstGeom>
        </p:spPr>
      </p:pic>
    </p:spTree>
    <p:extLst>
      <p:ext uri="{BB962C8B-B14F-4D97-AF65-F5344CB8AC3E}">
        <p14:creationId xmlns:p14="http://schemas.microsoft.com/office/powerpoint/2010/main" val="325544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649" l="0" r="99119"/>
                    </a14:imgEffect>
                  </a14:imgLayer>
                </a14:imgProps>
              </a:ext>
            </a:extLst>
          </a:blip>
          <a:stretch>
            <a:fillRect/>
          </a:stretch>
        </p:blipFill>
        <p:spPr>
          <a:xfrm>
            <a:off x="6047285" y="2955331"/>
            <a:ext cx="4132315" cy="4041295"/>
          </a:xfrm>
          <a:prstGeom prst="rect">
            <a:avLst/>
          </a:prstGeom>
        </p:spPr>
      </p:pic>
      <p:pic>
        <p:nvPicPr>
          <p:cNvPr id="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11612" y="356435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979088" y="356434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99836" y="36925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27289" y="36010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559295" y="35386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593872" y="3902851"/>
            <a:ext cx="1682556" cy="1682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98098" y="36841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724107" y="36753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70009" y="37487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372997" y="3875992"/>
            <a:ext cx="1370466"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8372" y="46052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372559" y="434537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805484" y="45525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8">
            <a:extLst>
              <a:ext uri="{BEBA8EAE-BF5A-486C-A8C5-ECC9F3942E4B}">
                <a14:imgProps xmlns:a14="http://schemas.microsoft.com/office/drawing/2010/main">
                  <a14:imgLayer r:embed="rId9">
                    <a14:imgEffect>
                      <a14:backgroundRemoval t="922" b="95392" l="9914" r="89224"/>
                    </a14:imgEffect>
                  </a14:imgLayer>
                </a14:imgProps>
              </a:ext>
            </a:extLst>
          </a:blip>
          <a:stretch>
            <a:fillRect/>
          </a:stretch>
        </p:blipFill>
        <p:spPr>
          <a:xfrm>
            <a:off x="2019238" y="-405228"/>
            <a:ext cx="6334909" cy="7667229"/>
          </a:xfrm>
          <a:prstGeom prst="rect">
            <a:avLst/>
          </a:prstGeom>
        </p:spPr>
      </p:pic>
      <p:pic>
        <p:nvPicPr>
          <p:cNvPr id="4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577731" y="48915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166453" y="47894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236086" y="4510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934810" y="50306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933789" y="486322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862415" y="466238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446808" y="47458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4179" y="48632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746230" y="48510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201956" y="49062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016357" y="492796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Từ vựng tiếng Anh thực vật-Học qua game">
            <a:hlinkClick r:id="rId10"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3241"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hlinkClick r:id="rId10" action="ppaction://hlinksldjump"/>
          </p:cNvPr>
          <p:cNvSpPr txBox="1"/>
          <p:nvPr/>
        </p:nvSpPr>
        <p:spPr>
          <a:xfrm>
            <a:off x="7060137" y="830134"/>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1</a:t>
            </a:r>
            <a:endParaRPr lang="en-US" sz="2800" b="1" dirty="0">
              <a:latin typeface="Times New Roman" panose="02020603050405020304" pitchFamily="18" charset="0"/>
              <a:cs typeface="Times New Roman" panose="02020603050405020304" pitchFamily="18" charset="0"/>
            </a:endParaRPr>
          </a:p>
        </p:txBody>
      </p:sp>
      <p:pic>
        <p:nvPicPr>
          <p:cNvPr id="60" name="Picture 4" descr="Từ vựng tiếng Anh thực vật-Học qua game">
            <a:hlinkClick r:id="rId11"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612465" y="338439"/>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8009361" y="876119"/>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hlinkClick r:id="rId11" action="ppaction://hlinksldjump"/>
              </a:rPr>
              <a:t>2</a:t>
            </a:r>
            <a:endParaRPr lang="en-US" sz="2800" b="1" dirty="0">
              <a:latin typeface="Times New Roman" panose="02020603050405020304" pitchFamily="18" charset="0"/>
              <a:cs typeface="Times New Roman" panose="02020603050405020304" pitchFamily="18" charset="0"/>
            </a:endParaRPr>
          </a:p>
        </p:txBody>
      </p:sp>
      <p:pic>
        <p:nvPicPr>
          <p:cNvPr id="62" name="Picture 4" descr="Từ vựng tiếng Anh thực vật-Học qua game">
            <a:hlinkClick r:id="rId1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577964"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8974860" y="830134"/>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hlinkClick r:id="rId12" action="ppaction://hlinksldjump"/>
              </a:rPr>
              <a:t>3</a:t>
            </a:r>
            <a:endParaRPr lang="en-US" sz="2800" b="1" dirty="0">
              <a:latin typeface="Times New Roman" panose="02020603050405020304" pitchFamily="18" charset="0"/>
              <a:cs typeface="Times New Roman" panose="02020603050405020304" pitchFamily="18" charset="0"/>
            </a:endParaRPr>
          </a:p>
        </p:txBody>
      </p:sp>
      <p:pic>
        <p:nvPicPr>
          <p:cNvPr id="64" name="Picture 4" descr="Từ vựng tiếng Anh thực vật-Học qua game">
            <a:hlinkClick r:id="rId13"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52907" y="29245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949803" y="830133"/>
            <a:ext cx="1571264"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4</a:t>
            </a:r>
            <a:r>
              <a:rPr lang="en-US" sz="2800" b="1" dirty="0" smtClean="0">
                <a:latin typeface="Times New Roman" panose="02020603050405020304" pitchFamily="18" charset="0"/>
                <a:cs typeface="Times New Roman" panose="02020603050405020304" pitchFamily="18" charset="0"/>
                <a:hlinkClick r:id="rId13" action="ppaction://hlinksldjump"/>
              </a:rPr>
              <a:t>Slide 54</a:t>
            </a:r>
            <a:endParaRPr lang="en-US" sz="2800" b="1" dirty="0">
              <a:latin typeface="Times New Roman" panose="02020603050405020304" pitchFamily="18" charset="0"/>
              <a:cs typeface="Times New Roman" panose="02020603050405020304" pitchFamily="18" charset="0"/>
            </a:endParaRPr>
          </a:p>
        </p:txBody>
      </p:sp>
      <p:pic>
        <p:nvPicPr>
          <p:cNvPr id="66" name="Picture 4" descr="Từ vựng tiếng Anh thực vật-Học qua game">
            <a:hlinkClick r:id="rId14"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87686" y="346501"/>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884582" y="884181"/>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hlinkClick r:id="rId14" action="ppaction://hlinksldjump"/>
              </a:rPr>
              <a:t>5</a:t>
            </a:r>
            <a:endParaRPr lang="en-US" sz="2800" b="1" dirty="0">
              <a:latin typeface="Times New Roman" panose="02020603050405020304" pitchFamily="18" charset="0"/>
              <a:cs typeface="Times New Roman" panose="02020603050405020304" pitchFamily="18" charset="0"/>
            </a:endParaRPr>
          </a:p>
        </p:txBody>
      </p:sp>
      <p:pic>
        <p:nvPicPr>
          <p:cNvPr id="68" name="Picture 4" descr="Từ vựng tiếng Anh thực vật-Học qua game">
            <a:hlinkClick r:id="rId1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688297" y="1331545"/>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6085193" y="1869225"/>
            <a:ext cx="1571264"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6</a:t>
            </a:r>
            <a:r>
              <a:rPr lang="en-US" sz="2800" b="1" dirty="0" smtClean="0">
                <a:latin typeface="Times New Roman" panose="02020603050405020304" pitchFamily="18" charset="0"/>
                <a:cs typeface="Times New Roman" panose="02020603050405020304" pitchFamily="18" charset="0"/>
                <a:hlinkClick r:id="rId15" action="ppaction://hlinksldjump"/>
              </a:rPr>
              <a:t>Slide 56</a:t>
            </a:r>
            <a:endParaRPr lang="en-US" sz="2800" b="1" dirty="0">
              <a:latin typeface="Times New Roman" panose="02020603050405020304" pitchFamily="18" charset="0"/>
              <a:cs typeface="Times New Roman" panose="02020603050405020304" pitchFamily="18" charset="0"/>
            </a:endParaRPr>
          </a:p>
        </p:txBody>
      </p:sp>
      <p:pic>
        <p:nvPicPr>
          <p:cNvPr id="70" name="Picture 4" descr="Từ vựng tiếng Anh thực vật-Học qua game">
            <a:hlinkClick r:id="rId16"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1585" y="134597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hlinkClick r:id="rId16" action="ppaction://hlinksldjump"/>
          </p:cNvPr>
          <p:cNvSpPr txBox="1"/>
          <p:nvPr/>
        </p:nvSpPr>
        <p:spPr>
          <a:xfrm>
            <a:off x="7058481" y="1883653"/>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7</a:t>
            </a:r>
            <a:endParaRPr lang="en-US" sz="2800" b="1" dirty="0">
              <a:latin typeface="Times New Roman" panose="02020603050405020304" pitchFamily="18" charset="0"/>
              <a:cs typeface="Times New Roman" panose="02020603050405020304" pitchFamily="18" charset="0"/>
            </a:endParaRPr>
          </a:p>
        </p:txBody>
      </p:sp>
      <p:pic>
        <p:nvPicPr>
          <p:cNvPr id="72" name="Picture 4" descr="Từ vựng tiếng Anh thực vật-Học qua game">
            <a:hlinkClick r:id="rId17"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610953" y="1345192"/>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hlinkClick r:id="rId17" action="ppaction://hlinksldjump"/>
          </p:cNvPr>
          <p:cNvSpPr txBox="1"/>
          <p:nvPr/>
        </p:nvSpPr>
        <p:spPr>
          <a:xfrm>
            <a:off x="9017333" y="1883651"/>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9</a:t>
            </a:r>
            <a:endParaRPr lang="en-US" sz="2800" b="1" dirty="0">
              <a:latin typeface="Times New Roman" panose="02020603050405020304" pitchFamily="18" charset="0"/>
              <a:cs typeface="Times New Roman" panose="02020603050405020304" pitchFamily="18" charset="0"/>
            </a:endParaRPr>
          </a:p>
        </p:txBody>
      </p:sp>
      <p:pic>
        <p:nvPicPr>
          <p:cNvPr id="74" name="Picture 4" descr="Từ vựng tiếng Anh thực vật-Học qua game">
            <a:hlinkClick r:id="rId18"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774054" y="135834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hlinkClick r:id="rId18" action="ppaction://hlinksldjump"/>
          </p:cNvPr>
          <p:cNvSpPr txBox="1"/>
          <p:nvPr/>
        </p:nvSpPr>
        <p:spPr>
          <a:xfrm>
            <a:off x="8143096" y="1869225"/>
            <a:ext cx="36740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8</a:t>
            </a:r>
            <a:endParaRPr lang="en-US" sz="2800" b="1" dirty="0">
              <a:latin typeface="Times New Roman" panose="02020603050405020304" pitchFamily="18" charset="0"/>
              <a:cs typeface="Times New Roman" panose="02020603050405020304" pitchFamily="18" charset="0"/>
            </a:endParaRPr>
          </a:p>
        </p:txBody>
      </p:sp>
      <p:pic>
        <p:nvPicPr>
          <p:cNvPr id="76" name="Picture 4" descr="Từ vựng tiếng Anh thực vật-Học qua game">
            <a:hlinkClick r:id="rId19"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71147" y="1382522"/>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rId19" action="ppaction://hlinksldjump"/>
          </p:cNvPr>
          <p:cNvSpPr txBox="1"/>
          <p:nvPr/>
        </p:nvSpPr>
        <p:spPr>
          <a:xfrm>
            <a:off x="9861637" y="1919310"/>
            <a:ext cx="543739"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10</a:t>
            </a:r>
            <a:endParaRPr lang="en-US" sz="2800" b="1" dirty="0">
              <a:latin typeface="Times New Roman" panose="02020603050405020304" pitchFamily="18" charset="0"/>
              <a:cs typeface="Times New Roman" panose="02020603050405020304" pitchFamily="18" charset="0"/>
            </a:endParaRPr>
          </a:p>
        </p:txBody>
      </p:sp>
      <p:pic>
        <p:nvPicPr>
          <p:cNvPr id="79" name="Picture 78"/>
          <p:cNvPicPr>
            <a:picLocks noChangeAspect="1"/>
          </p:cNvPicPr>
          <p:nvPr/>
        </p:nvPicPr>
        <p:blipFill rotWithShape="1">
          <a:blip r:embed="rId20">
            <a:extLst>
              <a:ext uri="{BEBA8EAE-BF5A-486C-A8C5-ECC9F3942E4B}">
                <a14:imgProps xmlns:a14="http://schemas.microsoft.com/office/drawing/2010/main">
                  <a14:imgLayer r:embed="rId21">
                    <a14:imgEffect>
                      <a14:backgroundRemoval t="9662" b="100000" l="1449" r="59420">
                        <a14:backgroundMark x1="50242" y1="54106" x2="50242" y2="54106"/>
                        <a14:backgroundMark x1="50242" y1="54106" x2="49275" y2="56039"/>
                        <a14:backgroundMark x1="48309" y1="57005" x2="48309" y2="57005"/>
                        <a14:backgroundMark x1="48309" y1="57488" x2="48309" y2="57488"/>
                        <a14:backgroundMark x1="47343" y1="58454" x2="47343" y2="58454"/>
                        <a14:backgroundMark x1="45411" y1="60386" x2="45411" y2="60386"/>
                        <a14:backgroundMark x1="45411" y1="61353" x2="45411" y2="61353"/>
                        <a14:backgroundMark x1="42512" y1="63285" x2="42512" y2="63285"/>
                        <a14:backgroundMark x1="41063" y1="60386" x2="41063" y2="60386"/>
                        <a14:backgroundMark x1="41063" y1="60386" x2="41063" y2="60386"/>
                        <a14:backgroundMark x1="42995" y1="57005" x2="42995" y2="57005"/>
                        <a14:backgroundMark x1="45894" y1="54589" x2="45894" y2="54589"/>
                        <a14:backgroundMark x1="41063" y1="91304" x2="41063" y2="91304"/>
                        <a14:backgroundMark x1="41063" y1="92271" x2="41063" y2="92271"/>
                      </a14:backgroundRemoval>
                    </a14:imgEffect>
                  </a14:imgLayer>
                </a14:imgProps>
              </a:ext>
            </a:extLst>
          </a:blip>
          <a:srcRect t="17648" r="37593"/>
          <a:stretch/>
        </p:blipFill>
        <p:spPr>
          <a:xfrm>
            <a:off x="2760318" y="2231781"/>
            <a:ext cx="3698342" cy="4854285"/>
          </a:xfrm>
          <a:prstGeom prst="rect">
            <a:avLst/>
          </a:prstGeom>
        </p:spPr>
      </p:pic>
      <p:pic>
        <p:nvPicPr>
          <p:cNvPr id="78" name="Picture 4" descr="Từ vựng tiếng Anh thực vật-Học qua game">
            <a:hlinkClick r:id="rId2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66455" y="486033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91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9"/>
                    </p:tgtEl>
                  </p:cond>
                </p:stCondLst>
                <p:endSync evt="end" delay="0">
                  <p:rtn val="all"/>
                </p:endSync>
                <p:childTnLst>
                  <p:par>
                    <p:cTn id="9" fill="hold">
                      <p:stCondLst>
                        <p:cond delay="0"/>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80">
                                          <p:stCondLst>
                                            <p:cond delay="0"/>
                                          </p:stCondLst>
                                        </p:cTn>
                                        <p:tgtEl>
                                          <p:spTgt spid="11"/>
                                        </p:tgtEl>
                                      </p:cBhvr>
                                    </p:animEffect>
                                    <p:anim calcmode="lin" valueType="num">
                                      <p:cBhvr>
                                        <p:cTn id="8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1" dur="26">
                                          <p:stCondLst>
                                            <p:cond delay="650"/>
                                          </p:stCondLst>
                                        </p:cTn>
                                        <p:tgtEl>
                                          <p:spTgt spid="11"/>
                                        </p:tgtEl>
                                      </p:cBhvr>
                                      <p:to x="100000" y="60000"/>
                                    </p:animScale>
                                    <p:animScale>
                                      <p:cBhvr>
                                        <p:cTn id="92" dur="166" decel="50000">
                                          <p:stCondLst>
                                            <p:cond delay="676"/>
                                          </p:stCondLst>
                                        </p:cTn>
                                        <p:tgtEl>
                                          <p:spTgt spid="11"/>
                                        </p:tgtEl>
                                      </p:cBhvr>
                                      <p:to x="100000" y="100000"/>
                                    </p:animScale>
                                    <p:animScale>
                                      <p:cBhvr>
                                        <p:cTn id="93" dur="26">
                                          <p:stCondLst>
                                            <p:cond delay="1312"/>
                                          </p:stCondLst>
                                        </p:cTn>
                                        <p:tgtEl>
                                          <p:spTgt spid="11"/>
                                        </p:tgtEl>
                                      </p:cBhvr>
                                      <p:to x="100000" y="80000"/>
                                    </p:animScale>
                                    <p:animScale>
                                      <p:cBhvr>
                                        <p:cTn id="94" dur="166" decel="50000">
                                          <p:stCondLst>
                                            <p:cond delay="1338"/>
                                          </p:stCondLst>
                                        </p:cTn>
                                        <p:tgtEl>
                                          <p:spTgt spid="11"/>
                                        </p:tgtEl>
                                      </p:cBhvr>
                                      <p:to x="100000" y="100000"/>
                                    </p:animScale>
                                    <p:animScale>
                                      <p:cBhvr>
                                        <p:cTn id="95" dur="26">
                                          <p:stCondLst>
                                            <p:cond delay="1642"/>
                                          </p:stCondLst>
                                        </p:cTn>
                                        <p:tgtEl>
                                          <p:spTgt spid="11"/>
                                        </p:tgtEl>
                                      </p:cBhvr>
                                      <p:to x="100000" y="90000"/>
                                    </p:animScale>
                                    <p:animScale>
                                      <p:cBhvr>
                                        <p:cTn id="96" dur="166" decel="50000">
                                          <p:stCondLst>
                                            <p:cond delay="1668"/>
                                          </p:stCondLst>
                                        </p:cTn>
                                        <p:tgtEl>
                                          <p:spTgt spid="11"/>
                                        </p:tgtEl>
                                      </p:cBhvr>
                                      <p:to x="100000" y="100000"/>
                                    </p:animScale>
                                    <p:animScale>
                                      <p:cBhvr>
                                        <p:cTn id="97" dur="26">
                                          <p:stCondLst>
                                            <p:cond delay="1808"/>
                                          </p:stCondLst>
                                        </p:cTn>
                                        <p:tgtEl>
                                          <p:spTgt spid="11"/>
                                        </p:tgtEl>
                                      </p:cBhvr>
                                      <p:to x="100000" y="95000"/>
                                    </p:animScale>
                                    <p:animScale>
                                      <p:cBhvr>
                                        <p:cTn id="98" dur="166" decel="50000">
                                          <p:stCondLst>
                                            <p:cond delay="1834"/>
                                          </p:stCondLst>
                                        </p:cTn>
                                        <p:tgtEl>
                                          <p:spTgt spid="11"/>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580">
                                          <p:stCondLst>
                                            <p:cond delay="0"/>
                                          </p:stCondLst>
                                        </p:cTn>
                                        <p:tgtEl>
                                          <p:spTgt spid="12"/>
                                        </p:tgtEl>
                                      </p:cBhvr>
                                    </p:animEffect>
                                    <p:anim calcmode="lin" valueType="num">
                                      <p:cBhvr>
                                        <p:cTn id="10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gtEl>
                                      </p:cBhvr>
                                      <p:to x="100000" y="60000"/>
                                    </p:animScale>
                                    <p:animScale>
                                      <p:cBhvr>
                                        <p:cTn id="110" dur="166" decel="50000">
                                          <p:stCondLst>
                                            <p:cond delay="676"/>
                                          </p:stCondLst>
                                        </p:cTn>
                                        <p:tgtEl>
                                          <p:spTgt spid="12"/>
                                        </p:tgtEl>
                                      </p:cBhvr>
                                      <p:to x="100000" y="100000"/>
                                    </p:animScale>
                                    <p:animScale>
                                      <p:cBhvr>
                                        <p:cTn id="111" dur="26">
                                          <p:stCondLst>
                                            <p:cond delay="1312"/>
                                          </p:stCondLst>
                                        </p:cTn>
                                        <p:tgtEl>
                                          <p:spTgt spid="12"/>
                                        </p:tgtEl>
                                      </p:cBhvr>
                                      <p:to x="100000" y="80000"/>
                                    </p:animScale>
                                    <p:animScale>
                                      <p:cBhvr>
                                        <p:cTn id="112" dur="166" decel="50000">
                                          <p:stCondLst>
                                            <p:cond delay="1338"/>
                                          </p:stCondLst>
                                        </p:cTn>
                                        <p:tgtEl>
                                          <p:spTgt spid="12"/>
                                        </p:tgtEl>
                                      </p:cBhvr>
                                      <p:to x="100000" y="100000"/>
                                    </p:animScale>
                                    <p:animScale>
                                      <p:cBhvr>
                                        <p:cTn id="113" dur="26">
                                          <p:stCondLst>
                                            <p:cond delay="1642"/>
                                          </p:stCondLst>
                                        </p:cTn>
                                        <p:tgtEl>
                                          <p:spTgt spid="12"/>
                                        </p:tgtEl>
                                      </p:cBhvr>
                                      <p:to x="100000" y="90000"/>
                                    </p:animScale>
                                    <p:animScale>
                                      <p:cBhvr>
                                        <p:cTn id="114" dur="166" decel="50000">
                                          <p:stCondLst>
                                            <p:cond delay="1668"/>
                                          </p:stCondLst>
                                        </p:cTn>
                                        <p:tgtEl>
                                          <p:spTgt spid="12"/>
                                        </p:tgtEl>
                                      </p:cBhvr>
                                      <p:to x="100000" y="100000"/>
                                    </p:animScale>
                                    <p:animScale>
                                      <p:cBhvr>
                                        <p:cTn id="115" dur="26">
                                          <p:stCondLst>
                                            <p:cond delay="1808"/>
                                          </p:stCondLst>
                                        </p:cTn>
                                        <p:tgtEl>
                                          <p:spTgt spid="12"/>
                                        </p:tgtEl>
                                      </p:cBhvr>
                                      <p:to x="100000" y="95000"/>
                                    </p:animScale>
                                    <p:animScale>
                                      <p:cBhvr>
                                        <p:cTn id="116" dur="166" decel="50000">
                                          <p:stCondLst>
                                            <p:cond delay="1834"/>
                                          </p:stCondLst>
                                        </p:cTn>
                                        <p:tgtEl>
                                          <p:spTgt spid="12"/>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2" name="applause.wav"/>
                                        </p:tgtEl>
                                      </p:cMediaNode>
                                    </p:audio>
                                  </p:sub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subTnLst>
                                    <p:audio>
                                      <p:cMediaNode>
                                        <p:cTn display="0" masterRel="sameClick">
                                          <p:stCondLst>
                                            <p:cond evt="begin" delay="0">
                                              <p:tn val="119"/>
                                            </p:cond>
                                          </p:stCondLst>
                                          <p:endCondLst>
                                            <p:cond evt="onStopAudio" delay="0">
                                              <p:tgtEl>
                                                <p:sldTgt/>
                                              </p:tgtEl>
                                            </p:cond>
                                          </p:endCondLst>
                                        </p:cTn>
                                        <p:tgtEl>
                                          <p:sndTgt r:embed="rId2" name="applause.wav"/>
                                        </p:tgtEl>
                                      </p:cMediaNode>
                                    </p:audio>
                                  </p:sub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wipe(down)">
                                      <p:cBhvr>
                                        <p:cTn id="139" dur="580">
                                          <p:stCondLst>
                                            <p:cond delay="0"/>
                                          </p:stCondLst>
                                        </p:cTn>
                                        <p:tgtEl>
                                          <p:spTgt spid="14"/>
                                        </p:tgtEl>
                                      </p:cBhvr>
                                    </p:animEffect>
                                    <p:anim calcmode="lin" valueType="num">
                                      <p:cBhvr>
                                        <p:cTn id="1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5" dur="26">
                                          <p:stCondLst>
                                            <p:cond delay="650"/>
                                          </p:stCondLst>
                                        </p:cTn>
                                        <p:tgtEl>
                                          <p:spTgt spid="14"/>
                                        </p:tgtEl>
                                      </p:cBhvr>
                                      <p:to x="100000" y="60000"/>
                                    </p:animScale>
                                    <p:animScale>
                                      <p:cBhvr>
                                        <p:cTn id="146" dur="166" decel="50000">
                                          <p:stCondLst>
                                            <p:cond delay="676"/>
                                          </p:stCondLst>
                                        </p:cTn>
                                        <p:tgtEl>
                                          <p:spTgt spid="14"/>
                                        </p:tgtEl>
                                      </p:cBhvr>
                                      <p:to x="100000" y="100000"/>
                                    </p:animScale>
                                    <p:animScale>
                                      <p:cBhvr>
                                        <p:cTn id="147" dur="26">
                                          <p:stCondLst>
                                            <p:cond delay="1312"/>
                                          </p:stCondLst>
                                        </p:cTn>
                                        <p:tgtEl>
                                          <p:spTgt spid="14"/>
                                        </p:tgtEl>
                                      </p:cBhvr>
                                      <p:to x="100000" y="80000"/>
                                    </p:animScale>
                                    <p:animScale>
                                      <p:cBhvr>
                                        <p:cTn id="148" dur="166" decel="50000">
                                          <p:stCondLst>
                                            <p:cond delay="1338"/>
                                          </p:stCondLst>
                                        </p:cTn>
                                        <p:tgtEl>
                                          <p:spTgt spid="14"/>
                                        </p:tgtEl>
                                      </p:cBhvr>
                                      <p:to x="100000" y="100000"/>
                                    </p:animScale>
                                    <p:animScale>
                                      <p:cBhvr>
                                        <p:cTn id="149" dur="26">
                                          <p:stCondLst>
                                            <p:cond delay="1642"/>
                                          </p:stCondLst>
                                        </p:cTn>
                                        <p:tgtEl>
                                          <p:spTgt spid="14"/>
                                        </p:tgtEl>
                                      </p:cBhvr>
                                      <p:to x="100000" y="90000"/>
                                    </p:animScale>
                                    <p:animScale>
                                      <p:cBhvr>
                                        <p:cTn id="150" dur="166" decel="50000">
                                          <p:stCondLst>
                                            <p:cond delay="1668"/>
                                          </p:stCondLst>
                                        </p:cTn>
                                        <p:tgtEl>
                                          <p:spTgt spid="14"/>
                                        </p:tgtEl>
                                      </p:cBhvr>
                                      <p:to x="100000" y="100000"/>
                                    </p:animScale>
                                    <p:animScale>
                                      <p:cBhvr>
                                        <p:cTn id="151" dur="26">
                                          <p:stCondLst>
                                            <p:cond delay="1808"/>
                                          </p:stCondLst>
                                        </p:cTn>
                                        <p:tgtEl>
                                          <p:spTgt spid="14"/>
                                        </p:tgtEl>
                                      </p:cBhvr>
                                      <p:to x="100000" y="95000"/>
                                    </p:animScale>
                                    <p:animScale>
                                      <p:cBhvr>
                                        <p:cTn id="152" dur="166" decel="50000">
                                          <p:stCondLst>
                                            <p:cond delay="1834"/>
                                          </p:stCondLst>
                                        </p:cTn>
                                        <p:tgtEl>
                                          <p:spTgt spid="14"/>
                                        </p:tgtEl>
                                      </p:cBhvr>
                                      <p:to x="100000" y="100000"/>
                                    </p:animScale>
                                  </p:childTnLst>
                                  <p:subTnLst>
                                    <p:audio>
                                      <p:cMediaNode>
                                        <p:cTn display="0" masterRel="sameClick">
                                          <p:stCondLst>
                                            <p:cond evt="begin" delay="0">
                                              <p:tn val="137"/>
                                            </p:cond>
                                          </p:stCondLst>
                                          <p:endCondLst>
                                            <p:cond evt="onStopAudio" delay="0">
                                              <p:tgtEl>
                                                <p:sldTgt/>
                                              </p:tgtEl>
                                            </p:cond>
                                          </p:endCondLst>
                                        </p:cTn>
                                        <p:tgtEl>
                                          <p:sndTgt r:embed="rId2" name="applause.wav"/>
                                        </p:tgtEl>
                                      </p:cMediaNode>
                                    </p:audio>
                                  </p:sub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16"/>
                                        </p:tgtEl>
                                        <p:attrNameLst>
                                          <p:attrName>style.visibility</p:attrName>
                                        </p:attrNameLst>
                                      </p:cBhvr>
                                      <p:to>
                                        <p:strVal val="visible"/>
                                      </p:to>
                                    </p:set>
                                    <p:animEffect transition="in" filter="wipe(down)">
                                      <p:cBhvr>
                                        <p:cTn id="157" dur="580">
                                          <p:stCondLst>
                                            <p:cond delay="0"/>
                                          </p:stCondLst>
                                        </p:cTn>
                                        <p:tgtEl>
                                          <p:spTgt spid="16"/>
                                        </p:tgtEl>
                                      </p:cBhvr>
                                    </p:animEffect>
                                    <p:anim calcmode="lin" valueType="num">
                                      <p:cBhvr>
                                        <p:cTn id="1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3" dur="26">
                                          <p:stCondLst>
                                            <p:cond delay="650"/>
                                          </p:stCondLst>
                                        </p:cTn>
                                        <p:tgtEl>
                                          <p:spTgt spid="16"/>
                                        </p:tgtEl>
                                      </p:cBhvr>
                                      <p:to x="100000" y="60000"/>
                                    </p:animScale>
                                    <p:animScale>
                                      <p:cBhvr>
                                        <p:cTn id="164" dur="166" decel="50000">
                                          <p:stCondLst>
                                            <p:cond delay="676"/>
                                          </p:stCondLst>
                                        </p:cTn>
                                        <p:tgtEl>
                                          <p:spTgt spid="16"/>
                                        </p:tgtEl>
                                      </p:cBhvr>
                                      <p:to x="100000" y="100000"/>
                                    </p:animScale>
                                    <p:animScale>
                                      <p:cBhvr>
                                        <p:cTn id="165" dur="26">
                                          <p:stCondLst>
                                            <p:cond delay="1312"/>
                                          </p:stCondLst>
                                        </p:cTn>
                                        <p:tgtEl>
                                          <p:spTgt spid="16"/>
                                        </p:tgtEl>
                                      </p:cBhvr>
                                      <p:to x="100000" y="80000"/>
                                    </p:animScale>
                                    <p:animScale>
                                      <p:cBhvr>
                                        <p:cTn id="166" dur="166" decel="50000">
                                          <p:stCondLst>
                                            <p:cond delay="1338"/>
                                          </p:stCondLst>
                                        </p:cTn>
                                        <p:tgtEl>
                                          <p:spTgt spid="16"/>
                                        </p:tgtEl>
                                      </p:cBhvr>
                                      <p:to x="100000" y="100000"/>
                                    </p:animScale>
                                    <p:animScale>
                                      <p:cBhvr>
                                        <p:cTn id="167" dur="26">
                                          <p:stCondLst>
                                            <p:cond delay="1642"/>
                                          </p:stCondLst>
                                        </p:cTn>
                                        <p:tgtEl>
                                          <p:spTgt spid="16"/>
                                        </p:tgtEl>
                                      </p:cBhvr>
                                      <p:to x="100000" y="90000"/>
                                    </p:animScale>
                                    <p:animScale>
                                      <p:cBhvr>
                                        <p:cTn id="168" dur="166" decel="50000">
                                          <p:stCondLst>
                                            <p:cond delay="1668"/>
                                          </p:stCondLst>
                                        </p:cTn>
                                        <p:tgtEl>
                                          <p:spTgt spid="16"/>
                                        </p:tgtEl>
                                      </p:cBhvr>
                                      <p:to x="100000" y="100000"/>
                                    </p:animScale>
                                    <p:animScale>
                                      <p:cBhvr>
                                        <p:cTn id="169" dur="26">
                                          <p:stCondLst>
                                            <p:cond delay="1808"/>
                                          </p:stCondLst>
                                        </p:cTn>
                                        <p:tgtEl>
                                          <p:spTgt spid="16"/>
                                        </p:tgtEl>
                                      </p:cBhvr>
                                      <p:to x="100000" y="95000"/>
                                    </p:animScale>
                                    <p:animScale>
                                      <p:cBhvr>
                                        <p:cTn id="170" dur="166" decel="50000">
                                          <p:stCondLst>
                                            <p:cond delay="1834"/>
                                          </p:stCondLst>
                                        </p:cTn>
                                        <p:tgtEl>
                                          <p:spTgt spid="16"/>
                                        </p:tgtEl>
                                      </p:cBhvr>
                                      <p:to x="100000" y="100000"/>
                                    </p:animScale>
                                  </p:childTnLst>
                                  <p:subTnLst>
                                    <p:audio>
                                      <p:cMediaNode>
                                        <p:cTn display="0" masterRel="sameClick">
                                          <p:stCondLst>
                                            <p:cond evt="begin" delay="0">
                                              <p:tn val="155"/>
                                            </p:cond>
                                          </p:stCondLst>
                                          <p:endCondLst>
                                            <p:cond evt="onStopAudio" delay="0">
                                              <p:tgtEl>
                                                <p:sldTgt/>
                                              </p:tgtEl>
                                            </p:cond>
                                          </p:endCondLst>
                                        </p:cTn>
                                        <p:tgtEl>
                                          <p:sndTgt r:embed="rId2" name="applause.wav"/>
                                        </p:tgtEl>
                                      </p:cMediaNode>
                                    </p:audio>
                                  </p:subTnLst>
                                </p:cTn>
                              </p:par>
                            </p:childTnLst>
                          </p:cTn>
                        </p:par>
                      </p:childTnLst>
                    </p:cTn>
                  </p:par>
                  <p:par>
                    <p:cTn id="171" fill="hold">
                      <p:stCondLst>
                        <p:cond delay="indefinite"/>
                      </p:stCondLst>
                      <p:childTnLst>
                        <p:par>
                          <p:cTn id="172" fill="hold">
                            <p:stCondLst>
                              <p:cond delay="0"/>
                            </p:stCondLst>
                            <p:childTnLst>
                              <p:par>
                                <p:cTn id="173" presetID="26" presetClass="entr" presetSubtype="0" fill="hold" nodeType="clickEffect">
                                  <p:stCondLst>
                                    <p:cond delay="0"/>
                                  </p:stCondLst>
                                  <p:childTnLst>
                                    <p:set>
                                      <p:cBhvr>
                                        <p:cTn id="174" dur="1" fill="hold">
                                          <p:stCondLst>
                                            <p:cond delay="0"/>
                                          </p:stCondLst>
                                        </p:cTn>
                                        <p:tgtEl>
                                          <p:spTgt spid="18"/>
                                        </p:tgtEl>
                                        <p:attrNameLst>
                                          <p:attrName>style.visibility</p:attrName>
                                        </p:attrNameLst>
                                      </p:cBhvr>
                                      <p:to>
                                        <p:strVal val="visible"/>
                                      </p:to>
                                    </p:set>
                                    <p:animEffect transition="in" filter="wipe(down)">
                                      <p:cBhvr>
                                        <p:cTn id="175" dur="580">
                                          <p:stCondLst>
                                            <p:cond delay="0"/>
                                          </p:stCondLst>
                                        </p:cTn>
                                        <p:tgtEl>
                                          <p:spTgt spid="18"/>
                                        </p:tgtEl>
                                      </p:cBhvr>
                                    </p:animEffect>
                                    <p:anim calcmode="lin" valueType="num">
                                      <p:cBhvr>
                                        <p:cTn id="17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1" dur="26">
                                          <p:stCondLst>
                                            <p:cond delay="650"/>
                                          </p:stCondLst>
                                        </p:cTn>
                                        <p:tgtEl>
                                          <p:spTgt spid="18"/>
                                        </p:tgtEl>
                                      </p:cBhvr>
                                      <p:to x="100000" y="60000"/>
                                    </p:animScale>
                                    <p:animScale>
                                      <p:cBhvr>
                                        <p:cTn id="182" dur="166" decel="50000">
                                          <p:stCondLst>
                                            <p:cond delay="676"/>
                                          </p:stCondLst>
                                        </p:cTn>
                                        <p:tgtEl>
                                          <p:spTgt spid="18"/>
                                        </p:tgtEl>
                                      </p:cBhvr>
                                      <p:to x="100000" y="100000"/>
                                    </p:animScale>
                                    <p:animScale>
                                      <p:cBhvr>
                                        <p:cTn id="183" dur="26">
                                          <p:stCondLst>
                                            <p:cond delay="1312"/>
                                          </p:stCondLst>
                                        </p:cTn>
                                        <p:tgtEl>
                                          <p:spTgt spid="18"/>
                                        </p:tgtEl>
                                      </p:cBhvr>
                                      <p:to x="100000" y="80000"/>
                                    </p:animScale>
                                    <p:animScale>
                                      <p:cBhvr>
                                        <p:cTn id="184" dur="166" decel="50000">
                                          <p:stCondLst>
                                            <p:cond delay="1338"/>
                                          </p:stCondLst>
                                        </p:cTn>
                                        <p:tgtEl>
                                          <p:spTgt spid="18"/>
                                        </p:tgtEl>
                                      </p:cBhvr>
                                      <p:to x="100000" y="100000"/>
                                    </p:animScale>
                                    <p:animScale>
                                      <p:cBhvr>
                                        <p:cTn id="185" dur="26">
                                          <p:stCondLst>
                                            <p:cond delay="1642"/>
                                          </p:stCondLst>
                                        </p:cTn>
                                        <p:tgtEl>
                                          <p:spTgt spid="18"/>
                                        </p:tgtEl>
                                      </p:cBhvr>
                                      <p:to x="100000" y="90000"/>
                                    </p:animScale>
                                    <p:animScale>
                                      <p:cBhvr>
                                        <p:cTn id="186" dur="166" decel="50000">
                                          <p:stCondLst>
                                            <p:cond delay="1668"/>
                                          </p:stCondLst>
                                        </p:cTn>
                                        <p:tgtEl>
                                          <p:spTgt spid="18"/>
                                        </p:tgtEl>
                                      </p:cBhvr>
                                      <p:to x="100000" y="100000"/>
                                    </p:animScale>
                                    <p:animScale>
                                      <p:cBhvr>
                                        <p:cTn id="187" dur="26">
                                          <p:stCondLst>
                                            <p:cond delay="1808"/>
                                          </p:stCondLst>
                                        </p:cTn>
                                        <p:tgtEl>
                                          <p:spTgt spid="18"/>
                                        </p:tgtEl>
                                      </p:cBhvr>
                                      <p:to x="100000" y="95000"/>
                                    </p:animScale>
                                    <p:animScale>
                                      <p:cBhvr>
                                        <p:cTn id="188" dur="166" decel="50000">
                                          <p:stCondLst>
                                            <p:cond delay="1834"/>
                                          </p:stCondLst>
                                        </p:cTn>
                                        <p:tgtEl>
                                          <p:spTgt spid="18"/>
                                        </p:tgtEl>
                                      </p:cBhvr>
                                      <p:to x="100000" y="100000"/>
                                    </p:animScale>
                                  </p:childTnLst>
                                  <p:subTnLst>
                                    <p:audio>
                                      <p:cMediaNode>
                                        <p:cTn display="0" masterRel="sameClick">
                                          <p:stCondLst>
                                            <p:cond evt="begin" delay="0">
                                              <p:tn val="1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1. </a:t>
            </a:r>
            <a:r>
              <a:rPr lang="vi-VN" sz="4000" b="1" smtClean="0">
                <a:solidFill>
                  <a:schemeClr val="tx1"/>
                </a:solidFill>
                <a:latin typeface="Times New Roman" panose="02020603050405020304" pitchFamily="18" charset="0"/>
                <a:cs typeface="Times New Roman" panose="02020603050405020304" pitchFamily="18" charset="0"/>
              </a:rPr>
              <a:t>Phương </a:t>
            </a:r>
            <a:r>
              <a:rPr lang="vi-VN" sz="4000" b="1">
                <a:solidFill>
                  <a:schemeClr val="tx1"/>
                </a:solidFill>
                <a:latin typeface="Times New Roman" panose="02020603050405020304" pitchFamily="18" charset="0"/>
                <a:cs typeface="Times New Roman" panose="02020603050405020304" pitchFamily="18" charset="0"/>
              </a:rPr>
              <a:t>thức biểu đạt chính của cây khế là gì?</a:t>
            </a:r>
            <a:r>
              <a:rPr lang="en-US" sz="4000" b="1" smtClean="0">
                <a:solidFill>
                  <a:schemeClr val="tx1"/>
                </a:solidFill>
                <a:latin typeface="Times New Roman" panose="02020603050405020304" pitchFamily="18" charset="0"/>
                <a:cs typeface="Times New Roman" panose="02020603050405020304" pitchFamily="18" charset="0"/>
              </a:rPr>
              <a:t>  </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 Biểu cảm.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A. Tự sự.</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 Nghị luận.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 Miêu tả.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42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smtClean="0">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Câu </a:t>
            </a:r>
            <a:r>
              <a:rPr lang="en-US" sz="4000" b="1">
                <a:solidFill>
                  <a:schemeClr val="tx1"/>
                </a:solidFill>
                <a:latin typeface="Times New Roman" panose="02020603050405020304" pitchFamily="18" charset="0"/>
                <a:cs typeface="Times New Roman" panose="02020603050405020304" pitchFamily="18" charset="0"/>
              </a:rPr>
              <a:t>2. Trong các sự kiện sau, sự kiện nào xuất hiện đầu tiên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C.</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đẩy em ra ở riêng nhưng chỉ chia cho một túp lều nát và một cây khế.</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Vợ </a:t>
            </a:r>
            <a:r>
              <a:rPr lang="vi-VN" sz="2800">
                <a:latin typeface="Times New Roman" panose="02020603050405020304" pitchFamily="18" charset="0"/>
                <a:cs typeface="Times New Roman" panose="02020603050405020304" pitchFamily="18" charset="0"/>
              </a:rPr>
              <a:t>chồng người anh thấy, sinh lòng tham nên muốn đổi cây khế cho mình. Người em ưng thuận.</a:t>
            </a:r>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Vợ </a:t>
            </a:r>
            <a:r>
              <a:rPr lang="vi-VN" sz="2800">
                <a:solidFill>
                  <a:prstClr val="white"/>
                </a:solidFill>
                <a:latin typeface="Times New Roman" panose="02020603050405020304" pitchFamily="18" charset="0"/>
                <a:cs typeface="Times New Roman" panose="02020603050405020304" pitchFamily="18" charset="0"/>
              </a:rPr>
              <a:t>chồng em gặp chim đến ăn khế, được chim trả bằng vàng đựng trong túi ba gang. Gia đình người em trở nên khá giả</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từ khi lấy vợ lười biếng, đẩy công việc  cho vợ chồng em. Còn hai vợ chồng người em chăm chỉ làm lụng.</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5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smtClean="0">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Câu 3. Đâu không phải ý nghĩa câu chuyện?</a:t>
            </a: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C.</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Phê </a:t>
            </a:r>
            <a:r>
              <a:rPr lang="vi-VN" sz="2800">
                <a:solidFill>
                  <a:prstClr val="white"/>
                </a:solidFill>
                <a:latin typeface="Times New Roman" panose="02020603050405020304" pitchFamily="18" charset="0"/>
                <a:cs typeface="Times New Roman" panose="02020603050405020304" pitchFamily="18" charset="0"/>
              </a:rPr>
              <a:t>phán người tham lam, kẻ ác.</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Thể </a:t>
            </a:r>
            <a:r>
              <a:rPr lang="vi-VN" sz="2800">
                <a:latin typeface="Times New Roman" panose="02020603050405020304" pitchFamily="18" charset="0"/>
                <a:cs typeface="Times New Roman" panose="02020603050405020304" pitchFamily="18" charset="0"/>
              </a:rPr>
              <a:t>hiện ước mơ của nhân dân về công bằng.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Ca </a:t>
            </a:r>
            <a:r>
              <a:rPr lang="vi-VN" sz="2800">
                <a:solidFill>
                  <a:prstClr val="white"/>
                </a:solidFill>
                <a:latin typeface="Times New Roman" panose="02020603050405020304" pitchFamily="18" charset="0"/>
                <a:cs typeface="Times New Roman" panose="02020603050405020304" pitchFamily="18" charset="0"/>
              </a:rPr>
              <a:t>ngợi người hiền lành, nhân hậu.</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2800" smtClean="0">
                <a:solidFill>
                  <a:prstClr val="white"/>
                </a:solidFill>
                <a:latin typeface="Times New Roman" panose="02020603050405020304" pitchFamily="18" charset="0"/>
                <a:cs typeface="Times New Roman" panose="02020603050405020304" pitchFamily="18" charset="0"/>
              </a:rPr>
              <a:t>B.</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Th</a:t>
            </a:r>
            <a:r>
              <a:rPr lang="en-US" sz="2800">
                <a:solidFill>
                  <a:prstClr val="white"/>
                </a:solidFill>
                <a:latin typeface="Times New Roman" panose="02020603050405020304" pitchFamily="18" charset="0"/>
                <a:cs typeface="Times New Roman" panose="02020603050405020304" pitchFamily="18" charset="0"/>
              </a:rPr>
              <a:t>ể</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hiện ước mơ của nhân dân về anh hùng.</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78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4. Chi tiết nào sau đây là yếu tố kìa ảo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Người em may chiếc túi ba </a:t>
            </a:r>
            <a:r>
              <a:rPr lang="vi-VN" sz="3600" smtClean="0">
                <a:solidFill>
                  <a:prstClr val="white"/>
                </a:solidFill>
                <a:latin typeface="Times New Roman" panose="02020603050405020304" pitchFamily="18" charset="0"/>
                <a:cs typeface="Times New Roman" panose="02020603050405020304" pitchFamily="18" charset="0"/>
              </a:rPr>
              <a:t>gang</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Con chim biết nói tiếng </a:t>
            </a:r>
            <a:r>
              <a:rPr lang="en-US" sz="3600" smtClean="0">
                <a:latin typeface="Times New Roman" panose="02020603050405020304" pitchFamily="18" charset="0"/>
                <a:cs typeface="Times New Roman" panose="02020603050405020304" pitchFamily="18" charset="0"/>
              </a:rPr>
              <a:t>ng</a:t>
            </a:r>
            <a:r>
              <a:rPr lang="vi-VN" sz="3600" smtClean="0">
                <a:latin typeface="Times New Roman" panose="02020603050405020304" pitchFamily="18" charset="0"/>
                <a:cs typeface="Times New Roman" panose="02020603050405020304" pitchFamily="18" charset="0"/>
              </a:rPr>
              <a:t>ười</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Người em đổi túp lều và cây khế cho người </a:t>
            </a:r>
            <a:r>
              <a:rPr lang="vi-VN" sz="3600" smtClean="0">
                <a:solidFill>
                  <a:prstClr val="white"/>
                </a:solidFill>
                <a:latin typeface="Times New Roman" panose="02020603050405020304" pitchFamily="18" charset="0"/>
                <a:cs typeface="Times New Roman" panose="02020603050405020304" pitchFamily="18" charset="0"/>
              </a:rPr>
              <a:t>anh</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Người anh chia cho em túp lều và cây </a:t>
            </a:r>
            <a:r>
              <a:rPr lang="vi-VN" sz="3600" smtClean="0">
                <a:solidFill>
                  <a:prstClr val="white"/>
                </a:solidFill>
                <a:latin typeface="Times New Roman" panose="02020603050405020304" pitchFamily="18" charset="0"/>
                <a:cs typeface="Times New Roman" panose="02020603050405020304" pitchFamily="18" charset="0"/>
              </a:rPr>
              <a:t>khế</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93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4000" b="1">
                <a:solidFill>
                  <a:prstClr val="black"/>
                </a:solidFill>
                <a:latin typeface="Times New Roman" panose="02020603050405020304" pitchFamily="18" charset="0"/>
                <a:cs typeface="Times New Roman" panose="02020603050405020304" pitchFamily="18" charset="0"/>
              </a:rPr>
              <a:t>5. Hai anh em nhà kia tính tình khác nhau thế nào?</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Người </a:t>
            </a:r>
            <a:r>
              <a:rPr lang="pt-BR" sz="2800">
                <a:solidFill>
                  <a:prstClr val="white"/>
                </a:solidFill>
                <a:latin typeface="Times New Roman" panose="02020603050405020304" pitchFamily="18" charset="0"/>
                <a:cs typeface="Times New Roman" panose="02020603050405020304" pitchFamily="18" charset="0"/>
              </a:rPr>
              <a:t>em tham lam lười biếng.</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Cả </a:t>
            </a:r>
            <a:r>
              <a:rPr lang="vi-VN" sz="2800">
                <a:solidFill>
                  <a:prstClr val="white"/>
                </a:solidFill>
                <a:latin typeface="Times New Roman" panose="02020603050405020304" pitchFamily="18" charset="0"/>
                <a:cs typeface="Times New Roman" panose="02020603050405020304" pitchFamily="18" charset="0"/>
              </a:rPr>
              <a:t>ba đáp án đều sai.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tham lam, lười biếng, người em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33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6.</a:t>
            </a:r>
            <a:r>
              <a:rPr lang="pt-BR" sz="4000" b="1">
                <a:solidFill>
                  <a:schemeClr val="tx1"/>
                </a:solidFill>
                <a:latin typeface="Times New Roman" panose="02020603050405020304" pitchFamily="18" charset="0"/>
                <a:cs typeface="Times New Roman" panose="02020603050405020304" pitchFamily="18" charset="0"/>
              </a:rPr>
              <a:t> Khi cho em ra ở riêng, người anh chia gì cho em?</a:t>
            </a:r>
            <a:endParaRPr lang="en-US" sz="4000" b="1" smtClean="0">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 Túp lều.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A. </a:t>
            </a:r>
            <a:r>
              <a:rPr lang="en-US" sz="3600" smtClean="0">
                <a:latin typeface="Times New Roman" panose="02020603050405020304" pitchFamily="18" charset="0"/>
                <a:cs typeface="Times New Roman" panose="02020603050405020304" pitchFamily="18" charset="0"/>
              </a:rPr>
              <a:t>Cây </a:t>
            </a:r>
            <a:r>
              <a:rPr lang="en-US" sz="3600">
                <a:latin typeface="Times New Roman" panose="02020603050405020304" pitchFamily="18" charset="0"/>
                <a:cs typeface="Times New Roman" panose="02020603050405020304" pitchFamily="18" charset="0"/>
              </a:rPr>
              <a:t>khế và túp </a:t>
            </a:r>
            <a:r>
              <a:rPr lang="en-US" sz="3600" smtClean="0">
                <a:latin typeface="Times New Roman" panose="02020603050405020304" pitchFamily="18" charset="0"/>
                <a:cs typeface="Times New Roman" panose="02020603050405020304" pitchFamily="18" charset="0"/>
              </a:rPr>
              <a:t>lều.</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 Vàng bạc.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 Ngôi nhà ngói.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67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7.</a:t>
            </a:r>
            <a:r>
              <a:rPr lang="vi-VN" sz="4000" b="1">
                <a:solidFill>
                  <a:schemeClr val="tx1"/>
                </a:solidFill>
                <a:latin typeface="Times New Roman" panose="02020603050405020304" pitchFamily="18" charset="0"/>
                <a:cs typeface="Times New Roman" panose="02020603050405020304" pitchFamily="18" charset="0"/>
              </a:rPr>
              <a:t> Khi thấy em trở nên giàu có, người anh đã làm gì?</a:t>
            </a:r>
            <a:endParaRPr lang="en-US" sz="4000" b="1" smtClean="0">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cho rằng người em đã làm việc khuất </a:t>
            </a:r>
            <a:r>
              <a:rPr lang="vi-VN" sz="3600" smtClean="0">
                <a:solidFill>
                  <a:prstClr val="white"/>
                </a:solidFill>
                <a:latin typeface="Times New Roman" panose="02020603050405020304" pitchFamily="18" charset="0"/>
                <a:cs typeface="Times New Roman" panose="02020603050405020304" pitchFamily="18" charset="0"/>
              </a:rPr>
              <a:t>tất</a:t>
            </a:r>
            <a:r>
              <a:rPr lang="en-US" sz="3600" smtClean="0">
                <a:solidFill>
                  <a:prstClr val="white"/>
                </a:solidFill>
                <a:latin typeface="Times New Roman" panose="02020603050405020304" pitchFamily="18" charset="0"/>
                <a:cs typeface="Times New Roman" panose="02020603050405020304" pitchFamily="18" charset="0"/>
              </a:rPr>
              <a:t>.</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smtClean="0">
                <a:latin typeface="Times New Roman" panose="02020603050405020304" pitchFamily="18" charset="0"/>
                <a:cs typeface="Times New Roman" panose="02020603050405020304" pitchFamily="18" charset="0"/>
              </a:rPr>
              <a:t>A. </a:t>
            </a:r>
            <a:r>
              <a:rPr lang="vi-VN" sz="3600" smtClean="0">
                <a:latin typeface="Times New Roman" panose="02020603050405020304" pitchFamily="18" charset="0"/>
                <a:cs typeface="Times New Roman" panose="02020603050405020304" pitchFamily="18" charset="0"/>
              </a:rPr>
              <a:t>Người </a:t>
            </a:r>
            <a:r>
              <a:rPr lang="vi-VN" sz="3600">
                <a:latin typeface="Times New Roman" panose="02020603050405020304" pitchFamily="18" charset="0"/>
                <a:cs typeface="Times New Roman" panose="02020603050405020304" pitchFamily="18" charset="0"/>
              </a:rPr>
              <a:t>anh đòi đổi ruộng vườn, nhà cửa của mình để lấy cây khế.</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thấy hối hận vì trước kia đã đối xử không tốt với </a:t>
            </a:r>
            <a:r>
              <a:rPr lang="vi-VN" sz="3600" smtClean="0">
                <a:solidFill>
                  <a:prstClr val="white"/>
                </a:solidFill>
                <a:latin typeface="Times New Roman" panose="02020603050405020304" pitchFamily="18" charset="0"/>
                <a:cs typeface="Times New Roman" panose="02020603050405020304" pitchFamily="18" charset="0"/>
              </a:rPr>
              <a:t>em</a:t>
            </a:r>
            <a:r>
              <a:rPr lang="en-US" sz="3600" smtClean="0">
                <a:solidFill>
                  <a:prstClr val="white"/>
                </a:solidFill>
                <a:latin typeface="Times New Roman" panose="02020603050405020304" pitchFamily="18" charset="0"/>
                <a:cs typeface="Times New Roman" panose="02020603050405020304" pitchFamily="18" charset="0"/>
              </a:rPr>
              <a:t>.</a:t>
            </a:r>
            <a:r>
              <a:rPr lang="vi-VN" sz="3600" smtClean="0">
                <a:solidFill>
                  <a:prstClr val="white"/>
                </a:solidFill>
                <a:latin typeface="Times New Roman" panose="02020603050405020304" pitchFamily="18" charset="0"/>
                <a:cs typeface="Times New Roman" panose="02020603050405020304" pitchFamily="18" charset="0"/>
              </a:rPr>
              <a:t> </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đòi người em cho mình cây khế.</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92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8.</a:t>
            </a:r>
            <a:r>
              <a:rPr lang="vi-VN" sz="4000" b="1">
                <a:solidFill>
                  <a:schemeClr val="tx1"/>
                </a:solidFill>
                <a:latin typeface="Times New Roman" panose="02020603050405020304" pitchFamily="18" charset="0"/>
                <a:cs typeface="Times New Roman" panose="02020603050405020304" pitchFamily="18" charset="0"/>
              </a:rPr>
              <a:t> Vì sao người anh rơi xuống biển:</a:t>
            </a:r>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cầm nhiều vàng quá nên bị trượt tay và rơi </a:t>
            </a:r>
            <a:r>
              <a:rPr lang="vi-VN" sz="2800" smtClean="0">
                <a:solidFill>
                  <a:prstClr val="white"/>
                </a:solidFill>
                <a:latin typeface="Times New Roman" panose="02020603050405020304" pitchFamily="18" charset="0"/>
                <a:cs typeface="Times New Roman" panose="02020603050405020304" pitchFamily="18" charset="0"/>
              </a:rPr>
              <a:t>xuống</a:t>
            </a:r>
            <a:r>
              <a:rPr lang="en-US"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Người </a:t>
            </a:r>
            <a:r>
              <a:rPr lang="vi-VN" sz="2800">
                <a:latin typeface="Times New Roman" panose="02020603050405020304" pitchFamily="18" charset="0"/>
                <a:cs typeface="Times New Roman" panose="02020603050405020304" pitchFamily="18" charset="0"/>
              </a:rPr>
              <a:t>anh lấy quá nhiều vàng, con chim đuối sức vì chở quá nặng.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Cả </a:t>
            </a:r>
            <a:r>
              <a:rPr lang="vi-VN" sz="2800">
                <a:solidFill>
                  <a:prstClr val="white"/>
                </a:solidFill>
                <a:latin typeface="Times New Roman" panose="02020603050405020304" pitchFamily="18" charset="0"/>
                <a:cs typeface="Times New Roman" panose="02020603050405020304" pitchFamily="18" charset="0"/>
              </a:rPr>
              <a:t>ba đáp án đều sai</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lấy quá nhiều vàng, phượng hoàng cố tình nghiêng cánh làm rơi người anh</a:t>
            </a:r>
            <a:r>
              <a:rPr lang="vi-VN" sz="2800" smtClean="0">
                <a:solidFill>
                  <a:prstClr val="white"/>
                </a:solidFill>
                <a:latin typeface="Times New Roman" panose="02020603050405020304" pitchFamily="18" charset="0"/>
                <a:cs typeface="Times New Roman" panose="02020603050405020304" pitchFamily="18" charset="0"/>
              </a:rPr>
              <a:t>.</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62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9.</a:t>
            </a:r>
            <a:r>
              <a:rPr lang="vi-VN" sz="4000" b="1">
                <a:solidFill>
                  <a:schemeClr val="tx1"/>
                </a:solidFill>
                <a:latin typeface="Times New Roman" panose="02020603050405020304" pitchFamily="18" charset="0"/>
                <a:cs typeface="Times New Roman" panose="02020603050405020304" pitchFamily="18" charset="0"/>
              </a:rPr>
              <a:t> Câu chuyện muốn nói với chúng ta điều gì?</a:t>
            </a:r>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Xấu </a:t>
            </a:r>
            <a:r>
              <a:rPr lang="vi-VN" sz="2800">
                <a:solidFill>
                  <a:prstClr val="white"/>
                </a:solidFill>
                <a:latin typeface="Times New Roman" panose="02020603050405020304" pitchFamily="18" charset="0"/>
                <a:cs typeface="Times New Roman" panose="02020603050405020304" pitchFamily="18" charset="0"/>
              </a:rPr>
              <a:t>xa, tham lam vẫn sẽ gặp điều tốt lành.</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Chăm </a:t>
            </a:r>
            <a:r>
              <a:rPr lang="vi-VN" sz="2800">
                <a:latin typeface="Times New Roman" panose="02020603050405020304" pitchFamily="18" charset="0"/>
                <a:cs typeface="Times New Roman" panose="02020603050405020304" pitchFamily="18" charset="0"/>
              </a:rPr>
              <a:t>chỉ , tốt bụng sẽ gặp được điều tốt.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Câu </a:t>
            </a:r>
            <a:r>
              <a:rPr lang="pt-BR" sz="2800">
                <a:solidFill>
                  <a:prstClr val="white"/>
                </a:solidFill>
                <a:latin typeface="Times New Roman" panose="02020603050405020304" pitchFamily="18" charset="0"/>
                <a:cs typeface="Times New Roman" panose="02020603050405020304" pitchFamily="18" charset="0"/>
              </a:rPr>
              <a:t>A và B đúng</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Những </a:t>
            </a:r>
            <a:r>
              <a:rPr lang="vi-VN" sz="2800">
                <a:solidFill>
                  <a:prstClr val="white"/>
                </a:solidFill>
                <a:latin typeface="Times New Roman" panose="02020603050405020304" pitchFamily="18" charset="0"/>
                <a:cs typeface="Times New Roman" panose="02020603050405020304" pitchFamily="18" charset="0"/>
              </a:rPr>
              <a:t>kẻ xấu xa, tham lam sẽ tự gây họa cho bản thân.</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57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smtClean="0">
                <a:solidFill>
                  <a:prstClr val="white"/>
                </a:solidFill>
                <a:latin typeface="Times New Roman" pitchFamily="18" charset="0"/>
                <a:cs typeface="Times New Roman" pitchFamily="18" charset="0"/>
              </a:rPr>
              <a:t>Câu 2.</a:t>
            </a:r>
            <a:r>
              <a:rPr lang="en-US" sz="2800" b="1" i="1" smtClean="0">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mỏ gõ rất hăng</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Bắt sâu bắt bọ cho bằng sạch cây?</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Gõ</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kiến.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5804" y="1790983"/>
            <a:ext cx="5004459" cy="3588257"/>
          </a:xfrm>
          <a:prstGeom prst="rect">
            <a:avLst/>
          </a:prstGeom>
        </p:spPr>
      </p:pic>
    </p:spTree>
    <p:extLst>
      <p:ext uri="{BB962C8B-B14F-4D97-AF65-F5344CB8AC3E}">
        <p14:creationId xmlns:p14="http://schemas.microsoft.com/office/powerpoint/2010/main" val="25751557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10.</a:t>
            </a:r>
            <a:r>
              <a:rPr lang="vi-VN" sz="4000" b="1" smtClean="0">
                <a:solidFill>
                  <a:schemeClr val="tx1"/>
                </a:solidFill>
                <a:latin typeface="Times New Roman" panose="02020603050405020304" pitchFamily="18" charset="0"/>
                <a:cs typeface="Times New Roman" panose="02020603050405020304" pitchFamily="18" charset="0"/>
              </a:rPr>
              <a:t> </a:t>
            </a:r>
            <a:r>
              <a:rPr lang="en-US" sz="4000" b="1" smtClean="0">
                <a:solidFill>
                  <a:schemeClr val="tx1"/>
                </a:solidFill>
                <a:latin typeface="Times New Roman" panose="02020603050405020304" pitchFamily="18" charset="0"/>
                <a:cs typeface="Times New Roman" panose="02020603050405020304" pitchFamily="18" charset="0"/>
              </a:rPr>
              <a:t>Yếu tố kì ảo trong truyện là</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Túi ba gang</a:t>
            </a:r>
            <a:r>
              <a:rPr lang="vi-VN"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Mảnh vườn</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Chim thần</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Cây khế</a:t>
            </a:r>
            <a:r>
              <a:rPr lang="vi-VN"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11037" y="-1229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20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669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5444836" y="1960510"/>
            <a:ext cx="6068291" cy="3170099"/>
          </a:xfrm>
          <a:prstGeom prst="rect">
            <a:avLst/>
          </a:prstGeom>
        </p:spPr>
        <p:txBody>
          <a:bodyPr wrap="square">
            <a:spAutoFit/>
          </a:bodyPr>
          <a:lstStyle/>
          <a:p>
            <a:pPr marL="30480" marR="30480" algn="just">
              <a:spcBef>
                <a:spcPts val="0"/>
              </a:spcBef>
            </a:pPr>
            <a:r>
              <a:rPr lang="en-US" sz="4000" i="1" kern="0">
                <a:solidFill>
                  <a:srgbClr val="000000"/>
                </a:solidFill>
                <a:latin typeface="Times New Roman" panose="02020603050405020304" pitchFamily="18" charset="0"/>
                <a:ea typeface="Times New Roman" panose="02020603050405020304" pitchFamily="18" charset="0"/>
              </a:rPr>
              <a:t>Tưởng tượng một kết thúc khác cho truyện “Cây khế”. Viết đoạn văn (khoảng 5-7 câu) kể về kết thúc đó.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305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5098473" y="-34328"/>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4643251" y="82263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51" y="1845964"/>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153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3283528" y="-191516"/>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5874328" y="-79141"/>
            <a:ext cx="6068290" cy="175432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Kể về kết thúc khác cho truyện “</a:t>
            </a:r>
            <a:r>
              <a:rPr lang="en-US" sz="3200" i="1" kern="100" smtClean="0">
                <a:latin typeface="Times New Roman" panose="02020603050405020304" pitchFamily="18" charset="0"/>
                <a:ea typeface="SimSun" panose="02010600030101010101" pitchFamily="2" charset="-122"/>
              </a:rPr>
              <a:t>Cây khế”</a:t>
            </a:r>
            <a:endParaRPr lang="en-US" sz="3200" i="1"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49" y="15638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lại sự việc sau khi rơi xuống biển.</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90505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Người anh ân hận, xin lỗi em trai.</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Hai anh em sống hòa thuận, vui vẻ.</a:t>
            </a:r>
            <a:endParaRPr lang="en-US" sz="3200" kern="100">
              <a:effectLst/>
              <a:latin typeface="Times New Roman" panose="02020603050405020304" pitchFamily="18" charset="0"/>
              <a:ea typeface="SimSun" panose="02010600030101010101" pitchFamily="2" charset="-122"/>
            </a:endParaRPr>
          </a:p>
        </p:txBody>
      </p:sp>
      <p:sp>
        <p:nvSpPr>
          <p:cNvPr id="9" name="Rectangle 8"/>
          <p:cNvSpPr/>
          <p:nvPr/>
        </p:nvSpPr>
        <p:spPr>
          <a:xfrm>
            <a:off x="4740232" y="5112715"/>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Giúp đỡ người nghèo.</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7176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4946072" y="429491"/>
            <a:ext cx="7121236" cy="5693866"/>
          </a:xfrm>
          <a:prstGeom prst="rect">
            <a:avLst/>
          </a:prstGeom>
        </p:spPr>
        <p:txBody>
          <a:bodyPr wrap="square">
            <a:spAutoFit/>
          </a:bodyPr>
          <a:lstStyle/>
          <a:p>
            <a:pPr marL="30480" marR="30480" lvl="0" algn="just"/>
            <a:r>
              <a:rPr lang="en-US" sz="2800" i="1" kern="0">
                <a:solidFill>
                  <a:srgbClr val="000000"/>
                </a:solidFill>
                <a:latin typeface="Times New Roman" panose="02020603050405020304" pitchFamily="18" charset="0"/>
                <a:ea typeface="Times New Roman" panose="02020603050405020304" pitchFamily="18" charset="0"/>
              </a:rPr>
              <a:t>	</a:t>
            </a:r>
            <a:r>
              <a:rPr lang="vi-VN" sz="2800" i="1" kern="0" smtClean="0">
                <a:solidFill>
                  <a:srgbClr val="000000"/>
                </a:solidFill>
                <a:latin typeface="Times New Roman" panose="02020603050405020304" pitchFamily="18" charset="0"/>
                <a:ea typeface="Times New Roman" panose="02020603050405020304" pitchFamily="18" charset="0"/>
              </a:rPr>
              <a:t>Sau </a:t>
            </a:r>
            <a:r>
              <a:rPr lang="vi-VN" sz="2800" i="1" kern="0">
                <a:solidFill>
                  <a:srgbClr val="000000"/>
                </a:solidFill>
                <a:latin typeface="Times New Roman" panose="02020603050405020304" pitchFamily="18" charset="0"/>
                <a:ea typeface="Times New Roman" panose="02020603050405020304" pitchFamily="18" charset="0"/>
              </a:rPr>
              <a:t>khi bị rơi xuống biển, người anh trôi dạt vào bờ. Tỉnh lại được người dân cứu giúp và đưa trở về nhà trong tình trạng thê thảm. Từ đó, người anh hiểu ra hậu quả do thói tham lam gây nên và sống tử tế, nhân hậu hơn. Chứng kiến người anh đã thức tỉnh, người em trai hết lòng giúp đỡ anh vực dậy, cùng nhau chia ruộng đất, lao động cần mẫn, chăm chỉ và yêu thương nhau hơn xưa. Thấm thoát cả hai anh em cùng trở nên khá giả. Họ đã bàn với nhau để dành một phần riêng thóc gạo giúp đỡ những người nghèo khổ. Tiếng lành đồn xa, ai ai cũng yêu quý hai anh em nhà ấy.</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712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1841106"/>
            <a:ext cx="63746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HƯỚNG</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DẪN TỰ HỌC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16653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3283528" y="-191516"/>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Bài cũ:</a:t>
            </a:r>
            <a:endParaRPr lang="en-US" sz="3200" b="1" kern="100">
              <a:effectLst/>
              <a:latin typeface="Times New Roman" panose="02020603050405020304" pitchFamily="18" charset="0"/>
              <a:ea typeface="SimSun" panose="02010600030101010101" pitchFamily="2" charset="-122"/>
            </a:endParaRPr>
          </a:p>
        </p:txBody>
      </p:sp>
      <p:sp>
        <p:nvSpPr>
          <p:cNvPr id="7" name="Rectangle 6"/>
          <p:cNvSpPr/>
          <p:nvPr/>
        </p:nvSpPr>
        <p:spPr>
          <a:xfrm>
            <a:off x="4322620" y="474856"/>
            <a:ext cx="6068290" cy="1200329"/>
          </a:xfrm>
          <a:prstGeom prst="rect">
            <a:avLst/>
          </a:prstGeom>
        </p:spPr>
        <p:txBody>
          <a:bodyPr wrap="square">
            <a:spAutoFit/>
          </a:bodyPr>
          <a:lstStyle/>
          <a:p>
            <a:pPr algn="just"/>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Khái quát nội dung bài học bằng sơ đồ.</a:t>
            </a:r>
            <a:endParaRPr lang="en-US" sz="3200" i="1" kern="100">
              <a:effectLst/>
              <a:latin typeface="Times New Roman" panose="02020603050405020304" pitchFamily="18" charset="0"/>
              <a:ea typeface="SimSun" panose="02010600030101010101" pitchFamily="2" charset="-122"/>
            </a:endParaRPr>
          </a:p>
        </p:txBody>
      </p:sp>
      <p:sp>
        <p:nvSpPr>
          <p:cNvPr id="8" name="Rectangle 7"/>
          <p:cNvSpPr/>
          <p:nvPr/>
        </p:nvSpPr>
        <p:spPr>
          <a:xfrm>
            <a:off x="3283528" y="1461595"/>
            <a:ext cx="7785463" cy="175432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Sưu tầm các truyện cổ tích cùng chủ đề.     </a:t>
            </a:r>
            <a:endParaRPr lang="en-US" sz="3200" kern="100">
              <a:effectLst/>
              <a:latin typeface="Times New Roman" panose="02020603050405020304" pitchFamily="18" charset="0"/>
              <a:ea typeface="SimSun" panose="02010600030101010101" pitchFamily="2" charset="-122"/>
            </a:endParaRPr>
          </a:p>
        </p:txBody>
      </p:sp>
      <p:sp>
        <p:nvSpPr>
          <p:cNvPr id="9" name="Rectangle 8"/>
          <p:cNvSpPr/>
          <p:nvPr/>
        </p:nvSpPr>
        <p:spPr>
          <a:xfrm>
            <a:off x="3464033" y="3325497"/>
            <a:ext cx="7785463" cy="90505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Bài mới:     </a:t>
            </a:r>
            <a:endParaRPr lang="en-US" sz="3200" b="1" kern="100">
              <a:effectLst/>
              <a:latin typeface="Times New Roman" panose="02020603050405020304" pitchFamily="18" charset="0"/>
              <a:ea typeface="SimSun" panose="02010600030101010101" pitchFamily="2" charset="-122"/>
            </a:endParaRPr>
          </a:p>
        </p:txBody>
      </p:sp>
      <p:sp>
        <p:nvSpPr>
          <p:cNvPr id="10" name="Rectangle 9"/>
          <p:cNvSpPr/>
          <p:nvPr/>
        </p:nvSpPr>
        <p:spPr>
          <a:xfrm>
            <a:off x="3865419" y="4179868"/>
            <a:ext cx="7785463" cy="90505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Soạn: Thực hành tiếng Việt.</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1447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68218" y="5103674"/>
            <a:ext cx="659814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srgbClr val="FF0000"/>
                </a:solidFill>
                <a:latin typeface="Times New Roman" panose="02020603050405020304" pitchFamily="18" charset="0"/>
                <a:cs typeface="Times New Roman" panose="02020603050405020304" pitchFamily="18" charset="0"/>
              </a:rPr>
              <a:t>CẢM ƠN CÁC EM RẤT NHIỀU!</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76831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smtClean="0">
                <a:solidFill>
                  <a:prstClr val="white"/>
                </a:solidFill>
                <a:latin typeface="Times New Roman" pitchFamily="18" charset="0"/>
                <a:cs typeface="Times New Roman" pitchFamily="18" charset="0"/>
              </a:rPr>
              <a:t>Câu 3.</a:t>
            </a:r>
            <a:r>
              <a:rPr lang="en-US" sz="2800" b="1" i="1" smtClean="0">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bắt chước rất hay</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Dạy nó nói được tiếng Tây, tiếng Tàu?</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Vẹt</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011667" y="1790982"/>
            <a:ext cx="5197647" cy="3588257"/>
          </a:xfrm>
          <a:prstGeom prst="rect">
            <a:avLst/>
          </a:prstGeom>
        </p:spPr>
      </p:pic>
    </p:spTree>
    <p:extLst>
      <p:ext uri="{BB962C8B-B14F-4D97-AF65-F5344CB8AC3E}">
        <p14:creationId xmlns:p14="http://schemas.microsoft.com/office/powerpoint/2010/main" val="3834432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smtClean="0">
                <a:solidFill>
                  <a:prstClr val="white"/>
                </a:solidFill>
                <a:latin typeface="Times New Roman" pitchFamily="18" charset="0"/>
                <a:cs typeface="Times New Roman" pitchFamily="18" charset="0"/>
              </a:rPr>
              <a:t>Câu 4.</a:t>
            </a:r>
            <a:r>
              <a:rPr lang="en-US" sz="2800" b="1" i="1" smtClean="0">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ở dưới hang sâu</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Quắp cô công chúa mãi đâu bay về </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err="1" smtClean="0">
                <a:solidFill>
                  <a:srgbClr val="002060"/>
                </a:solidFill>
                <a:latin typeface="Times New Roman" pitchFamily="18" charset="0"/>
                <a:cs typeface="Times New Roman" pitchFamily="18" charset="0"/>
                <a:sym typeface="Arial"/>
              </a:rPr>
              <a:t>Đại</a:t>
            </a:r>
            <a:r>
              <a:rPr lang="en-US" sz="3200" b="1" dirty="0" smtClean="0">
                <a:solidFill>
                  <a:srgbClr val="002060"/>
                </a:solidFill>
                <a:latin typeface="Times New Roman" pitchFamily="18" charset="0"/>
                <a:cs typeface="Times New Roman" pitchFamily="18" charset="0"/>
                <a:sym typeface="Arial"/>
              </a:rPr>
              <a:t> </a:t>
            </a:r>
            <a:r>
              <a:rPr lang="en-US" sz="3200" b="1" dirty="0" err="1" smtClean="0">
                <a:solidFill>
                  <a:srgbClr val="002060"/>
                </a:solidFill>
                <a:latin typeface="Times New Roman" pitchFamily="18" charset="0"/>
                <a:cs typeface="Times New Roman" pitchFamily="18" charset="0"/>
                <a:sym typeface="Arial"/>
              </a:rPr>
              <a:t>bàng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3707684" y="1790983"/>
            <a:ext cx="6169284" cy="3588257"/>
          </a:xfrm>
          <a:prstGeom prst="rect">
            <a:avLst/>
          </a:prstGeom>
        </p:spPr>
      </p:pic>
    </p:spTree>
    <p:extLst>
      <p:ext uri="{BB962C8B-B14F-4D97-AF65-F5344CB8AC3E}">
        <p14:creationId xmlns:p14="http://schemas.microsoft.com/office/powerpoint/2010/main" val="4804056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smtClean="0">
                <a:solidFill>
                  <a:prstClr val="white"/>
                </a:solidFill>
                <a:latin typeface="Times New Roman" pitchFamily="18" charset="0"/>
                <a:cs typeface="Times New Roman" pitchFamily="18" charset="0"/>
              </a:rPr>
              <a:t>Câu 5.</a:t>
            </a:r>
            <a:r>
              <a:rPr lang="en-US" sz="2800" b="1" i="1" smtClean="0">
                <a:solidFill>
                  <a:prstClr val="white"/>
                </a:solidFill>
                <a:latin typeface="Times New Roman" pitchFamily="18" charset="0"/>
                <a:cs typeface="Times New Roman" pitchFamily="18" charset="0"/>
              </a:rPr>
              <a:t> </a:t>
            </a:r>
            <a:r>
              <a:rPr lang="vi-VN" sz="2800" b="1" i="1">
                <a:solidFill>
                  <a:prstClr val="white"/>
                </a:solidFill>
                <a:latin typeface="Times New Roman" pitchFamily="18" charset="0"/>
                <a:cs typeface="Times New Roman" pitchFamily="18" charset="0"/>
              </a:rPr>
              <a:t>Chim gì ăn khế mải mê</a:t>
            </a:r>
          </a:p>
          <a:p>
            <a:pPr lvl="0" algn="ctr" eaLnBrk="0" fontAlgn="base" hangingPunct="0">
              <a:spcBef>
                <a:spcPct val="0"/>
              </a:spcBef>
              <a:spcAft>
                <a:spcPct val="0"/>
              </a:spcAft>
              <a:defRPr/>
            </a:pPr>
            <a:r>
              <a:rPr lang="vi-VN" sz="2800" b="1" i="1">
                <a:solidFill>
                  <a:prstClr val="white"/>
                </a:solidFill>
                <a:latin typeface="Times New Roman" pitchFamily="18" charset="0"/>
                <a:cs typeface="Times New Roman" pitchFamily="18" charset="0"/>
              </a:rPr>
              <a:t>Ăn xong trả của chẳng chê được gì</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vi-VN" sz="3200" b="1">
                <a:solidFill>
                  <a:srgbClr val="002060"/>
                </a:solidFill>
                <a:latin typeface="Times New Roman" pitchFamily="18" charset="0"/>
                <a:cs typeface="Times New Roman" pitchFamily="18" charset="0"/>
                <a:sym typeface="Arial"/>
              </a:rPr>
              <a:t>Phượng Hoàng</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4" name="Picture 3"/>
          <p:cNvPicPr>
            <a:picLocks noChangeAspect="1"/>
          </p:cNvPicPr>
          <p:nvPr/>
        </p:nvPicPr>
        <p:blipFill>
          <a:blip r:embed="rId4"/>
          <a:stretch>
            <a:fillRect/>
          </a:stretch>
        </p:blipFill>
        <p:spPr>
          <a:xfrm>
            <a:off x="4101737" y="1790982"/>
            <a:ext cx="4875147" cy="3588257"/>
          </a:xfrm>
          <a:prstGeom prst="rect">
            <a:avLst/>
          </a:prstGeom>
        </p:spPr>
      </p:pic>
    </p:spTree>
    <p:extLst>
      <p:ext uri="{BB962C8B-B14F-4D97-AF65-F5344CB8AC3E}">
        <p14:creationId xmlns:p14="http://schemas.microsoft.com/office/powerpoint/2010/main" val="3324282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2450</Words>
  <Application>Microsoft Office PowerPoint</Application>
  <PresentationFormat>Widescreen</PresentationFormat>
  <Paragraphs>337</Paragraphs>
  <Slides>68</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宋体</vt:lpstr>
      <vt:lpstr>宋体</vt:lpstr>
      <vt:lpstr>Arial</vt:lpstr>
      <vt:lpstr>Calibri</vt:lpstr>
      <vt:lpstr>Calibri Light</vt:lpstr>
      <vt:lpstr>等线</vt:lpstr>
      <vt:lpstr>Times New Roman</vt:lpstr>
      <vt:lpstr>Wingdings</vt:lpstr>
      <vt:lpstr>Office Theme</vt:lpstr>
      <vt:lpstr>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055</cp:lastModifiedBy>
  <cp:revision>83</cp:revision>
  <dcterms:created xsi:type="dcterms:W3CDTF">2021-11-27T09:57:25Z</dcterms:created>
  <dcterms:modified xsi:type="dcterms:W3CDTF">2024-11-07T12:35:33Z</dcterms:modified>
</cp:coreProperties>
</file>