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8.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0.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2.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3.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4.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5.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1" r:id="rId3"/>
    <p:sldMasterId id="2147483695" r:id="rId4"/>
    <p:sldMasterId id="2147483707" r:id="rId5"/>
    <p:sldMasterId id="2147483719" r:id="rId6"/>
    <p:sldMasterId id="2147483731" r:id="rId7"/>
    <p:sldMasterId id="2147483743" r:id="rId8"/>
    <p:sldMasterId id="2147483755" r:id="rId9"/>
    <p:sldMasterId id="2147483767" r:id="rId10"/>
    <p:sldMasterId id="2147483779" r:id="rId11"/>
    <p:sldMasterId id="2147483791" r:id="rId12"/>
    <p:sldMasterId id="2147483803" r:id="rId13"/>
    <p:sldMasterId id="2147483815" r:id="rId14"/>
    <p:sldMasterId id="2147483827" r:id="rId15"/>
    <p:sldMasterId id="2147483839" r:id="rId16"/>
    <p:sldMasterId id="2147483851" r:id="rId17"/>
    <p:sldMasterId id="2147483863" r:id="rId18"/>
    <p:sldMasterId id="2147483875" r:id="rId19"/>
    <p:sldMasterId id="2147483887" r:id="rId20"/>
    <p:sldMasterId id="2147483899" r:id="rId21"/>
    <p:sldMasterId id="2147483911" r:id="rId22"/>
    <p:sldMasterId id="2147483923" r:id="rId23"/>
    <p:sldMasterId id="2147483935" r:id="rId24"/>
    <p:sldMasterId id="2147483947" r:id="rId25"/>
    <p:sldMasterId id="2147483959" r:id="rId26"/>
  </p:sldMasterIdLst>
  <p:notesMasterIdLst>
    <p:notesMasterId r:id="rId104"/>
  </p:notesMasterIdLst>
  <p:sldIdLst>
    <p:sldId id="257" r:id="rId27"/>
    <p:sldId id="259" r:id="rId28"/>
    <p:sldId id="392" r:id="rId29"/>
    <p:sldId id="393" r:id="rId30"/>
    <p:sldId id="504" r:id="rId31"/>
    <p:sldId id="394" r:id="rId32"/>
    <p:sldId id="395" r:id="rId33"/>
    <p:sldId id="397" r:id="rId34"/>
    <p:sldId id="399" r:id="rId35"/>
    <p:sldId id="391" r:id="rId36"/>
    <p:sldId id="388" r:id="rId37"/>
    <p:sldId id="400" r:id="rId38"/>
    <p:sldId id="405" r:id="rId39"/>
    <p:sldId id="406" r:id="rId40"/>
    <p:sldId id="465" r:id="rId41"/>
    <p:sldId id="484" r:id="rId42"/>
    <p:sldId id="489" r:id="rId43"/>
    <p:sldId id="469" r:id="rId44"/>
    <p:sldId id="411" r:id="rId45"/>
    <p:sldId id="404" r:id="rId46"/>
    <p:sldId id="490" r:id="rId47"/>
    <p:sldId id="470" r:id="rId48"/>
    <p:sldId id="491" r:id="rId49"/>
    <p:sldId id="473" r:id="rId50"/>
    <p:sldId id="474" r:id="rId51"/>
    <p:sldId id="503" r:id="rId52"/>
    <p:sldId id="492" r:id="rId53"/>
    <p:sldId id="493" r:id="rId54"/>
    <p:sldId id="502" r:id="rId55"/>
    <p:sldId id="494" r:id="rId56"/>
    <p:sldId id="500" r:id="rId57"/>
    <p:sldId id="501" r:id="rId58"/>
    <p:sldId id="478" r:id="rId59"/>
    <p:sldId id="495" r:id="rId60"/>
    <p:sldId id="419" r:id="rId61"/>
    <p:sldId id="496" r:id="rId62"/>
    <p:sldId id="427" r:id="rId63"/>
    <p:sldId id="424" r:id="rId64"/>
    <p:sldId id="488" r:id="rId65"/>
    <p:sldId id="428" r:id="rId66"/>
    <p:sldId id="497" r:id="rId67"/>
    <p:sldId id="499" r:id="rId68"/>
    <p:sldId id="429" r:id="rId69"/>
    <p:sldId id="456" r:id="rId70"/>
    <p:sldId id="433" r:id="rId71"/>
    <p:sldId id="434" r:id="rId72"/>
    <p:sldId id="435" r:id="rId73"/>
    <p:sldId id="436" r:id="rId74"/>
    <p:sldId id="437" r:id="rId75"/>
    <p:sldId id="438" r:id="rId76"/>
    <p:sldId id="439" r:id="rId77"/>
    <p:sldId id="440" r:id="rId78"/>
    <p:sldId id="441" r:id="rId79"/>
    <p:sldId id="442" r:id="rId80"/>
    <p:sldId id="443" r:id="rId81"/>
    <p:sldId id="444" r:id="rId82"/>
    <p:sldId id="445" r:id="rId83"/>
    <p:sldId id="446" r:id="rId84"/>
    <p:sldId id="447" r:id="rId85"/>
    <p:sldId id="448" r:id="rId86"/>
    <p:sldId id="449" r:id="rId87"/>
    <p:sldId id="450" r:id="rId88"/>
    <p:sldId id="451" r:id="rId89"/>
    <p:sldId id="452" r:id="rId90"/>
    <p:sldId id="453" r:id="rId91"/>
    <p:sldId id="454" r:id="rId92"/>
    <p:sldId id="455" r:id="rId93"/>
    <p:sldId id="483" r:id="rId94"/>
    <p:sldId id="481" r:id="rId95"/>
    <p:sldId id="482" r:id="rId96"/>
    <p:sldId id="457" r:id="rId97"/>
    <p:sldId id="458" r:id="rId98"/>
    <p:sldId id="459" r:id="rId99"/>
    <p:sldId id="460" r:id="rId100"/>
    <p:sldId id="461" r:id="rId101"/>
    <p:sldId id="462" r:id="rId102"/>
    <p:sldId id="463" r:id="rId103"/>
  </p:sldIdLst>
  <p:sldSz cx="12192000" cy="6858000"/>
  <p:notesSz cx="6858000" cy="9144000"/>
  <p:custDataLst>
    <p:tags r:id="rId10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33CC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704" autoAdjust="0"/>
  </p:normalViewPr>
  <p:slideViewPr>
    <p:cSldViewPr snapToGrid="0">
      <p:cViewPr varScale="1">
        <p:scale>
          <a:sx n="88" d="100"/>
          <a:sy n="88" d="100"/>
        </p:scale>
        <p:origin x="494" y="6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6" Type="http://schemas.openxmlformats.org/officeDocument/2006/relationships/slideMaster" Target="slideMasters/slideMaster16.xml"/><Relationship Id="rId107"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theme" Target="theme/theme1.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tableStyles" Target="tableStyles.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2024/11/7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108281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887052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0069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4459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00613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760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49640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0586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17858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766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57528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44253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155721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075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4859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29219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2126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61699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4070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83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39249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4377"/>
      </p:ext>
    </p:extLst>
  </p:cSld>
  <p:clrMapOvr>
    <a:masterClrMapping/>
  </p:clrMapOvr>
  <p:transition spd="slow" advClick="0" advTm="3000">
    <p:rand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1054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344803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25020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9" y="457561"/>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8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39195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9" y="457561"/>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8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065427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699788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97734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15"/>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113192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680208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02"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0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02435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196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7560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40"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4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4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5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5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98329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711673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114856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0" y="457552"/>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7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4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51452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0" y="457552"/>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7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4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76826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847850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185242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05"/>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988315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696054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92"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9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14858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751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855042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30"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3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3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4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4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649965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21453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981939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30" y="457542"/>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6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3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258459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30" y="457542"/>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6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3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872184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570256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924231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94"/>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276167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883056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4729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81"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8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786708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500130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1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1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1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3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3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679897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250115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686018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19" y="457531"/>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5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1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941535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19" y="457531"/>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5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1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07495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695166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791219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82"/>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4818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8124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067240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69"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69"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14729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824567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0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07"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0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19"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19"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339315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804614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040368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7" y="457519"/>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44"/>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0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753485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7" y="457519"/>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44"/>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0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0758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906814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68137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1929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69"/>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814459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172267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56"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5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817018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373737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4"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9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9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0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06"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602141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180350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794185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4" y="457506"/>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3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9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110661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4" y="457506"/>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3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9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47873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58207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4619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668468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55"/>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597274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41091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42"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4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426569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437429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80"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8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8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49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49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8564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59953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6302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80" y="457492"/>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1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8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286013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80" y="457492"/>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1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8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12480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85662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989364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389314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40"/>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258572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369193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27"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2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67617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728538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65"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6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65"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47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47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3576439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481718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479795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65" y="457477"/>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0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6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3769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5477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65" y="457477"/>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0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6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034110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327174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490669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24"/>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16005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479701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11"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1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624359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785548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4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4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4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46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46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28669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5453804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17344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5792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49" y="457461"/>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68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615019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49" y="457461"/>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68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84270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757361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05897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07"/>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933410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296889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94"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09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560027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786240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2"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3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32"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44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444"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9282162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62282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32744"/>
      </p:ext>
    </p:extLst>
  </p:cSld>
  <p:clrMapOvr>
    <a:masterClrMapping/>
  </p:clrMapOvr>
  <p:transition spd="slow" advClick="0" advTm="3000">
    <p:random/>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10048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4117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2" y="457444"/>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66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909586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2" y="457444"/>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66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60724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743519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65877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89"/>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6642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90455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76"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07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4962404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82412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14"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1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1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42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426"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5806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0852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526633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787343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14" y="457426"/>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65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1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832008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14" y="457426"/>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65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1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395954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974128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84798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70"/>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809733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794959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57"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05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444205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42304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5940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95"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9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95"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40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4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920772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712360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955345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5" y="457407"/>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63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9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05880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5" y="457407"/>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63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9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0140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163279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379681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50"/>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071780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727325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37"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03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0628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9070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294595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75"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7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75"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38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38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774580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228223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89064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5" y="457387"/>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61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8155124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5" y="457387"/>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61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9976847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1540351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618131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29"/>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4891924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08100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9629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16"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01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668401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769962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54"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5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5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36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366"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5556366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066199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9316052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7366"/>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59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5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0427405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7366"/>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59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5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508016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748561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6469401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07"/>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91355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206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265824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94"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199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4568311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2325355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32"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3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32"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34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344"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101819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6339101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276730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32" y="457344"/>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56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8366094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32" y="457344"/>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56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8140556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783417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03727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29476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484"/>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053621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5208472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71"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197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875534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0338747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0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0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0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32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32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01741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912694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2760284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09" y="457321"/>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54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0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9815028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09" y="457321"/>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54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0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9426825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2862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97038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64434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265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7"/>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5224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smtClean="0">
                <a:solidFill>
                  <a:schemeClr val="accent4"/>
                </a:solidFill>
                <a:latin typeface="Bodoni MT" panose="02070803080606020203" pitchFamily="18" charset="0"/>
                <a:ea typeface="方正正中黑简体" panose="02000000000000000000" pitchFamily="2" charset="-122"/>
              </a:rPr>
              <a:t>@</a:t>
            </a:r>
            <a:r>
              <a:rPr lang="zh-CN" altLang="en-US" dirty="0" smtClean="0">
                <a:solidFill>
                  <a:schemeClr val="accent4"/>
                </a:solidFill>
                <a:latin typeface="方正行楷简体" panose="03000509000000000000" pitchFamily="65" charset="-122"/>
                <a:ea typeface="方正行楷简体" panose="03000509000000000000" pitchFamily="65" charset="-122"/>
              </a:rPr>
              <a:t>雪原</a:t>
            </a:r>
            <a:r>
              <a:rPr lang="en-US" altLang="zh-CN" dirty="0" smtClean="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2024/11/7</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1634337731"/>
      </p:ext>
    </p:extLst>
  </p:cSld>
  <p:clrMapOvr>
    <a:masterClrMapping/>
  </p:clrMapOvr>
  <p:transition spd="slow" advClick="0" advTm="3000">
    <p:random/>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95714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44"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4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60470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36600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82"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8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82"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9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94"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93827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3391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02519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82" y="457594"/>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81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8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07864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82" y="457594"/>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81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8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28246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4098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00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587789"/>
      </p:ext>
    </p:extLst>
  </p:cSld>
  <p:clrMapOvr>
    <a:masterClrMapping/>
  </p:clrMapOvr>
  <p:transition spd="slow" advClick="0" advTm="3000">
    <p:random/>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4"/>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30708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193268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41"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4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0172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56634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7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7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9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9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329416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59693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30773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9" y="457591"/>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81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7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547772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9" y="457591"/>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81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56293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1982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010995"/>
      </p:ext>
    </p:extLst>
  </p:cSld>
  <p:clrMapOvr>
    <a:masterClrMapping/>
  </p:clrMapOvr>
  <p:transition spd="slow" advClick="0" advTm="3000">
    <p:random/>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22449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0"/>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965010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24073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37"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3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553702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898010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5"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7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75"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8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8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29056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77961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530469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5" y="457587"/>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81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049928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5" y="457587"/>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81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6256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048043"/>
      </p:ext>
    </p:extLst>
  </p:cSld>
  <p:clrMapOvr>
    <a:masterClrMapping/>
  </p:clrMapOvr>
  <p:transition spd="slow" advClick="0" advTm="3000">
    <p:random/>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790967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901252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45"/>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4498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55432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32"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3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068831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050841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0"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7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7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8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8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81039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60366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21822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0" y="457582"/>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80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7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34864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9881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0" y="457582"/>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80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4687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757533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803596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39"/>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4901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909834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26"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2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09500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44808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64"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6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7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76"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116328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57728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83968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6124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64" y="457576"/>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80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6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00495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64" y="457576"/>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80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6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891994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64463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06854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32"/>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337808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67498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19"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19"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018566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351489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5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57"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5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69"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69"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07084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2404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7421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702492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57" y="457569"/>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94"/>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5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796792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57" y="457569"/>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94"/>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5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109118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361917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601677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24"/>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057637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060819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11"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1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61736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242896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4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4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4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6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6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97880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5.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7.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9.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5.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1.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3.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4.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5.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6.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1825825485"/>
      </p:ext>
    </p:extLst>
  </p:cSld>
  <p:clrMap bg1="lt1" tx1="dk1" bg2="lt2" tx2="dk2" accent1="accent1" accent2="accent2" accent3="accent3" accent4="accent4" accent5="accent5" accent6="accent6" hlink="hlink" folHlink="folHlink"/>
  <p:sldLayoutIdLst>
    <p:sldLayoutId id="2147483655" r:id="rId1"/>
    <p:sldLayoutId id="2147483660" r:id="rId2"/>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69"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69"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6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7047019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61"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6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6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938304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52"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52"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5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8525639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42"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42"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4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7215970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31"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3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3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9629683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19"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19"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1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96815115"/>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06"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06"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0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2869659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92"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92"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9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2838992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77"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77"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7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1607076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61"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6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6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5371769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76270087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44"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44"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4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0799651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26"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26"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2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030389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07"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07"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0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2919892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87"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387"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38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2008488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66"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366"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3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21640996"/>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44"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344"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34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5232183"/>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21"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32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32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4948360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22D211-8338-4D66-BDE9-C1CF608343AF}"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47779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45183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94"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94"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9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2604434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91"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9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9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2231765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87"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87"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8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4598252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82"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82"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8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8106291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76"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76"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7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9488159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9.png"/><Relationship Id="rId39" Type="http://schemas.openxmlformats.org/officeDocument/2006/relationships/image" Target="../media/image5.png"/><Relationship Id="rId21" Type="http://schemas.openxmlformats.org/officeDocument/2006/relationships/slideLayout" Target="../slideLayouts/slideLayout1.xml"/><Relationship Id="rId34" Type="http://schemas.openxmlformats.org/officeDocument/2006/relationships/image" Target="../media/image17.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image" Target="../media/image7.png"/><Relationship Id="rId33" Type="http://schemas.openxmlformats.org/officeDocument/2006/relationships/image" Target="../media/image16.png"/><Relationship Id="rId38" Type="http://schemas.openxmlformats.org/officeDocument/2006/relationships/image" Target="../media/image4.gif"/><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image" Target="../media/image12.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microsoft.com/office/2007/relationships/hdphoto" Target="../media/hdphoto1.wdp"/><Relationship Id="rId32" Type="http://schemas.openxmlformats.org/officeDocument/2006/relationships/image" Target="../media/image15.png"/><Relationship Id="rId37" Type="http://schemas.openxmlformats.org/officeDocument/2006/relationships/image" Target="../media/image20.png"/><Relationship Id="rId40" Type="http://schemas.microsoft.com/office/2007/relationships/hdphoto" Target="../media/hdphoto2.wdp"/><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image" Target="../media/image1.png"/><Relationship Id="rId28" Type="http://schemas.openxmlformats.org/officeDocument/2006/relationships/image" Target="../media/image11.png"/><Relationship Id="rId36" Type="http://schemas.openxmlformats.org/officeDocument/2006/relationships/image" Target="../media/image19.png"/><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image" Target="../media/image14.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notesSlide" Target="../notesSlides/notesSlide1.xml"/><Relationship Id="rId27" Type="http://schemas.openxmlformats.org/officeDocument/2006/relationships/image" Target="../media/image10.png"/><Relationship Id="rId30" Type="http://schemas.openxmlformats.org/officeDocument/2006/relationships/image" Target="../media/image13.png"/><Relationship Id="rId35" Type="http://schemas.openxmlformats.org/officeDocument/2006/relationships/image" Target="../media/image18.png"/><Relationship Id="rId8" Type="http://schemas.openxmlformats.org/officeDocument/2006/relationships/tags" Target="../tags/tag9.xml"/><Relationship Id="rId3"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7.xml"/><Relationship Id="rId7" Type="http://schemas.openxmlformats.org/officeDocument/2006/relationships/slide" Target="slide6.xml"/><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24.jp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25.png"/><Relationship Id="rId7"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66.png"/><Relationship Id="rId1" Type="http://schemas.openxmlformats.org/officeDocument/2006/relationships/slideLayout" Target="../slideLayouts/slideLayout29.xml"/><Relationship Id="rId6" Type="http://schemas.openxmlformats.org/officeDocument/2006/relationships/image" Target="../media/image68.png"/><Relationship Id="rId5" Type="http://schemas.microsoft.com/office/2007/relationships/hdphoto" Target="../media/hdphoto6.wdp"/><Relationship Id="rId10" Type="http://schemas.openxmlformats.org/officeDocument/2006/relationships/image" Target="../media/image71.png"/><Relationship Id="rId4" Type="http://schemas.openxmlformats.org/officeDocument/2006/relationships/image" Target="../media/image67.png"/><Relationship Id="rId9" Type="http://schemas.openxmlformats.org/officeDocument/2006/relationships/image" Target="../media/image70.png"/></Relationships>
</file>

<file path=ppt/slides/_rels/slide47.xml.rels><?xml version="1.0" encoding="UTF-8" standalone="yes"?>
<Relationships xmlns="http://schemas.openxmlformats.org/package/2006/relationships"><Relationship Id="rId13" Type="http://schemas.openxmlformats.org/officeDocument/2006/relationships/slide" Target="slide49.xml"/><Relationship Id="rId18" Type="http://schemas.openxmlformats.org/officeDocument/2006/relationships/slide" Target="slide54.xml"/><Relationship Id="rId26" Type="http://schemas.openxmlformats.org/officeDocument/2006/relationships/slide" Target="slide62.xml"/><Relationship Id="rId3" Type="http://schemas.openxmlformats.org/officeDocument/2006/relationships/image" Target="../media/image66.png"/><Relationship Id="rId21" Type="http://schemas.openxmlformats.org/officeDocument/2006/relationships/slide" Target="slide57.xml"/><Relationship Id="rId7" Type="http://schemas.openxmlformats.org/officeDocument/2006/relationships/image" Target="../media/image68.png"/><Relationship Id="rId12" Type="http://schemas.openxmlformats.org/officeDocument/2006/relationships/slide" Target="slide48.xml"/><Relationship Id="rId17" Type="http://schemas.openxmlformats.org/officeDocument/2006/relationships/slide" Target="slide53.xml"/><Relationship Id="rId25" Type="http://schemas.openxmlformats.org/officeDocument/2006/relationships/slide" Target="slide61.xml"/><Relationship Id="rId33" Type="http://schemas.openxmlformats.org/officeDocument/2006/relationships/image" Target="../media/image72.png"/><Relationship Id="rId2" Type="http://schemas.openxmlformats.org/officeDocument/2006/relationships/audio" Target="../media/audio1.wav"/><Relationship Id="rId16" Type="http://schemas.openxmlformats.org/officeDocument/2006/relationships/slide" Target="slide52.xml"/><Relationship Id="rId20" Type="http://schemas.openxmlformats.org/officeDocument/2006/relationships/slide" Target="slide56.xml"/><Relationship Id="rId29" Type="http://schemas.openxmlformats.org/officeDocument/2006/relationships/slide" Target="slide65.xml"/><Relationship Id="rId1" Type="http://schemas.openxmlformats.org/officeDocument/2006/relationships/slideLayout" Target="../slideLayouts/slideLayout40.xml"/><Relationship Id="rId6" Type="http://schemas.microsoft.com/office/2007/relationships/hdphoto" Target="../media/hdphoto6.wdp"/><Relationship Id="rId11" Type="http://schemas.openxmlformats.org/officeDocument/2006/relationships/image" Target="../media/image71.png"/><Relationship Id="rId24" Type="http://schemas.openxmlformats.org/officeDocument/2006/relationships/slide" Target="slide60.xml"/><Relationship Id="rId32" Type="http://schemas.openxmlformats.org/officeDocument/2006/relationships/slide" Target="slide68.xml"/><Relationship Id="rId5" Type="http://schemas.openxmlformats.org/officeDocument/2006/relationships/image" Target="../media/image67.png"/><Relationship Id="rId15" Type="http://schemas.openxmlformats.org/officeDocument/2006/relationships/slide" Target="slide51.xml"/><Relationship Id="rId23" Type="http://schemas.openxmlformats.org/officeDocument/2006/relationships/slide" Target="slide59.xml"/><Relationship Id="rId28" Type="http://schemas.openxmlformats.org/officeDocument/2006/relationships/slide" Target="slide64.xml"/><Relationship Id="rId10" Type="http://schemas.openxmlformats.org/officeDocument/2006/relationships/image" Target="../media/image70.png"/><Relationship Id="rId19" Type="http://schemas.openxmlformats.org/officeDocument/2006/relationships/slide" Target="slide55.xml"/><Relationship Id="rId31" Type="http://schemas.openxmlformats.org/officeDocument/2006/relationships/slide" Target="slide67.xml"/><Relationship Id="rId4" Type="http://schemas.microsoft.com/office/2007/relationships/hdphoto" Target="../media/hdphoto5.wdp"/><Relationship Id="rId9" Type="http://schemas.openxmlformats.org/officeDocument/2006/relationships/image" Target="../media/image69.png"/><Relationship Id="rId14" Type="http://schemas.openxmlformats.org/officeDocument/2006/relationships/slide" Target="slide50.xml"/><Relationship Id="rId22" Type="http://schemas.openxmlformats.org/officeDocument/2006/relationships/slide" Target="slide58.xml"/><Relationship Id="rId27" Type="http://schemas.openxmlformats.org/officeDocument/2006/relationships/slide" Target="slide63.xml"/><Relationship Id="rId30" Type="http://schemas.openxmlformats.org/officeDocument/2006/relationships/slide" Target="slide66.xml"/><Relationship Id="rId8" Type="http://schemas.microsoft.com/office/2007/relationships/hdphoto" Target="../media/hdphoto7.wdp"/></Relationships>
</file>

<file path=ppt/slides/_rels/slide4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4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62.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73.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84.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95.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06.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17.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28.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39.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50.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61.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72.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83.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6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94.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6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05.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6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16.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6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27.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6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38.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6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49.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6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60.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3" Type="http://schemas.openxmlformats.org/officeDocument/2006/relationships/tags" Target="../tags/tag34.xml"/><Relationship Id="rId18" Type="http://schemas.openxmlformats.org/officeDocument/2006/relationships/tags" Target="../tags/tag39.xml"/><Relationship Id="rId26" Type="http://schemas.openxmlformats.org/officeDocument/2006/relationships/image" Target="../media/image10.png"/><Relationship Id="rId39" Type="http://schemas.openxmlformats.org/officeDocument/2006/relationships/image" Target="../media/image5.png"/><Relationship Id="rId21" Type="http://schemas.openxmlformats.org/officeDocument/2006/relationships/notesSlide" Target="../notesSlides/notesSlide20.xml"/><Relationship Id="rId34" Type="http://schemas.openxmlformats.org/officeDocument/2006/relationships/image" Target="../media/image74.png"/><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tags" Target="../tags/tag38.xml"/><Relationship Id="rId25" Type="http://schemas.openxmlformats.org/officeDocument/2006/relationships/image" Target="../media/image9.png"/><Relationship Id="rId33" Type="http://schemas.openxmlformats.org/officeDocument/2006/relationships/image" Target="../media/image17.png"/><Relationship Id="rId38" Type="http://schemas.openxmlformats.org/officeDocument/2006/relationships/image" Target="../media/image4.gif"/><Relationship Id="rId2" Type="http://schemas.openxmlformats.org/officeDocument/2006/relationships/tags" Target="../tags/tag23.xml"/><Relationship Id="rId16" Type="http://schemas.openxmlformats.org/officeDocument/2006/relationships/tags" Target="../tags/tag37.xml"/><Relationship Id="rId20" Type="http://schemas.openxmlformats.org/officeDocument/2006/relationships/slideLayout" Target="../slideLayouts/slideLayout1.xml"/><Relationship Id="rId29" Type="http://schemas.openxmlformats.org/officeDocument/2006/relationships/image" Target="../media/image13.pn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24" Type="http://schemas.openxmlformats.org/officeDocument/2006/relationships/image" Target="../media/image7.png"/><Relationship Id="rId32" Type="http://schemas.openxmlformats.org/officeDocument/2006/relationships/image" Target="../media/image16.png"/><Relationship Id="rId37" Type="http://schemas.openxmlformats.org/officeDocument/2006/relationships/image" Target="../media/image20.png"/><Relationship Id="rId40" Type="http://schemas.microsoft.com/office/2007/relationships/hdphoto" Target="../media/hdphoto2.wdp"/><Relationship Id="rId5" Type="http://schemas.openxmlformats.org/officeDocument/2006/relationships/tags" Target="../tags/tag26.xml"/><Relationship Id="rId15" Type="http://schemas.openxmlformats.org/officeDocument/2006/relationships/tags" Target="../tags/tag36.xml"/><Relationship Id="rId23" Type="http://schemas.microsoft.com/office/2007/relationships/hdphoto" Target="../media/hdphoto1.wdp"/><Relationship Id="rId28" Type="http://schemas.openxmlformats.org/officeDocument/2006/relationships/image" Target="../media/image12.png"/><Relationship Id="rId36" Type="http://schemas.openxmlformats.org/officeDocument/2006/relationships/image" Target="../media/image19.png"/><Relationship Id="rId10" Type="http://schemas.openxmlformats.org/officeDocument/2006/relationships/tags" Target="../tags/tag31.xml"/><Relationship Id="rId19" Type="http://schemas.openxmlformats.org/officeDocument/2006/relationships/tags" Target="../tags/tag40.xml"/><Relationship Id="rId31" Type="http://schemas.openxmlformats.org/officeDocument/2006/relationships/image" Target="../media/image15.png"/><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 Id="rId22" Type="http://schemas.openxmlformats.org/officeDocument/2006/relationships/image" Target="../media/image1.png"/><Relationship Id="rId27" Type="http://schemas.openxmlformats.org/officeDocument/2006/relationships/image" Target="../media/image11.png"/><Relationship Id="rId30" Type="http://schemas.openxmlformats.org/officeDocument/2006/relationships/image" Target="../media/image14.png"/><Relationship Id="rId35" Type="http://schemas.openxmlformats.org/officeDocument/2006/relationships/image" Target="../media/image18.png"/><Relationship Id="rId8" Type="http://schemas.openxmlformats.org/officeDocument/2006/relationships/tags" Target="../tags/tag29.xml"/><Relationship Id="rId3" Type="http://schemas.openxmlformats.org/officeDocument/2006/relationships/tags" Target="../tags/tag2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3" cstate="print">
            <a:extLst>
              <a:ext uri="{BEBA8EAE-BF5A-486C-A8C5-ECC9F3942E4B}">
                <a14:imgProps xmlns:a14="http://schemas.microsoft.com/office/drawing/2010/main">
                  <a14:imgLayer r:embed="rId24">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5">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6">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7">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8"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29"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0" cstate="print">
            <a:extLst>
              <a:ext uri="{28A0092B-C50C-407E-A947-70E740481C1C}">
                <a14:useLocalDpi xmlns:a14="http://schemas.microsoft.com/office/drawing/2010/main" val="0"/>
              </a:ext>
            </a:extLst>
          </a:blip>
          <a:stretch>
            <a:fillRect/>
          </a:stretch>
        </p:blipFill>
        <p:spPr>
          <a:xfrm>
            <a:off x="4516253" y="4050682"/>
            <a:ext cx="1919601" cy="3207656"/>
          </a:xfrm>
          <a:prstGeom prst="rect">
            <a:avLst/>
          </a:prstGeom>
        </p:spPr>
      </p:pic>
      <p:pic>
        <p:nvPicPr>
          <p:cNvPr id="29" name="PA_图片 28"/>
          <p:cNvPicPr>
            <a:picLocks noChangeAspect="1"/>
          </p:cNvPicPr>
          <p:nvPr>
            <p:custDataLst>
              <p:tags r:id="rId8"/>
            </p:custDataLst>
          </p:nvPr>
        </p:nvPicPr>
        <p:blipFill rotWithShape="1">
          <a:blip r:embed="rId31" cstate="print">
            <a:extLst>
              <a:ext uri="{28A0092B-C50C-407E-A947-70E740481C1C}">
                <a14:useLocalDpi xmlns:a14="http://schemas.microsoft.com/office/drawing/2010/main" val="0"/>
              </a:ext>
            </a:extLst>
          </a:blip>
          <a:srcRect l="28897"/>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2"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3" cstate="print">
            <a:extLst>
              <a:ext uri="{28A0092B-C50C-407E-A947-70E740481C1C}">
                <a14:useLocalDpi xmlns:a14="http://schemas.microsoft.com/office/drawing/2010/main" val="0"/>
              </a:ext>
            </a:extLst>
          </a:blip>
          <a:srcRect r="17587"/>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4"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5" name="PA_图片 4"/>
          <p:cNvPicPr>
            <a:picLocks noChangeAspect="1"/>
          </p:cNvPicPr>
          <p:nvPr>
            <p:custDataLst>
              <p:tags r:id="rId12"/>
            </p:custDataLst>
          </p:nvPr>
        </p:nvPicPr>
        <p:blipFill rotWithShape="1">
          <a:blip r:embed="rId35" cstate="print">
            <a:extLst>
              <a:ext uri="{28A0092B-C50C-407E-A947-70E740481C1C}">
                <a14:useLocalDpi xmlns:a14="http://schemas.microsoft.com/office/drawing/2010/main" val="0"/>
              </a:ext>
            </a:extLst>
          </a:blip>
          <a:srcRect l="9527" b="37127"/>
          <a:stretch/>
        </p:blipFill>
        <p:spPr>
          <a:xfrm>
            <a:off x="0" y="5173536"/>
            <a:ext cx="5515240" cy="1759550"/>
          </a:xfrm>
          <a:prstGeom prst="rect">
            <a:avLst/>
          </a:prstGeom>
        </p:spPr>
      </p:pic>
      <p:pic>
        <p:nvPicPr>
          <p:cNvPr id="31" name="PA_图片 30"/>
          <p:cNvPicPr>
            <a:picLocks noChangeAspect="1"/>
          </p:cNvPicPr>
          <p:nvPr>
            <p:custDataLst>
              <p:tags r:id="rId13"/>
            </p:custDataLst>
          </p:nvPr>
        </p:nvPicPr>
        <p:blipFill rotWithShape="1">
          <a:blip r:embed="rId36" cstate="print">
            <a:extLst>
              <a:ext uri="{28A0092B-C50C-407E-A947-70E740481C1C}">
                <a14:useLocalDpi xmlns:a14="http://schemas.microsoft.com/office/drawing/2010/main" val="0"/>
              </a:ext>
            </a:extLst>
          </a:blip>
          <a:srcRect b="37297"/>
          <a:stretch/>
        </p:blipFill>
        <p:spPr>
          <a:xfrm>
            <a:off x="3316061" y="5460011"/>
            <a:ext cx="5055017" cy="1455139"/>
          </a:xfrm>
          <a:prstGeom prst="rect">
            <a:avLst/>
          </a:prstGeom>
        </p:spPr>
      </p:pic>
      <p:pic>
        <p:nvPicPr>
          <p:cNvPr id="7" name="PA_图片 6"/>
          <p:cNvPicPr>
            <a:picLocks noChangeAspect="1"/>
          </p:cNvPicPr>
          <p:nvPr>
            <p:custDataLst>
              <p:tags r:id="rId14"/>
            </p:custDataLst>
          </p:nvPr>
        </p:nvPicPr>
        <p:blipFill>
          <a:blip r:embed="rId37"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5"/>
            </p:custDataLst>
          </p:nvPr>
        </p:nvPicPr>
        <p:blipFill>
          <a:blip r:embed="rId37"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sp>
        <p:nvSpPr>
          <p:cNvPr id="33" name="PA_文本框 32"/>
          <p:cNvSpPr txBox="1"/>
          <p:nvPr>
            <p:custDataLst>
              <p:tags r:id="rId16"/>
            </p:custDataLst>
          </p:nvPr>
        </p:nvSpPr>
        <p:spPr>
          <a:xfrm>
            <a:off x="3230623" y="1734783"/>
            <a:ext cx="6838302" cy="1092607"/>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6500" smtClean="0">
                <a:solidFill>
                  <a:srgbClr val="7030A0"/>
                </a:solidFill>
                <a:effectLst>
                  <a:glow rad="254000">
                    <a:schemeClr val="bg1">
                      <a:alpha val="91000"/>
                    </a:schemeClr>
                  </a:glow>
                </a:effectLst>
                <a:latin typeface="Times New Roman" panose="02020603050405020304" pitchFamily="18" charset="0"/>
                <a:ea typeface="方正粗倩简体" panose="03000509000000000000" pitchFamily="65" charset="-122"/>
                <a:cs typeface="Times New Roman" panose="02020603050405020304" pitchFamily="18" charset="0"/>
              </a:rPr>
              <a:t>THÁNH GIÓNG</a:t>
            </a:r>
            <a:endParaRPr lang="zh-CN" altLang="en-US" sz="6500" dirty="0">
              <a:solidFill>
                <a:srgbClr val="FF0066"/>
              </a:solidFill>
              <a:effectLst>
                <a:glow rad="254000">
                  <a:schemeClr val="bg1">
                    <a:alpha val="91000"/>
                  </a:schemeClr>
                </a:glow>
              </a:effectLst>
              <a:latin typeface="Times New Roman" panose="02020603050405020304" pitchFamily="18" charset="0"/>
              <a:ea typeface="方正粗倩简体" panose="03000509000000000000" pitchFamily="65" charset="-122"/>
              <a:cs typeface="Times New Roman" panose="02020603050405020304" pitchFamily="18" charset="0"/>
            </a:endParaRPr>
          </a:p>
        </p:txBody>
      </p:sp>
      <p:sp>
        <p:nvSpPr>
          <p:cNvPr id="34" name="PA_文本框 33"/>
          <p:cNvSpPr txBox="1"/>
          <p:nvPr>
            <p:custDataLst>
              <p:tags r:id="rId17"/>
            </p:custDataLst>
          </p:nvPr>
        </p:nvSpPr>
        <p:spPr>
          <a:xfrm>
            <a:off x="3221347" y="740508"/>
            <a:ext cx="3334695" cy="1015663"/>
          </a:xfrm>
          <a:prstGeom prst="rect">
            <a:avLst/>
          </a:prstGeom>
          <a:noFill/>
        </p:spPr>
        <p:txBody>
          <a:bodyPr wrap="none" rtlCol="0">
            <a:spAutoFit/>
          </a:bodyPr>
          <a:lstStyle/>
          <a:p>
            <a:pPr lvl="0" algn="ctr">
              <a:lnSpc>
                <a:spcPct val="150000"/>
              </a:lnSpc>
            </a:pPr>
            <a:r>
              <a:rPr lang="en-US" altLang="zh-CN" sz="4000" dirty="0" smtClean="0">
                <a:latin typeface="Times New Roman" panose="02020603050405020304" pitchFamily="18" charset="0"/>
                <a:ea typeface="微软雅黑" panose="020B0503020204020204" pitchFamily="34" charset="-122"/>
                <a:cs typeface="Times New Roman" panose="02020603050405020304" pitchFamily="18" charset="0"/>
              </a:rPr>
              <a:t>TIẾT: </a:t>
            </a:r>
            <a:r>
              <a:rPr lang="en-US" altLang="zh-CN" sz="4000" dirty="0" smtClean="0">
                <a:latin typeface="Times New Roman" panose="02020603050405020304" pitchFamily="18" charset="0"/>
                <a:ea typeface="微软雅黑" panose="020B0503020204020204" pitchFamily="34" charset="-122"/>
                <a:cs typeface="Times New Roman" panose="02020603050405020304" pitchFamily="18" charset="0"/>
              </a:rPr>
              <a:t>73,74,75</a:t>
            </a:r>
            <a:endParaRPr lang="en-US" altLang="zh-CN" sz="40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5" name="PA_图片 34"/>
          <p:cNvPicPr>
            <a:picLocks noChangeAspect="1"/>
          </p:cNvPicPr>
          <p:nvPr>
            <p:custDataLst>
              <p:tags r:id="rId18"/>
            </p:custDataLst>
          </p:nvPr>
        </p:nvPicPr>
        <p:blipFill>
          <a:blip r:embed="rId38" cstate="print">
            <a:extLst>
              <a:ext uri="{28A0092B-C50C-407E-A947-70E740481C1C}">
                <a14:useLocalDpi xmlns:a14="http://schemas.microsoft.com/office/drawing/2010/main" val="0"/>
              </a:ext>
            </a:extLst>
          </a:blip>
          <a:stretch>
            <a:fillRect/>
          </a:stretch>
        </p:blipFill>
        <p:spPr>
          <a:xfrm rot="2776435" flipH="1">
            <a:off x="2940182" y="2703109"/>
            <a:ext cx="717325" cy="636625"/>
          </a:xfrm>
          <a:prstGeom prst="rect">
            <a:avLst/>
          </a:prstGeom>
        </p:spPr>
      </p:pic>
      <p:pic>
        <p:nvPicPr>
          <p:cNvPr id="36" name="PA_图片 35"/>
          <p:cNvPicPr>
            <a:picLocks noChangeAspect="1"/>
          </p:cNvPicPr>
          <p:nvPr>
            <p:custDataLst>
              <p:tags r:id="rId19"/>
            </p:custDataLst>
          </p:nvPr>
        </p:nvPicPr>
        <p:blipFill>
          <a:blip r:embed="rId39" cstate="print">
            <a:extLst>
              <a:ext uri="{BEBA8EAE-BF5A-486C-A8C5-ECC9F3942E4B}">
                <a14:imgProps xmlns:a14="http://schemas.microsoft.com/office/drawing/2010/main">
                  <a14:imgLayer r:embed="rId4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965" y="-10488"/>
            <a:ext cx="3222457" cy="1501993"/>
          </a:xfrm>
          <a:prstGeom prst="rect">
            <a:avLst/>
          </a:prstGeom>
        </p:spPr>
      </p:pic>
      <p:sp>
        <p:nvSpPr>
          <p:cNvPr id="22" name="PA_文本框 33"/>
          <p:cNvSpPr txBox="1"/>
          <p:nvPr>
            <p:custDataLst>
              <p:tags r:id="rId20"/>
            </p:custDataLst>
          </p:nvPr>
        </p:nvSpPr>
        <p:spPr>
          <a:xfrm>
            <a:off x="4022391" y="3349795"/>
            <a:ext cx="3722815" cy="1015663"/>
          </a:xfrm>
          <a:prstGeom prst="rect">
            <a:avLst/>
          </a:prstGeom>
          <a:noFill/>
        </p:spPr>
        <p:txBody>
          <a:bodyPr wrap="none" rtlCol="0">
            <a:spAutoFit/>
          </a:bodyPr>
          <a:lstStyle/>
          <a:p>
            <a:pPr lvl="0" algn="ctr">
              <a:lnSpc>
                <a:spcPct val="150000"/>
              </a:lnSpc>
            </a:pPr>
            <a:r>
              <a:rPr lang="en-US" altLang="zh-CN" sz="4000" smtClean="0">
                <a:latin typeface="Times New Roman" panose="02020603050405020304" pitchFamily="18" charset="0"/>
                <a:ea typeface="微软雅黑" panose="020B0503020204020204" pitchFamily="34" charset="-122"/>
                <a:cs typeface="Times New Roman" panose="02020603050405020304" pitchFamily="18" charset="0"/>
              </a:rPr>
              <a:t>GIÁO VIÊN:…..</a:t>
            </a:r>
            <a:endParaRPr lang="en-US" altLang="zh-CN" sz="40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79852061"/>
      </p:ext>
    </p:extLst>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3919491" y="2832244"/>
            <a:ext cx="5160387" cy="923330"/>
          </a:xfrm>
          <a:prstGeom prst="rect">
            <a:avLst/>
          </a:prstGeom>
          <a:noFill/>
        </p:spPr>
        <p:txBody>
          <a:bodyPr wrap="none" rtlCol="0">
            <a:spAutoFit/>
          </a:bodyPr>
          <a:lstStyle/>
          <a:p>
            <a:pPr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I. </a:t>
            </a:r>
            <a:r>
              <a:rPr lang="en-US" sz="3600" b="1" kern="100" dirty="0" err="1">
                <a:solidFill>
                  <a:srgbClr val="000000"/>
                </a:solidFill>
                <a:latin typeface="Times New Roman" panose="02020603050405020304" pitchFamily="18" charset="0"/>
                <a:ea typeface="SimSun" panose="02010600030101010101" pitchFamily="2" charset="-122"/>
              </a:rPr>
              <a:t>Đọc</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và</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tìm</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hiểu</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smtClean="0">
                <a:solidFill>
                  <a:srgbClr val="000000"/>
                </a:solidFill>
                <a:latin typeface="Times New Roman" panose="02020603050405020304" pitchFamily="18" charset="0"/>
                <a:ea typeface="SimSun" panose="02010600030101010101" pitchFamily="2" charset="-122"/>
              </a:rPr>
              <a:t>chung</a:t>
            </a:r>
            <a:endParaRPr lang="en-US" sz="3200" kern="100" dirty="0">
              <a:effectLst/>
              <a:latin typeface="Times New Roman" panose="02020603050405020304" pitchFamily="18" charset="0"/>
              <a:ea typeface="SimSun" panose="02010600030101010101" pitchFamily="2" charset="-122"/>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1592151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30" y="1595417"/>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2" name="Rectangle 1"/>
          <p:cNvSpPr/>
          <p:nvPr/>
        </p:nvSpPr>
        <p:spPr>
          <a:xfrm>
            <a:off x="4840651" y="1043171"/>
            <a:ext cx="6096000" cy="1015663"/>
          </a:xfrm>
          <a:prstGeom prst="rect">
            <a:avLst/>
          </a:prstGeom>
        </p:spPr>
        <p:txBody>
          <a:bodyPr>
            <a:spAutoFit/>
          </a:bodyPr>
          <a:lstStyle/>
          <a:p>
            <a:pPr algn="just">
              <a:lnSpc>
                <a:spcPct val="150000"/>
              </a:lnSpc>
            </a:pPr>
            <a:r>
              <a:rPr lang="en-US" sz="4000" b="1" kern="100" dirty="0">
                <a:solidFill>
                  <a:srgbClr val="000000"/>
                </a:solidFill>
                <a:latin typeface="Times New Roman" panose="02020603050405020304" pitchFamily="18" charset="0"/>
                <a:ea typeface="SimSun" panose="02010600030101010101" pitchFamily="2" charset="-122"/>
              </a:rPr>
              <a:t>1. </a:t>
            </a:r>
            <a:r>
              <a:rPr lang="en-US" sz="4000" b="1" kern="100" dirty="0" err="1" smtClean="0">
                <a:solidFill>
                  <a:srgbClr val="000000"/>
                </a:solidFill>
                <a:latin typeface="Times New Roman" panose="02020603050405020304" pitchFamily="18" charset="0"/>
                <a:ea typeface="SimSun" panose="02010600030101010101" pitchFamily="2" charset="-122"/>
              </a:rPr>
              <a:t>Đọc</a:t>
            </a:r>
            <a:endParaRPr lang="en-US" sz="4000" kern="100" dirty="0">
              <a:latin typeface="Times New Roman" panose="02020603050405020304" pitchFamily="18" charset="0"/>
              <a:ea typeface="SimSun" panose="02010600030101010101" pitchFamily="2" charset="-122"/>
            </a:endParaRPr>
          </a:p>
        </p:txBody>
      </p:sp>
      <p:sp>
        <p:nvSpPr>
          <p:cNvPr id="3" name="Rectangle 2"/>
          <p:cNvSpPr/>
          <p:nvPr/>
        </p:nvSpPr>
        <p:spPr>
          <a:xfrm>
            <a:off x="4840651" y="1802230"/>
            <a:ext cx="6096000" cy="830997"/>
          </a:xfrm>
          <a:prstGeom prst="rect">
            <a:avLst/>
          </a:prstGeom>
        </p:spPr>
        <p:txBody>
          <a:bodyPr>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a:t>
            </a:r>
            <a:r>
              <a:rPr lang="en-US" sz="3200" kern="100" smtClean="0">
                <a:solidFill>
                  <a:srgbClr val="000000"/>
                </a:solidFill>
                <a:latin typeface="Times New Roman" panose="02020603050405020304" pitchFamily="18" charset="0"/>
                <a:ea typeface="SimSun" panose="02010600030101010101" pitchFamily="2" charset="-122"/>
              </a:rPr>
              <a:t>Biết </a:t>
            </a:r>
            <a:r>
              <a:rPr lang="en-US" sz="3200" kern="100">
                <a:solidFill>
                  <a:srgbClr val="000000"/>
                </a:solidFill>
                <a:latin typeface="Times New Roman" panose="02020603050405020304" pitchFamily="18" charset="0"/>
                <a:ea typeface="SimSun" panose="02010600030101010101" pitchFamily="2" charset="-122"/>
              </a:rPr>
              <a:t>cách đọc </a:t>
            </a:r>
            <a:r>
              <a:rPr lang="en-US" sz="3200" kern="100" smtClean="0">
                <a:solidFill>
                  <a:srgbClr val="000000"/>
                </a:solidFill>
                <a:latin typeface="Times New Roman" panose="02020603050405020304" pitchFamily="18" charset="0"/>
                <a:ea typeface="SimSun" panose="02010600030101010101" pitchFamily="2" charset="-122"/>
              </a:rPr>
              <a:t>thầm.</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23" name="Rectangle 22"/>
          <p:cNvSpPr/>
          <p:nvPr/>
        </p:nvSpPr>
        <p:spPr>
          <a:xfrm>
            <a:off x="4845612" y="2475911"/>
            <a:ext cx="6096000" cy="2308324"/>
          </a:xfrm>
          <a:prstGeom prst="rect">
            <a:avLst/>
          </a:prstGeom>
        </p:spPr>
        <p:txBody>
          <a:bodyPr>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a:t>
            </a:r>
            <a:r>
              <a:rPr lang="en-US" sz="3200" kern="100" smtClean="0">
                <a:solidFill>
                  <a:srgbClr val="000000"/>
                </a:solidFill>
                <a:latin typeface="Times New Roman" panose="02020603050405020304" pitchFamily="18" charset="0"/>
                <a:ea typeface="SimSun" panose="02010600030101010101" pitchFamily="2" charset="-122"/>
              </a:rPr>
              <a:t>Biết cách </a:t>
            </a:r>
            <a:r>
              <a:rPr lang="en-US" sz="3200" kern="100">
                <a:solidFill>
                  <a:srgbClr val="000000"/>
                </a:solidFill>
                <a:latin typeface="Times New Roman" panose="02020603050405020304" pitchFamily="18" charset="0"/>
                <a:ea typeface="SimSun" panose="02010600030101010101" pitchFamily="2" charset="-122"/>
              </a:rPr>
              <a:t>đọc to, trôi chảy, phù hợp về tốc độ đọc, phân biệt được lời người kể chuyện và lời nhân </a:t>
            </a:r>
            <a:r>
              <a:rPr lang="en-US" sz="3200" kern="100" smtClean="0">
                <a:solidFill>
                  <a:srgbClr val="000000"/>
                </a:solidFill>
                <a:latin typeface="Times New Roman" panose="02020603050405020304" pitchFamily="18" charset="0"/>
                <a:ea typeface="SimSun" panose="02010600030101010101" pitchFamily="2" charset="-122"/>
              </a:rPr>
              <a:t>vật.</a:t>
            </a:r>
            <a:endParaRPr lang="en-US" sz="32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89643659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par>
                                <p:cTn id="72" presetID="16" presetClass="entr" presetSubtype="21" fill="hold" grpId="0"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barn(inVertical)">
                                      <p:cBhvr>
                                        <p:cTn id="74" dur="500"/>
                                        <p:tgtEl>
                                          <p:spTgt spid="2"/>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barn(inVertical)">
                                      <p:cBhvr>
                                        <p:cTn id="79" dur="500"/>
                                        <p:tgtEl>
                                          <p:spTgt spid="3"/>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barn(inVertical)">
                                      <p:cBhvr>
                                        <p:cTn id="8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1898" y="-191911"/>
            <a:ext cx="4544101" cy="1015663"/>
          </a:xfrm>
          <a:prstGeom prst="rect">
            <a:avLst/>
          </a:prstGeom>
        </p:spPr>
        <p:txBody>
          <a:bodyPr wrap="squar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a:t>
            </a:r>
            <a:r>
              <a:rPr lang="en-US" sz="4000" b="1" kern="100" smtClean="0">
                <a:solidFill>
                  <a:srgbClr val="000000"/>
                </a:solidFill>
                <a:latin typeface="Times New Roman" panose="02020603050405020304" pitchFamily="18" charset="0"/>
                <a:ea typeface="SimSun" panose="02010600030101010101" pitchFamily="2" charset="-122"/>
              </a:rPr>
              <a:t>thích:</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4566049" y="-55336"/>
            <a:ext cx="4143635" cy="830997"/>
          </a:xfrm>
          <a:prstGeom prst="rect">
            <a:avLst/>
          </a:prstGeom>
        </p:spPr>
        <p:txBody>
          <a:bodyPr wrap="none">
            <a:spAutoFit/>
          </a:bodyPr>
          <a:lstStyle/>
          <a:p>
            <a:pPr algn="just">
              <a:lnSpc>
                <a:spcPct val="150000"/>
              </a:lnSpc>
            </a:pPr>
            <a:r>
              <a:rPr lang="en-US" sz="3200" i="1" kern="100">
                <a:solidFill>
                  <a:srgbClr val="000000"/>
                </a:solidFill>
                <a:latin typeface="Times New Roman" panose="02020603050405020304" pitchFamily="18" charset="0"/>
                <a:ea typeface="SimSun" panose="02010600030101010101" pitchFamily="2" charset="-122"/>
              </a:rPr>
              <a:t>"Ghép cột A với cột B". </a:t>
            </a:r>
            <a:endParaRPr lang="en-US" sz="3200" kern="100">
              <a:effectLst/>
              <a:latin typeface="Times New Roman" panose="02020603050405020304" pitchFamily="18" charset="0"/>
              <a:ea typeface="SimSun" panose="02010600030101010101" pitchFamily="2" charset="-122"/>
            </a:endParaRPr>
          </a:p>
        </p:txBody>
      </p:sp>
      <p:sp>
        <p:nvSpPr>
          <p:cNvPr id="6" name="Rectangle 1"/>
          <p:cNvSpPr>
            <a:spLocks noChangeArrowheads="1"/>
          </p:cNvSpPr>
          <p:nvPr/>
        </p:nvSpPr>
        <p:spPr bwMode="auto">
          <a:xfrm>
            <a:off x="2609850" y="2632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617906987"/>
              </p:ext>
            </p:extLst>
          </p:nvPr>
        </p:nvGraphicFramePr>
        <p:xfrm>
          <a:off x="131181" y="598404"/>
          <a:ext cx="12060819" cy="6365514"/>
        </p:xfrm>
        <a:graphic>
          <a:graphicData uri="http://schemas.openxmlformats.org/drawingml/2006/table">
            <a:tbl>
              <a:tblPr firstRow="1" firstCol="1" bandRow="1"/>
              <a:tblGrid>
                <a:gridCol w="2797214">
                  <a:extLst>
                    <a:ext uri="{9D8B030D-6E8A-4147-A177-3AD203B41FA5}">
                      <a16:colId xmlns:a16="http://schemas.microsoft.com/office/drawing/2014/main" val="1396282000"/>
                    </a:ext>
                  </a:extLst>
                </a:gridCol>
                <a:gridCol w="1412111">
                  <a:extLst>
                    <a:ext uri="{9D8B030D-6E8A-4147-A177-3AD203B41FA5}">
                      <a16:colId xmlns:a16="http://schemas.microsoft.com/office/drawing/2014/main" val="3806047672"/>
                    </a:ext>
                  </a:extLst>
                </a:gridCol>
                <a:gridCol w="7851494">
                  <a:extLst>
                    <a:ext uri="{9D8B030D-6E8A-4147-A177-3AD203B41FA5}">
                      <a16:colId xmlns:a16="http://schemas.microsoft.com/office/drawing/2014/main" val="356586824"/>
                    </a:ext>
                  </a:extLst>
                </a:gridCol>
              </a:tblGrid>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Cột A</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8">
                  <a:txBody>
                    <a:bodyPr/>
                    <a:lstStyle/>
                    <a:p>
                      <a:pPr marL="0" marR="0" algn="just">
                        <a:lnSpc>
                          <a:spcPct val="150000"/>
                        </a:lnSpc>
                        <a:spcBef>
                          <a:spcPts val="0"/>
                        </a:spcBef>
                        <a:spcAft>
                          <a:spcPts val="0"/>
                        </a:spcAft>
                      </a:pPr>
                      <a:r>
                        <a:rPr lang="en-US" sz="2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Cột B</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94366357"/>
                  </a:ext>
                </a:extLst>
              </a:tr>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Thánh Gióng</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(ở đây là quân giặc) đổ xuống hang loạt như người ta cắn thân cây lúa.</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41281278"/>
                  </a:ext>
                </a:extLst>
              </a:tr>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Làng Phù Đổng</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một triều đại trong lịch sử Trung Quốc (còn gọi là Thương, Ân Thương). Ở đây, giặc Ân chỉ giặc Phương Bắc.</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88348946"/>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Phúc đức</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vị</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thánh làng Gióng (Gióng còn có cách viết là “Dóng”). Thánh: nhân vật có tài năng, đức độ, trí tuệ vượt lên trên người thường đến mức siêu phàm, ở đây chỉ bậc thần thánh theo tín ngưỡng của đạo giáo.</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63651091"/>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Ân</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(dáng</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vẻ) hung dung, làm cho người ta phải kính phục, khiếp sợ.</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58807642"/>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Sứ giả</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thuộc huyện Tiên Du, tỉnh Bắc Ninh; nay thuộc xã Phù Đổng, huyện Gia Lâm, Hà Nội</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64413820"/>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Oai phong lẫm liệt</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được vua phái đi giao thiệp với nước ngoài hoặc thực hiện một nhiệm vụ quan trọng.</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12536217"/>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Chết như ngả rạ</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lương thiện, thường và ưa làm những điều tốt lành cho người khác.</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65103252"/>
                  </a:ext>
                </a:extLst>
              </a:tr>
            </a:tbl>
          </a:graphicData>
        </a:graphic>
      </p:graphicFrame>
      <p:cxnSp>
        <p:nvCxnSpPr>
          <p:cNvPr id="9" name="Straight Arrow Connector 8"/>
          <p:cNvCxnSpPr/>
          <p:nvPr/>
        </p:nvCxnSpPr>
        <p:spPr>
          <a:xfrm>
            <a:off x="3009418" y="1574157"/>
            <a:ext cx="1203767" cy="186352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916821" y="2402674"/>
            <a:ext cx="1296364" cy="2555466"/>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905247" y="3333503"/>
            <a:ext cx="1215340" cy="300699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812649" y="4227996"/>
            <a:ext cx="1400536" cy="152840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864735" y="1493354"/>
            <a:ext cx="1400536" cy="512347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864735" y="5173697"/>
            <a:ext cx="1510737" cy="58269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905247" y="2116898"/>
            <a:ext cx="1458651" cy="2370425"/>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06964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220855" y="2832244"/>
            <a:ext cx="4557658" cy="923330"/>
          </a:xfrm>
          <a:prstGeom prst="rect">
            <a:avLst/>
          </a:prstGeom>
          <a:noFill/>
        </p:spPr>
        <p:txBody>
          <a:bodyPr wrap="non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II.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Khám</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phá</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văn</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bản</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16715126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30375"/>
            <a:ext cx="4979394" cy="823752"/>
          </a:xfrm>
          <a:prstGeom prst="rect">
            <a:avLst/>
          </a:prstGeom>
          <a:noFill/>
        </p:spPr>
        <p:txBody>
          <a:bodyPr wrap="square" rtlCol="0">
            <a:spAutoFit/>
          </a:bodyPr>
          <a:lstStyle/>
          <a:p>
            <a:pPr lvl="0"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1. </a:t>
            </a:r>
            <a:r>
              <a:rPr lang="en-US" sz="3600" b="1" kern="100" dirty="0" err="1">
                <a:solidFill>
                  <a:srgbClr val="000000"/>
                </a:solidFill>
                <a:latin typeface="Times New Roman" panose="02020603050405020304" pitchFamily="18" charset="0"/>
                <a:ea typeface="SimSun" panose="02010600030101010101" pitchFamily="2" charset="-122"/>
              </a:rPr>
              <a:t>Đặc</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điểm</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cốt</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smtClean="0">
                <a:solidFill>
                  <a:srgbClr val="000000"/>
                </a:solidFill>
                <a:latin typeface="Times New Roman" panose="02020603050405020304" pitchFamily="18" charset="0"/>
                <a:ea typeface="SimSun" panose="02010600030101010101" pitchFamily="2" charset="-122"/>
              </a:rPr>
              <a:t>truyện</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48270867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78933" y="1253066"/>
            <a:ext cx="10837333" cy="5170311"/>
            <a:chOff x="0" y="0"/>
            <a:chExt cx="11350" cy="5993"/>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 y="25"/>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25"/>
              <a:ext cx="2763"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7"/>
            <p:cNvSpPr>
              <a:spLocks noChangeArrowheads="1"/>
            </p:cNvSpPr>
            <p:nvPr/>
          </p:nvSpPr>
          <p:spPr bwMode="auto">
            <a:xfrm>
              <a:off x="4327"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8"/>
            <p:cNvSpPr>
              <a:spLocks noChangeArrowheads="1"/>
            </p:cNvSpPr>
            <p:nvPr/>
          </p:nvSpPr>
          <p:spPr bwMode="auto">
            <a:xfrm>
              <a:off x="6940"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0" y="0"/>
              <a:ext cx="2670"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0"/>
              <a:ext cx="2758"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7" y="3200"/>
              <a:ext cx="2853"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1" y="3200"/>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7" y="3200"/>
              <a:ext cx="265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4"/>
            <p:cNvSpPr>
              <a:spLocks noChangeArrowheads="1"/>
            </p:cNvSpPr>
            <p:nvPr/>
          </p:nvSpPr>
          <p:spPr bwMode="auto">
            <a:xfrm>
              <a:off x="853"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utoShape 15"/>
            <p:cNvSpPr>
              <a:spLocks noChangeArrowheads="1"/>
            </p:cNvSpPr>
            <p:nvPr/>
          </p:nvSpPr>
          <p:spPr bwMode="auto">
            <a:xfrm>
              <a:off x="9599"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utoShape 16"/>
            <p:cNvSpPr>
              <a:spLocks noChangeArrowheads="1"/>
            </p:cNvSpPr>
            <p:nvPr/>
          </p:nvSpPr>
          <p:spPr bwMode="auto">
            <a:xfrm>
              <a:off x="4107"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utoShape 17"/>
            <p:cNvSpPr>
              <a:spLocks noChangeArrowheads="1"/>
            </p:cNvSpPr>
            <p:nvPr/>
          </p:nvSpPr>
          <p:spPr bwMode="auto">
            <a:xfrm>
              <a:off x="6720"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 y="0"/>
              <a:ext cx="2758" cy="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9"/>
            <p:cNvSpPr>
              <a:spLocks noChangeArrowheads="1"/>
            </p:cNvSpPr>
            <p:nvPr/>
          </p:nvSpPr>
          <p:spPr bwMode="auto">
            <a:xfrm>
              <a:off x="9789"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20"/>
            <p:cNvSpPr>
              <a:spLocks noChangeArrowheads="1"/>
            </p:cNvSpPr>
            <p:nvPr/>
          </p:nvSpPr>
          <p:spPr bwMode="auto">
            <a:xfrm>
              <a:off x="1333"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18"/>
          <p:cNvSpPr/>
          <p:nvPr/>
        </p:nvSpPr>
        <p:spPr>
          <a:xfrm>
            <a:off x="3553654" y="151586"/>
            <a:ext cx="424859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PHIẾU HỌC TẬP</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474874739"/>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78933" y="1253066"/>
            <a:ext cx="10837333" cy="5170311"/>
            <a:chOff x="0" y="0"/>
            <a:chExt cx="11350" cy="5993"/>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 y="25"/>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25"/>
              <a:ext cx="2763"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7"/>
            <p:cNvSpPr>
              <a:spLocks noChangeArrowheads="1"/>
            </p:cNvSpPr>
            <p:nvPr/>
          </p:nvSpPr>
          <p:spPr bwMode="auto">
            <a:xfrm>
              <a:off x="4327"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8"/>
            <p:cNvSpPr>
              <a:spLocks noChangeArrowheads="1"/>
            </p:cNvSpPr>
            <p:nvPr/>
          </p:nvSpPr>
          <p:spPr bwMode="auto">
            <a:xfrm>
              <a:off x="6940"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0" y="0"/>
              <a:ext cx="2670"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00"/>
              <a:ext cx="2758"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7" y="3200"/>
              <a:ext cx="2853"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1" y="3200"/>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7" y="3200"/>
              <a:ext cx="265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4"/>
            <p:cNvSpPr>
              <a:spLocks noChangeArrowheads="1"/>
            </p:cNvSpPr>
            <p:nvPr/>
          </p:nvSpPr>
          <p:spPr bwMode="auto">
            <a:xfrm>
              <a:off x="853"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utoShape 15"/>
            <p:cNvSpPr>
              <a:spLocks noChangeArrowheads="1"/>
            </p:cNvSpPr>
            <p:nvPr/>
          </p:nvSpPr>
          <p:spPr bwMode="auto">
            <a:xfrm>
              <a:off x="9599"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utoShape 16"/>
            <p:cNvSpPr>
              <a:spLocks noChangeArrowheads="1"/>
            </p:cNvSpPr>
            <p:nvPr/>
          </p:nvSpPr>
          <p:spPr bwMode="auto">
            <a:xfrm>
              <a:off x="4107"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utoShape 17"/>
            <p:cNvSpPr>
              <a:spLocks noChangeArrowheads="1"/>
            </p:cNvSpPr>
            <p:nvPr/>
          </p:nvSpPr>
          <p:spPr bwMode="auto">
            <a:xfrm>
              <a:off x="6720"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 y="0"/>
              <a:ext cx="2758" cy="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9"/>
            <p:cNvSpPr>
              <a:spLocks noChangeArrowheads="1"/>
            </p:cNvSpPr>
            <p:nvPr/>
          </p:nvSpPr>
          <p:spPr bwMode="auto">
            <a:xfrm>
              <a:off x="9789"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20"/>
            <p:cNvSpPr>
              <a:spLocks noChangeArrowheads="1"/>
            </p:cNvSpPr>
            <p:nvPr/>
          </p:nvSpPr>
          <p:spPr bwMode="auto">
            <a:xfrm>
              <a:off x="1333"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18"/>
          <p:cNvSpPr/>
          <p:nvPr/>
        </p:nvSpPr>
        <p:spPr>
          <a:xfrm>
            <a:off x="3553654" y="151586"/>
            <a:ext cx="424859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PHIẾU HỌC TẬP</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0" name="AutoShape 2" descr="Cách đánh dấu tích trong word mới nhất | Vivureviews.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1997891" y="2967213"/>
            <a:ext cx="924998" cy="692856"/>
          </a:xfrm>
          <a:prstGeom prst="rect">
            <a:avLst/>
          </a:prstGeom>
        </p:spPr>
      </p:pic>
      <p:pic>
        <p:nvPicPr>
          <p:cNvPr id="22" name="Picture 21"/>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7049903" y="5704293"/>
            <a:ext cx="924998" cy="692856"/>
          </a:xfrm>
          <a:prstGeom prst="rect">
            <a:avLst/>
          </a:prstGeom>
        </p:spPr>
      </p:pic>
      <p:pic>
        <p:nvPicPr>
          <p:cNvPr id="23" name="Picture 22"/>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9864882" y="5674563"/>
            <a:ext cx="924998" cy="692856"/>
          </a:xfrm>
          <a:prstGeom prst="rect">
            <a:avLst/>
          </a:prstGeom>
        </p:spPr>
      </p:pic>
      <p:pic>
        <p:nvPicPr>
          <p:cNvPr id="24" name="Picture 23"/>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7256811" y="2967213"/>
            <a:ext cx="924998" cy="692856"/>
          </a:xfrm>
          <a:prstGeom prst="rect">
            <a:avLst/>
          </a:prstGeom>
        </p:spPr>
      </p:pic>
      <p:pic>
        <p:nvPicPr>
          <p:cNvPr id="25" name="Picture 24"/>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1468464" y="5724094"/>
            <a:ext cx="924998" cy="692856"/>
          </a:xfrm>
          <a:prstGeom prst="rect">
            <a:avLst/>
          </a:prstGeom>
        </p:spPr>
      </p:pic>
      <p:pic>
        <p:nvPicPr>
          <p:cNvPr id="26" name="Picture 25"/>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4882811" y="2853401"/>
            <a:ext cx="924998" cy="692856"/>
          </a:xfrm>
          <a:prstGeom prst="rect">
            <a:avLst/>
          </a:prstGeom>
        </p:spPr>
      </p:pic>
      <p:pic>
        <p:nvPicPr>
          <p:cNvPr id="27" name="Picture 26"/>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4639432" y="5746166"/>
            <a:ext cx="924998" cy="692856"/>
          </a:xfrm>
          <a:prstGeom prst="rect">
            <a:avLst/>
          </a:prstGeom>
        </p:spPr>
      </p:pic>
      <p:pic>
        <p:nvPicPr>
          <p:cNvPr id="28" name="Picture 27"/>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9970278" y="2931410"/>
            <a:ext cx="924998" cy="692856"/>
          </a:xfrm>
          <a:prstGeom prst="rect">
            <a:avLst/>
          </a:prstGeom>
        </p:spPr>
      </p:pic>
    </p:spTree>
    <p:extLst>
      <p:ext uri="{BB962C8B-B14F-4D97-AF65-F5344CB8AC3E}">
        <p14:creationId xmlns:p14="http://schemas.microsoft.com/office/powerpoint/2010/main" val="11567396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68712"/>
            <a:ext cx="2124512" cy="1696958"/>
          </a:xfrm>
          <a:prstGeom prst="rect">
            <a:avLst/>
          </a:prstGeom>
        </p:spPr>
      </p:pic>
      <p:sp>
        <p:nvSpPr>
          <p:cNvPr id="17" name="Rounded Rectangle 16"/>
          <p:cNvSpPr/>
          <p:nvPr/>
        </p:nvSpPr>
        <p:spPr>
          <a:xfrm>
            <a:off x="8386354" y="300446"/>
            <a:ext cx="3069772"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Bà ra đồng thấy một vết chân to ướm thử</a:t>
            </a:r>
          </a:p>
        </p:txBody>
      </p:sp>
      <p:cxnSp>
        <p:nvCxnSpPr>
          <p:cNvPr id="28" name="Curved Connector 27"/>
          <p:cNvCxnSpPr/>
          <p:nvPr/>
        </p:nvCxnSpPr>
        <p:spPr>
          <a:xfrm rot="5400000" flipH="1" flipV="1">
            <a:off x="5159829" y="1606731"/>
            <a:ext cx="1802675" cy="496388"/>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5400000" flipH="1" flipV="1">
            <a:off x="6926582" y="1557747"/>
            <a:ext cx="1952899" cy="966651"/>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56" idx="3"/>
          </p:cNvCxnSpPr>
          <p:nvPr/>
        </p:nvCxnSpPr>
        <p:spPr>
          <a:xfrm flipV="1">
            <a:off x="7445829" y="2142311"/>
            <a:ext cx="1763485" cy="107115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a:off x="7445829" y="3396347"/>
            <a:ext cx="1815731" cy="600887"/>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a:off x="7145383" y="3644543"/>
            <a:ext cx="1789611" cy="1606727"/>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6200000" flipH="1">
            <a:off x="5305317" y="4387324"/>
            <a:ext cx="1867990" cy="35629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rot="5400000">
            <a:off x="3975274" y="3933720"/>
            <a:ext cx="1632863" cy="1028371"/>
          </a:xfrm>
          <a:prstGeom prst="curvedConnector3">
            <a:avLst>
              <a:gd name="adj1" fmla="val 54000"/>
            </a:avLst>
          </a:prstGeom>
          <a:ln w="38100"/>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10800000" flipV="1">
            <a:off x="2566286" y="3396346"/>
            <a:ext cx="2096584" cy="600888"/>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52" name="Curved Connector 51"/>
          <p:cNvCxnSpPr/>
          <p:nvPr/>
        </p:nvCxnSpPr>
        <p:spPr>
          <a:xfrm rot="10800000">
            <a:off x="2514034" y="2508077"/>
            <a:ext cx="2080258" cy="470123"/>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54" name="Curved Connector 53"/>
          <p:cNvCxnSpPr/>
          <p:nvPr/>
        </p:nvCxnSpPr>
        <p:spPr>
          <a:xfrm rot="16200000" flipV="1">
            <a:off x="3469669" y="1271565"/>
            <a:ext cx="1580182" cy="1460510"/>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4572001" y="2756263"/>
            <a:ext cx="2873828" cy="914400"/>
          </a:xfrm>
          <a:prstGeom prst="round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Đặc điểm cốt truyện</a:t>
            </a:r>
            <a:endParaRPr lang="en-US" sz="3600">
              <a:latin typeface="Times New Roman" panose="02020603050405020304" pitchFamily="18" charset="0"/>
              <a:cs typeface="Times New Roman" panose="02020603050405020304" pitchFamily="18" charset="0"/>
            </a:endParaRPr>
          </a:p>
        </p:txBody>
      </p:sp>
      <p:sp>
        <p:nvSpPr>
          <p:cNvPr id="57" name="Rounded Rectangle 56"/>
          <p:cNvSpPr/>
          <p:nvPr/>
        </p:nvSpPr>
        <p:spPr>
          <a:xfrm>
            <a:off x="9104812" y="1854926"/>
            <a:ext cx="2899954"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Bà sinh ra Gióng, lên ba vẫn không biết nói</a:t>
            </a:r>
          </a:p>
        </p:txBody>
      </p:sp>
      <p:sp>
        <p:nvSpPr>
          <p:cNvPr id="58" name="Rounded Rectangle 57"/>
          <p:cNvSpPr/>
          <p:nvPr/>
        </p:nvSpPr>
        <p:spPr>
          <a:xfrm>
            <a:off x="9011195" y="3500848"/>
            <a:ext cx="3087188" cy="106462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Giặc Ân xâm lược, vua sai sứ giả rao tìm người tài cứu nước</a:t>
            </a:r>
            <a:endParaRPr lang="en-US" sz="2400">
              <a:latin typeface="Times New Roman" panose="02020603050405020304" pitchFamily="18" charset="0"/>
              <a:cs typeface="Times New Roman" panose="02020603050405020304" pitchFamily="18" charset="0"/>
            </a:endParaRPr>
          </a:p>
        </p:txBody>
      </p:sp>
      <p:sp>
        <p:nvSpPr>
          <p:cNvPr id="59" name="Rounded Rectangle 58"/>
          <p:cNvSpPr/>
          <p:nvPr/>
        </p:nvSpPr>
        <p:spPr>
          <a:xfrm>
            <a:off x="8578701" y="5107294"/>
            <a:ext cx="3295435" cy="103225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Nghe tiếng rao, Gióng liền nói được ngỏ lời xin đi đánh giặc</a:t>
            </a:r>
            <a:endParaRPr lang="en-US" sz="2400">
              <a:latin typeface="Times New Roman" panose="02020603050405020304" pitchFamily="18" charset="0"/>
              <a:cs typeface="Times New Roman" panose="02020603050405020304" pitchFamily="18" charset="0"/>
            </a:endParaRPr>
          </a:p>
        </p:txBody>
      </p:sp>
      <p:sp>
        <p:nvSpPr>
          <p:cNvPr id="60" name="Rounded Rectangle 59"/>
          <p:cNvSpPr/>
          <p:nvPr/>
        </p:nvSpPr>
        <p:spPr>
          <a:xfrm>
            <a:off x="593180" y="4839789"/>
            <a:ext cx="3890363" cy="1548551"/>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latin typeface="Times New Roman" panose="02020603050405020304" pitchFamily="18" charset="0"/>
                <a:cs typeface="Times New Roman" panose="02020603050405020304" pitchFamily="18" charset="0"/>
              </a:rPr>
              <a:t>Vua cho mang ngựa sắt, roi sắt, giáp sắt đến, Gióng vươn vai cao hơn trượng, phi ngựa xông vào trận, giặc tan.</a:t>
            </a:r>
          </a:p>
        </p:txBody>
      </p:sp>
      <p:sp>
        <p:nvSpPr>
          <p:cNvPr id="61" name="Rounded Rectangle 60"/>
          <p:cNvSpPr/>
          <p:nvPr/>
        </p:nvSpPr>
        <p:spPr>
          <a:xfrm>
            <a:off x="4750153" y="5358895"/>
            <a:ext cx="3070341" cy="111659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Gióng lớn nhanh như thổi, bà con làng xóm phải góp gạo nuôi</a:t>
            </a:r>
          </a:p>
        </p:txBody>
      </p:sp>
      <p:sp>
        <p:nvSpPr>
          <p:cNvPr id="62" name="Rounded Rectangle 61"/>
          <p:cNvSpPr/>
          <p:nvPr/>
        </p:nvSpPr>
        <p:spPr>
          <a:xfrm>
            <a:off x="0" y="3396346"/>
            <a:ext cx="2931759" cy="914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Gióng cùng ngựa sắt lên núi Sóc Sơn và bay lên trời</a:t>
            </a:r>
          </a:p>
        </p:txBody>
      </p:sp>
      <p:sp>
        <p:nvSpPr>
          <p:cNvPr id="63" name="Rounded Rectangle 62"/>
          <p:cNvSpPr/>
          <p:nvPr/>
        </p:nvSpPr>
        <p:spPr>
          <a:xfrm>
            <a:off x="0" y="1854927"/>
            <a:ext cx="2659647" cy="9144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Vua nhớ công ơn, lập đền thờ</a:t>
            </a:r>
          </a:p>
        </p:txBody>
      </p:sp>
      <p:sp>
        <p:nvSpPr>
          <p:cNvPr id="64" name="Rounded Rectangle 63"/>
          <p:cNvSpPr/>
          <p:nvPr/>
        </p:nvSpPr>
        <p:spPr>
          <a:xfrm>
            <a:off x="440142" y="78218"/>
            <a:ext cx="3498310" cy="13585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latin typeface="Times New Roman" panose="02020603050405020304" pitchFamily="18" charset="0"/>
                <a:cs typeface="Times New Roman" panose="02020603050405020304" pitchFamily="18" charset="0"/>
              </a:rPr>
              <a:t>Ngày nay, vẫn còn đền thờ ở làng Gióng, mở hội hàng năm, còn lưu lại nhiều dấu tích</a:t>
            </a:r>
          </a:p>
        </p:txBody>
      </p:sp>
      <p:sp>
        <p:nvSpPr>
          <p:cNvPr id="66" name="Rounded Rectangle 65"/>
          <p:cNvSpPr/>
          <p:nvPr/>
        </p:nvSpPr>
        <p:spPr>
          <a:xfrm>
            <a:off x="5048795" y="117851"/>
            <a:ext cx="2521131" cy="914400"/>
          </a:xfrm>
          <a:prstGeom prst="round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Hai vợ chồng ông lão ao ước có một đứa con</a:t>
            </a:r>
          </a:p>
        </p:txBody>
      </p:sp>
      <p:pic>
        <p:nvPicPr>
          <p:cNvPr id="67" name="Picture 66"/>
          <p:cNvPicPr>
            <a:picLocks noChangeAspect="1"/>
          </p:cNvPicPr>
          <p:nvPr/>
        </p:nvPicPr>
        <p:blipFill>
          <a:blip r:embed="rId3"/>
          <a:stretch>
            <a:fillRect/>
          </a:stretch>
        </p:blipFill>
        <p:spPr>
          <a:xfrm>
            <a:off x="891806" y="-153373"/>
            <a:ext cx="4676037" cy="2700762"/>
          </a:xfrm>
          <a:prstGeom prst="rect">
            <a:avLst/>
          </a:prstGeom>
        </p:spPr>
      </p:pic>
      <p:pic>
        <p:nvPicPr>
          <p:cNvPr id="68" name="Picture 67"/>
          <p:cNvPicPr>
            <a:picLocks noChangeAspect="1"/>
          </p:cNvPicPr>
          <p:nvPr/>
        </p:nvPicPr>
        <p:blipFill>
          <a:blip r:embed="rId4"/>
          <a:stretch>
            <a:fillRect/>
          </a:stretch>
        </p:blipFill>
        <p:spPr>
          <a:xfrm>
            <a:off x="809598" y="508703"/>
            <a:ext cx="3475021" cy="2103302"/>
          </a:xfrm>
          <a:prstGeom prst="rect">
            <a:avLst/>
          </a:prstGeom>
        </p:spPr>
      </p:pic>
      <p:pic>
        <p:nvPicPr>
          <p:cNvPr id="69" name="Picture 68"/>
          <p:cNvPicPr>
            <a:picLocks noChangeAspect="1"/>
          </p:cNvPicPr>
          <p:nvPr/>
        </p:nvPicPr>
        <p:blipFill>
          <a:blip r:embed="rId5"/>
          <a:stretch>
            <a:fillRect/>
          </a:stretch>
        </p:blipFill>
        <p:spPr>
          <a:xfrm>
            <a:off x="783100" y="665989"/>
            <a:ext cx="3476660" cy="2011898"/>
          </a:xfrm>
          <a:prstGeom prst="rect">
            <a:avLst/>
          </a:prstGeom>
        </p:spPr>
      </p:pic>
      <p:pic>
        <p:nvPicPr>
          <p:cNvPr id="70" name="Picture 69"/>
          <p:cNvPicPr>
            <a:picLocks noChangeAspect="1"/>
          </p:cNvPicPr>
          <p:nvPr/>
        </p:nvPicPr>
        <p:blipFill>
          <a:blip r:embed="rId6"/>
          <a:stretch>
            <a:fillRect/>
          </a:stretch>
        </p:blipFill>
        <p:spPr>
          <a:xfrm>
            <a:off x="821020" y="501313"/>
            <a:ext cx="3476660" cy="2161066"/>
          </a:xfrm>
          <a:prstGeom prst="rect">
            <a:avLst/>
          </a:prstGeom>
        </p:spPr>
      </p:pic>
      <p:pic>
        <p:nvPicPr>
          <p:cNvPr id="74" name="Picture 73"/>
          <p:cNvPicPr>
            <a:picLocks noChangeAspect="1"/>
          </p:cNvPicPr>
          <p:nvPr/>
        </p:nvPicPr>
        <p:blipFill>
          <a:blip r:embed="rId7"/>
          <a:stretch>
            <a:fillRect/>
          </a:stretch>
        </p:blipFill>
        <p:spPr>
          <a:xfrm>
            <a:off x="7034350" y="744439"/>
            <a:ext cx="3633531" cy="2731245"/>
          </a:xfrm>
          <a:prstGeom prst="rect">
            <a:avLst/>
          </a:prstGeom>
        </p:spPr>
      </p:pic>
      <p:pic>
        <p:nvPicPr>
          <p:cNvPr id="75" name="Picture 74"/>
          <p:cNvPicPr>
            <a:picLocks noChangeAspect="1"/>
          </p:cNvPicPr>
          <p:nvPr/>
        </p:nvPicPr>
        <p:blipFill>
          <a:blip r:embed="rId8"/>
          <a:stretch>
            <a:fillRect/>
          </a:stretch>
        </p:blipFill>
        <p:spPr>
          <a:xfrm>
            <a:off x="7065073" y="751906"/>
            <a:ext cx="3602808" cy="2713294"/>
          </a:xfrm>
          <a:prstGeom prst="rect">
            <a:avLst/>
          </a:prstGeom>
        </p:spPr>
      </p:pic>
      <p:pic>
        <p:nvPicPr>
          <p:cNvPr id="76" name="Picture 75"/>
          <p:cNvPicPr>
            <a:picLocks noChangeAspect="1"/>
          </p:cNvPicPr>
          <p:nvPr/>
        </p:nvPicPr>
        <p:blipFill>
          <a:blip r:embed="rId9"/>
          <a:stretch>
            <a:fillRect/>
          </a:stretch>
        </p:blipFill>
        <p:spPr>
          <a:xfrm>
            <a:off x="7208085" y="675220"/>
            <a:ext cx="3659654" cy="2751298"/>
          </a:xfrm>
          <a:prstGeom prst="rect">
            <a:avLst/>
          </a:prstGeom>
        </p:spPr>
      </p:pic>
      <p:pic>
        <p:nvPicPr>
          <p:cNvPr id="77" name="Picture 76"/>
          <p:cNvPicPr>
            <a:picLocks noChangeAspect="1"/>
          </p:cNvPicPr>
          <p:nvPr/>
        </p:nvPicPr>
        <p:blipFill>
          <a:blip r:embed="rId10"/>
          <a:stretch>
            <a:fillRect/>
          </a:stretch>
        </p:blipFill>
        <p:spPr>
          <a:xfrm>
            <a:off x="7122146" y="641104"/>
            <a:ext cx="3625696" cy="2827287"/>
          </a:xfrm>
          <a:prstGeom prst="rect">
            <a:avLst/>
          </a:prstGeom>
        </p:spPr>
      </p:pic>
    </p:spTree>
    <p:extLst>
      <p:ext uri="{BB962C8B-B14F-4D97-AF65-F5344CB8AC3E}">
        <p14:creationId xmlns:p14="http://schemas.microsoft.com/office/powerpoint/2010/main" val="22258976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inVertical)">
                                      <p:cBhvr>
                                        <p:cTn id="15" dur="500"/>
                                        <p:tgtEl>
                                          <p:spTgt spid="66"/>
                                        </p:tgtEl>
                                      </p:cBhvr>
                                    </p:animEffect>
                                  </p:childTnLst>
                                </p:cTn>
                              </p:par>
                              <p:par>
                                <p:cTn id="16" presetID="16" presetClass="entr" presetSubtype="21" fill="hold"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barn(inVertical)">
                                      <p:cBhvr>
                                        <p:cTn id="18" dur="500"/>
                                        <p:tgtEl>
                                          <p:spTgt spid="6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7"/>
                                        </p:tgtEl>
                                      </p:cBhvr>
                                    </p:animEffect>
                                    <p:set>
                                      <p:cBhvr>
                                        <p:cTn id="23" dur="1" fill="hold">
                                          <p:stCondLst>
                                            <p:cond delay="499"/>
                                          </p:stCondLst>
                                        </p:cTn>
                                        <p:tgtEl>
                                          <p:spTgt spid="6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barn(inVertical)">
                                      <p:cBhvr>
                                        <p:cTn id="34" dur="500"/>
                                        <p:tgtEl>
                                          <p:spTgt spid="6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8"/>
                                        </p:tgtEl>
                                      </p:cBhvr>
                                    </p:animEffect>
                                    <p:set>
                                      <p:cBhvr>
                                        <p:cTn id="39" dur="1" fill="hold">
                                          <p:stCondLst>
                                            <p:cond delay="499"/>
                                          </p:stCondLst>
                                        </p:cTn>
                                        <p:tgtEl>
                                          <p:spTgt spid="6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barn(inVertical)">
                                      <p:cBhvr>
                                        <p:cTn id="47" dur="500"/>
                                        <p:tgtEl>
                                          <p:spTgt spid="57"/>
                                        </p:tgtEl>
                                      </p:cBhvr>
                                    </p:animEffect>
                                  </p:childTnLst>
                                </p:cTn>
                              </p:par>
                              <p:par>
                                <p:cTn id="48" presetID="16" presetClass="entr" presetSubtype="21" fill="hold" nodeType="with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barn(inVertical)">
                                      <p:cBhvr>
                                        <p:cTn id="50" dur="500"/>
                                        <p:tgtEl>
                                          <p:spTgt spid="6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69"/>
                                        </p:tgtEl>
                                      </p:cBhvr>
                                    </p:animEffect>
                                    <p:set>
                                      <p:cBhvr>
                                        <p:cTn id="55" dur="1" fill="hold">
                                          <p:stCondLst>
                                            <p:cond delay="499"/>
                                          </p:stCondLst>
                                        </p:cTn>
                                        <p:tgtEl>
                                          <p:spTgt spid="6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barn(inVertical)">
                                      <p:cBhvr>
                                        <p:cTn id="60" dur="500"/>
                                        <p:tgtEl>
                                          <p:spTgt spid="70"/>
                                        </p:tgtEl>
                                      </p:cBhvr>
                                    </p:animEffect>
                                  </p:childTnLst>
                                </p:cTn>
                              </p:par>
                              <p:par>
                                <p:cTn id="61" presetID="16" presetClass="entr" presetSubtype="21"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arn(inVertical)">
                                      <p:cBhvr>
                                        <p:cTn id="63" dur="500"/>
                                        <p:tgtEl>
                                          <p:spTgt spid="3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barn(inVertical)">
                                      <p:cBhvr>
                                        <p:cTn id="66" dur="500"/>
                                        <p:tgtEl>
                                          <p:spTgt spid="5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70"/>
                                        </p:tgtEl>
                                      </p:cBhvr>
                                    </p:animEffect>
                                    <p:set>
                                      <p:cBhvr>
                                        <p:cTn id="71" dur="1" fill="hold">
                                          <p:stCondLst>
                                            <p:cond delay="499"/>
                                          </p:stCondLst>
                                        </p:cTn>
                                        <p:tgtEl>
                                          <p:spTgt spid="7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inVertical)">
                                      <p:cBhvr>
                                        <p:cTn id="76" dur="500"/>
                                        <p:tgtEl>
                                          <p:spTgt spid="59"/>
                                        </p:tgtEl>
                                      </p:cBhvr>
                                    </p:animEffect>
                                  </p:childTnLst>
                                </p:cTn>
                              </p:par>
                              <p:par>
                                <p:cTn id="77" presetID="16" presetClass="entr" presetSubtype="21"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barn(inVertical)">
                                      <p:cBhvr>
                                        <p:cTn id="79" dur="500"/>
                                        <p:tgtEl>
                                          <p:spTgt spid="39"/>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barn(inVertical)">
                                      <p:cBhvr>
                                        <p:cTn id="84" dur="500"/>
                                        <p:tgtEl>
                                          <p:spTgt spid="74"/>
                                        </p:tgtEl>
                                      </p:cBhvr>
                                    </p:animEffect>
                                  </p:childTnLst>
                                </p:cTn>
                              </p:par>
                              <p:par>
                                <p:cTn id="85" presetID="16" presetClass="entr" presetSubtype="21"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barn(inVertical)">
                                      <p:cBhvr>
                                        <p:cTn id="87" dur="500"/>
                                        <p:tgtEl>
                                          <p:spTgt spid="42"/>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barn(inVertical)">
                                      <p:cBhvr>
                                        <p:cTn id="90" dur="500"/>
                                        <p:tgtEl>
                                          <p:spTgt spid="6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74"/>
                                        </p:tgtEl>
                                      </p:cBhvr>
                                    </p:animEffect>
                                    <p:set>
                                      <p:cBhvr>
                                        <p:cTn id="95" dur="1" fill="hold">
                                          <p:stCondLst>
                                            <p:cond delay="499"/>
                                          </p:stCondLst>
                                        </p:cTn>
                                        <p:tgtEl>
                                          <p:spTgt spid="74"/>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60"/>
                                        </p:tgtEl>
                                        <p:attrNameLst>
                                          <p:attrName>style.visibility</p:attrName>
                                        </p:attrNameLst>
                                      </p:cBhvr>
                                      <p:to>
                                        <p:strVal val="visible"/>
                                      </p:to>
                                    </p:set>
                                    <p:animEffect transition="in" filter="barn(inVertical)">
                                      <p:cBhvr>
                                        <p:cTn id="100" dur="500"/>
                                        <p:tgtEl>
                                          <p:spTgt spid="60"/>
                                        </p:tgtEl>
                                      </p:cBhvr>
                                    </p:animEffect>
                                  </p:childTnLst>
                                </p:cTn>
                              </p:par>
                              <p:par>
                                <p:cTn id="101" presetID="16" presetClass="entr" presetSubtype="21" fill="hold"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barn(inVertical)">
                                      <p:cBhvr>
                                        <p:cTn id="103" dur="500"/>
                                        <p:tgtEl>
                                          <p:spTgt spid="45"/>
                                        </p:tgtEl>
                                      </p:cBhvr>
                                    </p:animEffect>
                                  </p:childTnLst>
                                </p:cTn>
                              </p:par>
                              <p:par>
                                <p:cTn id="104" presetID="16" presetClass="entr" presetSubtype="21" fill="hold" nodeType="withEffect">
                                  <p:stCondLst>
                                    <p:cond delay="0"/>
                                  </p:stCondLst>
                                  <p:childTnLst>
                                    <p:set>
                                      <p:cBhvr>
                                        <p:cTn id="105" dur="1" fill="hold">
                                          <p:stCondLst>
                                            <p:cond delay="0"/>
                                          </p:stCondLst>
                                        </p:cTn>
                                        <p:tgtEl>
                                          <p:spTgt spid="75"/>
                                        </p:tgtEl>
                                        <p:attrNameLst>
                                          <p:attrName>style.visibility</p:attrName>
                                        </p:attrNameLst>
                                      </p:cBhvr>
                                      <p:to>
                                        <p:strVal val="visible"/>
                                      </p:to>
                                    </p:set>
                                    <p:animEffect transition="in" filter="barn(inVertical)">
                                      <p:cBhvr>
                                        <p:cTn id="106" dur="500"/>
                                        <p:tgtEl>
                                          <p:spTgt spid="75"/>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62"/>
                                        </p:tgtEl>
                                        <p:attrNameLst>
                                          <p:attrName>style.visibility</p:attrName>
                                        </p:attrNameLst>
                                      </p:cBhvr>
                                      <p:to>
                                        <p:strVal val="visible"/>
                                      </p:to>
                                    </p:set>
                                    <p:animEffect transition="in" filter="barn(inVertical)">
                                      <p:cBhvr>
                                        <p:cTn id="111" dur="500"/>
                                        <p:tgtEl>
                                          <p:spTgt spid="62"/>
                                        </p:tgtEl>
                                      </p:cBhvr>
                                    </p:animEffect>
                                  </p:childTnLst>
                                </p:cTn>
                              </p:par>
                              <p:par>
                                <p:cTn id="112" presetID="16" presetClass="entr" presetSubtype="21" fill="hold" nodeType="with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barn(inVertical)">
                                      <p:cBhvr>
                                        <p:cTn id="114" dur="500"/>
                                        <p:tgtEl>
                                          <p:spTgt spid="49"/>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76"/>
                                        </p:tgtEl>
                                        <p:attrNameLst>
                                          <p:attrName>style.visibility</p:attrName>
                                        </p:attrNameLst>
                                      </p:cBhvr>
                                      <p:to>
                                        <p:strVal val="visible"/>
                                      </p:to>
                                    </p:set>
                                    <p:animEffect transition="in" filter="barn(inVertical)">
                                      <p:cBhvr>
                                        <p:cTn id="119" dur="500"/>
                                        <p:tgtEl>
                                          <p:spTgt spid="7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76"/>
                                        </p:tgtEl>
                                      </p:cBhvr>
                                    </p:animEffect>
                                    <p:set>
                                      <p:cBhvr>
                                        <p:cTn id="124" dur="1" fill="hold">
                                          <p:stCondLst>
                                            <p:cond delay="499"/>
                                          </p:stCondLst>
                                        </p:cTn>
                                        <p:tgtEl>
                                          <p:spTgt spid="7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nodeType="clickEffect">
                                  <p:stCondLst>
                                    <p:cond delay="0"/>
                                  </p:stCondLst>
                                  <p:childTnLst>
                                    <p:set>
                                      <p:cBhvr>
                                        <p:cTn id="128" dur="1" fill="hold">
                                          <p:stCondLst>
                                            <p:cond delay="0"/>
                                          </p:stCondLst>
                                        </p:cTn>
                                        <p:tgtEl>
                                          <p:spTgt spid="52"/>
                                        </p:tgtEl>
                                        <p:attrNameLst>
                                          <p:attrName>style.visibility</p:attrName>
                                        </p:attrNameLst>
                                      </p:cBhvr>
                                      <p:to>
                                        <p:strVal val="visible"/>
                                      </p:to>
                                    </p:set>
                                    <p:animEffect transition="in" filter="barn(inVertical)">
                                      <p:cBhvr>
                                        <p:cTn id="129" dur="500"/>
                                        <p:tgtEl>
                                          <p:spTgt spid="52"/>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63"/>
                                        </p:tgtEl>
                                        <p:attrNameLst>
                                          <p:attrName>style.visibility</p:attrName>
                                        </p:attrNameLst>
                                      </p:cBhvr>
                                      <p:to>
                                        <p:strVal val="visible"/>
                                      </p:to>
                                    </p:set>
                                    <p:animEffect transition="in" filter="barn(inVertical)">
                                      <p:cBhvr>
                                        <p:cTn id="132" dur="500"/>
                                        <p:tgtEl>
                                          <p:spTgt spid="63"/>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77"/>
                                        </p:tgtEl>
                                        <p:attrNameLst>
                                          <p:attrName>style.visibility</p:attrName>
                                        </p:attrNameLst>
                                      </p:cBhvr>
                                      <p:to>
                                        <p:strVal val="visible"/>
                                      </p:to>
                                    </p:set>
                                    <p:animEffect transition="in" filter="barn(inVertical)">
                                      <p:cBhvr>
                                        <p:cTn id="137" dur="500"/>
                                        <p:tgtEl>
                                          <p:spTgt spid="77"/>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grpId="0" nodeType="clickEffect">
                                  <p:stCondLst>
                                    <p:cond delay="0"/>
                                  </p:stCondLst>
                                  <p:childTnLst>
                                    <p:set>
                                      <p:cBhvr>
                                        <p:cTn id="141" dur="1" fill="hold">
                                          <p:stCondLst>
                                            <p:cond delay="0"/>
                                          </p:stCondLst>
                                        </p:cTn>
                                        <p:tgtEl>
                                          <p:spTgt spid="64"/>
                                        </p:tgtEl>
                                        <p:attrNameLst>
                                          <p:attrName>style.visibility</p:attrName>
                                        </p:attrNameLst>
                                      </p:cBhvr>
                                      <p:to>
                                        <p:strVal val="visible"/>
                                      </p:to>
                                    </p:set>
                                    <p:animEffect transition="in" filter="barn(inVertical)">
                                      <p:cBhvr>
                                        <p:cTn id="142" dur="500"/>
                                        <p:tgtEl>
                                          <p:spTgt spid="64"/>
                                        </p:tgtEl>
                                      </p:cBhvr>
                                    </p:animEffect>
                                  </p:childTnLst>
                                </p:cTn>
                              </p:par>
                              <p:par>
                                <p:cTn id="143" presetID="16" presetClass="entr" presetSubtype="21" fill="hold" nodeType="withEffect">
                                  <p:stCondLst>
                                    <p:cond delay="0"/>
                                  </p:stCondLst>
                                  <p:childTnLst>
                                    <p:set>
                                      <p:cBhvr>
                                        <p:cTn id="144" dur="1" fill="hold">
                                          <p:stCondLst>
                                            <p:cond delay="0"/>
                                          </p:stCondLst>
                                        </p:cTn>
                                        <p:tgtEl>
                                          <p:spTgt spid="54"/>
                                        </p:tgtEl>
                                        <p:attrNameLst>
                                          <p:attrName>style.visibility</p:attrName>
                                        </p:attrNameLst>
                                      </p:cBhvr>
                                      <p:to>
                                        <p:strVal val="visible"/>
                                      </p:to>
                                    </p:set>
                                    <p:animEffect transition="in" filter="barn(inVertical)">
                                      <p:cBhvr>
                                        <p:cTn id="145" dur="500"/>
                                        <p:tgtEl>
                                          <p:spTgt spid="54"/>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77"/>
                                        </p:tgtEl>
                                      </p:cBhvr>
                                    </p:animEffect>
                                    <p:set>
                                      <p:cBhvr>
                                        <p:cTn id="150" dur="1" fill="hold">
                                          <p:stCondLst>
                                            <p:cond delay="499"/>
                                          </p:stCondLst>
                                        </p:cTn>
                                        <p:tgtEl>
                                          <p:spTgt spid="77"/>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nodeType="clickEffect">
                                  <p:stCondLst>
                                    <p:cond delay="0"/>
                                  </p:stCondLst>
                                  <p:childTnLst>
                                    <p:animEffect transition="out" filter="fade">
                                      <p:cBhvr>
                                        <p:cTn id="154" dur="500"/>
                                        <p:tgtEl>
                                          <p:spTgt spid="75"/>
                                        </p:tgtEl>
                                      </p:cBhvr>
                                    </p:animEffect>
                                    <p:set>
                                      <p:cBhvr>
                                        <p:cTn id="155" dur="1" fill="hold">
                                          <p:stCondLst>
                                            <p:cond delay="4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6" grpId="0" animBg="1"/>
      <p:bldP spid="57" grpId="0" animBg="1"/>
      <p:bldP spid="58" grpId="0" animBg="1"/>
      <p:bldP spid="59" grpId="0" animBg="1"/>
      <p:bldP spid="60" grpId="0" animBg="1"/>
      <p:bldP spid="61" grpId="0" animBg="1"/>
      <p:bldP spid="62" grpId="0" animBg="1"/>
      <p:bldP spid="63" grpId="0" animBg="1"/>
      <p:bldP spid="64" grpId="0" animBg="1"/>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625321"/>
            <a:ext cx="4979394" cy="1654748"/>
          </a:xfrm>
          <a:prstGeom prst="rect">
            <a:avLst/>
          </a:prstGeom>
          <a:noFill/>
        </p:spPr>
        <p:txBody>
          <a:bodyPr wrap="square" rtlCol="0">
            <a:spAutoFit/>
          </a:bodyPr>
          <a:lstStyle/>
          <a:p>
            <a:pPr lvl="0"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2. </a:t>
            </a:r>
            <a:r>
              <a:rPr lang="en-US" sz="3600" b="1" kern="100" dirty="0" err="1">
                <a:solidFill>
                  <a:srgbClr val="000000"/>
                </a:solidFill>
                <a:latin typeface="Times New Roman" panose="02020603050405020304" pitchFamily="18" charset="0"/>
                <a:ea typeface="SimSun" panose="02010600030101010101" pitchFamily="2" charset="-122"/>
              </a:rPr>
              <a:t>Hoàn</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cảnh</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xảy</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ra</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câu</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smtClean="0">
                <a:solidFill>
                  <a:srgbClr val="000000"/>
                </a:solidFill>
                <a:latin typeface="Times New Roman" panose="02020603050405020304" pitchFamily="18" charset="0"/>
                <a:ea typeface="SimSun" panose="02010600030101010101" pitchFamily="2" charset="-122"/>
              </a:rPr>
              <a:t>chuyện</a:t>
            </a:r>
            <a:endParaRPr lang="en-US" sz="3600" b="1" kern="100" dirty="0">
              <a:solidFill>
                <a:srgbClr val="000000"/>
              </a:solidFill>
              <a:latin typeface="Times New Roman" panose="02020603050405020304" pitchFamily="18" charset="0"/>
              <a:ea typeface="SimSun" panose="02010600030101010101" pitchFamily="2" charset="-122"/>
            </a:endParaRPr>
          </a:p>
        </p:txBody>
      </p:sp>
      <p:pic>
        <p:nvPicPr>
          <p:cNvPr id="80"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888473046"/>
      </p:ext>
    </p:extLst>
  </p:cSld>
  <p:clrMapOvr>
    <a:masterClrMapping/>
  </p:clrMapOvr>
  <p:transition spd="slow">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411014"/>
          </a:xfrm>
          <a:prstGeom prst="rect">
            <a:avLst/>
          </a:prstGeom>
        </p:spPr>
      </p:pic>
    </p:spTree>
    <p:extLst>
      <p:ext uri="{BB962C8B-B14F-4D97-AF65-F5344CB8AC3E}">
        <p14:creationId xmlns:p14="http://schemas.microsoft.com/office/powerpoint/2010/main" val="588483363"/>
      </p:ext>
    </p:extLst>
  </p:cSld>
  <p:clrMapOvr>
    <a:masterClrMapping/>
  </p:clrMapOvr>
  <p:transition spd="slow" advClick="0" advTm="3000">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9"/>
            <a:ext cx="4735633" cy="3381722"/>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3368479"/>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1938992"/>
          </a:xfrm>
          <a:prstGeom prst="rect">
            <a:avLst/>
          </a:prstGeom>
        </p:spPr>
        <p:txBody>
          <a:bodyPr wrap="square">
            <a:spAutoFit/>
            <a:scene3d>
              <a:camera prst="orthographicFront"/>
              <a:lightRig rig="threePt" dir="t"/>
            </a:scene3d>
            <a:sp3d extrusionH="57150">
              <a:bevelT h="25400" prst="softRound"/>
            </a:sp3d>
          </a:bodyPr>
          <a:lstStyle/>
          <a:p>
            <a:pPr algn="ctr">
              <a:defRPr/>
            </a:pPr>
            <a:r>
              <a:rPr kumimoji="0" lang="en-US" altLang="zh-CN" sz="6000" b="0" i="0" u="none" strike="noStrike" kern="1200" cap="none" spc="0" normalizeH="0" baseline="0" noProof="0" smtClean="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KHỞI</a:t>
            </a:r>
            <a:r>
              <a:rPr lang="en-US" altLang="zh-CN" sz="6000">
                <a:solidFill>
                  <a:srgbClr val="FFFF00"/>
                </a:solidFill>
                <a:effectLst>
                  <a:glow rad="254000">
                    <a:srgbClr val="009900">
                      <a:alpha val="95000"/>
                    </a:srgbClr>
                  </a:glow>
                </a:effectLst>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6000" smtClean="0">
                <a:solidFill>
                  <a:srgbClr val="FFFF00"/>
                </a:solidFill>
                <a:effectLst>
                  <a:glow rad="254000">
                    <a:srgbClr val="009900">
                      <a:alpha val="95000"/>
                    </a:srgbClr>
                  </a:glow>
                </a:effectLst>
                <a:latin typeface="Times New Roman" panose="02020603050405020304" pitchFamily="18" charset="0"/>
                <a:ea typeface="方正胖娃简体" panose="03000509000000000000" pitchFamily="65" charset="-122"/>
                <a:cs typeface="Times New Roman" panose="02020603050405020304" pitchFamily="18" charset="0"/>
              </a:rPr>
              <a:t>ĐỘNG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36515033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3093" y="0"/>
            <a:ext cx="6635150" cy="923330"/>
          </a:xfrm>
          <a:prstGeom prst="rect">
            <a:avLst/>
          </a:prstGeom>
        </p:spPr>
        <p:txBody>
          <a:bodyPr wrap="none">
            <a:spAutoFit/>
          </a:bodyPr>
          <a:lstStyle/>
          <a:p>
            <a:pPr algn="just">
              <a:lnSpc>
                <a:spcPct val="150000"/>
              </a:lnSpc>
            </a:pPr>
            <a:r>
              <a:rPr lang="en-US" sz="3600" b="1" kern="100" smtClean="0">
                <a:solidFill>
                  <a:srgbClr val="000000"/>
                </a:solidFill>
                <a:latin typeface="Times New Roman" panose="02020603050405020304" pitchFamily="18" charset="0"/>
                <a:ea typeface="SimSun" panose="02010600030101010101" pitchFamily="2" charset="-122"/>
              </a:rPr>
              <a:t>2. </a:t>
            </a:r>
            <a:r>
              <a:rPr lang="en-US" sz="3600" b="1" kern="100">
                <a:solidFill>
                  <a:srgbClr val="000000"/>
                </a:solidFill>
                <a:latin typeface="Times New Roman" panose="02020603050405020304" pitchFamily="18" charset="0"/>
                <a:ea typeface="SimSun" panose="02010600030101010101" pitchFamily="2" charset="-122"/>
              </a:rPr>
              <a:t>Hoàn cảnh xảy ra câu </a:t>
            </a:r>
            <a:r>
              <a:rPr lang="en-US" sz="3600" b="1" kern="100" smtClean="0">
                <a:solidFill>
                  <a:srgbClr val="000000"/>
                </a:solidFill>
                <a:latin typeface="Times New Roman" panose="02020603050405020304" pitchFamily="18" charset="0"/>
                <a:ea typeface="SimSun" panose="02010600030101010101" pitchFamily="2" charset="-122"/>
              </a:rPr>
              <a:t>chuyện</a:t>
            </a:r>
            <a:endParaRPr lang="en-US" sz="36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903111" y="923330"/>
            <a:ext cx="6096000" cy="523220"/>
          </a:xfrm>
          <a:prstGeom prst="rect">
            <a:avLst/>
          </a:prstGeom>
        </p:spPr>
        <p:txBody>
          <a:bodyPr>
            <a:spAutoFit/>
          </a:bodyPr>
          <a:lstStyle/>
          <a:p>
            <a:r>
              <a:rPr lang="vi-VN"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Thời gian</a:t>
            </a:r>
            <a:r>
              <a:rPr lang="vi-VN" sz="2800" smtClean="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5" name="Rectangle 4"/>
          <p:cNvSpPr/>
          <p:nvPr/>
        </p:nvSpPr>
        <p:spPr>
          <a:xfrm>
            <a:off x="1004711" y="1446550"/>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 Không gian</a:t>
            </a:r>
            <a:r>
              <a:rPr lang="vi-VN" sz="2800" smtClean="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sp>
        <p:nvSpPr>
          <p:cNvPr id="6" name="Rectangle 5"/>
          <p:cNvSpPr/>
          <p:nvPr/>
        </p:nvSpPr>
        <p:spPr>
          <a:xfrm>
            <a:off x="1004711" y="3232879"/>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 Sự việc</a:t>
            </a:r>
            <a:r>
              <a:rPr lang="vi-VN" sz="2800" smtClean="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sp>
        <p:nvSpPr>
          <p:cNvPr id="8" name="Rectangle 7"/>
          <p:cNvSpPr/>
          <p:nvPr/>
        </p:nvSpPr>
        <p:spPr>
          <a:xfrm>
            <a:off x="2732900" y="923330"/>
            <a:ext cx="3836243" cy="523220"/>
          </a:xfrm>
          <a:prstGeom prst="rect">
            <a:avLst/>
          </a:prstGeom>
        </p:spPr>
        <p:txBody>
          <a:bodyPr wrap="none">
            <a:spAutoFit/>
          </a:bodyPr>
          <a:lstStyle/>
          <a:p>
            <a:pPr lvl="0"/>
            <a:r>
              <a:rPr lang="vi-VN" sz="2800">
                <a:solidFill>
                  <a:prstClr val="black"/>
                </a:solidFill>
                <a:latin typeface="Times New Roman" panose="02020603050405020304" pitchFamily="18" charset="0"/>
                <a:cs typeface="Times New Roman" panose="02020603050405020304" pitchFamily="18" charset="0"/>
              </a:rPr>
              <a:t>Đời Hùng Vương thứ sá</a:t>
            </a:r>
            <a:r>
              <a:rPr lang="en-US" sz="2800">
                <a:solidFill>
                  <a:prstClr val="black"/>
                </a:solidFill>
                <a:latin typeface="Times New Roman" panose="02020603050405020304" pitchFamily="18" charset="0"/>
                <a:cs typeface="Times New Roman" panose="02020603050405020304" pitchFamily="18" charset="0"/>
              </a:rPr>
              <a:t>u</a:t>
            </a:r>
            <a:endParaRPr lang="vi-VN" sz="2800">
              <a:solidFill>
                <a:prstClr val="black"/>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8138918" y="357311"/>
            <a:ext cx="3385307" cy="2019300"/>
          </a:xfrm>
          <a:prstGeom prst="rect">
            <a:avLst/>
          </a:prstGeom>
        </p:spPr>
      </p:pic>
      <p:sp>
        <p:nvSpPr>
          <p:cNvPr id="10" name="Rectangle 9"/>
          <p:cNvSpPr/>
          <p:nvPr/>
        </p:nvSpPr>
        <p:spPr>
          <a:xfrm>
            <a:off x="1298902" y="1879624"/>
            <a:ext cx="6096000" cy="523220"/>
          </a:xfrm>
          <a:prstGeom prst="rect">
            <a:avLst/>
          </a:prstGeom>
        </p:spPr>
        <p:txBody>
          <a:bodyPr>
            <a:spAutoFit/>
          </a:bodyPr>
          <a:lstStyle/>
          <a:p>
            <a:pPr lvl="0"/>
            <a:r>
              <a:rPr lang="en-US" sz="2800" smtClean="0">
                <a:solidFill>
                  <a:prstClr val="black"/>
                </a:solidFill>
                <a:latin typeface="Times New Roman" panose="02020603050405020304" pitchFamily="18" charset="0"/>
              </a:rPr>
              <a:t>+ </a:t>
            </a:r>
            <a:r>
              <a:rPr lang="vi-VN" sz="2800" smtClean="0">
                <a:solidFill>
                  <a:prstClr val="black"/>
                </a:solidFill>
                <a:latin typeface="Times New Roman" panose="02020603050405020304" pitchFamily="18" charset="0"/>
              </a:rPr>
              <a:t>Không </a:t>
            </a:r>
            <a:r>
              <a:rPr lang="vi-VN" sz="2800">
                <a:solidFill>
                  <a:prstClr val="black"/>
                </a:solidFill>
                <a:latin typeface="Times New Roman" panose="02020603050405020304" pitchFamily="18" charset="0"/>
              </a:rPr>
              <a:t>gian hẹp là một làng </a:t>
            </a:r>
            <a:r>
              <a:rPr lang="vi-VN" sz="2800" smtClean="0">
                <a:solidFill>
                  <a:prstClr val="black"/>
                </a:solidFill>
                <a:latin typeface="Times New Roman" panose="02020603050405020304" pitchFamily="18" charset="0"/>
              </a:rPr>
              <a:t>quê</a:t>
            </a:r>
            <a:r>
              <a:rPr lang="en-US" sz="2800" smtClean="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sp>
        <p:nvSpPr>
          <p:cNvPr id="11" name="Rectangle 10"/>
          <p:cNvSpPr/>
          <p:nvPr/>
        </p:nvSpPr>
        <p:spPr>
          <a:xfrm>
            <a:off x="1298902" y="2402844"/>
            <a:ext cx="6096000" cy="954107"/>
          </a:xfrm>
          <a:prstGeom prst="rect">
            <a:avLst/>
          </a:prstGeom>
        </p:spPr>
        <p:txBody>
          <a:bodyPr>
            <a:spAutoFit/>
          </a:bodyPr>
          <a:lstStyle/>
          <a:p>
            <a:pPr lvl="0"/>
            <a:r>
              <a:rPr lang="en-US" sz="2800" smtClean="0">
                <a:solidFill>
                  <a:prstClr val="black"/>
                </a:solidFill>
                <a:latin typeface="Times New Roman" panose="02020603050405020304" pitchFamily="18" charset="0"/>
              </a:rPr>
              <a:t>+ K</a:t>
            </a:r>
            <a:r>
              <a:rPr lang="vi-VN" sz="2800" smtClean="0">
                <a:solidFill>
                  <a:prstClr val="black"/>
                </a:solidFill>
                <a:latin typeface="Times New Roman" panose="02020603050405020304" pitchFamily="18" charset="0"/>
              </a:rPr>
              <a:t>hông </a:t>
            </a:r>
            <a:r>
              <a:rPr lang="vi-VN" sz="2800">
                <a:solidFill>
                  <a:prstClr val="black"/>
                </a:solidFill>
                <a:latin typeface="Times New Roman" panose="02020603050405020304" pitchFamily="18" charset="0"/>
              </a:rPr>
              <a:t>gian rộng là bờ cõi chung của đất </a:t>
            </a:r>
            <a:r>
              <a:rPr lang="vi-VN" sz="2800" smtClean="0">
                <a:solidFill>
                  <a:prstClr val="black"/>
                </a:solidFill>
                <a:latin typeface="Times New Roman" panose="02020603050405020304" pitchFamily="18" charset="0"/>
              </a:rPr>
              <a:t>nước</a:t>
            </a:r>
            <a:r>
              <a:rPr lang="en-US" sz="2800" smtClean="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7297921" y="1705969"/>
            <a:ext cx="2533650" cy="1809750"/>
          </a:xfrm>
          <a:prstGeom prst="rect">
            <a:avLst/>
          </a:prstGeom>
        </p:spPr>
      </p:pic>
      <p:pic>
        <p:nvPicPr>
          <p:cNvPr id="13" name="Picture 12"/>
          <p:cNvPicPr>
            <a:picLocks noChangeAspect="1"/>
          </p:cNvPicPr>
          <p:nvPr/>
        </p:nvPicPr>
        <p:blipFill>
          <a:blip r:embed="rId4"/>
          <a:stretch>
            <a:fillRect/>
          </a:stretch>
        </p:blipFill>
        <p:spPr>
          <a:xfrm>
            <a:off x="9493275" y="2766150"/>
            <a:ext cx="2480035" cy="1799319"/>
          </a:xfrm>
          <a:prstGeom prst="rect">
            <a:avLst/>
          </a:prstGeom>
        </p:spPr>
      </p:pic>
      <p:sp>
        <p:nvSpPr>
          <p:cNvPr id="14" name="Rectangle 13"/>
          <p:cNvSpPr/>
          <p:nvPr/>
        </p:nvSpPr>
        <p:spPr>
          <a:xfrm>
            <a:off x="2440748" y="3232879"/>
            <a:ext cx="6096000" cy="1815882"/>
          </a:xfrm>
          <a:prstGeom prst="rect">
            <a:avLst/>
          </a:prstGeom>
        </p:spPr>
        <p:txBody>
          <a:bodyPr>
            <a:spAutoFit/>
          </a:bodyPr>
          <a:lstStyle/>
          <a:p>
            <a:pPr lvl="0" algn="just"/>
            <a:r>
              <a:rPr lang="vi-VN" sz="2800">
                <a:solidFill>
                  <a:prstClr val="black"/>
                </a:solidFill>
                <a:latin typeface="Times New Roman" panose="02020603050405020304" pitchFamily="18" charset="0"/>
              </a:rPr>
              <a:t>“Giặc Ân đến xâm phạm bờ cõi nước ta. Thế giặc rất mạnh, nhà vua lo sợ, bèn truyền sứ giả đi khắp nơi, tìm người tài giỏi cứu nước”</a:t>
            </a:r>
          </a:p>
        </p:txBody>
      </p:sp>
      <p:pic>
        <p:nvPicPr>
          <p:cNvPr id="15" name="Picture 14"/>
          <p:cNvPicPr>
            <a:picLocks noChangeAspect="1"/>
          </p:cNvPicPr>
          <p:nvPr/>
        </p:nvPicPr>
        <p:blipFill>
          <a:blip r:embed="rId5"/>
          <a:stretch>
            <a:fillRect/>
          </a:stretch>
        </p:blipFill>
        <p:spPr>
          <a:xfrm>
            <a:off x="8272995" y="4565469"/>
            <a:ext cx="2923190" cy="2192393"/>
          </a:xfrm>
          <a:prstGeom prst="rect">
            <a:avLst/>
          </a:prstGeom>
        </p:spPr>
      </p:pic>
    </p:spTree>
    <p:extLst>
      <p:ext uri="{BB962C8B-B14F-4D97-AF65-F5344CB8AC3E}">
        <p14:creationId xmlns:p14="http://schemas.microsoft.com/office/powerpoint/2010/main" val="32715601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P spid="10" grpId="0"/>
      <p:bldP spid="11"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3093" y="0"/>
            <a:ext cx="6635150" cy="92333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2. </a:t>
            </a:r>
            <a:r>
              <a:rPr kumimoji="0" lang="en-US" sz="36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Hoàn cảnh xảy ra câu </a:t>
            </a:r>
            <a:r>
              <a:rPr kumimoji="0" lang="en-US" sz="36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chuyện</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3" name="Rectangle 2"/>
          <p:cNvSpPr/>
          <p:nvPr/>
        </p:nvSpPr>
        <p:spPr>
          <a:xfrm>
            <a:off x="1362356" y="1200218"/>
            <a:ext cx="6096000" cy="523220"/>
          </a:xfrm>
          <a:prstGeom prst="rect">
            <a:avLst/>
          </a:prstGeom>
        </p:spPr>
        <p:txBody>
          <a:bodyPr>
            <a:spAutoFit/>
          </a:bodyPr>
          <a:lstStyle/>
          <a:p>
            <a:r>
              <a:rPr lang="vi-VN" sz="2800" dirty="0" smtClean="0">
                <a:latin typeface="Times New Roman" panose="02020603050405020304" pitchFamily="18" charset="0"/>
                <a:cs typeface="Times New Roman" panose="02020603050405020304" pitchFamily="18" charset="0"/>
              </a:rPr>
              <a:t>Thời gian</a:t>
            </a:r>
            <a:endParaRPr lang="vi-VN"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1435785" y="2330483"/>
            <a:ext cx="6096000" cy="523220"/>
          </a:xfrm>
          <a:prstGeom prst="rect">
            <a:avLst/>
          </a:prstGeom>
        </p:spPr>
        <p:txBody>
          <a:bodyPr>
            <a:spAutoFit/>
          </a:bodyPr>
          <a:lstStyle/>
          <a:p>
            <a:pPr lvl="0"/>
            <a:r>
              <a:rPr lang="vi-VN" sz="2800" smtClean="0">
                <a:solidFill>
                  <a:prstClr val="black"/>
                </a:solidFill>
                <a:latin typeface="Times New Roman" panose="02020603050405020304" pitchFamily="18" charset="0"/>
              </a:rPr>
              <a:t>Không gian</a:t>
            </a:r>
            <a:endParaRPr lang="vi-VN" sz="2800">
              <a:solidFill>
                <a:prstClr val="black"/>
              </a:solidFill>
              <a:latin typeface="Times New Roman" panose="02020603050405020304" pitchFamily="18" charset="0"/>
            </a:endParaRPr>
          </a:p>
        </p:txBody>
      </p:sp>
      <p:sp>
        <p:nvSpPr>
          <p:cNvPr id="5" name="Rectangle 4"/>
          <p:cNvSpPr/>
          <p:nvPr/>
        </p:nvSpPr>
        <p:spPr>
          <a:xfrm>
            <a:off x="1435785" y="3454947"/>
            <a:ext cx="6096000" cy="523220"/>
          </a:xfrm>
          <a:prstGeom prst="rect">
            <a:avLst/>
          </a:prstGeom>
        </p:spPr>
        <p:txBody>
          <a:bodyPr>
            <a:spAutoFit/>
          </a:bodyPr>
          <a:lstStyle/>
          <a:p>
            <a:pPr lvl="0"/>
            <a:r>
              <a:rPr lang="vi-VN" sz="2800" smtClean="0">
                <a:solidFill>
                  <a:prstClr val="black"/>
                </a:solidFill>
                <a:latin typeface="Times New Roman" panose="02020603050405020304" pitchFamily="18" charset="0"/>
              </a:rPr>
              <a:t>Sự việc</a:t>
            </a:r>
            <a:endParaRPr lang="vi-VN" sz="2800">
              <a:solidFill>
                <a:prstClr val="black"/>
              </a:solidFill>
              <a:latin typeface="Times New Roman" panose="02020603050405020304" pitchFamily="18" charset="0"/>
            </a:endParaRPr>
          </a:p>
        </p:txBody>
      </p:sp>
      <p:sp>
        <p:nvSpPr>
          <p:cNvPr id="6" name="Right Brace 5"/>
          <p:cNvSpPr/>
          <p:nvPr/>
        </p:nvSpPr>
        <p:spPr>
          <a:xfrm>
            <a:off x="4483785" y="1230128"/>
            <a:ext cx="1541417" cy="301752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6845500" y="1524574"/>
            <a:ext cx="4114661" cy="2246769"/>
          </a:xfrm>
          <a:prstGeom prst="rect">
            <a:avLst/>
          </a:prstGeom>
        </p:spPr>
        <p:txBody>
          <a:bodyPr wrap="square">
            <a:spAutoFit/>
          </a:bodyPr>
          <a:lstStyle/>
          <a:p>
            <a:pPr lvl="0" algn="just"/>
            <a:r>
              <a:rPr lang="vi-VN" sz="2800" dirty="0" smtClean="0">
                <a:solidFill>
                  <a:prstClr val="black"/>
                </a:solidFill>
                <a:latin typeface="Times New Roman" panose="02020603050405020304" pitchFamily="18" charset="0"/>
              </a:rPr>
              <a:t>Đất </a:t>
            </a:r>
            <a:r>
              <a:rPr lang="vi-VN" sz="2800" dirty="0">
                <a:solidFill>
                  <a:prstClr val="black"/>
                </a:solidFill>
                <a:latin typeface="Times New Roman" panose="02020603050405020304" pitchFamily="18" charset="0"/>
              </a:rPr>
              <a:t>nước nguy nan, đòi hỏi phải có những cá nhân kiệt xuất, những người tài năng đánh giặc giúp dân cứu nước</a:t>
            </a:r>
          </a:p>
        </p:txBody>
      </p:sp>
      <p:pic>
        <p:nvPicPr>
          <p:cNvPr id="8" name="Picture 7"/>
          <p:cNvPicPr>
            <a:picLocks noChangeAspect="1"/>
          </p:cNvPicPr>
          <p:nvPr/>
        </p:nvPicPr>
        <p:blipFill>
          <a:blip r:embed="rId2"/>
          <a:stretch>
            <a:fillRect/>
          </a:stretch>
        </p:blipFill>
        <p:spPr>
          <a:xfrm>
            <a:off x="8423833" y="4551317"/>
            <a:ext cx="3385307" cy="2019300"/>
          </a:xfrm>
          <a:prstGeom prst="rect">
            <a:avLst/>
          </a:prstGeom>
        </p:spPr>
      </p:pic>
      <p:pic>
        <p:nvPicPr>
          <p:cNvPr id="9" name="Picture 8"/>
          <p:cNvPicPr>
            <a:picLocks noChangeAspect="1"/>
          </p:cNvPicPr>
          <p:nvPr/>
        </p:nvPicPr>
        <p:blipFill>
          <a:blip r:embed="rId3"/>
          <a:stretch>
            <a:fillRect/>
          </a:stretch>
        </p:blipFill>
        <p:spPr>
          <a:xfrm>
            <a:off x="4707165" y="4526593"/>
            <a:ext cx="2981928" cy="2044024"/>
          </a:xfrm>
          <a:prstGeom prst="rect">
            <a:avLst/>
          </a:prstGeom>
        </p:spPr>
      </p:pic>
      <p:pic>
        <p:nvPicPr>
          <p:cNvPr id="10" name="Picture 9"/>
          <p:cNvPicPr>
            <a:picLocks noChangeAspect="1"/>
          </p:cNvPicPr>
          <p:nvPr/>
        </p:nvPicPr>
        <p:blipFill>
          <a:blip r:embed="rId4"/>
          <a:stretch>
            <a:fillRect/>
          </a:stretch>
        </p:blipFill>
        <p:spPr>
          <a:xfrm>
            <a:off x="1049235" y="4474029"/>
            <a:ext cx="2923190" cy="2192393"/>
          </a:xfrm>
          <a:prstGeom prst="rect">
            <a:avLst/>
          </a:prstGeom>
        </p:spPr>
      </p:pic>
    </p:spTree>
    <p:extLst>
      <p:ext uri="{BB962C8B-B14F-4D97-AF65-F5344CB8AC3E}">
        <p14:creationId xmlns:p14="http://schemas.microsoft.com/office/powerpoint/2010/main" val="92638172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806937"/>
            <a:ext cx="4979394" cy="923330"/>
          </a:xfrm>
          <a:prstGeom prst="rect">
            <a:avLst/>
          </a:prstGeom>
          <a:noFill/>
        </p:spPr>
        <p:txBody>
          <a:bodyPr wrap="square" rtlCol="0">
            <a:spAutoFit/>
          </a:bodyPr>
          <a:lstStyle/>
          <a:p>
            <a:pPr lvl="0" algn="just">
              <a:lnSpc>
                <a:spcPct val="150000"/>
              </a:lnSpc>
            </a:pPr>
            <a:r>
              <a:rPr lang="it-IT" sz="3600" b="1" kern="100" dirty="0">
                <a:solidFill>
                  <a:srgbClr val="000000"/>
                </a:solidFill>
                <a:latin typeface="Times New Roman" panose="02020603050405020304" pitchFamily="18" charset="0"/>
                <a:ea typeface="SimSun" panose="02010600030101010101" pitchFamily="2" charset="-122"/>
              </a:rPr>
              <a:t>3. Chi tiết kì </a:t>
            </a:r>
            <a:r>
              <a:rPr lang="it-IT" sz="3600" b="1" kern="100" dirty="0" smtClean="0">
                <a:solidFill>
                  <a:srgbClr val="000000"/>
                </a:solidFill>
                <a:latin typeface="Times New Roman" panose="02020603050405020304" pitchFamily="18" charset="0"/>
                <a:ea typeface="SimSun" panose="02010600030101010101" pitchFamily="2" charset="-122"/>
              </a:rPr>
              <a:t>ảo</a:t>
            </a:r>
            <a:endPar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80"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397920016"/>
      </p:ext>
    </p:extLst>
  </p:cSld>
  <p:clrMapOvr>
    <a:masterClrMapping/>
  </p:clrMapOvr>
  <p:transition spd="slow">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801288" y="3024049"/>
            <a:ext cx="5029201" cy="914400"/>
          </a:xfrm>
          <a:prstGeom prst="roundRect">
            <a:avLst>
              <a:gd name="adj" fmla="val 30953"/>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Bà ướm thử vào vết chân, không ngờ về nhà đã thụ thai mười hai tháng.</a:t>
            </a:r>
          </a:p>
        </p:txBody>
      </p:sp>
      <p:cxnSp>
        <p:nvCxnSpPr>
          <p:cNvPr id="9" name="Curved Connector 8"/>
          <p:cNvCxnSpPr/>
          <p:nvPr/>
        </p:nvCxnSpPr>
        <p:spPr>
          <a:xfrm rot="5400000" flipH="1" flipV="1">
            <a:off x="2171700" y="1394462"/>
            <a:ext cx="2331719" cy="927459"/>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flipV="1">
            <a:off x="2873829" y="2351314"/>
            <a:ext cx="1267097" cy="659675"/>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a:off x="3020785" y="3037111"/>
            <a:ext cx="780502" cy="561704"/>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rot="16200000" flipH="1">
            <a:off x="2610939" y="3417570"/>
            <a:ext cx="1570806" cy="809892"/>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rot="16200000" flipH="1">
            <a:off x="1743482" y="4148682"/>
            <a:ext cx="3148958" cy="888264"/>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88175" y="2684415"/>
            <a:ext cx="3108960" cy="914400"/>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kern="100" dirty="0">
                <a:solidFill>
                  <a:srgbClr val="000000"/>
                </a:solidFill>
                <a:latin typeface="Times New Roman" panose="02020603050405020304" pitchFamily="18" charset="0"/>
                <a:ea typeface="SimSun" panose="02010600030101010101" pitchFamily="2" charset="-122"/>
              </a:rPr>
              <a:t>3. Chi tiết kì ảo</a:t>
            </a:r>
            <a:endParaRPr lang="en-US" dirty="0"/>
          </a:p>
        </p:txBody>
      </p:sp>
      <p:sp>
        <p:nvSpPr>
          <p:cNvPr id="26" name="Rounded Rectangle 25"/>
          <p:cNvSpPr/>
          <p:nvPr/>
        </p:nvSpPr>
        <p:spPr>
          <a:xfrm>
            <a:off x="3801286" y="1670414"/>
            <a:ext cx="5029201" cy="914400"/>
          </a:xfrm>
          <a:prstGeom prst="roundRect">
            <a:avLst>
              <a:gd name="adj" fmla="val 3381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Người mẹ ra đồng, thấy vết chân to.</a:t>
            </a:r>
          </a:p>
        </p:txBody>
      </p:sp>
      <p:sp>
        <p:nvSpPr>
          <p:cNvPr id="27" name="Rounded Rectangle 26"/>
          <p:cNvSpPr/>
          <p:nvPr/>
        </p:nvSpPr>
        <p:spPr>
          <a:xfrm>
            <a:off x="3801287" y="75113"/>
            <a:ext cx="5029201" cy="914400"/>
          </a:xfrm>
          <a:prstGeom prst="roundRect">
            <a:avLst>
              <a:gd name="adj" fmla="val 40953"/>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Hai vợ chồng ông lão nghèo, chăm làm ăn và có tiếng phúc đức, nhưng chưa có con.</a:t>
            </a:r>
          </a:p>
        </p:txBody>
      </p:sp>
      <p:sp>
        <p:nvSpPr>
          <p:cNvPr id="28" name="Rounded Rectangle 27"/>
          <p:cNvSpPr/>
          <p:nvPr/>
        </p:nvSpPr>
        <p:spPr>
          <a:xfrm>
            <a:off x="3801287" y="4385850"/>
            <a:ext cx="5029201" cy="914400"/>
          </a:xfrm>
          <a:prstGeom prst="roundRect">
            <a:avLst>
              <a:gd name="adj" fmla="val 3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Sinh ra một em bé mặt mũi rất khôi ngô</a:t>
            </a:r>
          </a:p>
        </p:txBody>
      </p:sp>
      <p:sp>
        <p:nvSpPr>
          <p:cNvPr id="29" name="Rounded Rectangle 28"/>
          <p:cNvSpPr/>
          <p:nvPr/>
        </p:nvSpPr>
        <p:spPr>
          <a:xfrm>
            <a:off x="3722903" y="5450463"/>
            <a:ext cx="5029201" cy="1110347"/>
          </a:xfrm>
          <a:prstGeom prst="roundRect">
            <a:avLst>
              <a:gd name="adj" fmla="val 29608"/>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Chú bé ba tuổi mà chẳng biết cười, biết nói gì cả và cũng không nhích đi được, đặt đâu nằm đấy</a:t>
            </a:r>
          </a:p>
        </p:txBody>
      </p:sp>
      <p:sp>
        <p:nvSpPr>
          <p:cNvPr id="30" name="Cloud Callout 29"/>
          <p:cNvSpPr/>
          <p:nvPr/>
        </p:nvSpPr>
        <p:spPr>
          <a:xfrm>
            <a:off x="3657947" y="823625"/>
            <a:ext cx="6753590"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Có ý kiến cho rằng: “Thánh Gióng là nhân vật anh hùng có sự ra đời kì lạ”. Em có đồng ý với ý kiến này không? Vì sao?</a:t>
            </a:r>
            <a:endParaRPr lang="en-US" sz="3200">
              <a:solidFill>
                <a:prstClr val="black"/>
              </a:solidFill>
            </a:endParaRPr>
          </a:p>
        </p:txBody>
      </p:sp>
      <p:pic>
        <p:nvPicPr>
          <p:cNvPr id="31" name="Picture 30"/>
          <p:cNvPicPr>
            <a:picLocks noChangeAspect="1"/>
          </p:cNvPicPr>
          <p:nvPr/>
        </p:nvPicPr>
        <p:blipFill>
          <a:blip r:embed="rId2">
            <a:extLst>
              <a:ext uri="{BEBA8EAE-BF5A-486C-A8C5-ECC9F3942E4B}">
                <a14:imgProps xmlns:a14="http://schemas.microsoft.com/office/drawing/2010/main">
                  <a14:imgLayer r:embed="rId3">
                    <a14:imgEffect>
                      <a14:backgroundRemoval t="10000" b="100000" l="10000" r="60625"/>
                    </a14:imgEffect>
                  </a14:imgLayer>
                </a14:imgProps>
              </a:ext>
            </a:extLst>
          </a:blip>
          <a:stretch>
            <a:fillRect/>
          </a:stretch>
        </p:blipFill>
        <p:spPr>
          <a:xfrm>
            <a:off x="9120782" y="-601588"/>
            <a:ext cx="4673601" cy="2698046"/>
          </a:xfrm>
          <a:prstGeom prst="rect">
            <a:avLst/>
          </a:prstGeom>
        </p:spPr>
      </p:pic>
      <p:pic>
        <p:nvPicPr>
          <p:cNvPr id="32" name="Picture 31"/>
          <p:cNvPicPr>
            <a:picLocks noChangeAspect="1"/>
          </p:cNvPicPr>
          <p:nvPr/>
        </p:nvPicPr>
        <p:blipFill>
          <a:blip r:embed="rId4"/>
          <a:stretch>
            <a:fillRect/>
          </a:stretch>
        </p:blipFill>
        <p:spPr>
          <a:xfrm>
            <a:off x="33039" y="62116"/>
            <a:ext cx="3477952" cy="2103470"/>
          </a:xfrm>
          <a:prstGeom prst="rect">
            <a:avLst/>
          </a:prstGeom>
        </p:spPr>
      </p:pic>
      <p:pic>
        <p:nvPicPr>
          <p:cNvPr id="34" name="Picture 33"/>
          <p:cNvPicPr>
            <a:picLocks noChangeAspect="1"/>
          </p:cNvPicPr>
          <p:nvPr/>
        </p:nvPicPr>
        <p:blipFill>
          <a:blip r:embed="rId5"/>
          <a:stretch>
            <a:fillRect/>
          </a:stretch>
        </p:blipFill>
        <p:spPr>
          <a:xfrm>
            <a:off x="38331" y="3678621"/>
            <a:ext cx="3477952" cy="2474463"/>
          </a:xfrm>
          <a:prstGeom prst="rect">
            <a:avLst/>
          </a:prstGeom>
        </p:spPr>
      </p:pic>
      <p:sp>
        <p:nvSpPr>
          <p:cNvPr id="18" name="Right Brace 17"/>
          <p:cNvSpPr/>
          <p:nvPr/>
        </p:nvSpPr>
        <p:spPr>
          <a:xfrm>
            <a:off x="9370811" y="773528"/>
            <a:ext cx="437195" cy="5703947"/>
          </a:xfrm>
          <a:prstGeom prst="rightBrace">
            <a:avLst>
              <a:gd name="adj1" fmla="val 8333"/>
              <a:gd name="adj2" fmla="val 5030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ounded Rectangle 18"/>
          <p:cNvSpPr/>
          <p:nvPr/>
        </p:nvSpPr>
        <p:spPr>
          <a:xfrm>
            <a:off x="10038234" y="532323"/>
            <a:ext cx="2059981" cy="5957923"/>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kern="100" dirty="0" smtClean="0">
                <a:solidFill>
                  <a:srgbClr val="000000"/>
                </a:solidFill>
                <a:latin typeface="Times New Roman" panose="02020603050405020304" pitchFamily="18" charset="0"/>
                <a:ea typeface="SimSun" panose="02010600030101010101" pitchFamily="2" charset="-122"/>
              </a:rPr>
              <a:t>- Sự ra đời kì lạ, bất thường. - Dự báo đây sẽ là người gánh vác trọng trách của lịch sử</a:t>
            </a:r>
            <a:endParaRPr lang="en-US" sz="2800" dirty="0"/>
          </a:p>
        </p:txBody>
      </p:sp>
    </p:spTree>
    <p:extLst>
      <p:ext uri="{BB962C8B-B14F-4D97-AF65-F5344CB8AC3E}">
        <p14:creationId xmlns:p14="http://schemas.microsoft.com/office/powerpoint/2010/main" val="150965835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1"/>
                                        </p:tgtEl>
                                      </p:cBhvr>
                                    </p:animEffect>
                                    <p:set>
                                      <p:cBhvr>
                                        <p:cTn id="33" dur="1" fill="hold">
                                          <p:stCondLst>
                                            <p:cond delay="499"/>
                                          </p:stCondLst>
                                        </p:cTn>
                                        <p:tgtEl>
                                          <p:spTgt spid="3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inVertical)">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arn(inVertical)">
                                      <p:cBhvr>
                                        <p:cTn id="64" dur="500"/>
                                        <p:tgtEl>
                                          <p:spTgt spid="28"/>
                                        </p:tgtEl>
                                      </p:cBhvr>
                                    </p:animEffect>
                                  </p:childTnLst>
                                </p:cTn>
                              </p:par>
                              <p:par>
                                <p:cTn id="65" presetID="16" presetClass="entr" presetSubtype="21"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barn(inVertical)">
                                      <p:cBhvr>
                                        <p:cTn id="67" dur="500"/>
                                        <p:tgtEl>
                                          <p:spTgt spid="34"/>
                                        </p:tgtEl>
                                      </p:cBhvr>
                                    </p:animEffect>
                                  </p:childTnLst>
                                </p:cTn>
                              </p:par>
                              <p:par>
                                <p:cTn id="68" presetID="16" presetClass="entr" presetSubtype="21"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barn(inVertical)">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arn(inVertical)">
                                      <p:cBhvr>
                                        <p:cTn id="75" dur="500"/>
                                        <p:tgtEl>
                                          <p:spTgt spid="29"/>
                                        </p:tgtEl>
                                      </p:cBhvr>
                                    </p:animEffect>
                                  </p:childTnLst>
                                </p:cTn>
                              </p:par>
                              <p:par>
                                <p:cTn id="76" presetID="16" presetClass="entr" presetSubtype="21" fill="hold"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arn(inVertical)">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xit" presetSubtype="4" fill="hold" nodeType="clickEffect">
                                  <p:stCondLst>
                                    <p:cond delay="0"/>
                                  </p:stCondLst>
                                  <p:childTnLst>
                                    <p:animEffect transition="out" filter="wipe(down)">
                                      <p:cBhvr>
                                        <p:cTn id="82" dur="500"/>
                                        <p:tgtEl>
                                          <p:spTgt spid="34"/>
                                        </p:tgtEl>
                                      </p:cBhvr>
                                    </p:animEffect>
                                    <p:set>
                                      <p:cBhvr>
                                        <p:cTn id="83" dur="1" fill="hold">
                                          <p:stCondLst>
                                            <p:cond delay="499"/>
                                          </p:stCondLst>
                                        </p:cTn>
                                        <p:tgtEl>
                                          <p:spTgt spid="3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barn(inVertical)">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barn(inVertical)">
                                      <p:cBhvr>
                                        <p:cTn id="9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P spid="26" grpId="0" animBg="1"/>
      <p:bldP spid="27" grpId="0" animBg="1"/>
      <p:bldP spid="28" grpId="0" animBg="1"/>
      <p:bldP spid="29" grpId="0" animBg="1"/>
      <p:bldP spid="30" grpId="0" animBg="1"/>
      <p:bldP spid="30" grpId="1"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806937"/>
            <a:ext cx="4979394" cy="8237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3600" b="1"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4. </a:t>
            </a:r>
            <a:r>
              <a:rPr kumimoji="0" lang="it-IT"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Chi tiết </a:t>
            </a:r>
            <a:r>
              <a:rPr kumimoji="0" lang="it-IT" sz="3600" b="1"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tiêu</a:t>
            </a:r>
            <a:r>
              <a:rPr kumimoji="0" lang="it-IT" sz="3600" b="1"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biểu</a:t>
            </a:r>
            <a:endPar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4032449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55910529"/>
              </p:ext>
            </p:extLst>
          </p:nvPr>
        </p:nvGraphicFramePr>
        <p:xfrm>
          <a:off x="0" y="1025494"/>
          <a:ext cx="11989749" cy="5526248"/>
        </p:xfrm>
        <a:graphic>
          <a:graphicData uri="http://schemas.openxmlformats.org/drawingml/2006/table">
            <a:tbl>
              <a:tblPr firstRow="1" firstCol="1" bandRow="1"/>
              <a:tblGrid>
                <a:gridCol w="871671">
                  <a:extLst>
                    <a:ext uri="{9D8B030D-6E8A-4147-A177-3AD203B41FA5}">
                      <a16:colId xmlns:a16="http://schemas.microsoft.com/office/drawing/2014/main" val="610647500"/>
                    </a:ext>
                  </a:extLst>
                </a:gridCol>
                <a:gridCol w="9502923">
                  <a:extLst>
                    <a:ext uri="{9D8B030D-6E8A-4147-A177-3AD203B41FA5}">
                      <a16:colId xmlns:a16="http://schemas.microsoft.com/office/drawing/2014/main" val="830555802"/>
                    </a:ext>
                  </a:extLst>
                </a:gridCol>
                <a:gridCol w="1615155">
                  <a:extLst>
                    <a:ext uri="{9D8B030D-6E8A-4147-A177-3AD203B41FA5}">
                      <a16:colId xmlns:a16="http://schemas.microsoft.com/office/drawing/2014/main" val="3332201224"/>
                    </a:ext>
                  </a:extLst>
                </a:gridCol>
              </a:tblGrid>
              <a:tr h="695762">
                <a:tc>
                  <a:txBody>
                    <a:bodyPr/>
                    <a:lstStyle/>
                    <a:p>
                      <a:pPr marL="0" marR="0" algn="ctr">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tiết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4953052"/>
                  </a:ext>
                </a:extLst>
              </a:tr>
              <a:tr h="1590313">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Câu</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nói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của</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Gióng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Ông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về</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tâu</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với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vua</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đúc</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cho</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con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ngựa</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làm</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cho</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bộ</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áo</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giáp</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bằng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và</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rèn</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cho</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cái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roi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cũng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bằng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nguyện</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phá</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tan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lũ</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3812105"/>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Bà</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con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hàng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xóm</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vui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lòng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góp</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gạo</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để</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nuôi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chú</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bé</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4332805"/>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Chú</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bé</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vươn</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vai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trở</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thành</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tráng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sĩ</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khổng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lồ</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613973"/>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Ngựa</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phun</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ra</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lửa</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roi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quật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chết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như</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ngả</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rạ</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và</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những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cụm</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tre</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cạnh</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đường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quật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tan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vỡ</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9534268"/>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Tráng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sĩ</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đánh</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xong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cởi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giáp</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bỏ</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lại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và</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bay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thẳng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lên</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trời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425117"/>
                  </a:ext>
                </a:extLst>
              </a:tr>
            </a:tbl>
          </a:graphicData>
        </a:graphic>
      </p:graphicFrame>
      <p:sp>
        <p:nvSpPr>
          <p:cNvPr id="3" name="Rectangle 2"/>
          <p:cNvSpPr/>
          <p:nvPr/>
        </p:nvSpPr>
        <p:spPr>
          <a:xfrm>
            <a:off x="3553654" y="151586"/>
            <a:ext cx="424859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PHIẾU HỌC TẬP</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61971310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algn="just"/>
            <a:r>
              <a:rPr lang="en-US" sz="2800" b="1">
                <a:solidFill>
                  <a:srgbClr val="000000"/>
                </a:solidFill>
                <a:latin typeface="Times New Roman" panose="02020603050405020304" pitchFamily="18" charset="0"/>
              </a:rPr>
              <a:t>4. Các chi tiết tiêu </a:t>
            </a:r>
            <a:r>
              <a:rPr lang="en-US" sz="2800" b="1" smtClean="0">
                <a:solidFill>
                  <a:srgbClr val="000000"/>
                </a:solidFill>
                <a:latin typeface="Times New Roman" panose="02020603050405020304" pitchFamily="18" charset="0"/>
              </a:rPr>
              <a:t>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1350236"/>
            <a:ext cx="3161211" cy="387979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0000"/>
                </a:solidFill>
                <a:latin typeface="Times New Roman" panose="02020603050405020304" pitchFamily="18" charset="0"/>
              </a:rPr>
              <a:t>- Tiếng nói đầu tiên : “ </a:t>
            </a:r>
            <a:r>
              <a:rPr lang="vi-VN" sz="2800" i="1" dirty="0">
                <a:solidFill>
                  <a:srgbClr val="000000"/>
                </a:solidFill>
                <a:latin typeface="Times New Roman" panose="02020603050405020304" pitchFamily="18" charset="0"/>
              </a:rPr>
              <a:t>mẹ ra mời sứ giả vào đây cho con</a:t>
            </a:r>
            <a:r>
              <a:rPr lang="vi-VN" sz="2800" dirty="0">
                <a:solidFill>
                  <a:srgbClr val="000000"/>
                </a:solidFill>
                <a:latin typeface="Times New Roman" panose="02020603050405020304" pitchFamily="18" charset="0"/>
              </a:rPr>
              <a:t>…”, “</a:t>
            </a:r>
            <a:r>
              <a:rPr lang="vi-VN" sz="2800" i="1" dirty="0">
                <a:solidFill>
                  <a:srgbClr val="000000"/>
                </a:solidFill>
                <a:latin typeface="Times New Roman" panose="02020603050405020304" pitchFamily="18" charset="0"/>
              </a:rPr>
              <a:t>Ông về tâu với vua …ta sẽ đánh tan lũ giặc này</a:t>
            </a:r>
            <a:r>
              <a:rPr lang="vi-VN" sz="2800" dirty="0">
                <a:solidFill>
                  <a:srgbClr val="000000"/>
                </a:solidFill>
                <a:latin typeface="Times New Roman" panose="02020603050405020304" pitchFamily="18" charset="0"/>
              </a:rPr>
              <a:t>”</a:t>
            </a:r>
          </a:p>
        </p:txBody>
      </p:sp>
      <p:sp>
        <p:nvSpPr>
          <p:cNvPr id="5" name="Rounded Rectangle 4"/>
          <p:cNvSpPr/>
          <p:nvPr/>
        </p:nvSpPr>
        <p:spPr>
          <a:xfrm>
            <a:off x="4094725" y="1044814"/>
            <a:ext cx="4845465"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latin typeface="Times New Roman" panose="02020603050405020304" pitchFamily="18" charset="0"/>
              </a:rPr>
              <a:t>T</a:t>
            </a:r>
            <a:r>
              <a:rPr lang="vi-VN" sz="3200" dirty="0">
                <a:solidFill>
                  <a:srgbClr val="000000"/>
                </a:solidFill>
                <a:latin typeface="Times New Roman" panose="02020603050405020304" pitchFamily="18" charset="0"/>
              </a:rPr>
              <a:t>iếng nói đòi đánh </a:t>
            </a:r>
            <a:r>
              <a:rPr lang="vi-VN" sz="3200" dirty="0" smtClean="0">
                <a:solidFill>
                  <a:srgbClr val="000000"/>
                </a:solidFill>
                <a:latin typeface="Times New Roman" panose="02020603050405020304" pitchFamily="18" charset="0"/>
              </a:rPr>
              <a:t>giặc</a:t>
            </a:r>
            <a:endParaRPr lang="vi-VN" altLang="en-US" sz="3200" dirty="0">
              <a:solidFill>
                <a:srgbClr val="0070C0"/>
              </a:solidFill>
              <a:latin typeface="Times New Roman" panose="02020603050405020304" pitchFamily="18" charset="0"/>
            </a:endParaRPr>
          </a:p>
        </p:txBody>
      </p:sp>
      <p:sp>
        <p:nvSpPr>
          <p:cNvPr id="6" name="Rounded Rectangle 5"/>
          <p:cNvSpPr/>
          <p:nvPr/>
        </p:nvSpPr>
        <p:spPr>
          <a:xfrm>
            <a:off x="4245425" y="3879791"/>
            <a:ext cx="4770388" cy="186786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00"/>
                </a:solidFill>
                <a:latin typeface="Times New Roman" panose="02020603050405020304" pitchFamily="18" charset="0"/>
              </a:rPr>
              <a:t>Ý</a:t>
            </a:r>
            <a:r>
              <a:rPr lang="vi-VN" sz="3200" dirty="0" smtClean="0">
                <a:solidFill>
                  <a:srgbClr val="000000"/>
                </a:solidFill>
                <a:latin typeface="Times New Roman" panose="02020603050405020304" pitchFamily="18" charset="0"/>
              </a:rPr>
              <a:t> thức</a:t>
            </a:r>
            <a:r>
              <a:rPr lang="en-US" sz="3200" dirty="0" smtClean="0">
                <a:solidFill>
                  <a:srgbClr val="000000"/>
                </a:solidFill>
                <a:latin typeface="Times New Roman" panose="02020603050405020304" pitchFamily="18" charset="0"/>
              </a:rPr>
              <a:t> </a:t>
            </a:r>
            <a:r>
              <a:rPr lang="en-US" sz="3200" dirty="0" err="1" smtClean="0">
                <a:solidFill>
                  <a:srgbClr val="000000"/>
                </a:solidFill>
                <a:latin typeface="Times New Roman" panose="02020603050405020304" pitchFamily="18" charset="0"/>
              </a:rPr>
              <a:t>trách</a:t>
            </a:r>
            <a:r>
              <a:rPr lang="en-US" sz="3200" dirty="0" smtClean="0">
                <a:solidFill>
                  <a:srgbClr val="000000"/>
                </a:solidFill>
                <a:latin typeface="Times New Roman" panose="02020603050405020304" pitchFamily="18" charset="0"/>
              </a:rPr>
              <a:t> </a:t>
            </a:r>
            <a:r>
              <a:rPr lang="en-US" sz="3200" dirty="0" err="1" smtClean="0">
                <a:solidFill>
                  <a:srgbClr val="000000"/>
                </a:solidFill>
                <a:latin typeface="Times New Roman" panose="02020603050405020304" pitchFamily="18" charset="0"/>
              </a:rPr>
              <a:t>nhiệm</a:t>
            </a:r>
            <a:r>
              <a:rPr lang="vi-VN" sz="3200" dirty="0" smtClean="0">
                <a:solidFill>
                  <a:srgbClr val="000000"/>
                </a:solidFill>
                <a:latin typeface="Times New Roman" panose="02020603050405020304" pitchFamily="18" charset="0"/>
              </a:rPr>
              <a:t> đánh </a:t>
            </a:r>
            <a:r>
              <a:rPr lang="vi-VN" sz="3200" dirty="0">
                <a:solidFill>
                  <a:srgbClr val="000000"/>
                </a:solidFill>
                <a:latin typeface="Times New Roman" panose="02020603050405020304" pitchFamily="18" charset="0"/>
              </a:rPr>
              <a:t>giặc cứu </a:t>
            </a:r>
            <a:r>
              <a:rPr lang="vi-VN" sz="3200" dirty="0" smtClean="0">
                <a:solidFill>
                  <a:srgbClr val="000000"/>
                </a:solidFill>
                <a:latin typeface="Times New Roman" panose="02020603050405020304" pitchFamily="18" charset="0"/>
              </a:rPr>
              <a:t>nước</a:t>
            </a:r>
            <a:endParaRPr lang="vi-VN" altLang="en-US" sz="3200" dirty="0">
              <a:solidFill>
                <a:srgbClr val="0070C0"/>
              </a:solidFill>
              <a:latin typeface="Times New Roman" panose="02020603050405020304" pitchFamily="18" charset="0"/>
            </a:endParaRPr>
          </a:p>
        </p:txBody>
      </p:sp>
      <p:cxnSp>
        <p:nvCxnSpPr>
          <p:cNvPr id="8" name="Straight Arrow Connector 7"/>
          <p:cNvCxnSpPr/>
          <p:nvPr/>
        </p:nvCxnSpPr>
        <p:spPr>
          <a:xfrm flipV="1">
            <a:off x="3161211" y="1502014"/>
            <a:ext cx="889496" cy="14386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290131"/>
            <a:ext cx="1084214" cy="15039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9186614" y="1502014"/>
            <a:ext cx="337761"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 name="Rectangle 14"/>
          <p:cNvSpPr/>
          <p:nvPr/>
        </p:nvSpPr>
        <p:spPr>
          <a:xfrm>
            <a:off x="9908820" y="2841771"/>
            <a:ext cx="1944196" cy="1200329"/>
          </a:xfrm>
          <a:prstGeom prst="rect">
            <a:avLst/>
          </a:prstGeom>
        </p:spPr>
        <p:txBody>
          <a:bodyPr wrap="square">
            <a:spAutoFit/>
          </a:bodyPr>
          <a:lstStyle/>
          <a:p>
            <a:pPr algn="just"/>
            <a:r>
              <a:rPr lang="en-US" sz="3600" dirty="0" err="1" smtClean="0">
                <a:solidFill>
                  <a:srgbClr val="7030A0"/>
                </a:solidFill>
                <a:latin typeface="Times New Roman" panose="02020603050405020304" pitchFamily="18" charset="0"/>
                <a:cs typeface="Times New Roman" panose="02020603050405020304" pitchFamily="18" charset="0"/>
              </a:rPr>
              <a:t>Tinh</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thần</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yêu</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nước</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1413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lvl="0" algn="just"/>
            <a:r>
              <a:rPr lang="en-US" sz="2800" b="1">
                <a:solidFill>
                  <a:srgbClr val="000000"/>
                </a:solidFill>
                <a:latin typeface="Times New Roman" panose="02020603050405020304" pitchFamily="18" charset="0"/>
              </a:rPr>
              <a:t>4. Các chi tiết tiêu </a:t>
            </a:r>
            <a:r>
              <a:rPr lang="en-US" sz="2800" b="1" smtClean="0">
                <a:solidFill>
                  <a:srgbClr val="000000"/>
                </a:solidFill>
                <a:latin typeface="Times New Roman" panose="02020603050405020304" pitchFamily="18" charset="0"/>
              </a:rPr>
              <a:t>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2529555"/>
            <a:ext cx="3161211" cy="199409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smtClean="0">
                <a:solidFill>
                  <a:schemeClr val="tx1"/>
                </a:solidFill>
                <a:latin typeface="Times New Roman" panose="02020603050405020304" pitchFamily="18" charset="0"/>
              </a:rPr>
              <a:t>Bà con  làng xóm</a:t>
            </a:r>
          </a:p>
          <a:p>
            <a:pPr algn="ctr"/>
            <a:r>
              <a:rPr lang="pt-BR" sz="3200" dirty="0" smtClean="0">
                <a:solidFill>
                  <a:schemeClr val="tx1"/>
                </a:solidFill>
                <a:latin typeface="Times New Roman" panose="02020603050405020304" pitchFamily="18" charset="0"/>
              </a:rPr>
              <a:t>Góp gạo nuôi Gióng</a:t>
            </a:r>
            <a:endParaRPr lang="en-US" dirty="0">
              <a:solidFill>
                <a:schemeClr val="tx1"/>
              </a:solidFill>
            </a:endParaRPr>
          </a:p>
        </p:txBody>
      </p:sp>
      <p:sp>
        <p:nvSpPr>
          <p:cNvPr id="5" name="Rounded Rectangle 4"/>
          <p:cNvSpPr/>
          <p:nvPr/>
        </p:nvSpPr>
        <p:spPr>
          <a:xfrm>
            <a:off x="4094725" y="1044814"/>
            <a:ext cx="4845465"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dirty="0" err="1">
                <a:solidFill>
                  <a:srgbClr val="0070C0"/>
                </a:solidFill>
                <a:latin typeface="Times New Roman" panose="02020603050405020304" pitchFamily="18" charset="0"/>
                <a:ea typeface="SimSun" panose="02010600030101010101" pitchFamily="2" charset="-122"/>
              </a:rPr>
              <a:t>Gióng</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lớn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lên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với</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sự</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góp</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sức</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của</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nhân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dân</a:t>
            </a:r>
            <a:endParaRPr lang="vi-VN" altLang="en-US" sz="3200" dirty="0">
              <a:solidFill>
                <a:srgbClr val="0070C0"/>
              </a:solidFill>
              <a:latin typeface="Times New Roman" panose="02020603050405020304" pitchFamily="18" charset="0"/>
            </a:endParaRPr>
          </a:p>
        </p:txBody>
      </p:sp>
      <p:sp>
        <p:nvSpPr>
          <p:cNvPr id="6" name="Rounded Rectangle 5"/>
          <p:cNvSpPr/>
          <p:nvPr/>
        </p:nvSpPr>
        <p:spPr>
          <a:xfrm>
            <a:off x="4245425" y="4471657"/>
            <a:ext cx="4770388" cy="12760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dirty="0" err="1">
                <a:solidFill>
                  <a:srgbClr val="0070C0"/>
                </a:solidFill>
                <a:latin typeface="Times New Roman" panose="02020603050405020304" pitchFamily="18" charset="0"/>
                <a:ea typeface="SimSun" panose="02010600030101010101" pitchFamily="2" charset="-122"/>
              </a:rPr>
              <a:t>Đ</a:t>
            </a:r>
            <a:r>
              <a:rPr lang="en-US" sz="3200" kern="100" dirty="0" err="1" smtClean="0">
                <a:solidFill>
                  <a:srgbClr val="0070C0"/>
                </a:solidFill>
                <a:latin typeface="Times New Roman" panose="02020603050405020304" pitchFamily="18" charset="0"/>
                <a:ea typeface="SimSun" panose="02010600030101010101" pitchFamily="2" charset="-122"/>
              </a:rPr>
              <a:t>ại</a:t>
            </a:r>
            <a:r>
              <a:rPr lang="en-US" sz="3200" kern="100" dirty="0" smtClean="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diện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cho</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sức</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mạnh</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của</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nhân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dân</a:t>
            </a:r>
            <a:endParaRPr lang="vi-VN" altLang="en-US" sz="3200" dirty="0">
              <a:solidFill>
                <a:srgbClr val="0070C0"/>
              </a:solidFill>
              <a:latin typeface="Times New Roman" panose="02020603050405020304" pitchFamily="18" charset="0"/>
            </a:endParaRPr>
          </a:p>
        </p:txBody>
      </p:sp>
      <p:cxnSp>
        <p:nvCxnSpPr>
          <p:cNvPr id="8" name="Straight Arrow Connector 7"/>
          <p:cNvCxnSpPr/>
          <p:nvPr/>
        </p:nvCxnSpPr>
        <p:spPr>
          <a:xfrm flipV="1">
            <a:off x="3161211" y="1502014"/>
            <a:ext cx="889496" cy="14386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526603"/>
            <a:ext cx="1084214" cy="12674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9186614" y="1502014"/>
            <a:ext cx="337761"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9943003" y="2425329"/>
            <a:ext cx="1944196"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600" dirty="0" err="1" smtClean="0">
                <a:solidFill>
                  <a:srgbClr val="7030A0"/>
                </a:solidFill>
                <a:latin typeface="Times New Roman" panose="02020603050405020304" pitchFamily="18" charset="0"/>
                <a:cs typeface="Times New Roman" panose="02020603050405020304" pitchFamily="18" charset="0"/>
              </a:rPr>
              <a:t>Tinh</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thần</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đoàn</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kết</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dân</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tộc</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75728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lvl="0" algn="just"/>
            <a:r>
              <a:rPr lang="en-US" sz="2800" b="1">
                <a:solidFill>
                  <a:srgbClr val="000000"/>
                </a:solidFill>
                <a:latin typeface="Times New Roman" panose="02020603050405020304" pitchFamily="18" charset="0"/>
              </a:rPr>
              <a:t>4. Các chi tiết tiêu </a:t>
            </a:r>
            <a:r>
              <a:rPr lang="en-US" sz="2800" b="1" smtClean="0">
                <a:solidFill>
                  <a:srgbClr val="000000"/>
                </a:solidFill>
                <a:latin typeface="Times New Roman" panose="02020603050405020304" pitchFamily="18" charset="0"/>
              </a:rPr>
              <a:t>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2144994"/>
            <a:ext cx="3161211" cy="190571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dirty="0" err="1">
                <a:latin typeface="Times New Roman" panose="02020603050405020304" pitchFamily="18" charset="0"/>
                <a:ea typeface="SimSun" panose="02010600030101010101" pitchFamily="2" charset="-122"/>
              </a:rPr>
              <a:t>Chú</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bé</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vươn</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vai</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trở</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thành</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một</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tráng</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sĩ</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khổng</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lồ</a:t>
            </a:r>
            <a:endParaRPr lang="en-US" dirty="0">
              <a:solidFill>
                <a:schemeClr val="tx1"/>
              </a:solidFill>
            </a:endParaRPr>
          </a:p>
        </p:txBody>
      </p:sp>
      <p:sp>
        <p:nvSpPr>
          <p:cNvPr id="5" name="Rounded Rectangle 4"/>
          <p:cNvSpPr/>
          <p:nvPr/>
        </p:nvSpPr>
        <p:spPr>
          <a:xfrm>
            <a:off x="4245426" y="1023062"/>
            <a:ext cx="3650888"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dirty="0" err="1" smtClean="0">
                <a:solidFill>
                  <a:schemeClr val="tx1"/>
                </a:solidFill>
                <a:latin typeface="Times New Roman" panose="02020603050405020304" pitchFamily="18" charset="0"/>
              </a:rPr>
              <a:t>Sự</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trưởng</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thành</a:t>
            </a:r>
            <a:endParaRPr lang="en-US" altLang="en-US" sz="3200" dirty="0" smtClean="0">
              <a:solidFill>
                <a:schemeClr val="tx1"/>
              </a:solidFill>
              <a:latin typeface="Times New Roman" panose="02020603050405020304" pitchFamily="18" charset="0"/>
            </a:endParaRPr>
          </a:p>
          <a:p>
            <a:pPr algn="ctr"/>
            <a:r>
              <a:rPr lang="en-US" altLang="en-US" sz="3200" dirty="0" err="1">
                <a:solidFill>
                  <a:schemeClr val="tx1"/>
                </a:solidFill>
                <a:latin typeface="Times New Roman" panose="02020603050405020304" pitchFamily="18" charset="0"/>
              </a:rPr>
              <a:t>t</a:t>
            </a:r>
            <a:r>
              <a:rPr lang="en-US" altLang="en-US" sz="3200" dirty="0" err="1" smtClean="0">
                <a:solidFill>
                  <a:schemeClr val="tx1"/>
                </a:solidFill>
                <a:latin typeface="Times New Roman" panose="02020603050405020304" pitchFamily="18" charset="0"/>
              </a:rPr>
              <a:t>hần</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tốc</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vượt</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bậc</a:t>
            </a:r>
            <a:endParaRPr lang="vi-VN" altLang="en-US" sz="3200" dirty="0">
              <a:solidFill>
                <a:schemeClr val="tx1"/>
              </a:solidFill>
              <a:latin typeface="Times New Roman" panose="02020603050405020304" pitchFamily="18" charset="0"/>
            </a:endParaRPr>
          </a:p>
        </p:txBody>
      </p:sp>
      <p:sp>
        <p:nvSpPr>
          <p:cNvPr id="6" name="Rounded Rectangle 5"/>
          <p:cNvSpPr/>
          <p:nvPr/>
        </p:nvSpPr>
        <p:spPr>
          <a:xfrm>
            <a:off x="4245425" y="3965249"/>
            <a:ext cx="3579225" cy="178240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dirty="0" err="1" smtClean="0">
                <a:solidFill>
                  <a:schemeClr val="tx1"/>
                </a:solidFill>
                <a:latin typeface="Times New Roman" panose="02020603050405020304" pitchFamily="18" charset="0"/>
              </a:rPr>
              <a:t>Đáp</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ứng</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nhiệm</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vụ</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cấp</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bách</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của</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thời</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đại</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đánh</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giặc</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cứu</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nước</a:t>
            </a:r>
            <a:endParaRPr lang="vi-VN" altLang="en-US" sz="3200" dirty="0">
              <a:solidFill>
                <a:schemeClr val="tx1"/>
              </a:solidFill>
              <a:latin typeface="Times New Roman" panose="02020603050405020304" pitchFamily="18" charset="0"/>
            </a:endParaRPr>
          </a:p>
        </p:txBody>
      </p:sp>
      <p:cxnSp>
        <p:nvCxnSpPr>
          <p:cNvPr id="8" name="Straight Arrow Connector 7"/>
          <p:cNvCxnSpPr>
            <a:stCxn id="3" idx="3"/>
          </p:cNvCxnSpPr>
          <p:nvPr/>
        </p:nvCxnSpPr>
        <p:spPr>
          <a:xfrm flipV="1">
            <a:off x="3161211" y="1937465"/>
            <a:ext cx="1293223" cy="11603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097851"/>
            <a:ext cx="1084214" cy="16962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8238145" y="1480261"/>
            <a:ext cx="461717"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8877203" y="2769325"/>
            <a:ext cx="2970808"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altLang="en-US" sz="3600" dirty="0" err="1" smtClean="0">
                <a:solidFill>
                  <a:prstClr val="black"/>
                </a:solidFill>
                <a:latin typeface="Times New Roman" panose="02020603050405020304" pitchFamily="18" charset="0"/>
              </a:rPr>
              <a:t>Tinh</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thần</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yêu</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nước</a:t>
            </a:r>
            <a:r>
              <a:rPr lang="en-US" altLang="en-US" sz="3600" dirty="0" smtClean="0">
                <a:solidFill>
                  <a:prstClr val="black"/>
                </a:solidFill>
                <a:latin typeface="Times New Roman" panose="02020603050405020304" pitchFamily="18" charset="0"/>
              </a:rPr>
              <a:t>, ý </a:t>
            </a:r>
            <a:r>
              <a:rPr lang="en-US" altLang="en-US" sz="3600" dirty="0" err="1" smtClean="0">
                <a:solidFill>
                  <a:prstClr val="black"/>
                </a:solidFill>
                <a:latin typeface="Times New Roman" panose="02020603050405020304" pitchFamily="18" charset="0"/>
              </a:rPr>
              <a:t>thức</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trách</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nhiệm</a:t>
            </a:r>
            <a:endParaRPr lang="vi-VN" altLang="en-US" sz="3600" dirty="0">
              <a:solidFill>
                <a:srgbClr val="7030A0"/>
              </a:solidFill>
              <a:latin typeface="Times New Roman" panose="02020603050405020304" pitchFamily="18" charset="0"/>
            </a:endParaRPr>
          </a:p>
        </p:txBody>
      </p:sp>
    </p:spTree>
    <p:extLst>
      <p:ext uri="{BB962C8B-B14F-4D97-AF65-F5344CB8AC3E}">
        <p14:creationId xmlns:p14="http://schemas.microsoft.com/office/powerpoint/2010/main" val="3811948"/>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animBg="1"/>
      <p:bldP spid="1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algn="just"/>
            <a:r>
              <a:rPr lang="en-US" sz="2800" b="1">
                <a:solidFill>
                  <a:srgbClr val="000000"/>
                </a:solidFill>
                <a:latin typeface="Times New Roman" panose="02020603050405020304" pitchFamily="18" charset="0"/>
              </a:rPr>
              <a:t>4. Các chi tiết tiêu </a:t>
            </a:r>
            <a:r>
              <a:rPr lang="en-US" sz="2800" b="1" smtClean="0">
                <a:solidFill>
                  <a:srgbClr val="000000"/>
                </a:solidFill>
                <a:latin typeface="Times New Roman" panose="02020603050405020304" pitchFamily="18" charset="0"/>
              </a:rPr>
              <a:t>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1480261"/>
            <a:ext cx="3161211" cy="381019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a:latin typeface="Times New Roman" panose="02020603050405020304" pitchFamily="18" charset="0"/>
                <a:ea typeface="SimSun" panose="02010600030101010101" pitchFamily="2" charset="-122"/>
              </a:rPr>
              <a:t>Ngựa sắt phun ra lửa, roi sắt quật giặc chết như ngả rạ và những cụm tre cạnh đường quật giặc tan vỡ </a:t>
            </a:r>
            <a:endParaRPr lang="en-US" dirty="0">
              <a:solidFill>
                <a:prstClr val="black"/>
              </a:solidFill>
            </a:endParaRPr>
          </a:p>
        </p:txBody>
      </p:sp>
      <p:sp>
        <p:nvSpPr>
          <p:cNvPr id="5" name="Rounded Rectangle 4"/>
          <p:cNvSpPr/>
          <p:nvPr/>
        </p:nvSpPr>
        <p:spPr>
          <a:xfrm>
            <a:off x="4245425" y="1023062"/>
            <a:ext cx="4379069" cy="147231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ngợi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thành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tựu</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văn</a:t>
            </a:r>
            <a:r>
              <a:rPr lang="en-US" sz="3200" dirty="0">
                <a:solidFill>
                  <a:srgbClr val="7030A0"/>
                </a:solidFill>
                <a:latin typeface="Times New Roman" panose="02020603050405020304" pitchFamily="18" charset="0"/>
                <a:cs typeface="Times New Roman" panose="02020603050405020304" pitchFamily="18" charset="0"/>
              </a:rPr>
              <a:t> minh </a:t>
            </a:r>
            <a:r>
              <a:rPr lang="en-US" sz="3200" dirty="0" err="1">
                <a:solidFill>
                  <a:srgbClr val="7030A0"/>
                </a:solidFill>
                <a:latin typeface="Times New Roman" panose="02020603050405020304" pitchFamily="18" charset="0"/>
                <a:cs typeface="Times New Roman" panose="02020603050405020304" pitchFamily="18" charset="0"/>
              </a:rPr>
              <a:t>kim</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loại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của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người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Việt</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cổ</a:t>
            </a:r>
            <a:r>
              <a:rPr lang="en-US" sz="3200" dirty="0">
                <a:solidFill>
                  <a:srgbClr val="7030A0"/>
                </a:solidFill>
                <a:latin typeface="Times New Roman" panose="02020603050405020304" pitchFamily="18" charset="0"/>
                <a:cs typeface="Times New Roman" panose="02020603050405020304" pitchFamily="18" charset="0"/>
              </a:rPr>
              <a:t> </a:t>
            </a:r>
          </a:p>
        </p:txBody>
      </p:sp>
      <p:sp>
        <p:nvSpPr>
          <p:cNvPr id="6" name="Rounded Rectangle 5"/>
          <p:cNvSpPr/>
          <p:nvPr/>
        </p:nvSpPr>
        <p:spPr>
          <a:xfrm>
            <a:off x="4245425" y="3965249"/>
            <a:ext cx="4379069" cy="178240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7030A0"/>
                </a:solidFill>
                <a:latin typeface="Times New Roman" panose="02020603050405020304" pitchFamily="18" charset="0"/>
                <a:cs typeface="Times New Roman" panose="02020603050405020304" pitchFamily="18" charset="0"/>
              </a:rPr>
              <a:t>Thánh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Gióng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đánh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giặc</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bằng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cả</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cỏ</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cây</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của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đất</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nước</a:t>
            </a:r>
            <a:endParaRPr lang="vi-VN" altLang="en-US" sz="3200" dirty="0">
              <a:solidFill>
                <a:srgbClr val="7030A0"/>
              </a:solidFill>
              <a:latin typeface="Times New Roman" panose="02020603050405020304" pitchFamily="18" charset="0"/>
              <a:cs typeface="Times New Roman" panose="02020603050405020304" pitchFamily="18" charset="0"/>
            </a:endParaRPr>
          </a:p>
        </p:txBody>
      </p:sp>
      <p:cxnSp>
        <p:nvCxnSpPr>
          <p:cNvPr id="8" name="Straight Arrow Connector 7"/>
          <p:cNvCxnSpPr>
            <a:stCxn id="3" idx="3"/>
            <a:endCxn id="5" idx="1"/>
          </p:cNvCxnSpPr>
          <p:nvPr/>
        </p:nvCxnSpPr>
        <p:spPr>
          <a:xfrm flipV="1">
            <a:off x="3161211" y="1759217"/>
            <a:ext cx="1084214" cy="16261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385359"/>
            <a:ext cx="1084214" cy="14087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8624495" y="1480260"/>
            <a:ext cx="461717"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 name="Rectangle 14"/>
          <p:cNvSpPr/>
          <p:nvPr/>
        </p:nvSpPr>
        <p:spPr>
          <a:xfrm>
            <a:off x="9486953" y="1192948"/>
            <a:ext cx="2207669" cy="452431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altLang="en-US" sz="3600" dirty="0" err="1" smtClean="0">
                <a:solidFill>
                  <a:prstClr val="black"/>
                </a:solidFill>
                <a:latin typeface="Times New Roman" panose="02020603050405020304" pitchFamily="18" charset="0"/>
              </a:rPr>
              <a:t>Sự</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sáng</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tạo</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của</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người</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anh</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hùng</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sự</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hiệp</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sức</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của</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thiên</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nhiên</a:t>
            </a:r>
            <a:r>
              <a:rPr lang="en-US" altLang="en-US" sz="3600" dirty="0" smtClean="0">
                <a:solidFill>
                  <a:prstClr val="black"/>
                </a:solidFill>
                <a:latin typeface="Times New Roman" panose="02020603050405020304" pitchFamily="18" charset="0"/>
              </a:rPr>
              <a:t> </a:t>
            </a:r>
            <a:r>
              <a:rPr lang="en-US" altLang="en-US" sz="3600" err="1" smtClean="0">
                <a:solidFill>
                  <a:prstClr val="black"/>
                </a:solidFill>
                <a:latin typeface="Times New Roman" panose="02020603050405020304" pitchFamily="18" charset="0"/>
              </a:rPr>
              <a:t>cây</a:t>
            </a:r>
            <a:r>
              <a:rPr lang="en-US" altLang="en-US" sz="3600" smtClean="0">
                <a:solidFill>
                  <a:prstClr val="black"/>
                </a:solidFill>
                <a:latin typeface="Times New Roman" panose="02020603050405020304" pitchFamily="18" charset="0"/>
              </a:rPr>
              <a:t> cỏ.</a:t>
            </a:r>
            <a:endParaRPr lang="vi-VN" altLang="en-US" sz="3600" dirty="0">
              <a:solidFill>
                <a:srgbClr val="7030A0"/>
              </a:solidFill>
              <a:latin typeface="Times New Roman" panose="02020603050405020304" pitchFamily="18" charset="0"/>
            </a:endParaRPr>
          </a:p>
        </p:txBody>
      </p:sp>
    </p:spTree>
    <p:extLst>
      <p:ext uri="{BB962C8B-B14F-4D97-AF65-F5344CB8AC3E}">
        <p14:creationId xmlns:p14="http://schemas.microsoft.com/office/powerpoint/2010/main" val="3752974959"/>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6" name="Picture 1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8916" y="1065032"/>
            <a:ext cx="4753356" cy="4739366"/>
          </a:xfrm>
          <a:prstGeom prst="rect">
            <a:avLst/>
          </a:prstGeom>
        </p:spPr>
      </p:pic>
      <p:sp>
        <p:nvSpPr>
          <p:cNvPr id="5" name="Rectangle 4">
            <a:hlinkClick r:id="rId5" action="ppaction://hlinksldjump"/>
          </p:cNvPr>
          <p:cNvSpPr/>
          <p:nvPr/>
        </p:nvSpPr>
        <p:spPr>
          <a:xfrm>
            <a:off x="3499104" y="1072896"/>
            <a:ext cx="2389632" cy="238963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1</a:t>
            </a:r>
          </a:p>
        </p:txBody>
      </p:sp>
      <p:sp>
        <p:nvSpPr>
          <p:cNvPr id="6" name="Heart 5"/>
          <p:cNvSpPr/>
          <p:nvPr/>
        </p:nvSpPr>
        <p:spPr>
          <a:xfrm>
            <a:off x="3608832" y="117043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Rectangle 6">
            <a:hlinkClick r:id="rId6" action="ppaction://hlinksldjump"/>
          </p:cNvPr>
          <p:cNvSpPr/>
          <p:nvPr/>
        </p:nvSpPr>
        <p:spPr>
          <a:xfrm>
            <a:off x="5882640" y="1065032"/>
            <a:ext cx="2389632" cy="2389632"/>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2</a:t>
            </a:r>
          </a:p>
        </p:txBody>
      </p:sp>
      <p:sp>
        <p:nvSpPr>
          <p:cNvPr id="8" name="Heart 7"/>
          <p:cNvSpPr/>
          <p:nvPr/>
        </p:nvSpPr>
        <p:spPr>
          <a:xfrm>
            <a:off x="7376160" y="117043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Rectangle 8">
            <a:hlinkClick r:id="rId7" action="ppaction://hlinksldjump"/>
          </p:cNvPr>
          <p:cNvSpPr/>
          <p:nvPr/>
        </p:nvSpPr>
        <p:spPr>
          <a:xfrm>
            <a:off x="3499104" y="3444240"/>
            <a:ext cx="2389632" cy="2389632"/>
          </a:xfrm>
          <a:prstGeom prst="rect">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3</a:t>
            </a:r>
          </a:p>
        </p:txBody>
      </p:sp>
      <p:sp>
        <p:nvSpPr>
          <p:cNvPr id="10" name="Heart 9"/>
          <p:cNvSpPr/>
          <p:nvPr/>
        </p:nvSpPr>
        <p:spPr>
          <a:xfrm>
            <a:off x="3621024" y="4943856"/>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hlinkClick r:id="rId3" action="ppaction://hlinksldjump"/>
          </p:cNvPr>
          <p:cNvSpPr/>
          <p:nvPr/>
        </p:nvSpPr>
        <p:spPr>
          <a:xfrm>
            <a:off x="5882640" y="3444240"/>
            <a:ext cx="2389632" cy="2389632"/>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4</a:t>
            </a:r>
          </a:p>
        </p:txBody>
      </p:sp>
      <p:sp>
        <p:nvSpPr>
          <p:cNvPr id="12" name="Heart 11"/>
          <p:cNvSpPr/>
          <p:nvPr/>
        </p:nvSpPr>
        <p:spPr>
          <a:xfrm>
            <a:off x="7357872" y="4943856"/>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p:nvPr/>
        </p:nvSpPr>
        <p:spPr>
          <a:xfrm>
            <a:off x="4919472" y="2523744"/>
            <a:ext cx="1938528" cy="1938528"/>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prstClr val="white"/>
              </a:solidFill>
              <a:latin typeface="Times New Roman" panose="02020603050405020304" pitchFamily="18" charset="0"/>
              <a:cs typeface="Times New Roman" panose="02020603050405020304" pitchFamily="18" charset="0"/>
            </a:endParaRPr>
          </a:p>
        </p:txBody>
      </p:sp>
      <p:sp>
        <p:nvSpPr>
          <p:cNvPr id="14" name="Heart 13"/>
          <p:cNvSpPr/>
          <p:nvPr/>
        </p:nvSpPr>
        <p:spPr>
          <a:xfrm>
            <a:off x="5007864" y="258775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Snip Diagonal Corner Rectangle 14"/>
          <p:cNvSpPr/>
          <p:nvPr/>
        </p:nvSpPr>
        <p:spPr>
          <a:xfrm>
            <a:off x="1767840" y="5943600"/>
            <a:ext cx="8619744" cy="865632"/>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2060"/>
                </a:solidFill>
                <a:latin typeface="Times New Roman" panose="02020603050405020304" pitchFamily="18" charset="0"/>
                <a:cs typeface="Times New Roman" panose="02020603050405020304" pitchFamily="18" charset="0"/>
              </a:rPr>
              <a:t>TỨ BẤT TỬ</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908326" y="130516"/>
            <a:ext cx="4284699" cy="923330"/>
          </a:xfrm>
          <a:prstGeom prst="rect">
            <a:avLst/>
          </a:prstGeom>
          <a:noFill/>
        </p:spPr>
        <p:txBody>
          <a:bodyPr wrap="none" lIns="91440" tIns="45720" rIns="91440" bIns="45720">
            <a:spAutoFit/>
          </a:bodyPr>
          <a:lstStyle/>
          <a:p>
            <a:pPr algn="ctr"/>
            <a:r>
              <a:rPr lang="en-US" sz="5400" b="1">
                <a:ln w="22225">
                  <a:solidFill>
                    <a:srgbClr val="FF0000"/>
                  </a:solidFill>
                  <a:prstDash val="solid"/>
                </a:ln>
                <a:solidFill>
                  <a:srgbClr val="FFFF00"/>
                </a:solidFill>
                <a:latin typeface="Calibri" panose="020F0502020204030204"/>
              </a:rPr>
              <a:t>Ô CỬA BÍ MẬT</a:t>
            </a:r>
          </a:p>
        </p:txBody>
      </p:sp>
      <p:sp>
        <p:nvSpPr>
          <p:cNvPr id="18" name="Pentagon 17">
            <a:hlinkClick r:id="rId8" action="ppaction://hlinksldjump"/>
          </p:cNvPr>
          <p:cNvSpPr/>
          <p:nvPr/>
        </p:nvSpPr>
        <p:spPr>
          <a:xfrm>
            <a:off x="9860844" y="0"/>
            <a:ext cx="2331156"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prstClr val="white"/>
                </a:solidFill>
                <a:latin typeface="Times New Roman" panose="02020603050405020304" pitchFamily="18" charset="0"/>
                <a:cs typeface="Times New Roman" panose="02020603050405020304" pitchFamily="18" charset="0"/>
              </a:rPr>
              <a:t>BÀI HỌC</a:t>
            </a:r>
            <a:endParaRPr lang="en-US" sz="36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100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17"/>
                                        </p:tgtEl>
                                        <p:attrNameLst>
                                          <p:attrName>style.color</p:attrName>
                                        </p:attrNameLst>
                                      </p:cBhvr>
                                      <p:by>
                                        <p:hsl h="7200000" s="0" l="0"/>
                                      </p:by>
                                    </p:animClr>
                                    <p:animClr clrSpc="hsl" dir="cw">
                                      <p:cBhvr>
                                        <p:cTn id="7" dur="500" fill="hold"/>
                                        <p:tgtEl>
                                          <p:spTgt spid="17"/>
                                        </p:tgtEl>
                                        <p:attrNameLst>
                                          <p:attrName>fillcolor</p:attrName>
                                        </p:attrNameLst>
                                      </p:cBhvr>
                                      <p:by>
                                        <p:hsl h="7200000" s="0" l="0"/>
                                      </p:by>
                                    </p:animClr>
                                    <p:animClr clrSpc="hsl" dir="cw">
                                      <p:cBhvr>
                                        <p:cTn id="8" dur="500" fill="hold"/>
                                        <p:tgtEl>
                                          <p:spTgt spid="17"/>
                                        </p:tgtEl>
                                        <p:attrNameLst>
                                          <p:attrName>stroke.color</p:attrName>
                                        </p:attrNameLst>
                                      </p:cBhvr>
                                      <p:by>
                                        <p:hsl h="7200000" s="0" l="0"/>
                                      </p:by>
                                    </p:animClr>
                                    <p:set>
                                      <p:cBhvr>
                                        <p:cTn id="9"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1000" fill="hold"/>
                                        <p:tgtEl>
                                          <p:spTgt spid="5"/>
                                        </p:tgtEl>
                                        <p:attrNameLst>
                                          <p:attrName>fillcolor</p:attrName>
                                        </p:attrNameLst>
                                      </p:cBhvr>
                                      <p:to>
                                        <a:srgbClr val="000000"/>
                                      </p:to>
                                    </p:animClr>
                                    <p:set>
                                      <p:cBhvr>
                                        <p:cTn id="15" dur="1000" fill="hold"/>
                                        <p:tgtEl>
                                          <p:spTgt spid="5"/>
                                        </p:tgtEl>
                                        <p:attrNameLst>
                                          <p:attrName>fill.type</p:attrName>
                                        </p:attrNameLst>
                                      </p:cBhvr>
                                      <p:to>
                                        <p:strVal val="solid"/>
                                      </p:to>
                                    </p:set>
                                    <p:set>
                                      <p:cBhvr>
                                        <p:cTn id="16" dur="1000" fill="hold"/>
                                        <p:tgtEl>
                                          <p:spTgt spid="5"/>
                                        </p:tgtEl>
                                        <p:attrNameLst>
                                          <p:attrName>fill.on</p:attrName>
                                        </p:attrNameLst>
                                      </p:cBhvr>
                                      <p:to>
                                        <p:strVal val="true"/>
                                      </p:to>
                                    </p:se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31" presetClass="exit" presetSubtype="0" fill="hold" grpId="0" nodeType="withEffect">
                                  <p:stCondLst>
                                    <p:cond delay="0"/>
                                  </p:stCondLst>
                                  <p:childTnLst>
                                    <p:anim calcmode="lin" valueType="num">
                                      <p:cBhvr>
                                        <p:cTn id="27" dur="1000"/>
                                        <p:tgtEl>
                                          <p:spTgt spid="5"/>
                                        </p:tgtEl>
                                        <p:attrNameLst>
                                          <p:attrName>ppt_w</p:attrName>
                                        </p:attrNameLst>
                                      </p:cBhvr>
                                      <p:tavLst>
                                        <p:tav tm="0">
                                          <p:val>
                                            <p:strVal val="ppt_w"/>
                                          </p:val>
                                        </p:tav>
                                        <p:tav tm="100000">
                                          <p:val>
                                            <p:fltVal val="0"/>
                                          </p:val>
                                        </p:tav>
                                      </p:tavLst>
                                    </p:anim>
                                    <p:anim calcmode="lin" valueType="num">
                                      <p:cBhvr>
                                        <p:cTn id="28" dur="1000"/>
                                        <p:tgtEl>
                                          <p:spTgt spid="5"/>
                                        </p:tgtEl>
                                        <p:attrNameLst>
                                          <p:attrName>ppt_h</p:attrName>
                                        </p:attrNameLst>
                                      </p:cBhvr>
                                      <p:tavLst>
                                        <p:tav tm="0">
                                          <p:val>
                                            <p:strVal val="ppt_h"/>
                                          </p:val>
                                        </p:tav>
                                        <p:tav tm="100000">
                                          <p:val>
                                            <p:fltVal val="0"/>
                                          </p:val>
                                        </p:tav>
                                      </p:tavLst>
                                    </p:anim>
                                    <p:anim calcmode="lin" valueType="num">
                                      <p:cBhvr>
                                        <p:cTn id="29" dur="1000"/>
                                        <p:tgtEl>
                                          <p:spTgt spid="5"/>
                                        </p:tgtEl>
                                        <p:attrNameLst>
                                          <p:attrName>style.rotation</p:attrName>
                                        </p:attrNameLst>
                                      </p:cBhvr>
                                      <p:tavLst>
                                        <p:tav tm="0">
                                          <p:val>
                                            <p:fltVal val="0"/>
                                          </p:val>
                                        </p:tav>
                                        <p:tav tm="100000">
                                          <p:val>
                                            <p:fltVal val="90"/>
                                          </p:val>
                                        </p:tav>
                                      </p:tavLst>
                                    </p:anim>
                                    <p:animEffect transition="out" filter="fade">
                                      <p:cBhvr>
                                        <p:cTn id="30" dur="1000"/>
                                        <p:tgtEl>
                                          <p:spTgt spid="5"/>
                                        </p:tgtEl>
                                      </p:cBhvr>
                                    </p:animEffect>
                                    <p:set>
                                      <p:cBhvr>
                                        <p:cTn id="3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1000" fill="hold"/>
                                        <p:tgtEl>
                                          <p:spTgt spid="7"/>
                                        </p:tgtEl>
                                        <p:attrNameLst>
                                          <p:attrName>fillcolor</p:attrName>
                                        </p:attrNameLst>
                                      </p:cBhvr>
                                      <p:to>
                                        <a:srgbClr val="000000"/>
                                      </p:to>
                                    </p:animClr>
                                    <p:set>
                                      <p:cBhvr>
                                        <p:cTn id="37" dur="1000" fill="hold"/>
                                        <p:tgtEl>
                                          <p:spTgt spid="7"/>
                                        </p:tgtEl>
                                        <p:attrNameLst>
                                          <p:attrName>fill.type</p:attrName>
                                        </p:attrNameLst>
                                      </p:cBhvr>
                                      <p:to>
                                        <p:strVal val="solid"/>
                                      </p:to>
                                    </p:set>
                                    <p:set>
                                      <p:cBhvr>
                                        <p:cTn id="38" dur="1000" fill="hold"/>
                                        <p:tgtEl>
                                          <p:spTgt spid="7"/>
                                        </p:tgtEl>
                                        <p:attrNameLst>
                                          <p:attrName>fill.on</p:attrName>
                                        </p:attrNameLst>
                                      </p:cBhvr>
                                      <p:to>
                                        <p:strVal val="true"/>
                                      </p:to>
                                    </p:se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31" presetClass="exit" presetSubtype="0" fill="hold" grpId="0" nodeType="withEffect">
                                  <p:stCondLst>
                                    <p:cond delay="0"/>
                                  </p:stCondLst>
                                  <p:childTnLst>
                                    <p:anim calcmode="lin" valueType="num">
                                      <p:cBhvr>
                                        <p:cTn id="49" dur="1000"/>
                                        <p:tgtEl>
                                          <p:spTgt spid="7"/>
                                        </p:tgtEl>
                                        <p:attrNameLst>
                                          <p:attrName>ppt_w</p:attrName>
                                        </p:attrNameLst>
                                      </p:cBhvr>
                                      <p:tavLst>
                                        <p:tav tm="0">
                                          <p:val>
                                            <p:strVal val="ppt_w"/>
                                          </p:val>
                                        </p:tav>
                                        <p:tav tm="100000">
                                          <p:val>
                                            <p:fltVal val="0"/>
                                          </p:val>
                                        </p:tav>
                                      </p:tavLst>
                                    </p:anim>
                                    <p:anim calcmode="lin" valueType="num">
                                      <p:cBhvr>
                                        <p:cTn id="50" dur="1000"/>
                                        <p:tgtEl>
                                          <p:spTgt spid="7"/>
                                        </p:tgtEl>
                                        <p:attrNameLst>
                                          <p:attrName>ppt_h</p:attrName>
                                        </p:attrNameLst>
                                      </p:cBhvr>
                                      <p:tavLst>
                                        <p:tav tm="0">
                                          <p:val>
                                            <p:strVal val="ppt_h"/>
                                          </p:val>
                                        </p:tav>
                                        <p:tav tm="100000">
                                          <p:val>
                                            <p:fltVal val="0"/>
                                          </p:val>
                                        </p:tav>
                                      </p:tavLst>
                                    </p:anim>
                                    <p:anim calcmode="lin" valueType="num">
                                      <p:cBhvr>
                                        <p:cTn id="51" dur="1000"/>
                                        <p:tgtEl>
                                          <p:spTgt spid="7"/>
                                        </p:tgtEl>
                                        <p:attrNameLst>
                                          <p:attrName>style.rotation</p:attrName>
                                        </p:attrNameLst>
                                      </p:cBhvr>
                                      <p:tavLst>
                                        <p:tav tm="0">
                                          <p:val>
                                            <p:fltVal val="0"/>
                                          </p:val>
                                        </p:tav>
                                        <p:tav tm="100000">
                                          <p:val>
                                            <p:fltVal val="90"/>
                                          </p:val>
                                        </p:tav>
                                      </p:tavLst>
                                    </p:anim>
                                    <p:animEffect transition="out" filter="fade">
                                      <p:cBhvr>
                                        <p:cTn id="52" dur="1000"/>
                                        <p:tgtEl>
                                          <p:spTgt spid="7"/>
                                        </p:tgtEl>
                                      </p:cBhvr>
                                    </p:animEffect>
                                    <p:set>
                                      <p:cBhvr>
                                        <p:cTn id="53"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1000" fill="hold"/>
                                        <p:tgtEl>
                                          <p:spTgt spid="9"/>
                                        </p:tgtEl>
                                        <p:attrNameLst>
                                          <p:attrName>fillcolor</p:attrName>
                                        </p:attrNameLst>
                                      </p:cBhvr>
                                      <p:to>
                                        <a:srgbClr val="000000"/>
                                      </p:to>
                                    </p:animClr>
                                    <p:set>
                                      <p:cBhvr>
                                        <p:cTn id="59" dur="1000" fill="hold"/>
                                        <p:tgtEl>
                                          <p:spTgt spid="9"/>
                                        </p:tgtEl>
                                        <p:attrNameLst>
                                          <p:attrName>fill.type</p:attrName>
                                        </p:attrNameLst>
                                      </p:cBhvr>
                                      <p:to>
                                        <p:strVal val="solid"/>
                                      </p:to>
                                    </p:set>
                                    <p:set>
                                      <p:cBhvr>
                                        <p:cTn id="60" dur="1000" fill="hold"/>
                                        <p:tgtEl>
                                          <p:spTgt spid="9"/>
                                        </p:tgtEl>
                                        <p:attrNameLst>
                                          <p:attrName>fill.on</p:attrName>
                                        </p:attrNameLst>
                                      </p:cBhvr>
                                      <p:to>
                                        <p:strVal val="true"/>
                                      </p:to>
                                    </p:set>
                                  </p:childTnLst>
                                </p:cTn>
                              </p:par>
                              <p:par>
                                <p:cTn id="61" presetID="10"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31" presetClass="exit" presetSubtype="0" fill="hold" grpId="0" nodeType="withEffect">
                                  <p:stCondLst>
                                    <p:cond delay="0"/>
                                  </p:stCondLst>
                                  <p:childTnLst>
                                    <p:anim calcmode="lin" valueType="num">
                                      <p:cBhvr>
                                        <p:cTn id="71" dur="1000"/>
                                        <p:tgtEl>
                                          <p:spTgt spid="9"/>
                                        </p:tgtEl>
                                        <p:attrNameLst>
                                          <p:attrName>ppt_w</p:attrName>
                                        </p:attrNameLst>
                                      </p:cBhvr>
                                      <p:tavLst>
                                        <p:tav tm="0">
                                          <p:val>
                                            <p:strVal val="ppt_w"/>
                                          </p:val>
                                        </p:tav>
                                        <p:tav tm="100000">
                                          <p:val>
                                            <p:fltVal val="0"/>
                                          </p:val>
                                        </p:tav>
                                      </p:tavLst>
                                    </p:anim>
                                    <p:anim calcmode="lin" valueType="num">
                                      <p:cBhvr>
                                        <p:cTn id="72" dur="1000"/>
                                        <p:tgtEl>
                                          <p:spTgt spid="9"/>
                                        </p:tgtEl>
                                        <p:attrNameLst>
                                          <p:attrName>ppt_h</p:attrName>
                                        </p:attrNameLst>
                                      </p:cBhvr>
                                      <p:tavLst>
                                        <p:tav tm="0">
                                          <p:val>
                                            <p:strVal val="ppt_h"/>
                                          </p:val>
                                        </p:tav>
                                        <p:tav tm="100000">
                                          <p:val>
                                            <p:fltVal val="0"/>
                                          </p:val>
                                        </p:tav>
                                      </p:tavLst>
                                    </p:anim>
                                    <p:anim calcmode="lin" valueType="num">
                                      <p:cBhvr>
                                        <p:cTn id="73" dur="1000"/>
                                        <p:tgtEl>
                                          <p:spTgt spid="9"/>
                                        </p:tgtEl>
                                        <p:attrNameLst>
                                          <p:attrName>style.rotation</p:attrName>
                                        </p:attrNameLst>
                                      </p:cBhvr>
                                      <p:tavLst>
                                        <p:tav tm="0">
                                          <p:val>
                                            <p:fltVal val="0"/>
                                          </p:val>
                                        </p:tav>
                                        <p:tav tm="100000">
                                          <p:val>
                                            <p:fltVal val="90"/>
                                          </p:val>
                                        </p:tav>
                                      </p:tavLst>
                                    </p:anim>
                                    <p:animEffect transition="out" filter="fade">
                                      <p:cBhvr>
                                        <p:cTn id="74" dur="1000"/>
                                        <p:tgtEl>
                                          <p:spTgt spid="9"/>
                                        </p:tgtEl>
                                      </p:cBhvr>
                                    </p:animEffect>
                                    <p:set>
                                      <p:cBhvr>
                                        <p:cTn id="75"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6" restart="whenNotActive" fill="hold" evtFilter="cancelBubble" nodeType="interactiveSeq">
                <p:stCondLst>
                  <p:cond evt="onClick" delay="0">
                    <p:tgtEl>
                      <p:spTgt spid="1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1000" fill="hold"/>
                                        <p:tgtEl>
                                          <p:spTgt spid="11"/>
                                        </p:tgtEl>
                                        <p:attrNameLst>
                                          <p:attrName>fillcolor</p:attrName>
                                        </p:attrNameLst>
                                      </p:cBhvr>
                                      <p:to>
                                        <a:srgbClr val="000000"/>
                                      </p:to>
                                    </p:animClr>
                                    <p:set>
                                      <p:cBhvr>
                                        <p:cTn id="81" dur="1000" fill="hold"/>
                                        <p:tgtEl>
                                          <p:spTgt spid="11"/>
                                        </p:tgtEl>
                                        <p:attrNameLst>
                                          <p:attrName>fill.type</p:attrName>
                                        </p:attrNameLst>
                                      </p:cBhvr>
                                      <p:to>
                                        <p:strVal val="solid"/>
                                      </p:to>
                                    </p:set>
                                    <p:set>
                                      <p:cBhvr>
                                        <p:cTn id="82" dur="1000" fill="hold"/>
                                        <p:tgtEl>
                                          <p:spTgt spid="11"/>
                                        </p:tgtEl>
                                        <p:attrNameLst>
                                          <p:attrName>fill.on</p:attrName>
                                        </p:attrNameLst>
                                      </p:cBhvr>
                                      <p:to>
                                        <p:strVal val="true"/>
                                      </p:to>
                                    </p:set>
                                  </p:childTnLst>
                                </p:cTn>
                              </p:par>
                              <p:par>
                                <p:cTn id="83" presetID="10"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childTnLst>
                                </p:cTn>
                              </p:par>
                            </p:childTnLst>
                          </p:cTn>
                        </p:par>
                      </p:childTnLst>
                    </p:cTn>
                  </p:par>
                </p:childTnLst>
              </p:cTn>
              <p:nextCondLst>
                <p:cond evt="onClick" delay="0">
                  <p:tgtEl>
                    <p:spTgt spid="11"/>
                  </p:tgtEl>
                </p:cond>
              </p:nextCondLst>
            </p:seq>
            <p:seq concurrent="1" nextAc="seek">
              <p:cTn id="86" restart="whenNotActive" fill="hold" evtFilter="cancelBubble" nodeType="interactiveSeq">
                <p:stCondLst>
                  <p:cond evt="onClick" delay="0">
                    <p:tgtEl>
                      <p:spTgt spid="1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31" presetClass="exit" presetSubtype="0" fill="hold" grpId="0" nodeType="withEffect">
                                  <p:stCondLst>
                                    <p:cond delay="0"/>
                                  </p:stCondLst>
                                  <p:childTnLst>
                                    <p:anim calcmode="lin" valueType="num">
                                      <p:cBhvr>
                                        <p:cTn id="93" dur="1000"/>
                                        <p:tgtEl>
                                          <p:spTgt spid="11"/>
                                        </p:tgtEl>
                                        <p:attrNameLst>
                                          <p:attrName>ppt_w</p:attrName>
                                        </p:attrNameLst>
                                      </p:cBhvr>
                                      <p:tavLst>
                                        <p:tav tm="0">
                                          <p:val>
                                            <p:strVal val="ppt_w"/>
                                          </p:val>
                                        </p:tav>
                                        <p:tav tm="100000">
                                          <p:val>
                                            <p:fltVal val="0"/>
                                          </p:val>
                                        </p:tav>
                                      </p:tavLst>
                                    </p:anim>
                                    <p:anim calcmode="lin" valueType="num">
                                      <p:cBhvr>
                                        <p:cTn id="94" dur="1000"/>
                                        <p:tgtEl>
                                          <p:spTgt spid="11"/>
                                        </p:tgtEl>
                                        <p:attrNameLst>
                                          <p:attrName>ppt_h</p:attrName>
                                        </p:attrNameLst>
                                      </p:cBhvr>
                                      <p:tavLst>
                                        <p:tav tm="0">
                                          <p:val>
                                            <p:strVal val="ppt_h"/>
                                          </p:val>
                                        </p:tav>
                                        <p:tav tm="100000">
                                          <p:val>
                                            <p:fltVal val="0"/>
                                          </p:val>
                                        </p:tav>
                                      </p:tavLst>
                                    </p:anim>
                                    <p:anim calcmode="lin" valueType="num">
                                      <p:cBhvr>
                                        <p:cTn id="95" dur="1000"/>
                                        <p:tgtEl>
                                          <p:spTgt spid="11"/>
                                        </p:tgtEl>
                                        <p:attrNameLst>
                                          <p:attrName>style.rotation</p:attrName>
                                        </p:attrNameLst>
                                      </p:cBhvr>
                                      <p:tavLst>
                                        <p:tav tm="0">
                                          <p:val>
                                            <p:fltVal val="0"/>
                                          </p:val>
                                        </p:tav>
                                        <p:tav tm="100000">
                                          <p:val>
                                            <p:fltVal val="90"/>
                                          </p:val>
                                        </p:tav>
                                      </p:tavLst>
                                    </p:anim>
                                    <p:animEffect transition="out" filter="fade">
                                      <p:cBhvr>
                                        <p:cTn id="96" dur="1000"/>
                                        <p:tgtEl>
                                          <p:spTgt spid="11"/>
                                        </p:tgtEl>
                                      </p:cBhvr>
                                    </p:animEffect>
                                    <p:set>
                                      <p:cBhvr>
                                        <p:cTn id="9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1000" fill="hold"/>
                                        <p:tgtEl>
                                          <p:spTgt spid="13"/>
                                        </p:tgtEl>
                                        <p:attrNameLst>
                                          <p:attrName>fillcolor</p:attrName>
                                        </p:attrNameLst>
                                      </p:cBhvr>
                                      <p:to>
                                        <a:srgbClr val="000000"/>
                                      </p:to>
                                    </p:animClr>
                                    <p:set>
                                      <p:cBhvr>
                                        <p:cTn id="103" dur="1000" fill="hold"/>
                                        <p:tgtEl>
                                          <p:spTgt spid="13"/>
                                        </p:tgtEl>
                                        <p:attrNameLst>
                                          <p:attrName>fill.type</p:attrName>
                                        </p:attrNameLst>
                                      </p:cBhvr>
                                      <p:to>
                                        <p:strVal val="solid"/>
                                      </p:to>
                                    </p:set>
                                    <p:set>
                                      <p:cBhvr>
                                        <p:cTn id="104" dur="1000" fill="hold"/>
                                        <p:tgtEl>
                                          <p:spTgt spid="13"/>
                                        </p:tgtEl>
                                        <p:attrNameLst>
                                          <p:attrName>fill.on</p:attrName>
                                        </p:attrNameLst>
                                      </p:cBhvr>
                                      <p:to>
                                        <p:strVal val="true"/>
                                      </p:to>
                                    </p:set>
                                  </p:childTnLst>
                                </p:cTn>
                              </p:par>
                              <p:par>
                                <p:cTn id="105" presetID="42" presetClass="entr" presetSubtype="0"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1000"/>
                                        <p:tgtEl>
                                          <p:spTgt spid="15"/>
                                        </p:tgtEl>
                                      </p:cBhvr>
                                    </p:animEffect>
                                    <p:anim calcmode="lin" valueType="num">
                                      <p:cBhvr>
                                        <p:cTn id="108" dur="1000" fill="hold"/>
                                        <p:tgtEl>
                                          <p:spTgt spid="15"/>
                                        </p:tgtEl>
                                        <p:attrNameLst>
                                          <p:attrName>ppt_x</p:attrName>
                                        </p:attrNameLst>
                                      </p:cBhvr>
                                      <p:tavLst>
                                        <p:tav tm="0">
                                          <p:val>
                                            <p:strVal val="#ppt_x"/>
                                          </p:val>
                                        </p:tav>
                                        <p:tav tm="100000">
                                          <p:val>
                                            <p:strVal val="#ppt_x"/>
                                          </p:val>
                                        </p:tav>
                                      </p:tavLst>
                                    </p:anim>
                                    <p:anim calcmode="lin" valueType="num">
                                      <p:cBhvr>
                                        <p:cTn id="109" dur="1000" fill="hold"/>
                                        <p:tgtEl>
                                          <p:spTgt spid="15"/>
                                        </p:tgtEl>
                                        <p:attrNameLst>
                                          <p:attrName>ppt_y</p:attrName>
                                        </p:attrNameLst>
                                      </p:cBhvr>
                                      <p:tavLst>
                                        <p:tav tm="0">
                                          <p:val>
                                            <p:strVal val="#ppt_y+.1"/>
                                          </p:val>
                                        </p:tav>
                                        <p:tav tm="100000">
                                          <p:val>
                                            <p:strVal val="#ppt_y"/>
                                          </p:val>
                                        </p:tav>
                                      </p:tavLst>
                                    </p:anim>
                                  </p:childTnLst>
                                </p:cTn>
                              </p:par>
                              <p:par>
                                <p:cTn id="110" presetID="10" presetClass="entr" presetSubtype="0" fill="hold" grpId="0" nodeType="with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fade">
                                      <p:cBhvr>
                                        <p:cTn id="112" dur="500"/>
                                        <p:tgtEl>
                                          <p:spTgt spid="14"/>
                                        </p:tgtEl>
                                      </p:cBhvr>
                                    </p:animEffect>
                                  </p:childTnLst>
                                </p:cTn>
                              </p:par>
                            </p:childTnLst>
                          </p:cTn>
                        </p:par>
                      </p:childTnLst>
                    </p:cTn>
                  </p:par>
                </p:childTnLst>
              </p:cTn>
              <p:nextCondLst>
                <p:cond evt="onClick" delay="0">
                  <p:tgtEl>
                    <p:spTgt spid="13"/>
                  </p:tgtEl>
                </p:cond>
              </p:nextCondLst>
            </p:seq>
            <p:seq concurrent="1" nextAc="seek">
              <p:cTn id="113" restart="whenNotActive" fill="hold" evtFilter="cancelBubble" nodeType="interactiveSeq">
                <p:stCondLst>
                  <p:cond evt="onClick" delay="0">
                    <p:tgtEl>
                      <p:spTgt spid="14"/>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14"/>
                                        </p:tgtEl>
                                      </p:cBhvr>
                                    </p:animEffect>
                                    <p:set>
                                      <p:cBhvr>
                                        <p:cTn id="118" dur="1" fill="hold">
                                          <p:stCondLst>
                                            <p:cond delay="499"/>
                                          </p:stCondLst>
                                        </p:cTn>
                                        <p:tgtEl>
                                          <p:spTgt spid="14"/>
                                        </p:tgtEl>
                                        <p:attrNameLst>
                                          <p:attrName>style.visibility</p:attrName>
                                        </p:attrNameLst>
                                      </p:cBhvr>
                                      <p:to>
                                        <p:strVal val="hidden"/>
                                      </p:to>
                                    </p:set>
                                  </p:childTnLst>
                                </p:cTn>
                              </p:par>
                              <p:par>
                                <p:cTn id="119" presetID="31" presetClass="exit" presetSubtype="0" fill="hold" grpId="0" nodeType="withEffect">
                                  <p:stCondLst>
                                    <p:cond delay="0"/>
                                  </p:stCondLst>
                                  <p:childTnLst>
                                    <p:anim calcmode="lin" valueType="num">
                                      <p:cBhvr>
                                        <p:cTn id="120" dur="1000"/>
                                        <p:tgtEl>
                                          <p:spTgt spid="13"/>
                                        </p:tgtEl>
                                        <p:attrNameLst>
                                          <p:attrName>ppt_w</p:attrName>
                                        </p:attrNameLst>
                                      </p:cBhvr>
                                      <p:tavLst>
                                        <p:tav tm="0">
                                          <p:val>
                                            <p:strVal val="ppt_w"/>
                                          </p:val>
                                        </p:tav>
                                        <p:tav tm="100000">
                                          <p:val>
                                            <p:fltVal val="0"/>
                                          </p:val>
                                        </p:tav>
                                      </p:tavLst>
                                    </p:anim>
                                    <p:anim calcmode="lin" valueType="num">
                                      <p:cBhvr>
                                        <p:cTn id="121" dur="1000"/>
                                        <p:tgtEl>
                                          <p:spTgt spid="13"/>
                                        </p:tgtEl>
                                        <p:attrNameLst>
                                          <p:attrName>ppt_h</p:attrName>
                                        </p:attrNameLst>
                                      </p:cBhvr>
                                      <p:tavLst>
                                        <p:tav tm="0">
                                          <p:val>
                                            <p:strVal val="ppt_h"/>
                                          </p:val>
                                        </p:tav>
                                        <p:tav tm="100000">
                                          <p:val>
                                            <p:fltVal val="0"/>
                                          </p:val>
                                        </p:tav>
                                      </p:tavLst>
                                    </p:anim>
                                    <p:anim calcmode="lin" valueType="num">
                                      <p:cBhvr>
                                        <p:cTn id="122" dur="1000"/>
                                        <p:tgtEl>
                                          <p:spTgt spid="13"/>
                                        </p:tgtEl>
                                        <p:attrNameLst>
                                          <p:attrName>style.rotation</p:attrName>
                                        </p:attrNameLst>
                                      </p:cBhvr>
                                      <p:tavLst>
                                        <p:tav tm="0">
                                          <p:val>
                                            <p:fltVal val="0"/>
                                          </p:val>
                                        </p:tav>
                                        <p:tav tm="100000">
                                          <p:val>
                                            <p:fltVal val="90"/>
                                          </p:val>
                                        </p:tav>
                                      </p:tavLst>
                                    </p:anim>
                                    <p:animEffect transition="out" filter="fade">
                                      <p:cBhvr>
                                        <p:cTn id="123" dur="1000"/>
                                        <p:tgtEl>
                                          <p:spTgt spid="13"/>
                                        </p:tgtEl>
                                      </p:cBhvr>
                                    </p:animEffect>
                                    <p:set>
                                      <p:cBhvr>
                                        <p:cTn id="124"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6" grpId="0" animBg="1"/>
      <p:bldP spid="6" grpId="1" animBg="1"/>
      <p:bldP spid="7" grpId="0" animBg="1"/>
      <p:bldP spid="8" grpId="0" animBg="1"/>
      <p:bldP spid="8" grpId="1" animBg="1"/>
      <p:bldP spid="9" grpId="0" animBg="1"/>
      <p:bldP spid="10" grpId="0" animBg="1"/>
      <p:bldP spid="10" grpId="1" animBg="1"/>
      <p:bldP spid="11" grpId="0" animBg="1"/>
      <p:bldP spid="12" grpId="0" animBg="1"/>
      <p:bldP spid="12" grpId="1" animBg="1"/>
      <p:bldP spid="13" grpId="0" animBg="1"/>
      <p:bldP spid="14" grpId="0" animBg="1"/>
      <p:bldP spid="14" grpId="1" animBg="1"/>
      <p:bldP spid="15" grpId="0" animBg="1"/>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7874" y="171345"/>
            <a:ext cx="4331635" cy="584775"/>
          </a:xfrm>
          <a:prstGeom prst="rect">
            <a:avLst/>
          </a:prstGeom>
        </p:spPr>
        <p:txBody>
          <a:bodyPr wrap="none">
            <a:spAutoFit/>
          </a:bodyPr>
          <a:lstStyle/>
          <a:p>
            <a:pPr lvl="0" algn="just"/>
            <a:r>
              <a:rPr lang="vi-VN" sz="3200" b="1">
                <a:solidFill>
                  <a:srgbClr val="313131"/>
                </a:solidFill>
                <a:latin typeface="Times New Roman" panose="02020603050405020304" pitchFamily="18" charset="0"/>
              </a:rPr>
              <a:t>4. Các chi tiết tiêu </a:t>
            </a:r>
            <a:r>
              <a:rPr lang="vi-VN" sz="3200" b="1" smtClean="0">
                <a:solidFill>
                  <a:srgbClr val="313131"/>
                </a:solidFill>
                <a:latin typeface="Times New Roman" panose="02020603050405020304" pitchFamily="18" charset="0"/>
              </a:rPr>
              <a:t>biểu</a:t>
            </a:r>
            <a:endParaRPr lang="vi-VN" sz="3200" b="1">
              <a:solidFill>
                <a:srgbClr val="313131"/>
              </a:solidFill>
              <a:latin typeface="Times New Roman" panose="02020603050405020304" pitchFamily="18" charset="0"/>
            </a:endParaRPr>
          </a:p>
        </p:txBody>
      </p:sp>
      <p:sp>
        <p:nvSpPr>
          <p:cNvPr id="3" name="Rounded Rectangle 2"/>
          <p:cNvSpPr/>
          <p:nvPr/>
        </p:nvSpPr>
        <p:spPr>
          <a:xfrm>
            <a:off x="0" y="2782389"/>
            <a:ext cx="3500846" cy="2088714"/>
          </a:xfrm>
          <a:prstGeom prst="roundRect">
            <a:avLst>
              <a:gd name="adj" fmla="val 29524"/>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Tráng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 </a:t>
            </a:r>
            <a:r>
              <a:rPr lang="en-US" altLang="en-US" sz="2800" dirty="0" err="1" smtClean="0">
                <a:solidFill>
                  <a:schemeClr val="bg1"/>
                </a:solidFill>
                <a:latin typeface="Times New Roman" panose="02020603050405020304" pitchFamily="18" charset="0"/>
                <a:cs typeface="Times New Roman" panose="02020603050405020304" pitchFamily="18" charset="0"/>
              </a:rPr>
              <a:t>Gióng</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en-US" altLang="en-US" sz="2800" dirty="0">
                <a:solidFill>
                  <a:schemeClr val="bg1"/>
                </a:solidFill>
                <a:latin typeface="Times New Roman" panose="02020603050405020304" pitchFamily="18" charset="0"/>
                <a:cs typeface="Times New Roman" panose="02020603050405020304" pitchFamily="18" charset="0"/>
              </a:rPr>
              <a:t>bay </a:t>
            </a:r>
            <a:r>
              <a:rPr lang="en-US" altLang="en-US" sz="2800" dirty="0" err="1">
                <a:solidFill>
                  <a:schemeClr val="bg1"/>
                </a:solidFill>
                <a:latin typeface="Times New Roman" panose="02020603050405020304" pitchFamily="18" charset="0"/>
                <a:cs typeface="Times New Roman" panose="02020603050405020304" pitchFamily="18" charset="0"/>
              </a:rPr>
              <a:t>về</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trời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bất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tử</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4467498" y="854853"/>
            <a:ext cx="4127862" cy="1235203"/>
          </a:xfrm>
          <a:prstGeom prst="roundRect">
            <a:avLst>
              <a:gd name="adj" fmla="val 29524"/>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a:solidFill>
                  <a:schemeClr val="bg1"/>
                </a:solidFill>
                <a:latin typeface="Times New Roman" panose="02020603050405020304" pitchFamily="18" charset="0"/>
              </a:rPr>
              <a:t>Người anh hùng vô tư, trong sáng, không màng địa vị, công danh.</a:t>
            </a:r>
          </a:p>
        </p:txBody>
      </p:sp>
      <p:sp>
        <p:nvSpPr>
          <p:cNvPr id="5" name="Rounded Rectangle 4"/>
          <p:cNvSpPr/>
          <p:nvPr/>
        </p:nvSpPr>
        <p:spPr>
          <a:xfrm>
            <a:off x="4571999" y="4391438"/>
            <a:ext cx="4127861" cy="1691713"/>
          </a:xfrm>
          <a:prstGeom prst="roundRect">
            <a:avLst>
              <a:gd name="adj" fmla="val 2952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dirty="0" err="1">
                <a:solidFill>
                  <a:schemeClr val="bg1"/>
                </a:solidFill>
                <a:latin typeface="Times New Roman" panose="02020603050405020304" pitchFamily="18" charset="0"/>
              </a:rPr>
              <a:t>B</a:t>
            </a:r>
            <a:r>
              <a:rPr lang="en-US" altLang="en-US" sz="2800" dirty="0" err="1" smtClean="0">
                <a:solidFill>
                  <a:schemeClr val="bg1"/>
                </a:solidFill>
                <a:latin typeface="Times New Roman" panose="02020603050405020304" pitchFamily="18" charset="0"/>
              </a:rPr>
              <a:t>ất</a:t>
            </a:r>
            <a:r>
              <a:rPr lang="en-US" altLang="en-US" sz="2800" dirty="0" smtClean="0">
                <a:solidFill>
                  <a:schemeClr val="bg1"/>
                </a:solidFill>
                <a:latin typeface="Times New Roman" panose="02020603050405020304" pitchFamily="18" charset="0"/>
              </a:rPr>
              <a:t> </a:t>
            </a:r>
            <a:r>
              <a:rPr lang="en-US" altLang="en-US" sz="2800" dirty="0" err="1" smtClean="0">
                <a:solidFill>
                  <a:schemeClr val="bg1"/>
                </a:solidFill>
                <a:latin typeface="Times New Roman" panose="02020603050405020304" pitchFamily="18" charset="0"/>
              </a:rPr>
              <a:t>tử</a:t>
            </a:r>
            <a:r>
              <a:rPr lang="en-US" altLang="en-US" sz="2800" dirty="0" smtClean="0">
                <a:solidFill>
                  <a:schemeClr val="bg1"/>
                </a:solidFill>
                <a:latin typeface="Times New Roman" panose="02020603050405020304" pitchFamily="18" charset="0"/>
              </a:rPr>
              <a:t> </a:t>
            </a:r>
            <a:r>
              <a:rPr lang="en-US" altLang="en-US" sz="2800" dirty="0" err="1" smtClean="0">
                <a:solidFill>
                  <a:schemeClr val="bg1"/>
                </a:solidFill>
                <a:latin typeface="Times New Roman" panose="02020603050405020304" pitchFamily="18" charset="0"/>
              </a:rPr>
              <a:t>hóa</a:t>
            </a:r>
            <a:r>
              <a:rPr lang="en-US" altLang="en-US" sz="2800" dirty="0" smtClean="0">
                <a:solidFill>
                  <a:schemeClr val="bg1"/>
                </a:solidFill>
                <a:latin typeface="Times New Roman" panose="02020603050405020304" pitchFamily="18" charset="0"/>
              </a:rPr>
              <a:t> </a:t>
            </a:r>
            <a:r>
              <a:rPr lang="en-US" altLang="en-US" sz="2800" dirty="0" err="1" smtClean="0">
                <a:solidFill>
                  <a:schemeClr val="bg1"/>
                </a:solidFill>
                <a:latin typeface="Times New Roman" panose="02020603050405020304" pitchFamily="18" charset="0"/>
              </a:rPr>
              <a:t>người</a:t>
            </a:r>
            <a:r>
              <a:rPr lang="en-US" altLang="en-US" sz="2800" dirty="0" smtClean="0">
                <a:solidFill>
                  <a:schemeClr val="bg1"/>
                </a:solidFill>
                <a:latin typeface="Times New Roman" panose="02020603050405020304" pitchFamily="18" charset="0"/>
              </a:rPr>
              <a:t> </a:t>
            </a:r>
            <a:r>
              <a:rPr lang="en-US" altLang="en-US" sz="2800" dirty="0" err="1" smtClean="0">
                <a:solidFill>
                  <a:schemeClr val="bg1"/>
                </a:solidFill>
                <a:latin typeface="Times New Roman" panose="02020603050405020304" pitchFamily="18" charset="0"/>
              </a:rPr>
              <a:t>anh</a:t>
            </a:r>
            <a:r>
              <a:rPr lang="en-US" altLang="en-US" sz="2800" dirty="0" smtClean="0">
                <a:solidFill>
                  <a:schemeClr val="bg1"/>
                </a:solidFill>
                <a:latin typeface="Times New Roman" panose="02020603050405020304" pitchFamily="18" charset="0"/>
              </a:rPr>
              <a:t> </a:t>
            </a:r>
            <a:r>
              <a:rPr lang="en-US" altLang="en-US" sz="2800" dirty="0" err="1" smtClean="0">
                <a:solidFill>
                  <a:schemeClr val="bg1"/>
                </a:solidFill>
                <a:latin typeface="Times New Roman" panose="02020603050405020304" pitchFamily="18" charset="0"/>
              </a:rPr>
              <a:t>hùng</a:t>
            </a:r>
            <a:endParaRPr lang="en-US" dirty="0">
              <a:solidFill>
                <a:schemeClr val="bg1"/>
              </a:solidFill>
            </a:endParaRPr>
          </a:p>
        </p:txBody>
      </p:sp>
      <p:sp>
        <p:nvSpPr>
          <p:cNvPr id="7" name="Right Brace 6"/>
          <p:cNvSpPr/>
          <p:nvPr/>
        </p:nvSpPr>
        <p:spPr>
          <a:xfrm>
            <a:off x="8595359" y="1246740"/>
            <a:ext cx="783772" cy="45720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Curved Connector 8"/>
          <p:cNvCxnSpPr>
            <a:stCxn id="3" idx="3"/>
          </p:cNvCxnSpPr>
          <p:nvPr/>
        </p:nvCxnSpPr>
        <p:spPr>
          <a:xfrm flipV="1">
            <a:off x="3500846" y="1925248"/>
            <a:ext cx="1071153" cy="1901498"/>
          </a:xfrm>
          <a:prstGeom prst="curvedConnector2">
            <a:avLst/>
          </a:prstGeom>
          <a:ln w="38100"/>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3" idx="3"/>
            <a:endCxn id="5" idx="1"/>
          </p:cNvCxnSpPr>
          <p:nvPr/>
        </p:nvCxnSpPr>
        <p:spPr>
          <a:xfrm>
            <a:off x="3500846" y="3826746"/>
            <a:ext cx="1071153" cy="1410549"/>
          </a:xfrm>
          <a:prstGeom prst="curvedConnector3">
            <a:avLst/>
          </a:prstGeom>
          <a:ln w="38100"/>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9209314" y="2285251"/>
            <a:ext cx="2812055"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fontAlgn="base">
              <a:spcBef>
                <a:spcPct val="0"/>
              </a:spcBef>
              <a:spcAft>
                <a:spcPct val="0"/>
              </a:spcAft>
            </a:pPr>
            <a:r>
              <a:rPr lang="en-US" altLang="en-US" sz="2800" b="1" dirty="0" err="1" smtClean="0">
                <a:solidFill>
                  <a:srgbClr val="009900"/>
                </a:solidFill>
                <a:latin typeface="Times New Roman" panose="02020603050405020304" pitchFamily="18" charset="0"/>
              </a:rPr>
              <a:t>Sự</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kính</a:t>
            </a:r>
            <a:r>
              <a:rPr lang="en-US" altLang="en-US" sz="2800" b="1" dirty="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trọng</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ngợi</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ca</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ngưỡng</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mộ</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của</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nhân</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dân</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đối</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với</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người</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anh</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hùng</a:t>
            </a:r>
            <a:endParaRPr lang="vi-VN" altLang="en-US" sz="2800" b="1" dirty="0">
              <a:solidFill>
                <a:srgbClr val="009900"/>
              </a:solidFill>
              <a:latin typeface="Times New Roman" panose="02020603050405020304" pitchFamily="18" charset="0"/>
            </a:endParaRPr>
          </a:p>
        </p:txBody>
      </p:sp>
      <p:pic>
        <p:nvPicPr>
          <p:cNvPr id="24" name="Picture 23"/>
          <p:cNvPicPr>
            <a:picLocks noChangeAspect="1"/>
          </p:cNvPicPr>
          <p:nvPr/>
        </p:nvPicPr>
        <p:blipFill>
          <a:blip r:embed="rId2"/>
          <a:stretch>
            <a:fillRect/>
          </a:stretch>
        </p:blipFill>
        <p:spPr>
          <a:xfrm>
            <a:off x="178413" y="4987970"/>
            <a:ext cx="2621507" cy="1743607"/>
          </a:xfrm>
          <a:prstGeom prst="rect">
            <a:avLst/>
          </a:prstGeom>
        </p:spPr>
      </p:pic>
      <p:pic>
        <p:nvPicPr>
          <p:cNvPr id="25" name="Picture 24"/>
          <p:cNvPicPr>
            <a:picLocks noChangeAspect="1"/>
          </p:cNvPicPr>
          <p:nvPr/>
        </p:nvPicPr>
        <p:blipFill>
          <a:blip r:embed="rId3"/>
          <a:stretch>
            <a:fillRect/>
          </a:stretch>
        </p:blipFill>
        <p:spPr>
          <a:xfrm>
            <a:off x="498458" y="854853"/>
            <a:ext cx="2578832" cy="1810669"/>
          </a:xfrm>
          <a:prstGeom prst="rect">
            <a:avLst/>
          </a:prstGeom>
        </p:spPr>
      </p:pic>
    </p:spTree>
    <p:extLst>
      <p:ext uri="{BB962C8B-B14F-4D97-AF65-F5344CB8AC3E}">
        <p14:creationId xmlns:p14="http://schemas.microsoft.com/office/powerpoint/2010/main" val="227681697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19368258"/>
              </p:ext>
            </p:extLst>
          </p:nvPr>
        </p:nvGraphicFramePr>
        <p:xfrm>
          <a:off x="404948" y="666205"/>
          <a:ext cx="10855234" cy="6400800"/>
        </p:xfrm>
        <a:graphic>
          <a:graphicData uri="http://schemas.openxmlformats.org/drawingml/2006/table">
            <a:tbl>
              <a:tblPr firstRow="1" firstCol="1" bandRow="1"/>
              <a:tblGrid>
                <a:gridCol w="823304">
                  <a:extLst>
                    <a:ext uri="{9D8B030D-6E8A-4147-A177-3AD203B41FA5}">
                      <a16:colId xmlns:a16="http://schemas.microsoft.com/office/drawing/2014/main" val="619248294"/>
                    </a:ext>
                  </a:extLst>
                </a:gridCol>
                <a:gridCol w="4547313">
                  <a:extLst>
                    <a:ext uri="{9D8B030D-6E8A-4147-A177-3AD203B41FA5}">
                      <a16:colId xmlns:a16="http://schemas.microsoft.com/office/drawing/2014/main" val="2568014767"/>
                    </a:ext>
                  </a:extLst>
                </a:gridCol>
                <a:gridCol w="5484617">
                  <a:extLst>
                    <a:ext uri="{9D8B030D-6E8A-4147-A177-3AD203B41FA5}">
                      <a16:colId xmlns:a16="http://schemas.microsoft.com/office/drawing/2014/main" val="304063938"/>
                    </a:ext>
                  </a:extLst>
                </a:gridCol>
              </a:tblGrid>
              <a:tr h="300092">
                <a:tc>
                  <a:txBody>
                    <a:bodyPr/>
                    <a:lstStyle/>
                    <a:p>
                      <a:pPr marL="0" marR="0" algn="ctr">
                        <a:lnSpc>
                          <a:spcPct val="10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 tiết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64066923"/>
                  </a:ext>
                </a:extLst>
              </a:tr>
              <a:tr h="900277">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Câu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Gióng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Ông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về</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tâu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vua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đúc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con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ngựa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sắt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làm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smtClean="0">
                          <a:effectLst/>
                          <a:latin typeface="Times New Roman" panose="02020603050405020304" pitchFamily="18" charset="0"/>
                          <a:ea typeface="SimSun" panose="02010600030101010101" pitchFamily="2" charset="-122"/>
                          <a:cs typeface="Times New Roman" panose="02020603050405020304" pitchFamily="18" charset="0"/>
                        </a:rPr>
                        <a:t>bộ</a:t>
                      </a:r>
                      <a:r>
                        <a:rPr lang="en-US" sz="2800" kern="1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áo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giáp</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bằng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sắt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và</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rèn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cái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roi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cũng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bằng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sắt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nguyện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phá</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tan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lũ</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giặc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Ý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thức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trách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nhiệm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giặc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bảo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vệ</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đất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nước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khi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tiếng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đầu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tiên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là</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tiếng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nhận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nhiệm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vụ</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giặc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cứu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cứu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nước</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65616588"/>
                  </a:ext>
                </a:extLst>
              </a:tr>
              <a:tr h="600185">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Bà</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con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hàng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xóm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vui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lòng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góp</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gạo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để</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nuôi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chú</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bé</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Gióng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lớn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lên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sự</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góp</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sức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đại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diện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sức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mạnh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smtClean="0">
                          <a:effectLst/>
                          <a:latin typeface="Times New Roman" panose="02020603050405020304" pitchFamily="18" charset="0"/>
                          <a:ea typeface="SimSun" panose="02010600030101010101" pitchFamily="2" charset="-122"/>
                          <a:cs typeface="Times New Roman" panose="02020603050405020304" pitchFamily="18" charset="0"/>
                        </a:rPr>
                        <a:t>dân</a:t>
                      </a:r>
                      <a:r>
                        <a:rPr lang="en-US" sz="2800" kern="1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tinh</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thần</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đoàn</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kết</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của</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dân</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tộc</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98134167"/>
                  </a:ext>
                </a:extLst>
              </a:tr>
              <a:tr h="900277">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Chú bé vươn vai trở thành một tráng sĩ khổng lồ.</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Trong khi đất nước có giặc ngoại xâm, người anh hùng phải vươn lên tầm vóc vĩ đại, phi thường, nhanh chóng để cứu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22476648"/>
                  </a:ext>
                </a:extLst>
              </a:tr>
            </a:tbl>
          </a:graphicData>
        </a:graphic>
      </p:graphicFrame>
    </p:spTree>
    <p:extLst>
      <p:ext uri="{BB962C8B-B14F-4D97-AF65-F5344CB8AC3E}">
        <p14:creationId xmlns:p14="http://schemas.microsoft.com/office/powerpoint/2010/main" val="3600195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65760" y="933155"/>
          <a:ext cx="11338559" cy="5760720"/>
        </p:xfrm>
        <a:graphic>
          <a:graphicData uri="http://schemas.openxmlformats.org/drawingml/2006/table">
            <a:tbl>
              <a:tblPr firstRow="1" firstCol="1" bandRow="1"/>
              <a:tblGrid>
                <a:gridCol w="859961">
                  <a:extLst>
                    <a:ext uri="{9D8B030D-6E8A-4147-A177-3AD203B41FA5}">
                      <a16:colId xmlns:a16="http://schemas.microsoft.com/office/drawing/2014/main" val="619248294"/>
                    </a:ext>
                  </a:extLst>
                </a:gridCol>
                <a:gridCol w="4749781">
                  <a:extLst>
                    <a:ext uri="{9D8B030D-6E8A-4147-A177-3AD203B41FA5}">
                      <a16:colId xmlns:a16="http://schemas.microsoft.com/office/drawing/2014/main" val="2568014767"/>
                    </a:ext>
                  </a:extLst>
                </a:gridCol>
                <a:gridCol w="5728817">
                  <a:extLst>
                    <a:ext uri="{9D8B030D-6E8A-4147-A177-3AD203B41FA5}">
                      <a16:colId xmlns:a16="http://schemas.microsoft.com/office/drawing/2014/main" val="304063938"/>
                    </a:ext>
                  </a:extLst>
                </a:gridCol>
              </a:tblGrid>
              <a:tr h="30009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 tiết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64066923"/>
                  </a:ext>
                </a:extLst>
              </a:tr>
              <a:tr h="900277">
                <a:tc>
                  <a:txBody>
                    <a:bodyPr/>
                    <a:lstStyle/>
                    <a:p>
                      <a:pPr marL="0" marR="0" algn="just">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Ngựa sắt phun ra lửa, roi sắt quật giặc chết như ngả rạ và những cụm tre cạnh đường quật giặc tan vỡ </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Ca ngợi thành tựu văn minh kim loại của người Việt cổ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Thánh Gióng đánh giặc bằng cả cỏ cây của đất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3458982"/>
                  </a:ext>
                </a:extLst>
              </a:tr>
              <a:tr h="750231">
                <a:tc>
                  <a:txBody>
                    <a:bodyPr/>
                    <a:lstStyle/>
                    <a:p>
                      <a:pPr marL="0" marR="0" algn="just">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Tráng sĩ đánh giặc xong, cởi giáp sắt bỏ lại và bay thẳng lên trời.</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Người anh hùng đánh giặc cứu dân, cứu nước không màng danh lợi.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Gióng mãi bất tử cùng non sông đất nước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68521972"/>
                  </a:ext>
                </a:extLst>
              </a:tr>
            </a:tbl>
          </a:graphicData>
        </a:graphic>
      </p:graphicFrame>
    </p:spTree>
    <p:extLst>
      <p:ext uri="{BB962C8B-B14F-4D97-AF65-F5344CB8AC3E}">
        <p14:creationId xmlns:p14="http://schemas.microsoft.com/office/powerpoint/2010/main" val="29951479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40846"/>
            <a:ext cx="4979394" cy="1200329"/>
          </a:xfrm>
          <a:prstGeom prst="rect">
            <a:avLst/>
          </a:prstGeom>
          <a:noFill/>
        </p:spPr>
        <p:txBody>
          <a:bodyPr wrap="square" rtlCol="0">
            <a:spAutoFit/>
          </a:bodyPr>
          <a:lstStyle/>
          <a:p>
            <a:pPr lvl="0" algn="just"/>
            <a:r>
              <a:rPr lang="vi-VN" sz="3600" b="1" kern="100" dirty="0">
                <a:solidFill>
                  <a:srgbClr val="000000"/>
                </a:solidFill>
                <a:latin typeface="Times New Roman" panose="02020603050405020304" pitchFamily="18" charset="0"/>
                <a:ea typeface="SimSun" panose="02010600030101010101" pitchFamily="2" charset="-122"/>
              </a:rPr>
              <a:t>5.  Ý nghĩa hình tượng nhân vật Thánh </a:t>
            </a:r>
            <a:r>
              <a:rPr lang="vi-VN" sz="3600" b="1" kern="100" dirty="0" smtClean="0">
                <a:solidFill>
                  <a:srgbClr val="000000"/>
                </a:solidFill>
                <a:latin typeface="Times New Roman" panose="02020603050405020304" pitchFamily="18" charset="0"/>
                <a:ea typeface="SimSun" panose="02010600030101010101" pitchFamily="2" charset="-122"/>
              </a:rPr>
              <a:t>Gióng</a:t>
            </a:r>
            <a:endPar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68861860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2317" y="49378"/>
            <a:ext cx="7629288" cy="646331"/>
          </a:xfrm>
          <a:prstGeom prst="rect">
            <a:avLst/>
          </a:prstGeom>
        </p:spPr>
        <p:txBody>
          <a:bodyPr wrap="square">
            <a:spAutoFit/>
          </a:bodyPr>
          <a:lstStyle/>
          <a:p>
            <a:pPr algn="just"/>
            <a:r>
              <a:rPr lang="en-US" sz="3600" b="1" smtClean="0">
                <a:solidFill>
                  <a:srgbClr val="313131"/>
                </a:solidFill>
                <a:latin typeface="Times New Roman" panose="02020603050405020304" pitchFamily="18" charset="0"/>
                <a:cs typeface="Times New Roman" panose="02020603050405020304" pitchFamily="18" charset="0"/>
              </a:rPr>
              <a:t>5</a:t>
            </a:r>
            <a:r>
              <a:rPr lang="vi-VN" sz="3600" b="1" smtClean="0">
                <a:solidFill>
                  <a:srgbClr val="313131"/>
                </a:solidFill>
                <a:latin typeface="Times New Roman" panose="02020603050405020304" pitchFamily="18" charset="0"/>
                <a:cs typeface="Times New Roman" panose="02020603050405020304" pitchFamily="18" charset="0"/>
              </a:rPr>
              <a:t>.  </a:t>
            </a:r>
            <a:r>
              <a:rPr lang="vi-VN" sz="3600" b="1">
                <a:solidFill>
                  <a:srgbClr val="313131"/>
                </a:solidFill>
                <a:latin typeface="Times New Roman" panose="02020603050405020304" pitchFamily="18" charset="0"/>
                <a:cs typeface="Times New Roman" panose="02020603050405020304" pitchFamily="18" charset="0"/>
              </a:rPr>
              <a:t>Ý nghĩa hình tượng Thánh </a:t>
            </a:r>
            <a:r>
              <a:rPr lang="vi-VN" sz="3600" b="1" smtClean="0">
                <a:solidFill>
                  <a:srgbClr val="313131"/>
                </a:solidFill>
                <a:latin typeface="Times New Roman" panose="02020603050405020304" pitchFamily="18" charset="0"/>
                <a:cs typeface="Times New Roman" panose="02020603050405020304" pitchFamily="18" charset="0"/>
              </a:rPr>
              <a:t>Gióng</a:t>
            </a:r>
            <a:endParaRPr lang="en-US" sz="3600" smtClean="0">
              <a:solidFill>
                <a:srgbClr val="31313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918856" y="862148"/>
            <a:ext cx="6648995" cy="1175657"/>
          </a:xfrm>
          <a:prstGeom prst="roundRect">
            <a:avLst>
              <a:gd name="adj" fmla="val 2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en-US" sz="3200" kern="0" smtClean="0">
                <a:solidFill>
                  <a:prstClr val="black"/>
                </a:solidFill>
                <a:latin typeface="Times New Roman" panose="02020603050405020304" pitchFamily="18" charset="0"/>
                <a:ea typeface="Times New Roman" panose="02020603050405020304" pitchFamily="18" charset="0"/>
              </a:rPr>
              <a:t>Chiến </a:t>
            </a:r>
            <a:r>
              <a:rPr lang="en-US" sz="3200" kern="0">
                <a:solidFill>
                  <a:prstClr val="black"/>
                </a:solidFill>
                <a:latin typeface="Times New Roman" panose="02020603050405020304" pitchFamily="18" charset="0"/>
                <a:ea typeface="Times New Roman" panose="02020603050405020304" pitchFamily="18" charset="0"/>
              </a:rPr>
              <a:t>công phi thường của Gióng là đánh tan giặc Ân xâm lược</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5" name="Cloud Callout 4"/>
          <p:cNvSpPr/>
          <p:nvPr/>
        </p:nvSpPr>
        <p:spPr>
          <a:xfrm>
            <a:off x="998791" y="1580082"/>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i="1" kern="100" smtClean="0">
                <a:solidFill>
                  <a:srgbClr val="000000"/>
                </a:solidFill>
                <a:latin typeface="Times New Roman" panose="02020603050405020304" pitchFamily="18" charset="0"/>
                <a:ea typeface="SimSun" panose="02010600030101010101" pitchFamily="2" charset="-122"/>
              </a:rPr>
              <a:t>Theo </a:t>
            </a:r>
            <a:r>
              <a:rPr lang="vi-VN" sz="3200" i="1" kern="100">
                <a:solidFill>
                  <a:srgbClr val="000000"/>
                </a:solidFill>
                <a:latin typeface="Times New Roman" panose="02020603050405020304" pitchFamily="18" charset="0"/>
                <a:ea typeface="SimSun" panose="02010600030101010101" pitchFamily="2" charset="-122"/>
              </a:rPr>
              <a:t>em, ai là người đã giúp Gióng hoàn thành sứ mệnh lịch sử của mình? Cảm nhận của em về ý nghĩa của hình tượng Thánh Gióng?</a:t>
            </a:r>
          </a:p>
        </p:txBody>
      </p:sp>
      <p:sp>
        <p:nvSpPr>
          <p:cNvPr id="6" name="Rounded Rectangle 5"/>
          <p:cNvSpPr/>
          <p:nvPr/>
        </p:nvSpPr>
        <p:spPr>
          <a:xfrm>
            <a:off x="3918856" y="2453826"/>
            <a:ext cx="6648995" cy="1175657"/>
          </a:xfrm>
          <a:prstGeom prst="roundRect">
            <a:avLst>
              <a:gd name="adj" fmla="val 26667"/>
            </a:avLst>
          </a:prstGeom>
          <a:solidFill>
            <a:srgbClr val="00B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a:solidFill>
                  <a:prstClr val="black"/>
                </a:solidFill>
                <a:latin typeface="Times New Roman" panose="02020603050405020304" pitchFamily="18" charset="0"/>
                <a:ea typeface="Times New Roman" panose="02020603050405020304" pitchFamily="18" charset="0"/>
              </a:rPr>
              <a:t>Hình tượng tiêu biểu, rực rỡ của người anh hùng đánh giặc giữ nước. </a:t>
            </a:r>
          </a:p>
        </p:txBody>
      </p:sp>
      <p:sp>
        <p:nvSpPr>
          <p:cNvPr id="7" name="Rounded Rectangle 6"/>
          <p:cNvSpPr/>
          <p:nvPr/>
        </p:nvSpPr>
        <p:spPr>
          <a:xfrm>
            <a:off x="3918856" y="3948962"/>
            <a:ext cx="6648995" cy="1175657"/>
          </a:xfrm>
          <a:prstGeom prst="roundRect">
            <a:avLst>
              <a:gd name="adj" fmla="val 26667"/>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a:solidFill>
                  <a:prstClr val="black"/>
                </a:solidFill>
                <a:latin typeface="Times New Roman" panose="02020603050405020304" pitchFamily="18" charset="0"/>
                <a:ea typeface="Times New Roman" panose="02020603050405020304" pitchFamily="18" charset="0"/>
              </a:rPr>
              <a:t>Mang trong mình sức mạnh của cả cộng đồng ở buổi đầu dựng nước.</a:t>
            </a:r>
          </a:p>
        </p:txBody>
      </p:sp>
      <p:sp>
        <p:nvSpPr>
          <p:cNvPr id="8" name="Rounded Rectangle 7"/>
          <p:cNvSpPr/>
          <p:nvPr/>
        </p:nvSpPr>
        <p:spPr>
          <a:xfrm>
            <a:off x="3918855" y="5444098"/>
            <a:ext cx="6648995" cy="1175657"/>
          </a:xfrm>
          <a:prstGeom prst="roundRect">
            <a:avLst>
              <a:gd name="adj" fmla="val 2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a:solidFill>
                  <a:prstClr val="black"/>
                </a:solidFill>
                <a:latin typeface="Times New Roman" panose="02020603050405020304" pitchFamily="18" charset="0"/>
                <a:ea typeface="Times New Roman" panose="02020603050405020304" pitchFamily="18" charset="0"/>
              </a:rPr>
              <a:t>Thánh Gióng là ước mơ của nhân dân về sức mạnh tự cường của dân tộc.</a:t>
            </a:r>
          </a:p>
        </p:txBody>
      </p:sp>
      <p:cxnSp>
        <p:nvCxnSpPr>
          <p:cNvPr id="10" name="Curved Connector 9"/>
          <p:cNvCxnSpPr/>
          <p:nvPr/>
        </p:nvCxnSpPr>
        <p:spPr>
          <a:xfrm flipV="1">
            <a:off x="2599509" y="1865135"/>
            <a:ext cx="1319346" cy="129435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3" name="Curved Connector 12"/>
          <p:cNvCxnSpPr>
            <a:endCxn id="6" idx="1"/>
          </p:cNvCxnSpPr>
          <p:nvPr/>
        </p:nvCxnSpPr>
        <p:spPr>
          <a:xfrm flipV="1">
            <a:off x="2671558" y="3041655"/>
            <a:ext cx="1247298" cy="13633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a:off x="2599508" y="3204543"/>
            <a:ext cx="1319347" cy="1213821"/>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9" name="Curved Connector 18"/>
          <p:cNvCxnSpPr>
            <a:endCxn id="8" idx="1"/>
          </p:cNvCxnSpPr>
          <p:nvPr/>
        </p:nvCxnSpPr>
        <p:spPr>
          <a:xfrm rot="16200000" flipH="1">
            <a:off x="1854739" y="3967810"/>
            <a:ext cx="2808885" cy="1319347"/>
          </a:xfrm>
          <a:prstGeom prst="curvedConnector2">
            <a:avLst/>
          </a:prstGeom>
          <a:ln w="38100"/>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2"/>
          <a:stretch>
            <a:fillRect/>
          </a:stretch>
        </p:blipFill>
        <p:spPr>
          <a:xfrm>
            <a:off x="0" y="2092646"/>
            <a:ext cx="2694666" cy="2293603"/>
          </a:xfrm>
          <a:prstGeom prst="rect">
            <a:avLst/>
          </a:prstGeom>
        </p:spPr>
      </p:pic>
    </p:spTree>
    <p:extLst>
      <p:ext uri="{BB962C8B-B14F-4D97-AF65-F5344CB8AC3E}">
        <p14:creationId xmlns:p14="http://schemas.microsoft.com/office/powerpoint/2010/main" val="2103931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arn(inVertical)">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5" grpId="1"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10028" y="2484023"/>
            <a:ext cx="4979394" cy="1654748"/>
          </a:xfrm>
          <a:prstGeom prst="rect">
            <a:avLst/>
          </a:prstGeom>
          <a:noFill/>
        </p:spPr>
        <p:txBody>
          <a:bodyPr wrap="square" rtlCol="0">
            <a:spAutoFit/>
          </a:bodyPr>
          <a:lstStyle/>
          <a:p>
            <a:pPr lvl="0" algn="just">
              <a:lnSpc>
                <a:spcPct val="150000"/>
              </a:lnSpc>
            </a:pPr>
            <a:r>
              <a:rPr lang="en-US" sz="3600" b="1" kern="100" dirty="0" smtClean="0">
                <a:solidFill>
                  <a:srgbClr val="000000"/>
                </a:solidFill>
                <a:latin typeface="Times New Roman" panose="02020603050405020304" pitchFamily="18" charset="0"/>
                <a:ea typeface="SimSun" panose="02010600030101010101" pitchFamily="2" charset="-122"/>
              </a:rPr>
              <a:t>6. </a:t>
            </a:r>
            <a:r>
              <a:rPr lang="en-US" sz="3600" b="1" kern="100" dirty="0" err="1">
                <a:solidFill>
                  <a:srgbClr val="000000"/>
                </a:solidFill>
                <a:latin typeface="Times New Roman" panose="02020603050405020304" pitchFamily="18" charset="0"/>
                <a:ea typeface="SimSun" panose="02010600030101010101" pitchFamily="2" charset="-122"/>
              </a:rPr>
              <a:t>Lời</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kể</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trong</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truyền</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smtClean="0">
                <a:solidFill>
                  <a:srgbClr val="000000"/>
                </a:solidFill>
                <a:latin typeface="Times New Roman" panose="02020603050405020304" pitchFamily="18" charset="0"/>
                <a:ea typeface="SimSun" panose="02010600030101010101" pitchFamily="2" charset="-122"/>
              </a:rPr>
              <a:t>thuyết</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0052129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3200400"/>
            <a:ext cx="2024743" cy="1358537"/>
          </a:xfrm>
          <a:prstGeom prst="roundRect">
            <a:avLst>
              <a:gd name="adj" fmla="val 291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kern="100">
                <a:solidFill>
                  <a:srgbClr val="000000"/>
                </a:solidFill>
                <a:latin typeface="Times New Roman" panose="02020603050405020304" pitchFamily="18" charset="0"/>
                <a:ea typeface="SimSun" panose="02010600030101010101" pitchFamily="2" charset="-122"/>
              </a:rPr>
              <a:t>Lời </a:t>
            </a:r>
            <a:r>
              <a:rPr lang="en-US" sz="3600" kern="100" smtClean="0">
                <a:solidFill>
                  <a:srgbClr val="000000"/>
                </a:solidFill>
                <a:latin typeface="Times New Roman" panose="02020603050405020304" pitchFamily="18" charset="0"/>
                <a:ea typeface="SimSun" panose="02010600030101010101" pitchFamily="2" charset="-122"/>
              </a:rPr>
              <a:t>kể</a:t>
            </a:r>
            <a:endParaRPr lang="en-US" sz="3600" kern="100">
              <a:solidFill>
                <a:srgbClr val="000000"/>
              </a:solidFill>
              <a:latin typeface="Times New Roman" panose="02020603050405020304" pitchFamily="18" charset="0"/>
              <a:ea typeface="SimSun" panose="02010600030101010101" pitchFamily="2" charset="-122"/>
            </a:endParaRPr>
          </a:p>
        </p:txBody>
      </p:sp>
      <p:sp>
        <p:nvSpPr>
          <p:cNvPr id="3" name="Rounded Rectangle 2"/>
          <p:cNvSpPr/>
          <p:nvPr/>
        </p:nvSpPr>
        <p:spPr>
          <a:xfrm>
            <a:off x="3592285" y="195945"/>
            <a:ext cx="6583680" cy="1149530"/>
          </a:xfrm>
          <a:prstGeom prst="roundRect">
            <a:avLst>
              <a:gd name="adj" fmla="val 291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smtClean="0">
                <a:solidFill>
                  <a:srgbClr val="000000"/>
                </a:solidFill>
                <a:latin typeface="Times New Roman" panose="02020603050405020304" pitchFamily="18" charset="0"/>
                <a:ea typeface="SimSun" panose="02010600030101010101" pitchFamily="2" charset="-122"/>
              </a:rPr>
              <a:t>D</a:t>
            </a:r>
            <a:r>
              <a:rPr lang="vi-VN" sz="2800" kern="100" smtClean="0">
                <a:solidFill>
                  <a:srgbClr val="000000"/>
                </a:solidFill>
                <a:latin typeface="Times New Roman" panose="02020603050405020304" pitchFamily="18" charset="0"/>
                <a:ea typeface="SimSun" panose="02010600030101010101" pitchFamily="2" charset="-122"/>
              </a:rPr>
              <a:t>ấu </a:t>
            </a:r>
            <a:r>
              <a:rPr lang="vi-VN" sz="2800" kern="100">
                <a:solidFill>
                  <a:srgbClr val="000000"/>
                </a:solidFill>
                <a:latin typeface="Times New Roman" panose="02020603050405020304" pitchFamily="18" charset="0"/>
                <a:ea typeface="SimSun" panose="02010600030101010101" pitchFamily="2" charset="-122"/>
              </a:rPr>
              <a:t>tích còn lại của người anh hùng làng Gióng trong quá trình đánh giặc. </a:t>
            </a:r>
          </a:p>
        </p:txBody>
      </p:sp>
      <p:sp>
        <p:nvSpPr>
          <p:cNvPr id="4" name="Rounded Rectangle 3"/>
          <p:cNvSpPr/>
          <p:nvPr/>
        </p:nvSpPr>
        <p:spPr>
          <a:xfrm>
            <a:off x="3592285" y="2704012"/>
            <a:ext cx="6583680" cy="992776"/>
          </a:xfrm>
          <a:prstGeom prst="roundRect">
            <a:avLst>
              <a:gd name="adj" fmla="val 291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a:solidFill>
                  <a:srgbClr val="000000"/>
                </a:solidFill>
                <a:latin typeface="Times New Roman" panose="02020603050405020304" pitchFamily="18" charset="0"/>
                <a:ea typeface="SimSun" panose="02010600030101010101" pitchFamily="2" charset="-122"/>
              </a:rPr>
              <a:t>Niềm tin  của nhân dân.</a:t>
            </a:r>
          </a:p>
        </p:txBody>
      </p:sp>
      <p:sp>
        <p:nvSpPr>
          <p:cNvPr id="5" name="Rounded Rectangle 4"/>
          <p:cNvSpPr/>
          <p:nvPr/>
        </p:nvSpPr>
        <p:spPr>
          <a:xfrm>
            <a:off x="3696788" y="5055325"/>
            <a:ext cx="6479177" cy="914399"/>
          </a:xfrm>
          <a:prstGeom prst="roundRect">
            <a:avLst>
              <a:gd name="adj" fmla="val 291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srgbClr val="000000"/>
                </a:solidFill>
                <a:latin typeface="Times New Roman" panose="02020603050405020304" pitchFamily="18" charset="0"/>
                <a:ea typeface="SimSun" panose="02010600030101010101" pitchFamily="2" charset="-122"/>
              </a:rPr>
              <a:t>Trí tưởng tượng phong phú của tác giả dân gian</a:t>
            </a:r>
            <a:endParaRPr lang="en-US" sz="2800" kern="100">
              <a:solidFill>
                <a:srgbClr val="000000"/>
              </a:solidFill>
              <a:latin typeface="Times New Roman" panose="02020603050405020304" pitchFamily="18" charset="0"/>
              <a:ea typeface="SimSun" panose="02010600030101010101" pitchFamily="2" charset="-122"/>
            </a:endParaRPr>
          </a:p>
        </p:txBody>
      </p:sp>
      <p:cxnSp>
        <p:nvCxnSpPr>
          <p:cNvPr id="8" name="Curved Connector 7"/>
          <p:cNvCxnSpPr/>
          <p:nvPr/>
        </p:nvCxnSpPr>
        <p:spPr>
          <a:xfrm rot="5400000" flipH="1" flipV="1">
            <a:off x="1881054" y="1489169"/>
            <a:ext cx="2704009" cy="2416627"/>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flipV="1">
            <a:off x="2083525" y="3448594"/>
            <a:ext cx="1600201" cy="60089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4" name="Curved Connector 13"/>
          <p:cNvCxnSpPr>
            <a:endCxn id="5" idx="1"/>
          </p:cNvCxnSpPr>
          <p:nvPr/>
        </p:nvCxnSpPr>
        <p:spPr>
          <a:xfrm>
            <a:off x="2014945" y="4049486"/>
            <a:ext cx="1681843" cy="1463039"/>
          </a:xfrm>
          <a:prstGeom prst="curvedConnector3">
            <a:avLst/>
          </a:prstGeom>
          <a:ln w="38100"/>
        </p:spPr>
        <p:style>
          <a:lnRef idx="1">
            <a:schemeClr val="accent1"/>
          </a:lnRef>
          <a:fillRef idx="0">
            <a:schemeClr val="accent1"/>
          </a:fillRef>
          <a:effectRef idx="0">
            <a:schemeClr val="accent1"/>
          </a:effectRef>
          <a:fontRef idx="minor">
            <a:schemeClr val="tx1"/>
          </a:fontRef>
        </p:style>
      </p:cxnSp>
      <p:sp>
        <p:nvSpPr>
          <p:cNvPr id="18" name="Rounded Rectangular Callout 17"/>
          <p:cNvSpPr/>
          <p:nvPr/>
        </p:nvSpPr>
        <p:spPr>
          <a:xfrm>
            <a:off x="1012371" y="770710"/>
            <a:ext cx="3265713" cy="1685108"/>
          </a:xfrm>
          <a:prstGeom prst="wedgeRoundRectCallout">
            <a:avLst>
              <a:gd name="adj1" fmla="val -42833"/>
              <a:gd name="adj2" fmla="val 94284"/>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a:solidFill>
                  <a:srgbClr val="000000"/>
                </a:solidFill>
                <a:latin typeface="Times New Roman" panose="02020603050405020304" pitchFamily="18" charset="0"/>
                <a:ea typeface="SimSun" panose="02010600030101010101" pitchFamily="2" charset="-122"/>
              </a:rPr>
              <a:t>“Hiện nay, vẫn còn đền thờ làng Phù Đổng, tục gọi là làng Gióng…”</a:t>
            </a:r>
          </a:p>
        </p:txBody>
      </p:sp>
      <p:sp>
        <p:nvSpPr>
          <p:cNvPr id="19" name="Cloud Callout 18"/>
          <p:cNvSpPr/>
          <p:nvPr/>
        </p:nvSpPr>
        <p:spPr>
          <a:xfrm>
            <a:off x="1907177" y="486178"/>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kern="100">
                <a:latin typeface="Times New Roman" panose="02020603050405020304" pitchFamily="18" charset="0"/>
                <a:ea typeface="SimSun" panose="02010600030101010101" pitchFamily="2" charset="-122"/>
              </a:rPr>
              <a:t>Lời kể nào trong truyện Thánh Gióng hàm ý rằng câu chuyện đã thực sự xảy ra trong quá khứ? Nhận xét về ý nghĩa của lời kể đó?</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32663460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8" grpId="0" animBg="1"/>
      <p:bldP spid="18" grpId="1" animBg="1"/>
      <p:bldP spid="19" grpId="0" animBg="1"/>
      <p:bldP spid="1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83284"/>
            <a:ext cx="4979394" cy="8237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b="1" kern="100" dirty="0">
                <a:solidFill>
                  <a:srgbClr val="000000"/>
                </a:solidFill>
                <a:latin typeface="Times New Roman" panose="02020603050405020304" pitchFamily="18" charset="0"/>
                <a:ea typeface="SimSun" panose="02010600030101010101" pitchFamily="2" charset="-122"/>
              </a:rPr>
              <a:t>7</a:t>
            </a:r>
            <a:r>
              <a:rPr kumimoji="0" lang="en-US" sz="3600" b="1"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Chủ</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đề</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7903429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828143" y="632999"/>
            <a:ext cx="6048021" cy="2530091"/>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kern="100">
                <a:solidFill>
                  <a:srgbClr val="000000"/>
                </a:solidFill>
                <a:latin typeface="Times New Roman" panose="02020603050405020304" pitchFamily="18" charset="0"/>
                <a:ea typeface="SimSun" panose="02010600030101010101" pitchFamily="2" charset="-122"/>
              </a:rPr>
              <a:t>Theo em chủ đề của truyện Thánh Gióng là gì?</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3" name="Rectangle 2"/>
          <p:cNvSpPr/>
          <p:nvPr/>
        </p:nvSpPr>
        <p:spPr>
          <a:xfrm>
            <a:off x="1144363" y="1252751"/>
            <a:ext cx="6490879" cy="742511"/>
          </a:xfrm>
          <a:prstGeom prst="rect">
            <a:avLst/>
          </a:prstGeom>
        </p:spPr>
        <p:txBody>
          <a:bodyPr wrap="none">
            <a:spAutoFit/>
          </a:bodyPr>
          <a:lstStyle/>
          <a:p>
            <a:pPr>
              <a:lnSpc>
                <a:spcPct val="150000"/>
              </a:lnSpc>
            </a:pPr>
            <a:r>
              <a:rPr lang="en-US" sz="3200" kern="100">
                <a:latin typeface="Times New Roman" panose="02020603050405020304" pitchFamily="18" charset="0"/>
                <a:ea typeface="SimSun" panose="02010600030101010101" pitchFamily="2" charset="-122"/>
              </a:rPr>
              <a:t>- Chủ đề đánh giắc cứu nước thắng lợi</a:t>
            </a:r>
            <a:endParaRPr lang="en-US" sz="3200" kern="100">
              <a:effectLst/>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2"/>
          <a:stretch>
            <a:fillRect/>
          </a:stretch>
        </p:blipFill>
        <p:spPr>
          <a:xfrm>
            <a:off x="901700" y="2425482"/>
            <a:ext cx="4229100" cy="3431599"/>
          </a:xfrm>
          <a:prstGeom prst="rect">
            <a:avLst/>
          </a:prstGeom>
        </p:spPr>
      </p:pic>
      <p:pic>
        <p:nvPicPr>
          <p:cNvPr id="5" name="Picture 4"/>
          <p:cNvPicPr>
            <a:picLocks noChangeAspect="1"/>
          </p:cNvPicPr>
          <p:nvPr/>
        </p:nvPicPr>
        <p:blipFill>
          <a:blip r:embed="rId3"/>
          <a:stretch>
            <a:fillRect/>
          </a:stretch>
        </p:blipFill>
        <p:spPr>
          <a:xfrm>
            <a:off x="5943009" y="3378200"/>
            <a:ext cx="4194412" cy="3354605"/>
          </a:xfrm>
          <a:prstGeom prst="rect">
            <a:avLst/>
          </a:prstGeom>
        </p:spPr>
      </p:pic>
      <p:sp>
        <p:nvSpPr>
          <p:cNvPr id="6" name="Cloud Callout 5"/>
          <p:cNvSpPr/>
          <p:nvPr/>
        </p:nvSpPr>
        <p:spPr>
          <a:xfrm>
            <a:off x="2103664" y="562642"/>
            <a:ext cx="8974463" cy="5200895"/>
          </a:xfrm>
          <a:prstGeom prst="cloudCallout">
            <a:avLst>
              <a:gd name="adj1" fmla="val -54070"/>
              <a:gd name="adj2" fmla="val 66494"/>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kern="100" smtClean="0">
                <a:solidFill>
                  <a:srgbClr val="000000"/>
                </a:solidFill>
                <a:latin typeface="Times New Roman" panose="02020603050405020304" pitchFamily="18" charset="0"/>
                <a:ea typeface="SimSun" panose="02010600030101010101" pitchFamily="2" charset="-122"/>
              </a:rPr>
              <a:t>	</a:t>
            </a:r>
            <a:r>
              <a:rPr lang="vi-VN" sz="3200" kern="100" smtClean="0">
                <a:solidFill>
                  <a:srgbClr val="000000"/>
                </a:solidFill>
                <a:latin typeface="Times New Roman" panose="02020603050405020304" pitchFamily="18" charset="0"/>
                <a:ea typeface="SimSun" panose="02010600030101010101" pitchFamily="2" charset="-122"/>
              </a:rPr>
              <a:t>Chủ </a:t>
            </a:r>
            <a:r>
              <a:rPr lang="vi-VN" sz="3200" kern="100">
                <a:solidFill>
                  <a:srgbClr val="000000"/>
                </a:solidFill>
                <a:latin typeface="Times New Roman" panose="02020603050405020304" pitchFamily="18" charset="0"/>
                <a:ea typeface="SimSun" panose="02010600030101010101" pitchFamily="2" charset="-122"/>
              </a:rPr>
              <a:t>đề đánh giắc cứu nước thắng lợi, đồng thời thể hiện sự ngợi ca, tôn vinh của nhân dân đối với các thành tựu của tiền nhân trong lịch sử. Qua đó, giáo dục lòng yêu nước, ý thức công dân và sự tự hào, tự tôn dân tộc cho thế hệ trẻ</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111874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38" y="1292702"/>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20" name="Picture 2" descr="C:\Users\Administrator\Downloads\nhung-le-hoi-doc-dao-khong-nen-bo-lo-dip-dau-nam-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4849" y="3122554"/>
            <a:ext cx="6140801" cy="373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C:\Users\Administrator\Downloads\Den-Thanh-Giong-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4" y="3175874"/>
            <a:ext cx="5870929" cy="372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C:\Users\Administrator\Downloads\49d6bf5a_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4824" y="47627"/>
            <a:ext cx="6160825" cy="312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2" y="-11548"/>
            <a:ext cx="5876542" cy="3256678"/>
          </a:xfrm>
          <a:prstGeom prst="rect">
            <a:avLst/>
          </a:prstGeom>
        </p:spPr>
      </p:pic>
      <p:sp>
        <p:nvSpPr>
          <p:cNvPr id="26" name="Cloud Callout 25"/>
          <p:cNvSpPr/>
          <p:nvPr/>
        </p:nvSpPr>
        <p:spPr>
          <a:xfrm>
            <a:off x="979676" y="821881"/>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Dấu tích còn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Đền thờ Phù Đổng Thiên Vương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Bụi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tre đằng ngà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Ao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hồ liên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Làng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Cháy</a:t>
            </a:r>
          </a:p>
        </p:txBody>
      </p:sp>
    </p:spTree>
    <p:extLst>
      <p:ext uri="{BB962C8B-B14F-4D97-AF65-F5344CB8AC3E}">
        <p14:creationId xmlns:p14="http://schemas.microsoft.com/office/powerpoint/2010/main" val="15460197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anim calcmode="lin" valueType="num">
                                      <p:cBhvr>
                                        <p:cTn id="77" dur="1000" fill="hold"/>
                                        <p:tgtEl>
                                          <p:spTgt spid="22"/>
                                        </p:tgtEl>
                                        <p:attrNameLst>
                                          <p:attrName>ppt_x</p:attrName>
                                        </p:attrNameLst>
                                      </p:cBhvr>
                                      <p:tavLst>
                                        <p:tav tm="0">
                                          <p:val>
                                            <p:strVal val="#ppt_x"/>
                                          </p:val>
                                        </p:tav>
                                        <p:tav tm="100000">
                                          <p:val>
                                            <p:strVal val="#ppt_x"/>
                                          </p:val>
                                        </p:tav>
                                      </p:tavLst>
                                    </p:anim>
                                    <p:anim calcmode="lin" valueType="num">
                                      <p:cBhvr>
                                        <p:cTn id="7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1000"/>
                                        <p:tgtEl>
                                          <p:spTgt spid="20"/>
                                        </p:tgtEl>
                                      </p:cBhvr>
                                    </p:animEffect>
                                    <p:anim calcmode="lin" valueType="num">
                                      <p:cBhvr>
                                        <p:cTn id="91" dur="1000" fill="hold"/>
                                        <p:tgtEl>
                                          <p:spTgt spid="20"/>
                                        </p:tgtEl>
                                        <p:attrNameLst>
                                          <p:attrName>ppt_x</p:attrName>
                                        </p:attrNameLst>
                                      </p:cBhvr>
                                      <p:tavLst>
                                        <p:tav tm="0">
                                          <p:val>
                                            <p:strVal val="#ppt_x"/>
                                          </p:val>
                                        </p:tav>
                                        <p:tav tm="100000">
                                          <p:val>
                                            <p:strVal val="#ppt_x"/>
                                          </p:val>
                                        </p:tav>
                                      </p:tavLst>
                                    </p:anim>
                                    <p:anim calcmode="lin" valueType="num">
                                      <p:cBhvr>
                                        <p:cTn id="9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barn(inVertical)">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smtClean="0">
                <a:solidFill>
                  <a:srgbClr val="002060"/>
                </a:solidFill>
                <a:latin typeface="Times New Roman" panose="02020603050405020304" pitchFamily="18" charset="0"/>
                <a:cs typeface="Times New Roman" panose="02020603050405020304" pitchFamily="18" charset="0"/>
              </a:rPr>
              <a:t>Câu</a:t>
            </a:r>
            <a:r>
              <a:rPr lang="en-US" sz="3200" dirty="0" smtClean="0">
                <a:solidFill>
                  <a:srgbClr val="002060"/>
                </a:solidFill>
                <a:latin typeface="Times New Roman" panose="02020603050405020304" pitchFamily="18" charset="0"/>
                <a:cs typeface="Times New Roman" panose="02020603050405020304" pitchFamily="18" charset="0"/>
              </a:rPr>
              <a:t> 1. </a:t>
            </a:r>
            <a:r>
              <a:rPr lang="vi-VN" sz="3200" dirty="0" smtClean="0">
                <a:solidFill>
                  <a:srgbClr val="002060"/>
                </a:solidFill>
                <a:latin typeface="Times New Roman" panose="02020603050405020304" pitchFamily="18" charset="0"/>
                <a:cs typeface="Times New Roman" panose="02020603050405020304" pitchFamily="18" charset="0"/>
              </a:rPr>
              <a:t>Đây </a:t>
            </a:r>
            <a:r>
              <a:rPr lang="vi-VN" sz="3200" dirty="0">
                <a:solidFill>
                  <a:srgbClr val="002060"/>
                </a:solidFill>
                <a:latin typeface="Times New Roman" panose="02020603050405020304" pitchFamily="18" charset="0"/>
                <a:cs typeface="Times New Roman" panose="02020603050405020304" pitchFamily="18" charset="0"/>
              </a:rPr>
              <a:t>là vị thánh biểu </a:t>
            </a:r>
            <a:r>
              <a:rPr lang="en-US" sz="3200" dirty="0" err="1" smtClean="0">
                <a:solidFill>
                  <a:srgbClr val="002060"/>
                </a:solidFill>
                <a:latin typeface="Times New Roman" panose="02020603050405020304" pitchFamily="18" charset="0"/>
                <a:cs typeface="Times New Roman" panose="02020603050405020304" pitchFamily="18" charset="0"/>
              </a:rPr>
              <a:t>trưng</a:t>
            </a:r>
            <a:r>
              <a:rPr lang="vi-VN" sz="3200" dirty="0" smtClean="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cho những ước mơ, khát vọng của người dân lao động xưa về một cuộc sống ấm no, có thể chế ngự hoàn toàn thiên tai lũ </a:t>
            </a:r>
            <a:r>
              <a:rPr lang="vi-VN" sz="3200" dirty="0" smtClean="0">
                <a:solidFill>
                  <a:srgbClr val="002060"/>
                </a:solidFill>
                <a:latin typeface="Times New Roman" panose="02020603050405020304" pitchFamily="18" charset="0"/>
                <a:cs typeface="Times New Roman" panose="02020603050405020304" pitchFamily="18" charset="0"/>
              </a:rPr>
              <a:t>lụt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Vị</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thánh</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ấy</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tên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gì</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1920240" y="3307080"/>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prstClr val="white"/>
                </a:solidFill>
                <a:latin typeface="Times New Roman" panose="02020603050405020304" pitchFamily="18" charset="0"/>
                <a:cs typeface="Times New Roman" panose="02020603050405020304" pitchFamily="18" charset="0"/>
              </a:rPr>
              <a:t>Thánh Tản Viên</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6" name="Pentagon 5">
            <a:hlinkClick r:id="rId3" action="ppaction://hlinksldjump"/>
          </p:cNvPr>
          <p:cNvSpPr/>
          <p:nvPr/>
        </p:nvSpPr>
        <p:spPr>
          <a:xfrm flipH="1">
            <a:off x="10210800"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77748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83284"/>
            <a:ext cx="4979394" cy="923330"/>
          </a:xfrm>
          <a:prstGeom prst="rect">
            <a:avLst/>
          </a:prstGeom>
          <a:noFill/>
        </p:spPr>
        <p:txBody>
          <a:bodyPr wrap="square" rtlCol="0">
            <a:spAutoFit/>
          </a:bodyPr>
          <a:lstStyle/>
          <a:p>
            <a:pPr lvl="0" algn="just">
              <a:lnSpc>
                <a:spcPct val="150000"/>
              </a:lnSpc>
            </a:pPr>
            <a:r>
              <a:rPr lang="en-US" sz="3600" b="1" kern="100">
                <a:solidFill>
                  <a:srgbClr val="000000"/>
                </a:solidFill>
                <a:latin typeface="Times New Roman" panose="02020603050405020304" pitchFamily="18" charset="0"/>
                <a:ea typeface="SimSun" panose="02010600030101010101" pitchFamily="2" charset="-122"/>
              </a:rPr>
              <a:t>III. Tổng </a:t>
            </a:r>
            <a:r>
              <a:rPr lang="en-US" sz="3600" b="1" kern="100" smtClean="0">
                <a:solidFill>
                  <a:srgbClr val="000000"/>
                </a:solidFill>
                <a:latin typeface="Times New Roman" panose="02020603050405020304" pitchFamily="18" charset="0"/>
                <a:ea typeface="SimSun" panose="02010600030101010101" pitchFamily="2" charset="-122"/>
              </a:rPr>
              <a:t>kết</a:t>
            </a:r>
            <a:endPar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12" name="Cloud Callout 11"/>
          <p:cNvSpPr/>
          <p:nvPr/>
        </p:nvSpPr>
        <p:spPr>
          <a:xfrm>
            <a:off x="6280704" y="932374"/>
            <a:ext cx="5760460" cy="27495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kern="100">
                <a:solidFill>
                  <a:srgbClr val="000000"/>
                </a:solidFill>
                <a:latin typeface="Times New Roman" panose="02020603050405020304" pitchFamily="18" charset="0"/>
                <a:ea typeface="SimSun" panose="02010600030101010101" pitchFamily="2" charset="-122"/>
              </a:rPr>
              <a:t>Khái quát nghệ thuật và nội dung truyền thuyết?</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0469335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976948" y="0"/>
            <a:ext cx="475488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prstClr val="black"/>
                </a:solidFill>
                <a:latin typeface="Times New Roman" panose="02020603050405020304" pitchFamily="18" charset="0"/>
                <a:ea typeface="Times New Roman" panose="02020603050405020304" pitchFamily="18" charset="0"/>
              </a:rPr>
              <a:t>Chi tiết tưởng tượng kì ảo</a:t>
            </a:r>
            <a:endParaRPr lang="en-US"/>
          </a:p>
        </p:txBody>
      </p:sp>
      <p:sp>
        <p:nvSpPr>
          <p:cNvPr id="4" name="Rounded Rectangle 3"/>
          <p:cNvSpPr/>
          <p:nvPr/>
        </p:nvSpPr>
        <p:spPr>
          <a:xfrm>
            <a:off x="4820194" y="2654406"/>
            <a:ext cx="4754880"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prstClr val="black"/>
                </a:solidFill>
                <a:latin typeface="Times New Roman" panose="02020603050405020304" pitchFamily="18" charset="0"/>
                <a:ea typeface="Times New Roman" panose="02020603050405020304" pitchFamily="18" charset="0"/>
              </a:rPr>
              <a:t>khéo kết hợp huyền thoại và thực tế </a:t>
            </a:r>
            <a:endParaRPr lang="en-US"/>
          </a:p>
        </p:txBody>
      </p:sp>
      <p:sp>
        <p:nvSpPr>
          <p:cNvPr id="5" name="Rounded Rectangle 4"/>
          <p:cNvSpPr/>
          <p:nvPr/>
        </p:nvSpPr>
        <p:spPr>
          <a:xfrm>
            <a:off x="4898570" y="5567424"/>
            <a:ext cx="4911635" cy="129057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prstClr val="black"/>
                </a:solidFill>
                <a:latin typeface="Times New Roman" panose="02020603050405020304" pitchFamily="18" charset="0"/>
                <a:ea typeface="Times New Roman" panose="02020603050405020304" pitchFamily="18" charset="0"/>
              </a:rPr>
              <a:t>cốt lõi sự thực lịch sử với những yếu tố hoang đường</a:t>
            </a:r>
            <a:endParaRPr lang="en-US"/>
          </a:p>
        </p:txBody>
      </p:sp>
      <p:sp>
        <p:nvSpPr>
          <p:cNvPr id="6" name="Rounded Rectangle 5"/>
          <p:cNvSpPr/>
          <p:nvPr/>
        </p:nvSpPr>
        <p:spPr>
          <a:xfrm>
            <a:off x="0" y="2771972"/>
            <a:ext cx="3513909"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prstClr val="black"/>
                </a:solidFill>
                <a:latin typeface="Times New Roman" panose="02020603050405020304" pitchFamily="18" charset="0"/>
                <a:ea typeface="Times New Roman" panose="02020603050405020304" pitchFamily="18" charset="0"/>
              </a:rPr>
              <a:t>1. Nghệ thuật:</a:t>
            </a:r>
          </a:p>
        </p:txBody>
      </p:sp>
      <p:cxnSp>
        <p:nvCxnSpPr>
          <p:cNvPr id="8" name="Curved Connector 7"/>
          <p:cNvCxnSpPr>
            <a:stCxn id="6" idx="3"/>
          </p:cNvCxnSpPr>
          <p:nvPr/>
        </p:nvCxnSpPr>
        <p:spPr>
          <a:xfrm flipV="1">
            <a:off x="3513909" y="914401"/>
            <a:ext cx="1593667" cy="2314771"/>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6" idx="3"/>
          </p:cNvCxnSpPr>
          <p:nvPr/>
        </p:nvCxnSpPr>
        <p:spPr>
          <a:xfrm>
            <a:off x="3513909" y="3229172"/>
            <a:ext cx="1410788" cy="2581236"/>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6" idx="3"/>
            <a:endCxn id="4" idx="1"/>
          </p:cNvCxnSpPr>
          <p:nvPr/>
        </p:nvCxnSpPr>
        <p:spPr>
          <a:xfrm flipV="1">
            <a:off x="3513909" y="3111606"/>
            <a:ext cx="1306285" cy="117566"/>
          </a:xfrm>
          <a:prstGeom prst="curved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81128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976948" y="0"/>
            <a:ext cx="475488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ea typeface="Times New Roman" panose="02020603050405020304" pitchFamily="18" charset="0"/>
              </a:rPr>
              <a:t>K</a:t>
            </a:r>
            <a:r>
              <a:rPr lang="vi-VN" sz="2800" smtClean="0">
                <a:solidFill>
                  <a:prstClr val="black"/>
                </a:solidFill>
                <a:latin typeface="Times New Roman" panose="02020603050405020304" pitchFamily="18" charset="0"/>
                <a:ea typeface="Times New Roman" panose="02020603050405020304" pitchFamily="18" charset="0"/>
              </a:rPr>
              <a:t>ể </a:t>
            </a:r>
            <a:r>
              <a:rPr lang="vi-VN" sz="2800">
                <a:solidFill>
                  <a:prstClr val="black"/>
                </a:solidFill>
                <a:latin typeface="Times New Roman" panose="02020603050405020304" pitchFamily="18" charset="0"/>
                <a:ea typeface="Times New Roman" panose="02020603050405020304" pitchFamily="18" charset="0"/>
              </a:rPr>
              <a:t>về công lao đánh đuổi giặc ngoại xâm của người anh hùng </a:t>
            </a:r>
            <a:endParaRPr lang="en-US"/>
          </a:p>
        </p:txBody>
      </p:sp>
      <p:sp>
        <p:nvSpPr>
          <p:cNvPr id="4" name="Rounded Rectangle 3"/>
          <p:cNvSpPr/>
          <p:nvPr/>
        </p:nvSpPr>
        <p:spPr>
          <a:xfrm>
            <a:off x="5094512" y="1847154"/>
            <a:ext cx="4754880"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ea typeface="Times New Roman" panose="02020603050405020304" pitchFamily="18" charset="0"/>
              </a:rPr>
              <a:t>T</a:t>
            </a:r>
            <a:r>
              <a:rPr lang="vi-VN" sz="2800" smtClean="0">
                <a:solidFill>
                  <a:prstClr val="black"/>
                </a:solidFill>
                <a:latin typeface="Times New Roman" panose="02020603050405020304" pitchFamily="18" charset="0"/>
                <a:ea typeface="Times New Roman" panose="02020603050405020304" pitchFamily="18" charset="0"/>
              </a:rPr>
              <a:t>hể </a:t>
            </a:r>
            <a:r>
              <a:rPr lang="vi-VN" sz="2800">
                <a:solidFill>
                  <a:prstClr val="black"/>
                </a:solidFill>
                <a:latin typeface="Times New Roman" panose="02020603050405020304" pitchFamily="18" charset="0"/>
                <a:ea typeface="Times New Roman" panose="02020603050405020304" pitchFamily="18" charset="0"/>
              </a:rPr>
              <a:t>hiện ý thức tự cường của dân tộc ta.</a:t>
            </a:r>
            <a:endParaRPr lang="en-US"/>
          </a:p>
        </p:txBody>
      </p:sp>
      <p:sp>
        <p:nvSpPr>
          <p:cNvPr id="5" name="Rounded Rectangle 4"/>
          <p:cNvSpPr/>
          <p:nvPr/>
        </p:nvSpPr>
        <p:spPr>
          <a:xfrm>
            <a:off x="5107576" y="3516637"/>
            <a:ext cx="4911635" cy="129057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ea typeface="Times New Roman" panose="02020603050405020304" pitchFamily="18" charset="0"/>
              </a:rPr>
              <a:t>C</a:t>
            </a:r>
            <a:r>
              <a:rPr lang="vi-VN" sz="2800" smtClean="0">
                <a:solidFill>
                  <a:prstClr val="black"/>
                </a:solidFill>
                <a:latin typeface="Times New Roman" panose="02020603050405020304" pitchFamily="18" charset="0"/>
                <a:ea typeface="Times New Roman" panose="02020603050405020304" pitchFamily="18" charset="0"/>
              </a:rPr>
              <a:t>a </a:t>
            </a:r>
            <a:r>
              <a:rPr lang="vi-VN" sz="2800">
                <a:solidFill>
                  <a:prstClr val="black"/>
                </a:solidFill>
                <a:latin typeface="Times New Roman" panose="02020603050405020304" pitchFamily="18" charset="0"/>
                <a:ea typeface="Times New Roman" panose="02020603050405020304" pitchFamily="18" charset="0"/>
              </a:rPr>
              <a:t>ngợi người anh hùng đánh giặc tiêu biểu cho sự trỗi dậy của truyền thống yêu nước</a:t>
            </a:r>
            <a:endParaRPr lang="en-US"/>
          </a:p>
        </p:txBody>
      </p:sp>
      <p:sp>
        <p:nvSpPr>
          <p:cNvPr id="6" name="Rounded Rectangle 5"/>
          <p:cNvSpPr/>
          <p:nvPr/>
        </p:nvSpPr>
        <p:spPr>
          <a:xfrm>
            <a:off x="0" y="2771972"/>
            <a:ext cx="3513909"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prstClr val="black"/>
                </a:solidFill>
                <a:latin typeface="Times New Roman" panose="02020603050405020304" pitchFamily="18" charset="0"/>
                <a:ea typeface="Times New Roman" panose="02020603050405020304" pitchFamily="18" charset="0"/>
              </a:rPr>
              <a:t>2</a:t>
            </a:r>
            <a:r>
              <a:rPr lang="vi-VN" sz="3200" b="1" smtClean="0">
                <a:solidFill>
                  <a:prstClr val="black"/>
                </a:solidFill>
                <a:latin typeface="Times New Roman" panose="02020603050405020304" pitchFamily="18" charset="0"/>
                <a:ea typeface="Times New Roman" panose="02020603050405020304" pitchFamily="18" charset="0"/>
              </a:rPr>
              <a:t>. </a:t>
            </a:r>
            <a:r>
              <a:rPr lang="en-US" sz="3200" b="1" smtClean="0">
                <a:solidFill>
                  <a:prstClr val="black"/>
                </a:solidFill>
                <a:latin typeface="Times New Roman" panose="02020603050405020304" pitchFamily="18" charset="0"/>
                <a:ea typeface="Times New Roman" panose="02020603050405020304" pitchFamily="18" charset="0"/>
              </a:rPr>
              <a:t>Nội dung</a:t>
            </a:r>
            <a:r>
              <a:rPr lang="vi-VN" sz="3200" b="1" smtClean="0">
                <a:solidFill>
                  <a:prstClr val="black"/>
                </a:solidFill>
                <a:latin typeface="Times New Roman" panose="02020603050405020304" pitchFamily="18" charset="0"/>
                <a:ea typeface="Times New Roman" panose="02020603050405020304" pitchFamily="18" charset="0"/>
              </a:rPr>
              <a:t>:</a:t>
            </a:r>
            <a:endParaRPr lang="vi-VN" sz="3200" b="1">
              <a:solidFill>
                <a:prstClr val="black"/>
              </a:solidFill>
              <a:latin typeface="Times New Roman" panose="02020603050405020304" pitchFamily="18" charset="0"/>
              <a:ea typeface="Times New Roman" panose="02020603050405020304" pitchFamily="18" charset="0"/>
            </a:endParaRPr>
          </a:p>
        </p:txBody>
      </p:sp>
      <p:cxnSp>
        <p:nvCxnSpPr>
          <p:cNvPr id="8" name="Curved Connector 7"/>
          <p:cNvCxnSpPr>
            <a:stCxn id="6" idx="3"/>
          </p:cNvCxnSpPr>
          <p:nvPr/>
        </p:nvCxnSpPr>
        <p:spPr>
          <a:xfrm flipV="1">
            <a:off x="3513909" y="914401"/>
            <a:ext cx="1593667" cy="2314771"/>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6" idx="3"/>
          </p:cNvCxnSpPr>
          <p:nvPr/>
        </p:nvCxnSpPr>
        <p:spPr>
          <a:xfrm>
            <a:off x="3513909" y="3229172"/>
            <a:ext cx="1619795" cy="1225262"/>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6" idx="3"/>
          </p:cNvCxnSpPr>
          <p:nvPr/>
        </p:nvCxnSpPr>
        <p:spPr>
          <a:xfrm flipV="1">
            <a:off x="3513909" y="2638697"/>
            <a:ext cx="1580603" cy="590475"/>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2" name="Curved Connector 11"/>
          <p:cNvCxnSpPr>
            <a:endCxn id="16" idx="1"/>
          </p:cNvCxnSpPr>
          <p:nvPr/>
        </p:nvCxnSpPr>
        <p:spPr>
          <a:xfrm rot="16200000" flipH="1">
            <a:off x="3059313" y="3903358"/>
            <a:ext cx="2489797" cy="1580602"/>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094512" y="5293270"/>
            <a:ext cx="4911635" cy="12905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ea typeface="Times New Roman" panose="02020603050405020304" pitchFamily="18" charset="0"/>
              </a:rPr>
              <a:t>T</a:t>
            </a:r>
            <a:r>
              <a:rPr lang="vi-VN" sz="2800" smtClean="0">
                <a:solidFill>
                  <a:prstClr val="black"/>
                </a:solidFill>
                <a:latin typeface="Times New Roman" panose="02020603050405020304" pitchFamily="18" charset="0"/>
                <a:ea typeface="Times New Roman" panose="02020603050405020304" pitchFamily="18" charset="0"/>
              </a:rPr>
              <a:t>inh </a:t>
            </a:r>
            <a:r>
              <a:rPr lang="vi-VN" sz="2800">
                <a:solidFill>
                  <a:prstClr val="black"/>
                </a:solidFill>
                <a:latin typeface="Times New Roman" panose="02020603050405020304" pitchFamily="18" charset="0"/>
                <a:ea typeface="Times New Roman" panose="02020603050405020304" pitchFamily="18" charset="0"/>
              </a:rPr>
              <a:t>thần đoàn kết, anh dũng kiên cường của dân tộc ta.</a:t>
            </a:r>
          </a:p>
        </p:txBody>
      </p:sp>
      <p:pic>
        <p:nvPicPr>
          <p:cNvPr id="21" name="Picture 20"/>
          <p:cNvPicPr>
            <a:picLocks noChangeAspect="1"/>
          </p:cNvPicPr>
          <p:nvPr/>
        </p:nvPicPr>
        <p:blipFill>
          <a:blip r:embed="rId2"/>
          <a:stretch>
            <a:fillRect/>
          </a:stretch>
        </p:blipFill>
        <p:spPr>
          <a:xfrm>
            <a:off x="429641" y="4218393"/>
            <a:ext cx="2920237" cy="2365453"/>
          </a:xfrm>
          <a:prstGeom prst="rect">
            <a:avLst/>
          </a:prstGeom>
        </p:spPr>
      </p:pic>
      <p:pic>
        <p:nvPicPr>
          <p:cNvPr id="22" name="Picture 21"/>
          <p:cNvPicPr>
            <a:picLocks noChangeAspect="1"/>
          </p:cNvPicPr>
          <p:nvPr/>
        </p:nvPicPr>
        <p:blipFill>
          <a:blip r:embed="rId2"/>
          <a:stretch>
            <a:fillRect/>
          </a:stretch>
        </p:blipFill>
        <p:spPr>
          <a:xfrm>
            <a:off x="371604" y="140508"/>
            <a:ext cx="2920237" cy="2365453"/>
          </a:xfrm>
          <a:prstGeom prst="rect">
            <a:avLst/>
          </a:prstGeom>
        </p:spPr>
      </p:pic>
    </p:spTree>
    <p:extLst>
      <p:ext uri="{BB962C8B-B14F-4D97-AF65-F5344CB8AC3E}">
        <p14:creationId xmlns:p14="http://schemas.microsoft.com/office/powerpoint/2010/main" val="24209711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193899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LUYỆN TẬP</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364237884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Cloud Callout 2"/>
          <p:cNvSpPr/>
          <p:nvPr/>
        </p:nvSpPr>
        <p:spPr>
          <a:xfrm>
            <a:off x="2431193" y="864641"/>
            <a:ext cx="6091918" cy="27495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kern="100">
                <a:solidFill>
                  <a:srgbClr val="000000"/>
                </a:solidFill>
                <a:latin typeface="Times New Roman" panose="02020603050405020304" pitchFamily="18" charset="0"/>
                <a:ea typeface="SimSun" panose="02010600030101010101" pitchFamily="2" charset="-122"/>
              </a:rPr>
              <a:t>Tại sao hội thi thể thao trong nhà trường phổ thông lại mang tên Hội khỏe Phù Đổng? </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4" name="Rectangle 3"/>
          <p:cNvSpPr/>
          <p:nvPr/>
        </p:nvSpPr>
        <p:spPr>
          <a:xfrm>
            <a:off x="2009422" y="391953"/>
            <a:ext cx="6096000" cy="5909310"/>
          </a:xfrm>
          <a:prstGeom prst="rect">
            <a:avLst/>
          </a:prstGeom>
        </p:spPr>
        <p:txBody>
          <a:bodyPr>
            <a:spAutoFit/>
          </a:bodyPr>
          <a:lstStyle/>
          <a:p>
            <a:pPr algn="just">
              <a:lnSpc>
                <a:spcPct val="150000"/>
              </a:lnSpc>
            </a:pPr>
            <a:r>
              <a:rPr lang="en-US" sz="3600" kern="100">
                <a:latin typeface="Times New Roman" panose="02020603050405020304" pitchFamily="18" charset="0"/>
                <a:ea typeface="SimSun" panose="02010600030101010101" pitchFamily="2" charset="-122"/>
              </a:rPr>
              <a:t>Vì đây là hội thi dành cho lứa tuổi thiếu niên, những người cùng lứa tuổi với Gióng. Hội thi muốn nhắc nhở thiếu niên theo gương Gióng có sức khỏe để học tập và lao động tốt, góp phần bảo vệ </a:t>
            </a:r>
            <a:r>
              <a:rPr lang="en-US" sz="3600" kern="100" smtClean="0">
                <a:latin typeface="Times New Roman" panose="02020603050405020304" pitchFamily="18" charset="0"/>
                <a:ea typeface="SimSun" panose="02010600030101010101" pitchFamily="2" charset="-122"/>
              </a:rPr>
              <a:t>Tổ Quốc.</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963466132"/>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1109534" y="1840012"/>
            <a:ext cx="10602070" cy="1015663"/>
          </a:xfrm>
          <a:prstGeom prst="rect">
            <a:avLst/>
          </a:prstGeom>
        </p:spPr>
        <p:txBody>
          <a:bodyPr wrap="none">
            <a:spAutoFit/>
          </a:bodyPr>
          <a:lstStyle/>
          <a:p>
            <a:r>
              <a:rPr lang="en-US" sz="1400" kern="100">
                <a:solidFill>
                  <a:srgbClr val="000000"/>
                </a:solidFill>
                <a:latin typeface="Times New Roman" panose="02020603050405020304" pitchFamily="18" charset="0"/>
                <a:ea typeface="SimSun" panose="02010600030101010101" pitchFamily="2" charset="-122"/>
              </a:rPr>
              <a:t>“</a:t>
            </a:r>
            <a:r>
              <a:rPr lang="en-US" sz="6000" b="1" kern="100">
                <a:solidFill>
                  <a:srgbClr val="FF0000"/>
                </a:solidFill>
                <a:latin typeface="Times New Roman" panose="02020603050405020304" pitchFamily="18" charset="0"/>
                <a:ea typeface="SimSun" panose="02010600030101010101" pitchFamily="2" charset="-122"/>
              </a:rPr>
              <a:t>Trồng tre giúp Gióng đánh </a:t>
            </a:r>
            <a:r>
              <a:rPr lang="en-US" sz="6000" b="1" kern="100" smtClean="0">
                <a:solidFill>
                  <a:srgbClr val="FF0000"/>
                </a:solidFill>
                <a:latin typeface="Times New Roman" panose="02020603050405020304" pitchFamily="18" charset="0"/>
                <a:ea typeface="SimSun" panose="02010600030101010101" pitchFamily="2" charset="-122"/>
              </a:rPr>
              <a:t>giặc</a:t>
            </a:r>
            <a:endParaRPr lang="en-US" sz="6000" b="1">
              <a:solidFill>
                <a:srgbClr val="FF0000"/>
              </a:solidFill>
            </a:endParaRPr>
          </a:p>
        </p:txBody>
      </p:sp>
      <p:sp>
        <p:nvSpPr>
          <p:cNvPr id="3" name="Rectangle 2"/>
          <p:cNvSpPr/>
          <p:nvPr/>
        </p:nvSpPr>
        <p:spPr>
          <a:xfrm>
            <a:off x="4208197" y="468749"/>
            <a:ext cx="4176143" cy="1015663"/>
          </a:xfrm>
          <a:prstGeom prst="rect">
            <a:avLst/>
          </a:prstGeom>
        </p:spPr>
        <p:txBody>
          <a:bodyPr wrap="none">
            <a:spAutoFit/>
          </a:bodyPr>
          <a:lstStyle/>
          <a:p>
            <a:r>
              <a:rPr lang="en-US" sz="1400" kern="100" smtClean="0">
                <a:solidFill>
                  <a:srgbClr val="000000"/>
                </a:solidFill>
                <a:latin typeface="Times New Roman" panose="02020603050405020304" pitchFamily="18" charset="0"/>
                <a:ea typeface="SimSun" panose="02010600030101010101" pitchFamily="2" charset="-122"/>
              </a:rPr>
              <a:t>“</a:t>
            </a:r>
            <a:r>
              <a:rPr lang="en-US" sz="6000" b="1" kern="100" smtClean="0">
                <a:solidFill>
                  <a:srgbClr val="FF0000"/>
                </a:solidFill>
                <a:latin typeface="Times New Roman" panose="02020603050405020304" pitchFamily="18" charset="0"/>
                <a:ea typeface="SimSun" panose="02010600030101010101" pitchFamily="2" charset="-122"/>
              </a:rPr>
              <a:t>TRÒ CHƠI</a:t>
            </a:r>
            <a:endParaRPr lang="en-US" sz="6000" b="1">
              <a:solidFill>
                <a:srgbClr val="FF0000"/>
              </a:solidFill>
            </a:endParaRPr>
          </a:p>
        </p:txBody>
      </p:sp>
    </p:spTree>
    <p:extLst>
      <p:ext uri="{BB962C8B-B14F-4D97-AF65-F5344CB8AC3E}">
        <p14:creationId xmlns:p14="http://schemas.microsoft.com/office/powerpoint/2010/main" val="10677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11111E-6 L -1.25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3"/>
                                        </p:tgtEl>
                                        <p:attrNameLst>
                                          <p:attrName>ppt_x</p:attrName>
                                          <p:attrName>ppt_y</p:attrName>
                                        </p:attrNameLst>
                                      </p:cBhvr>
                                    </p:animMotion>
                                    <p:animRot by="1500000">
                                      <p:cBhvr>
                                        <p:cTn id="13" dur="125" fill="hold">
                                          <p:stCondLst>
                                            <p:cond delay="0"/>
                                          </p:stCondLst>
                                        </p:cTn>
                                        <p:tgtEl>
                                          <p:spTgt spid="3"/>
                                        </p:tgtEl>
                                        <p:attrNameLst>
                                          <p:attrName>r</p:attrName>
                                        </p:attrNameLst>
                                      </p:cBhvr>
                                    </p:animRot>
                                    <p:animRot by="-1500000">
                                      <p:cBhvr>
                                        <p:cTn id="14" dur="125" fill="hold">
                                          <p:stCondLst>
                                            <p:cond delay="125"/>
                                          </p:stCondLst>
                                        </p:cTn>
                                        <p:tgtEl>
                                          <p:spTgt spid="3"/>
                                        </p:tgtEl>
                                        <p:attrNameLst>
                                          <p:attrName>r</p:attrName>
                                        </p:attrNameLst>
                                      </p:cBhvr>
                                    </p:animRot>
                                    <p:animRot by="-1500000">
                                      <p:cBhvr>
                                        <p:cTn id="15" dur="125" fill="hold">
                                          <p:stCondLst>
                                            <p:cond delay="250"/>
                                          </p:stCondLst>
                                        </p:cTn>
                                        <p:tgtEl>
                                          <p:spTgt spid="3"/>
                                        </p:tgtEl>
                                        <p:attrNameLst>
                                          <p:attrName>r</p:attrName>
                                        </p:attrNameLst>
                                      </p:cBhvr>
                                    </p:animRot>
                                    <p:animRot by="1500000">
                                      <p:cBhvr>
                                        <p:cTn id="16"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39"/>
            <a:ext cx="12276467" cy="6890056"/>
            <a:chOff x="-38706" y="6044"/>
            <a:chExt cx="12280908" cy="6890056"/>
          </a:xfrm>
        </p:grpSpPr>
        <p:pic>
          <p:nvPicPr>
            <p:cNvPr id="54" name="Picture 5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8204" y="4922610"/>
            <a:ext cx="1109167" cy="114005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2754" y="4224110"/>
            <a:ext cx="1095819" cy="114005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8204" y="3525609"/>
            <a:ext cx="1084790" cy="1140051"/>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2754" y="2827109"/>
            <a:ext cx="1095819" cy="1140051"/>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6702" y="2095896"/>
            <a:ext cx="1109167" cy="1140051"/>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60857" y="1397396"/>
            <a:ext cx="1095819" cy="1140051"/>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7096" y="698895"/>
            <a:ext cx="1084790" cy="1140051"/>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60857" y="395"/>
            <a:ext cx="1095819" cy="1140051"/>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7973" y="4927146"/>
            <a:ext cx="1109167" cy="1140051"/>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62410" y="4228646"/>
            <a:ext cx="1095819" cy="114005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7973" y="3530145"/>
            <a:ext cx="1084790" cy="1140051"/>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62410" y="2831645"/>
            <a:ext cx="1095819" cy="1140051"/>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6469" y="2100432"/>
            <a:ext cx="1109167" cy="114005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50625" y="1401932"/>
            <a:ext cx="1095819" cy="1140051"/>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6865" y="703430"/>
            <a:ext cx="1084790" cy="1140051"/>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50625" y="4931"/>
            <a:ext cx="1095819" cy="1140051"/>
          </a:xfrm>
          <a:prstGeom prst="rect">
            <a:avLst/>
          </a:prstGeom>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4739" y="4960569"/>
            <a:ext cx="1109167" cy="1140051"/>
          </a:xfrm>
          <a:prstGeom prst="rect">
            <a:avLst/>
          </a:prstGeom>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39289" y="4262069"/>
            <a:ext cx="1095819" cy="1140051"/>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4740" y="3563568"/>
            <a:ext cx="1084790" cy="1140051"/>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39289" y="2865068"/>
            <a:ext cx="1095819" cy="1140051"/>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3237" y="2133855"/>
            <a:ext cx="1109167" cy="1140051"/>
          </a:xfrm>
          <a:prstGeom prst="rect">
            <a:avLst/>
          </a:prstGeom>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27392" y="1435355"/>
            <a:ext cx="1095819" cy="1140051"/>
          </a:xfrm>
          <a:prstGeom prst="rect">
            <a:avLst/>
          </a:prstGeom>
        </p:spPr>
      </p:pic>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3631" y="736854"/>
            <a:ext cx="1084790" cy="1140051"/>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27392" y="38353"/>
            <a:ext cx="1095819" cy="1140051"/>
          </a:xfrm>
          <a:prstGeom prst="rect">
            <a:avLst/>
          </a:prstGeom>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0970" y="4927146"/>
            <a:ext cx="1109167" cy="1140051"/>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305520" y="4228646"/>
            <a:ext cx="1095819" cy="1140051"/>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0971" y="3530145"/>
            <a:ext cx="1084790" cy="1140051"/>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305520" y="2831645"/>
            <a:ext cx="1095819" cy="1140051"/>
          </a:xfrm>
          <a:prstGeom prst="rect">
            <a:avLst/>
          </a:prstGeom>
        </p:spPr>
      </p:pic>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9468" y="2100432"/>
            <a:ext cx="1109167" cy="1140051"/>
          </a:xfrm>
          <a:prstGeom prst="rect">
            <a:avLst/>
          </a:prstGeom>
        </p:spPr>
      </p:pic>
      <p:pic>
        <p:nvPicPr>
          <p:cNvPr id="48" name="Picture 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293623" y="1401932"/>
            <a:ext cx="1095819" cy="1140051"/>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09862" y="703430"/>
            <a:ext cx="1084790" cy="1140051"/>
          </a:xfrm>
          <a:prstGeom prst="rect">
            <a:avLst/>
          </a:prstGeom>
        </p:spPr>
      </p:pic>
      <p:pic>
        <p:nvPicPr>
          <p:cNvPr id="50" name="Picture 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293623" y="4931"/>
            <a:ext cx="1095819" cy="1140051"/>
          </a:xfrm>
          <a:prstGeom prst="rect">
            <a:avLst/>
          </a:prstGeom>
        </p:spPr>
      </p:pic>
      <p:sp>
        <p:nvSpPr>
          <p:cNvPr id="71" name="Rectangle 70"/>
          <p:cNvSpPr/>
          <p:nvPr/>
        </p:nvSpPr>
        <p:spPr>
          <a:xfrm>
            <a:off x="286316" y="2005692"/>
            <a:ext cx="11589220" cy="1015512"/>
          </a:xfrm>
          <a:prstGeom prst="rect">
            <a:avLst/>
          </a:prstGeom>
          <a:noFill/>
        </p:spPr>
        <p:txBody>
          <a:bodyPr wrap="none" lIns="91419" tIns="45709" rIns="91419" bIns="4570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217"/>
            <a:r>
              <a:rPr lang="en-US" sz="5999" b="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Trồng tre giúp Gióng đánh giặc</a:t>
            </a:r>
          </a:p>
        </p:txBody>
      </p:sp>
    </p:spTree>
    <p:extLst>
      <p:ext uri="{BB962C8B-B14F-4D97-AF65-F5344CB8AC3E}">
        <p14:creationId xmlns:p14="http://schemas.microsoft.com/office/powerpoint/2010/main" val="11490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Effect transition="in" filter="fade">
                                      <p:cBhvr>
                                        <p:cTn id="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8890" y="-30588"/>
            <a:ext cx="12276467" cy="6890056"/>
            <a:chOff x="-38706" y="6044"/>
            <a:chExt cx="12280908" cy="6890056"/>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8204" y="4375313"/>
            <a:ext cx="1109167" cy="1686954"/>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81795" y="3311206"/>
            <a:ext cx="1095819" cy="1686954"/>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4569" y="2247490"/>
            <a:ext cx="1084790" cy="1686954"/>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77145" y="1173328"/>
            <a:ext cx="1095819" cy="1686954"/>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0074" y="109588"/>
            <a:ext cx="1109167" cy="1686954"/>
          </a:xfrm>
          <a:prstGeom prst="rect">
            <a:avLst/>
          </a:prstGeom>
        </p:spPr>
      </p:pic>
      <p:sp>
        <p:nvSpPr>
          <p:cNvPr id="24" name="Rectangle 23"/>
          <p:cNvSpPr/>
          <p:nvPr/>
        </p:nvSpPr>
        <p:spPr>
          <a:xfrm>
            <a:off x="872359" y="6062267"/>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7973" y="4379849"/>
            <a:ext cx="1109167" cy="1686954"/>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874919" y="3326677"/>
            <a:ext cx="1095819" cy="1686954"/>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6730" y="2274464"/>
            <a:ext cx="1084790" cy="1686954"/>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861063" y="1217841"/>
            <a:ext cx="1095819" cy="1686954"/>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2910" y="159900"/>
            <a:ext cx="1109167" cy="1686954"/>
          </a:xfrm>
          <a:prstGeom prst="rect">
            <a:avLst/>
          </a:prstGeom>
        </p:spPr>
      </p:pic>
      <p:sp>
        <p:nvSpPr>
          <p:cNvPr id="33" name="Rectangle 32"/>
          <p:cNvSpPr/>
          <p:nvPr/>
        </p:nvSpPr>
        <p:spPr>
          <a:xfrm>
            <a:off x="3862128" y="6066803"/>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4739" y="4413272"/>
            <a:ext cx="1109167" cy="1686954"/>
          </a:xfrm>
          <a:prstGeom prst="rect">
            <a:avLst/>
          </a:prstGeom>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051559" y="3368374"/>
            <a:ext cx="1095819" cy="1686954"/>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55174" y="2300507"/>
            <a:ext cx="1084790" cy="1686954"/>
          </a:xfrm>
          <a:prstGeom prst="rect">
            <a:avLst/>
          </a:prstGeom>
        </p:spPr>
      </p:pic>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042847" y="1246869"/>
            <a:ext cx="1095819" cy="1686954"/>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9113" y="193516"/>
            <a:ext cx="1109167" cy="1686954"/>
          </a:xfrm>
          <a:prstGeom prst="rect">
            <a:avLst/>
          </a:prstGeom>
        </p:spPr>
      </p:pic>
      <p:sp>
        <p:nvSpPr>
          <p:cNvPr id="42" name="Rectangle 41"/>
          <p:cNvSpPr/>
          <p:nvPr/>
        </p:nvSpPr>
        <p:spPr>
          <a:xfrm>
            <a:off x="7038895" y="6100225"/>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0970" y="4379849"/>
            <a:ext cx="1109167" cy="1686954"/>
          </a:xfrm>
          <a:prstGeom prst="rect">
            <a:avLst/>
          </a:prstGeom>
        </p:spPr>
      </p:pic>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23638" y="3324011"/>
            <a:ext cx="1095819" cy="1686954"/>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33360" y="2279947"/>
            <a:ext cx="1084790" cy="1686954"/>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05517" y="1215097"/>
            <a:ext cx="1095819" cy="1686954"/>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08535" y="193219"/>
            <a:ext cx="1109167" cy="1686954"/>
          </a:xfrm>
          <a:prstGeom prst="rect">
            <a:avLst/>
          </a:prstGeom>
        </p:spPr>
      </p:pic>
      <p:sp>
        <p:nvSpPr>
          <p:cNvPr id="51" name="Rectangle 50"/>
          <p:cNvSpPr/>
          <p:nvPr/>
        </p:nvSpPr>
        <p:spPr>
          <a:xfrm>
            <a:off x="10305126" y="6066803"/>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sp>
        <p:nvSpPr>
          <p:cNvPr id="66" name="Oval 65">
            <a:hlinkClick r:id="rId12" action="ppaction://hlinksldjump"/>
          </p:cNvPr>
          <p:cNvSpPr/>
          <p:nvPr/>
        </p:nvSpPr>
        <p:spPr>
          <a:xfrm>
            <a:off x="172221" y="1570246"/>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1</a:t>
            </a:r>
          </a:p>
        </p:txBody>
      </p:sp>
      <p:sp>
        <p:nvSpPr>
          <p:cNvPr id="67" name="Oval 66">
            <a:hlinkClick r:id="rId13" action="ppaction://hlinksldjump"/>
          </p:cNvPr>
          <p:cNvSpPr/>
          <p:nvPr/>
        </p:nvSpPr>
        <p:spPr>
          <a:xfrm>
            <a:off x="156910" y="2198738"/>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68" name="Oval 67">
            <a:hlinkClick r:id="rId14" action="ppaction://hlinksldjump"/>
          </p:cNvPr>
          <p:cNvSpPr/>
          <p:nvPr/>
        </p:nvSpPr>
        <p:spPr>
          <a:xfrm>
            <a:off x="129172" y="2860649"/>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69" name="Oval 68">
            <a:hlinkClick r:id="rId15" action="ppaction://hlinksldjump"/>
          </p:cNvPr>
          <p:cNvSpPr/>
          <p:nvPr/>
        </p:nvSpPr>
        <p:spPr>
          <a:xfrm>
            <a:off x="129172" y="3522560"/>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70" name="Oval 69">
            <a:hlinkClick r:id="rId16" action="ppaction://hlinksldjump"/>
          </p:cNvPr>
          <p:cNvSpPr/>
          <p:nvPr/>
        </p:nvSpPr>
        <p:spPr>
          <a:xfrm>
            <a:off x="125306" y="4241238"/>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5</a:t>
            </a:r>
          </a:p>
        </p:txBody>
      </p:sp>
      <p:sp>
        <p:nvSpPr>
          <p:cNvPr id="74" name="Oval 73">
            <a:hlinkClick r:id="rId17" action="ppaction://hlinksldjump"/>
          </p:cNvPr>
          <p:cNvSpPr/>
          <p:nvPr/>
        </p:nvSpPr>
        <p:spPr>
          <a:xfrm>
            <a:off x="3080653" y="1548991"/>
            <a:ext cx="551153" cy="600109"/>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1</a:t>
            </a:r>
          </a:p>
        </p:txBody>
      </p:sp>
      <p:sp>
        <p:nvSpPr>
          <p:cNvPr id="75" name="Oval 74">
            <a:hlinkClick r:id="rId18" action="ppaction://hlinksldjump"/>
          </p:cNvPr>
          <p:cNvSpPr/>
          <p:nvPr/>
        </p:nvSpPr>
        <p:spPr>
          <a:xfrm>
            <a:off x="3065341" y="21774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2</a:t>
            </a:r>
          </a:p>
        </p:txBody>
      </p:sp>
      <p:sp>
        <p:nvSpPr>
          <p:cNvPr id="76" name="Oval 75">
            <a:hlinkClick r:id="rId19" action="ppaction://hlinksldjump"/>
          </p:cNvPr>
          <p:cNvSpPr/>
          <p:nvPr/>
        </p:nvSpPr>
        <p:spPr>
          <a:xfrm>
            <a:off x="3037604" y="2839394"/>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3</a:t>
            </a:r>
          </a:p>
        </p:txBody>
      </p:sp>
      <p:sp>
        <p:nvSpPr>
          <p:cNvPr id="77" name="Oval 76">
            <a:hlinkClick r:id="rId20" action="ppaction://hlinksldjump"/>
          </p:cNvPr>
          <p:cNvSpPr/>
          <p:nvPr/>
        </p:nvSpPr>
        <p:spPr>
          <a:xfrm>
            <a:off x="3037604" y="3501305"/>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endParaRPr lang="en-US" sz="4399" dirty="0">
              <a:solidFill>
                <a:srgbClr val="FF0000"/>
              </a:solidFill>
              <a:latin typeface="Calibri"/>
            </a:endParaRPr>
          </a:p>
        </p:txBody>
      </p:sp>
      <p:sp>
        <p:nvSpPr>
          <p:cNvPr id="78" name="Oval 77">
            <a:hlinkClick r:id="rId21" action="ppaction://hlinksldjump"/>
          </p:cNvPr>
          <p:cNvSpPr/>
          <p:nvPr/>
        </p:nvSpPr>
        <p:spPr>
          <a:xfrm>
            <a:off x="3033738" y="4219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5</a:t>
            </a:r>
          </a:p>
        </p:txBody>
      </p:sp>
      <p:sp>
        <p:nvSpPr>
          <p:cNvPr id="82" name="Oval 81">
            <a:hlinkClick r:id="rId22" action="ppaction://hlinksldjump"/>
          </p:cNvPr>
          <p:cNvSpPr/>
          <p:nvPr/>
        </p:nvSpPr>
        <p:spPr>
          <a:xfrm>
            <a:off x="6176259" y="1603669"/>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1</a:t>
            </a:r>
          </a:p>
        </p:txBody>
      </p:sp>
      <p:sp>
        <p:nvSpPr>
          <p:cNvPr id="83" name="Oval 82">
            <a:hlinkClick r:id="rId23" action="ppaction://hlinksldjump"/>
          </p:cNvPr>
          <p:cNvSpPr/>
          <p:nvPr/>
        </p:nvSpPr>
        <p:spPr>
          <a:xfrm>
            <a:off x="6160948" y="2232160"/>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84" name="Oval 83">
            <a:hlinkClick r:id="rId24" action="ppaction://hlinksldjump"/>
          </p:cNvPr>
          <p:cNvSpPr/>
          <p:nvPr/>
        </p:nvSpPr>
        <p:spPr>
          <a:xfrm>
            <a:off x="6133210" y="2894072"/>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85" name="Oval 84">
            <a:hlinkClick r:id="rId25" action="ppaction://hlinksldjump"/>
          </p:cNvPr>
          <p:cNvSpPr/>
          <p:nvPr/>
        </p:nvSpPr>
        <p:spPr>
          <a:xfrm>
            <a:off x="6133210" y="3555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86" name="Oval 85">
            <a:hlinkClick r:id="rId26" action="ppaction://hlinksldjump"/>
          </p:cNvPr>
          <p:cNvSpPr/>
          <p:nvPr/>
        </p:nvSpPr>
        <p:spPr>
          <a:xfrm>
            <a:off x="6129344" y="4274661"/>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5</a:t>
            </a:r>
          </a:p>
        </p:txBody>
      </p:sp>
      <p:sp>
        <p:nvSpPr>
          <p:cNvPr id="90" name="Oval 89">
            <a:hlinkClick r:id="rId27" action="ppaction://hlinksldjump"/>
          </p:cNvPr>
          <p:cNvSpPr/>
          <p:nvPr/>
        </p:nvSpPr>
        <p:spPr>
          <a:xfrm>
            <a:off x="9273145" y="1548991"/>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1</a:t>
            </a:r>
          </a:p>
        </p:txBody>
      </p:sp>
      <p:sp>
        <p:nvSpPr>
          <p:cNvPr id="91" name="Oval 90">
            <a:hlinkClick r:id="rId28" action="ppaction://hlinksldjump"/>
          </p:cNvPr>
          <p:cNvSpPr/>
          <p:nvPr/>
        </p:nvSpPr>
        <p:spPr>
          <a:xfrm>
            <a:off x="9257834" y="21774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92" name="Oval 91">
            <a:hlinkClick r:id="rId29" action="ppaction://hlinksldjump"/>
          </p:cNvPr>
          <p:cNvSpPr/>
          <p:nvPr/>
        </p:nvSpPr>
        <p:spPr>
          <a:xfrm>
            <a:off x="9230096" y="2839394"/>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93" name="Oval 92">
            <a:hlinkClick r:id="rId30" action="ppaction://hlinksldjump"/>
          </p:cNvPr>
          <p:cNvSpPr/>
          <p:nvPr/>
        </p:nvSpPr>
        <p:spPr>
          <a:xfrm>
            <a:off x="9230096" y="3501305"/>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94" name="Oval 93">
            <a:hlinkClick r:id="rId31" action="ppaction://hlinksldjump"/>
          </p:cNvPr>
          <p:cNvSpPr/>
          <p:nvPr/>
        </p:nvSpPr>
        <p:spPr>
          <a:xfrm>
            <a:off x="9226230" y="4219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5</a:t>
            </a:r>
          </a:p>
        </p:txBody>
      </p:sp>
      <p:pic>
        <p:nvPicPr>
          <p:cNvPr id="71" name="Picture 11" descr="C:\Users\ADMIN\Desktop\Tai nguyen thiet ke tro choi\Bảng gỗ\Picture1 (2).png">
            <a:hlinkClick r:id="rId32" action="ppaction://hlinksldjump"/>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26998" t="-3713"/>
          <a:stretch/>
        </p:blipFill>
        <p:spPr bwMode="auto">
          <a:xfrm>
            <a:off x="11198736" y="-43842"/>
            <a:ext cx="991446" cy="5990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211821" y="59672"/>
            <a:ext cx="990430" cy="3139321"/>
          </a:xfrm>
          <a:prstGeom prst="rect">
            <a:avLst/>
          </a:prstGeom>
        </p:spPr>
        <p:txBody>
          <a:bodyPr wrap="square">
            <a:spAutoFit/>
          </a:bodyPr>
          <a:lstStyle/>
          <a:p>
            <a:pPr algn="ctr" defTabSz="914217"/>
            <a:r>
              <a:rPr lang="en-US">
                <a:solidFill>
                  <a:srgbClr val="FF0000"/>
                </a:solidFill>
                <a:latin typeface="Calibri"/>
              </a:rPr>
              <a:t>Bấm vào mũi tên để chuyển đến slide cuối cùng (thoát khỏi trò chơi)</a:t>
            </a:r>
          </a:p>
        </p:txBody>
      </p:sp>
    </p:spTree>
    <p:extLst>
      <p:ext uri="{BB962C8B-B14F-4D97-AF65-F5344CB8AC3E}">
        <p14:creationId xmlns:p14="http://schemas.microsoft.com/office/powerpoint/2010/main" val="1921244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1000"/>
                                        <p:tgtEl>
                                          <p:spTgt spid="29"/>
                                        </p:tgtEl>
                                      </p:cBhvr>
                                    </p:animEffect>
                                    <p:anim calcmode="lin" valueType="num">
                                      <p:cBhvr>
                                        <p:cTn id="72" dur="1000" fill="hold"/>
                                        <p:tgtEl>
                                          <p:spTgt spid="29"/>
                                        </p:tgtEl>
                                        <p:attrNameLst>
                                          <p:attrName>ppt_x</p:attrName>
                                        </p:attrNameLst>
                                      </p:cBhvr>
                                      <p:tavLst>
                                        <p:tav tm="0">
                                          <p:val>
                                            <p:strVal val="#ppt_x"/>
                                          </p:val>
                                        </p:tav>
                                        <p:tav tm="100000">
                                          <p:val>
                                            <p:strVal val="#ppt_x"/>
                                          </p:val>
                                        </p:tav>
                                      </p:tavLst>
                                    </p:anim>
                                    <p:anim calcmode="lin" valueType="num">
                                      <p:cBhvr>
                                        <p:cTn id="73"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42"/>
                    </p:tgtEl>
                  </p:cond>
                </p:stCondLst>
                <p:endSync evt="end" delay="0">
                  <p:rtn val="all"/>
                </p:endSync>
                <p:childTnLst>
                  <p:par>
                    <p:cTn id="75" fill="hold">
                      <p:stCondLst>
                        <p:cond delay="0"/>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1000"/>
                                        <p:tgtEl>
                                          <p:spTgt spid="34"/>
                                        </p:tgtEl>
                                      </p:cBhvr>
                                    </p:animEffect>
                                    <p:anim calcmode="lin" valueType="num">
                                      <p:cBhvr>
                                        <p:cTn id="80" dur="1000" fill="hold"/>
                                        <p:tgtEl>
                                          <p:spTgt spid="34"/>
                                        </p:tgtEl>
                                        <p:attrNameLst>
                                          <p:attrName>ppt_x</p:attrName>
                                        </p:attrNameLst>
                                      </p:cBhvr>
                                      <p:tavLst>
                                        <p:tav tm="0">
                                          <p:val>
                                            <p:strVal val="#ppt_x"/>
                                          </p:val>
                                        </p:tav>
                                        <p:tav tm="100000">
                                          <p:val>
                                            <p:strVal val="#ppt_x"/>
                                          </p:val>
                                        </p:tav>
                                      </p:tavLst>
                                    </p:anim>
                                    <p:anim calcmode="lin" valueType="num">
                                      <p:cBhvr>
                                        <p:cTn id="81"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1000"/>
                                        <p:tgtEl>
                                          <p:spTgt spid="35"/>
                                        </p:tgtEl>
                                      </p:cBhvr>
                                    </p:animEffect>
                                    <p:anim calcmode="lin" valueType="num">
                                      <p:cBhvr>
                                        <p:cTn id="87" dur="1000" fill="hold"/>
                                        <p:tgtEl>
                                          <p:spTgt spid="35"/>
                                        </p:tgtEl>
                                        <p:attrNameLst>
                                          <p:attrName>ppt_x</p:attrName>
                                        </p:attrNameLst>
                                      </p:cBhvr>
                                      <p:tavLst>
                                        <p:tav tm="0">
                                          <p:val>
                                            <p:strVal val="#ppt_x"/>
                                          </p:val>
                                        </p:tav>
                                        <p:tav tm="100000">
                                          <p:val>
                                            <p:strVal val="#ppt_x"/>
                                          </p:val>
                                        </p:tav>
                                      </p:tavLst>
                                    </p:anim>
                                    <p:anim calcmode="lin" valueType="num">
                                      <p:cBhvr>
                                        <p:cTn id="88"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2" name="chimes.wav"/>
                                        </p:tgtEl>
                                      </p:cMediaNode>
                                    </p:audio>
                                  </p:subTnLst>
                                </p:cTn>
                              </p:par>
                            </p:childTnLst>
                          </p:cTn>
                        </p:par>
                      </p:childTnLst>
                    </p:cTn>
                  </p:par>
                  <p:par>
                    <p:cTn id="89" fill="hold">
                      <p:stCondLst>
                        <p:cond delay="indefinite"/>
                      </p:stCondLst>
                      <p:childTnLst>
                        <p:par>
                          <p:cTn id="90" fill="hold">
                            <p:stCondLst>
                              <p:cond delay="0"/>
                            </p:stCondLst>
                            <p:childTnLst>
                              <p:par>
                                <p:cTn id="91" presetID="47" presetClass="entr" presetSubtype="0" fill="hold"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1000"/>
                                        <p:tgtEl>
                                          <p:spTgt spid="36"/>
                                        </p:tgtEl>
                                      </p:cBhvr>
                                    </p:animEffect>
                                    <p:anim calcmode="lin" valueType="num">
                                      <p:cBhvr>
                                        <p:cTn id="94" dur="1000" fill="hold"/>
                                        <p:tgtEl>
                                          <p:spTgt spid="36"/>
                                        </p:tgtEl>
                                        <p:attrNameLst>
                                          <p:attrName>ppt_x</p:attrName>
                                        </p:attrNameLst>
                                      </p:cBhvr>
                                      <p:tavLst>
                                        <p:tav tm="0">
                                          <p:val>
                                            <p:strVal val="#ppt_x"/>
                                          </p:val>
                                        </p:tav>
                                        <p:tav tm="100000">
                                          <p:val>
                                            <p:strVal val="#ppt_x"/>
                                          </p:val>
                                        </p:tav>
                                      </p:tavLst>
                                    </p:anim>
                                    <p:anim calcmode="lin" valueType="num">
                                      <p:cBhvr>
                                        <p:cTn id="95"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2" name="chimes.wav"/>
                                        </p:tgtEl>
                                      </p:cMediaNode>
                                    </p:audio>
                                  </p:subTnLst>
                                </p:cTn>
                              </p:par>
                            </p:childTnLst>
                          </p:cTn>
                        </p:par>
                      </p:childTnLst>
                    </p:cTn>
                  </p:par>
                  <p:par>
                    <p:cTn id="96" fill="hold">
                      <p:stCondLst>
                        <p:cond delay="indefinite"/>
                      </p:stCondLst>
                      <p:childTnLst>
                        <p:par>
                          <p:cTn id="97" fill="hold">
                            <p:stCondLst>
                              <p:cond delay="0"/>
                            </p:stCondLst>
                            <p:childTnLst>
                              <p:par>
                                <p:cTn id="98" presetID="47" presetClass="entr" presetSubtype="0" fill="hold"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8"/>
                                            </p:cond>
                                          </p:stCondLst>
                                          <p:endCondLst>
                                            <p:cond evt="onStopAudio" delay="0">
                                              <p:tgtEl>
                                                <p:sldTgt/>
                                              </p:tgtEl>
                                            </p:cond>
                                          </p:endCondLst>
                                        </p:cTn>
                                        <p:tgtEl>
                                          <p:sndTgt r:embed="rId2" name="chimes.wav"/>
                                        </p:tgtEl>
                                      </p:cMediaNode>
                                    </p:audio>
                                  </p:subTnLst>
                                </p:cTn>
                              </p:par>
                            </p:childTnLst>
                          </p:cTn>
                        </p:par>
                      </p:childTnLst>
                    </p:cTn>
                  </p:par>
                  <p:par>
                    <p:cTn id="103" fill="hold">
                      <p:stCondLst>
                        <p:cond delay="indefinite"/>
                      </p:stCondLst>
                      <p:childTnLst>
                        <p:par>
                          <p:cTn id="104" fill="hold">
                            <p:stCondLst>
                              <p:cond delay="0"/>
                            </p:stCondLst>
                            <p:childTnLst>
                              <p:par>
                                <p:cTn id="105" presetID="47" presetClass="entr" presetSubtype="0" fill="hold" nodeType="click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1000"/>
                                        <p:tgtEl>
                                          <p:spTgt spid="38"/>
                                        </p:tgtEl>
                                      </p:cBhvr>
                                    </p:animEffect>
                                    <p:anim calcmode="lin" valueType="num">
                                      <p:cBhvr>
                                        <p:cTn id="108" dur="1000" fill="hold"/>
                                        <p:tgtEl>
                                          <p:spTgt spid="38"/>
                                        </p:tgtEl>
                                        <p:attrNameLst>
                                          <p:attrName>ppt_x</p:attrName>
                                        </p:attrNameLst>
                                      </p:cBhvr>
                                      <p:tavLst>
                                        <p:tav tm="0">
                                          <p:val>
                                            <p:strVal val="#ppt_x"/>
                                          </p:val>
                                        </p:tav>
                                        <p:tav tm="100000">
                                          <p:val>
                                            <p:strVal val="#ppt_x"/>
                                          </p:val>
                                        </p:tav>
                                      </p:tavLst>
                                    </p:anim>
                                    <p:anim calcmode="lin" valueType="num">
                                      <p:cBhvr>
                                        <p:cTn id="109" dur="1000" fill="hold"/>
                                        <p:tgtEl>
                                          <p:spTgt spid="3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2"/>
                  </p:tgtEl>
                </p:cond>
              </p:nextCondLst>
            </p:seq>
            <p:seq concurrent="1" nextAc="seek">
              <p:cTn id="110" restart="whenNotActive" fill="hold" evtFilter="cancelBubble" nodeType="interactiveSeq">
                <p:stCondLst>
                  <p:cond evt="onClick" delay="0">
                    <p:tgtEl>
                      <p:spTgt spid="51"/>
                    </p:tgtEl>
                  </p:cond>
                </p:stCondLst>
                <p:endSync evt="end" delay="0">
                  <p:rtn val="all"/>
                </p:endSync>
                <p:childTnLst>
                  <p:par>
                    <p:cTn id="111" fill="hold">
                      <p:stCondLst>
                        <p:cond delay="0"/>
                      </p:stCondLst>
                      <p:childTnLst>
                        <p:par>
                          <p:cTn id="112" fill="hold">
                            <p:stCondLst>
                              <p:cond delay="0"/>
                            </p:stCondLst>
                            <p:childTnLst>
                              <p:par>
                                <p:cTn id="113" presetID="47"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1000"/>
                                        <p:tgtEl>
                                          <p:spTgt spid="43"/>
                                        </p:tgtEl>
                                      </p:cBhvr>
                                    </p:animEffect>
                                    <p:anim calcmode="lin" valueType="num">
                                      <p:cBhvr>
                                        <p:cTn id="116" dur="1000" fill="hold"/>
                                        <p:tgtEl>
                                          <p:spTgt spid="43"/>
                                        </p:tgtEl>
                                        <p:attrNameLst>
                                          <p:attrName>ppt_x</p:attrName>
                                        </p:attrNameLst>
                                      </p:cBhvr>
                                      <p:tavLst>
                                        <p:tav tm="0">
                                          <p:val>
                                            <p:strVal val="#ppt_x"/>
                                          </p:val>
                                        </p:tav>
                                        <p:tav tm="100000">
                                          <p:val>
                                            <p:strVal val="#ppt_x"/>
                                          </p:val>
                                        </p:tav>
                                      </p:tavLst>
                                    </p:anim>
                                    <p:anim calcmode="lin" valueType="num">
                                      <p:cBhvr>
                                        <p:cTn id="117" dur="1000" fill="hold"/>
                                        <p:tgtEl>
                                          <p:spTgt spid="4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par>
                    <p:cTn id="118" fill="hold">
                      <p:stCondLst>
                        <p:cond delay="indefinite"/>
                      </p:stCondLst>
                      <p:childTnLst>
                        <p:par>
                          <p:cTn id="119" fill="hold">
                            <p:stCondLst>
                              <p:cond delay="0"/>
                            </p:stCondLst>
                            <p:childTnLst>
                              <p:par>
                                <p:cTn id="120" presetID="47" presetClass="entr" presetSubtype="0" fill="hold" nodeType="clickEffect">
                                  <p:stCondLst>
                                    <p:cond delay="0"/>
                                  </p:stCondLst>
                                  <p:childTnLst>
                                    <p:set>
                                      <p:cBhvr>
                                        <p:cTn id="121" dur="1" fill="hold">
                                          <p:stCondLst>
                                            <p:cond delay="0"/>
                                          </p:stCondLst>
                                        </p:cTn>
                                        <p:tgtEl>
                                          <p:spTgt spid="44"/>
                                        </p:tgtEl>
                                        <p:attrNameLst>
                                          <p:attrName>style.visibility</p:attrName>
                                        </p:attrNameLst>
                                      </p:cBhvr>
                                      <p:to>
                                        <p:strVal val="visible"/>
                                      </p:to>
                                    </p:set>
                                    <p:animEffect transition="in" filter="fade">
                                      <p:cBhvr>
                                        <p:cTn id="122" dur="1000"/>
                                        <p:tgtEl>
                                          <p:spTgt spid="44"/>
                                        </p:tgtEl>
                                      </p:cBhvr>
                                    </p:animEffect>
                                    <p:anim calcmode="lin" valueType="num">
                                      <p:cBhvr>
                                        <p:cTn id="123" dur="1000" fill="hold"/>
                                        <p:tgtEl>
                                          <p:spTgt spid="44"/>
                                        </p:tgtEl>
                                        <p:attrNameLst>
                                          <p:attrName>ppt_x</p:attrName>
                                        </p:attrNameLst>
                                      </p:cBhvr>
                                      <p:tavLst>
                                        <p:tav tm="0">
                                          <p:val>
                                            <p:strVal val="#ppt_x"/>
                                          </p:val>
                                        </p:tav>
                                        <p:tav tm="100000">
                                          <p:val>
                                            <p:strVal val="#ppt_x"/>
                                          </p:val>
                                        </p:tav>
                                      </p:tavLst>
                                    </p:anim>
                                    <p:anim calcmode="lin" valueType="num">
                                      <p:cBhvr>
                                        <p:cTn id="124" dur="10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0"/>
                                            </p:cond>
                                          </p:stCondLst>
                                          <p:endCondLst>
                                            <p:cond evt="onStopAudio" delay="0">
                                              <p:tgtEl>
                                                <p:sldTgt/>
                                              </p:tgtEl>
                                            </p:cond>
                                          </p:endCondLst>
                                        </p:cTn>
                                        <p:tgtEl>
                                          <p:sndTgt r:embed="rId2" name="chimes.wav"/>
                                        </p:tgtEl>
                                      </p:cMediaNode>
                                    </p:audio>
                                  </p:subTnLst>
                                </p:cTn>
                              </p:par>
                            </p:childTnLst>
                          </p:cTn>
                        </p:par>
                      </p:childTnLst>
                    </p:cTn>
                  </p:par>
                  <p:par>
                    <p:cTn id="125" fill="hold">
                      <p:stCondLst>
                        <p:cond delay="indefinite"/>
                      </p:stCondLst>
                      <p:childTnLst>
                        <p:par>
                          <p:cTn id="126" fill="hold">
                            <p:stCondLst>
                              <p:cond delay="0"/>
                            </p:stCondLst>
                            <p:childTnLst>
                              <p:par>
                                <p:cTn id="127" presetID="47" presetClass="entr" presetSubtype="0" fill="hold" nodeType="click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fade">
                                      <p:cBhvr>
                                        <p:cTn id="129" dur="1000"/>
                                        <p:tgtEl>
                                          <p:spTgt spid="45"/>
                                        </p:tgtEl>
                                      </p:cBhvr>
                                    </p:animEffect>
                                    <p:anim calcmode="lin" valueType="num">
                                      <p:cBhvr>
                                        <p:cTn id="130" dur="1000" fill="hold"/>
                                        <p:tgtEl>
                                          <p:spTgt spid="45"/>
                                        </p:tgtEl>
                                        <p:attrNameLst>
                                          <p:attrName>ppt_x</p:attrName>
                                        </p:attrNameLst>
                                      </p:cBhvr>
                                      <p:tavLst>
                                        <p:tav tm="0">
                                          <p:val>
                                            <p:strVal val="#ppt_x"/>
                                          </p:val>
                                        </p:tav>
                                        <p:tav tm="100000">
                                          <p:val>
                                            <p:strVal val="#ppt_x"/>
                                          </p:val>
                                        </p:tav>
                                      </p:tavLst>
                                    </p:anim>
                                    <p:anim calcmode="lin" valueType="num">
                                      <p:cBhvr>
                                        <p:cTn id="131" dur="1000" fill="hold"/>
                                        <p:tgtEl>
                                          <p:spTgt spid="4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7"/>
                                            </p:cond>
                                          </p:stCondLst>
                                          <p:endCondLst>
                                            <p:cond evt="onStopAudio" delay="0">
                                              <p:tgtEl>
                                                <p:sldTgt/>
                                              </p:tgtEl>
                                            </p:cond>
                                          </p:endCondLst>
                                        </p:cTn>
                                        <p:tgtEl>
                                          <p:sndTgt r:embed="rId2" name="chimes.wav"/>
                                        </p:tgtEl>
                                      </p:cMediaNode>
                                    </p:audio>
                                  </p:sub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nodeType="clickEffect">
                                  <p:stCondLst>
                                    <p:cond delay="0"/>
                                  </p:stCondLst>
                                  <p:childTnLst>
                                    <p:set>
                                      <p:cBhvr>
                                        <p:cTn id="135" dur="1" fill="hold">
                                          <p:stCondLst>
                                            <p:cond delay="0"/>
                                          </p:stCondLst>
                                        </p:cTn>
                                        <p:tgtEl>
                                          <p:spTgt spid="46"/>
                                        </p:tgtEl>
                                        <p:attrNameLst>
                                          <p:attrName>style.visibility</p:attrName>
                                        </p:attrNameLst>
                                      </p:cBhvr>
                                      <p:to>
                                        <p:strVal val="visible"/>
                                      </p:to>
                                    </p:set>
                                    <p:animEffect transition="in" filter="fade">
                                      <p:cBhvr>
                                        <p:cTn id="136" dur="1000"/>
                                        <p:tgtEl>
                                          <p:spTgt spid="46"/>
                                        </p:tgtEl>
                                      </p:cBhvr>
                                    </p:animEffect>
                                    <p:anim calcmode="lin" valueType="num">
                                      <p:cBhvr>
                                        <p:cTn id="137" dur="1000" fill="hold"/>
                                        <p:tgtEl>
                                          <p:spTgt spid="46"/>
                                        </p:tgtEl>
                                        <p:attrNameLst>
                                          <p:attrName>ppt_x</p:attrName>
                                        </p:attrNameLst>
                                      </p:cBhvr>
                                      <p:tavLst>
                                        <p:tav tm="0">
                                          <p:val>
                                            <p:strVal val="#ppt_x"/>
                                          </p:val>
                                        </p:tav>
                                        <p:tav tm="100000">
                                          <p:val>
                                            <p:strVal val="#ppt_x"/>
                                          </p:val>
                                        </p:tav>
                                      </p:tavLst>
                                    </p:anim>
                                    <p:anim calcmode="lin" valueType="num">
                                      <p:cBhvr>
                                        <p:cTn id="138" dur="1000" fill="hold"/>
                                        <p:tgtEl>
                                          <p:spTgt spid="4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2" name="chimes.wav"/>
                                        </p:tgtEl>
                                      </p:cMediaNode>
                                    </p:audio>
                                  </p:subTnLst>
                                </p:cTn>
                              </p:par>
                            </p:childTnLst>
                          </p:cTn>
                        </p:par>
                      </p:childTnLst>
                    </p:cTn>
                  </p:par>
                  <p:par>
                    <p:cTn id="139" fill="hold">
                      <p:stCondLst>
                        <p:cond delay="indefinite"/>
                      </p:stCondLst>
                      <p:childTnLst>
                        <p:par>
                          <p:cTn id="140" fill="hold">
                            <p:stCondLst>
                              <p:cond delay="0"/>
                            </p:stCondLst>
                            <p:childTnLst>
                              <p:par>
                                <p:cTn id="141" presetID="47" presetClass="entr" presetSubtype="0" fill="hold" nodeType="clickEffect">
                                  <p:stCondLst>
                                    <p:cond delay="0"/>
                                  </p:stCondLst>
                                  <p:childTnLst>
                                    <p:set>
                                      <p:cBhvr>
                                        <p:cTn id="142" dur="1" fill="hold">
                                          <p:stCondLst>
                                            <p:cond delay="0"/>
                                          </p:stCondLst>
                                        </p:cTn>
                                        <p:tgtEl>
                                          <p:spTgt spid="47"/>
                                        </p:tgtEl>
                                        <p:attrNameLst>
                                          <p:attrName>style.visibility</p:attrName>
                                        </p:attrNameLst>
                                      </p:cBhvr>
                                      <p:to>
                                        <p:strVal val="visible"/>
                                      </p:to>
                                    </p:set>
                                    <p:animEffect transition="in" filter="fade">
                                      <p:cBhvr>
                                        <p:cTn id="143" dur="1000"/>
                                        <p:tgtEl>
                                          <p:spTgt spid="47"/>
                                        </p:tgtEl>
                                      </p:cBhvr>
                                    </p:animEffect>
                                    <p:anim calcmode="lin" valueType="num">
                                      <p:cBhvr>
                                        <p:cTn id="144" dur="1000" fill="hold"/>
                                        <p:tgtEl>
                                          <p:spTgt spid="47"/>
                                        </p:tgtEl>
                                        <p:attrNameLst>
                                          <p:attrName>ppt_x</p:attrName>
                                        </p:attrNameLst>
                                      </p:cBhvr>
                                      <p:tavLst>
                                        <p:tav tm="0">
                                          <p:val>
                                            <p:strVal val="#ppt_x"/>
                                          </p:val>
                                        </p:tav>
                                        <p:tav tm="100000">
                                          <p:val>
                                            <p:strVal val="#ppt_x"/>
                                          </p:val>
                                        </p:tav>
                                      </p:tavLst>
                                    </p:anim>
                                    <p:anim calcmode="lin" valueType="num">
                                      <p:cBhvr>
                                        <p:cTn id="145"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1"/>
                  </p:tgtEl>
                </p:cond>
              </p:nextCondLst>
            </p:seq>
            <p:seq concurrent="1" nextAc="seek">
              <p:cTn id="146" restart="whenNotActive" fill="hold" evtFilter="cancelBubble" nodeType="interactiveSeq">
                <p:stCondLst>
                  <p:cond evt="onClick" delay="0">
                    <p:tgtEl>
                      <p:spTgt spid="66"/>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51" restart="whenNotActive" fill="hold" evtFilter="cancelBubble" nodeType="interactiveSeq">
                <p:stCondLst>
                  <p:cond evt="onClick" delay="0">
                    <p:tgtEl>
                      <p:spTgt spid="67"/>
                    </p:tgtEl>
                  </p:cond>
                </p:stCondLst>
                <p:endSync evt="end" delay="0">
                  <p:rtn val="all"/>
                </p:endSync>
                <p:childTnLst>
                  <p:par>
                    <p:cTn id="152" fill="hold">
                      <p:stCondLst>
                        <p:cond delay="0"/>
                      </p:stCondLst>
                      <p:childTnLst>
                        <p:par>
                          <p:cTn id="153" fill="hold">
                            <p:stCondLst>
                              <p:cond delay="0"/>
                            </p:stCondLst>
                            <p:childTnLst>
                              <p:par>
                                <p:cTn id="154" presetID="1" presetClass="exit" presetSubtype="0" fill="hold" grpId="0" nodeType="clickEffect">
                                  <p:stCondLst>
                                    <p:cond delay="0"/>
                                  </p:stCondLst>
                                  <p:childTnLst>
                                    <p:set>
                                      <p:cBhvr>
                                        <p:cTn id="155"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56" restart="whenNotActive" fill="hold" evtFilter="cancelBubble" nodeType="interactiveSeq">
                <p:stCondLst>
                  <p:cond evt="onClick" delay="0">
                    <p:tgtEl>
                      <p:spTgt spid="68"/>
                    </p:tgtEl>
                  </p:cond>
                </p:stCondLst>
                <p:endSync evt="end" delay="0">
                  <p:rtn val="all"/>
                </p:endSync>
                <p:childTnLst>
                  <p:par>
                    <p:cTn id="157" fill="hold">
                      <p:stCondLst>
                        <p:cond delay="0"/>
                      </p:stCondLst>
                      <p:childTnLst>
                        <p:par>
                          <p:cTn id="158" fill="hold">
                            <p:stCondLst>
                              <p:cond delay="0"/>
                            </p:stCondLst>
                            <p:childTnLst>
                              <p:par>
                                <p:cTn id="159" presetID="1" presetClass="exit" presetSubtype="0" fill="hold" grpId="0" nodeType="clickEffect">
                                  <p:stCondLst>
                                    <p:cond delay="0"/>
                                  </p:stCondLst>
                                  <p:childTnLst>
                                    <p:set>
                                      <p:cBhvr>
                                        <p:cTn id="16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1" restart="whenNotActive" fill="hold" evtFilter="cancelBubble" nodeType="interactiveSeq">
                <p:stCondLst>
                  <p:cond evt="onClick" delay="0">
                    <p:tgtEl>
                      <p:spTgt spid="69"/>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66" restart="whenNotActive" fill="hold" evtFilter="cancelBubble" nodeType="interactiveSeq">
                <p:stCondLst>
                  <p:cond evt="onClick" delay="0">
                    <p:tgtEl>
                      <p:spTgt spid="70"/>
                    </p:tgtEl>
                  </p:cond>
                </p:stCondLst>
                <p:endSync evt="end" delay="0">
                  <p:rtn val="all"/>
                </p:endSync>
                <p:childTnLst>
                  <p:par>
                    <p:cTn id="167" fill="hold">
                      <p:stCondLst>
                        <p:cond delay="0"/>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1" restart="whenNotActive" fill="hold" evtFilter="cancelBubble" nodeType="interactiveSeq">
                <p:stCondLst>
                  <p:cond evt="onClick" delay="0">
                    <p:tgtEl>
                      <p:spTgt spid="74"/>
                    </p:tgtEl>
                  </p:cond>
                </p:stCondLst>
                <p:endSync evt="end" delay="0">
                  <p:rtn val="all"/>
                </p:endSync>
                <p:childTnLst>
                  <p:par>
                    <p:cTn id="172" fill="hold">
                      <p:stCondLst>
                        <p:cond delay="0"/>
                      </p:stCondLst>
                      <p:childTnLst>
                        <p:par>
                          <p:cTn id="173" fill="hold">
                            <p:stCondLst>
                              <p:cond delay="0"/>
                            </p:stCondLst>
                            <p:childTnLst>
                              <p:par>
                                <p:cTn id="174" presetID="1" presetClass="exit" presetSubtype="0" fill="hold" grpId="0" nodeType="clickEffect">
                                  <p:stCondLst>
                                    <p:cond delay="0"/>
                                  </p:stCondLst>
                                  <p:childTnLst>
                                    <p:set>
                                      <p:cBhvr>
                                        <p:cTn id="175"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76" restart="whenNotActive" fill="hold" evtFilter="cancelBubble" nodeType="interactiveSeq">
                <p:stCondLst>
                  <p:cond evt="onClick" delay="0">
                    <p:tgtEl>
                      <p:spTgt spid="75"/>
                    </p:tgtEl>
                  </p:cond>
                </p:stCondLst>
                <p:endSync evt="end" delay="0">
                  <p:rtn val="all"/>
                </p:endSync>
                <p:childTnLst>
                  <p:par>
                    <p:cTn id="177" fill="hold">
                      <p:stCondLst>
                        <p:cond delay="0"/>
                      </p:stCondLst>
                      <p:childTnLst>
                        <p:par>
                          <p:cTn id="178" fill="hold">
                            <p:stCondLst>
                              <p:cond delay="0"/>
                            </p:stCondLst>
                            <p:childTnLst>
                              <p:par>
                                <p:cTn id="179" presetID="1" presetClass="exit" presetSubtype="0" fill="hold" grpId="0" nodeType="clickEffect">
                                  <p:stCondLst>
                                    <p:cond delay="0"/>
                                  </p:stCondLst>
                                  <p:childTnLst>
                                    <p:set>
                                      <p:cBhvr>
                                        <p:cTn id="180"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81" restart="whenNotActive" fill="hold" evtFilter="cancelBubble" nodeType="interactiveSeq">
                <p:stCondLst>
                  <p:cond evt="onClick" delay="0">
                    <p:tgtEl>
                      <p:spTgt spid="76"/>
                    </p:tgtEl>
                  </p:cond>
                </p:stCondLst>
                <p:endSync evt="end" delay="0">
                  <p:rtn val="all"/>
                </p:endSync>
                <p:childTnLst>
                  <p:par>
                    <p:cTn id="182" fill="hold">
                      <p:stCondLst>
                        <p:cond delay="0"/>
                      </p:stCondLst>
                      <p:childTnLst>
                        <p:par>
                          <p:cTn id="183" fill="hold">
                            <p:stCondLst>
                              <p:cond delay="0"/>
                            </p:stCondLst>
                            <p:childTnLst>
                              <p:par>
                                <p:cTn id="184" presetID="1" presetClass="exit" presetSubtype="0" fill="hold" grpId="0" nodeType="clickEffect">
                                  <p:stCondLst>
                                    <p:cond delay="0"/>
                                  </p:stCondLst>
                                  <p:childTnLst>
                                    <p:set>
                                      <p:cBhvr>
                                        <p:cTn id="185"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86" restart="whenNotActive" fill="hold" evtFilter="cancelBubble" nodeType="interactiveSeq">
                <p:stCondLst>
                  <p:cond evt="onClick" delay="0">
                    <p:tgtEl>
                      <p:spTgt spid="77"/>
                    </p:tgtEl>
                  </p:cond>
                </p:stCondLst>
                <p:endSync evt="end" delay="0">
                  <p:rtn val="all"/>
                </p:endSync>
                <p:childTnLst>
                  <p:par>
                    <p:cTn id="187" fill="hold">
                      <p:stCondLst>
                        <p:cond delay="0"/>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91" restart="whenNotActive" fill="hold" evtFilter="cancelBubble" nodeType="interactiveSeq">
                <p:stCondLst>
                  <p:cond evt="onClick" delay="0">
                    <p:tgtEl>
                      <p:spTgt spid="78"/>
                    </p:tgtEl>
                  </p:cond>
                </p:stCondLst>
                <p:endSync evt="end" delay="0">
                  <p:rtn val="all"/>
                </p:endSync>
                <p:childTnLst>
                  <p:par>
                    <p:cTn id="192" fill="hold">
                      <p:stCondLst>
                        <p:cond delay="0"/>
                      </p:stCondLst>
                      <p:childTnLst>
                        <p:par>
                          <p:cTn id="193" fill="hold">
                            <p:stCondLst>
                              <p:cond delay="0"/>
                            </p:stCondLst>
                            <p:childTnLst>
                              <p:par>
                                <p:cTn id="194" presetID="1" presetClass="exit" presetSubtype="0" fill="hold" grpId="0" nodeType="clickEffect">
                                  <p:stCondLst>
                                    <p:cond delay="0"/>
                                  </p:stCondLst>
                                  <p:childTnLst>
                                    <p:set>
                                      <p:cBhvr>
                                        <p:cTn id="195"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96" restart="whenNotActive" fill="hold" evtFilter="cancelBubble" nodeType="interactiveSeq">
                <p:stCondLst>
                  <p:cond evt="onClick" delay="0">
                    <p:tgtEl>
                      <p:spTgt spid="82"/>
                    </p:tgtEl>
                  </p:cond>
                </p:stCondLst>
                <p:endSync evt="end" delay="0">
                  <p:rtn val="all"/>
                </p:endSync>
                <p:childTnLst>
                  <p:par>
                    <p:cTn id="197" fill="hold">
                      <p:stCondLst>
                        <p:cond delay="0"/>
                      </p:stCondLst>
                      <p:childTnLst>
                        <p:par>
                          <p:cTn id="198" fill="hold">
                            <p:stCondLst>
                              <p:cond delay="0"/>
                            </p:stCondLst>
                            <p:childTnLst>
                              <p:par>
                                <p:cTn id="199" presetID="1" presetClass="exit" presetSubtype="0" fill="hold" grpId="0" nodeType="clickEffect">
                                  <p:stCondLst>
                                    <p:cond delay="0"/>
                                  </p:stCondLst>
                                  <p:childTnLst>
                                    <p:set>
                                      <p:cBhvr>
                                        <p:cTn id="200" dur="1" fill="hold">
                                          <p:stCondLst>
                                            <p:cond delay="0"/>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201" restart="whenNotActive" fill="hold" evtFilter="cancelBubble" nodeType="interactiveSeq">
                <p:stCondLst>
                  <p:cond evt="onClick" delay="0">
                    <p:tgtEl>
                      <p:spTgt spid="83"/>
                    </p:tgtEl>
                  </p:cond>
                </p:stCondLst>
                <p:endSync evt="end" delay="0">
                  <p:rtn val="all"/>
                </p:endSync>
                <p:childTnLst>
                  <p:par>
                    <p:cTn id="202" fill="hold">
                      <p:stCondLst>
                        <p:cond delay="0"/>
                      </p:stCondLst>
                      <p:childTnLst>
                        <p:par>
                          <p:cTn id="203" fill="hold">
                            <p:stCondLst>
                              <p:cond delay="0"/>
                            </p:stCondLst>
                            <p:childTnLst>
                              <p:par>
                                <p:cTn id="204" presetID="1" presetClass="exit" presetSubtype="0" fill="hold" grpId="0" nodeType="clickEffect">
                                  <p:stCondLst>
                                    <p:cond delay="0"/>
                                  </p:stCondLst>
                                  <p:childTnLst>
                                    <p:set>
                                      <p:cBhvr>
                                        <p:cTn id="205" dur="1" fill="hold">
                                          <p:stCondLst>
                                            <p:cond delay="0"/>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206" restart="whenNotActive" fill="hold" evtFilter="cancelBubble" nodeType="interactiveSeq">
                <p:stCondLst>
                  <p:cond evt="onClick" delay="0">
                    <p:tgtEl>
                      <p:spTgt spid="84"/>
                    </p:tgtEl>
                  </p:cond>
                </p:stCondLst>
                <p:endSync evt="end" delay="0">
                  <p:rtn val="all"/>
                </p:endSync>
                <p:childTnLst>
                  <p:par>
                    <p:cTn id="207" fill="hold">
                      <p:stCondLst>
                        <p:cond delay="0"/>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211" restart="whenNotActive" fill="hold" evtFilter="cancelBubble" nodeType="interactiveSeq">
                <p:stCondLst>
                  <p:cond evt="onClick" delay="0">
                    <p:tgtEl>
                      <p:spTgt spid="85"/>
                    </p:tgtEl>
                  </p:cond>
                </p:stCondLst>
                <p:endSync evt="end" delay="0">
                  <p:rtn val="all"/>
                </p:endSync>
                <p:childTnLst>
                  <p:par>
                    <p:cTn id="212" fill="hold">
                      <p:stCondLst>
                        <p:cond delay="0"/>
                      </p:stCondLst>
                      <p:childTnLst>
                        <p:par>
                          <p:cTn id="213" fill="hold">
                            <p:stCondLst>
                              <p:cond delay="0"/>
                            </p:stCondLst>
                            <p:childTnLst>
                              <p:par>
                                <p:cTn id="214" presetID="1" presetClass="exit" presetSubtype="0" fill="hold" grpId="0" nodeType="clickEffect">
                                  <p:stCondLst>
                                    <p:cond delay="0"/>
                                  </p:stCondLst>
                                  <p:childTnLst>
                                    <p:set>
                                      <p:cBhvr>
                                        <p:cTn id="215"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216" restart="whenNotActive" fill="hold" evtFilter="cancelBubble" nodeType="interactiveSeq">
                <p:stCondLst>
                  <p:cond evt="onClick" delay="0">
                    <p:tgtEl>
                      <p:spTgt spid="86"/>
                    </p:tgtEl>
                  </p:cond>
                </p:stCondLst>
                <p:endSync evt="end" delay="0">
                  <p:rtn val="all"/>
                </p:endSync>
                <p:childTnLst>
                  <p:par>
                    <p:cTn id="217" fill="hold">
                      <p:stCondLst>
                        <p:cond delay="0"/>
                      </p:stCondLst>
                      <p:childTnLst>
                        <p:par>
                          <p:cTn id="218" fill="hold">
                            <p:stCondLst>
                              <p:cond delay="0"/>
                            </p:stCondLst>
                            <p:childTnLst>
                              <p:par>
                                <p:cTn id="219" presetID="1" presetClass="exit" presetSubtype="0" fill="hold" grpId="0" nodeType="clickEffect">
                                  <p:stCondLst>
                                    <p:cond delay="0"/>
                                  </p:stCondLst>
                                  <p:childTnLst>
                                    <p:set>
                                      <p:cBhvr>
                                        <p:cTn id="220"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221" restart="whenNotActive" fill="hold" evtFilter="cancelBubble" nodeType="interactiveSeq">
                <p:stCondLst>
                  <p:cond evt="onClick" delay="0">
                    <p:tgtEl>
                      <p:spTgt spid="90"/>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grpId="0" nodeType="clickEffect">
                                  <p:stCondLst>
                                    <p:cond delay="0"/>
                                  </p:stCondLst>
                                  <p:childTnLst>
                                    <p:set>
                                      <p:cBhvr>
                                        <p:cTn id="225"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26" restart="whenNotActive" fill="hold" evtFilter="cancelBubble" nodeType="interactiveSeq">
                <p:stCondLst>
                  <p:cond evt="onClick" delay="0">
                    <p:tgtEl>
                      <p:spTgt spid="91"/>
                    </p:tgtEl>
                  </p:cond>
                </p:stCondLst>
                <p:endSync evt="end" delay="0">
                  <p:rtn val="all"/>
                </p:endSync>
                <p:childTnLst>
                  <p:par>
                    <p:cTn id="227" fill="hold">
                      <p:stCondLst>
                        <p:cond delay="0"/>
                      </p:stCondLst>
                      <p:childTnLst>
                        <p:par>
                          <p:cTn id="228" fill="hold">
                            <p:stCondLst>
                              <p:cond delay="0"/>
                            </p:stCondLst>
                            <p:childTnLst>
                              <p:par>
                                <p:cTn id="229" presetID="1" presetClass="exit" presetSubtype="0" fill="hold" grpId="0" nodeType="clickEffect">
                                  <p:stCondLst>
                                    <p:cond delay="0"/>
                                  </p:stCondLst>
                                  <p:childTnLst>
                                    <p:set>
                                      <p:cBhvr>
                                        <p:cTn id="230"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231" restart="whenNotActive" fill="hold" evtFilter="cancelBubble" nodeType="interactiveSeq">
                <p:stCondLst>
                  <p:cond evt="onClick" delay="0">
                    <p:tgtEl>
                      <p:spTgt spid="92"/>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grpId="0" nodeType="clickEffect">
                                  <p:stCondLst>
                                    <p:cond delay="0"/>
                                  </p:stCondLst>
                                  <p:childTnLst>
                                    <p:set>
                                      <p:cBhvr>
                                        <p:cTn id="235" dur="1" fill="hold">
                                          <p:stCondLst>
                                            <p:cond delay="0"/>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236" restart="whenNotActive" fill="hold" evtFilter="cancelBubble" nodeType="interactiveSeq">
                <p:stCondLst>
                  <p:cond evt="onClick" delay="0">
                    <p:tgtEl>
                      <p:spTgt spid="93"/>
                    </p:tgtEl>
                  </p:cond>
                </p:stCondLst>
                <p:endSync evt="end" delay="0">
                  <p:rtn val="all"/>
                </p:endSync>
                <p:childTnLst>
                  <p:par>
                    <p:cTn id="237" fill="hold">
                      <p:stCondLst>
                        <p:cond delay="0"/>
                      </p:stCondLst>
                      <p:childTnLst>
                        <p:par>
                          <p:cTn id="238" fill="hold">
                            <p:stCondLst>
                              <p:cond delay="0"/>
                            </p:stCondLst>
                            <p:childTnLst>
                              <p:par>
                                <p:cTn id="239" presetID="1" presetClass="exit" presetSubtype="0" fill="hold" grpId="0" nodeType="clickEffect">
                                  <p:stCondLst>
                                    <p:cond delay="0"/>
                                  </p:stCondLst>
                                  <p:childTnLst>
                                    <p:set>
                                      <p:cBhvr>
                                        <p:cTn id="240"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241" restart="whenNotActive" fill="hold" evtFilter="cancelBubble" nodeType="interactiveSeq">
                <p:stCondLst>
                  <p:cond evt="onClick" delay="0">
                    <p:tgtEl>
                      <p:spTgt spid="94"/>
                    </p:tgtEl>
                  </p:cond>
                </p:stCondLst>
                <p:endSync evt="end" delay="0">
                  <p:rtn val="all"/>
                </p:endSync>
                <p:childTnLst>
                  <p:par>
                    <p:cTn id="242" fill="hold">
                      <p:stCondLst>
                        <p:cond delay="0"/>
                      </p:stCondLst>
                      <p:childTnLst>
                        <p:par>
                          <p:cTn id="243" fill="hold">
                            <p:stCondLst>
                              <p:cond delay="0"/>
                            </p:stCondLst>
                            <p:childTnLst>
                              <p:par>
                                <p:cTn id="244" presetID="1" presetClass="exit" presetSubtype="0" fill="hold" grpId="0" nodeType="clickEffect">
                                  <p:stCondLst>
                                    <p:cond delay="0"/>
                                  </p:stCondLst>
                                  <p:childTnLst>
                                    <p:set>
                                      <p:cBhvr>
                                        <p:cTn id="245"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childTnLst>
        </p:cTn>
      </p:par>
    </p:tnLst>
    <p:bldLst>
      <p:bldP spid="66" grpId="0" animBg="1"/>
      <p:bldP spid="67" grpId="0" animBg="1"/>
      <p:bldP spid="68" grpId="0" animBg="1"/>
      <p:bldP spid="69" grpId="0" animBg="1"/>
      <p:bldP spid="70" grpId="0" animBg="1"/>
      <p:bldP spid="74" grpId="0" animBg="1"/>
      <p:bldP spid="75" grpId="0" animBg="1"/>
      <p:bldP spid="76" grpId="0" animBg="1"/>
      <p:bldP spid="77" grpId="0" animBg="1"/>
      <p:bldP spid="78" grpId="0" animBg="1"/>
      <p:bldP spid="82" grpId="0" animBg="1"/>
      <p:bldP spid="83" grpId="0" animBg="1"/>
      <p:bldP spid="84" grpId="0" animBg="1"/>
      <p:bldP spid="85" grpId="0" animBg="1"/>
      <p:bldP spid="86" grpId="0" animBg="1"/>
      <p:bldP spid="90" grpId="0" animBg="1"/>
      <p:bldP spid="91" grpId="0" animBg="1"/>
      <p:bldP spid="92" grpId="0" animBg="1"/>
      <p:bldP spid="93" grpId="0" animBg="1"/>
      <p:bldP spid="9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3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03" y="-268342"/>
            <a:ext cx="13442403" cy="4191001"/>
          </a:xfrm>
          <a:prstGeom prst="rect">
            <a:avLst/>
          </a:prstGeom>
        </p:spPr>
      </p:pic>
      <p:sp>
        <p:nvSpPr>
          <p:cNvPr id="99" name="TextBox 98"/>
          <p:cNvSpPr txBox="1"/>
          <p:nvPr/>
        </p:nvSpPr>
        <p:spPr>
          <a:xfrm>
            <a:off x="1841500" y="673264"/>
            <a:ext cx="7913238" cy="1753942"/>
          </a:xfrm>
          <a:prstGeom prst="rect">
            <a:avLst/>
          </a:prstGeom>
          <a:noFill/>
        </p:spPr>
        <p:txBody>
          <a:bodyPr wrap="square" rtlCol="0">
            <a:spAutoFit/>
          </a:bodyPr>
          <a:lstStyle/>
          <a:p>
            <a:pPr algn="just" defTabSz="914217"/>
            <a:r>
              <a:rPr lang="vi-VN" sz="3599">
                <a:solidFill>
                  <a:srgbClr val="0000FF"/>
                </a:solidFill>
                <a:latin typeface="Times New Roman" panose="02020603050405020304" pitchFamily="18" charset="0"/>
              </a:rPr>
              <a:t>Câu 1. Nhân vật Thánh Gióng trong truyện Thánh Gióng theo tương truyền xuất hiện vào đời Hùng Vương thứ mấy?</a:t>
            </a:r>
            <a:endParaRPr lang="vi-VN" sz="3599" dirty="0">
              <a:solidFill>
                <a:srgbClr val="0000FF"/>
              </a:solidFill>
              <a:latin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57" y="597375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980321" y="390149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a:t>
            </a:r>
            <a:r>
              <a:rPr lang="vi-VN" sz="3599" smtClean="0">
                <a:solidFill>
                  <a:srgbClr val="008000"/>
                </a:solidFill>
                <a:latin typeface="Times New Roman" pitchFamily="18" charset="0"/>
                <a:cs typeface="Times New Roman" pitchFamily="18" charset="0"/>
              </a:rPr>
              <a:t>tám</a:t>
            </a:r>
            <a:r>
              <a:rPr lang="en-US" sz="3599" smtClean="0">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21" name="Rounded Rectangle 20"/>
          <p:cNvSpPr/>
          <p:nvPr/>
        </p:nvSpPr>
        <p:spPr>
          <a:xfrm>
            <a:off x="6340233" y="3915086"/>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vi-VN" sz="3599" smtClean="0">
                <a:solidFill>
                  <a:srgbClr val="008000"/>
                </a:solidFill>
                <a:latin typeface="Times New Roman" pitchFamily="18" charset="0"/>
                <a:cs typeface="Times New Roman" pitchFamily="18" charset="0"/>
              </a:rPr>
              <a:t>Đời </a:t>
            </a:r>
            <a:r>
              <a:rPr lang="vi-VN" sz="3599">
                <a:solidFill>
                  <a:srgbClr val="008000"/>
                </a:solidFill>
                <a:latin typeface="Times New Roman" pitchFamily="18" charset="0"/>
                <a:cs typeface="Times New Roman" pitchFamily="18" charset="0"/>
              </a:rPr>
              <a:t>Hùng Vương thứ sáu</a:t>
            </a:r>
            <a:r>
              <a:rPr lang="vi-VN" sz="3599" smtClean="0">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22" name="Rounded Rectangle 21"/>
          <p:cNvSpPr/>
          <p:nvPr/>
        </p:nvSpPr>
        <p:spPr>
          <a:xfrm>
            <a:off x="979934" y="5126324"/>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mười sáu.</a:t>
            </a:r>
            <a:endParaRPr lang="en-US" sz="3599" dirty="0">
              <a:solidFill>
                <a:srgbClr val="008000"/>
              </a:solidFill>
              <a:latin typeface="Times New Roman" pitchFamily="18" charset="0"/>
              <a:cs typeface="Times New Roman" pitchFamily="18" charset="0"/>
            </a:endParaRPr>
          </a:p>
        </p:txBody>
      </p:sp>
      <p:sp>
        <p:nvSpPr>
          <p:cNvPr id="23" name="Rounded Rectangle 22"/>
          <p:cNvSpPr/>
          <p:nvPr/>
        </p:nvSpPr>
        <p:spPr>
          <a:xfrm>
            <a:off x="6359276" y="5118048"/>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mười tám.</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1600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2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08" y="-268347"/>
            <a:ext cx="13442403" cy="4191001"/>
          </a:xfrm>
          <a:prstGeom prst="rect">
            <a:avLst/>
          </a:prstGeom>
        </p:spPr>
      </p:pic>
      <p:sp>
        <p:nvSpPr>
          <p:cNvPr id="99" name="TextBox 98"/>
          <p:cNvSpPr txBox="1"/>
          <p:nvPr/>
        </p:nvSpPr>
        <p:spPr>
          <a:xfrm>
            <a:off x="1714501" y="897811"/>
            <a:ext cx="8915637" cy="1200072"/>
          </a:xfrm>
          <a:prstGeom prst="rect">
            <a:avLst/>
          </a:prstGeom>
          <a:noFill/>
        </p:spPr>
        <p:txBody>
          <a:bodyPr wrap="square" rtlCol="0">
            <a:spAutoFit/>
          </a:bodyPr>
          <a:lstStyle/>
          <a:p>
            <a:pPr defTabSz="914217"/>
            <a:r>
              <a:rPr lang="vi-VN" sz="3599">
                <a:solidFill>
                  <a:srgbClr val="0000FF"/>
                </a:solidFill>
              </a:rPr>
              <a:t>Câu 2. Trong truyện </a:t>
            </a:r>
            <a:r>
              <a:rPr lang="vi-VN" sz="3599" smtClean="0">
                <a:solidFill>
                  <a:srgbClr val="0000FF"/>
                </a:solidFill>
              </a:rPr>
              <a:t>Th</a:t>
            </a:r>
            <a:r>
              <a:rPr lang="en-US" sz="3599">
                <a:solidFill>
                  <a:srgbClr val="0000FF"/>
                </a:solidFill>
              </a:rPr>
              <a:t>á</a:t>
            </a:r>
            <a:r>
              <a:rPr lang="vi-VN" sz="3599" smtClean="0">
                <a:solidFill>
                  <a:srgbClr val="0000FF"/>
                </a:solidFill>
              </a:rPr>
              <a:t>nh </a:t>
            </a:r>
            <a:r>
              <a:rPr lang="vi-VN" sz="3599">
                <a:solidFill>
                  <a:srgbClr val="0000FF"/>
                </a:solidFill>
              </a:rPr>
              <a:t>Gióng, cha mẹ Thánh Gióng là người thế nào?</a:t>
            </a:r>
            <a:endParaRPr lang="vi-VN" sz="3599" dirty="0">
              <a:solidFill>
                <a:srgbClr val="0000FF"/>
              </a:solidFill>
              <a:latin typeface="Arial" panose="020B0604020202020204" pitchFamily="34" charset="0"/>
            </a:endParaRPr>
          </a:p>
        </p:txBody>
      </p:sp>
      <p:sp>
        <p:nvSpPr>
          <p:cNvPr id="102" name="Rounded Rectangle 101"/>
          <p:cNvSpPr/>
          <p:nvPr/>
        </p:nvSpPr>
        <p:spPr>
          <a:xfrm>
            <a:off x="6280329" y="5044266"/>
            <a:ext cx="498593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P</a:t>
            </a:r>
            <a:r>
              <a:rPr lang="vi-VN" sz="3599" smtClean="0">
                <a:solidFill>
                  <a:srgbClr val="008000"/>
                </a:solidFill>
                <a:latin typeface="Times New Roman" pitchFamily="18" charset="0"/>
                <a:cs typeface="Times New Roman" pitchFamily="18" charset="0"/>
              </a:rPr>
              <a:t>húc </a:t>
            </a:r>
            <a:r>
              <a:rPr lang="vi-VN" sz="3599">
                <a:solidFill>
                  <a:srgbClr val="008000"/>
                </a:solidFill>
                <a:latin typeface="Times New Roman" pitchFamily="18" charset="0"/>
                <a:cs typeface="Times New Roman" pitchFamily="18" charset="0"/>
              </a:rPr>
              <a:t>đức, nhân hậu và có nhiều con.</a:t>
            </a:r>
            <a:endParaRPr lang="en-US" sz="3599" dirty="0">
              <a:solidFill>
                <a:srgbClr val="008000"/>
              </a:solidFill>
              <a:latin typeface="Times New Roman" pitchFamily="18" charset="0"/>
              <a:cs typeface="Times New Roman" pitchFamily="18" charset="0"/>
            </a:endParaRPr>
          </a:p>
        </p:txBody>
      </p:sp>
      <p:sp>
        <p:nvSpPr>
          <p:cNvPr id="103" name="Rounded Rectangle 102"/>
          <p:cNvSpPr/>
          <p:nvPr/>
        </p:nvSpPr>
        <p:spPr>
          <a:xfrm>
            <a:off x="999296" y="3831052"/>
            <a:ext cx="498929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Phúc đức, </a:t>
            </a:r>
            <a:r>
              <a:rPr lang="en-US" sz="3599" smtClean="0">
                <a:solidFill>
                  <a:srgbClr val="008000"/>
                </a:solidFill>
                <a:latin typeface="Times New Roman" pitchFamily="18" charset="0"/>
                <a:cs typeface="Times New Roman" pitchFamily="18" charset="0"/>
              </a:rPr>
              <a:t>chăm chỉ </a:t>
            </a:r>
            <a:r>
              <a:rPr lang="vi-VN" sz="3599" smtClean="0">
                <a:solidFill>
                  <a:srgbClr val="008000"/>
                </a:solidFill>
                <a:latin typeface="Times New Roman" pitchFamily="18" charset="0"/>
                <a:cs typeface="Times New Roman" pitchFamily="18" charset="0"/>
              </a:rPr>
              <a:t>nhưng </a:t>
            </a:r>
            <a:r>
              <a:rPr lang="en-US" sz="3599" smtClean="0">
                <a:solidFill>
                  <a:srgbClr val="008000"/>
                </a:solidFill>
                <a:latin typeface="Times New Roman" pitchFamily="18" charset="0"/>
                <a:cs typeface="Times New Roman" pitchFamily="18" charset="0"/>
              </a:rPr>
              <a:t>hiếm muộn</a:t>
            </a:r>
            <a:r>
              <a:rPr lang="vi-VN" sz="3599" smtClean="0">
                <a:solidFill>
                  <a:srgbClr val="008000"/>
                </a:solidFill>
                <a:latin typeface="Times New Roman" pitchFamily="18" charset="0"/>
                <a:cs typeface="Times New Roman" pitchFamily="18" charset="0"/>
              </a:rPr>
              <a:t>.</a:t>
            </a:r>
            <a:endParaRPr lang="vi-VN" sz="3599" dirty="0" err="1">
              <a:solidFill>
                <a:srgbClr val="008000"/>
              </a:solidFill>
              <a:latin typeface="Times New Roman" pitchFamily="18" charset="0"/>
              <a:cs typeface="Times New Roman" pitchFamily="18" charset="0"/>
            </a:endParaRPr>
          </a:p>
        </p:txBody>
      </p:sp>
      <p:sp>
        <p:nvSpPr>
          <p:cNvPr id="104" name="Rounded Rectangle 103"/>
          <p:cNvSpPr/>
          <p:nvPr/>
        </p:nvSpPr>
        <p:spPr>
          <a:xfrm>
            <a:off x="999298" y="5020871"/>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Là người hiếm muộn nhưng rất độc ác.</a:t>
            </a:r>
            <a:endParaRPr lang="en-US" sz="3599" dirty="0">
              <a:solidFill>
                <a:srgbClr val="008000"/>
              </a:solidFill>
              <a:latin typeface="Times New Roman" pitchFamily="18" charset="0"/>
              <a:cs typeface="Times New Roman" pitchFamily="18" charset="0"/>
            </a:endParaRPr>
          </a:p>
        </p:txBody>
      </p:sp>
      <p:sp>
        <p:nvSpPr>
          <p:cNvPr id="105" name="Rounded Rectangle 104"/>
          <p:cNvSpPr/>
          <p:nvPr/>
        </p:nvSpPr>
        <p:spPr>
          <a:xfrm>
            <a:off x="6274623" y="3829070"/>
            <a:ext cx="497298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P</a:t>
            </a:r>
            <a:r>
              <a:rPr lang="vi-VN" sz="3599" smtClean="0">
                <a:solidFill>
                  <a:srgbClr val="008000"/>
                </a:solidFill>
                <a:latin typeface="Times New Roman" pitchFamily="18" charset="0"/>
                <a:cs typeface="Times New Roman" pitchFamily="18" charset="0"/>
              </a:rPr>
              <a:t>húc </a:t>
            </a:r>
            <a:r>
              <a:rPr lang="vi-VN" sz="3599">
                <a:solidFill>
                  <a:srgbClr val="008000"/>
                </a:solidFill>
                <a:latin typeface="Times New Roman" pitchFamily="18" charset="0"/>
                <a:cs typeface="Times New Roman" pitchFamily="18" charset="0"/>
              </a:rPr>
              <a:t>đức, giàu có nhưng không có con trai.</a:t>
            </a:r>
            <a:endParaRPr lang="en-US" sz="3599" dirty="0">
              <a:solidFill>
                <a:srgbClr val="008000"/>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52" y="5973753"/>
            <a:ext cx="1418851"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01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additive="base">
                                        <p:cTn id="25" dur="500" fill="hold"/>
                                        <p:tgtEl>
                                          <p:spTgt spid="105"/>
                                        </p:tgtEl>
                                        <p:attrNameLst>
                                          <p:attrName>ppt_x</p:attrName>
                                        </p:attrNameLst>
                                      </p:cBhvr>
                                      <p:tavLst>
                                        <p:tav tm="0">
                                          <p:val>
                                            <p:strVal val="#ppt_x"/>
                                          </p:val>
                                        </p:tav>
                                        <p:tav tm="100000">
                                          <p:val>
                                            <p:strVal val="#ppt_x"/>
                                          </p:val>
                                        </p:tav>
                                      </p:tavLst>
                                    </p:anim>
                                    <p:anim calcmode="lin" valueType="num">
                                      <p:cBhvr additive="base">
                                        <p:cTn id="26"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500" fill="hold"/>
                                        <p:tgtEl>
                                          <p:spTgt spid="104"/>
                                        </p:tgtEl>
                                        <p:attrNameLst>
                                          <p:attrName>ppt_x</p:attrName>
                                        </p:attrNameLst>
                                      </p:cBhvr>
                                      <p:tavLst>
                                        <p:tav tm="0">
                                          <p:val>
                                            <p:strVal val="#ppt_x"/>
                                          </p:val>
                                        </p:tav>
                                        <p:tav tm="100000">
                                          <p:val>
                                            <p:strVal val="#ppt_x"/>
                                          </p:val>
                                        </p:tav>
                                      </p:tavLst>
                                    </p:anim>
                                    <p:anim calcmode="lin" valueType="num">
                                      <p:cBhvr additive="base">
                                        <p:cTn id="3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additive="base">
                                        <p:cTn id="37" dur="500" fill="hold"/>
                                        <p:tgtEl>
                                          <p:spTgt spid="102"/>
                                        </p:tgtEl>
                                        <p:attrNameLst>
                                          <p:attrName>ppt_x</p:attrName>
                                        </p:attrNameLst>
                                      </p:cBhvr>
                                      <p:tavLst>
                                        <p:tav tm="0">
                                          <p:val>
                                            <p:strVal val="#ppt_x"/>
                                          </p:val>
                                        </p:tav>
                                        <p:tav tm="100000">
                                          <p:val>
                                            <p:strVal val="#ppt_x"/>
                                          </p:val>
                                        </p:tav>
                                      </p:tavLst>
                                    </p:anim>
                                    <p:anim calcmode="lin" valueType="num">
                                      <p:cBhvr additive="base">
                                        <p:cTn id="3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3"/>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03"/>
                                        </p:tgtEl>
                                        <p:attrNameLst>
                                          <p:attrName>style.color</p:attrName>
                                        </p:attrNameLst>
                                      </p:cBhvr>
                                      <p:by>
                                        <p:hsl h="7200000" s="0" l="0"/>
                                      </p:by>
                                    </p:animClr>
                                    <p:animClr clrSpc="hsl" dir="cw">
                                      <p:cBhvr>
                                        <p:cTn id="44" dur="500" fill="hold"/>
                                        <p:tgtEl>
                                          <p:spTgt spid="103"/>
                                        </p:tgtEl>
                                        <p:attrNameLst>
                                          <p:attrName>fillcolor</p:attrName>
                                        </p:attrNameLst>
                                      </p:cBhvr>
                                      <p:by>
                                        <p:hsl h="7200000" s="0" l="0"/>
                                      </p:by>
                                    </p:animClr>
                                    <p:animClr clrSpc="hsl" dir="cw">
                                      <p:cBhvr>
                                        <p:cTn id="45" dur="500" fill="hold"/>
                                        <p:tgtEl>
                                          <p:spTgt spid="103"/>
                                        </p:tgtEl>
                                        <p:attrNameLst>
                                          <p:attrName>stroke.color</p:attrName>
                                        </p:attrNameLst>
                                      </p:cBhvr>
                                      <p:by>
                                        <p:hsl h="7200000" s="0" l="0"/>
                                      </p:by>
                                    </p:animClr>
                                    <p:set>
                                      <p:cBhvr>
                                        <p:cTn id="46" dur="500" fill="hold"/>
                                        <p:tgtEl>
                                          <p:spTgt spid="103"/>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7" restart="whenNotActive" fill="hold" evtFilter="cancelBubble" nodeType="interactiveSeq">
                <p:stCondLst>
                  <p:cond evt="onClick" delay="0">
                    <p:tgtEl>
                      <p:spTgt spid="10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5"/>
                                        </p:tgtEl>
                                      </p:cBhvr>
                                    </p:animEffect>
                                    <p:set>
                                      <p:cBhvr>
                                        <p:cTn id="52" dur="1" fill="hold">
                                          <p:stCondLst>
                                            <p:cond delay="499"/>
                                          </p:stCondLst>
                                        </p:cTn>
                                        <p:tgtEl>
                                          <p:spTgt spid="10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5"/>
                  </p:tgtEl>
                </p:cond>
              </p:nextCondLst>
            </p:seq>
            <p:seq concurrent="1" nextAc="seek">
              <p:cTn id="53" restart="whenNotActive" fill="hold" evtFilter="cancelBubble" nodeType="interactiveSeq">
                <p:stCondLst>
                  <p:cond evt="onClick" delay="0">
                    <p:tgtEl>
                      <p:spTgt spid="10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4"/>
                  </p:tgtEl>
                </p:cond>
              </p:nextCondLst>
            </p:seq>
            <p:seq concurrent="1" nextAc="seek">
              <p:cTn id="59" restart="whenNotActive" fill="hold" evtFilter="cancelBubble" nodeType="interactiveSeq">
                <p:stCondLst>
                  <p:cond evt="onClick" delay="0">
                    <p:tgtEl>
                      <p:spTgt spid="10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02"/>
                                        </p:tgtEl>
                                      </p:cBhvr>
                                    </p:animEffect>
                                    <p:set>
                                      <p:cBhvr>
                                        <p:cTn id="64" dur="1" fill="hold">
                                          <p:stCondLst>
                                            <p:cond delay="499"/>
                                          </p:stCondLst>
                                        </p:cTn>
                                        <p:tgtEl>
                                          <p:spTgt spid="10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2"/>
                  </p:tgtEl>
                </p:cond>
              </p:nextCondLst>
            </p:seq>
          </p:childTnLst>
        </p:cTn>
      </p:par>
    </p:tnLst>
    <p:bldLst>
      <p:bldP spid="99" grpId="0"/>
      <p:bldP spid="102" grpId="0" animBg="1"/>
      <p:bldP spid="102" grpId="1" animBg="1"/>
      <p:bldP spid="103" grpId="0" animBg="1"/>
      <p:bldP spid="103" grpId="1" animBg="1"/>
      <p:bldP spid="104" grpId="0" animBg="1"/>
      <p:bldP spid="104" grpId="1" animBg="1"/>
      <p:bldP spid="105" grpId="0" animBg="1"/>
      <p:bldP spid="10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2.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Tên</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vị</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thánh</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gắn</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liền</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Sóc</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Sơn</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Phù</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Đổng</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hai</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tổ</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chức</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UNESCO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di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sản</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phi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giới</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Snip Diagonal Corner Rectangle 4"/>
          <p:cNvSpPr/>
          <p:nvPr/>
        </p:nvSpPr>
        <p:spPr>
          <a:xfrm>
            <a:off x="2084832" y="2933079"/>
            <a:ext cx="8290560" cy="1505712"/>
          </a:xfrm>
          <a:prstGeom prst="snip2DiagRect">
            <a:avLst/>
          </a:prstGeom>
          <a:solidFill>
            <a:srgbClr val="00B0F0">
              <a:alpha val="7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Thánh Gióng</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10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2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14" y="-268353"/>
            <a:ext cx="13442403" cy="4191001"/>
          </a:xfrm>
          <a:prstGeom prst="rect">
            <a:avLst/>
          </a:prstGeom>
        </p:spPr>
      </p:pic>
      <p:sp>
        <p:nvSpPr>
          <p:cNvPr id="99" name="TextBox 98"/>
          <p:cNvSpPr txBox="1"/>
          <p:nvPr/>
        </p:nvSpPr>
        <p:spPr>
          <a:xfrm>
            <a:off x="2095529" y="950090"/>
            <a:ext cx="7970198" cy="1753920"/>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3. Câu nào dưới đây không nói về sự mang thai của bà mẹ và quá trình lớn lên của Thánh Gióng?</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46" y="597374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451"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Người mẹ thụ thai 12 tháng</a:t>
            </a:r>
            <a:r>
              <a:rPr lang="vi-VN" sz="3599" smtClean="0">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487" y="5040812"/>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Uống nước trong sọ dừa và thụ thai</a:t>
            </a:r>
            <a:r>
              <a:rPr lang="vi-VN" sz="3599" smtClean="0">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8" name="Rounded Rectangle 17"/>
          <p:cNvSpPr/>
          <p:nvPr/>
        </p:nvSpPr>
        <p:spPr>
          <a:xfrm>
            <a:off x="1025076" y="5040812"/>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Ướm chân lên vết chân to</a:t>
            </a:r>
            <a:r>
              <a:rPr lang="vi-VN" sz="3599" smtClean="0">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487" y="3854193"/>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Đi làm đồng thấy vết chân to.</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81558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14"/>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22" y="-336711"/>
            <a:ext cx="13442403" cy="4191001"/>
          </a:xfrm>
          <a:prstGeom prst="rect">
            <a:avLst/>
          </a:prstGeom>
        </p:spPr>
      </p:pic>
      <p:sp>
        <p:nvSpPr>
          <p:cNvPr id="99" name="TextBox 98"/>
          <p:cNvSpPr txBox="1"/>
          <p:nvPr/>
        </p:nvSpPr>
        <p:spPr>
          <a:xfrm>
            <a:off x="1545503" y="994360"/>
            <a:ext cx="9084635" cy="120007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4. Trong truyện Thánh Gióng, cậu bé Gióng cất tiếng nói đầu tiên </a:t>
            </a:r>
            <a:r>
              <a:rPr lang="vi-VN" sz="3599" smtClean="0">
                <a:solidFill>
                  <a:srgbClr val="0000FF"/>
                </a:solidFill>
                <a:latin typeface="Times New Roman" pitchFamily="18" charset="0"/>
                <a:cs typeface="Times New Roman" pitchFamily="18" charset="0"/>
              </a:rPr>
              <a:t>khi</a:t>
            </a:r>
            <a:endParaRPr lang="en-US" sz="3599" dirty="0">
              <a:solidFill>
                <a:srgbClr val="0000FF"/>
              </a:solidFill>
              <a:latin typeface="Calibri"/>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39" y="5973740"/>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444"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Gióng được sáu tuổi và đòi đi chăn trâu.</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480" y="5040812"/>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D</a:t>
            </a:r>
            <a:r>
              <a:rPr lang="vi-VN" sz="3599">
                <a:solidFill>
                  <a:srgbClr val="008000"/>
                </a:solidFill>
                <a:latin typeface="Times New Roman" panose="02020603050405020304" pitchFamily="18" charset="0"/>
              </a:rPr>
              <a:t>. </a:t>
            </a:r>
            <a:r>
              <a:rPr lang="vi-VN" sz="3599" smtClean="0">
                <a:solidFill>
                  <a:srgbClr val="008000"/>
                </a:solidFill>
                <a:latin typeface="Times New Roman" panose="02020603050405020304" pitchFamily="18" charset="0"/>
              </a:rPr>
              <a:t>nghe </a:t>
            </a:r>
            <a:r>
              <a:rPr lang="vi-VN" sz="3599">
                <a:solidFill>
                  <a:srgbClr val="008000"/>
                </a:solidFill>
                <a:latin typeface="Times New Roman" panose="02020603050405020304" pitchFamily="18" charset="0"/>
              </a:rPr>
              <a:t>sứ giả của nhà vua đi loan </a:t>
            </a:r>
            <a:r>
              <a:rPr lang="vi-VN" sz="3599" smtClean="0">
                <a:solidFill>
                  <a:srgbClr val="008000"/>
                </a:solidFill>
                <a:latin typeface="Times New Roman" panose="02020603050405020304" pitchFamily="18" charset="0"/>
              </a:rPr>
              <a:t>truyền</a:t>
            </a:r>
            <a:r>
              <a:rPr lang="en-US" sz="3599" smtClean="0">
                <a:solidFill>
                  <a:srgbClr val="008000"/>
                </a:solidFill>
                <a:latin typeface="Times New Roman" panose="02020603050405020304" pitchFamily="18" charset="0"/>
              </a:rPr>
              <a:t>.</a:t>
            </a:r>
            <a:endParaRPr lang="en-US" sz="3599" dirty="0">
              <a:solidFill>
                <a:srgbClr val="008000"/>
              </a:solidFill>
              <a:latin typeface="Calibri Light"/>
            </a:endParaRPr>
          </a:p>
        </p:txBody>
      </p:sp>
      <p:sp>
        <p:nvSpPr>
          <p:cNvPr id="18" name="Rounded Rectangle 17"/>
          <p:cNvSpPr/>
          <p:nvPr/>
        </p:nvSpPr>
        <p:spPr>
          <a:xfrm>
            <a:off x="1025076" y="5040812"/>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n</a:t>
            </a:r>
            <a:r>
              <a:rPr lang="en-US" sz="3599" smtClean="0">
                <a:solidFill>
                  <a:srgbClr val="008000"/>
                </a:solidFill>
                <a:latin typeface="Times New Roman" pitchFamily="18" charset="0"/>
                <a:cs typeface="Times New Roman" pitchFamily="18" charset="0"/>
              </a:rPr>
              <a:t>hà </a:t>
            </a:r>
            <a:r>
              <a:rPr lang="en-US" sz="3599">
                <a:solidFill>
                  <a:srgbClr val="008000"/>
                </a:solidFill>
                <a:latin typeface="Times New Roman" pitchFamily="18" charset="0"/>
                <a:cs typeface="Times New Roman" pitchFamily="18" charset="0"/>
              </a:rPr>
              <a:t>vua thông báo công chúa kén phò </a:t>
            </a:r>
            <a:r>
              <a:rPr lang="en-US" sz="3599" smtClean="0">
                <a:solidFill>
                  <a:srgbClr val="008000"/>
                </a:solidFill>
                <a:latin typeface="Times New Roman" pitchFamily="18" charset="0"/>
                <a:cs typeface="Times New Roman" pitchFamily="18" charset="0"/>
              </a:rPr>
              <a:t>mã.</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480" y="3818139"/>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smtClean="0">
                <a:solidFill>
                  <a:srgbClr val="008000"/>
                </a:solidFill>
                <a:latin typeface="Times New Roman" pitchFamily="18" charset="0"/>
                <a:cs typeface="Times New Roman" pitchFamily="18" charset="0"/>
              </a:rPr>
              <a:t>B. </a:t>
            </a:r>
            <a:r>
              <a:rPr lang="en-US" sz="3599">
                <a:solidFill>
                  <a:srgbClr val="008000"/>
                </a:solidFill>
                <a:latin typeface="Times New Roman" pitchFamily="18" charset="0"/>
                <a:cs typeface="Times New Roman" pitchFamily="18" charset="0"/>
              </a:rPr>
              <a:t>mẹ Gióng bị bệnh và qua </a:t>
            </a:r>
            <a:r>
              <a:rPr lang="en-US" sz="3599" smtClean="0">
                <a:solidFill>
                  <a:srgbClr val="008000"/>
                </a:solidFill>
                <a:latin typeface="Times New Roman" pitchFamily="18" charset="0"/>
                <a:cs typeface="Times New Roman" pitchFamily="18" charset="0"/>
              </a:rPr>
              <a:t>đời.</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86281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0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29" y="-268368"/>
            <a:ext cx="13442403" cy="4191001"/>
          </a:xfrm>
          <a:prstGeom prst="rect">
            <a:avLst/>
          </a:prstGeom>
        </p:spPr>
      </p:pic>
      <p:sp>
        <p:nvSpPr>
          <p:cNvPr id="99" name="TextBox 98"/>
          <p:cNvSpPr txBox="1"/>
          <p:nvPr/>
        </p:nvSpPr>
        <p:spPr>
          <a:xfrm>
            <a:off x="2359605" y="724988"/>
            <a:ext cx="7555051" cy="1753942"/>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5. Thánh Gióng đòi nhà vua phải sắm cho mình những vật dụng gì để đi đánh giặc?</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31" y="597373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0" y="3901491"/>
            <a:ext cx="59695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a:solidFill>
                  <a:srgbClr val="70AD47"/>
                </a:solidFill>
                <a:latin typeface="+mj-lt"/>
              </a:rPr>
              <a:t>A. Một đội quân bằng sắt, một cái roi sắt và một áo giáp sắt.</a:t>
            </a:r>
            <a:endParaRPr lang="en-US" sz="3200" dirty="0">
              <a:solidFill>
                <a:srgbClr val="70AD47"/>
              </a:solidFill>
              <a:latin typeface="+mj-lt"/>
            </a:endParaRPr>
          </a:p>
        </p:txBody>
      </p:sp>
      <p:sp>
        <p:nvSpPr>
          <p:cNvPr id="21" name="Rounded Rectangle 20"/>
          <p:cNvSpPr/>
          <p:nvPr/>
        </p:nvSpPr>
        <p:spPr>
          <a:xfrm>
            <a:off x="6340232" y="3915086"/>
            <a:ext cx="58128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dirty="0">
                <a:solidFill>
                  <a:srgbClr val="008000"/>
                </a:solidFill>
                <a:latin typeface="Times New Roman" panose="02020603050405020304" pitchFamily="18" charset="0"/>
              </a:rPr>
              <a:t>B</a:t>
            </a:r>
            <a:r>
              <a:rPr lang="vi-VN" sz="3200">
                <a:solidFill>
                  <a:srgbClr val="008000"/>
                </a:solidFill>
                <a:latin typeface="Times New Roman" panose="02020603050405020304" pitchFamily="18" charset="0"/>
              </a:rPr>
              <a:t>. Một con ngựa sắt, một cái roi sắt và một áo giáp sắt.</a:t>
            </a:r>
            <a:endParaRPr lang="en-US" sz="3200" dirty="0">
              <a:solidFill>
                <a:srgbClr val="008000"/>
              </a:solidFill>
              <a:latin typeface="Calibri"/>
            </a:endParaRPr>
          </a:p>
        </p:txBody>
      </p:sp>
      <p:sp>
        <p:nvSpPr>
          <p:cNvPr id="22" name="Rounded Rectangle 21"/>
          <p:cNvSpPr/>
          <p:nvPr/>
        </p:nvSpPr>
        <p:spPr>
          <a:xfrm>
            <a:off x="0" y="5126298"/>
            <a:ext cx="596922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200" dirty="0">
                <a:solidFill>
                  <a:srgbClr val="008000"/>
                </a:solidFill>
                <a:latin typeface="Times New Roman" pitchFamily="18" charset="0"/>
                <a:cs typeface="Times New Roman" pitchFamily="18" charset="0"/>
              </a:rPr>
              <a:t>C</a:t>
            </a:r>
            <a:r>
              <a:rPr lang="en-US" sz="3200">
                <a:solidFill>
                  <a:srgbClr val="008000"/>
                </a:solidFill>
                <a:latin typeface="Times New Roman" pitchFamily="18" charset="0"/>
                <a:cs typeface="Times New Roman" pitchFamily="18" charset="0"/>
              </a:rPr>
              <a:t>. Một đội quân bằng sắt, một áo giáp sắt và một cái nón sắt.</a:t>
            </a:r>
            <a:endParaRPr lang="en-US" sz="3200" dirty="0">
              <a:solidFill>
                <a:srgbClr val="008000"/>
              </a:solidFill>
              <a:latin typeface="Times New Roman" pitchFamily="18" charset="0"/>
              <a:cs typeface="Times New Roman" pitchFamily="18" charset="0"/>
            </a:endParaRPr>
          </a:p>
        </p:txBody>
      </p:sp>
      <p:sp>
        <p:nvSpPr>
          <p:cNvPr id="23" name="Rounded Rectangle 22"/>
          <p:cNvSpPr/>
          <p:nvPr/>
        </p:nvSpPr>
        <p:spPr>
          <a:xfrm>
            <a:off x="6359275" y="5118022"/>
            <a:ext cx="579380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dirty="0">
                <a:solidFill>
                  <a:srgbClr val="008000"/>
                </a:solidFill>
                <a:latin typeface="Times New Roman" panose="02020603050405020304" pitchFamily="18" charset="0"/>
                <a:cs typeface="Times New Roman" panose="02020603050405020304" pitchFamily="18" charset="0"/>
              </a:rPr>
              <a:t>D</a:t>
            </a:r>
            <a:r>
              <a:rPr lang="vi-VN" sz="3200">
                <a:solidFill>
                  <a:srgbClr val="008000"/>
                </a:solidFill>
                <a:latin typeface="Times New Roman" panose="02020603050405020304" pitchFamily="18" charset="0"/>
                <a:cs typeface="Times New Roman" panose="02020603050405020304" pitchFamily="18" charset="0"/>
              </a:rPr>
              <a:t>. Một con ngựa sắt, một đội quân bằng sắt và một áo giáp sắt.</a:t>
            </a:r>
            <a:endParaRPr lang="en-US" sz="32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18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9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38" y="-268377"/>
            <a:ext cx="13442403" cy="4191001"/>
          </a:xfrm>
          <a:prstGeom prst="rect">
            <a:avLst/>
          </a:prstGeom>
        </p:spPr>
      </p:pic>
      <p:sp>
        <p:nvSpPr>
          <p:cNvPr id="99" name="TextBox 98"/>
          <p:cNvSpPr txBox="1"/>
          <p:nvPr/>
        </p:nvSpPr>
        <p:spPr>
          <a:xfrm>
            <a:off x="2448742" y="816752"/>
            <a:ext cx="7455533" cy="1200051"/>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6. Khi Thánh Gióng gặp sứ giả, điều kì lạ nào đã xảy ra?</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22" y="597372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58642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itchFamily="18" charset="0"/>
                <a:cs typeface="Times New Roman" pitchFamily="18" charset="0"/>
              </a:rPr>
              <a:t>D</a:t>
            </a:r>
            <a:r>
              <a:rPr lang="vi-VN" sz="2400">
                <a:solidFill>
                  <a:srgbClr val="008000"/>
                </a:solidFill>
                <a:latin typeface="Times New Roman" pitchFamily="18" charset="0"/>
                <a:cs typeface="Times New Roman" pitchFamily="18" charset="0"/>
              </a:rPr>
              <a:t>. Gióng không ăn uống gì nhưng vẫn lớn nhanh như thổi.</a:t>
            </a:r>
            <a:endParaRPr lang="en-US" sz="2400" dirty="0">
              <a:solidFill>
                <a:srgbClr val="008000"/>
              </a:solidFill>
              <a:latin typeface="Times New Roman" pitchFamily="18" charset="0"/>
              <a:cs typeface="Times New Roman" pitchFamily="18" charset="0"/>
            </a:endParaRPr>
          </a:p>
        </p:txBody>
      </p:sp>
      <p:sp>
        <p:nvSpPr>
          <p:cNvPr id="17" name="Rounded Rectangle 16"/>
          <p:cNvSpPr/>
          <p:nvPr/>
        </p:nvSpPr>
        <p:spPr>
          <a:xfrm>
            <a:off x="-28733" y="5131686"/>
            <a:ext cx="60677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itchFamily="18" charset="0"/>
                <a:cs typeface="Times New Roman" pitchFamily="18" charset="0"/>
              </a:rPr>
              <a:t>C</a:t>
            </a:r>
            <a:r>
              <a:rPr lang="vi-VN" sz="2400">
                <a:solidFill>
                  <a:srgbClr val="008000"/>
                </a:solidFill>
                <a:latin typeface="Times New Roman" pitchFamily="18" charset="0"/>
                <a:cs typeface="Times New Roman" pitchFamily="18" charset="0"/>
              </a:rPr>
              <a:t>. Gióng lớn nhanh như thổi, cơm ăn mấy cũng không no, áo vừa mặc xong đã đứt chỉ.</a:t>
            </a:r>
            <a:endParaRPr lang="en-US" sz="2400" dirty="0">
              <a:solidFill>
                <a:srgbClr val="008000"/>
              </a:solidFill>
              <a:latin typeface="Calibri"/>
            </a:endParaRPr>
          </a:p>
        </p:txBody>
      </p:sp>
      <p:sp>
        <p:nvSpPr>
          <p:cNvPr id="18" name="Rounded Rectangle 17"/>
          <p:cNvSpPr/>
          <p:nvPr/>
        </p:nvSpPr>
        <p:spPr>
          <a:xfrm>
            <a:off x="1" y="3923196"/>
            <a:ext cx="603903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a:solidFill>
                  <a:srgbClr val="008000"/>
                </a:solidFill>
                <a:latin typeface="Times New Roman" pitchFamily="18" charset="0"/>
                <a:cs typeface="Times New Roman" pitchFamily="18" charset="0"/>
              </a:rPr>
              <a:t>A. Gióng không cần ăn uống, lớn nhanh như thổi, trở thành một chàng trai khôi ngô tuấn tú.</a:t>
            </a:r>
            <a:endParaRPr lang="en-US" sz="2400"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58642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smtClean="0">
                <a:solidFill>
                  <a:srgbClr val="008000"/>
                </a:solidFill>
                <a:latin typeface="Times New Roman" pitchFamily="18" charset="0"/>
                <a:cs typeface="Times New Roman" pitchFamily="18" charset="0"/>
              </a:rPr>
              <a:t>B.</a:t>
            </a:r>
            <a:r>
              <a:rPr lang="en-US" sz="2400" smtClean="0">
                <a:solidFill>
                  <a:srgbClr val="008000"/>
                </a:solidFill>
                <a:latin typeface="Times New Roman" pitchFamily="18" charset="0"/>
                <a:cs typeface="Times New Roman" pitchFamily="18" charset="0"/>
              </a:rPr>
              <a:t> </a:t>
            </a:r>
            <a:r>
              <a:rPr lang="vi-VN" sz="2400" smtClean="0">
                <a:solidFill>
                  <a:srgbClr val="008000"/>
                </a:solidFill>
                <a:latin typeface="Times New Roman" pitchFamily="18" charset="0"/>
                <a:cs typeface="Times New Roman" pitchFamily="18" charset="0"/>
              </a:rPr>
              <a:t>Gióng </a:t>
            </a:r>
            <a:r>
              <a:rPr lang="vi-VN" sz="2400">
                <a:solidFill>
                  <a:srgbClr val="008000"/>
                </a:solidFill>
                <a:latin typeface="Times New Roman" pitchFamily="18" charset="0"/>
                <a:cs typeface="Times New Roman" pitchFamily="18" charset="0"/>
              </a:rPr>
              <a:t>không nói năng gì, cứ lo âu suốt ngày.</a:t>
            </a:r>
            <a:endParaRPr lang="en-US" sz="2400"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57860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8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48" y="-268387"/>
            <a:ext cx="13442403" cy="4191001"/>
          </a:xfrm>
          <a:prstGeom prst="rect">
            <a:avLst/>
          </a:prstGeom>
        </p:spPr>
      </p:pic>
      <p:sp>
        <p:nvSpPr>
          <p:cNvPr id="99" name="TextBox 98"/>
          <p:cNvSpPr txBox="1"/>
          <p:nvPr/>
        </p:nvSpPr>
        <p:spPr>
          <a:xfrm>
            <a:off x="2346326" y="926123"/>
            <a:ext cx="8054432" cy="175394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7. Chi tiết nào sau đây trong truyện Thánh Gióng không mang yếu tố tưởng tượng kì ảo?</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12" y="597371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30938" y="3854193"/>
            <a:ext cx="589330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vi-VN" sz="2400" dirty="0">
                <a:solidFill>
                  <a:srgbClr val="008000"/>
                </a:solidFill>
                <a:latin typeface="Times New Roman" panose="02020603050405020304" pitchFamily="18" charset="0"/>
              </a:rPr>
              <a:t>A</a:t>
            </a:r>
            <a:r>
              <a:rPr lang="vi-VN" sz="2400">
                <a:solidFill>
                  <a:srgbClr val="008000"/>
                </a:solidFill>
                <a:latin typeface="Times New Roman" panose="02020603050405020304" pitchFamily="18" charset="0"/>
              </a:rPr>
              <a:t>. Người mẹ mang thai sau khi ướm chân vào một bàn chân to, sau đó mười hai tháng thì sinh ra Gióng.</a:t>
            </a:r>
            <a:endParaRPr lang="en-US" sz="2400" dirty="0">
              <a:solidFill>
                <a:srgbClr val="008000"/>
              </a:solidFill>
              <a:latin typeface="Calibri Light"/>
            </a:endParaRPr>
          </a:p>
        </p:txBody>
      </p:sp>
      <p:sp>
        <p:nvSpPr>
          <p:cNvPr id="17" name="Rounded Rectangle 16"/>
          <p:cNvSpPr/>
          <p:nvPr/>
        </p:nvSpPr>
        <p:spPr>
          <a:xfrm>
            <a:off x="6285453" y="5040812"/>
            <a:ext cx="59065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rPr>
              <a:t>D</a:t>
            </a:r>
            <a:r>
              <a:rPr lang="vi-VN" sz="2400">
                <a:solidFill>
                  <a:srgbClr val="008000"/>
                </a:solidFill>
                <a:latin typeface="Times New Roman" panose="02020603050405020304" pitchFamily="18" charset="0"/>
              </a:rPr>
              <a:t>. </a:t>
            </a:r>
            <a:r>
              <a:rPr lang="vi-VN" sz="2400" smtClean="0">
                <a:solidFill>
                  <a:srgbClr val="008000"/>
                </a:solidFill>
                <a:latin typeface="Times New Roman" panose="02020603050405020304" pitchFamily="18" charset="0"/>
              </a:rPr>
              <a:t>Vua </a:t>
            </a:r>
            <a:r>
              <a:rPr lang="vi-VN" sz="2400">
                <a:solidFill>
                  <a:srgbClr val="008000"/>
                </a:solidFill>
                <a:latin typeface="Times New Roman" panose="02020603050405020304" pitchFamily="18" charset="0"/>
              </a:rPr>
              <a:t>Hùng cho sứ giả đi khắp nơi tìm người tài ra đánh giặc cứu nước.</a:t>
            </a:r>
            <a:endParaRPr lang="en-US" sz="2400" dirty="0">
              <a:solidFill>
                <a:srgbClr val="008000"/>
              </a:solidFill>
              <a:latin typeface="Calibri Light"/>
            </a:endParaRPr>
          </a:p>
        </p:txBody>
      </p:sp>
      <p:sp>
        <p:nvSpPr>
          <p:cNvPr id="18" name="Rounded Rectangle 17"/>
          <p:cNvSpPr/>
          <p:nvPr/>
        </p:nvSpPr>
        <p:spPr>
          <a:xfrm>
            <a:off x="-30938" y="5040812"/>
            <a:ext cx="5892964" cy="103682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vi-VN" sz="2400" dirty="0">
                <a:solidFill>
                  <a:srgbClr val="008000"/>
                </a:solidFill>
                <a:latin typeface="Times New Roman" pitchFamily="18" charset="0"/>
                <a:cs typeface="Times New Roman" pitchFamily="18" charset="0"/>
              </a:rPr>
              <a:t>C</a:t>
            </a:r>
            <a:r>
              <a:rPr lang="vi-VN" sz="2400">
                <a:solidFill>
                  <a:srgbClr val="008000"/>
                </a:solidFill>
                <a:latin typeface="Times New Roman" pitchFamily="18" charset="0"/>
                <a:cs typeface="Times New Roman" pitchFamily="18" charset="0"/>
              </a:rPr>
              <a:t>. Sau khi thắng giặc, Thánh Gióng cởi áo giáp sắt bỏ lại rồi cưỡi ngựa phi lên trời.</a:t>
            </a:r>
            <a:endParaRPr lang="en-US" sz="2400" dirty="0">
              <a:solidFill>
                <a:srgbClr val="008000"/>
              </a:solidFill>
              <a:latin typeface="Times New Roman" pitchFamily="18" charset="0"/>
              <a:cs typeface="Times New Roman" pitchFamily="18" charset="0"/>
            </a:endParaRPr>
          </a:p>
        </p:txBody>
      </p:sp>
      <p:sp>
        <p:nvSpPr>
          <p:cNvPr id="19" name="Rounded Rectangle 18"/>
          <p:cNvSpPr/>
          <p:nvPr/>
        </p:nvSpPr>
        <p:spPr>
          <a:xfrm>
            <a:off x="6285453" y="3854193"/>
            <a:ext cx="588231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rPr>
              <a:t>B</a:t>
            </a:r>
            <a:r>
              <a:rPr lang="vi-VN" sz="2400">
                <a:solidFill>
                  <a:srgbClr val="008000"/>
                </a:solidFill>
                <a:latin typeface="Times New Roman" panose="02020603050405020304" pitchFamily="18" charset="0"/>
              </a:rPr>
              <a:t>. Gióng lớn nhanh như thổi, ăn bao nhiêu cũng không thấy no.</a:t>
            </a:r>
            <a:endParaRPr lang="en-US" sz="2400" dirty="0">
              <a:solidFill>
                <a:srgbClr val="008000"/>
              </a:solidFill>
              <a:latin typeface="Calibri Light"/>
            </a:endParaRPr>
          </a:p>
        </p:txBody>
      </p:sp>
    </p:spTree>
    <p:extLst>
      <p:ext uri="{BB962C8B-B14F-4D97-AF65-F5344CB8AC3E}">
        <p14:creationId xmlns:p14="http://schemas.microsoft.com/office/powerpoint/2010/main" val="140611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7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59" y="-268398"/>
            <a:ext cx="13442403" cy="4191001"/>
          </a:xfrm>
          <a:prstGeom prst="rect">
            <a:avLst/>
          </a:prstGeom>
        </p:spPr>
      </p:pic>
      <p:sp>
        <p:nvSpPr>
          <p:cNvPr id="99" name="TextBox 98"/>
          <p:cNvSpPr txBox="1"/>
          <p:nvPr/>
        </p:nvSpPr>
        <p:spPr>
          <a:xfrm>
            <a:off x="1898678" y="728684"/>
            <a:ext cx="8731460" cy="1753942"/>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8. Trong truyện Thánh Gióng, sau khi roi sắt bị gãy, Thánh Gióng đã dùng vật gì để tiếp tục đánh giặc?</a:t>
            </a:r>
            <a:endParaRPr lang="en-US" sz="3599" dirty="0">
              <a:solidFill>
                <a:srgbClr val="0000FF"/>
              </a:solidFill>
              <a:latin typeface="Calibri Light"/>
            </a:endParaRPr>
          </a:p>
        </p:txBody>
      </p:sp>
      <p:sp>
        <p:nvSpPr>
          <p:cNvPr id="102" name="Rounded Rectangle 101"/>
          <p:cNvSpPr/>
          <p:nvPr/>
        </p:nvSpPr>
        <p:spPr>
          <a:xfrm>
            <a:off x="6280329" y="5044215"/>
            <a:ext cx="498593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D</a:t>
            </a:r>
            <a:r>
              <a:rPr lang="vi-VN" sz="2799">
                <a:solidFill>
                  <a:srgbClr val="008000"/>
                </a:solidFill>
                <a:latin typeface="Times New Roman" panose="02020603050405020304" pitchFamily="18" charset="0"/>
              </a:rPr>
              <a:t>. Cho ngựa phun lửa vào quân giặc.</a:t>
            </a:r>
            <a:endParaRPr lang="en-US" sz="2799" dirty="0">
              <a:solidFill>
                <a:srgbClr val="008000"/>
              </a:solidFill>
              <a:latin typeface="Calibri Light"/>
            </a:endParaRPr>
          </a:p>
        </p:txBody>
      </p:sp>
      <p:sp>
        <p:nvSpPr>
          <p:cNvPr id="103" name="Rounded Rectangle 102"/>
          <p:cNvSpPr/>
          <p:nvPr/>
        </p:nvSpPr>
        <p:spPr>
          <a:xfrm>
            <a:off x="999296" y="3656754"/>
            <a:ext cx="4989297" cy="112665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cs typeface="Times New Roman" pitchFamily="18" charset="0"/>
              </a:rPr>
              <a:t>A</a:t>
            </a:r>
            <a:r>
              <a:rPr lang="vi-VN" sz="2799">
                <a:solidFill>
                  <a:srgbClr val="008000"/>
                </a:solidFill>
                <a:latin typeface="Times New Roman" panose="02020603050405020304" pitchFamily="18" charset="0"/>
                <a:cs typeface="Times New Roman" pitchFamily="18" charset="0"/>
              </a:rPr>
              <a:t>. Nhổ những cụm tre ven đường để quật vào quân giặc.</a:t>
            </a:r>
            <a:endParaRPr lang="en-US" sz="2799" dirty="0">
              <a:solidFill>
                <a:srgbClr val="008000"/>
              </a:solidFill>
              <a:latin typeface="Calibri Light"/>
              <a:cs typeface="Times New Roman" pitchFamily="18" charset="0"/>
            </a:endParaRPr>
          </a:p>
        </p:txBody>
      </p:sp>
      <p:sp>
        <p:nvSpPr>
          <p:cNvPr id="104" name="Rounded Rectangle 103"/>
          <p:cNvSpPr/>
          <p:nvPr/>
        </p:nvSpPr>
        <p:spPr>
          <a:xfrm>
            <a:off x="999298" y="5020871"/>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a:solidFill>
                  <a:srgbClr val="008000"/>
                </a:solidFill>
                <a:latin typeface="Times New Roman" pitchFamily="18" charset="0"/>
                <a:cs typeface="Times New Roman" pitchFamily="18" charset="0"/>
              </a:rPr>
              <a:t>C. Dùng tay không.</a:t>
            </a:r>
            <a:endParaRPr lang="en-US" sz="2799" dirty="0">
              <a:solidFill>
                <a:srgbClr val="008000"/>
              </a:solidFill>
              <a:latin typeface="Times New Roman" pitchFamily="18" charset="0"/>
              <a:cs typeface="Times New Roman" pitchFamily="18" charset="0"/>
            </a:endParaRPr>
          </a:p>
        </p:txBody>
      </p:sp>
      <p:sp>
        <p:nvSpPr>
          <p:cNvPr id="105" name="Rounded Rectangle 104"/>
          <p:cNvSpPr/>
          <p:nvPr/>
        </p:nvSpPr>
        <p:spPr>
          <a:xfrm>
            <a:off x="6274572" y="3656755"/>
            <a:ext cx="4972980" cy="1124816"/>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B</a:t>
            </a:r>
            <a:r>
              <a:rPr lang="vi-VN" sz="2799">
                <a:solidFill>
                  <a:srgbClr val="008000"/>
                </a:solidFill>
                <a:latin typeface="Times New Roman" panose="02020603050405020304" pitchFamily="18" charset="0"/>
              </a:rPr>
              <a:t>. Gươm, giáo cướp được của quân giặc.</a:t>
            </a:r>
            <a:endParaRPr lang="en-US" sz="3599" dirty="0">
              <a:solidFill>
                <a:srgbClr val="008000"/>
              </a:solidFill>
              <a:latin typeface="Calibri"/>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01" y="5973702"/>
            <a:ext cx="1418851"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22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additive="base">
                                        <p:cTn id="25" dur="500" fill="hold"/>
                                        <p:tgtEl>
                                          <p:spTgt spid="105"/>
                                        </p:tgtEl>
                                        <p:attrNameLst>
                                          <p:attrName>ppt_x</p:attrName>
                                        </p:attrNameLst>
                                      </p:cBhvr>
                                      <p:tavLst>
                                        <p:tav tm="0">
                                          <p:val>
                                            <p:strVal val="#ppt_x"/>
                                          </p:val>
                                        </p:tav>
                                        <p:tav tm="100000">
                                          <p:val>
                                            <p:strVal val="#ppt_x"/>
                                          </p:val>
                                        </p:tav>
                                      </p:tavLst>
                                    </p:anim>
                                    <p:anim calcmode="lin" valueType="num">
                                      <p:cBhvr additive="base">
                                        <p:cTn id="26"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500" fill="hold"/>
                                        <p:tgtEl>
                                          <p:spTgt spid="104"/>
                                        </p:tgtEl>
                                        <p:attrNameLst>
                                          <p:attrName>ppt_x</p:attrName>
                                        </p:attrNameLst>
                                      </p:cBhvr>
                                      <p:tavLst>
                                        <p:tav tm="0">
                                          <p:val>
                                            <p:strVal val="#ppt_x"/>
                                          </p:val>
                                        </p:tav>
                                        <p:tav tm="100000">
                                          <p:val>
                                            <p:strVal val="#ppt_x"/>
                                          </p:val>
                                        </p:tav>
                                      </p:tavLst>
                                    </p:anim>
                                    <p:anim calcmode="lin" valueType="num">
                                      <p:cBhvr additive="base">
                                        <p:cTn id="3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additive="base">
                                        <p:cTn id="37" dur="500" fill="hold"/>
                                        <p:tgtEl>
                                          <p:spTgt spid="102"/>
                                        </p:tgtEl>
                                        <p:attrNameLst>
                                          <p:attrName>ppt_x</p:attrName>
                                        </p:attrNameLst>
                                      </p:cBhvr>
                                      <p:tavLst>
                                        <p:tav tm="0">
                                          <p:val>
                                            <p:strVal val="#ppt_x"/>
                                          </p:val>
                                        </p:tav>
                                        <p:tav tm="100000">
                                          <p:val>
                                            <p:strVal val="#ppt_x"/>
                                          </p:val>
                                        </p:tav>
                                      </p:tavLst>
                                    </p:anim>
                                    <p:anim calcmode="lin" valueType="num">
                                      <p:cBhvr additive="base">
                                        <p:cTn id="3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3"/>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03"/>
                                        </p:tgtEl>
                                        <p:attrNameLst>
                                          <p:attrName>style.color</p:attrName>
                                        </p:attrNameLst>
                                      </p:cBhvr>
                                      <p:by>
                                        <p:hsl h="7200000" s="0" l="0"/>
                                      </p:by>
                                    </p:animClr>
                                    <p:animClr clrSpc="hsl" dir="cw">
                                      <p:cBhvr>
                                        <p:cTn id="44" dur="500" fill="hold"/>
                                        <p:tgtEl>
                                          <p:spTgt spid="103"/>
                                        </p:tgtEl>
                                        <p:attrNameLst>
                                          <p:attrName>fillcolor</p:attrName>
                                        </p:attrNameLst>
                                      </p:cBhvr>
                                      <p:by>
                                        <p:hsl h="7200000" s="0" l="0"/>
                                      </p:by>
                                    </p:animClr>
                                    <p:animClr clrSpc="hsl" dir="cw">
                                      <p:cBhvr>
                                        <p:cTn id="45" dur="500" fill="hold"/>
                                        <p:tgtEl>
                                          <p:spTgt spid="103"/>
                                        </p:tgtEl>
                                        <p:attrNameLst>
                                          <p:attrName>stroke.color</p:attrName>
                                        </p:attrNameLst>
                                      </p:cBhvr>
                                      <p:by>
                                        <p:hsl h="7200000" s="0" l="0"/>
                                      </p:by>
                                    </p:animClr>
                                    <p:set>
                                      <p:cBhvr>
                                        <p:cTn id="46" dur="500" fill="hold"/>
                                        <p:tgtEl>
                                          <p:spTgt spid="103"/>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7" restart="whenNotActive" fill="hold" evtFilter="cancelBubble" nodeType="interactiveSeq">
                <p:stCondLst>
                  <p:cond evt="onClick" delay="0">
                    <p:tgtEl>
                      <p:spTgt spid="10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5"/>
                                        </p:tgtEl>
                                      </p:cBhvr>
                                    </p:animEffect>
                                    <p:set>
                                      <p:cBhvr>
                                        <p:cTn id="52" dur="1" fill="hold">
                                          <p:stCondLst>
                                            <p:cond delay="499"/>
                                          </p:stCondLst>
                                        </p:cTn>
                                        <p:tgtEl>
                                          <p:spTgt spid="10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5"/>
                  </p:tgtEl>
                </p:cond>
              </p:nextCondLst>
            </p:seq>
            <p:seq concurrent="1" nextAc="seek">
              <p:cTn id="53" restart="whenNotActive" fill="hold" evtFilter="cancelBubble" nodeType="interactiveSeq">
                <p:stCondLst>
                  <p:cond evt="onClick" delay="0">
                    <p:tgtEl>
                      <p:spTgt spid="10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4"/>
                  </p:tgtEl>
                </p:cond>
              </p:nextCondLst>
            </p:seq>
            <p:seq concurrent="1" nextAc="seek">
              <p:cTn id="59" restart="whenNotActive" fill="hold" evtFilter="cancelBubble" nodeType="interactiveSeq">
                <p:stCondLst>
                  <p:cond evt="onClick" delay="0">
                    <p:tgtEl>
                      <p:spTgt spid="10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02"/>
                                        </p:tgtEl>
                                      </p:cBhvr>
                                    </p:animEffect>
                                    <p:set>
                                      <p:cBhvr>
                                        <p:cTn id="64" dur="1" fill="hold">
                                          <p:stCondLst>
                                            <p:cond delay="499"/>
                                          </p:stCondLst>
                                        </p:cTn>
                                        <p:tgtEl>
                                          <p:spTgt spid="10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2"/>
                  </p:tgtEl>
                </p:cond>
              </p:nextCondLst>
            </p:seq>
          </p:childTnLst>
        </p:cTn>
      </p:par>
    </p:tnLst>
    <p:bldLst>
      <p:bldP spid="99" grpId="0"/>
      <p:bldP spid="102" grpId="0" animBg="1"/>
      <p:bldP spid="102" grpId="1" animBg="1"/>
      <p:bldP spid="103" grpId="0" animBg="1"/>
      <p:bldP spid="103" grpId="1" animBg="1"/>
      <p:bldP spid="104" grpId="0" animBg="1"/>
      <p:bldP spid="104" grpId="1" animBg="1"/>
      <p:bldP spid="105" grpId="0" animBg="1"/>
      <p:bldP spid="105"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64"/>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71" y="-268410"/>
            <a:ext cx="13442403" cy="4191001"/>
          </a:xfrm>
          <a:prstGeom prst="rect">
            <a:avLst/>
          </a:prstGeom>
        </p:spPr>
      </p:pic>
      <p:sp>
        <p:nvSpPr>
          <p:cNvPr id="99" name="TextBox 98"/>
          <p:cNvSpPr txBox="1"/>
          <p:nvPr/>
        </p:nvSpPr>
        <p:spPr>
          <a:xfrm>
            <a:off x="2575802" y="950130"/>
            <a:ext cx="7534317" cy="175394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9. Để ghi nhớ công ơn của Thánh Gióng, vua Hùng đã phong cho Thánh Gióng danh hiệu gì?</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89" y="5973690"/>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980253" y="390149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A</a:t>
            </a:r>
            <a:r>
              <a:rPr lang="vi-VN" sz="3599">
                <a:solidFill>
                  <a:srgbClr val="008000"/>
                </a:solidFill>
                <a:latin typeface="Times New Roman" panose="02020603050405020304" pitchFamily="18" charset="0"/>
              </a:rPr>
              <a:t>. Đức Thánh Tản Viên.</a:t>
            </a:r>
            <a:endParaRPr lang="en-US" sz="3599" dirty="0">
              <a:solidFill>
                <a:srgbClr val="008000"/>
              </a:solidFill>
              <a:latin typeface="Calibri Light"/>
            </a:endParaRPr>
          </a:p>
        </p:txBody>
      </p:sp>
      <p:sp>
        <p:nvSpPr>
          <p:cNvPr id="21" name="Rounded Rectangle 20"/>
          <p:cNvSpPr/>
          <p:nvPr/>
        </p:nvSpPr>
        <p:spPr>
          <a:xfrm>
            <a:off x="6340233" y="3915086"/>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B</a:t>
            </a:r>
            <a:r>
              <a:rPr lang="vi-VN" sz="3599">
                <a:solidFill>
                  <a:srgbClr val="008000"/>
                </a:solidFill>
                <a:latin typeface="Times New Roman" panose="02020603050405020304" pitchFamily="18" charset="0"/>
              </a:rPr>
              <a:t>. Phù Đổng Thiên Vương.</a:t>
            </a:r>
            <a:endParaRPr lang="en-US" sz="3599" dirty="0">
              <a:solidFill>
                <a:srgbClr val="008000"/>
              </a:solidFill>
              <a:latin typeface="Calibri Light"/>
            </a:endParaRPr>
          </a:p>
        </p:txBody>
      </p:sp>
      <p:sp>
        <p:nvSpPr>
          <p:cNvPr id="22" name="Rounded Rectangle 21"/>
          <p:cNvSpPr/>
          <p:nvPr/>
        </p:nvSpPr>
        <p:spPr>
          <a:xfrm>
            <a:off x="979934" y="5126256"/>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C</a:t>
            </a:r>
            <a:r>
              <a:rPr lang="vi-VN" sz="3599">
                <a:solidFill>
                  <a:srgbClr val="008000"/>
                </a:solidFill>
                <a:latin typeface="Times New Roman" panose="02020603050405020304" pitchFamily="18" charset="0"/>
              </a:rPr>
              <a:t>. Lưỡng quốc Trạng nguyên.</a:t>
            </a:r>
            <a:endParaRPr lang="en-US" sz="3599" dirty="0">
              <a:solidFill>
                <a:srgbClr val="008000"/>
              </a:solidFill>
              <a:latin typeface="Calibri Light"/>
            </a:endParaRPr>
          </a:p>
        </p:txBody>
      </p:sp>
      <p:sp>
        <p:nvSpPr>
          <p:cNvPr id="23" name="Rounded Rectangle 22"/>
          <p:cNvSpPr/>
          <p:nvPr/>
        </p:nvSpPr>
        <p:spPr>
          <a:xfrm>
            <a:off x="6359276" y="5117980"/>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D</a:t>
            </a:r>
            <a:r>
              <a:rPr lang="vi-VN" sz="3599">
                <a:solidFill>
                  <a:srgbClr val="008000"/>
                </a:solidFill>
                <a:latin typeface="Times New Roman" pitchFamily="18" charset="0"/>
                <a:cs typeface="Times New Roman" pitchFamily="18" charset="0"/>
              </a:rPr>
              <a:t>. Bố Cái Đại Vương.</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2682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5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84" y="-268423"/>
            <a:ext cx="13442403" cy="4191001"/>
          </a:xfrm>
          <a:prstGeom prst="rect">
            <a:avLst/>
          </a:prstGeom>
        </p:spPr>
      </p:pic>
      <p:sp>
        <p:nvSpPr>
          <p:cNvPr id="99" name="TextBox 98"/>
          <p:cNvSpPr txBox="1"/>
          <p:nvPr/>
        </p:nvSpPr>
        <p:spPr>
          <a:xfrm>
            <a:off x="2972050" y="950117"/>
            <a:ext cx="6551512" cy="1938992"/>
          </a:xfrm>
          <a:prstGeom prst="rect">
            <a:avLst/>
          </a:prstGeom>
          <a:noFill/>
        </p:spPr>
        <p:txBody>
          <a:bodyPr wrap="square" rtlCol="0">
            <a:spAutoFit/>
          </a:bodyPr>
          <a:lstStyle/>
          <a:p>
            <a:pPr defTabSz="914217"/>
            <a:r>
              <a:rPr lang="vi-VN" sz="4000">
                <a:solidFill>
                  <a:srgbClr val="0000FF"/>
                </a:solidFill>
                <a:latin typeface="Times New Roman" panose="02020603050405020304" pitchFamily="18" charset="0"/>
                <a:cs typeface="Times New Roman" panose="02020603050405020304" pitchFamily="18" charset="0"/>
              </a:rPr>
              <a:t>Câu 10. Câu nào dưới đây nói đúng nhất về nhân vật Thánh Gióng?</a:t>
            </a:r>
            <a:endParaRPr lang="en-US" sz="4000" dirty="0">
              <a:solidFill>
                <a:srgbClr val="0000FF"/>
              </a:solidFill>
              <a:latin typeface="Times New Roman" panose="02020603050405020304" pitchFamily="18" charset="0"/>
              <a:cs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76" y="597367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D</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một cậu bé kì lạ mà chỉ có ở thời xa xưa.</a:t>
            </a:r>
            <a:endParaRPr lang="en-US" sz="2000" dirty="0">
              <a:solidFill>
                <a:srgbClr val="008000"/>
              </a:solidFill>
              <a:latin typeface="Times New Roman" pitchFamily="18" charset="0"/>
              <a:cs typeface="Times New Roman" pitchFamily="18" charset="0"/>
            </a:endParaRPr>
          </a:p>
        </p:txBody>
      </p:sp>
      <p:sp>
        <p:nvSpPr>
          <p:cNvPr id="17" name="Rounded Rectangle 16"/>
          <p:cNvSpPr/>
          <p:nvPr/>
        </p:nvSpPr>
        <p:spPr>
          <a:xfrm>
            <a:off x="1" y="5131686"/>
            <a:ext cx="603903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itchFamily="18" charset="0"/>
                <a:cs typeface="Times New Roman" pitchFamily="18" charset="0"/>
              </a:rPr>
              <a:t>C</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vừa được xây dựng dựa trên thực tế anh hùng trẻ tuổi trong lịch sử, vừa từ trí tưởng tượng bắt nguồn từ tinh thần yêu nước của nhân dân ta.</a:t>
            </a:r>
            <a:endParaRPr lang="en-US" sz="2000" dirty="0">
              <a:solidFill>
                <a:srgbClr val="008000"/>
              </a:solidFill>
              <a:latin typeface="Times New Roman" pitchFamily="18" charset="0"/>
              <a:cs typeface="Times New Roman" pitchFamily="18" charset="0"/>
            </a:endParaRPr>
          </a:p>
        </p:txBody>
      </p:sp>
      <p:sp>
        <p:nvSpPr>
          <p:cNvPr id="18" name="Rounded Rectangle 17"/>
          <p:cNvSpPr/>
          <p:nvPr/>
        </p:nvSpPr>
        <p:spPr>
          <a:xfrm>
            <a:off x="1" y="3923196"/>
            <a:ext cx="6039033"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A</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hoàn toàn không có thực, do nhân dân tưởng tượng ra.</a:t>
            </a:r>
            <a:endParaRPr lang="en-US" sz="2000"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B</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dược xây dựng từ hình ảnh những anh hùng có thật thời xưa.</a:t>
            </a:r>
            <a:endParaRPr lang="en-US" sz="2000"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4880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3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98" y="-268437"/>
            <a:ext cx="13442403" cy="4191001"/>
          </a:xfrm>
          <a:prstGeom prst="rect">
            <a:avLst/>
          </a:prstGeom>
        </p:spPr>
      </p:pic>
      <p:sp>
        <p:nvSpPr>
          <p:cNvPr id="99" name="TextBox 98"/>
          <p:cNvSpPr txBox="1"/>
          <p:nvPr/>
        </p:nvSpPr>
        <p:spPr>
          <a:xfrm>
            <a:off x="2575706" y="714998"/>
            <a:ext cx="7328568" cy="1323183"/>
          </a:xfrm>
          <a:prstGeom prst="rect">
            <a:avLst/>
          </a:prstGeom>
          <a:noFill/>
        </p:spPr>
        <p:txBody>
          <a:bodyPr wrap="square" rtlCol="0">
            <a:spAutoFit/>
          </a:bodyPr>
          <a:lstStyle/>
          <a:p>
            <a:pPr defTabSz="914217"/>
            <a:r>
              <a:rPr lang="vi-VN" sz="3999">
                <a:solidFill>
                  <a:srgbClr val="0000FF"/>
                </a:solidFill>
                <a:latin typeface="Times New Roman" pitchFamily="18" charset="0"/>
                <a:cs typeface="Times New Roman" pitchFamily="18" charset="0"/>
              </a:rPr>
              <a:t>Câu 11. Tại sao xếp truyện Thánh Gióng vào thể loại truyền thuyết?</a:t>
            </a:r>
            <a:endParaRPr lang="en-US" sz="39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62" y="597366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 y="3854193"/>
            <a:ext cx="586231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A</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Câu chuyện được kể, lưu truyền từ đời này qua đời khác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404" y="5040812"/>
            <a:ext cx="595951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D</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Câu chuyện tưởng tượng, có nhiều yếu tố hoang đường, kì ảo liên quan tới sự thật lịch sử</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0" y="5040812"/>
            <a:ext cx="586202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C</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Đó là câu chuyện dân gian về các anh hùng thời xa xưa</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404" y="3854193"/>
            <a:ext cx="597923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B</a:t>
            </a:r>
            <a:r>
              <a:rPr lang="en-US" sz="2400">
                <a:solidFill>
                  <a:srgbClr val="008000"/>
                </a:solidFill>
                <a:latin typeface="Times New Roman" panose="02020603050405020304" pitchFamily="18" charset="0"/>
                <a:cs typeface="Times New Roman" panose="02020603050405020304" pitchFamily="18" charset="0"/>
              </a:rPr>
              <a:t>. Đó là câu chuyện liên quan tới nhân vật lịch sử</a:t>
            </a:r>
            <a:endParaRPr lang="en-US" sz="24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859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2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13" y="-268452"/>
            <a:ext cx="13442403" cy="4191001"/>
          </a:xfrm>
          <a:prstGeom prst="rect">
            <a:avLst/>
          </a:prstGeom>
        </p:spPr>
      </p:pic>
      <p:sp>
        <p:nvSpPr>
          <p:cNvPr id="99" name="TextBox 98"/>
          <p:cNvSpPr txBox="1"/>
          <p:nvPr/>
        </p:nvSpPr>
        <p:spPr>
          <a:xfrm>
            <a:off x="2575706" y="950088"/>
            <a:ext cx="6815980" cy="1753942"/>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12. Chi tiết tưởng tượng kì ảo thể hiện trí tưởng tượng chất phác của tác giả dân gian, đúng hay sai?</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47" y="597364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6339173" y="395197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199" smtClean="0">
                <a:solidFill>
                  <a:srgbClr val="008000"/>
                </a:solidFill>
                <a:latin typeface="Times New Roman" pitchFamily="18" charset="0"/>
                <a:cs typeface="Times New Roman" pitchFamily="18" charset="0"/>
              </a:rPr>
              <a:t>B</a:t>
            </a:r>
            <a:r>
              <a:rPr lang="vi-VN" sz="3199" smtClean="0">
                <a:solidFill>
                  <a:srgbClr val="008000"/>
                </a:solidFill>
                <a:latin typeface="Times New Roman" pitchFamily="18" charset="0"/>
                <a:cs typeface="Times New Roman" pitchFamily="18" charset="0"/>
              </a:rPr>
              <a:t>. </a:t>
            </a:r>
            <a:r>
              <a:rPr lang="en-US" sz="3199" smtClean="0">
                <a:solidFill>
                  <a:srgbClr val="008000"/>
                </a:solidFill>
                <a:latin typeface="Times New Roman" pitchFamily="18" charset="0"/>
                <a:cs typeface="Times New Roman" pitchFamily="18" charset="0"/>
              </a:rPr>
              <a:t>sai.</a:t>
            </a:r>
            <a:endParaRPr lang="en-US" sz="3199" dirty="0">
              <a:solidFill>
                <a:srgbClr val="008000"/>
              </a:solidFill>
              <a:latin typeface="Times New Roman" pitchFamily="18" charset="0"/>
              <a:cs typeface="Times New Roman" pitchFamily="18" charset="0"/>
            </a:endParaRPr>
          </a:p>
        </p:txBody>
      </p:sp>
      <p:sp>
        <p:nvSpPr>
          <p:cNvPr id="21" name="Rounded Rectangle 20"/>
          <p:cNvSpPr/>
          <p:nvPr/>
        </p:nvSpPr>
        <p:spPr>
          <a:xfrm>
            <a:off x="966763" y="3901772"/>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smtClean="0">
                <a:solidFill>
                  <a:srgbClr val="008000"/>
                </a:solidFill>
                <a:latin typeface="Times New Roman" pitchFamily="18" charset="0"/>
                <a:cs typeface="Times New Roman" pitchFamily="18" charset="0"/>
              </a:rPr>
              <a:t>A</a:t>
            </a:r>
            <a:r>
              <a:rPr lang="vi-VN" sz="3599" smtClean="0">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đúng.</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282228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21"/>
                                        </p:tgtEl>
                                        <p:attrNameLst>
                                          <p:attrName>style.color</p:attrName>
                                        </p:attrNameLst>
                                      </p:cBhvr>
                                      <p:by>
                                        <p:hsl h="7200000" s="0" l="0"/>
                                      </p:by>
                                    </p:animClr>
                                    <p:animClr clrSpc="hsl" dir="cw">
                                      <p:cBhvr>
                                        <p:cTn id="32" dur="500" fill="hold"/>
                                        <p:tgtEl>
                                          <p:spTgt spid="21"/>
                                        </p:tgtEl>
                                        <p:attrNameLst>
                                          <p:attrName>fillcolor</p:attrName>
                                        </p:attrNameLst>
                                      </p:cBhvr>
                                      <p:by>
                                        <p:hsl h="7200000" s="0" l="0"/>
                                      </p:by>
                                    </p:animClr>
                                    <p:animClr clrSpc="hsl" dir="cw">
                                      <p:cBhvr>
                                        <p:cTn id="33" dur="500" fill="hold"/>
                                        <p:tgtEl>
                                          <p:spTgt spid="21"/>
                                        </p:tgtEl>
                                        <p:attrNameLst>
                                          <p:attrName>stroke.color</p:attrName>
                                        </p:attrNameLst>
                                      </p:cBhvr>
                                      <p:by>
                                        <p:hsl h="7200000" s="0" l="0"/>
                                      </p:by>
                                    </p:animClr>
                                    <p:set>
                                      <p:cBhvr>
                                        <p:cTn id="34" dur="500" fill="hold"/>
                                        <p:tgtEl>
                                          <p:spTgt spid="21"/>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childTnLst>
        </p:cTn>
      </p:par>
    </p:tnLst>
    <p:bldLst>
      <p:bldP spid="99" grpId="0"/>
      <p:bldP spid="20" grpId="0" animBg="1"/>
      <p:bldP spid="20" grpId="1" animBg="1"/>
      <p:bldP spid="21" grpId="0"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err="1" smtClean="0">
                <a:solidFill>
                  <a:srgbClr val="002060"/>
                </a:solidFill>
                <a:latin typeface="Times New Roman" panose="02020603050405020304" pitchFamily="18" charset="0"/>
                <a:cs typeface="Times New Roman" panose="02020603050405020304" pitchFamily="18" charset="0"/>
              </a:rPr>
              <a:t>Câu</a:t>
            </a:r>
            <a:r>
              <a:rPr lang="en-US" sz="3200" smtClean="0">
                <a:solidFill>
                  <a:srgbClr val="002060"/>
                </a:solidFill>
                <a:latin typeface="Times New Roman" panose="02020603050405020304" pitchFamily="18" charset="0"/>
                <a:cs typeface="Times New Roman" panose="02020603050405020304" pitchFamily="18" charset="0"/>
              </a:rPr>
              <a:t> 3. </a:t>
            </a:r>
            <a:r>
              <a:rPr lang="en-US" sz="3200" dirty="0" err="1" smtClean="0">
                <a:solidFill>
                  <a:srgbClr val="002060"/>
                </a:solidFill>
                <a:latin typeface="Times New Roman" panose="02020603050405020304" pitchFamily="18" charset="0"/>
                <a:cs typeface="Times New Roman" panose="02020603050405020304" pitchFamily="18" charset="0"/>
              </a:rPr>
              <a:t>Một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vị</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thánh</a:t>
            </a:r>
            <a:r>
              <a:rPr lang="en-US" sz="3200" dirty="0" smtClean="0">
                <a:solidFill>
                  <a:srgbClr val="002060"/>
                </a:solidFill>
                <a:latin typeface="Times New Roman" panose="02020603050405020304" pitchFamily="18" charset="0"/>
                <a:cs typeface="Times New Roman" panose="02020603050405020304" pitchFamily="18" charset="0"/>
              </a:rPr>
              <a:t> </a:t>
            </a:r>
            <a:r>
              <a:rPr lang="vi-VN" sz="3200" dirty="0" smtClean="0">
                <a:solidFill>
                  <a:srgbClr val="002060"/>
                </a:solidFill>
                <a:latin typeface="Times New Roman" panose="02020603050405020304" pitchFamily="18" charset="0"/>
                <a:cs typeface="Times New Roman" panose="02020603050405020304" pitchFamily="18" charset="0"/>
              </a:rPr>
              <a:t>được </a:t>
            </a:r>
            <a:r>
              <a:rPr lang="vi-VN" sz="3200" dirty="0">
                <a:solidFill>
                  <a:srgbClr val="002060"/>
                </a:solidFill>
                <a:latin typeface="Times New Roman" panose="02020603050405020304" pitchFamily="18" charset="0"/>
                <a:cs typeface="Times New Roman" panose="02020603050405020304" pitchFamily="18" charset="0"/>
              </a:rPr>
              <a:t>thờ ở cả hai đền Dạ Trạch và Đa Hòa, nằm ở huyện Khoái Châu, tỉnh Hưng </a:t>
            </a:r>
            <a:r>
              <a:rPr lang="vi-VN" sz="3200" dirty="0" smtClean="0">
                <a:solidFill>
                  <a:srgbClr val="002060"/>
                </a:solidFill>
                <a:latin typeface="Times New Roman" panose="02020603050405020304" pitchFamily="18" charset="0"/>
                <a:cs typeface="Times New Roman" panose="02020603050405020304" pitchFamily="18" charset="0"/>
              </a:rPr>
              <a:t>Yên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Đó</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vị</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thánh</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nào</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1920240" y="3301435"/>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smtClean="0">
                <a:solidFill>
                  <a:prstClr val="white"/>
                </a:solidFill>
                <a:latin typeface="Times New Roman" panose="02020603050405020304" pitchFamily="18" charset="0"/>
                <a:cs typeface="Times New Roman" panose="02020603050405020304" pitchFamily="18" charset="0"/>
              </a:rPr>
              <a:t>Chử Đồng Tử</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57388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0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80318" y="-174462"/>
            <a:ext cx="13442403" cy="4191001"/>
          </a:xfrm>
          <a:prstGeom prst="rect">
            <a:avLst/>
          </a:prstGeom>
        </p:spPr>
      </p:pic>
      <p:sp>
        <p:nvSpPr>
          <p:cNvPr id="99" name="TextBox 98"/>
          <p:cNvSpPr txBox="1"/>
          <p:nvPr/>
        </p:nvSpPr>
        <p:spPr>
          <a:xfrm>
            <a:off x="2376427" y="1101023"/>
            <a:ext cx="7408207" cy="1200072"/>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13. Truyền thuyết Thánh Gióng, không có sự thật lịch sử nào dưới đây?</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31" y="597363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0" y="3854193"/>
            <a:ext cx="586228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800" dirty="0">
                <a:solidFill>
                  <a:srgbClr val="008000"/>
                </a:solidFill>
                <a:latin typeface="Times New Roman" pitchFamily="18" charset="0"/>
                <a:cs typeface="Times New Roman" pitchFamily="18" charset="0"/>
              </a:rPr>
              <a:t>A</a:t>
            </a:r>
            <a:r>
              <a:rPr lang="vi-VN" sz="2800">
                <a:solidFill>
                  <a:srgbClr val="008000"/>
                </a:solidFill>
                <a:latin typeface="Times New Roman" pitchFamily="18" charset="0"/>
                <a:cs typeface="Times New Roman" pitchFamily="18" charset="0"/>
              </a:rPr>
              <a:t>. Ở làng Gióng, đời Hùng Vương thứ sáu</a:t>
            </a:r>
            <a:endParaRPr lang="en-US" sz="2800" dirty="0">
              <a:solidFill>
                <a:srgbClr val="008000"/>
              </a:solidFill>
              <a:latin typeface="Times New Roman" pitchFamily="18" charset="0"/>
              <a:cs typeface="Times New Roman" pitchFamily="18" charset="0"/>
            </a:endParaRPr>
          </a:p>
        </p:txBody>
      </p:sp>
      <p:sp>
        <p:nvSpPr>
          <p:cNvPr id="17" name="Rounded Rectangle 16"/>
          <p:cNvSpPr/>
          <p:nvPr/>
        </p:nvSpPr>
        <p:spPr>
          <a:xfrm>
            <a:off x="6251394" y="5040800"/>
            <a:ext cx="594060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2800" dirty="0">
                <a:solidFill>
                  <a:srgbClr val="008000"/>
                </a:solidFill>
                <a:latin typeface="Times New Roman" pitchFamily="18" charset="0"/>
                <a:cs typeface="Times New Roman" pitchFamily="18" charset="0"/>
              </a:rPr>
              <a:t>D</a:t>
            </a:r>
            <a:r>
              <a:rPr lang="pt-BR" sz="2800">
                <a:solidFill>
                  <a:srgbClr val="008000"/>
                </a:solidFill>
                <a:latin typeface="Times New Roman" pitchFamily="18" charset="0"/>
                <a:cs typeface="Times New Roman" pitchFamily="18" charset="0"/>
              </a:rPr>
              <a:t>. </a:t>
            </a:r>
            <a:r>
              <a:rPr lang="vi-VN" sz="2800">
                <a:solidFill>
                  <a:srgbClr val="008000"/>
                </a:solidFill>
                <a:latin typeface="Times New Roman" pitchFamily="18" charset="0"/>
                <a:cs typeface="Times New Roman" pitchFamily="18" charset="0"/>
              </a:rPr>
              <a:t>Từ sau hôm gặp sứ giả, chú bé lớn nhanh như </a:t>
            </a:r>
            <a:r>
              <a:rPr lang="vi-VN" sz="2800" smtClean="0">
                <a:solidFill>
                  <a:srgbClr val="008000"/>
                </a:solidFill>
                <a:latin typeface="Times New Roman" pitchFamily="18" charset="0"/>
                <a:cs typeface="Times New Roman" pitchFamily="18" charset="0"/>
              </a:rPr>
              <a:t>thổi</a:t>
            </a:r>
            <a:r>
              <a:rPr lang="en-US" sz="2800" smtClean="0">
                <a:solidFill>
                  <a:srgbClr val="008000"/>
                </a:solidFill>
                <a:latin typeface="Times New Roman" pitchFamily="18" charset="0"/>
                <a:cs typeface="Times New Roman" pitchFamily="18" charset="0"/>
              </a:rPr>
              <a:t>.</a:t>
            </a:r>
            <a:endParaRPr lang="en-US" sz="2800" dirty="0">
              <a:solidFill>
                <a:srgbClr val="008000"/>
              </a:solidFill>
              <a:latin typeface="Times New Roman" pitchFamily="18" charset="0"/>
              <a:cs typeface="Times New Roman" pitchFamily="18" charset="0"/>
            </a:endParaRPr>
          </a:p>
        </p:txBody>
      </p:sp>
      <p:sp>
        <p:nvSpPr>
          <p:cNvPr id="18" name="Rounded Rectangle 17"/>
          <p:cNvSpPr/>
          <p:nvPr/>
        </p:nvSpPr>
        <p:spPr>
          <a:xfrm>
            <a:off x="0" y="5021035"/>
            <a:ext cx="590668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800" dirty="0">
                <a:solidFill>
                  <a:srgbClr val="008000"/>
                </a:solidFill>
                <a:latin typeface="Times New Roman" pitchFamily="18" charset="0"/>
                <a:cs typeface="Times New Roman" pitchFamily="18" charset="0"/>
              </a:rPr>
              <a:t>C</a:t>
            </a:r>
            <a:r>
              <a:rPr lang="vi-VN" sz="2800">
                <a:solidFill>
                  <a:srgbClr val="008000"/>
                </a:solidFill>
                <a:latin typeface="Times New Roman" pitchFamily="18" charset="0"/>
                <a:cs typeface="Times New Roman" pitchFamily="18" charset="0"/>
              </a:rPr>
              <a:t>. Lúc bấy giờ, giặc Ân tới xâm phạm tới bờ cõi nước </a:t>
            </a:r>
            <a:r>
              <a:rPr lang="vi-VN" sz="2800" smtClean="0">
                <a:solidFill>
                  <a:srgbClr val="008000"/>
                </a:solidFill>
                <a:latin typeface="Times New Roman" pitchFamily="18" charset="0"/>
                <a:cs typeface="Times New Roman" pitchFamily="18" charset="0"/>
              </a:rPr>
              <a:t>ta</a:t>
            </a:r>
            <a:r>
              <a:rPr lang="en-US" sz="2800" smtClean="0">
                <a:solidFill>
                  <a:srgbClr val="008000"/>
                </a:solidFill>
                <a:latin typeface="Times New Roman" pitchFamily="18" charset="0"/>
                <a:cs typeface="Times New Roman" pitchFamily="18" charset="0"/>
              </a:rPr>
              <a:t>.</a:t>
            </a:r>
            <a:endParaRPr lang="en-US" sz="2800" dirty="0">
              <a:solidFill>
                <a:srgbClr val="008000"/>
              </a:solidFill>
              <a:latin typeface="Times New Roman" pitchFamily="18" charset="0"/>
              <a:cs typeface="Times New Roman" pitchFamily="18" charset="0"/>
            </a:endParaRPr>
          </a:p>
        </p:txBody>
      </p:sp>
      <p:sp>
        <p:nvSpPr>
          <p:cNvPr id="19" name="Rounded Rectangle 18"/>
          <p:cNvSpPr/>
          <p:nvPr/>
        </p:nvSpPr>
        <p:spPr>
          <a:xfrm>
            <a:off x="6285373" y="3854193"/>
            <a:ext cx="5904423"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B</a:t>
            </a:r>
            <a:r>
              <a:rPr lang="vi-VN" sz="2799">
                <a:solidFill>
                  <a:srgbClr val="008000"/>
                </a:solidFill>
                <a:latin typeface="Times New Roman" panose="02020603050405020304" pitchFamily="18" charset="0"/>
              </a:rPr>
              <a:t>. Hiện nay vẫn còn đền thờ làng Phù Đổng, tục gọi là làng Gióng</a:t>
            </a:r>
            <a:endParaRPr lang="en-US" sz="2799" dirty="0">
              <a:solidFill>
                <a:srgbClr val="008000"/>
              </a:solidFill>
              <a:latin typeface="Calibri Light"/>
            </a:endParaRPr>
          </a:p>
        </p:txBody>
      </p:sp>
    </p:spTree>
    <p:extLst>
      <p:ext uri="{BB962C8B-B14F-4D97-AF65-F5344CB8AC3E}">
        <p14:creationId xmlns:p14="http://schemas.microsoft.com/office/powerpoint/2010/main" val="428237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89"/>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46" y="-268485"/>
            <a:ext cx="13442403" cy="4191001"/>
          </a:xfrm>
          <a:prstGeom prst="rect">
            <a:avLst/>
          </a:prstGeom>
        </p:spPr>
      </p:pic>
      <p:sp>
        <p:nvSpPr>
          <p:cNvPr id="99" name="TextBox 98"/>
          <p:cNvSpPr txBox="1"/>
          <p:nvPr/>
        </p:nvSpPr>
        <p:spPr>
          <a:xfrm>
            <a:off x="2811672" y="749443"/>
            <a:ext cx="6580014" cy="1753920"/>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14. Sự thật lịch sử nào được phản ánh trong truyện Thánh Gióng?</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14" y="5973615"/>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8733" y="3854193"/>
            <a:ext cx="589100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A</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Đứa trẻ lên ba không biết nói, không biết cười, cũng chẳng biết đi bỗng trở thành tráng sĩ diệt giặc </a:t>
            </a:r>
            <a:r>
              <a:rPr lang="vi-VN" sz="2400" smtClean="0">
                <a:solidFill>
                  <a:srgbClr val="008000"/>
                </a:solidFill>
                <a:latin typeface="Times New Roman" panose="02020603050405020304" pitchFamily="18" charset="0"/>
                <a:cs typeface="Times New Roman" panose="02020603050405020304" pitchFamily="18" charset="0"/>
              </a:rPr>
              <a:t>Ân</a:t>
            </a:r>
            <a:r>
              <a:rPr lang="en-US" sz="2400" smtClean="0">
                <a:solidFill>
                  <a:srgbClr val="008000"/>
                </a:solidFill>
                <a:latin typeface="Times New Roman" panose="02020603050405020304" pitchFamily="18" charset="0"/>
                <a:cs typeface="Times New Roman" panose="02020603050405020304" pitchFamily="18" charset="0"/>
              </a:rPr>
              <a:t>.</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356" y="5040783"/>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D</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Ngay từ buổi đầu dựng nước, cha ông ta liên tiếp chống giặc ngoại xâm để bảo vệ non sông đất nước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83861" y="5021114"/>
            <a:ext cx="592956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C</a:t>
            </a:r>
            <a:r>
              <a:rPr lang="en-US" sz="2400">
                <a:solidFill>
                  <a:srgbClr val="008000"/>
                </a:solidFill>
                <a:latin typeface="Times New Roman" panose="02020603050405020304" pitchFamily="18" charset="0"/>
                <a:cs typeface="Times New Roman" panose="02020603050405020304" pitchFamily="18" charset="0"/>
              </a:rPr>
              <a:t>. Roi sắt gãy, Gióng nhổ tre ngà giết </a:t>
            </a:r>
            <a:r>
              <a:rPr lang="en-US" sz="2400" smtClean="0">
                <a:solidFill>
                  <a:srgbClr val="008000"/>
                </a:solidFill>
                <a:latin typeface="Times New Roman" panose="02020603050405020304" pitchFamily="18" charset="0"/>
                <a:cs typeface="Times New Roman" panose="02020603050405020304" pitchFamily="18" charset="0"/>
              </a:rPr>
              <a:t>giặc.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356" y="3854193"/>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cs typeface="Times New Roman" panose="02020603050405020304" pitchFamily="18" charset="0"/>
              </a:rPr>
              <a:t>B</a:t>
            </a:r>
            <a:r>
              <a:rPr lang="vi-VN" sz="2400">
                <a:solidFill>
                  <a:srgbClr val="008000"/>
                </a:solidFill>
                <a:latin typeface="Times New Roman" panose="02020603050405020304" pitchFamily="18" charset="0"/>
                <a:cs typeface="Times New Roman" panose="02020603050405020304" pitchFamily="18" charset="0"/>
              </a:rPr>
              <a:t>. Tráng sĩ Gióng hi sinh sau khi đánh tan quân giặc </a:t>
            </a:r>
            <a:r>
              <a:rPr lang="vi-VN" sz="2400" smtClean="0">
                <a:solidFill>
                  <a:srgbClr val="008000"/>
                </a:solidFill>
                <a:latin typeface="Times New Roman" panose="02020603050405020304" pitchFamily="18" charset="0"/>
                <a:cs typeface="Times New Roman" panose="02020603050405020304" pitchFamily="18" charset="0"/>
              </a:rPr>
              <a:t>Ân</a:t>
            </a:r>
            <a:r>
              <a:rPr lang="en-US" sz="2400" smtClean="0">
                <a:solidFill>
                  <a:srgbClr val="008000"/>
                </a:solidFill>
                <a:latin typeface="Times New Roman" panose="02020603050405020304" pitchFamily="18" charset="0"/>
                <a:cs typeface="Times New Roman" panose="02020603050405020304" pitchFamily="18" charset="0"/>
              </a:rPr>
              <a:t>.</a:t>
            </a:r>
            <a:endParaRPr lang="en-US" sz="24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30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7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64" y="-268503"/>
            <a:ext cx="13442403" cy="4191001"/>
          </a:xfrm>
          <a:prstGeom prst="rect">
            <a:avLst/>
          </a:prstGeom>
        </p:spPr>
      </p:pic>
      <p:sp>
        <p:nvSpPr>
          <p:cNvPr id="99" name="TextBox 98"/>
          <p:cNvSpPr txBox="1"/>
          <p:nvPr/>
        </p:nvSpPr>
        <p:spPr>
          <a:xfrm>
            <a:off x="2091308" y="888905"/>
            <a:ext cx="8091646" cy="1200072"/>
          </a:xfrm>
          <a:prstGeom prst="rect">
            <a:avLst/>
          </a:prstGeom>
          <a:noFill/>
        </p:spPr>
        <p:txBody>
          <a:bodyPr wrap="square" rtlCol="0">
            <a:spAutoFit/>
          </a:bodyPr>
          <a:lstStyle/>
          <a:p>
            <a:pPr algn="just" defTabSz="914217"/>
            <a:r>
              <a:rPr lang="vi-VN" sz="3599">
                <a:solidFill>
                  <a:srgbClr val="0000FF"/>
                </a:solidFill>
                <a:latin typeface="Times New Roman" panose="02020603050405020304" pitchFamily="18" charset="0"/>
                <a:cs typeface="Times New Roman" panose="02020603050405020304" pitchFamily="18" charset="0"/>
              </a:rPr>
              <a:t>Câu 15. Nhân dân ta gửi gắm ước mơ nào trong truyện Thánh Gióng?</a:t>
            </a:r>
            <a:endParaRPr lang="en-US" sz="3599" dirty="0">
              <a:solidFill>
                <a:srgbClr val="0000FF"/>
              </a:solidFill>
              <a:latin typeface="Times New Roman" panose="02020603050405020304" pitchFamily="18" charset="0"/>
              <a:cs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73149" y="6000749"/>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 y="3854193"/>
            <a:ext cx="5862252"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A</a:t>
            </a:r>
            <a:r>
              <a:rPr lang="vi-VN" sz="3599">
                <a:solidFill>
                  <a:srgbClr val="008000"/>
                </a:solidFill>
                <a:latin typeface="Times New Roman" pitchFamily="18" charset="0"/>
                <a:cs typeface="Times New Roman" pitchFamily="18" charset="0"/>
              </a:rPr>
              <a:t>. Trong chiến tranh, tình làng nghĩa xóm được phát huy</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338" y="5040765"/>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3599" dirty="0">
                <a:solidFill>
                  <a:srgbClr val="008000"/>
                </a:solidFill>
                <a:latin typeface="Times New Roman" pitchFamily="18" charset="0"/>
                <a:cs typeface="Times New Roman" pitchFamily="18" charset="0"/>
              </a:rPr>
              <a:t>D</a:t>
            </a:r>
            <a:r>
              <a:rPr lang="pt-BR"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Người anh hùng giúp nhân dân diệt giặc</a:t>
            </a:r>
            <a:endParaRPr lang="en-US" sz="3599" dirty="0">
              <a:solidFill>
                <a:srgbClr val="008000"/>
              </a:solidFill>
              <a:latin typeface="Times New Roman" pitchFamily="18" charset="0"/>
              <a:cs typeface="Times New Roman" pitchFamily="18" charset="0"/>
            </a:endParaRPr>
          </a:p>
        </p:txBody>
      </p:sp>
      <p:sp>
        <p:nvSpPr>
          <p:cNvPr id="18" name="Rounded Rectangle 17"/>
          <p:cNvSpPr/>
          <p:nvPr/>
        </p:nvSpPr>
        <p:spPr>
          <a:xfrm>
            <a:off x="1" y="5040765"/>
            <a:ext cx="586202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C</a:t>
            </a:r>
            <a:r>
              <a:rPr lang="vi-VN" sz="3599">
                <a:solidFill>
                  <a:srgbClr val="008000"/>
                </a:solidFill>
                <a:latin typeface="Times New Roman" pitchFamily="18" charset="0"/>
                <a:cs typeface="Times New Roman" pitchFamily="18" charset="0"/>
              </a:rPr>
              <a:t>. Tinh thần đoàn kết chống xâm lăng là yếu tố cốt lõi</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338" y="3854193"/>
            <a:ext cx="5906662"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Vũ khí hiện đại mới có thể tiêu diệt được giặc</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6478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5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83" y="-268522"/>
            <a:ext cx="13442403" cy="4191001"/>
          </a:xfrm>
          <a:prstGeom prst="rect">
            <a:avLst/>
          </a:prstGeom>
        </p:spPr>
      </p:pic>
      <p:sp>
        <p:nvSpPr>
          <p:cNvPr id="99" name="TextBox 98"/>
          <p:cNvSpPr txBox="1"/>
          <p:nvPr/>
        </p:nvSpPr>
        <p:spPr>
          <a:xfrm>
            <a:off x="1616895" y="1090797"/>
            <a:ext cx="9373262" cy="1200051"/>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16: Khi roi sắt gãy, Thánh Gióng đã sử dụng vũ khí gì?</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77" y="597357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D</a:t>
            </a:r>
            <a:r>
              <a:rPr lang="vi-VN"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Cung tên.</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C</a:t>
            </a:r>
            <a:r>
              <a:rPr lang="vi-VN" sz="3599">
                <a:solidFill>
                  <a:srgbClr val="008000"/>
                </a:solidFill>
                <a:latin typeface="Times New Roman" panose="02020603050405020304" pitchFamily="18" charset="0"/>
              </a:rPr>
              <a:t>. Những cụm </a:t>
            </a:r>
            <a:r>
              <a:rPr lang="vi-VN" sz="3599" smtClean="0">
                <a:solidFill>
                  <a:srgbClr val="008000"/>
                </a:solidFill>
                <a:latin typeface="Times New Roman" panose="02020603050405020304" pitchFamily="18" charset="0"/>
              </a:rPr>
              <a:t>tre</a:t>
            </a:r>
            <a:r>
              <a:rPr lang="en-US" sz="3599" smtClean="0">
                <a:solidFill>
                  <a:srgbClr val="008000"/>
                </a:solidFill>
                <a:latin typeface="Times New Roman" panose="02020603050405020304" pitchFamily="18" charset="0"/>
              </a:rPr>
              <a:t>.</a:t>
            </a:r>
            <a:endParaRPr lang="en-US" sz="3599" dirty="0">
              <a:solidFill>
                <a:srgbClr val="008000"/>
              </a:solidFill>
              <a:latin typeface="Calibri Light"/>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Tay không đánh giặc.</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Nỏ thần.</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7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3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03" y="-268542"/>
            <a:ext cx="13442403" cy="4191001"/>
          </a:xfrm>
          <a:prstGeom prst="rect">
            <a:avLst/>
          </a:prstGeom>
        </p:spPr>
      </p:pic>
      <p:sp>
        <p:nvSpPr>
          <p:cNvPr id="99" name="TextBox 98"/>
          <p:cNvSpPr txBox="1"/>
          <p:nvPr/>
        </p:nvSpPr>
        <p:spPr>
          <a:xfrm>
            <a:off x="2972147" y="829849"/>
            <a:ext cx="5537472" cy="646203"/>
          </a:xfrm>
          <a:prstGeom prst="rect">
            <a:avLst/>
          </a:prstGeom>
          <a:noFill/>
        </p:spPr>
        <p:txBody>
          <a:bodyPr wrap="square" rtlCol="0">
            <a:spAutoFit/>
          </a:bodyPr>
          <a:lstStyle/>
          <a:p>
            <a:pPr defTabSz="914217"/>
            <a:r>
              <a:rPr lang="en-US" sz="3599" dirty="0" err="1">
                <a:solidFill>
                  <a:srgbClr val="0000FF"/>
                </a:solidFill>
                <a:latin typeface="Times New Roman" pitchFamily="18" charset="0"/>
                <a:cs typeface="Times New Roman" pitchFamily="18" charset="0"/>
              </a:rPr>
              <a:t>Câu</a:t>
            </a:r>
            <a:r>
              <a:rPr lang="en-US" sz="3599" dirty="0">
                <a:solidFill>
                  <a:srgbClr val="0000FF"/>
                </a:solidFill>
                <a:latin typeface="Times New Roman" pitchFamily="18" charset="0"/>
                <a:cs typeface="Times New Roman" pitchFamily="18" charset="0"/>
              </a:rPr>
              <a:t> 17</a:t>
            </a:r>
            <a:r>
              <a:rPr lang="en-US" sz="3599">
                <a:solidFill>
                  <a:srgbClr val="0000FF"/>
                </a:solidFill>
                <a:latin typeface="Times New Roman" pitchFamily="18" charset="0"/>
                <a:cs typeface="Times New Roman" pitchFamily="18" charset="0"/>
              </a:rPr>
              <a:t>. </a:t>
            </a:r>
            <a:r>
              <a:rPr lang="en-US" sz="3599" smtClean="0">
                <a:solidFill>
                  <a:srgbClr val="0000FF"/>
                </a:solidFill>
                <a:latin typeface="Times New Roman" pitchFamily="18" charset="0"/>
                <a:cs typeface="Times New Roman" pitchFamily="18" charset="0"/>
              </a:rPr>
              <a:t>Gióng lớn lên bằng</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57" y="597355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262"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A</a:t>
            </a:r>
            <a:r>
              <a:rPr lang="en-US" sz="2800">
                <a:solidFill>
                  <a:srgbClr val="008000"/>
                </a:solidFill>
                <a:latin typeface="Times New Roman" panose="02020603050405020304" pitchFamily="18" charset="0"/>
                <a:cs typeface="Times New Roman" panose="02020603050405020304" pitchFamily="18" charset="0"/>
              </a:rPr>
              <a:t>. </a:t>
            </a:r>
            <a:r>
              <a:rPr lang="en-US" sz="2800" smtClean="0">
                <a:solidFill>
                  <a:srgbClr val="008000"/>
                </a:solidFill>
                <a:latin typeface="Times New Roman" panose="02020603050405020304" pitchFamily="18" charset="0"/>
                <a:cs typeface="Times New Roman" panose="02020603050405020304" pitchFamily="18" charset="0"/>
              </a:rPr>
              <a:t>Phép thần kì.</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299" y="5040726"/>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D</a:t>
            </a:r>
            <a:r>
              <a:rPr lang="en-US" sz="2800">
                <a:solidFill>
                  <a:srgbClr val="008000"/>
                </a:solidFill>
                <a:latin typeface="Times New Roman" panose="02020603050405020304" pitchFamily="18" charset="0"/>
                <a:cs typeface="Times New Roman" panose="02020603050405020304" pitchFamily="18" charset="0"/>
              </a:rPr>
              <a:t>. </a:t>
            </a:r>
            <a:r>
              <a:rPr lang="en-US" sz="2800" smtClean="0">
                <a:solidFill>
                  <a:srgbClr val="008000"/>
                </a:solidFill>
                <a:latin typeface="Times New Roman" panose="02020603050405020304" pitchFamily="18" charset="0"/>
                <a:cs typeface="Times New Roman" panose="02020603050405020304" pitchFamily="18" charset="0"/>
              </a:rPr>
              <a:t>Công sức của cha mẹ và sự giúp đỡ của dân làng.</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025076" y="5040726"/>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C</a:t>
            </a:r>
            <a:r>
              <a:rPr lang="en-US" sz="2800">
                <a:solidFill>
                  <a:srgbClr val="008000"/>
                </a:solidFill>
                <a:latin typeface="Times New Roman" panose="02020603050405020304" pitchFamily="18" charset="0"/>
                <a:cs typeface="Times New Roman" panose="02020603050405020304" pitchFamily="18" charset="0"/>
              </a:rPr>
              <a:t>. </a:t>
            </a:r>
            <a:r>
              <a:rPr lang="en-US" sz="2800" smtClean="0">
                <a:solidFill>
                  <a:srgbClr val="008000"/>
                </a:solidFill>
                <a:latin typeface="Times New Roman" panose="02020603050405020304" pitchFamily="18" charset="0"/>
                <a:cs typeface="Times New Roman" panose="02020603050405020304" pitchFamily="18" charset="0"/>
              </a:rPr>
              <a:t>Gạo thần.</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299" y="3854193"/>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B</a:t>
            </a:r>
            <a:r>
              <a:rPr lang="en-US" sz="2800">
                <a:solidFill>
                  <a:srgbClr val="008000"/>
                </a:solidFill>
                <a:latin typeface="Times New Roman" panose="02020603050405020304" pitchFamily="18" charset="0"/>
                <a:cs typeface="Times New Roman" panose="02020603050405020304" pitchFamily="18" charset="0"/>
              </a:rPr>
              <a:t>. </a:t>
            </a:r>
            <a:r>
              <a:rPr lang="en-US" sz="2800" smtClean="0">
                <a:solidFill>
                  <a:srgbClr val="008000"/>
                </a:solidFill>
                <a:latin typeface="Times New Roman" panose="02020603050405020304" pitchFamily="18" charset="0"/>
                <a:cs typeface="Times New Roman" panose="02020603050405020304" pitchFamily="18" charset="0"/>
              </a:rPr>
              <a:t>Bàn chân to.</a:t>
            </a:r>
            <a:endParaRPr lang="en-US" sz="28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1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1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24" y="-268563"/>
            <a:ext cx="13442403" cy="4191001"/>
          </a:xfrm>
          <a:prstGeom prst="rect">
            <a:avLst/>
          </a:prstGeom>
        </p:spPr>
      </p:pic>
      <p:sp>
        <p:nvSpPr>
          <p:cNvPr id="99" name="TextBox 98"/>
          <p:cNvSpPr txBox="1"/>
          <p:nvPr/>
        </p:nvSpPr>
        <p:spPr>
          <a:xfrm>
            <a:off x="2972147" y="949977"/>
            <a:ext cx="6782568" cy="1753942"/>
          </a:xfrm>
          <a:prstGeom prst="rect">
            <a:avLst/>
          </a:prstGeom>
          <a:noFill/>
        </p:spPr>
        <p:txBody>
          <a:bodyPr wrap="square" rtlCol="0">
            <a:spAutoFit/>
          </a:bodyPr>
          <a:lstStyle/>
          <a:p>
            <a:pPr algn="just" defTabSz="914217"/>
            <a:r>
              <a:rPr lang="vi-VN" sz="3599" dirty="0">
                <a:solidFill>
                  <a:srgbClr val="0000FF"/>
                </a:solidFill>
                <a:latin typeface="Times New Roman" pitchFamily="18" charset="0"/>
                <a:cs typeface="Times New Roman" pitchFamily="18" charset="0"/>
              </a:rPr>
              <a:t>Câu 18</a:t>
            </a:r>
            <a:r>
              <a:rPr lang="vi-VN" sz="3599">
                <a:solidFill>
                  <a:srgbClr val="0000FF"/>
                </a:solidFill>
                <a:latin typeface="Times New Roman" pitchFamily="18" charset="0"/>
                <a:cs typeface="Times New Roman" pitchFamily="18" charset="0"/>
              </a:rPr>
              <a:t>: Tại sao hội thi thể thao trong nhà trường phổ thông lại mang tên Hội khỏe Phù Đổng? </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36" y="597353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fi-FI" sz="2799" dirty="0">
                <a:solidFill>
                  <a:srgbClr val="008000"/>
                </a:solidFill>
                <a:latin typeface="Times New Roman" pitchFamily="18" charset="0"/>
                <a:cs typeface="Times New Roman" pitchFamily="18" charset="0"/>
              </a:rPr>
              <a:t>D. Cả ba ý đều sai</a:t>
            </a:r>
            <a:endParaRPr lang="en-US" sz="2799" dirty="0">
              <a:solidFill>
                <a:srgbClr val="008000"/>
              </a:solidFill>
              <a:latin typeface="Times New Roman" pitchFamily="18" charset="0"/>
              <a:cs typeface="Times New Roman"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C</a:t>
            </a:r>
            <a:r>
              <a:rPr lang="vi-VN" sz="2799">
                <a:solidFill>
                  <a:srgbClr val="008000"/>
                </a:solidFill>
                <a:latin typeface="Times New Roman" pitchFamily="18" charset="0"/>
                <a:cs typeface="Times New Roman" pitchFamily="18" charset="0"/>
              </a:rPr>
              <a:t>. </a:t>
            </a:r>
            <a:r>
              <a:rPr lang="en-US" sz="2799" smtClean="0">
                <a:solidFill>
                  <a:srgbClr val="008000"/>
                </a:solidFill>
                <a:latin typeface="Times New Roman" pitchFamily="18" charset="0"/>
                <a:cs typeface="Times New Roman" pitchFamily="18" charset="0"/>
              </a:rPr>
              <a:t>Vì hội thi dành cho lứa tuổi thiếu niên.</a:t>
            </a:r>
            <a:endParaRPr lang="en-US" sz="2799" dirty="0">
              <a:solidFill>
                <a:srgbClr val="008000"/>
              </a:solidFill>
              <a:latin typeface="Times New Roman" pitchFamily="18" charset="0"/>
              <a:cs typeface="Times New Roman" pitchFamily="18" charset="0"/>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799" dirty="0">
                <a:solidFill>
                  <a:srgbClr val="008000"/>
                </a:solidFill>
                <a:latin typeface="Times New Roman" pitchFamily="18" charset="0"/>
                <a:cs typeface="Times New Roman" pitchFamily="18" charset="0"/>
              </a:rPr>
              <a:t>A</a:t>
            </a:r>
            <a:r>
              <a:rPr lang="en-US" sz="2799">
                <a:solidFill>
                  <a:srgbClr val="008000"/>
                </a:solidFill>
                <a:latin typeface="Times New Roman" pitchFamily="18" charset="0"/>
                <a:cs typeface="Times New Roman" pitchFamily="18" charset="0"/>
              </a:rPr>
              <a:t>. </a:t>
            </a:r>
            <a:r>
              <a:rPr lang="en-US" sz="2799" smtClean="0">
                <a:solidFill>
                  <a:srgbClr val="008000"/>
                </a:solidFill>
                <a:latin typeface="Times New Roman" pitchFamily="18" charset="0"/>
                <a:cs typeface="Times New Roman" pitchFamily="18" charset="0"/>
              </a:rPr>
              <a:t>Nhớ về lịch sử.</a:t>
            </a:r>
            <a:endParaRPr lang="en-US" sz="2799"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it-IT" sz="2799" dirty="0">
                <a:solidFill>
                  <a:srgbClr val="008000"/>
                </a:solidFill>
                <a:latin typeface="Times New Roman" pitchFamily="18" charset="0"/>
                <a:cs typeface="Times New Roman" pitchFamily="18" charset="0"/>
              </a:rPr>
              <a:t>B</a:t>
            </a:r>
            <a:r>
              <a:rPr lang="it-IT" sz="2799">
                <a:solidFill>
                  <a:srgbClr val="008000"/>
                </a:solidFill>
                <a:latin typeface="Times New Roman" pitchFamily="18" charset="0"/>
                <a:cs typeface="Times New Roman" pitchFamily="18" charset="0"/>
              </a:rPr>
              <a:t>. </a:t>
            </a:r>
            <a:r>
              <a:rPr lang="it-IT" sz="2799" smtClean="0">
                <a:solidFill>
                  <a:srgbClr val="008000"/>
                </a:solidFill>
                <a:latin typeface="Times New Roman" pitchFamily="18" charset="0"/>
                <a:cs typeface="Times New Roman" pitchFamily="18" charset="0"/>
              </a:rPr>
              <a:t>Cho dễ nhớ.</a:t>
            </a:r>
            <a:endParaRPr lang="en-US" sz="27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2319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189"/>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46" y="-268585"/>
            <a:ext cx="13442403" cy="4191001"/>
          </a:xfrm>
          <a:prstGeom prst="rect">
            <a:avLst/>
          </a:prstGeom>
        </p:spPr>
      </p:pic>
      <p:sp>
        <p:nvSpPr>
          <p:cNvPr id="99" name="TextBox 98"/>
          <p:cNvSpPr txBox="1"/>
          <p:nvPr/>
        </p:nvSpPr>
        <p:spPr>
          <a:xfrm>
            <a:off x="2532779" y="1226889"/>
            <a:ext cx="8499028" cy="646203"/>
          </a:xfrm>
          <a:prstGeom prst="rect">
            <a:avLst/>
          </a:prstGeom>
          <a:noFill/>
        </p:spPr>
        <p:txBody>
          <a:bodyPr wrap="square" rtlCol="0">
            <a:spAutoFit/>
          </a:bodyPr>
          <a:lstStyle/>
          <a:p>
            <a:pPr defTabSz="914217"/>
            <a:r>
              <a:rPr lang="vi-VN" sz="3599" dirty="0">
                <a:solidFill>
                  <a:srgbClr val="0000FF"/>
                </a:solidFill>
                <a:latin typeface="Times New Roman" pitchFamily="18" charset="0"/>
                <a:cs typeface="Times New Roman" pitchFamily="18" charset="0"/>
              </a:rPr>
              <a:t>Câu 19</a:t>
            </a:r>
            <a:r>
              <a:rPr lang="vi-VN" sz="3599">
                <a:solidFill>
                  <a:srgbClr val="0000FF"/>
                </a:solidFill>
                <a:latin typeface="Times New Roman" pitchFamily="18" charset="0"/>
                <a:cs typeface="Times New Roman" pitchFamily="18" charset="0"/>
              </a:rPr>
              <a:t>: </a:t>
            </a:r>
            <a:r>
              <a:rPr lang="en-US" sz="3599" smtClean="0">
                <a:solidFill>
                  <a:srgbClr val="0000FF"/>
                </a:solidFill>
                <a:latin typeface="Times New Roman" pitchFamily="18" charset="0"/>
                <a:cs typeface="Times New Roman" pitchFamily="18" charset="0"/>
              </a:rPr>
              <a:t>Vết tích còn lại là</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845792" y="611629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903837" y="4433103"/>
            <a:ext cx="4958334" cy="915537"/>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A</a:t>
            </a:r>
            <a:r>
              <a:rPr lang="vi-VN" sz="2799">
                <a:solidFill>
                  <a:srgbClr val="008000"/>
                </a:solidFill>
                <a:latin typeface="Times New Roman" pitchFamily="18" charset="0"/>
                <a:cs typeface="Times New Roman" pitchFamily="18" charset="0"/>
              </a:rPr>
              <a:t>. </a:t>
            </a:r>
            <a:r>
              <a:rPr lang="en-US" sz="2799" smtClean="0">
                <a:solidFill>
                  <a:srgbClr val="008000"/>
                </a:solidFill>
                <a:latin typeface="Times New Roman" pitchFamily="18" charset="0"/>
                <a:cs typeface="Times New Roman" pitchFamily="18" charset="0"/>
              </a:rPr>
              <a:t>Ngựa gỗ.</a:t>
            </a:r>
            <a:endParaRPr lang="en-US" sz="2799" dirty="0">
              <a:solidFill>
                <a:srgbClr val="008000"/>
              </a:solidFill>
              <a:latin typeface="Times New Roman" pitchFamily="18" charset="0"/>
              <a:cs typeface="Times New Roman" pitchFamily="18" charset="0"/>
            </a:endParaRPr>
          </a:p>
        </p:txBody>
      </p:sp>
      <p:sp>
        <p:nvSpPr>
          <p:cNvPr id="17" name="Rounded Rectangle 16"/>
          <p:cNvSpPr/>
          <p:nvPr/>
        </p:nvSpPr>
        <p:spPr>
          <a:xfrm>
            <a:off x="6373543" y="5643360"/>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2799" dirty="0">
                <a:solidFill>
                  <a:srgbClr val="008000"/>
                </a:solidFill>
                <a:latin typeface="Times New Roman" pitchFamily="18" charset="0"/>
                <a:cs typeface="Times New Roman" pitchFamily="18" charset="0"/>
              </a:rPr>
              <a:t>D</a:t>
            </a:r>
            <a:r>
              <a:rPr lang="pt-BR" sz="2799">
                <a:solidFill>
                  <a:srgbClr val="008000"/>
                </a:solidFill>
                <a:latin typeface="Times New Roman" pitchFamily="18" charset="0"/>
                <a:cs typeface="Times New Roman" pitchFamily="18" charset="0"/>
              </a:rPr>
              <a:t>. </a:t>
            </a:r>
            <a:r>
              <a:rPr lang="pt-BR" sz="2799" smtClean="0">
                <a:solidFill>
                  <a:srgbClr val="008000"/>
                </a:solidFill>
                <a:latin typeface="Times New Roman" pitchFamily="18" charset="0"/>
                <a:cs typeface="Times New Roman" pitchFamily="18" charset="0"/>
              </a:rPr>
              <a:t>Làng cháy.</a:t>
            </a:r>
            <a:endParaRPr lang="en-US" sz="2799" dirty="0">
              <a:solidFill>
                <a:srgbClr val="008000"/>
              </a:solidFill>
              <a:latin typeface="Times New Roman" pitchFamily="18" charset="0"/>
              <a:cs typeface="Times New Roman" pitchFamily="18" charset="0"/>
            </a:endParaRPr>
          </a:p>
        </p:txBody>
      </p:sp>
      <p:sp>
        <p:nvSpPr>
          <p:cNvPr id="18" name="Rounded Rectangle 17"/>
          <p:cNvSpPr/>
          <p:nvPr/>
        </p:nvSpPr>
        <p:spPr>
          <a:xfrm>
            <a:off x="903836" y="5680551"/>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C</a:t>
            </a:r>
            <a:r>
              <a:rPr lang="vi-VN" sz="2799">
                <a:solidFill>
                  <a:srgbClr val="008000"/>
                </a:solidFill>
                <a:latin typeface="Times New Roman" pitchFamily="18" charset="0"/>
                <a:cs typeface="Times New Roman" pitchFamily="18" charset="0"/>
              </a:rPr>
              <a:t>. </a:t>
            </a:r>
            <a:r>
              <a:rPr lang="en-US" sz="2799" smtClean="0">
                <a:solidFill>
                  <a:srgbClr val="008000"/>
                </a:solidFill>
                <a:latin typeface="Times New Roman" pitchFamily="18" charset="0"/>
                <a:cs typeface="Times New Roman" pitchFamily="18" charset="0"/>
              </a:rPr>
              <a:t>Thanh gươm.</a:t>
            </a:r>
            <a:endParaRPr lang="en-US" sz="2799" dirty="0">
              <a:solidFill>
                <a:srgbClr val="008000"/>
              </a:solidFill>
              <a:latin typeface="Times New Roman" pitchFamily="18" charset="0"/>
              <a:cs typeface="Times New Roman" pitchFamily="18" charset="0"/>
            </a:endParaRPr>
          </a:p>
        </p:txBody>
      </p:sp>
      <p:sp>
        <p:nvSpPr>
          <p:cNvPr id="19" name="Rounded Rectangle 18"/>
          <p:cNvSpPr/>
          <p:nvPr/>
        </p:nvSpPr>
        <p:spPr>
          <a:xfrm>
            <a:off x="6287695" y="4422086"/>
            <a:ext cx="4813771" cy="880102"/>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B</a:t>
            </a:r>
            <a:r>
              <a:rPr lang="vi-VN" sz="2799">
                <a:solidFill>
                  <a:srgbClr val="008000"/>
                </a:solidFill>
                <a:latin typeface="Times New Roman" pitchFamily="18" charset="0"/>
                <a:cs typeface="Times New Roman" pitchFamily="18" charset="0"/>
              </a:rPr>
              <a:t>. </a:t>
            </a:r>
            <a:r>
              <a:rPr lang="en-US" sz="2799" smtClean="0">
                <a:solidFill>
                  <a:srgbClr val="008000"/>
                </a:solidFill>
                <a:latin typeface="Times New Roman" pitchFamily="18" charset="0"/>
                <a:cs typeface="Times New Roman" pitchFamily="18" charset="0"/>
              </a:rPr>
              <a:t>Nỏ thần.</a:t>
            </a:r>
            <a:endParaRPr lang="en-US" sz="27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1210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16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827452" y="-336689"/>
            <a:ext cx="13442403" cy="4191001"/>
          </a:xfrm>
          <a:prstGeom prst="rect">
            <a:avLst/>
          </a:prstGeom>
        </p:spPr>
      </p:pic>
      <p:sp>
        <p:nvSpPr>
          <p:cNvPr id="99" name="TextBox 98"/>
          <p:cNvSpPr txBox="1"/>
          <p:nvPr/>
        </p:nvSpPr>
        <p:spPr>
          <a:xfrm>
            <a:off x="1591337" y="927758"/>
            <a:ext cx="8747103" cy="646203"/>
          </a:xfrm>
          <a:prstGeom prst="rect">
            <a:avLst/>
          </a:prstGeom>
          <a:noFill/>
        </p:spPr>
        <p:txBody>
          <a:bodyPr wrap="square" rtlCol="0">
            <a:spAutoFit/>
          </a:bodyPr>
          <a:lstStyle/>
          <a:p>
            <a:pPr defTabSz="914217"/>
            <a:r>
              <a:rPr lang="vi-VN" sz="3599" dirty="0">
                <a:solidFill>
                  <a:srgbClr val="0000FF"/>
                </a:solidFill>
                <a:latin typeface="Times New Roman" pitchFamily="18" charset="0"/>
                <a:cs typeface="Times New Roman" pitchFamily="18" charset="0"/>
              </a:rPr>
              <a:t>Câu 20</a:t>
            </a:r>
            <a:r>
              <a:rPr lang="vi-VN" sz="3599">
                <a:solidFill>
                  <a:srgbClr val="0000FF"/>
                </a:solidFill>
                <a:latin typeface="Times New Roman" pitchFamily="18" charset="0"/>
                <a:cs typeface="Times New Roman" pitchFamily="18" charset="0"/>
              </a:rPr>
              <a:t>: </a:t>
            </a:r>
            <a:r>
              <a:rPr lang="en-US" sz="3599" smtClean="0">
                <a:solidFill>
                  <a:srgbClr val="0000FF"/>
                </a:solidFill>
                <a:latin typeface="Times New Roman" pitchFamily="18" charset="0"/>
                <a:cs typeface="Times New Roman" pitchFamily="18" charset="0"/>
              </a:rPr>
              <a:t>Chủ đề của truyện Thánh Gióng là</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691" y="597349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D</a:t>
            </a:r>
            <a:r>
              <a:rPr lang="en-US" sz="3599">
                <a:solidFill>
                  <a:srgbClr val="008000"/>
                </a:solidFill>
                <a:latin typeface="Times New Roman" panose="02020603050405020304" pitchFamily="18" charset="0"/>
                <a:cs typeface="Times New Roman" panose="02020603050405020304" pitchFamily="18" charset="0"/>
              </a:rPr>
              <a:t>. </a:t>
            </a:r>
            <a:r>
              <a:rPr lang="en-US" sz="3599" smtClean="0">
                <a:solidFill>
                  <a:srgbClr val="008000"/>
                </a:solidFill>
                <a:latin typeface="Times New Roman" panose="02020603050405020304" pitchFamily="18" charset="0"/>
                <a:cs typeface="Times New Roman" panose="02020603050405020304" pitchFamily="18" charset="0"/>
              </a:rPr>
              <a:t>đánh giặc cứu nước.</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C</a:t>
            </a:r>
            <a:r>
              <a:rPr lang="en-US" sz="3599">
                <a:solidFill>
                  <a:srgbClr val="008000"/>
                </a:solidFill>
                <a:latin typeface="Times New Roman" panose="02020603050405020304" pitchFamily="18" charset="0"/>
                <a:cs typeface="Times New Roman" panose="02020603050405020304" pitchFamily="18" charset="0"/>
              </a:rPr>
              <a:t>. </a:t>
            </a:r>
            <a:r>
              <a:rPr lang="en-US" sz="3599" smtClean="0">
                <a:solidFill>
                  <a:srgbClr val="008000"/>
                </a:solidFill>
                <a:latin typeface="Times New Roman" panose="02020603050405020304" pitchFamily="18" charset="0"/>
                <a:cs typeface="Times New Roman" panose="02020603050405020304" pitchFamily="18" charset="0"/>
              </a:rPr>
              <a:t>bảo vệ tự nhiên.</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A</a:t>
            </a:r>
            <a:r>
              <a:rPr lang="en-US" sz="3599">
                <a:solidFill>
                  <a:srgbClr val="008000"/>
                </a:solidFill>
                <a:latin typeface="Times New Roman" panose="02020603050405020304" pitchFamily="18" charset="0"/>
                <a:cs typeface="Times New Roman" panose="02020603050405020304" pitchFamily="18" charset="0"/>
              </a:rPr>
              <a:t>. </a:t>
            </a:r>
            <a:r>
              <a:rPr lang="en-US" sz="3599" smtClean="0">
                <a:solidFill>
                  <a:srgbClr val="008000"/>
                </a:solidFill>
                <a:latin typeface="Times New Roman" panose="02020603050405020304" pitchFamily="18" charset="0"/>
                <a:cs typeface="Times New Roman" panose="02020603050405020304" pitchFamily="18" charset="0"/>
              </a:rPr>
              <a:t>bảo vệ môi trường.</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B</a:t>
            </a:r>
            <a:r>
              <a:rPr lang="en-US" sz="3599">
                <a:solidFill>
                  <a:srgbClr val="008000"/>
                </a:solidFill>
                <a:latin typeface="Times New Roman" panose="02020603050405020304" pitchFamily="18" charset="0"/>
                <a:cs typeface="Times New Roman" panose="02020603050405020304" pitchFamily="18" charset="0"/>
              </a:rPr>
              <a:t>. </a:t>
            </a:r>
            <a:r>
              <a:rPr lang="en-US" sz="3599" smtClean="0">
                <a:solidFill>
                  <a:srgbClr val="008000"/>
                </a:solidFill>
                <a:latin typeface="Times New Roman" panose="02020603050405020304" pitchFamily="18" charset="0"/>
                <a:cs typeface="Times New Roman" panose="02020603050405020304" pitchFamily="18" charset="0"/>
              </a:rPr>
              <a:t>yêu thiên nhiên.</a:t>
            </a:r>
            <a:endParaRPr lang="en-US" sz="3599"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714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286232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smtClean="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BÀI</a:t>
            </a:r>
            <a:r>
              <a:rPr kumimoji="0" lang="en-US" altLang="zh-CN" sz="6000" b="0" i="0" u="none" strike="noStrike" kern="1200" cap="none" spc="0" normalizeH="0" noProof="0" smtClean="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 TẬP MỞ RỘNG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9058356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5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482600" y="658654"/>
          <a:ext cx="11176000" cy="6035040"/>
        </p:xfrm>
        <a:graphic>
          <a:graphicData uri="http://schemas.openxmlformats.org/drawingml/2006/table">
            <a:tbl>
              <a:tblPr/>
              <a:tblGrid>
                <a:gridCol w="5460856">
                  <a:extLst>
                    <a:ext uri="{9D8B030D-6E8A-4147-A177-3AD203B41FA5}">
                      <a16:colId xmlns:a16="http://schemas.microsoft.com/office/drawing/2014/main" val="450311960"/>
                    </a:ext>
                  </a:extLst>
                </a:gridCol>
                <a:gridCol w="5715144">
                  <a:extLst>
                    <a:ext uri="{9D8B030D-6E8A-4147-A177-3AD203B41FA5}">
                      <a16:colId xmlns:a16="http://schemas.microsoft.com/office/drawing/2014/main" val="311734994"/>
                    </a:ext>
                  </a:extLst>
                </a:gridCol>
              </a:tblGrid>
              <a:tr h="0">
                <a:tc>
                  <a:txBody>
                    <a:bodyPr/>
                    <a:lstStyle/>
                    <a:p>
                      <a:pPr marL="0" marR="0" algn="just">
                        <a:lnSpc>
                          <a:spcPct val="150000"/>
                        </a:lnSpc>
                        <a:spcBef>
                          <a:spcPts val="0"/>
                        </a:spcBef>
                        <a:spcAft>
                          <a:spcPts val="0"/>
                        </a:spcAft>
                      </a:pPr>
                      <a:r>
                        <a:rPr lang="en-US" sz="24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Đặc điểm nhân vật truyền thuyết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Biểu hiện đặc điểm nhân vật truyền thuyết trong Thánh Gióng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862489"/>
                  </a:ext>
                </a:extLst>
              </a:tr>
              <a:tr h="0">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Có đặc điểm khác lạ về lai lịch, phẩm chất, tài năng, sức mạnh...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770048"/>
                  </a:ext>
                </a:extLst>
              </a:tr>
              <a:tr h="0">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Thường gắn liền với sự kiện lịch sử và có công lớn đối với cộng đồng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270301"/>
                  </a:ext>
                </a:extLst>
              </a:tr>
              <a:tr h="0">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Được cộng đồng truyền tụng, tôn thờ</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0188363"/>
                  </a:ext>
                </a:extLst>
              </a:tr>
            </a:tbl>
          </a:graphicData>
        </a:graphic>
      </p:graphicFrame>
    </p:spTree>
    <p:extLst>
      <p:ext uri="{BB962C8B-B14F-4D97-AF65-F5344CB8AC3E}">
        <p14:creationId xmlns:p14="http://schemas.microsoft.com/office/powerpoint/2010/main" val="506247620"/>
      </p:ext>
    </p:extLst>
  </p:cSld>
  <p:clrMapOvr>
    <a:masterClrMapping/>
  </p:clrMapOvr>
  <p:transition spd="slow">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58044" y="207264"/>
            <a:ext cx="11887200"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err="1" smtClean="0">
                <a:solidFill>
                  <a:srgbClr val="002060"/>
                </a:solidFill>
                <a:latin typeface="Times New Roman" panose="02020603050405020304" pitchFamily="18" charset="0"/>
                <a:cs typeface="Times New Roman" panose="02020603050405020304" pitchFamily="18" charset="0"/>
              </a:rPr>
              <a:t>Câu</a:t>
            </a:r>
            <a:r>
              <a:rPr lang="en-US" sz="3200" smtClean="0">
                <a:solidFill>
                  <a:srgbClr val="002060"/>
                </a:solidFill>
                <a:latin typeface="Times New Roman" panose="02020603050405020304" pitchFamily="18" charset="0"/>
                <a:cs typeface="Times New Roman" panose="02020603050405020304" pitchFamily="18" charset="0"/>
              </a:rPr>
              <a:t> 4. </a:t>
            </a:r>
            <a:r>
              <a:rPr lang="en-US" sz="3200" dirty="0" err="1" smtClean="0">
                <a:solidFill>
                  <a:srgbClr val="002060"/>
                </a:solidFill>
                <a:latin typeface="Times New Roman" panose="02020603050405020304" pitchFamily="18" charset="0"/>
                <a:cs typeface="Times New Roman" panose="02020603050405020304" pitchFamily="18" charset="0"/>
              </a:rPr>
              <a:t>Đây</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tên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vị</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nữ</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thánh</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tương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truyền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bà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công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chúa</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Quỳnh</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Hoa</a:t>
            </a:r>
            <a:r>
              <a:rPr lang="en-US" sz="3200" dirty="0" smtClean="0">
                <a:solidFill>
                  <a:srgbClr val="002060"/>
                </a:solidFill>
                <a:latin typeface="Times New Roman" panose="02020603050405020304" pitchFamily="18" charset="0"/>
                <a:cs typeface="Times New Roman" panose="02020603050405020304" pitchFamily="18" charset="0"/>
              </a:rPr>
              <a:t>, con </a:t>
            </a:r>
            <a:r>
              <a:rPr lang="en-US" sz="3200" dirty="0" err="1" smtClean="0">
                <a:solidFill>
                  <a:srgbClr val="002060"/>
                </a:solidFill>
                <a:latin typeface="Times New Roman" panose="02020603050405020304" pitchFamily="18" charset="0"/>
                <a:cs typeface="Times New Roman" panose="02020603050405020304" pitchFamily="18" charset="0"/>
              </a:rPr>
              <a:t>gái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của</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Ngọc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Hoàng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thượng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đế</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vì</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đánh</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vỡ</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chén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ngọc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mà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bị</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vua</a:t>
            </a:r>
            <a:r>
              <a:rPr lang="en-US" sz="3200" dirty="0" smtClean="0">
                <a:solidFill>
                  <a:srgbClr val="002060"/>
                </a:solidFill>
                <a:latin typeface="Times New Roman" panose="02020603050405020304" pitchFamily="18" charset="0"/>
                <a:cs typeface="Times New Roman" panose="02020603050405020304" pitchFamily="18" charset="0"/>
              </a:rPr>
              <a:t> cha </a:t>
            </a:r>
            <a:r>
              <a:rPr lang="en-US" sz="3200" dirty="0" err="1" smtClean="0">
                <a:solidFill>
                  <a:srgbClr val="002060"/>
                </a:solidFill>
                <a:latin typeface="Times New Roman" panose="02020603050405020304" pitchFamily="18" charset="0"/>
                <a:cs typeface="Times New Roman" panose="02020603050405020304" pitchFamily="18" charset="0"/>
              </a:rPr>
              <a:t>giáng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xuống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trần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gian</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1956364" y="3610413"/>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smtClean="0">
                <a:solidFill>
                  <a:prstClr val="white"/>
                </a:solidFill>
                <a:latin typeface="Times New Roman" panose="02020603050405020304" pitchFamily="18" charset="0"/>
                <a:cs typeface="Times New Roman" panose="02020603050405020304" pitchFamily="18" charset="0"/>
              </a:rPr>
              <a:t>Thánh mẫu Liễu Hạnh.</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6762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622300" y="973614"/>
          <a:ext cx="11023600" cy="5047229"/>
        </p:xfrm>
        <a:graphic>
          <a:graphicData uri="http://schemas.openxmlformats.org/drawingml/2006/table">
            <a:tbl>
              <a:tblPr/>
              <a:tblGrid>
                <a:gridCol w="5243363">
                  <a:extLst>
                    <a:ext uri="{9D8B030D-6E8A-4147-A177-3AD203B41FA5}">
                      <a16:colId xmlns:a16="http://schemas.microsoft.com/office/drawing/2014/main" val="2963847985"/>
                    </a:ext>
                  </a:extLst>
                </a:gridCol>
                <a:gridCol w="5780237">
                  <a:extLst>
                    <a:ext uri="{9D8B030D-6E8A-4147-A177-3AD203B41FA5}">
                      <a16:colId xmlns:a16="http://schemas.microsoft.com/office/drawing/2014/main" val="3862288725"/>
                    </a:ext>
                  </a:extLst>
                </a:gridCol>
              </a:tblGrid>
              <a:tr h="621620">
                <a:tc>
                  <a:txBody>
                    <a:bodyPr/>
                    <a:lstStyle/>
                    <a:p>
                      <a:pPr marL="0" marR="0" algn="just">
                        <a:lnSpc>
                          <a:spcPct val="150000"/>
                        </a:lnSpc>
                        <a:spcBef>
                          <a:spcPts val="0"/>
                        </a:spcBef>
                        <a:spcAft>
                          <a:spcPts val="0"/>
                        </a:spcAft>
                      </a:pPr>
                      <a:r>
                        <a:rPr lang="en-US" sz="20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Đặc điểm nhân vật truyền thuyết</a:t>
                      </a:r>
                      <a:endParaRPr lang="en-US"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Biểu hiện đặc điểm nhân vật truyền thuyết trong Thánh Gióng</a:t>
                      </a:r>
                      <a:endParaRPr lang="en-US"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9256489"/>
                  </a:ext>
                </a:extLst>
              </a:tr>
              <a:tr h="1554049">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Có đặc điểm khác lạ về lai lịch, phẩm chất, tài năng, sức mạnh...</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 mẹ ướm chân - thụ thai, 12 tháng mới sinh; cậu bé lên ba không nói, cười, đi, đặt đâu nằm đấy; cất tiếng nói đầu tiên đòi đi đánh giặc; lớn nhanh như thổi; vươn vai thành tráng sĩ...</a:t>
                      </a:r>
                      <a:endParaRPr lang="en-US"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6128308"/>
                  </a:ext>
                </a:extLst>
              </a:tr>
              <a:tr h="932429">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Thường gắn liền với sự kiện lịch sử và có công lớn đối với cộng đồng</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Gắn liền với thời đại Vua Hùng thứ 6</a:t>
                      </a:r>
                    </a:p>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đánh đuổi giặc Ân xâm lược, cứu nguy cho đất nước</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7224136"/>
                  </a:ext>
                </a:extLst>
              </a:tr>
              <a:tr h="1243239">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Được cộng đồng truyền tụng, tôn thờ</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được nhân dân dựng đền thờ ở làng Phù Đổng, thường mở hội vào tháng tư hàng năm</a:t>
                      </a:r>
                    </a:p>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6096454"/>
                  </a:ext>
                </a:extLst>
              </a:tr>
            </a:tbl>
          </a:graphicData>
        </a:graphic>
      </p:graphicFrame>
    </p:spTree>
    <p:extLst>
      <p:ext uri="{BB962C8B-B14F-4D97-AF65-F5344CB8AC3E}">
        <p14:creationId xmlns:p14="http://schemas.microsoft.com/office/powerpoint/2010/main" val="4181102628"/>
      </p:ext>
    </p:extLst>
  </p:cSld>
  <p:clrMapOvr>
    <a:masterClrMapping/>
  </p:clrMapOvr>
  <p:transition spd="slow">
    <p:rand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6990610" y="1642303"/>
            <a:ext cx="3309222" cy="193899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smtClean="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VẬN DỤNG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7968193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Cloud Callout 2"/>
          <p:cNvSpPr/>
          <p:nvPr/>
        </p:nvSpPr>
        <p:spPr>
          <a:xfrm>
            <a:off x="1783644" y="864640"/>
            <a:ext cx="6739467" cy="3808959"/>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kern="100">
                <a:solidFill>
                  <a:srgbClr val="000000"/>
                </a:solidFill>
                <a:latin typeface="Times New Roman" panose="02020603050405020304" pitchFamily="18" charset="0"/>
                <a:ea typeface="SimSun" panose="02010600030101010101" pitchFamily="2" charset="-122"/>
              </a:rPr>
              <a:t>Viết đoạn văn (khoảng 5-7 câu) về một hình ảnh hay hành động của Thánh Gióng đã để lại cho em ấn tượng sâu sắc. </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77262936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158044" y="0"/>
            <a:ext cx="3725334" cy="823752"/>
          </a:xfrm>
          <a:prstGeom prst="rect">
            <a:avLst/>
          </a:prstGeom>
        </p:spPr>
        <p:txBody>
          <a:bodyPr wrap="square">
            <a:spAutoFit/>
          </a:bodyPr>
          <a:lstStyle/>
          <a:p>
            <a:pPr algn="just">
              <a:lnSpc>
                <a:spcPct val="150000"/>
              </a:lnSpc>
            </a:pPr>
            <a:r>
              <a:rPr lang="en-US" sz="3600" b="1" kern="100" smtClean="0">
                <a:latin typeface="Times New Roman" panose="02020603050405020304" pitchFamily="18" charset="0"/>
                <a:ea typeface="SimSun" panose="02010600030101010101" pitchFamily="2" charset="-122"/>
              </a:rPr>
              <a:t>* Về hình thức:</a:t>
            </a:r>
            <a:endParaRPr lang="en-US" sz="3600" b="1" kern="100">
              <a:effectLst/>
              <a:latin typeface="Times New Roman" panose="02020603050405020304" pitchFamily="18" charset="0"/>
              <a:ea typeface="SimSun" panose="02010600030101010101" pitchFamily="2" charset="-122"/>
            </a:endParaRPr>
          </a:p>
        </p:txBody>
      </p:sp>
      <p:sp>
        <p:nvSpPr>
          <p:cNvPr id="5" name="Rectangle 4"/>
          <p:cNvSpPr/>
          <p:nvPr/>
        </p:nvSpPr>
        <p:spPr>
          <a:xfrm>
            <a:off x="361243" y="834704"/>
            <a:ext cx="6333068" cy="923330"/>
          </a:xfrm>
          <a:prstGeom prst="rect">
            <a:avLst/>
          </a:prstGeom>
        </p:spPr>
        <p:txBody>
          <a:bodyPr wrap="square">
            <a:spAutoFit/>
          </a:bodyPr>
          <a:lstStyle/>
          <a:p>
            <a:pPr algn="just">
              <a:lnSpc>
                <a:spcPct val="150000"/>
              </a:lnSpc>
            </a:pPr>
            <a:r>
              <a:rPr lang="en-US" sz="3600" kern="100" smtClean="0">
                <a:latin typeface="Times New Roman" panose="02020603050405020304" pitchFamily="18" charset="0"/>
                <a:ea typeface="SimSun" panose="02010600030101010101" pitchFamily="2" charset="-122"/>
              </a:rPr>
              <a:t>- Đảm bảo số câu theo yêu cầu.  </a:t>
            </a:r>
            <a:endParaRPr lang="en-US" sz="36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361243" y="1768986"/>
            <a:ext cx="7755468" cy="1754326"/>
          </a:xfrm>
          <a:prstGeom prst="rect">
            <a:avLst/>
          </a:prstGeom>
        </p:spPr>
        <p:txBody>
          <a:bodyPr wrap="square">
            <a:spAutoFit/>
          </a:bodyPr>
          <a:lstStyle/>
          <a:p>
            <a:pPr algn="just">
              <a:lnSpc>
                <a:spcPct val="150000"/>
              </a:lnSpc>
            </a:pPr>
            <a:r>
              <a:rPr lang="en-US" sz="3600" kern="100" smtClean="0">
                <a:latin typeface="Times New Roman" panose="02020603050405020304" pitchFamily="18" charset="0"/>
                <a:ea typeface="SimSun" panose="02010600030101010101" pitchFamily="2" charset="-122"/>
              </a:rPr>
              <a:t>- Đảm bảo quy tắc chính tả, đặt câu đúng cấu trúc ngữ pháp.  </a:t>
            </a:r>
            <a:endParaRPr lang="en-US" sz="36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361243" y="3531231"/>
            <a:ext cx="7755468" cy="1754326"/>
          </a:xfrm>
          <a:prstGeom prst="rect">
            <a:avLst/>
          </a:prstGeom>
        </p:spPr>
        <p:txBody>
          <a:bodyPr wrap="square">
            <a:spAutoFit/>
          </a:bodyPr>
          <a:lstStyle/>
          <a:p>
            <a:pPr algn="just">
              <a:lnSpc>
                <a:spcPct val="150000"/>
              </a:lnSpc>
            </a:pPr>
            <a:r>
              <a:rPr lang="en-US" sz="3600" kern="100" smtClean="0">
                <a:latin typeface="Times New Roman" panose="02020603050405020304" pitchFamily="18" charset="0"/>
                <a:ea typeface="SimSun" panose="02010600030101010101" pitchFamily="2" charset="-122"/>
              </a:rPr>
              <a:t>- Diễn đạt trong sáng, sử dụng các phép tu từ cho bài viết sinh động hơn.  </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34111686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158044" y="0"/>
            <a:ext cx="3725334" cy="923330"/>
          </a:xfrm>
          <a:prstGeom prst="rect">
            <a:avLst/>
          </a:prstGeom>
        </p:spPr>
        <p:txBody>
          <a:bodyPr wrap="square">
            <a:spAutoFit/>
          </a:bodyPr>
          <a:lstStyle/>
          <a:p>
            <a:pPr algn="just">
              <a:lnSpc>
                <a:spcPct val="150000"/>
              </a:lnSpc>
            </a:pPr>
            <a:r>
              <a:rPr lang="en-US" sz="3600" b="1" kern="100" smtClean="0">
                <a:latin typeface="Times New Roman" panose="02020603050405020304" pitchFamily="18" charset="0"/>
                <a:ea typeface="SimSun" panose="02010600030101010101" pitchFamily="2" charset="-122"/>
              </a:rPr>
              <a:t>* Về nội dung:</a:t>
            </a:r>
            <a:endParaRPr lang="en-US" sz="3600" b="1" kern="100">
              <a:effectLst/>
              <a:latin typeface="Times New Roman" panose="02020603050405020304" pitchFamily="18" charset="0"/>
              <a:ea typeface="SimSun" panose="02010600030101010101" pitchFamily="2" charset="-122"/>
            </a:endParaRPr>
          </a:p>
        </p:txBody>
      </p:sp>
      <p:sp>
        <p:nvSpPr>
          <p:cNvPr id="5" name="Rectangle 4"/>
          <p:cNvSpPr/>
          <p:nvPr/>
        </p:nvSpPr>
        <p:spPr>
          <a:xfrm>
            <a:off x="3194756" y="23505"/>
            <a:ext cx="7710312" cy="1200329"/>
          </a:xfrm>
          <a:prstGeom prst="rect">
            <a:avLst/>
          </a:prstGeom>
        </p:spPr>
        <p:txBody>
          <a:bodyPr wrap="square">
            <a:spAutoFit/>
          </a:bodyPr>
          <a:lstStyle/>
          <a:p>
            <a:pPr algn="just"/>
            <a:r>
              <a:rPr lang="en-US" sz="3600" kern="100" smtClean="0">
                <a:latin typeface="Times New Roman" panose="02020603050405020304" pitchFamily="18" charset="0"/>
                <a:ea typeface="SimSun" panose="02010600030101010101" pitchFamily="2" charset="-122"/>
              </a:rPr>
              <a:t>Một </a:t>
            </a:r>
            <a:r>
              <a:rPr lang="vi-VN" sz="3600" kern="100" smtClean="0">
                <a:latin typeface="Times New Roman" panose="02020603050405020304" pitchFamily="18" charset="0"/>
                <a:ea typeface="SimSun" panose="02010600030101010101" pitchFamily="2" charset="-122"/>
              </a:rPr>
              <a:t>hình </a:t>
            </a:r>
            <a:r>
              <a:rPr lang="vi-VN" sz="3600" kern="100">
                <a:latin typeface="Times New Roman" panose="02020603050405020304" pitchFamily="18" charset="0"/>
                <a:ea typeface="SimSun" panose="02010600030101010101" pitchFamily="2" charset="-122"/>
              </a:rPr>
              <a:t>ảnh hay hành động của Thánh Gióng đã để lại cho em ấn tượng sâu </a:t>
            </a:r>
            <a:r>
              <a:rPr lang="vi-VN" sz="3600" kern="100" smtClean="0">
                <a:latin typeface="Times New Roman" panose="02020603050405020304" pitchFamily="18" charset="0"/>
                <a:ea typeface="SimSun" panose="02010600030101010101" pitchFamily="2" charset="-122"/>
              </a:rPr>
              <a:t>sắc</a:t>
            </a:r>
            <a:r>
              <a:rPr lang="en-US" sz="3600" kern="100" smtClean="0">
                <a:latin typeface="Times New Roman" panose="02020603050405020304" pitchFamily="18" charset="0"/>
                <a:ea typeface="SimSun" panose="02010600030101010101" pitchFamily="2" charset="-122"/>
              </a:rPr>
              <a:t>.</a:t>
            </a:r>
            <a:endParaRPr lang="en-US" sz="36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428975" y="1674674"/>
            <a:ext cx="8094135" cy="1754326"/>
          </a:xfrm>
          <a:prstGeom prst="rect">
            <a:avLst/>
          </a:prstGeom>
        </p:spPr>
        <p:txBody>
          <a:bodyPr wrap="square">
            <a:spAutoFit/>
          </a:bodyPr>
          <a:lstStyle/>
          <a:p>
            <a:pPr algn="just"/>
            <a:r>
              <a:rPr lang="en-US" sz="3600" kern="100" smtClean="0">
                <a:latin typeface="Times New Roman" panose="02020603050405020304" pitchFamily="18" charset="0"/>
                <a:ea typeface="SimSun" panose="02010600030101010101" pitchFamily="2" charset="-122"/>
              </a:rPr>
              <a:t>- Giới thiệu về hình ảnh hay hành động của Thánh Gióng đã để lại cho em ấn tượng sâu sắc.</a:t>
            </a:r>
            <a:endParaRPr lang="en-US" sz="36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259642" y="3614961"/>
            <a:ext cx="7755468" cy="646331"/>
          </a:xfrm>
          <a:prstGeom prst="rect">
            <a:avLst/>
          </a:prstGeom>
        </p:spPr>
        <p:txBody>
          <a:bodyPr wrap="square">
            <a:spAutoFit/>
          </a:bodyPr>
          <a:lstStyle/>
          <a:p>
            <a:pPr algn="just"/>
            <a:r>
              <a:rPr lang="en-US" sz="3600" kern="100" smtClean="0">
                <a:latin typeface="Times New Roman" panose="02020603050405020304" pitchFamily="18" charset="0"/>
                <a:ea typeface="SimSun" panose="02010600030101010101" pitchFamily="2" charset="-122"/>
              </a:rPr>
              <a:t>- Diễn tả cụ thể hình ảnh/ hành động ấy.</a:t>
            </a:r>
            <a:endParaRPr lang="en-US" sz="3600" kern="100">
              <a:effectLst/>
              <a:latin typeface="Times New Roman" panose="02020603050405020304" pitchFamily="18" charset="0"/>
              <a:ea typeface="SimSun" panose="02010600030101010101" pitchFamily="2" charset="-122"/>
            </a:endParaRPr>
          </a:p>
        </p:txBody>
      </p:sp>
      <p:sp>
        <p:nvSpPr>
          <p:cNvPr id="8" name="Rectangle 7"/>
          <p:cNvSpPr/>
          <p:nvPr/>
        </p:nvSpPr>
        <p:spPr>
          <a:xfrm>
            <a:off x="428975" y="4961280"/>
            <a:ext cx="7755468" cy="646331"/>
          </a:xfrm>
          <a:prstGeom prst="rect">
            <a:avLst/>
          </a:prstGeom>
        </p:spPr>
        <p:txBody>
          <a:bodyPr wrap="square">
            <a:spAutoFit/>
          </a:bodyPr>
          <a:lstStyle/>
          <a:p>
            <a:pPr algn="just"/>
            <a:r>
              <a:rPr lang="en-US" sz="3600" kern="100" smtClean="0">
                <a:latin typeface="Times New Roman" panose="02020603050405020304" pitchFamily="18" charset="0"/>
                <a:ea typeface="SimSun" panose="02010600030101010101" pitchFamily="2" charset="-122"/>
              </a:rPr>
              <a:t>- Khẳng định tình cảm của bản thân.</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668613211"/>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8" name="Rectangle 7"/>
          <p:cNvSpPr/>
          <p:nvPr/>
        </p:nvSpPr>
        <p:spPr>
          <a:xfrm>
            <a:off x="0" y="163907"/>
            <a:ext cx="12192000" cy="618630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600" kern="100" smtClean="0">
                <a:latin typeface="Times New Roman" panose="02020603050405020304" pitchFamily="18" charset="0"/>
                <a:ea typeface="SimSun" panose="02010600030101010101" pitchFamily="2" charset="-122"/>
              </a:rPr>
              <a:t>	</a:t>
            </a:r>
            <a:r>
              <a:rPr lang="vi-VN" sz="3600" kern="100" smtClean="0">
                <a:latin typeface="Times New Roman" panose="02020603050405020304" pitchFamily="18" charset="0"/>
                <a:ea typeface="SimSun" panose="02010600030101010101" pitchFamily="2" charset="-122"/>
              </a:rPr>
              <a:t>Thánh </a:t>
            </a:r>
            <a:r>
              <a:rPr lang="vi-VN" sz="3600" kern="100">
                <a:latin typeface="Times New Roman" panose="02020603050405020304" pitchFamily="18" charset="0"/>
                <a:ea typeface="SimSun" panose="02010600030101010101" pitchFamily="2" charset="-122"/>
              </a:rPr>
              <a:t>Gióng là một truyền thuyết giàu ý nghĩa. Truyện có nhiều hình ảnh, hành động, tuy nhiên em ấn tượng nhất là hình ảnh khi roi sắt gãy, Thánh Gióng đã nhổ những bụi tre cạnh đường để đánh giặc. Hình ảnh ấy vừa toát lên sức mạnh phi thường của Thánh Gióng, vừa gợi ra hiệp sức của thiên nhiên, cây cỏ trong cuộc chiến chống giặc ngoại xâm. Có lẽ tình yêu nước không chỉ nằm trong trái tim của mỗi con người mà còn ẩn chứa cả trong những rặng tre ngà để rồi rặng tre ấy kẽo kẹt trong câu thơ của hậu thế:</a:t>
            </a:r>
          </a:p>
          <a:p>
            <a:pPr algn="ctr"/>
            <a:r>
              <a:rPr lang="en-US" sz="3600" i="1" kern="100" smtClean="0">
                <a:latin typeface="Times New Roman" panose="02020603050405020304" pitchFamily="18" charset="0"/>
                <a:ea typeface="SimSun" panose="02010600030101010101" pitchFamily="2" charset="-122"/>
              </a:rPr>
              <a:t>“</a:t>
            </a:r>
            <a:r>
              <a:rPr lang="vi-VN" sz="3600" i="1" kern="100" smtClean="0">
                <a:latin typeface="Times New Roman" panose="02020603050405020304" pitchFamily="18" charset="0"/>
                <a:ea typeface="SimSun" panose="02010600030101010101" pitchFamily="2" charset="-122"/>
              </a:rPr>
              <a:t>Tre </a:t>
            </a:r>
            <a:r>
              <a:rPr lang="vi-VN" sz="3600" i="1" kern="100">
                <a:latin typeface="Times New Roman" panose="02020603050405020304" pitchFamily="18" charset="0"/>
                <a:ea typeface="SimSun" panose="02010600030101010101" pitchFamily="2" charset="-122"/>
              </a:rPr>
              <a:t>xanh xanh tự bao giờ</a:t>
            </a:r>
          </a:p>
          <a:p>
            <a:pPr algn="ctr"/>
            <a:r>
              <a:rPr lang="vi-VN" sz="3600" i="1" kern="100">
                <a:latin typeface="Times New Roman" panose="02020603050405020304" pitchFamily="18" charset="0"/>
                <a:ea typeface="SimSun" panose="02010600030101010101" pitchFamily="2" charset="-122"/>
              </a:rPr>
              <a:t>Mà sao nên lũy nên thành tre </a:t>
            </a:r>
            <a:r>
              <a:rPr lang="vi-VN" sz="3600" i="1" kern="100" smtClean="0">
                <a:latin typeface="Times New Roman" panose="02020603050405020304" pitchFamily="18" charset="0"/>
                <a:ea typeface="SimSun" panose="02010600030101010101" pitchFamily="2" charset="-122"/>
              </a:rPr>
              <a:t>ơi</a:t>
            </a:r>
            <a:r>
              <a:rPr lang="en-US" sz="3600" i="1" kern="100" smtClean="0">
                <a:latin typeface="Times New Roman" panose="02020603050405020304" pitchFamily="18" charset="0"/>
                <a:ea typeface="SimSun" panose="02010600030101010101" pitchFamily="2" charset="-122"/>
              </a:rPr>
              <a:t>”</a:t>
            </a:r>
            <a:endParaRPr lang="vi-VN" sz="3600" i="1" kern="10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024604924"/>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ounded Rectangle 3"/>
          <p:cNvSpPr/>
          <p:nvPr/>
        </p:nvSpPr>
        <p:spPr>
          <a:xfrm>
            <a:off x="2901244" y="225778"/>
            <a:ext cx="6163734" cy="9144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HƯỚNG DẪN TỰ HỌC</a:t>
            </a:r>
            <a:endParaRPr lang="en-US" sz="4000">
              <a:latin typeface="Times New Roman" panose="02020603050405020304" pitchFamily="18" charset="0"/>
              <a:cs typeface="Times New Roman" panose="02020603050405020304" pitchFamily="18" charset="0"/>
            </a:endParaRPr>
          </a:p>
        </p:txBody>
      </p:sp>
      <p:sp>
        <p:nvSpPr>
          <p:cNvPr id="5" name="Rounded Rectangle 4"/>
          <p:cNvSpPr/>
          <p:nvPr/>
        </p:nvSpPr>
        <p:spPr>
          <a:xfrm>
            <a:off x="564444" y="2020711"/>
            <a:ext cx="5181600"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Bài cũ: Khái quát bài học bằng SĐTD.</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885244" y="3570111"/>
            <a:ext cx="518160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Sưu tầm: các thể loại khác viết về Tháng Gióng.</a:t>
            </a:r>
            <a:endParaRPr lang="en-US" sz="3200">
              <a:latin typeface="Times New Roman" panose="02020603050405020304" pitchFamily="18" charset="0"/>
              <a:cs typeface="Times New Roman" panose="02020603050405020304" pitchFamily="18" charset="0"/>
            </a:endParaRPr>
          </a:p>
        </p:txBody>
      </p:sp>
      <p:sp>
        <p:nvSpPr>
          <p:cNvPr id="7" name="Rounded Rectangle 6"/>
          <p:cNvSpPr/>
          <p:nvPr/>
        </p:nvSpPr>
        <p:spPr>
          <a:xfrm>
            <a:off x="4476044" y="5365044"/>
            <a:ext cx="5181600"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Bài mới: Thực hành Tiếng Việt</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0510397"/>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2" cstate="print">
            <a:extLst>
              <a:ext uri="{BEBA8EAE-BF5A-486C-A8C5-ECC9F3942E4B}">
                <a14:imgProps xmlns:a14="http://schemas.microsoft.com/office/drawing/2010/main">
                  <a14:imgLayer r:embed="rId23">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4">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5">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6">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7"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28"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29"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0" cstate="print">
            <a:extLst>
              <a:ext uri="{28A0092B-C50C-407E-A947-70E740481C1C}">
                <a14:useLocalDpi xmlns:a14="http://schemas.microsoft.com/office/drawing/2010/main" val="0"/>
              </a:ext>
            </a:extLst>
          </a:blip>
          <a:srcRect l="28897"/>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1"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2" cstate="print">
            <a:extLst>
              <a:ext uri="{28A0092B-C50C-407E-A947-70E740481C1C}">
                <a14:useLocalDpi xmlns:a14="http://schemas.microsoft.com/office/drawing/2010/main" val="0"/>
              </a:ext>
            </a:extLst>
          </a:blip>
          <a:srcRect r="17587"/>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3"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4"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5" cstate="print">
            <a:extLst>
              <a:ext uri="{28A0092B-C50C-407E-A947-70E740481C1C}">
                <a14:useLocalDpi xmlns:a14="http://schemas.microsoft.com/office/drawing/2010/main" val="0"/>
              </a:ext>
            </a:extLst>
          </a:blip>
          <a:srcRect l="9527" b="37127"/>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6" cstate="print">
            <a:extLst>
              <a:ext uri="{28A0092B-C50C-407E-A947-70E740481C1C}">
                <a14:useLocalDpi xmlns:a14="http://schemas.microsoft.com/office/drawing/2010/main" val="0"/>
              </a:ext>
            </a:extLst>
          </a:blip>
          <a:srcRect b="37297"/>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7"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7"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sp>
        <p:nvSpPr>
          <p:cNvPr id="33" name="PA_文本框 32"/>
          <p:cNvSpPr txBox="1"/>
          <p:nvPr>
            <p:custDataLst>
              <p:tags r:id="rId17"/>
            </p:custDataLst>
          </p:nvPr>
        </p:nvSpPr>
        <p:spPr>
          <a:xfrm>
            <a:off x="2646191" y="1340688"/>
            <a:ext cx="6838302" cy="2092881"/>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500" b="0" i="0" u="none" strike="noStrike" kern="1200" cap="none" spc="0" normalizeH="0" baseline="0" noProof="0" smtClean="0">
                <a:ln>
                  <a:noFill/>
                </a:ln>
                <a:solidFill>
                  <a:srgbClr val="7030A0"/>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rPr>
              <a:t>CHÚC</a:t>
            </a:r>
            <a:r>
              <a:rPr kumimoji="0" lang="en-US" altLang="zh-CN" sz="6500" b="0" i="0" u="none" strike="noStrike" kern="1200" cap="none" spc="0" normalizeH="0" noProof="0" smtClean="0">
                <a:ln>
                  <a:noFill/>
                </a:ln>
                <a:solidFill>
                  <a:srgbClr val="7030A0"/>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rPr>
              <a:t> CÁC EM HỌC TỐT!</a:t>
            </a:r>
            <a:endParaRPr kumimoji="0" lang="zh-CN" altLang="en-US" sz="6500" b="0" i="0" u="none" strike="noStrike" kern="1200" cap="none" spc="0" normalizeH="0" baseline="0" noProof="0" dirty="0">
              <a:ln>
                <a:noFill/>
              </a:ln>
              <a:solidFill>
                <a:srgbClr val="FF0066"/>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endParaRPr>
          </a:p>
        </p:txBody>
      </p:sp>
      <p:pic>
        <p:nvPicPr>
          <p:cNvPr id="35" name="PA_图片 34"/>
          <p:cNvPicPr>
            <a:picLocks noChangeAspect="1"/>
          </p:cNvPicPr>
          <p:nvPr>
            <p:custDataLst>
              <p:tags r:id="rId18"/>
            </p:custDataLst>
          </p:nvPr>
        </p:nvPicPr>
        <p:blipFill>
          <a:blip r:embed="rId38" cstate="print">
            <a:extLst>
              <a:ext uri="{28A0092B-C50C-407E-A947-70E740481C1C}">
                <a14:useLocalDpi xmlns:a14="http://schemas.microsoft.com/office/drawing/2010/main" val="0"/>
              </a:ext>
            </a:extLst>
          </a:blip>
          <a:stretch>
            <a:fillRect/>
          </a:stretch>
        </p:blipFill>
        <p:spPr>
          <a:xfrm rot="2776435" flipH="1">
            <a:off x="2940182" y="2703109"/>
            <a:ext cx="717325" cy="636625"/>
          </a:xfrm>
          <a:prstGeom prst="rect">
            <a:avLst/>
          </a:prstGeom>
        </p:spPr>
      </p:pic>
      <p:pic>
        <p:nvPicPr>
          <p:cNvPr id="36" name="PA_图片 35"/>
          <p:cNvPicPr>
            <a:picLocks noChangeAspect="1"/>
          </p:cNvPicPr>
          <p:nvPr>
            <p:custDataLst>
              <p:tags r:id="rId19"/>
            </p:custDataLst>
          </p:nvPr>
        </p:nvPicPr>
        <p:blipFill>
          <a:blip r:embed="rId39" cstate="print">
            <a:extLst>
              <a:ext uri="{BEBA8EAE-BF5A-486C-A8C5-ECC9F3942E4B}">
                <a14:imgProps xmlns:a14="http://schemas.microsoft.com/office/drawing/2010/main">
                  <a14:imgLayer r:embed="rId4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965" y="-10488"/>
            <a:ext cx="3222457" cy="1501993"/>
          </a:xfrm>
          <a:prstGeom prst="rect">
            <a:avLst/>
          </a:prstGeom>
        </p:spPr>
      </p:pic>
    </p:spTree>
    <p:extLst>
      <p:ext uri="{BB962C8B-B14F-4D97-AF65-F5344CB8AC3E}">
        <p14:creationId xmlns:p14="http://schemas.microsoft.com/office/powerpoint/2010/main" val="2326469090"/>
      </p:ext>
    </p:extLst>
  </p:cSld>
  <p:clrMapOvr>
    <a:masterClrMapping/>
  </p:clrMapOvr>
  <p:transition spd="slow">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30" y="1595417"/>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3" name="Cloud Callout 2"/>
          <p:cNvSpPr/>
          <p:nvPr/>
        </p:nvSpPr>
        <p:spPr>
          <a:xfrm>
            <a:off x="4605170" y="1242426"/>
            <a:ext cx="6753590"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i="1" kern="100">
                <a:solidFill>
                  <a:srgbClr val="000000"/>
                </a:solidFill>
                <a:latin typeface="Times New Roman" panose="02020603050405020304" pitchFamily="18" charset="0"/>
                <a:ea typeface="SimSun" panose="02010600030101010101" pitchFamily="2" charset="-122"/>
              </a:rPr>
              <a:t>Trong văn hóa dân gian Việt Nam, có 4 vị Thánh vừa rồi được tôn là "Tứ bất tử". Em biết gì về 4 vị Thánh này?</a:t>
            </a:r>
            <a:endParaRPr lang="en-US" sz="3200">
              <a:solidFill>
                <a:prstClr val="black"/>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290" y="606135"/>
            <a:ext cx="9618132" cy="5789941"/>
          </a:xfrm>
          <a:prstGeom prst="rect">
            <a:avLst/>
          </a:prstGeom>
          <a:ln w="228600" cap="sq" cmpd="thickThin">
            <a:solidFill>
              <a:srgbClr val="000000"/>
            </a:solidFill>
            <a:prstDash val="solid"/>
            <a:miter lim="800000"/>
          </a:ln>
          <a:effectLst>
            <a:innerShdw blurRad="76200">
              <a:srgbClr val="000000"/>
            </a:innerShdw>
          </a:effectLst>
        </p:spPr>
      </p:pic>
      <p:sp>
        <p:nvSpPr>
          <p:cNvPr id="24" name="Cloud Callout 23"/>
          <p:cNvSpPr/>
          <p:nvPr/>
        </p:nvSpPr>
        <p:spPr>
          <a:xfrm>
            <a:off x="3467607" y="1079749"/>
            <a:ext cx="6753590"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i="1" kern="100" dirty="0">
                <a:solidFill>
                  <a:srgbClr val="000000"/>
                </a:solidFill>
                <a:latin typeface="Times New Roman" panose="02020603050405020304" pitchFamily="18" charset="0"/>
                <a:ea typeface="SimSun" panose="02010600030101010101" pitchFamily="2" charset="-122"/>
              </a:rPr>
              <a:t>Những người có đóng góp lớn cho dân tộc, mang những phẩm chất cao đẹp của dân tộc</a:t>
            </a:r>
            <a:endParaRPr lang="en-US" sz="3200" dirty="0">
              <a:solidFill>
                <a:prstClr val="black"/>
              </a:solidFill>
            </a:endParaRPr>
          </a:p>
        </p:txBody>
      </p:sp>
    </p:spTree>
    <p:extLst>
      <p:ext uri="{BB962C8B-B14F-4D97-AF65-F5344CB8AC3E}">
        <p14:creationId xmlns:p14="http://schemas.microsoft.com/office/powerpoint/2010/main" val="12828515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barn(inVertical)">
                                      <p:cBhvr>
                                        <p:cTn id="76" dur="500"/>
                                        <p:tgtEl>
                                          <p:spTgt spid="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3"/>
                                        </p:tgtEl>
                                      </p:cBhvr>
                                    </p:animEffect>
                                    <p:set>
                                      <p:cBhvr>
                                        <p:cTn id="81" dur="1" fill="hold">
                                          <p:stCondLst>
                                            <p:cond delay="499"/>
                                          </p:stCondLst>
                                        </p:cTn>
                                        <p:tgtEl>
                                          <p:spTgt spid="3"/>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barn(inVertical)">
                                      <p:cBhvr>
                                        <p:cTn id="86" dur="500"/>
                                        <p:tgtEl>
                                          <p:spTgt spid="4"/>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arn(inVertical)">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24"/>
                                        </p:tgtEl>
                                      </p:cBhvr>
                                    </p:animEffect>
                                    <p:set>
                                      <p:cBhvr>
                                        <p:cTn id="9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4" grpId="0" animBg="1"/>
      <p:bldP spid="2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378565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smtClean="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HÌNH</a:t>
            </a:r>
            <a:r>
              <a:rPr kumimoji="0" lang="en-US" altLang="zh-CN" sz="6000" b="0" i="0" u="none" strike="noStrike" kern="1200" cap="none" spc="0" normalizeH="0" noProof="0" smtClean="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 THÀNH KIẾN THỨC</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3530305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8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3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40.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3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6. TIẾT 4,5. THÁNH GIÓNG- KẾT NỐITT</Template>
  <TotalTime>386</TotalTime>
  <Words>3612</Words>
  <Application>Microsoft Office PowerPoint</Application>
  <PresentationFormat>Widescreen</PresentationFormat>
  <Paragraphs>380</Paragraphs>
  <Slides>77</Slides>
  <Notes>20</Notes>
  <HiddenSlides>0</HiddenSlides>
  <MMClips>0</MMClips>
  <ScaleCrop>false</ScaleCrop>
  <HeadingPairs>
    <vt:vector size="6" baseType="variant">
      <vt:variant>
        <vt:lpstr>Fonts Used</vt:lpstr>
      </vt:variant>
      <vt:variant>
        <vt:i4>13</vt:i4>
      </vt:variant>
      <vt:variant>
        <vt:lpstr>Theme</vt:lpstr>
      </vt:variant>
      <vt:variant>
        <vt:i4>26</vt:i4>
      </vt:variant>
      <vt:variant>
        <vt:lpstr>Slide Titles</vt:lpstr>
      </vt:variant>
      <vt:variant>
        <vt:i4>77</vt:i4>
      </vt:variant>
    </vt:vector>
  </HeadingPairs>
  <TitlesOfParts>
    <vt:vector size="116" baseType="lpstr">
      <vt:lpstr>微软雅黑</vt:lpstr>
      <vt:lpstr>SimSun</vt:lpstr>
      <vt:lpstr>SimSun</vt:lpstr>
      <vt:lpstr>Arial</vt:lpstr>
      <vt:lpstr>Bodoni MT</vt:lpstr>
      <vt:lpstr>Calibri</vt:lpstr>
      <vt:lpstr>Calibri Light</vt:lpstr>
      <vt:lpstr>Times New Roman</vt:lpstr>
      <vt:lpstr>方正正中黑简体</vt:lpstr>
      <vt:lpstr>方正粗倩简体</vt:lpstr>
      <vt:lpstr>方正胖娃简体</vt:lpstr>
      <vt:lpstr>方正行楷简体</vt:lpstr>
      <vt:lpstr>汉真广标</vt:lpstr>
      <vt:lpstr>Office 主题</vt:lpstr>
      <vt:lpstr>1_Office 主题</vt:lpstr>
      <vt:lpstr>Office Theme</vt:lpstr>
      <vt:lpstr>2_Office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055</cp:lastModifiedBy>
  <cp:revision>46</cp:revision>
  <dcterms:created xsi:type="dcterms:W3CDTF">2021-11-30T08:55:52Z</dcterms:created>
  <dcterms:modified xsi:type="dcterms:W3CDTF">2024-11-07T12:32:08Z</dcterms:modified>
</cp:coreProperties>
</file>