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56" r:id="rId3"/>
    <p:sldId id="260" r:id="rId4"/>
    <p:sldId id="258" r:id="rId5"/>
    <p:sldId id="259" r:id="rId6"/>
    <p:sldId id="262" r:id="rId7"/>
    <p:sldId id="277" r:id="rId8"/>
    <p:sldId id="278" r:id="rId9"/>
    <p:sldId id="265" r:id="rId10"/>
    <p:sldId id="266" r:id="rId11"/>
    <p:sldId id="267" r:id="rId12"/>
    <p:sldId id="268" r:id="rId13"/>
    <p:sldId id="269" r:id="rId14"/>
    <p:sldId id="271" r:id="rId15"/>
    <p:sldId id="270" r:id="rId16"/>
    <p:sldId id="272" r:id="rId17"/>
    <p:sldId id="273" r:id="rId18"/>
    <p:sldId id="274" r:id="rId19"/>
    <p:sldId id="276"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47"/>
    <p:restoredTop sz="94650"/>
  </p:normalViewPr>
  <p:slideViewPr>
    <p:cSldViewPr snapToGrid="0" snapToObjects="1">
      <p:cViewPr varScale="1">
        <p:scale>
          <a:sx n="83" d="100"/>
          <a:sy n="83" d="100"/>
        </p:scale>
        <p:origin x="93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B0F425-6A88-A14A-83E6-7E11F1B02AF7}"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2D5851-42AC-F949-9DBC-3EDB32ED76E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B0F425-6A88-A14A-83E6-7E11F1B02AF7}"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2D5851-42AC-F949-9DBC-3EDB32ED76E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B0F425-6A88-A14A-83E6-7E11F1B02AF7}"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2D5851-42AC-F949-9DBC-3EDB32ED76E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B0F425-6A88-A14A-83E6-7E11F1B02AF7}"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2D5851-42AC-F949-9DBC-3EDB32ED76E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B0F425-6A88-A14A-83E6-7E11F1B02AF7}"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2D5851-42AC-F949-9DBC-3EDB32ED76E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B0F425-6A88-A14A-83E6-7E11F1B02AF7}"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2D5851-42AC-F949-9DBC-3EDB32ED76E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B0F425-6A88-A14A-83E6-7E11F1B02AF7}" type="datetimeFigureOut">
              <a:rPr lang="en-US" smtClean="0"/>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2D5851-42AC-F949-9DBC-3EDB32ED76E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B0F425-6A88-A14A-83E6-7E11F1B02AF7}" type="datetimeFigureOut">
              <a:rPr lang="en-US" smtClean="0"/>
              <a:t>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2D5851-42AC-F949-9DBC-3EDB32ED76E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0F425-6A88-A14A-83E6-7E11F1B02AF7}" type="datetimeFigureOut">
              <a:rPr lang="en-US" smtClean="0"/>
              <a:t>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2D5851-42AC-F949-9DBC-3EDB32ED76E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B0F425-6A88-A14A-83E6-7E11F1B02AF7}"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2D5851-42AC-F949-9DBC-3EDB32ED76E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B0F425-6A88-A14A-83E6-7E11F1B02AF7}"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2D5851-42AC-F949-9DBC-3EDB32ED76E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B0F425-6A88-A14A-83E6-7E11F1B02AF7}" type="datetimeFigureOut">
              <a:rPr lang="en-US" smtClean="0"/>
              <a:t>8/1/2024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D5851-42AC-F949-9DBC-3EDB32ED76E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316" descr="18"/>
          <p:cNvPicPr>
            <a:picLocks noChangeAspect="1"/>
          </p:cNvPicPr>
          <p:nvPr/>
        </p:nvPicPr>
        <p:blipFill>
          <a:blip r:embed="rId2"/>
          <a:stretch>
            <a:fillRect/>
          </a:stretch>
        </p:blipFill>
        <p:spPr>
          <a:xfrm>
            <a:off x="328246" y="496940"/>
            <a:ext cx="6636407" cy="5341152"/>
          </a:xfrm>
          <a:prstGeom prst="rect">
            <a:avLst/>
          </a:prstGeom>
          <a:noFill/>
          <a:ln w="9525">
            <a:noFill/>
          </a:ln>
        </p:spPr>
      </p:pic>
      <p:pic>
        <p:nvPicPr>
          <p:cNvPr id="6" name="Picture 5" descr="22858PICdbgea5Gz679dY_PIC2018.png"/>
          <p:cNvPicPr>
            <a:picLocks noChangeAspect="1"/>
          </p:cNvPicPr>
          <p:nvPr/>
        </p:nvPicPr>
        <p:blipFill>
          <a:blip r:embed="rId3" cstate="print"/>
          <a:stretch>
            <a:fillRect/>
          </a:stretch>
        </p:blipFill>
        <p:spPr>
          <a:xfrm>
            <a:off x="6964653" y="2195968"/>
            <a:ext cx="4762969" cy="4762969"/>
          </a:xfrm>
          <a:prstGeom prst="rect">
            <a:avLst/>
          </a:prstGeom>
        </p:spPr>
      </p:pic>
      <p:sp>
        <p:nvSpPr>
          <p:cNvPr id="8" name="TextBox 7"/>
          <p:cNvSpPr txBox="1"/>
          <p:nvPr/>
        </p:nvSpPr>
        <p:spPr>
          <a:xfrm>
            <a:off x="1201811" y="1455256"/>
            <a:ext cx="4736123" cy="3554819"/>
          </a:xfrm>
          <a:prstGeom prst="rect">
            <a:avLst/>
          </a:prstGeom>
          <a:noFill/>
        </p:spPr>
        <p:txBody>
          <a:bodyPr wrap="square" rtlCol="0">
            <a:spAutoFit/>
          </a:bodyPr>
          <a:lstStyle/>
          <a:p>
            <a:pPr algn="ctr"/>
            <a:r>
              <a:rPr lang="en-US" sz="4500" i="1" dirty="0">
                <a:latin typeface="Times New Roman" panose="02020603050405020304" pitchFamily="18" charset="0"/>
                <a:cs typeface="Times New Roman" panose="02020603050405020304" pitchFamily="18" charset="0"/>
              </a:rPr>
              <a:t>Những bức ảnh dưới đây gợi đến vấn nạn nào? Chia sẻ suy nghĩ của em về vấn nạn đó.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
                                        </p:tgtEl>
                                        <p:attrNameLst>
                                          <p:attrName>ppt_y</p:attrName>
                                        </p:attrNameLst>
                                      </p:cBhvr>
                                      <p:tavLst>
                                        <p:tav tm="0" fmla="#ppt_y+(sin(-2*pi*(1-$))*-#ppt_x+cos(-2*pi*(1-$))*(1-#ppt_y))*(1-$)">
                                          <p:val>
                                            <p:fltVal val="0"/>
                                          </p:val>
                                        </p:tav>
                                        <p:tav tm="100000">
                                          <p:val>
                                            <p:fltVal val="1"/>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0"/>
          <p:cNvSpPr/>
          <p:nvPr/>
        </p:nvSpPr>
        <p:spPr>
          <a:xfrm>
            <a:off x="-6577" y="6291730"/>
            <a:ext cx="12192000"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 name="TextBox 3"/>
          <p:cNvSpPr txBox="1"/>
          <p:nvPr/>
        </p:nvSpPr>
        <p:spPr>
          <a:xfrm>
            <a:off x="2790092" y="412750"/>
            <a:ext cx="6940062" cy="706755"/>
          </a:xfrm>
          <a:prstGeom prst="rect">
            <a:avLst/>
          </a:prstGeom>
          <a:solidFill>
            <a:schemeClr val="accent6">
              <a:lumMod val="20000"/>
              <a:lumOff val="80000"/>
            </a:schemeClr>
          </a:solid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1. Cụm từ “đừng bắt nạt”</a:t>
            </a:r>
          </a:p>
        </p:txBody>
      </p:sp>
      <p:sp>
        <p:nvSpPr>
          <p:cNvPr id="5" name="Rounded Rectangle 4"/>
          <p:cNvSpPr/>
          <p:nvPr/>
        </p:nvSpPr>
        <p:spPr>
          <a:xfrm>
            <a:off x="2146415" y="1979564"/>
            <a:ext cx="3281916" cy="1172308"/>
          </a:xfrm>
          <a:prstGeom prst="roundRect">
            <a:avLst/>
          </a:prstGeom>
          <a:solidFill>
            <a:schemeClr val="bg1"/>
          </a:solidFill>
          <a:ln w="38100">
            <a:solidFill>
              <a:srgbClr val="FF2F9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a:solidFill>
                  <a:schemeClr val="tx1"/>
                </a:solidFill>
                <a:latin typeface="Times New Roman" panose="02020603050405020304" pitchFamily="18" charset="0"/>
                <a:cs typeface="Times New Roman" panose="02020603050405020304" pitchFamily="18" charset="0"/>
              </a:rPr>
              <a:t>Xuất hiện 7 lần</a:t>
            </a:r>
          </a:p>
        </p:txBody>
      </p:sp>
      <p:sp>
        <p:nvSpPr>
          <p:cNvPr id="6" name="Rounded Rectangle 5"/>
          <p:cNvSpPr/>
          <p:nvPr/>
        </p:nvSpPr>
        <p:spPr>
          <a:xfrm>
            <a:off x="2146415" y="3706129"/>
            <a:ext cx="3281916" cy="1172308"/>
          </a:xfrm>
          <a:prstGeom prst="roundRect">
            <a:avLst/>
          </a:prstGeom>
          <a:solidFill>
            <a:schemeClr val="bg1"/>
          </a:solidFill>
          <a:ln w="38100">
            <a:solidFill>
              <a:srgbClr val="FF2F9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a:solidFill>
                  <a:schemeClr val="tx1"/>
                </a:solidFill>
                <a:latin typeface="Times New Roman" panose="02020603050405020304" pitchFamily="18" charset="0"/>
                <a:cs typeface="Times New Roman" panose="02020603050405020304" pitchFamily="18" charset="0"/>
              </a:rPr>
              <a:t>Điệp ngữ</a:t>
            </a:r>
          </a:p>
        </p:txBody>
      </p:sp>
      <p:cxnSp>
        <p:nvCxnSpPr>
          <p:cNvPr id="8" name="Straight Arrow Connector 7"/>
          <p:cNvCxnSpPr>
            <a:stCxn id="5" idx="2"/>
            <a:endCxn id="6" idx="0"/>
          </p:cNvCxnSpPr>
          <p:nvPr/>
        </p:nvCxnSpPr>
        <p:spPr>
          <a:xfrm>
            <a:off x="3787373" y="3151872"/>
            <a:ext cx="0" cy="554257"/>
          </a:xfrm>
          <a:prstGeom prst="straightConnector1">
            <a:avLst/>
          </a:prstGeom>
          <a:ln w="28575">
            <a:solidFill>
              <a:srgbClr val="FF2F92"/>
            </a:solidFill>
            <a:tailEnd type="triangle"/>
          </a:ln>
        </p:spPr>
        <p:style>
          <a:lnRef idx="1">
            <a:schemeClr val="accent1"/>
          </a:lnRef>
          <a:fillRef idx="0">
            <a:schemeClr val="accent1"/>
          </a:fillRef>
          <a:effectRef idx="0">
            <a:schemeClr val="accent1"/>
          </a:effectRef>
          <a:fontRef idx="minor">
            <a:schemeClr val="tx1"/>
          </a:fontRef>
        </p:style>
      </p:cxnSp>
      <p:sp>
        <p:nvSpPr>
          <p:cNvPr id="9" name="Right Brace 8"/>
          <p:cNvSpPr/>
          <p:nvPr/>
        </p:nvSpPr>
        <p:spPr>
          <a:xfrm>
            <a:off x="5847090" y="1979563"/>
            <a:ext cx="627321" cy="2898873"/>
          </a:xfrm>
          <a:prstGeom prst="rightBrace">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0" name="Rounded Rectangle 9"/>
          <p:cNvSpPr/>
          <p:nvPr/>
        </p:nvSpPr>
        <p:spPr>
          <a:xfrm>
            <a:off x="6893170" y="1979563"/>
            <a:ext cx="3798278" cy="2898873"/>
          </a:xfrm>
          <a:prstGeom prst="roundRect">
            <a:avLst/>
          </a:prstGeom>
          <a:solidFill>
            <a:schemeClr val="bg1"/>
          </a:solidFill>
          <a:ln w="38100">
            <a:solidFill>
              <a:srgbClr val="FF2F9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a:solidFill>
                  <a:schemeClr val="tx1"/>
                </a:solidFill>
                <a:latin typeface="Times New Roman" panose="02020603050405020304" pitchFamily="18" charset="0"/>
                <a:cs typeface="Times New Roman" panose="02020603050405020304" pitchFamily="18" charset="0"/>
              </a:rPr>
              <a:t>Nhắc nhở, thể hiện thái độ phủ định đối với thói xấu bắt nạt.</a:t>
            </a:r>
          </a:p>
        </p:txBody>
      </p:sp>
      <p:pic>
        <p:nvPicPr>
          <p:cNvPr id="11" name="图片 6152" descr="1-37"/>
          <p:cNvPicPr>
            <a:picLocks noChangeAspect="1"/>
          </p:cNvPicPr>
          <p:nvPr/>
        </p:nvPicPr>
        <p:blipFill>
          <a:blip r:embed="rId2"/>
          <a:stretch>
            <a:fillRect/>
          </a:stretch>
        </p:blipFill>
        <p:spPr>
          <a:xfrm>
            <a:off x="10222994" y="4464981"/>
            <a:ext cx="2247900" cy="25447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anim calcmode="lin" valueType="num">
                                      <p:cBhvr>
                                        <p:cTn id="28" dur="2000" fill="hold"/>
                                        <p:tgtEl>
                                          <p:spTgt spid="9"/>
                                        </p:tgtEl>
                                        <p:attrNameLst>
                                          <p:attrName>ppt_w</p:attrName>
                                        </p:attrNameLst>
                                      </p:cBhvr>
                                      <p:tavLst>
                                        <p:tav tm="0" fmla="#ppt_w*sin(2.5*pi*$)">
                                          <p:val>
                                            <p:fltVal val="0"/>
                                          </p:val>
                                        </p:tav>
                                        <p:tav tm="100000">
                                          <p:val>
                                            <p:fltVal val="1"/>
                                          </p:val>
                                        </p:tav>
                                      </p:tavLst>
                                    </p:anim>
                                    <p:anim calcmode="lin" valueType="num">
                                      <p:cBhvr>
                                        <p:cTn id="29" dur="2000" fill="hold"/>
                                        <p:tgtEl>
                                          <p:spTgt spid="9"/>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anim calcmode="lin" valueType="num">
                                      <p:cBhvr>
                                        <p:cTn id="33" dur="2000" fill="hold"/>
                                        <p:tgtEl>
                                          <p:spTgt spid="10"/>
                                        </p:tgtEl>
                                        <p:attrNameLst>
                                          <p:attrName>ppt_w</p:attrName>
                                        </p:attrNameLst>
                                      </p:cBhvr>
                                      <p:tavLst>
                                        <p:tav tm="0" fmla="#ppt_w*sin(2.5*pi*$)">
                                          <p:val>
                                            <p:fltVal val="0"/>
                                          </p:val>
                                        </p:tav>
                                        <p:tav tm="100000">
                                          <p:val>
                                            <p:fltVal val="1"/>
                                          </p:val>
                                        </p:tav>
                                      </p:tavLst>
                                    </p:anim>
                                    <p:anim calcmode="lin" valueType="num">
                                      <p:cBhvr>
                                        <p:cTn id="3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6"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p:cNvSpPr>
            <a:spLocks noGrp="1" noRot="1" noChangeAspect="1" noMove="1" noResize="1" noEditPoints="1" noAdjustHandles="1" noChangeArrowheads="1" noChangeShapeType="1" noTextEdit="1"/>
          </p:cNvSpPr>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a:spLocks noGrp="1" noRot="1" noChangeAspect="1" noMove="1" noResize="1" noEditPoints="1" noAdjustHandles="1" noChangeArrowheads="1" noChangeShapeType="1" noTextEdit="1"/>
          </p:cNvSpPr>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Grp="1" noRot="1" noChangeAspect="1" noMove="1" noResize="1" noEditPoints="1" noAdjustHandles="1" noChangeArrowheads="1" noChangeShapeType="1" noTextEdit="1"/>
          </p:cNvSpPr>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p:cNvSpPr>
            <a:spLocks noGrp="1" noRot="1" noChangeAspect="1" noMove="1" noResize="1" noEditPoints="1" noAdjustHandles="1" noChangeArrowheads="1" noChangeShapeType="1" noTextEdit="1"/>
          </p:cNvSpPr>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p:cNvSpPr>
            <a:spLocks noGrp="1" noRot="1" noChangeAspect="1" noMove="1" noResize="1" noEditPoints="1" noAdjustHandles="1" noChangeArrowheads="1" noChangeShapeType="1" noTextEdit="1"/>
          </p:cNvSpPr>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dolls&#10;&#10;Description automatically generated with low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0923" y="-542674"/>
            <a:ext cx="3068356" cy="3068356"/>
          </a:xfrm>
          <a:prstGeom prst="rect">
            <a:avLst/>
          </a:prstGeom>
          <a:ln>
            <a:noFill/>
          </a:ln>
        </p:spPr>
      </p:pic>
      <p:sp>
        <p:nvSpPr>
          <p:cNvPr id="22" name="Isosceles Triangle 21"/>
          <p:cNvSpPr>
            <a:spLocks noGrp="1" noRot="1" noChangeAspect="1" noMove="1" noResize="1" noEditPoints="1" noAdjustHandles="1" noChangeArrowheads="1" noChangeShapeType="1" noTextEdit="1"/>
          </p:cNvSpPr>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56" descr="未标题-2.png"/>
          <p:cNvPicPr>
            <a:picLocks noChangeAspect="1"/>
          </p:cNvPicPr>
          <p:nvPr/>
        </p:nvPicPr>
        <p:blipFill>
          <a:blip r:embed="rId3" cstate="print"/>
          <a:srcRect l="5938" t="5882"/>
          <a:stretch>
            <a:fillRect/>
          </a:stretch>
        </p:blipFill>
        <p:spPr>
          <a:xfrm>
            <a:off x="158194" y="2048751"/>
            <a:ext cx="6195454" cy="4575105"/>
          </a:xfrm>
          <a:prstGeom prst="rect">
            <a:avLst/>
          </a:prstGeom>
        </p:spPr>
      </p:pic>
      <p:pic>
        <p:nvPicPr>
          <p:cNvPr id="15" name="图片 56" descr="未标题-2.png"/>
          <p:cNvPicPr>
            <a:picLocks noChangeAspect="1"/>
          </p:cNvPicPr>
          <p:nvPr/>
        </p:nvPicPr>
        <p:blipFill>
          <a:blip r:embed="rId3" cstate="print"/>
          <a:srcRect l="5938" t="5882"/>
          <a:stretch>
            <a:fillRect/>
          </a:stretch>
        </p:blipFill>
        <p:spPr>
          <a:xfrm>
            <a:off x="5892954" y="1993596"/>
            <a:ext cx="6195454" cy="4575105"/>
          </a:xfrm>
          <a:prstGeom prst="rect">
            <a:avLst/>
          </a:prstGeom>
        </p:spPr>
      </p:pic>
      <p:sp>
        <p:nvSpPr>
          <p:cNvPr id="17" name="TextBox 16"/>
          <p:cNvSpPr txBox="1"/>
          <p:nvPr/>
        </p:nvSpPr>
        <p:spPr>
          <a:xfrm>
            <a:off x="747565" y="3715585"/>
            <a:ext cx="4256798" cy="1815882"/>
          </a:xfrm>
          <a:prstGeom prst="rect">
            <a:avLst/>
          </a:prstGeom>
          <a:noFill/>
        </p:spPr>
        <p:txBody>
          <a:bodyPr wrap="square" rtlCol="0">
            <a:spAutoFit/>
          </a:bodyPr>
          <a:lstStyle/>
          <a:p>
            <a:pPr algn="ctr"/>
            <a:r>
              <a:rPr lang="en-US" sz="2800" i="1" dirty="0">
                <a:latin typeface="Times New Roman" panose="02020603050405020304" pitchFamily="18" charset="0"/>
                <a:cs typeface="Times New Roman" panose="02020603050405020304" pitchFamily="18" charset="0"/>
              </a:rPr>
              <a:t>Bắt nạt người khác là hành vi như thế nào? Với những người có hành vi đó, ta cần thể hiện thái độ ra sao ?</a:t>
            </a:r>
          </a:p>
        </p:txBody>
      </p:sp>
      <p:sp>
        <p:nvSpPr>
          <p:cNvPr id="19" name="TextBox 18"/>
          <p:cNvSpPr txBox="1"/>
          <p:nvPr/>
        </p:nvSpPr>
        <p:spPr>
          <a:xfrm>
            <a:off x="6522813" y="3414081"/>
            <a:ext cx="4401574" cy="2492990"/>
          </a:xfrm>
          <a:prstGeom prst="rect">
            <a:avLst/>
          </a:prstGeom>
          <a:noFill/>
        </p:spPr>
        <p:txBody>
          <a:bodyPr wrap="square" rtlCol="0">
            <a:spAutoFit/>
          </a:bodyPr>
          <a:lstStyle/>
          <a:p>
            <a:pPr algn="ctr"/>
            <a:r>
              <a:rPr lang="en-US" sz="2600" i="1" dirty="0">
                <a:latin typeface="Times New Roman" panose="02020603050405020304" pitchFamily="18" charset="0"/>
                <a:cs typeface="Times New Roman" panose="02020603050405020304" pitchFamily="18" charset="0"/>
              </a:rPr>
              <a:t>Bài thơ bắt nạt ngoài thể hiện thái độ như em vừa nói thì còn thái độ, cảm xúc gì khác? Em hãy tìm những câu thơ thể hiện điều đó? Em hãy lí giải tại sao tác giả lại có thái độ như vậy?</a:t>
            </a:r>
          </a:p>
        </p:txBody>
      </p:sp>
      <p:sp>
        <p:nvSpPr>
          <p:cNvPr id="6" name="Rounded Rectangle 5"/>
          <p:cNvSpPr/>
          <p:nvPr/>
        </p:nvSpPr>
        <p:spPr>
          <a:xfrm>
            <a:off x="6143624" y="703415"/>
            <a:ext cx="4994031" cy="82741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b"/>
          <a:lstStyle/>
          <a:p>
            <a:pPr algn="ctr"/>
            <a:r>
              <a:rPr lang="en-US" sz="4000" dirty="0">
                <a:latin typeface="#9Slide03 Arima Madurai" pitchFamily="2" charset="77"/>
                <a:cs typeface="#9Slide03 Arima Madurai" pitchFamily="2" charset="77"/>
              </a:rPr>
              <a:t>HOẠT ĐỘNG NHÓM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21% thanh, thiếu niên Việt Nam từng bị bắt nạt trên mạ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6744" y="553878"/>
            <a:ext cx="6579910" cy="363855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p:cNvSpPr>
            <a:spLocks noGrp="1" noRot="1" noChangeAspect="1" noMove="1" noResize="1" noEditPoints="1" noAdjustHandles="1" noChangeArrowheads="1" noChangeShapeType="1" noTextEdit="1"/>
          </p:cNvSpPr>
          <p:nvPr/>
        </p:nvSpPr>
        <p:spPr>
          <a:xfrm>
            <a:off x="327546" y="4570891"/>
            <a:ext cx="7058307" cy="1964266"/>
          </a:xfrm>
          <a:prstGeom prst="rect">
            <a:avLst/>
          </a:prstGeom>
          <a:solidFill>
            <a:srgbClr val="146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524256" y="4765963"/>
            <a:ext cx="6594189" cy="162521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rgbClr val="FFFFFF"/>
                </a:solidFill>
                <a:latin typeface="Times New Roman" panose="02020603050405020304" pitchFamily="18" charset="0"/>
                <a:ea typeface="+mj-ea"/>
                <a:cs typeface="Times New Roman" panose="02020603050405020304" pitchFamily="18" charset="0"/>
              </a:rPr>
              <a:t>3. </a:t>
            </a:r>
            <a:r>
              <a:rPr lang="en-US" sz="4400" b="1" kern="1200" dirty="0" err="1">
                <a:solidFill>
                  <a:srgbClr val="FFFFFF"/>
                </a:solidFill>
                <a:latin typeface="Times New Roman" panose="02020603050405020304" pitchFamily="18" charset="0"/>
                <a:ea typeface="+mj-ea"/>
                <a:cs typeface="Times New Roman" panose="02020603050405020304" pitchFamily="18" charset="0"/>
              </a:rPr>
              <a:t>Sự</a:t>
            </a:r>
            <a:r>
              <a:rPr lang="en-US" sz="4400" b="1" kern="1200" dirty="0">
                <a:solidFill>
                  <a:srgbClr val="FFFFFF"/>
                </a:solidFill>
                <a:latin typeface="Times New Roman" panose="02020603050405020304" pitchFamily="18" charset="0"/>
                <a:ea typeface="+mj-ea"/>
                <a:cs typeface="Times New Roman" panose="02020603050405020304" pitchFamily="18" charset="0"/>
              </a:rPr>
              <a:t> </a:t>
            </a:r>
            <a:r>
              <a:rPr lang="en-US" sz="4400" b="1" kern="1200" dirty="0" err="1">
                <a:solidFill>
                  <a:srgbClr val="FFFFFF"/>
                </a:solidFill>
                <a:latin typeface="Times New Roman" panose="02020603050405020304" pitchFamily="18" charset="0"/>
                <a:ea typeface="+mj-ea"/>
                <a:cs typeface="Times New Roman" panose="02020603050405020304" pitchFamily="18" charset="0"/>
              </a:rPr>
              <a:t>hài</a:t>
            </a:r>
            <a:r>
              <a:rPr lang="en-US" sz="4400" b="1" kern="1200" dirty="0">
                <a:solidFill>
                  <a:srgbClr val="FFFFFF"/>
                </a:solidFill>
                <a:latin typeface="Times New Roman" panose="02020603050405020304" pitchFamily="18" charset="0"/>
                <a:ea typeface="+mj-ea"/>
                <a:cs typeface="Times New Roman" panose="02020603050405020304" pitchFamily="18" charset="0"/>
              </a:rPr>
              <a:t> </a:t>
            </a:r>
            <a:r>
              <a:rPr lang="en-US" sz="4400" b="1" kern="1200" dirty="0" err="1">
                <a:solidFill>
                  <a:srgbClr val="FFFFFF"/>
                </a:solidFill>
                <a:latin typeface="Times New Roman" panose="02020603050405020304" pitchFamily="18" charset="0"/>
                <a:ea typeface="+mj-ea"/>
                <a:cs typeface="Times New Roman" panose="02020603050405020304" pitchFamily="18" charset="0"/>
              </a:rPr>
              <a:t>hước</a:t>
            </a:r>
            <a:r>
              <a:rPr lang="en-US" sz="4400" b="1" kern="1200" dirty="0">
                <a:solidFill>
                  <a:srgbClr val="FFFFFF"/>
                </a:solidFill>
                <a:latin typeface="Times New Roman" panose="02020603050405020304" pitchFamily="18" charset="0"/>
                <a:ea typeface="+mj-ea"/>
                <a:cs typeface="Times New Roman" panose="02020603050405020304" pitchFamily="18" charset="0"/>
              </a:rPr>
              <a:t> </a:t>
            </a:r>
            <a:r>
              <a:rPr lang="en-US" sz="4400" b="1" kern="1200" dirty="0" err="1">
                <a:solidFill>
                  <a:srgbClr val="FFFFFF"/>
                </a:solidFill>
                <a:latin typeface="Times New Roman" panose="02020603050405020304" pitchFamily="18" charset="0"/>
                <a:ea typeface="+mj-ea"/>
                <a:cs typeface="Times New Roman" panose="02020603050405020304" pitchFamily="18" charset="0"/>
              </a:rPr>
              <a:t>của</a:t>
            </a:r>
            <a:r>
              <a:rPr lang="en-US" sz="4400" b="1" kern="1200" dirty="0">
                <a:solidFill>
                  <a:srgbClr val="FFFFFF"/>
                </a:solidFill>
                <a:latin typeface="Times New Roman" panose="02020603050405020304" pitchFamily="18" charset="0"/>
                <a:ea typeface="+mj-ea"/>
                <a:cs typeface="Times New Roman" panose="02020603050405020304" pitchFamily="18" charset="0"/>
              </a:rPr>
              <a:t> </a:t>
            </a:r>
            <a:r>
              <a:rPr lang="en-US" sz="4400" b="1" kern="1200" dirty="0" err="1">
                <a:solidFill>
                  <a:srgbClr val="FFFFFF"/>
                </a:solidFill>
                <a:latin typeface="Times New Roman" panose="02020603050405020304" pitchFamily="18" charset="0"/>
                <a:ea typeface="+mj-ea"/>
                <a:cs typeface="Times New Roman" panose="02020603050405020304" pitchFamily="18" charset="0"/>
              </a:rPr>
              <a:t>bài</a:t>
            </a:r>
            <a:r>
              <a:rPr lang="en-US" sz="4400" b="1" kern="1200" dirty="0">
                <a:solidFill>
                  <a:srgbClr val="FFFFFF"/>
                </a:solidFill>
                <a:latin typeface="Times New Roman" panose="02020603050405020304" pitchFamily="18" charset="0"/>
                <a:ea typeface="+mj-ea"/>
                <a:cs typeface="Times New Roman" panose="02020603050405020304" pitchFamily="18" charset="0"/>
              </a:rPr>
              <a:t> </a:t>
            </a:r>
            <a:r>
              <a:rPr lang="en-US" sz="4400" b="1" kern="1200" dirty="0" err="1">
                <a:solidFill>
                  <a:srgbClr val="FFFFFF"/>
                </a:solidFill>
                <a:latin typeface="Times New Roman" panose="02020603050405020304" pitchFamily="18" charset="0"/>
                <a:ea typeface="+mj-ea"/>
                <a:cs typeface="Times New Roman" panose="02020603050405020304" pitchFamily="18" charset="0"/>
              </a:rPr>
              <a:t>thơ</a:t>
            </a:r>
            <a:endParaRPr lang="en-US" sz="4400" b="1" kern="1200" dirty="0">
              <a:solidFill>
                <a:srgbClr val="FFFFFF"/>
              </a:solidFill>
              <a:latin typeface="Times New Roman" panose="02020603050405020304" pitchFamily="18" charset="0"/>
              <a:ea typeface="+mj-ea"/>
              <a:cs typeface="Times New Roman" panose="02020603050405020304" pitchFamily="18" charset="0"/>
            </a:endParaRPr>
          </a:p>
        </p:txBody>
      </p:sp>
      <p:sp>
        <p:nvSpPr>
          <p:cNvPr id="75" name="Rectangle 74"/>
          <p:cNvSpPr>
            <a:spLocks noGrp="1" noRot="1" noChangeAspect="1" noMove="1" noResize="1" noEditPoints="1" noAdjustHandles="1" noChangeArrowheads="1" noChangeShapeType="1" noTextEdit="1"/>
          </p:cNvSpPr>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7462575" y="542847"/>
            <a:ext cx="4407693" cy="5992310"/>
          </a:xfrm>
          <a:prstGeom prst="rect">
            <a:avLst/>
          </a:prstGeom>
        </p:spPr>
        <p:txBody>
          <a:bodyPr vert="horz" lIns="91440" tIns="45720" rIns="91440" bIns="45720" rtlCol="0" anchor="ctr">
            <a:noAutofit/>
          </a:bodyPr>
          <a:lstStyle/>
          <a:p>
            <a:pPr marL="457200" indent="-228600">
              <a:lnSpc>
                <a:spcPct val="90000"/>
              </a:lnSpc>
              <a:spcAft>
                <a:spcPts val="600"/>
              </a:spcAft>
              <a:buFont typeface="Arial" panose="020B0604020202020204" pitchFamily="34" charset="0"/>
              <a:buChar char="•"/>
            </a:pPr>
            <a:r>
              <a:rPr lang="en-US" sz="2500" dirty="0" err="1">
                <a:solidFill>
                  <a:srgbClr val="FFFFFF"/>
                </a:solidFill>
                <a:latin typeface="Times New Roman" panose="02020603050405020304" pitchFamily="18" charset="0"/>
                <a:cs typeface="Times New Roman" panose="02020603050405020304" pitchFamily="18" charset="0"/>
              </a:rPr>
              <a:t>Bắt</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nạt</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là</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thói</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xấu</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có</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thể</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gây</a:t>
            </a:r>
            <a:r>
              <a:rPr lang="en-US" sz="2500" dirty="0">
                <a:solidFill>
                  <a:srgbClr val="FFFFFF"/>
                </a:solidFill>
                <a:latin typeface="Times New Roman" panose="02020603050405020304" pitchFamily="18" charset="0"/>
                <a:cs typeface="Times New Roman" panose="02020603050405020304" pitchFamily="18" charset="0"/>
              </a:rPr>
              <a:t> ra </a:t>
            </a:r>
            <a:r>
              <a:rPr lang="en-US" sz="2500" dirty="0" err="1">
                <a:solidFill>
                  <a:srgbClr val="FFFFFF"/>
                </a:solidFill>
                <a:latin typeface="Times New Roman" panose="02020603050405020304" pitchFamily="18" charset="0"/>
                <a:cs typeface="Times New Roman" panose="02020603050405020304" pitchFamily="18" charset="0"/>
              </a:rPr>
              <a:t>những</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tổn</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thương</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nỗi</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sợ</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hãi</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ám</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ảnh</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và</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những</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hậu</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quả</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nặng</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nề</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khác</a:t>
            </a:r>
            <a:r>
              <a:rPr lang="en-US" sz="2500" dirty="0">
                <a:solidFill>
                  <a:srgbClr val="FFFFFF"/>
                </a:solidFill>
                <a:latin typeface="Times New Roman" panose="02020603050405020304" pitchFamily="18" charset="0"/>
                <a:cs typeface="Times New Roman" panose="02020603050405020304" pitchFamily="18" charset="0"/>
              </a:rPr>
              <a:t>.</a:t>
            </a:r>
          </a:p>
          <a:p>
            <a:pPr marL="457200" indent="-228600">
              <a:lnSpc>
                <a:spcPct val="90000"/>
              </a:lnSpc>
              <a:spcAft>
                <a:spcPts val="600"/>
              </a:spcAft>
              <a:buFont typeface="Arial" panose="020B0604020202020204" pitchFamily="34" charset="0"/>
              <a:buChar char="•"/>
            </a:pPr>
            <a:r>
              <a:rPr lang="en-US" sz="2500" dirty="0" err="1">
                <a:solidFill>
                  <a:srgbClr val="FFFFFF"/>
                </a:solidFill>
                <a:latin typeface="Times New Roman" panose="02020603050405020304" pitchFamily="18" charset="0"/>
                <a:cs typeface="Times New Roman" panose="02020603050405020304" pitchFamily="18" charset="0"/>
              </a:rPr>
              <a:t>Bài</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thơ</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nói</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chuyện</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bắt</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nạt</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bằng</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giọng</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điệu</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hồn</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nhiên</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dí</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dỏm</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thân</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thiện</a:t>
            </a:r>
            <a:r>
              <a:rPr lang="en-US" sz="2500" dirty="0">
                <a:solidFill>
                  <a:srgbClr val="FFFFFF"/>
                </a:solidFill>
                <a:latin typeface="Times New Roman" panose="02020603050405020304" pitchFamily="18" charset="0"/>
                <a:cs typeface="Times New Roman" panose="02020603050405020304" pitchFamily="18" charset="0"/>
              </a:rPr>
              <a:t>.</a:t>
            </a:r>
          </a:p>
          <a:p>
            <a:pPr marL="228600" algn="ctr">
              <a:lnSpc>
                <a:spcPct val="90000"/>
              </a:lnSpc>
              <a:spcAft>
                <a:spcPts val="600"/>
              </a:spcAft>
            </a:pPr>
            <a:r>
              <a:rPr lang="en-US" sz="2500" i="1" dirty="0">
                <a:solidFill>
                  <a:srgbClr val="FFFFFF"/>
                </a:solidFill>
                <a:latin typeface="Times New Roman" panose="02020603050405020304" pitchFamily="18" charset="0"/>
                <a:cs typeface="Times New Roman" panose="02020603050405020304" pitchFamily="18" charset="0"/>
              </a:rPr>
              <a:t>Sao </a:t>
            </a:r>
            <a:r>
              <a:rPr lang="en-US" sz="2500" i="1" dirty="0" err="1">
                <a:solidFill>
                  <a:srgbClr val="FFFFFF"/>
                </a:solidFill>
                <a:latin typeface="Times New Roman" panose="02020603050405020304" pitchFamily="18" charset="0"/>
                <a:cs typeface="Times New Roman" panose="02020603050405020304" pitchFamily="18" charset="0"/>
              </a:rPr>
              <a:t>không</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ăn</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mù</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tạt</a:t>
            </a:r>
            <a:endParaRPr lang="en-US" sz="2500" i="1" dirty="0">
              <a:solidFill>
                <a:srgbClr val="FFFFFF"/>
              </a:solidFill>
              <a:latin typeface="Times New Roman" panose="02020603050405020304" pitchFamily="18" charset="0"/>
              <a:cs typeface="Times New Roman" panose="02020603050405020304" pitchFamily="18" charset="0"/>
            </a:endParaRPr>
          </a:p>
          <a:p>
            <a:pPr algn="ctr">
              <a:lnSpc>
                <a:spcPct val="90000"/>
              </a:lnSpc>
              <a:spcAft>
                <a:spcPts val="600"/>
              </a:spcAft>
            </a:pPr>
            <a:r>
              <a:rPr lang="en-US" sz="2500" i="1" dirty="0" err="1">
                <a:solidFill>
                  <a:srgbClr val="FFFFFF"/>
                </a:solidFill>
                <a:latin typeface="Times New Roman" panose="02020603050405020304" pitchFamily="18" charset="0"/>
                <a:cs typeface="Times New Roman" panose="02020603050405020304" pitchFamily="18" charset="0"/>
              </a:rPr>
              <a:t>Đối</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diện</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thử</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thách</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đi</a:t>
            </a:r>
            <a:r>
              <a:rPr lang="en-US" sz="2500" i="1" dirty="0">
                <a:solidFill>
                  <a:srgbClr val="FFFFFF"/>
                </a:solidFill>
                <a:latin typeface="Times New Roman" panose="02020603050405020304" pitchFamily="18" charset="0"/>
                <a:cs typeface="Times New Roman" panose="02020603050405020304" pitchFamily="18" charset="0"/>
              </a:rPr>
              <a:t>”</a:t>
            </a:r>
          </a:p>
          <a:p>
            <a:pPr algn="ctr">
              <a:lnSpc>
                <a:spcPct val="90000"/>
              </a:lnSpc>
              <a:spcAft>
                <a:spcPts val="600"/>
              </a:spcAft>
            </a:pPr>
            <a:r>
              <a:rPr lang="en-US" sz="2500" i="1" dirty="0">
                <a:solidFill>
                  <a:srgbClr val="FFFFFF"/>
                </a:solidFill>
                <a:latin typeface="Times New Roman" panose="02020603050405020304" pitchFamily="18" charset="0"/>
                <a:cs typeface="Times New Roman" panose="02020603050405020304" pitchFamily="18" charset="0"/>
              </a:rPr>
              <a:t>“Sao </a:t>
            </a:r>
            <a:r>
              <a:rPr lang="en-US" sz="2500" i="1" dirty="0" err="1">
                <a:solidFill>
                  <a:srgbClr val="FFFFFF"/>
                </a:solidFill>
                <a:latin typeface="Times New Roman" panose="02020603050405020304" pitchFamily="18" charset="0"/>
                <a:cs typeface="Times New Roman" panose="02020603050405020304" pitchFamily="18" charset="0"/>
              </a:rPr>
              <a:t>không</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trêu</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mù</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tạt</a:t>
            </a:r>
            <a:r>
              <a:rPr lang="en-US" sz="2500" i="1" dirty="0">
                <a:solidFill>
                  <a:srgbClr val="FFFFFF"/>
                </a:solidFill>
                <a:latin typeface="Times New Roman" panose="02020603050405020304" pitchFamily="18" charset="0"/>
                <a:cs typeface="Times New Roman" panose="02020603050405020304" pitchFamily="18" charset="0"/>
              </a:rPr>
              <a:t>”</a:t>
            </a:r>
          </a:p>
          <a:p>
            <a:pPr algn="ctr">
              <a:lnSpc>
                <a:spcPct val="90000"/>
              </a:lnSpc>
              <a:spcAft>
                <a:spcPts val="600"/>
              </a:spcAft>
            </a:pPr>
            <a:r>
              <a:rPr lang="en-US" sz="2500" i="1" dirty="0">
                <a:solidFill>
                  <a:srgbClr val="FFFFFF"/>
                </a:solidFill>
                <a:latin typeface="Times New Roman" panose="02020603050405020304" pitchFamily="18" charset="0"/>
                <a:cs typeface="Times New Roman" panose="02020603050405020304" pitchFamily="18" charset="0"/>
              </a:rPr>
              <a:t>“</a:t>
            </a:r>
            <a:r>
              <a:rPr lang="en-US" sz="2500" i="1" dirty="0" err="1">
                <a:solidFill>
                  <a:srgbClr val="FFFFFF"/>
                </a:solidFill>
                <a:latin typeface="Times New Roman" panose="02020603050405020304" pitchFamily="18" charset="0"/>
                <a:cs typeface="Times New Roman" panose="02020603050405020304" pitchFamily="18" charset="0"/>
              </a:rPr>
              <a:t>Tại</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sao</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không</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học</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hát</a:t>
            </a:r>
            <a:endParaRPr lang="en-US" sz="2500" i="1" dirty="0">
              <a:solidFill>
                <a:srgbClr val="FFFFFF"/>
              </a:solidFill>
              <a:latin typeface="Times New Roman" panose="02020603050405020304" pitchFamily="18" charset="0"/>
              <a:cs typeface="Times New Roman" panose="02020603050405020304" pitchFamily="18" charset="0"/>
            </a:endParaRPr>
          </a:p>
          <a:p>
            <a:pPr algn="ctr">
              <a:lnSpc>
                <a:spcPct val="90000"/>
              </a:lnSpc>
              <a:spcAft>
                <a:spcPts val="600"/>
              </a:spcAft>
            </a:pPr>
            <a:r>
              <a:rPr lang="en-US" sz="2500" i="1" dirty="0" err="1">
                <a:solidFill>
                  <a:srgbClr val="FFFFFF"/>
                </a:solidFill>
                <a:latin typeface="Times New Roman" panose="02020603050405020304" pitchFamily="18" charset="0"/>
                <a:cs typeface="Times New Roman" panose="02020603050405020304" pitchFamily="18" charset="0"/>
              </a:rPr>
              <a:t>Nhảy</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híp-hóp</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cho</a:t>
            </a:r>
            <a:r>
              <a:rPr lang="en-US" sz="2500" i="1" dirty="0">
                <a:solidFill>
                  <a:srgbClr val="FFFFFF"/>
                </a:solidFill>
                <a:latin typeface="Times New Roman" panose="02020603050405020304" pitchFamily="18" charset="0"/>
                <a:cs typeface="Times New Roman" panose="02020603050405020304" pitchFamily="18" charset="0"/>
              </a:rPr>
              <a:t> hay?”</a:t>
            </a:r>
          </a:p>
          <a:p>
            <a:pPr algn="ctr">
              <a:lnSpc>
                <a:spcPct val="90000"/>
              </a:lnSpc>
              <a:spcAft>
                <a:spcPts val="600"/>
              </a:spcAft>
            </a:pPr>
            <a:r>
              <a:rPr lang="en-US" sz="2500" i="1" dirty="0">
                <a:solidFill>
                  <a:srgbClr val="FFFFFF"/>
                </a:solidFill>
                <a:latin typeface="Times New Roman" panose="02020603050405020304" pitchFamily="18" charset="0"/>
                <a:cs typeface="Times New Roman" panose="02020603050405020304" pitchFamily="18" charset="0"/>
              </a:rPr>
              <a:t>“</a:t>
            </a:r>
            <a:r>
              <a:rPr lang="en-US" sz="2500" i="1" dirty="0" err="1">
                <a:solidFill>
                  <a:srgbClr val="FFFFFF"/>
                </a:solidFill>
                <a:latin typeface="Times New Roman" panose="02020603050405020304" pitchFamily="18" charset="0"/>
                <a:cs typeface="Times New Roman" panose="02020603050405020304" pitchFamily="18" charset="0"/>
              </a:rPr>
              <a:t>Vì</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bắt</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nạt</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dễ</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lây</a:t>
            </a:r>
            <a:r>
              <a:rPr lang="en-US" sz="2500" i="1" dirty="0">
                <a:solidFill>
                  <a:srgbClr val="FFFFFF"/>
                </a:solidFill>
                <a:latin typeface="Times New Roman" panose="02020603050405020304" pitchFamily="18" charset="0"/>
                <a:cs typeface="Times New Roman" panose="02020603050405020304" pitchFamily="18" charset="0"/>
              </a:rPr>
              <a:t>”</a:t>
            </a:r>
          </a:p>
          <a:p>
            <a:pPr algn="ctr">
              <a:lnSpc>
                <a:spcPct val="90000"/>
              </a:lnSpc>
              <a:spcAft>
                <a:spcPts val="600"/>
              </a:spcAft>
            </a:pPr>
            <a:r>
              <a:rPr lang="en-US" sz="2500" i="1" dirty="0">
                <a:solidFill>
                  <a:srgbClr val="FFFFFF"/>
                </a:solidFill>
                <a:latin typeface="Times New Roman" panose="02020603050405020304" pitchFamily="18" charset="0"/>
                <a:cs typeface="Times New Roman" panose="02020603050405020304" pitchFamily="18" charset="0"/>
              </a:rPr>
              <a:t>“</a:t>
            </a:r>
            <a:r>
              <a:rPr lang="en-US" sz="2500" i="1" dirty="0" err="1">
                <a:solidFill>
                  <a:srgbClr val="FFFFFF"/>
                </a:solidFill>
                <a:latin typeface="Times New Roman" panose="02020603050405020304" pitchFamily="18" charset="0"/>
                <a:cs typeface="Times New Roman" panose="02020603050405020304" pitchFamily="18" charset="0"/>
              </a:rPr>
              <a:t>Vì</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bắt</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nạt</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rất</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hôi</a:t>
            </a:r>
            <a:r>
              <a:rPr lang="en-US" sz="2500" i="1" dirty="0">
                <a:solidFill>
                  <a:srgbClr val="FFFFFF"/>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 calcmode="lin" valueType="num">
                                      <p:cBhvr additive="base">
                                        <p:cTn id="3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 calcmode="lin" valueType="num">
                                      <p:cBhvr additive="base">
                                        <p:cTn id="3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 calcmode="lin" valueType="num">
                                      <p:cBhvr additive="base">
                                        <p:cTn id="4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20970" y="1374900"/>
            <a:ext cx="3616568" cy="4108199"/>
          </a:xfrm>
          <a:prstGeom prst="rect">
            <a:avLst/>
          </a:prstGeom>
          <a:ln>
            <a:solidFill>
              <a:schemeClr val="accent6">
                <a:lumMod val="50000"/>
              </a:schemeClr>
            </a:solidFill>
          </a:ln>
        </p:spPr>
        <p:txBody>
          <a:bodyPr vert="horz" lIns="91440" tIns="45720" rIns="91440" bIns="45720" rtlCol="0">
            <a:noAutofit/>
          </a:bodyPr>
          <a:lstStyle/>
          <a:p>
            <a:pPr algn="ctr">
              <a:lnSpc>
                <a:spcPct val="150000"/>
              </a:lnSpc>
              <a:spcAft>
                <a:spcPts val="600"/>
              </a:spcAft>
            </a:pPr>
            <a:r>
              <a:rPr lang="en-US" sz="3500" dirty="0" err="1">
                <a:latin typeface="Times New Roman" panose="02020603050405020304" pitchFamily="18" charset="0"/>
                <a:cs typeface="Times New Roman" panose="02020603050405020304" pitchFamily="18" charset="0"/>
              </a:rPr>
              <a:t>Cách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nói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hài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khiến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câu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chuyện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dễ</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tiếp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nhận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nhìn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thân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thiện</a:t>
            </a:r>
            <a:r>
              <a:rPr lang="en-US" sz="3500" dirty="0">
                <a:latin typeface="Times New Roman" panose="02020603050405020304" pitchFamily="18" charset="0"/>
                <a:cs typeface="Times New Roman" panose="02020603050405020304" pitchFamily="18" charset="0"/>
              </a:rPr>
              <a:t>, bao dung</a:t>
            </a:r>
          </a:p>
        </p:txBody>
      </p:sp>
      <p:pic>
        <p:nvPicPr>
          <p:cNvPr id="11268" name="Picture 4" descr="Kỹ năng sinh tồn: Bắt nạt học đường – SEAMEO RETRAC Summer Fun"/>
          <p:cNvPicPr>
            <a:picLocks noChangeAspect="1" noChangeArrowheads="1"/>
          </p:cNvPicPr>
          <p:nvPr/>
        </p:nvPicPr>
        <p:blipFill rotWithShape="1">
          <a:blip r:embed="rId2">
            <a:extLst>
              <a:ext uri="{28A0092B-C50C-407E-A947-70E740481C1C}">
                <a14:useLocalDpi xmlns:a14="http://schemas.microsoft.com/office/drawing/2010/main" val="0"/>
              </a:ext>
            </a:extLst>
          </a:blip>
          <a:srcRect t="15207" r="-1" b="17201"/>
          <a:stretch>
            <a:fillRect/>
          </a:stretch>
        </p:blipFill>
        <p:spPr bwMode="auto">
          <a:xfrm>
            <a:off x="4819076" y="0"/>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11266" name="Picture 2" descr="Ngày quốc tế chống bạo lực và bắt nạt lần thứ nhất – Giao Xu Thien An"/>
          <p:cNvPicPr>
            <a:picLocks noChangeAspect="1" noChangeArrowheads="1"/>
          </p:cNvPicPr>
          <p:nvPr/>
        </p:nvPicPr>
        <p:blipFill rotWithShape="1">
          <a:blip r:embed="rId3">
            <a:extLst>
              <a:ext uri="{28A0092B-C50C-407E-A947-70E740481C1C}">
                <a14:useLocalDpi xmlns:a14="http://schemas.microsoft.com/office/drawing/2010/main" val="0"/>
              </a:ext>
            </a:extLst>
          </a:blip>
          <a:srcRect t="22457" b="4860"/>
          <a:stretch>
            <a:fillRect/>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n Sẽ Làm Gì Khi Nhìn Thấy Nữ Sinh Bị Đánh Hội Đồng- - KỸ NĂNG SỐNG - ANTV.mp4" descr="Bạn Sẽ Làm Gì Khi Nhìn Thấy Nữ Sinh Bị Đánh Hội Đồng- - KỸ NĂNG SỐNG - ANT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222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20461" y="389303"/>
            <a:ext cx="7151077" cy="707886"/>
          </a:xfrm>
          <a:prstGeom prst="rect">
            <a:avLst/>
          </a:prstGeom>
          <a:solidFill>
            <a:schemeClr val="accent2">
              <a:lumMod val="20000"/>
              <a:lumOff val="80000"/>
            </a:schemeClr>
          </a:solid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THINK – PAIR - SHARE</a:t>
            </a:r>
          </a:p>
        </p:txBody>
      </p:sp>
      <p:sp>
        <p:nvSpPr>
          <p:cNvPr id="5" name="Cloud 4"/>
          <p:cNvSpPr/>
          <p:nvPr/>
        </p:nvSpPr>
        <p:spPr>
          <a:xfrm>
            <a:off x="449067" y="1828800"/>
            <a:ext cx="7438788" cy="4475774"/>
          </a:xfrm>
          <a:prstGeom prst="cloud">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SG" sz="3500" dirty="0" err="1">
                <a:highlight>
                  <a:srgbClr val="FFFF00"/>
                </a:highlight>
                <a:latin typeface="Times New Roman" panose="02020603050405020304" pitchFamily="18" charset="0"/>
                <a:cs typeface="Times New Roman" panose="02020603050405020304" pitchFamily="18" charset="0"/>
              </a:rPr>
              <a:t>Tình</a:t>
            </a:r>
            <a:r>
              <a:rPr lang="en-SG" sz="3500" dirty="0">
                <a:highlight>
                  <a:srgbClr val="FFFF00"/>
                </a:highlight>
                <a:latin typeface="Times New Roman" panose="02020603050405020304" pitchFamily="18" charset="0"/>
                <a:cs typeface="Times New Roman" panose="02020603050405020304" pitchFamily="18" charset="0"/>
              </a:rPr>
              <a:t> </a:t>
            </a:r>
            <a:r>
              <a:rPr lang="en-SG" sz="3500" dirty="0" err="1">
                <a:highlight>
                  <a:srgbClr val="FFFF00"/>
                </a:highlight>
                <a:latin typeface="Times New Roman" panose="02020603050405020304" pitchFamily="18" charset="0"/>
                <a:cs typeface="Times New Roman" panose="02020603050405020304" pitchFamily="18" charset="0"/>
              </a:rPr>
              <a:t>huống</a:t>
            </a:r>
            <a:r>
              <a:rPr lang="en-SG" sz="3500" dirty="0">
                <a:highlight>
                  <a:srgbClr val="FFFF00"/>
                </a:highlight>
                <a:latin typeface="Times New Roman" panose="02020603050405020304" pitchFamily="18" charset="0"/>
                <a:cs typeface="Times New Roman" panose="02020603050405020304" pitchFamily="18" charset="0"/>
              </a:rPr>
              <a:t> </a:t>
            </a:r>
            <a:r>
              <a:rPr lang="en-SG" sz="3500" dirty="0" err="1">
                <a:highlight>
                  <a:srgbClr val="FFFF00"/>
                </a:highlight>
                <a:latin typeface="Times New Roman" panose="02020603050405020304" pitchFamily="18" charset="0"/>
                <a:cs typeface="Times New Roman" panose="02020603050405020304" pitchFamily="18" charset="0"/>
              </a:rPr>
              <a:t>bị</a:t>
            </a:r>
            <a:r>
              <a:rPr lang="en-SG" sz="3500" dirty="0">
                <a:highlight>
                  <a:srgbClr val="FFFF00"/>
                </a:highlight>
                <a:latin typeface="Times New Roman" panose="02020603050405020304" pitchFamily="18" charset="0"/>
                <a:cs typeface="Times New Roman" panose="02020603050405020304" pitchFamily="18" charset="0"/>
              </a:rPr>
              <a:t> </a:t>
            </a:r>
            <a:r>
              <a:rPr lang="en-SG" sz="3500" dirty="0" err="1">
                <a:highlight>
                  <a:srgbClr val="FFFF00"/>
                </a:highlight>
                <a:latin typeface="Times New Roman" panose="02020603050405020304" pitchFamily="18" charset="0"/>
                <a:cs typeface="Times New Roman" panose="02020603050405020304" pitchFamily="18" charset="0"/>
              </a:rPr>
              <a:t>bắt</a:t>
            </a:r>
            <a:r>
              <a:rPr lang="en-SG" sz="3500" dirty="0">
                <a:highlight>
                  <a:srgbClr val="FFFF00"/>
                </a:highlight>
                <a:latin typeface="Times New Roman" panose="02020603050405020304" pitchFamily="18" charset="0"/>
                <a:cs typeface="Times New Roman" panose="02020603050405020304" pitchFamily="18" charset="0"/>
              </a:rPr>
              <a:t> </a:t>
            </a:r>
            <a:r>
              <a:rPr lang="en-SG" sz="3500" dirty="0" err="1">
                <a:highlight>
                  <a:srgbClr val="FFFF00"/>
                </a:highlight>
                <a:latin typeface="Times New Roman" panose="02020603050405020304" pitchFamily="18" charset="0"/>
                <a:cs typeface="Times New Roman" panose="02020603050405020304" pitchFamily="18" charset="0"/>
              </a:rPr>
              <a:t>nạt</a:t>
            </a:r>
            <a:r>
              <a:rPr lang="en-SG" sz="3500" dirty="0">
                <a:highlight>
                  <a:srgbClr val="FFFF00"/>
                </a:highlight>
                <a:latin typeface="Times New Roman" panose="02020603050405020304" pitchFamily="18" charset="0"/>
                <a:cs typeface="Times New Roman" panose="02020603050405020304" pitchFamily="18" charset="0"/>
              </a:rPr>
              <a:t>:</a:t>
            </a:r>
          </a:p>
          <a:p>
            <a:pPr algn="ctr"/>
            <a:r>
              <a:rPr lang="en-US" sz="3500" i="1" dirty="0" err="1">
                <a:latin typeface="Times New Roman" panose="02020603050405020304" pitchFamily="18" charset="0"/>
                <a:cs typeface="Times New Roman" panose="02020603050405020304" pitchFamily="18" charset="0"/>
              </a:rPr>
              <a:t>Em</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im</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lặng</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chịu</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đựng</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chống</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lại</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kẻ</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bắt</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nạt</a:t>
            </a:r>
            <a:r>
              <a:rPr lang="en-US" sz="3500" i="1" dirty="0">
                <a:latin typeface="Times New Roman" panose="02020603050405020304" pitchFamily="18" charset="0"/>
                <a:cs typeface="Times New Roman" panose="02020603050405020304" pitchFamily="18" charset="0"/>
              </a:rPr>
              <a:t> hay chia </a:t>
            </a:r>
            <a:r>
              <a:rPr lang="en-US" sz="3500" i="1" dirty="0" err="1">
                <a:latin typeface="Times New Roman" panose="02020603050405020304" pitchFamily="18" charset="0"/>
                <a:cs typeface="Times New Roman" panose="02020603050405020304" pitchFamily="18" charset="0"/>
              </a:rPr>
              <a:t>sẻ</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và</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tìm</a:t>
            </a:r>
            <a:r>
              <a:rPr lang="en-US" sz="3500" i="1" dirty="0">
                <a:latin typeface="Times New Roman" panose="02020603050405020304" pitchFamily="18" charset="0"/>
                <a:cs typeface="Times New Roman" panose="02020603050405020304" pitchFamily="18" charset="0"/>
              </a:rPr>
              <a:t> tr</a:t>
            </a:r>
            <a:r>
              <a:rPr lang="vi-VN" sz="3500" i="1" dirty="0">
                <a:latin typeface="Times New Roman" panose="02020603050405020304" pitchFamily="18" charset="0"/>
                <a:cs typeface="Times New Roman" panose="02020603050405020304" pitchFamily="18" charset="0"/>
              </a:rPr>
              <a:t>ợ </a:t>
            </a:r>
            <a:r>
              <a:rPr lang="en-US" sz="3500" i="1" dirty="0" err="1">
                <a:latin typeface="Times New Roman" panose="02020603050405020304" pitchFamily="18" charset="0"/>
                <a:cs typeface="Times New Roman" panose="02020603050405020304" pitchFamily="18" charset="0"/>
              </a:rPr>
              <a:t>giúp</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từ</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bạn</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bè</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thầy</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cô</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gia</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đình</a:t>
            </a:r>
            <a:r>
              <a:rPr lang="en-US" sz="3500" i="1" dirty="0">
                <a:latin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cs typeface="Times New Roman" panose="02020603050405020304" pitchFamily="18" charset="0"/>
            </a:endParaRPr>
          </a:p>
        </p:txBody>
      </p:sp>
      <p:pic>
        <p:nvPicPr>
          <p:cNvPr id="7" name="图片 4109" descr="封面2"/>
          <p:cNvPicPr>
            <a:picLocks noChangeAspect="1"/>
          </p:cNvPicPr>
          <p:nvPr/>
        </p:nvPicPr>
        <p:blipFill>
          <a:blip r:embed="rId2"/>
          <a:stretch>
            <a:fillRect/>
          </a:stretch>
        </p:blipFill>
        <p:spPr>
          <a:xfrm>
            <a:off x="7739026" y="3747965"/>
            <a:ext cx="4582587" cy="311003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20461" y="389303"/>
            <a:ext cx="7151077" cy="707886"/>
          </a:xfrm>
          <a:prstGeom prst="rect">
            <a:avLst/>
          </a:prstGeom>
          <a:solidFill>
            <a:schemeClr val="accent2">
              <a:lumMod val="20000"/>
              <a:lumOff val="80000"/>
            </a:schemeClr>
          </a:solid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THINK – PAIR - SHARE</a:t>
            </a:r>
          </a:p>
        </p:txBody>
      </p:sp>
      <p:sp>
        <p:nvSpPr>
          <p:cNvPr id="5" name="Cloud 4"/>
          <p:cNvSpPr/>
          <p:nvPr/>
        </p:nvSpPr>
        <p:spPr>
          <a:xfrm>
            <a:off x="449067" y="1828800"/>
            <a:ext cx="7706642" cy="4475774"/>
          </a:xfrm>
          <a:prstGeom prst="cloud">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SG" sz="3500" dirty="0" err="1">
                <a:highlight>
                  <a:srgbClr val="FFFF00"/>
                </a:highlight>
                <a:latin typeface="Times New Roman" panose="02020603050405020304" pitchFamily="18" charset="0"/>
                <a:cs typeface="Times New Roman" panose="02020603050405020304" pitchFamily="18" charset="0"/>
              </a:rPr>
              <a:t>Tình</a:t>
            </a:r>
            <a:r>
              <a:rPr lang="en-SG" sz="3500" dirty="0">
                <a:highlight>
                  <a:srgbClr val="FFFF00"/>
                </a:highlight>
                <a:latin typeface="Times New Roman" panose="02020603050405020304" pitchFamily="18" charset="0"/>
                <a:cs typeface="Times New Roman" panose="02020603050405020304" pitchFamily="18" charset="0"/>
              </a:rPr>
              <a:t> </a:t>
            </a:r>
            <a:r>
              <a:rPr lang="en-SG" sz="3500" dirty="0" err="1">
                <a:highlight>
                  <a:srgbClr val="FFFF00"/>
                </a:highlight>
                <a:latin typeface="Times New Roman" panose="02020603050405020304" pitchFamily="18" charset="0"/>
                <a:cs typeface="Times New Roman" panose="02020603050405020304" pitchFamily="18" charset="0"/>
              </a:rPr>
              <a:t>huống</a:t>
            </a:r>
            <a:r>
              <a:rPr lang="en-SG" sz="3500" dirty="0">
                <a:highlight>
                  <a:srgbClr val="FFFF00"/>
                </a:highlight>
                <a:latin typeface="Times New Roman" panose="02020603050405020304" pitchFamily="18" charset="0"/>
                <a:cs typeface="Times New Roman" panose="02020603050405020304" pitchFamily="18" charset="0"/>
              </a:rPr>
              <a:t> </a:t>
            </a:r>
            <a:r>
              <a:rPr lang="en-SG" sz="3500" dirty="0" err="1">
                <a:highlight>
                  <a:srgbClr val="FFFF00"/>
                </a:highlight>
                <a:latin typeface="Times New Roman" panose="02020603050405020304" pitchFamily="18" charset="0"/>
                <a:cs typeface="Times New Roman" panose="02020603050405020304" pitchFamily="18" charset="0"/>
              </a:rPr>
              <a:t>chứng</a:t>
            </a:r>
            <a:r>
              <a:rPr lang="en-SG" sz="3500" dirty="0">
                <a:highlight>
                  <a:srgbClr val="FFFF00"/>
                </a:highlight>
                <a:latin typeface="Times New Roman" panose="02020603050405020304" pitchFamily="18" charset="0"/>
                <a:cs typeface="Times New Roman" panose="02020603050405020304" pitchFamily="18" charset="0"/>
              </a:rPr>
              <a:t> </a:t>
            </a:r>
            <a:r>
              <a:rPr lang="en-SG" sz="3500" dirty="0" err="1">
                <a:highlight>
                  <a:srgbClr val="FFFF00"/>
                </a:highlight>
                <a:latin typeface="Times New Roman" panose="02020603050405020304" pitchFamily="18" charset="0"/>
                <a:cs typeface="Times New Roman" panose="02020603050405020304" pitchFamily="18" charset="0"/>
              </a:rPr>
              <a:t>kiến</a:t>
            </a:r>
            <a:r>
              <a:rPr lang="en-SG" sz="3500" dirty="0">
                <a:highlight>
                  <a:srgbClr val="FFFF00"/>
                </a:highlight>
                <a:latin typeface="Times New Roman" panose="02020603050405020304" pitchFamily="18" charset="0"/>
                <a:cs typeface="Times New Roman" panose="02020603050405020304" pitchFamily="18" charset="0"/>
              </a:rPr>
              <a:t> </a:t>
            </a:r>
            <a:r>
              <a:rPr lang="en-SG" sz="3500" dirty="0" err="1">
                <a:highlight>
                  <a:srgbClr val="FFFF00"/>
                </a:highlight>
                <a:latin typeface="Times New Roman" panose="02020603050405020304" pitchFamily="18" charset="0"/>
                <a:cs typeface="Times New Roman" panose="02020603050405020304" pitchFamily="18" charset="0"/>
              </a:rPr>
              <a:t>chuyện</a:t>
            </a:r>
            <a:r>
              <a:rPr lang="en-SG" sz="3500" dirty="0">
                <a:highlight>
                  <a:srgbClr val="FFFF00"/>
                </a:highlight>
                <a:latin typeface="Times New Roman" panose="02020603050405020304" pitchFamily="18" charset="0"/>
                <a:cs typeface="Times New Roman" panose="02020603050405020304" pitchFamily="18" charset="0"/>
              </a:rPr>
              <a:t> </a:t>
            </a:r>
            <a:r>
              <a:rPr lang="en-SG" sz="3500" dirty="0" err="1">
                <a:highlight>
                  <a:srgbClr val="FFFF00"/>
                </a:highlight>
                <a:latin typeface="Times New Roman" panose="02020603050405020304" pitchFamily="18" charset="0"/>
                <a:cs typeface="Times New Roman" panose="02020603050405020304" pitchFamily="18" charset="0"/>
              </a:rPr>
              <a:t>bắt</a:t>
            </a:r>
            <a:r>
              <a:rPr lang="en-SG" sz="3500" dirty="0">
                <a:highlight>
                  <a:srgbClr val="FFFF00"/>
                </a:highlight>
                <a:latin typeface="Times New Roman" panose="02020603050405020304" pitchFamily="18" charset="0"/>
                <a:cs typeface="Times New Roman" panose="02020603050405020304" pitchFamily="18" charset="0"/>
              </a:rPr>
              <a:t> </a:t>
            </a:r>
            <a:r>
              <a:rPr lang="en-SG" sz="3500" dirty="0" err="1">
                <a:highlight>
                  <a:srgbClr val="FFFF00"/>
                </a:highlight>
                <a:latin typeface="Times New Roman" panose="02020603050405020304" pitchFamily="18" charset="0"/>
                <a:cs typeface="Times New Roman" panose="02020603050405020304" pitchFamily="18" charset="0"/>
              </a:rPr>
              <a:t>nạt</a:t>
            </a:r>
            <a:r>
              <a:rPr lang="en-SG" sz="3500" dirty="0">
                <a:highlight>
                  <a:srgbClr val="FFFF00"/>
                </a:highlight>
                <a:latin typeface="Times New Roman" panose="02020603050405020304" pitchFamily="18" charset="0"/>
                <a:cs typeface="Times New Roman" panose="02020603050405020304" pitchFamily="18" charset="0"/>
              </a:rPr>
              <a:t>:</a:t>
            </a:r>
          </a:p>
          <a:p>
            <a:pPr algn="ctr"/>
            <a:r>
              <a:rPr lang="en-US" sz="3500" i="1" dirty="0" err="1">
                <a:latin typeface="Times New Roman" panose="02020603050405020304" pitchFamily="18" charset="0"/>
                <a:cs typeface="Times New Roman" panose="02020603050405020304" pitchFamily="18" charset="0"/>
              </a:rPr>
              <a:t>Em</a:t>
            </a:r>
            <a:r>
              <a:rPr lang="en-US" sz="3500" i="1" dirty="0">
                <a:latin typeface="Times New Roman" panose="02020603050405020304" pitchFamily="18" charset="0"/>
                <a:cs typeface="Times New Roman" panose="02020603050405020304" pitchFamily="18" charset="0"/>
              </a:rPr>
              <a:t> </a:t>
            </a:r>
            <a:r>
              <a:rPr lang="vi-VN" sz="3500" i="1" dirty="0">
                <a:latin typeface="Times New Roman" panose="02020603050405020304" pitchFamily="18" charset="0"/>
                <a:cs typeface="Times New Roman" panose="02020603050405020304" pitchFamily="18" charset="0"/>
              </a:rPr>
              <a:t>thờ ơ, không quan tâm, “vào hùa” cổ vũ hay can ngăn kẻ bắt nạt và bênh vực nạn nhân bị bắt nạt?</a:t>
            </a:r>
            <a:endParaRPr lang="en-US" sz="3500" dirty="0">
              <a:latin typeface="Times New Roman" panose="02020603050405020304" pitchFamily="18" charset="0"/>
              <a:cs typeface="Times New Roman" panose="02020603050405020304" pitchFamily="18" charset="0"/>
            </a:endParaRPr>
          </a:p>
        </p:txBody>
      </p:sp>
      <p:pic>
        <p:nvPicPr>
          <p:cNvPr id="7" name="图片 4109" descr="封面2"/>
          <p:cNvPicPr>
            <a:picLocks noChangeAspect="1"/>
          </p:cNvPicPr>
          <p:nvPr/>
        </p:nvPicPr>
        <p:blipFill>
          <a:blip r:embed="rId2"/>
          <a:stretch>
            <a:fillRect/>
          </a:stretch>
        </p:blipFill>
        <p:spPr>
          <a:xfrm>
            <a:off x="7739026" y="3747965"/>
            <a:ext cx="4582587" cy="311003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20461" y="389303"/>
            <a:ext cx="7151077" cy="707886"/>
          </a:xfrm>
          <a:prstGeom prst="rect">
            <a:avLst/>
          </a:prstGeom>
          <a:solidFill>
            <a:schemeClr val="accent2">
              <a:lumMod val="20000"/>
              <a:lumOff val="80000"/>
            </a:schemeClr>
          </a:solid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THINK – PAIR - SHARE</a:t>
            </a:r>
          </a:p>
        </p:txBody>
      </p:sp>
      <p:sp>
        <p:nvSpPr>
          <p:cNvPr id="5" name="Cloud 4"/>
          <p:cNvSpPr/>
          <p:nvPr/>
        </p:nvSpPr>
        <p:spPr>
          <a:xfrm>
            <a:off x="449067" y="1708727"/>
            <a:ext cx="7411078" cy="4595847"/>
          </a:xfrm>
          <a:prstGeom prst="cloud">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SG" sz="2800" dirty="0" err="1">
                <a:highlight>
                  <a:srgbClr val="FFFF00"/>
                </a:highlight>
                <a:latin typeface="Times New Roman" panose="02020603050405020304" pitchFamily="18" charset="0"/>
                <a:cs typeface="Times New Roman" panose="02020603050405020304" pitchFamily="18" charset="0"/>
              </a:rPr>
              <a:t>Tình</a:t>
            </a:r>
            <a:r>
              <a:rPr lang="en-SG" sz="2800" dirty="0">
                <a:highlight>
                  <a:srgbClr val="FFFF00"/>
                </a:highlight>
                <a:latin typeface="Times New Roman" panose="02020603050405020304" pitchFamily="18" charset="0"/>
                <a:cs typeface="Times New Roman" panose="02020603050405020304" pitchFamily="18" charset="0"/>
              </a:rPr>
              <a:t> </a:t>
            </a:r>
            <a:r>
              <a:rPr lang="en-SG" sz="2800" dirty="0" err="1">
                <a:highlight>
                  <a:srgbClr val="FFFF00"/>
                </a:highlight>
                <a:latin typeface="Times New Roman" panose="02020603050405020304" pitchFamily="18" charset="0"/>
                <a:cs typeface="Times New Roman" panose="02020603050405020304" pitchFamily="18" charset="0"/>
              </a:rPr>
              <a:t>huống</a:t>
            </a:r>
            <a:r>
              <a:rPr lang="en-SG" sz="2800" dirty="0">
                <a:highlight>
                  <a:srgbClr val="FFFF00"/>
                </a:highlight>
                <a:latin typeface="Times New Roman" panose="02020603050405020304" pitchFamily="18" charset="0"/>
                <a:cs typeface="Times New Roman" panose="02020603050405020304" pitchFamily="18" charset="0"/>
              </a:rPr>
              <a:t> </a:t>
            </a:r>
            <a:r>
              <a:rPr lang="en-SG" sz="2800" dirty="0" err="1">
                <a:highlight>
                  <a:srgbClr val="FFFF00"/>
                </a:highlight>
                <a:latin typeface="Times New Roman" panose="02020603050405020304" pitchFamily="18" charset="0"/>
                <a:cs typeface="Times New Roman" panose="02020603050405020304" pitchFamily="18" charset="0"/>
              </a:rPr>
              <a:t>mình</a:t>
            </a:r>
            <a:r>
              <a:rPr lang="en-SG" sz="2800" dirty="0">
                <a:highlight>
                  <a:srgbClr val="FFFF00"/>
                </a:highlight>
                <a:latin typeface="Times New Roman" panose="02020603050405020304" pitchFamily="18" charset="0"/>
                <a:cs typeface="Times New Roman" panose="02020603050405020304" pitchFamily="18" charset="0"/>
              </a:rPr>
              <a:t> </a:t>
            </a:r>
            <a:r>
              <a:rPr lang="en-SG" sz="2800" dirty="0" err="1">
                <a:highlight>
                  <a:srgbClr val="FFFF00"/>
                </a:highlight>
                <a:latin typeface="Times New Roman" panose="02020603050405020304" pitchFamily="18" charset="0"/>
                <a:cs typeface="Times New Roman" panose="02020603050405020304" pitchFamily="18" charset="0"/>
              </a:rPr>
              <a:t>là</a:t>
            </a:r>
            <a:r>
              <a:rPr lang="en-SG" sz="2800" dirty="0">
                <a:highlight>
                  <a:srgbClr val="FFFF00"/>
                </a:highlight>
                <a:latin typeface="Times New Roman" panose="02020603050405020304" pitchFamily="18" charset="0"/>
                <a:cs typeface="Times New Roman" panose="02020603050405020304" pitchFamily="18" charset="0"/>
              </a:rPr>
              <a:t> </a:t>
            </a:r>
            <a:r>
              <a:rPr lang="en-SG" sz="2800" dirty="0" err="1">
                <a:highlight>
                  <a:srgbClr val="FFFF00"/>
                </a:highlight>
                <a:latin typeface="Times New Roman" panose="02020603050405020304" pitchFamily="18" charset="0"/>
                <a:cs typeface="Times New Roman" panose="02020603050405020304" pitchFamily="18" charset="0"/>
              </a:rPr>
              <a:t>kẻ</a:t>
            </a:r>
            <a:r>
              <a:rPr lang="en-SG" sz="2800" dirty="0">
                <a:highlight>
                  <a:srgbClr val="FFFF00"/>
                </a:highlight>
                <a:latin typeface="Times New Roman" panose="02020603050405020304" pitchFamily="18" charset="0"/>
                <a:cs typeface="Times New Roman" panose="02020603050405020304" pitchFamily="18" charset="0"/>
              </a:rPr>
              <a:t> </a:t>
            </a:r>
            <a:r>
              <a:rPr lang="en-SG" sz="2800" dirty="0" err="1">
                <a:highlight>
                  <a:srgbClr val="FFFF00"/>
                </a:highlight>
                <a:latin typeface="Times New Roman" panose="02020603050405020304" pitchFamily="18" charset="0"/>
                <a:cs typeface="Times New Roman" panose="02020603050405020304" pitchFamily="18" charset="0"/>
              </a:rPr>
              <a:t>bắt</a:t>
            </a:r>
            <a:r>
              <a:rPr lang="en-SG" sz="2800" dirty="0">
                <a:highlight>
                  <a:srgbClr val="FFFF00"/>
                </a:highlight>
                <a:latin typeface="Times New Roman" panose="02020603050405020304" pitchFamily="18" charset="0"/>
                <a:cs typeface="Times New Roman" panose="02020603050405020304" pitchFamily="18" charset="0"/>
              </a:rPr>
              <a:t> </a:t>
            </a:r>
            <a:r>
              <a:rPr lang="en-SG" sz="2800" dirty="0" err="1">
                <a:highlight>
                  <a:srgbClr val="FFFF00"/>
                </a:highlight>
                <a:latin typeface="Times New Roman" panose="02020603050405020304" pitchFamily="18" charset="0"/>
                <a:cs typeface="Times New Roman" panose="02020603050405020304" pitchFamily="18" charset="0"/>
              </a:rPr>
              <a:t>nạt</a:t>
            </a:r>
            <a:r>
              <a:rPr lang="en-SG" sz="2800" dirty="0">
                <a:highlight>
                  <a:srgbClr val="FFFF00"/>
                </a:highlight>
                <a:latin typeface="Times New Roman" panose="02020603050405020304" pitchFamily="18" charset="0"/>
                <a:cs typeface="Times New Roman" panose="02020603050405020304" pitchFamily="18" charset="0"/>
              </a:rPr>
              <a:t>:</a:t>
            </a:r>
          </a:p>
          <a:p>
            <a:pPr algn="ctr"/>
            <a:r>
              <a:rPr lang="vi-VN" sz="2800" i="1" dirty="0">
                <a:latin typeface="Times New Roman" panose="02020603050405020304" pitchFamily="18" charset="0"/>
                <a:cs typeface="Times New Roman" panose="02020603050405020304" pitchFamily="18" charset="0"/>
              </a:rPr>
              <a:t>Em coi đó là chuyện bình thường, thậm chí là một cách khẳng định bản thân hay nhận ra đó là hành vi xấu cần từ bỏ, cảm thấy ân hận và xin lỗi người mà mình đã bắt nạt?</a:t>
            </a:r>
            <a:endParaRPr lang="en-US" sz="2800" dirty="0">
              <a:latin typeface="Times New Roman" panose="02020603050405020304" pitchFamily="18" charset="0"/>
              <a:cs typeface="Times New Roman" panose="02020603050405020304" pitchFamily="18" charset="0"/>
            </a:endParaRPr>
          </a:p>
        </p:txBody>
      </p:sp>
      <p:pic>
        <p:nvPicPr>
          <p:cNvPr id="7" name="图片 4109" descr="封面2"/>
          <p:cNvPicPr>
            <a:picLocks noChangeAspect="1"/>
          </p:cNvPicPr>
          <p:nvPr/>
        </p:nvPicPr>
        <p:blipFill>
          <a:blip r:embed="rId2"/>
          <a:stretch>
            <a:fillRect/>
          </a:stretch>
        </p:blipFill>
        <p:spPr>
          <a:xfrm>
            <a:off x="7739026" y="3747965"/>
            <a:ext cx="4582587" cy="311003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2" name="Rectangle 72"/>
          <p:cNvSpPr>
            <a:spLocks noGrp="1" noRot="1" noChangeAspect="1" noMove="1" noResize="1" noEditPoints="1" noAdjustHandles="1" noChangeArrowheads="1" noChangeShapeType="1" noTextEdit="1"/>
          </p:cNvSpPr>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a:solidFill>
                  <a:srgbClr val="FFFFFF"/>
                </a:solidFill>
                <a:latin typeface="+mj-lt"/>
                <a:ea typeface="+mj-ea"/>
                <a:cs typeface="+mj-cs"/>
              </a:rPr>
              <a:t>4. Bài học</a:t>
            </a:r>
          </a:p>
        </p:txBody>
      </p:sp>
      <p:cxnSp>
        <p:nvCxnSpPr>
          <p:cNvPr id="14343" name="Straight Connector 74"/>
          <p:cNvCxnSpPr>
            <a:cxnSpLocks noGrp="1" noRot="1" noChangeAspect="1" noMove="1" noResize="1" noEditPoints="1" noAdjustHandles="1" noChangeArrowheads="1" noChangeShapeType="1"/>
          </p:cNvCxnSpPr>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4340" name="Picture 4" descr="11 cách dạy con xử lý và phòng ngừa bị bắt nạt - VNReview Tin mới nhấ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1567" y="2604724"/>
            <a:ext cx="5455917" cy="3641824"/>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p:cNvCxnSpPr>
            <a:cxnSpLocks noGrp="1" noRot="1" noChangeAspect="1" noMove="1" noResize="1" noEditPoints="1" noAdjustHandles="1" noChangeArrowheads="1" noChangeShapeType="1"/>
          </p:cNvCxnSpPr>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4338" name="Picture 2" descr="Cha mẹ nên làm gì khi biết con bị bạo lực học đường? - Tham vấn - Trị liệu  tâm lý SHAR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45073" y="3075297"/>
            <a:ext cx="5455917" cy="27006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additive="base">
                                        <p:cTn id="7" dur="500" fill="hold"/>
                                        <p:tgtEl>
                                          <p:spTgt spid="14340"/>
                                        </p:tgtEl>
                                        <p:attrNameLst>
                                          <p:attrName>ppt_x</p:attrName>
                                        </p:attrNameLst>
                                      </p:cBhvr>
                                      <p:tavLst>
                                        <p:tav tm="0">
                                          <p:val>
                                            <p:strVal val="#ppt_x"/>
                                          </p:val>
                                        </p:tav>
                                        <p:tav tm="100000">
                                          <p:val>
                                            <p:strVal val="#ppt_x"/>
                                          </p:val>
                                        </p:tav>
                                      </p:tavLst>
                                    </p:anim>
                                    <p:anim calcmode="lin" valueType="num">
                                      <p:cBhvr additive="base">
                                        <p:cTn id="8" dur="500" fill="hold"/>
                                        <p:tgtEl>
                                          <p:spTgt spid="1434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338"/>
                                        </p:tgtEl>
                                        <p:attrNameLst>
                                          <p:attrName>style.visibility</p:attrName>
                                        </p:attrNameLst>
                                      </p:cBhvr>
                                      <p:to>
                                        <p:strVal val="visible"/>
                                      </p:to>
                                    </p:set>
                                    <p:anim calcmode="lin" valueType="num">
                                      <p:cBhvr additive="base">
                                        <p:cTn id="11" dur="500" fill="hold"/>
                                        <p:tgtEl>
                                          <p:spTgt spid="14338"/>
                                        </p:tgtEl>
                                        <p:attrNameLst>
                                          <p:attrName>ppt_x</p:attrName>
                                        </p:attrNameLst>
                                      </p:cBhvr>
                                      <p:tavLst>
                                        <p:tav tm="0">
                                          <p:val>
                                            <p:strVal val="#ppt_x"/>
                                          </p:val>
                                        </p:tav>
                                        <p:tav tm="100000">
                                          <p:val>
                                            <p:strVal val="#ppt_x"/>
                                          </p:val>
                                        </p:tav>
                                      </p:tavLst>
                                    </p:anim>
                                    <p:anim calcmode="lin" valueType="num">
                                      <p:cBhvr additive="base">
                                        <p:cTn id="12" dur="500" fill="hold"/>
                                        <p:tgtEl>
                                          <p:spTgt spid="143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 letter&#10;&#10;Description automatically generated"/>
          <p:cNvPicPr>
            <a:picLocks noChangeAspect="1"/>
          </p:cNvPicPr>
          <p:nvPr/>
        </p:nvPicPr>
        <p:blipFill>
          <a:blip r:embed="rId2"/>
          <a:stretch>
            <a:fillRect/>
          </a:stretch>
        </p:blipFill>
        <p:spPr>
          <a:xfrm rot="16200000">
            <a:off x="2667273" y="-2667272"/>
            <a:ext cx="6858000" cy="12192544"/>
          </a:xfrm>
          <a:prstGeom prst="rect">
            <a:avLst/>
          </a:prstGeom>
        </p:spPr>
      </p:pic>
      <p:pic>
        <p:nvPicPr>
          <p:cNvPr id="5" name="Picture 4"/>
          <p:cNvPicPr>
            <a:picLocks noChangeAspect="1"/>
          </p:cNvPicPr>
          <p:nvPr/>
        </p:nvPicPr>
        <p:blipFill>
          <a:blip r:embed="rId3"/>
          <a:stretch>
            <a:fillRect/>
          </a:stretch>
        </p:blipFill>
        <p:spPr>
          <a:xfrm>
            <a:off x="4877371" y="492369"/>
            <a:ext cx="2437257" cy="3416788"/>
          </a:xfrm>
          <a:prstGeom prst="rect">
            <a:avLst/>
          </a:prstGeom>
        </p:spPr>
      </p:pic>
      <p:sp>
        <p:nvSpPr>
          <p:cNvPr id="6" name="TextBox 5"/>
          <p:cNvSpPr txBox="1"/>
          <p:nvPr/>
        </p:nvSpPr>
        <p:spPr>
          <a:xfrm>
            <a:off x="5335512" y="1448995"/>
            <a:ext cx="1520973" cy="1446550"/>
          </a:xfrm>
          <a:prstGeom prst="rect">
            <a:avLst/>
          </a:prstGeom>
          <a:noFill/>
        </p:spPr>
        <p:txBody>
          <a:bodyPr wrap="square" rtlCol="0">
            <a:spAutoFit/>
          </a:bodyPr>
          <a:lstStyle/>
          <a:p>
            <a:pPr algn="ctr"/>
            <a:r>
              <a:rPr lang="en-US" sz="8800" b="1" dirty="0">
                <a:solidFill>
                  <a:srgbClr val="FF0000"/>
                </a:solidFill>
                <a:latin typeface="Times New Roman" panose="02020603050405020304" pitchFamily="18" charset="0"/>
                <a:cs typeface="Times New Roman" panose="02020603050405020304" pitchFamily="18" charset="0"/>
              </a:rPr>
              <a:t>III</a:t>
            </a:r>
          </a:p>
        </p:txBody>
      </p:sp>
      <p:sp>
        <p:nvSpPr>
          <p:cNvPr id="7" name="TextBox 6"/>
          <p:cNvSpPr txBox="1"/>
          <p:nvPr/>
        </p:nvSpPr>
        <p:spPr>
          <a:xfrm>
            <a:off x="1289538" y="3804519"/>
            <a:ext cx="9941170" cy="1446550"/>
          </a:xfrm>
          <a:prstGeom prst="rect">
            <a:avLst/>
          </a:prstGeom>
          <a:noFill/>
        </p:spPr>
        <p:txBody>
          <a:bodyPr wrap="square" rtlCol="0">
            <a:spAutoFit/>
          </a:bodyPr>
          <a:lstStyle/>
          <a:p>
            <a:pPr algn="ctr"/>
            <a:r>
              <a:rPr lang="en-US" sz="8800" b="1" dirty="0">
                <a:solidFill>
                  <a:srgbClr val="FF0000"/>
                </a:solidFill>
                <a:latin typeface="Times New Roman" panose="02020603050405020304" pitchFamily="18" charset="0"/>
                <a:cs typeface="Times New Roman" panose="02020603050405020304" pitchFamily="18" charset="0"/>
              </a:rPr>
              <a:t>Tổng kết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p:cNvSpPr>
            <a:spLocks noGrp="1" noRot="1" noChangeAspect="1" noMove="1" noResize="1" noEditPoints="1" noAdjustHandles="1" noChangeArrowheads="1" noChangeShapeType="1" noTextEdit="1"/>
          </p:cNvSpPr>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0" name="Picture 6" descr="Sự tuân thủ và bắt nạt học đường - Tham vấn - Trị liệu tâm lý SHARE"/>
          <p:cNvPicPr>
            <a:picLocks noChangeAspect="1" noChangeArrowheads="1"/>
          </p:cNvPicPr>
          <p:nvPr/>
        </p:nvPicPr>
        <p:blipFill rotWithShape="1">
          <a:blip r:embed="rId2">
            <a:extLst>
              <a:ext uri="{28A0092B-C50C-407E-A947-70E740481C1C}">
                <a14:useLocalDpi xmlns:a14="http://schemas.microsoft.com/office/drawing/2010/main" val="0"/>
              </a:ext>
            </a:extLst>
          </a:blip>
          <a:srcRect r="1265" b="3"/>
          <a:stretch>
            <a:fillRect/>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i con bị bắt nạt ở trường học cha mẹ nên nói với con 6 câu này"/>
          <p:cNvPicPr>
            <a:picLocks noChangeAspect="1" noChangeArrowheads="1"/>
          </p:cNvPicPr>
          <p:nvPr/>
        </p:nvPicPr>
        <p:blipFill rotWithShape="1">
          <a:blip r:embed="rId3">
            <a:extLst>
              <a:ext uri="{28A0092B-C50C-407E-A947-70E740481C1C}">
                <a14:useLocalDpi xmlns:a14="http://schemas.microsoft.com/office/drawing/2010/main" val="0"/>
              </a:ext>
            </a:extLst>
          </a:blip>
          <a:srcRect t="21637" r="-2" b="7877"/>
          <a:stretch>
            <a:fillRect/>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ắt nạt học đường và cách phòng tránh, đối phó"/>
          <p:cNvPicPr>
            <a:picLocks noChangeAspect="1" noChangeArrowheads="1"/>
          </p:cNvPicPr>
          <p:nvPr/>
        </p:nvPicPr>
        <p:blipFill rotWithShape="1">
          <a:blip r:embed="rId4">
            <a:extLst>
              <a:ext uri="{28A0092B-C50C-407E-A947-70E740481C1C}">
                <a14:useLocalDpi xmlns:a14="http://schemas.microsoft.com/office/drawing/2010/main" val="0"/>
              </a:ext>
            </a:extLst>
          </a:blip>
          <a:srcRect r="2" b="10446"/>
          <a:stretch>
            <a:fillRect/>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1+#ppt_w/2"/>
                                          </p:val>
                                        </p:tav>
                                        <p:tav tm="100000">
                                          <p:val>
                                            <p:strVal val="#ppt_x"/>
                                          </p:val>
                                        </p:tav>
                                      </p:tavLst>
                                    </p:anim>
                                    <p:anim calcmode="lin" valueType="num">
                                      <p:cBhvr additive="base">
                                        <p:cTn id="16"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1"/>
          <p:cNvGrpSpPr/>
          <p:nvPr/>
        </p:nvGrpSpPr>
        <p:grpSpPr>
          <a:xfrm>
            <a:off x="1884147" y="-183896"/>
            <a:ext cx="1947554" cy="2223281"/>
            <a:chOff x="558140" y="3951888"/>
            <a:chExt cx="1947554" cy="1620000"/>
          </a:xfrm>
        </p:grpSpPr>
        <p:pic>
          <p:nvPicPr>
            <p:cNvPr id="5" name="图片 28"/>
            <p:cNvPicPr>
              <a:picLocks noChangeAspect="1"/>
            </p:cNvPicPr>
            <p:nvPr/>
          </p:nvPicPr>
          <p:blipFill rotWithShape="1">
            <a:blip r:embed="rId2" cstate="print">
              <a:extLst>
                <a:ext uri="{28A0092B-C50C-407E-A947-70E740481C1C}">
                  <a14:useLocalDpi xmlns:a14="http://schemas.microsoft.com/office/drawing/2010/main" val="0"/>
                </a:ext>
              </a:extLst>
            </a:blip>
            <a:srcRect l="24350" r="50141"/>
            <a:stretch>
              <a:fillRect/>
            </a:stretch>
          </p:blipFill>
          <p:spPr>
            <a:xfrm>
              <a:off x="558140" y="3951888"/>
              <a:ext cx="1947554" cy="1620000"/>
            </a:xfrm>
            <a:prstGeom prst="rect">
              <a:avLst/>
            </a:prstGeom>
          </p:spPr>
        </p:pic>
        <p:sp>
          <p:nvSpPr>
            <p:cNvPr id="6" name="文本框 34"/>
            <p:cNvSpPr txBox="1"/>
            <p:nvPr/>
          </p:nvSpPr>
          <p:spPr>
            <a:xfrm>
              <a:off x="793600" y="4392770"/>
              <a:ext cx="1508165" cy="784918"/>
            </a:xfrm>
            <a:prstGeom prst="rect">
              <a:avLst/>
            </a:prstGeom>
            <a:noFill/>
          </p:spPr>
          <p:txBody>
            <a:bodyPr wrap="square" rtlCol="0">
              <a:spAutoFit/>
            </a:bodyPr>
            <a:lstStyle/>
            <a:p>
              <a:pPr algn="ctr"/>
              <a:r>
                <a:rPr lang="en-US" altLang="zh-CN" sz="3200" b="1" dirty="0" err="1">
                  <a:latin typeface="方正卡通简体" panose="03000509000000000000" pitchFamily="65" charset="-122"/>
                  <a:ea typeface="方正卡通简体" panose="03000509000000000000" pitchFamily="65" charset="-122"/>
                </a:rPr>
                <a:t>Nội</a:t>
              </a:r>
              <a:r>
                <a:rPr lang="en-US" altLang="zh-CN" sz="3200" b="1" dirty="0">
                  <a:latin typeface="方正卡通简体" panose="03000509000000000000" pitchFamily="65" charset="-122"/>
                  <a:ea typeface="方正卡通简体" panose="03000509000000000000" pitchFamily="65" charset="-122"/>
                </a:rPr>
                <a:t> dung</a:t>
              </a:r>
              <a:endParaRPr lang="zh-CN" altLang="en-US" sz="3200" b="1" dirty="0">
                <a:latin typeface="方正卡通简体" panose="03000509000000000000" pitchFamily="65" charset="-122"/>
                <a:ea typeface="方正卡通简体" panose="03000509000000000000" pitchFamily="65" charset="-122"/>
              </a:endParaRPr>
            </a:p>
          </p:txBody>
        </p:sp>
      </p:grpSp>
      <p:pic>
        <p:nvPicPr>
          <p:cNvPr id="7" name="图片 29"/>
          <p:cNvPicPr>
            <a:picLocks noChangeAspect="1"/>
          </p:cNvPicPr>
          <p:nvPr/>
        </p:nvPicPr>
        <p:blipFill rotWithShape="1">
          <a:blip r:embed="rId2" cstate="print">
            <a:extLst>
              <a:ext uri="{28A0092B-C50C-407E-A947-70E740481C1C}">
                <a14:useLocalDpi xmlns:a14="http://schemas.microsoft.com/office/drawing/2010/main" val="0"/>
              </a:ext>
            </a:extLst>
          </a:blip>
          <a:srcRect l="74898"/>
          <a:stretch>
            <a:fillRect/>
          </a:stretch>
        </p:blipFill>
        <p:spPr>
          <a:xfrm>
            <a:off x="7671800" y="-79401"/>
            <a:ext cx="1923803" cy="2023450"/>
          </a:xfrm>
          <a:prstGeom prst="rect">
            <a:avLst/>
          </a:prstGeom>
        </p:spPr>
      </p:pic>
      <p:grpSp>
        <p:nvGrpSpPr>
          <p:cNvPr id="8" name="组合 17"/>
          <p:cNvGrpSpPr/>
          <p:nvPr/>
        </p:nvGrpSpPr>
        <p:grpSpPr>
          <a:xfrm>
            <a:off x="299554" y="-832271"/>
            <a:ext cx="5218386" cy="7185790"/>
            <a:chOff x="775510" y="1945301"/>
            <a:chExt cx="2537706" cy="4912699"/>
          </a:xfrm>
        </p:grpSpPr>
        <p:pic>
          <p:nvPicPr>
            <p:cNvPr id="9"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10" y="3741724"/>
              <a:ext cx="2537706" cy="3116276"/>
            </a:xfrm>
            <a:prstGeom prst="rect">
              <a:avLst/>
            </a:prstGeom>
          </p:spPr>
        </p:pic>
        <p:sp>
          <p:nvSpPr>
            <p:cNvPr id="10" name="文本框 13"/>
            <p:cNvSpPr txBox="1"/>
            <p:nvPr/>
          </p:nvSpPr>
          <p:spPr>
            <a:xfrm>
              <a:off x="1317812" y="1945301"/>
              <a:ext cx="1594143" cy="523220"/>
            </a:xfrm>
            <a:prstGeom prst="rect">
              <a:avLst/>
            </a:prstGeom>
            <a:noFill/>
          </p:spPr>
          <p:txBody>
            <a:bodyPr wrap="square" rtlCol="0">
              <a:spAutoFit/>
            </a:bodyPr>
            <a:lstStyle/>
            <a:p>
              <a:pPr algn="ctr"/>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pic>
        <p:nvPicPr>
          <p:cNvPr id="11"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7737" y="198476"/>
            <a:ext cx="2220017" cy="1745573"/>
          </a:xfrm>
          <a:prstGeom prst="rect">
            <a:avLst/>
          </a:prstGeom>
        </p:spPr>
      </p:pic>
      <p:sp>
        <p:nvSpPr>
          <p:cNvPr id="12" name="Rectangle 11"/>
          <p:cNvSpPr/>
          <p:nvPr/>
        </p:nvSpPr>
        <p:spPr>
          <a:xfrm>
            <a:off x="622204" y="2662724"/>
            <a:ext cx="4471440" cy="3108543"/>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nạt</a:t>
            </a:r>
            <a:r>
              <a:rPr lang="en-US" sz="2800" dirty="0">
                <a:latin typeface="Times New Roman" panose="02020603050405020304" pitchFamily="18" charset="0"/>
                <a:cs typeface="Times New Roman" panose="02020603050405020304" pitchFamily="18" charset="0"/>
              </a:rPr>
              <a:t> – 1 </a:t>
            </a:r>
            <a:r>
              <a:rPr lang="en-US" sz="2800" dirty="0" err="1">
                <a:latin typeface="Times New Roman" panose="02020603050405020304" pitchFamily="18" charset="0"/>
                <a:cs typeface="Times New Roman" panose="02020603050405020304" pitchFamily="18" charset="0"/>
              </a:rPr>
              <a:t>thói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phúc</a:t>
            </a:r>
            <a:endParaRPr lang="en-US" sz="2800" dirty="0">
              <a:latin typeface="Times New Roman" panose="02020603050405020304" pitchFamily="18" charset="0"/>
              <a:cs typeface="Times New Roman" panose="02020603050405020304" pitchFamily="18" charset="0"/>
            </a:endParaRPr>
          </a:p>
        </p:txBody>
      </p:sp>
      <p:sp>
        <p:nvSpPr>
          <p:cNvPr id="13" name="文本框 34"/>
          <p:cNvSpPr txBox="1"/>
          <p:nvPr/>
        </p:nvSpPr>
        <p:spPr>
          <a:xfrm>
            <a:off x="7942682" y="388848"/>
            <a:ext cx="1508165" cy="1077218"/>
          </a:xfrm>
          <a:prstGeom prst="rect">
            <a:avLst/>
          </a:prstGeom>
          <a:noFill/>
        </p:spPr>
        <p:txBody>
          <a:bodyPr wrap="square" rtlCol="0">
            <a:spAutoFit/>
          </a:bodyPr>
          <a:lstStyle/>
          <a:p>
            <a:pPr algn="ctr"/>
            <a:r>
              <a:rPr lang="en-US" altLang="zh-CN" sz="3200" b="1" dirty="0" err="1">
                <a:latin typeface="方正卡通简体" panose="03000509000000000000" pitchFamily="65" charset="-122"/>
                <a:ea typeface="方正卡通简体" panose="03000509000000000000" pitchFamily="65" charset="-122"/>
              </a:rPr>
              <a:t>Nghệ</a:t>
            </a:r>
            <a:r>
              <a:rPr lang="en-US" altLang="zh-CN" sz="3200" b="1" dirty="0">
                <a:latin typeface="方正卡通简体" panose="03000509000000000000" pitchFamily="65" charset="-122"/>
                <a:ea typeface="方正卡通简体" panose="03000509000000000000" pitchFamily="65" charset="-122"/>
              </a:rPr>
              <a:t> </a:t>
            </a:r>
            <a:r>
              <a:rPr lang="en-US" altLang="zh-CN" sz="3200" b="1" dirty="0" err="1">
                <a:latin typeface="方正卡通简体" panose="03000509000000000000" pitchFamily="65" charset="-122"/>
                <a:ea typeface="方正卡通简体" panose="03000509000000000000" pitchFamily="65" charset="-122"/>
              </a:rPr>
              <a:t>thuật</a:t>
            </a:r>
            <a:endParaRPr lang="zh-CN" altLang="en-US" sz="3200" b="1" dirty="0">
              <a:latin typeface="方正卡通简体" panose="03000509000000000000" pitchFamily="65" charset="-122"/>
              <a:ea typeface="方正卡通简体" panose="03000509000000000000" pitchFamily="65" charset="-122"/>
            </a:endParaRPr>
          </a:p>
        </p:txBody>
      </p:sp>
      <p:grpSp>
        <p:nvGrpSpPr>
          <p:cNvPr id="14" name="组合 17"/>
          <p:cNvGrpSpPr/>
          <p:nvPr/>
        </p:nvGrpSpPr>
        <p:grpSpPr>
          <a:xfrm>
            <a:off x="5927834" y="-844713"/>
            <a:ext cx="5765949" cy="7185790"/>
            <a:chOff x="775510" y="1945301"/>
            <a:chExt cx="2537706" cy="4912699"/>
          </a:xfrm>
        </p:grpSpPr>
        <p:pic>
          <p:nvPicPr>
            <p:cNvPr id="15"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10" y="3741724"/>
              <a:ext cx="2537706" cy="3116276"/>
            </a:xfrm>
            <a:prstGeom prst="rect">
              <a:avLst/>
            </a:prstGeom>
          </p:spPr>
        </p:pic>
        <p:sp>
          <p:nvSpPr>
            <p:cNvPr id="16" name="文本框 13"/>
            <p:cNvSpPr txBox="1"/>
            <p:nvPr/>
          </p:nvSpPr>
          <p:spPr>
            <a:xfrm>
              <a:off x="1317812" y="1945301"/>
              <a:ext cx="1594143" cy="523220"/>
            </a:xfrm>
            <a:prstGeom prst="rect">
              <a:avLst/>
            </a:prstGeom>
            <a:noFill/>
          </p:spPr>
          <p:txBody>
            <a:bodyPr wrap="square" rtlCol="0">
              <a:spAutoFit/>
            </a:bodyPr>
            <a:lstStyle/>
            <a:p>
              <a:pPr algn="ctr"/>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pic>
        <p:nvPicPr>
          <p:cNvPr id="18" name="Picture 17" descr="22858PICdbgea5Gz679dY_PIC2018.png"/>
          <p:cNvPicPr>
            <a:picLocks noChangeAspect="1"/>
          </p:cNvPicPr>
          <p:nvPr/>
        </p:nvPicPr>
        <p:blipFill>
          <a:blip r:embed="rId5" cstate="print"/>
          <a:stretch>
            <a:fillRect/>
          </a:stretch>
        </p:blipFill>
        <p:spPr>
          <a:xfrm>
            <a:off x="9690640" y="3657600"/>
            <a:ext cx="3200400" cy="3200400"/>
          </a:xfrm>
          <a:prstGeom prst="rect">
            <a:avLst/>
          </a:prstGeom>
        </p:spPr>
      </p:pic>
      <p:sp>
        <p:nvSpPr>
          <p:cNvPr id="19" name="Rectangle 18"/>
          <p:cNvSpPr/>
          <p:nvPr/>
        </p:nvSpPr>
        <p:spPr>
          <a:xfrm>
            <a:off x="6310633" y="2662724"/>
            <a:ext cx="4471440" cy="2677656"/>
          </a:xfrm>
          <a:prstGeom prst="rect">
            <a:avLst/>
          </a:prstGeom>
        </p:spPr>
        <p:txBody>
          <a:bodyPr wrap="square">
            <a:spAutoFit/>
          </a:bodyPr>
          <a:lstStyle/>
          <a:p>
            <a:pPr marL="457200" indent="-457200" algn="just">
              <a:buFontTx/>
              <a:buChar char="-"/>
            </a:pP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chữ</a:t>
            </a:r>
            <a:endParaRPr lang="en-US" sz="2800" dirty="0">
              <a:latin typeface="Times New Roman" panose="02020603050405020304" pitchFamily="18" charset="0"/>
              <a:cs typeface="Times New Roman" panose="02020603050405020304" pitchFamily="18" charset="0"/>
            </a:endParaRPr>
          </a:p>
          <a:p>
            <a:pPr marL="457200" indent="-457200" algn="just">
              <a:buFontTx/>
              <a:buChar char="-"/>
            </a:pPr>
            <a:r>
              <a:rPr lang="en-US" sz="2800" dirty="0" err="1">
                <a:latin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dỏm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thiện</a:t>
            </a:r>
            <a:r>
              <a:rPr lang="en-US" sz="2800" dirty="0">
                <a:latin typeface="Times New Roman" panose="02020603050405020304" pitchFamily="18" charset="0"/>
                <a:cs typeface="Times New Roman" panose="02020603050405020304" pitchFamily="18" charset="0"/>
              </a:rPr>
              <a:t>, bao dung.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par>
                                <p:cTn id="22" presetID="22" presetClass="entr" presetSubtype="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sign&#10;&#10;Description automatically generated"/>
          <p:cNvPicPr>
            <a:picLocks noChangeAspect="1"/>
          </p:cNvPicPr>
          <p:nvPr/>
        </p:nvPicPr>
        <p:blipFill rotWithShape="1">
          <a:blip r:embed="rId2"/>
          <a:srcRect t="8036" b="11782"/>
          <a:stretch>
            <a:fillRect/>
          </a:stretch>
        </p:blipFill>
        <p:spPr>
          <a:xfrm>
            <a:off x="307775" y="261437"/>
            <a:ext cx="11576450" cy="63351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 letter&#10;&#10;Description automatically generated"/>
          <p:cNvPicPr>
            <a:picLocks noChangeAspect="1"/>
          </p:cNvPicPr>
          <p:nvPr/>
        </p:nvPicPr>
        <p:blipFill>
          <a:blip r:embed="rId2"/>
          <a:stretch>
            <a:fillRect/>
          </a:stretch>
        </p:blipFill>
        <p:spPr>
          <a:xfrm rot="16200000">
            <a:off x="2667273" y="-2667272"/>
            <a:ext cx="6858000" cy="12192544"/>
          </a:xfrm>
          <a:prstGeom prst="rect">
            <a:avLst/>
          </a:prstGeom>
        </p:spPr>
      </p:pic>
      <p:pic>
        <p:nvPicPr>
          <p:cNvPr id="5" name="Picture 4"/>
          <p:cNvPicPr>
            <a:picLocks noChangeAspect="1"/>
          </p:cNvPicPr>
          <p:nvPr/>
        </p:nvPicPr>
        <p:blipFill>
          <a:blip r:embed="rId3"/>
          <a:stretch>
            <a:fillRect/>
          </a:stretch>
        </p:blipFill>
        <p:spPr>
          <a:xfrm>
            <a:off x="4900817" y="679939"/>
            <a:ext cx="2437257" cy="3416788"/>
          </a:xfrm>
          <a:prstGeom prst="rect">
            <a:avLst/>
          </a:prstGeom>
        </p:spPr>
      </p:pic>
      <p:sp>
        <p:nvSpPr>
          <p:cNvPr id="6" name="TextBox 5"/>
          <p:cNvSpPr txBox="1"/>
          <p:nvPr/>
        </p:nvSpPr>
        <p:spPr>
          <a:xfrm>
            <a:off x="5536319" y="1665058"/>
            <a:ext cx="1166251" cy="1446550"/>
          </a:xfrm>
          <a:prstGeom prst="rect">
            <a:avLst/>
          </a:prstGeom>
          <a:noFill/>
        </p:spPr>
        <p:txBody>
          <a:bodyPr wrap="square" rtlCol="0">
            <a:spAutoFit/>
          </a:bodyPr>
          <a:lstStyle/>
          <a:p>
            <a:pPr algn="ctr"/>
            <a:r>
              <a:rPr lang="en-US" sz="8800" b="1" dirty="0">
                <a:solidFill>
                  <a:srgbClr val="FF0000"/>
                </a:solidFill>
                <a:latin typeface="Times New Roman" panose="02020603050405020304" pitchFamily="18" charset="0"/>
                <a:cs typeface="Times New Roman" panose="02020603050405020304" pitchFamily="18" charset="0"/>
              </a:rPr>
              <a:t>I</a:t>
            </a:r>
          </a:p>
        </p:txBody>
      </p:sp>
      <p:sp>
        <p:nvSpPr>
          <p:cNvPr id="7" name="TextBox 6"/>
          <p:cNvSpPr txBox="1"/>
          <p:nvPr/>
        </p:nvSpPr>
        <p:spPr>
          <a:xfrm>
            <a:off x="1312984" y="3992089"/>
            <a:ext cx="9941170" cy="1446550"/>
          </a:xfrm>
          <a:prstGeom prst="rect">
            <a:avLst/>
          </a:prstGeom>
          <a:noFill/>
        </p:spPr>
        <p:txBody>
          <a:bodyPr wrap="square" rtlCol="0">
            <a:spAutoFit/>
          </a:bodyPr>
          <a:lstStyle/>
          <a:p>
            <a:pPr algn="ctr"/>
            <a:r>
              <a:rPr lang="en-US" sz="8800" b="1" dirty="0">
                <a:solidFill>
                  <a:srgbClr val="FF0000"/>
                </a:solidFill>
                <a:latin typeface="Times New Roman" panose="02020603050405020304" pitchFamily="18" charset="0"/>
                <a:cs typeface="Times New Roman" panose="02020603050405020304" pitchFamily="18" charset="0"/>
              </a:rPr>
              <a:t>Đọc văn bản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p:cNvSpPr>
            <a:spLocks noGrp="1" noRot="1" noChangeAspect="1" noMove="1" noResize="1" noEditPoints="1" noAdjustHandles="1" noChangeArrowheads="1" noChangeShapeType="1" noTextEdit="1"/>
          </p:cNvSpPr>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4" name="Picture 3" descr="A person taking a selfie&#10;&#10;Description automatically generated"/>
          <p:cNvPicPr>
            <a:picLocks noChangeAspect="1"/>
          </p:cNvPicPr>
          <p:nvPr/>
        </p:nvPicPr>
        <p:blipFill rotWithShape="1">
          <a:blip r:embed="rId2"/>
          <a:srcRect t="6364" b="6364"/>
          <a:stretch>
            <a:fillRect/>
          </a:stretch>
        </p:blipFill>
        <p:spPr>
          <a:xfrm>
            <a:off x="0" y="1269241"/>
            <a:ext cx="4303902" cy="4319518"/>
          </a:xfrm>
          <a:prstGeom prst="ellipse">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grpSp>
        <p:nvGrpSpPr>
          <p:cNvPr id="7" name="组合 16"/>
          <p:cNvGrpSpPr/>
          <p:nvPr/>
        </p:nvGrpSpPr>
        <p:grpSpPr>
          <a:xfrm flipH="1">
            <a:off x="-304800" y="885594"/>
            <a:ext cx="5159896" cy="5086812"/>
            <a:chOff x="4761793" y="1193377"/>
            <a:chExt cx="5086812" cy="5086812"/>
          </a:xfrm>
          <a:solidFill>
            <a:srgbClr val="088EFB"/>
          </a:solidFill>
        </p:grpSpPr>
        <p:sp>
          <p:nvSpPr>
            <p:cNvPr id="8" name="空心弧 17"/>
            <p:cNvSpPr/>
            <p:nvPr/>
          </p:nvSpPr>
          <p:spPr>
            <a:xfrm rot="18932598">
              <a:off x="4761793" y="1193377"/>
              <a:ext cx="5086812" cy="5086812"/>
            </a:xfrm>
            <a:prstGeom prst="blockArc">
              <a:avLst>
                <a:gd name="adj1" fmla="val 5631562"/>
                <a:gd name="adj2" fmla="val 21573093"/>
                <a:gd name="adj3" fmla="val 14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0" name="等腰三角形 18"/>
            <p:cNvSpPr/>
            <p:nvPr/>
          </p:nvSpPr>
          <p:spPr>
            <a:xfrm rot="7800137">
              <a:off x="8984404" y="1884169"/>
              <a:ext cx="269694" cy="23249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grpSp>
        <p:nvGrpSpPr>
          <p:cNvPr id="12" name="组合 5"/>
          <p:cNvGrpSpPr/>
          <p:nvPr/>
        </p:nvGrpSpPr>
        <p:grpSpPr>
          <a:xfrm>
            <a:off x="3014627" y="988312"/>
            <a:ext cx="1220099" cy="1048138"/>
            <a:chOff x="7470860" y="1834710"/>
            <a:chExt cx="1576183" cy="1358900"/>
          </a:xfrm>
        </p:grpSpPr>
        <p:sp>
          <p:nvSpPr>
            <p:cNvPr id="13" name="六边形 12"/>
            <p:cNvSpPr/>
            <p:nvPr/>
          </p:nvSpPr>
          <p:spPr bwMode="auto">
            <a:xfrm>
              <a:off x="7470860" y="1834710"/>
              <a:ext cx="1576183" cy="1358900"/>
            </a:xfrm>
            <a:prstGeom prst="hexagon">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dirty="0">
                <a:latin typeface="#9Slide03 Arima Madurai Black" panose="00000A00000000000000" pitchFamily="2" charset="0"/>
                <a:cs typeface="#9Slide03 Arima Madurai Black" panose="00000A00000000000000" pitchFamily="2" charset="0"/>
              </a:endParaRPr>
            </a:p>
          </p:txBody>
        </p:sp>
        <p:sp>
          <p:nvSpPr>
            <p:cNvPr id="14" name="文本框 20"/>
            <p:cNvSpPr txBox="1">
              <a:spLocks noChangeArrowheads="1"/>
            </p:cNvSpPr>
            <p:nvPr/>
          </p:nvSpPr>
          <p:spPr bwMode="auto">
            <a:xfrm>
              <a:off x="7783556" y="2198932"/>
              <a:ext cx="8857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SG" altLang="zh-CN" sz="3600" b="1" dirty="0">
                  <a:solidFill>
                    <a:schemeClr val="bg1"/>
                  </a:solidFill>
                  <a:latin typeface="#9Slide03 Arima Madurai Black" panose="00000A00000000000000" pitchFamily="2" charset="0"/>
                  <a:cs typeface="#9Slide03 Arima Madurai Black" panose="00000A00000000000000" pitchFamily="2" charset="0"/>
                </a:rPr>
                <a:t>A</a:t>
              </a:r>
              <a:endParaRPr lang="zh-CN" altLang="en-US" sz="3600" b="1" dirty="0">
                <a:solidFill>
                  <a:schemeClr val="bg1"/>
                </a:solidFill>
                <a:latin typeface="#9Slide03 Arima Madurai Black" panose="00000A00000000000000" pitchFamily="2" charset="0"/>
                <a:cs typeface="#9Slide03 Arima Madurai Black" panose="00000A00000000000000" pitchFamily="2" charset="0"/>
              </a:endParaRPr>
            </a:p>
          </p:txBody>
        </p:sp>
      </p:grpSp>
      <p:grpSp>
        <p:nvGrpSpPr>
          <p:cNvPr id="15" name="组合 4"/>
          <p:cNvGrpSpPr/>
          <p:nvPr/>
        </p:nvGrpSpPr>
        <p:grpSpPr>
          <a:xfrm>
            <a:off x="4161423" y="2998449"/>
            <a:ext cx="1354218" cy="1161995"/>
            <a:chOff x="6197851" y="2522098"/>
            <a:chExt cx="1576183" cy="1357312"/>
          </a:xfrm>
        </p:grpSpPr>
        <p:sp>
          <p:nvSpPr>
            <p:cNvPr id="16" name="六边形 13"/>
            <p:cNvSpPr/>
            <p:nvPr/>
          </p:nvSpPr>
          <p:spPr bwMode="auto">
            <a:xfrm>
              <a:off x="6197851" y="2522098"/>
              <a:ext cx="1576183" cy="1357312"/>
            </a:xfrm>
            <a:prstGeom prst="hexagon">
              <a:avLst/>
            </a:prstGeom>
            <a:solidFill>
              <a:srgbClr val="9BBB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dirty="0">
                <a:latin typeface="#9Slide03 Arima Madurai Black" panose="00000A00000000000000" pitchFamily="2" charset="0"/>
                <a:cs typeface="#9Slide03 Arima Madurai Black" panose="00000A00000000000000" pitchFamily="2" charset="0"/>
              </a:endParaRPr>
            </a:p>
          </p:txBody>
        </p:sp>
        <p:sp>
          <p:nvSpPr>
            <p:cNvPr id="17" name="文本框 21"/>
            <p:cNvSpPr txBox="1">
              <a:spLocks noChangeArrowheads="1"/>
            </p:cNvSpPr>
            <p:nvPr/>
          </p:nvSpPr>
          <p:spPr bwMode="auto">
            <a:xfrm>
              <a:off x="6570866" y="2925789"/>
              <a:ext cx="8872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SG" altLang="zh-CN" sz="3600" b="1" dirty="0">
                  <a:solidFill>
                    <a:schemeClr val="bg1"/>
                  </a:solidFill>
                  <a:latin typeface="#9Slide03 Arima Madurai Black" panose="00000A00000000000000" pitchFamily="2" charset="0"/>
                  <a:cs typeface="#9Slide03 Arima Madurai Black" panose="00000A00000000000000" pitchFamily="2" charset="0"/>
                </a:rPr>
                <a:t>B</a:t>
              </a:r>
              <a:endParaRPr lang="zh-CN" altLang="en-US" sz="3600" b="1" dirty="0">
                <a:solidFill>
                  <a:schemeClr val="bg1"/>
                </a:solidFill>
                <a:latin typeface="#9Slide03 Arima Madurai Black" panose="00000A00000000000000" pitchFamily="2" charset="0"/>
                <a:cs typeface="#9Slide03 Arima Madurai Black" panose="00000A00000000000000" pitchFamily="2" charset="0"/>
              </a:endParaRPr>
            </a:p>
          </p:txBody>
        </p:sp>
      </p:grpSp>
      <p:grpSp>
        <p:nvGrpSpPr>
          <p:cNvPr id="18" name="组合 3"/>
          <p:cNvGrpSpPr/>
          <p:nvPr/>
        </p:nvGrpSpPr>
        <p:grpSpPr>
          <a:xfrm>
            <a:off x="2922524" y="4953268"/>
            <a:ext cx="1354218" cy="1161996"/>
            <a:chOff x="6197851" y="3911160"/>
            <a:chExt cx="1576183" cy="1357313"/>
          </a:xfrm>
        </p:grpSpPr>
        <p:sp>
          <p:nvSpPr>
            <p:cNvPr id="19" name="六边形 14"/>
            <p:cNvSpPr/>
            <p:nvPr/>
          </p:nvSpPr>
          <p:spPr bwMode="auto">
            <a:xfrm>
              <a:off x="6197851" y="3911160"/>
              <a:ext cx="1576183" cy="1357313"/>
            </a:xfrm>
            <a:prstGeom prst="hexago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a:latin typeface="#9Slide03 Arima Madurai Black" panose="00000A00000000000000" pitchFamily="2" charset="0"/>
                <a:cs typeface="#9Slide03 Arima Madurai Black" panose="00000A00000000000000" pitchFamily="2" charset="0"/>
              </a:endParaRPr>
            </a:p>
          </p:txBody>
        </p:sp>
        <p:sp>
          <p:nvSpPr>
            <p:cNvPr id="20" name="文本框 22"/>
            <p:cNvSpPr txBox="1">
              <a:spLocks noChangeArrowheads="1"/>
            </p:cNvSpPr>
            <p:nvPr/>
          </p:nvSpPr>
          <p:spPr bwMode="auto">
            <a:xfrm>
              <a:off x="6542294" y="4316805"/>
              <a:ext cx="8872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SG" altLang="zh-CN" sz="3600" b="1" dirty="0">
                  <a:solidFill>
                    <a:schemeClr val="bg1"/>
                  </a:solidFill>
                  <a:latin typeface="#9Slide03 Arima Madurai Black" panose="00000A00000000000000" pitchFamily="2" charset="0"/>
                  <a:cs typeface="#9Slide03 Arima Madurai Black" panose="00000A00000000000000" pitchFamily="2" charset="0"/>
                </a:rPr>
                <a:t>C</a:t>
              </a:r>
              <a:endParaRPr lang="zh-CN" altLang="en-US" sz="3600" b="1" dirty="0">
                <a:solidFill>
                  <a:schemeClr val="bg1"/>
                </a:solidFill>
                <a:latin typeface="#9Slide03 Arima Madurai Black" panose="00000A00000000000000" pitchFamily="2" charset="0"/>
                <a:cs typeface="#9Slide03 Arima Madurai Black" panose="00000A00000000000000" pitchFamily="2" charset="0"/>
              </a:endParaRPr>
            </a:p>
          </p:txBody>
        </p:sp>
      </p:grpSp>
      <p:sp>
        <p:nvSpPr>
          <p:cNvPr id="21" name="TextBox 20"/>
          <p:cNvSpPr txBox="1"/>
          <p:nvPr/>
        </p:nvSpPr>
        <p:spPr>
          <a:xfrm>
            <a:off x="4476778" y="1070900"/>
            <a:ext cx="7457199" cy="707886"/>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Nguyễn Thế Hoàng Linh (1982)</a:t>
            </a:r>
          </a:p>
        </p:txBody>
      </p:sp>
      <p:sp>
        <p:nvSpPr>
          <p:cNvPr id="22" name="TextBox 21"/>
          <p:cNvSpPr txBox="1"/>
          <p:nvPr/>
        </p:nvSpPr>
        <p:spPr>
          <a:xfrm>
            <a:off x="5651595" y="3075057"/>
            <a:ext cx="7457199" cy="707886"/>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Quê quán: Hà Nội</a:t>
            </a:r>
          </a:p>
        </p:txBody>
      </p:sp>
      <p:sp>
        <p:nvSpPr>
          <p:cNvPr id="23" name="TextBox 22"/>
          <p:cNvSpPr txBox="1"/>
          <p:nvPr/>
        </p:nvSpPr>
        <p:spPr>
          <a:xfrm>
            <a:off x="4303902" y="5185593"/>
            <a:ext cx="7457199"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Thơ viết cho trẻ em rất hồn nhiên, ngộ nghĩnh, trong trẻo, tươi vui.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fade">
                                      <p:cBhvr>
                                        <p:cTn id="20" dur="100"/>
                                        <p:tgtEl>
                                          <p:spTgt spid="23">
                                            <p:txEl>
                                              <p:pRg st="0" end="0"/>
                                            </p:txEl>
                                          </p:spTgt>
                                        </p:tgtEl>
                                      </p:cBhvr>
                                    </p:animEffect>
                                    <p:anim calcmode="lin" valueType="num">
                                      <p:cBhvr>
                                        <p:cTn id="21" dur="4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22" dur="400" fill="hold"/>
                                        <p:tgtEl>
                                          <p:spTgt spid="23">
                                            <p:txEl>
                                              <p:pRg st="0" end="0"/>
                                            </p:txEl>
                                          </p:spTgt>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2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2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 letter&#10;&#10;Description automatically generated"/>
          <p:cNvPicPr>
            <a:picLocks noChangeAspect="1"/>
          </p:cNvPicPr>
          <p:nvPr/>
        </p:nvPicPr>
        <p:blipFill>
          <a:blip r:embed="rId2"/>
          <a:stretch>
            <a:fillRect/>
          </a:stretch>
        </p:blipFill>
        <p:spPr>
          <a:xfrm rot="16200000">
            <a:off x="2667273" y="-2667272"/>
            <a:ext cx="6858000" cy="12192544"/>
          </a:xfrm>
          <a:prstGeom prst="rect">
            <a:avLst/>
          </a:prstGeom>
        </p:spPr>
      </p:pic>
      <p:pic>
        <p:nvPicPr>
          <p:cNvPr id="5" name="Picture 4"/>
          <p:cNvPicPr>
            <a:picLocks noChangeAspect="1"/>
          </p:cNvPicPr>
          <p:nvPr/>
        </p:nvPicPr>
        <p:blipFill>
          <a:blip r:embed="rId3"/>
          <a:stretch>
            <a:fillRect/>
          </a:stretch>
        </p:blipFill>
        <p:spPr>
          <a:xfrm>
            <a:off x="4877371" y="492369"/>
            <a:ext cx="2437257" cy="3416788"/>
          </a:xfrm>
          <a:prstGeom prst="rect">
            <a:avLst/>
          </a:prstGeom>
        </p:spPr>
      </p:pic>
      <p:sp>
        <p:nvSpPr>
          <p:cNvPr id="6" name="TextBox 5"/>
          <p:cNvSpPr txBox="1"/>
          <p:nvPr/>
        </p:nvSpPr>
        <p:spPr>
          <a:xfrm>
            <a:off x="5512873" y="1477488"/>
            <a:ext cx="1166251" cy="1446550"/>
          </a:xfrm>
          <a:prstGeom prst="rect">
            <a:avLst/>
          </a:prstGeom>
          <a:noFill/>
        </p:spPr>
        <p:txBody>
          <a:bodyPr wrap="square" rtlCol="0">
            <a:spAutoFit/>
          </a:bodyPr>
          <a:lstStyle/>
          <a:p>
            <a:pPr algn="ctr"/>
            <a:r>
              <a:rPr lang="en-US" sz="8800" b="1" dirty="0">
                <a:solidFill>
                  <a:srgbClr val="FF0000"/>
                </a:solidFill>
                <a:latin typeface="Times New Roman" panose="02020603050405020304" pitchFamily="18" charset="0"/>
                <a:cs typeface="Times New Roman" panose="02020603050405020304" pitchFamily="18" charset="0"/>
              </a:rPr>
              <a:t>II</a:t>
            </a:r>
          </a:p>
        </p:txBody>
      </p:sp>
      <p:sp>
        <p:nvSpPr>
          <p:cNvPr id="7" name="TextBox 6"/>
          <p:cNvSpPr txBox="1"/>
          <p:nvPr/>
        </p:nvSpPr>
        <p:spPr>
          <a:xfrm>
            <a:off x="785444" y="3909157"/>
            <a:ext cx="10621108" cy="1446550"/>
          </a:xfrm>
          <a:prstGeom prst="rect">
            <a:avLst/>
          </a:prstGeom>
          <a:noFill/>
        </p:spPr>
        <p:txBody>
          <a:bodyPr wrap="square" rtlCol="0">
            <a:spAutoFit/>
          </a:bodyPr>
          <a:lstStyle/>
          <a:p>
            <a:pPr algn="ctr"/>
            <a:r>
              <a:rPr lang="en-US" sz="8800" b="1" dirty="0">
                <a:solidFill>
                  <a:srgbClr val="FF0000"/>
                </a:solidFill>
                <a:latin typeface="Times New Roman" panose="02020603050405020304" pitchFamily="18" charset="0"/>
                <a:cs typeface="Times New Roman" panose="02020603050405020304" pitchFamily="18" charset="0"/>
              </a:rPr>
              <a:t>Khám phá văn bản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p:cNvSpPr>
            <a:spLocks noGrp="1" noRot="1" noChangeAspect="1" noMove="1" noResize="1" noEditPoints="1" noAdjustHandles="1" noChangeArrowheads="1" noChangeShapeType="1" noTextEdit="1"/>
          </p:cNvSpPr>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a:spLocks noGrp="1" noRot="1" noChangeAspect="1" noMove="1" noResize="1" noEditPoints="1" noAdjustHandles="1" noChangeArrowheads="1" noChangeShapeType="1" noTextEdit="1"/>
          </p:cNvSpPr>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Grp="1" noRot="1" noChangeAspect="1" noMove="1" noResize="1" noEditPoints="1" noAdjustHandles="1" noChangeArrowheads="1" noChangeShapeType="1" noTextEdit="1"/>
          </p:cNvSpPr>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p:cNvSpPr>
            <a:spLocks noGrp="1" noRot="1" noChangeAspect="1" noMove="1" noResize="1" noEditPoints="1" noAdjustHandles="1" noChangeArrowheads="1" noChangeShapeType="1" noTextEdit="1"/>
          </p:cNvSpPr>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p:cNvSpPr>
            <a:spLocks noGrp="1" noRot="1" noChangeAspect="1" noMove="1" noResize="1" noEditPoints="1" noAdjustHandles="1" noChangeArrowheads="1" noChangeShapeType="1" noTextEdit="1"/>
          </p:cNvSpPr>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a:spLocks noGrp="1" noRot="1" noChangeAspect="1" noMove="1" noResize="1" noEditPoints="1" noAdjustHandles="1" noChangeArrowheads="1" noChangeShapeType="1" noTextEdit="1"/>
          </p:cNvSpPr>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nvGraphicFramePr>
        <p:xfrm>
          <a:off x="1291111" y="866740"/>
          <a:ext cx="9609777" cy="5337243"/>
        </p:xfrm>
        <a:graphic>
          <a:graphicData uri="http://schemas.openxmlformats.org/drawingml/2006/table">
            <a:tbl>
              <a:tblPr>
                <a:tableStyleId>{5C22544A-7EE6-4342-B048-85BDC9FD1C3A}</a:tableStyleId>
              </a:tblPr>
              <a:tblGrid>
                <a:gridCol w="3203259">
                  <a:extLst>
                    <a:ext uri="{9D8B030D-6E8A-4147-A177-3AD203B41FA5}">
                      <a16:colId xmlns:a16="http://schemas.microsoft.com/office/drawing/2014/main" val="20000"/>
                    </a:ext>
                  </a:extLst>
                </a:gridCol>
                <a:gridCol w="3203259">
                  <a:extLst>
                    <a:ext uri="{9D8B030D-6E8A-4147-A177-3AD203B41FA5}">
                      <a16:colId xmlns:a16="http://schemas.microsoft.com/office/drawing/2014/main" val="20001"/>
                    </a:ext>
                  </a:extLst>
                </a:gridCol>
                <a:gridCol w="3203259">
                  <a:extLst>
                    <a:ext uri="{9D8B030D-6E8A-4147-A177-3AD203B41FA5}">
                      <a16:colId xmlns:a16="http://schemas.microsoft.com/office/drawing/2014/main" val="20002"/>
                    </a:ext>
                  </a:extLst>
                </a:gridCol>
              </a:tblGrid>
              <a:tr h="2282001">
                <a:tc>
                  <a:txBody>
                    <a:bodyPr/>
                    <a:lstStyle/>
                    <a:p>
                      <a:pPr algn="ctr">
                        <a:lnSpc>
                          <a:spcPct val="100000"/>
                        </a:lnSpc>
                      </a:pPr>
                      <a:r>
                        <a:rPr lang="en-US" sz="2800" b="1" kern="100" dirty="0" err="1">
                          <a:effectLst/>
                          <a:latin typeface="Times New Roman" panose="02020603050405020304" pitchFamily="18" charset="0"/>
                          <a:cs typeface="Times New Roman" panose="02020603050405020304" pitchFamily="18" charset="0"/>
                        </a:rPr>
                        <a:t>Đối</a:t>
                      </a:r>
                      <a:r>
                        <a:rPr lang="en-US" sz="2800" b="1" kern="100" dirty="0">
                          <a:effectLst/>
                          <a:latin typeface="Times New Roman" panose="02020603050405020304" pitchFamily="18" charset="0"/>
                          <a:cs typeface="Times New Roman" panose="02020603050405020304" pitchFamily="18" charset="0"/>
                        </a:rPr>
                        <a:t> </a:t>
                      </a:r>
                      <a:r>
                        <a:rPr lang="en-US" sz="2800" b="1" kern="100" dirty="0" err="1">
                          <a:effectLst/>
                          <a:latin typeface="Times New Roman" panose="02020603050405020304" pitchFamily="18" charset="0"/>
                          <a:cs typeface="Times New Roman" panose="02020603050405020304" pitchFamily="18" charset="0"/>
                        </a:rPr>
                        <a:t>tượng</a:t>
                      </a:r>
                      <a:endParaRPr lang="en-US" sz="2800" b="1" kern="100" dirty="0">
                        <a:effectLst/>
                        <a:latin typeface="Times New Roman" panose="02020603050405020304" pitchFamily="18" charset="0"/>
                        <a:cs typeface="Times New Roman" panose="02020603050405020304" pitchFamily="18" charset="0"/>
                      </a:endParaRPr>
                    </a:p>
                    <a:p>
                      <a:pPr algn="ctr">
                        <a:lnSpc>
                          <a:spcPct val="100000"/>
                        </a:lnSpc>
                      </a:pPr>
                      <a:endParaRPr lang="en-US" sz="2800" b="1" kern="100" dirty="0">
                        <a:effectLst/>
                        <a:latin typeface="Times New Roman" panose="02020603050405020304" pitchFamily="18" charset="0"/>
                        <a:cs typeface="Times New Roman" panose="02020603050405020304" pitchFamily="18" charset="0"/>
                      </a:endParaRPr>
                    </a:p>
                    <a:p>
                      <a:pPr algn="ctr">
                        <a:lnSpc>
                          <a:spcPct val="100000"/>
                        </a:lnSpc>
                      </a:pPr>
                      <a:endParaRPr lang="en-US" sz="2800" b="1" kern="100" dirty="0">
                        <a:effectLst/>
                        <a:latin typeface="Times New Roman" panose="02020603050405020304" pitchFamily="18" charset="0"/>
                        <a:cs typeface="Times New Roman" panose="02020603050405020304" pitchFamily="18" charset="0"/>
                      </a:endParaRPr>
                    </a:p>
                    <a:p>
                      <a:pPr algn="ctr">
                        <a:lnSpc>
                          <a:spcPct val="100000"/>
                        </a:lnSpc>
                      </a:pPr>
                      <a:r>
                        <a:rPr lang="en-US" sz="2800" b="1" kern="100" dirty="0" err="1">
                          <a:effectLst/>
                          <a:latin typeface="Times New Roman" panose="02020603050405020304" pitchFamily="18" charset="0"/>
                          <a:cs typeface="Times New Roman" panose="02020603050405020304" pitchFamily="18" charset="0"/>
                        </a:rPr>
                        <a:t>Khía</a:t>
                      </a:r>
                      <a:r>
                        <a:rPr lang="en-US" sz="2800" b="1" kern="100" dirty="0">
                          <a:effectLst/>
                          <a:latin typeface="Times New Roman" panose="02020603050405020304" pitchFamily="18" charset="0"/>
                          <a:cs typeface="Times New Roman" panose="02020603050405020304" pitchFamily="18" charset="0"/>
                        </a:rPr>
                        <a:t> </a:t>
                      </a:r>
                      <a:r>
                        <a:rPr lang="en-US" sz="2800" b="1" kern="100" dirty="0" err="1">
                          <a:effectLst/>
                          <a:latin typeface="Times New Roman" panose="02020603050405020304" pitchFamily="18" charset="0"/>
                          <a:cs typeface="Times New Roman" panose="02020603050405020304" pitchFamily="18" charset="0"/>
                        </a:rPr>
                        <a:t>cạnh</a:t>
                      </a:r>
                      <a:endParaRPr lang="en-US" sz="28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05740" marR="2057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800" b="1" kern="100" dirty="0" err="1">
                          <a:effectLst/>
                          <a:latin typeface="Times New Roman" panose="02020603050405020304" pitchFamily="18" charset="0"/>
                          <a:cs typeface="Times New Roman" panose="02020603050405020304" pitchFamily="18" charset="0"/>
                        </a:rPr>
                        <a:t>Các</a:t>
                      </a:r>
                      <a:r>
                        <a:rPr lang="en-US" sz="2800" b="1" kern="100" dirty="0">
                          <a:effectLst/>
                          <a:latin typeface="Times New Roman" panose="02020603050405020304" pitchFamily="18" charset="0"/>
                          <a:cs typeface="Times New Roman" panose="02020603050405020304" pitchFamily="18" charset="0"/>
                        </a:rPr>
                        <a:t> </a:t>
                      </a:r>
                      <a:r>
                        <a:rPr lang="en-US" sz="2800" b="1" kern="100" dirty="0" err="1">
                          <a:effectLst/>
                          <a:latin typeface="Times New Roman" panose="02020603050405020304" pitchFamily="18" charset="0"/>
                          <a:cs typeface="Times New Roman" panose="02020603050405020304" pitchFamily="18" charset="0"/>
                        </a:rPr>
                        <a:t>bạn</a:t>
                      </a:r>
                      <a:r>
                        <a:rPr lang="en-US" sz="2800" b="1" kern="100" dirty="0">
                          <a:effectLst/>
                          <a:latin typeface="Times New Roman" panose="02020603050405020304" pitchFamily="18" charset="0"/>
                          <a:cs typeface="Times New Roman" panose="02020603050405020304" pitchFamily="18" charset="0"/>
                        </a:rPr>
                        <a:t> </a:t>
                      </a:r>
                      <a:r>
                        <a:rPr lang="en-US" sz="2800" b="1" kern="100" dirty="0" err="1">
                          <a:effectLst/>
                          <a:latin typeface="Times New Roman" panose="02020603050405020304" pitchFamily="18" charset="0"/>
                          <a:cs typeface="Times New Roman" panose="02020603050405020304" pitchFamily="18" charset="0"/>
                        </a:rPr>
                        <a:t>bắt</a:t>
                      </a:r>
                      <a:r>
                        <a:rPr lang="en-US" sz="2800" b="1" kern="100" dirty="0">
                          <a:effectLst/>
                          <a:latin typeface="Times New Roman" panose="02020603050405020304" pitchFamily="18" charset="0"/>
                          <a:cs typeface="Times New Roman" panose="02020603050405020304" pitchFamily="18" charset="0"/>
                        </a:rPr>
                        <a:t> </a:t>
                      </a:r>
                      <a:r>
                        <a:rPr lang="en-US" sz="2800" b="1" kern="100" dirty="0" err="1">
                          <a:effectLst/>
                          <a:latin typeface="Times New Roman" panose="02020603050405020304" pitchFamily="18" charset="0"/>
                          <a:cs typeface="Times New Roman" panose="02020603050405020304" pitchFamily="18" charset="0"/>
                        </a:rPr>
                        <a:t>nạt</a:t>
                      </a:r>
                      <a:endParaRPr lang="en-US" sz="28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05740" marR="2057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800" b="1" kern="100">
                          <a:effectLst/>
                          <a:latin typeface="Times New Roman" panose="02020603050405020304" pitchFamily="18" charset="0"/>
                          <a:cs typeface="Times New Roman" panose="02020603050405020304" pitchFamily="18" charset="0"/>
                        </a:rPr>
                        <a:t>Các bạn bị bắt nạt</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05740" marR="2057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27621">
                <a:tc>
                  <a:txBody>
                    <a:bodyPr/>
                    <a:lstStyle/>
                    <a:p>
                      <a:pPr algn="ctr">
                        <a:lnSpc>
                          <a:spcPct val="100000"/>
                        </a:lnSpc>
                      </a:pPr>
                      <a:r>
                        <a:rPr lang="en-US" sz="2800" b="1" kern="100">
                          <a:effectLst/>
                          <a:latin typeface="Times New Roman" panose="02020603050405020304" pitchFamily="18" charset="0"/>
                          <a:cs typeface="Times New Roman" panose="02020603050405020304" pitchFamily="18" charset="0"/>
                        </a:rPr>
                        <a:t>Từ ngữ, hình ảnh</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05740" marR="2057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800" b="1" kern="100" dirty="0">
                          <a:effectLst/>
                          <a:latin typeface="Times New Roman" panose="02020603050405020304" pitchFamily="18" charset="0"/>
                          <a:cs typeface="Times New Roman" panose="02020603050405020304" pitchFamily="18" charset="0"/>
                        </a:rPr>
                        <a:t> </a:t>
                      </a:r>
                      <a:endParaRPr lang="en-US" sz="28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05740" marR="2057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800" b="1" kern="100">
                          <a:effectLst/>
                          <a:latin typeface="Times New Roman" panose="02020603050405020304" pitchFamily="18" charset="0"/>
                          <a:cs typeface="Times New Roman" panose="02020603050405020304" pitchFamily="18" charset="0"/>
                        </a:rPr>
                        <a:t> </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05740" marR="2057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527621">
                <a:tc>
                  <a:txBody>
                    <a:bodyPr/>
                    <a:lstStyle/>
                    <a:p>
                      <a:pPr algn="ctr">
                        <a:lnSpc>
                          <a:spcPct val="100000"/>
                        </a:lnSpc>
                      </a:pPr>
                      <a:r>
                        <a:rPr lang="en-US" sz="2800" b="1" kern="100">
                          <a:effectLst/>
                          <a:latin typeface="Times New Roman" panose="02020603050405020304" pitchFamily="18" charset="0"/>
                          <a:cs typeface="Times New Roman" panose="02020603050405020304" pitchFamily="18" charset="0"/>
                        </a:rPr>
                        <a:t>Thái độ của tác giả</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05740" marR="2057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800" b="1" kern="100">
                          <a:effectLst/>
                          <a:latin typeface="Times New Roman" panose="02020603050405020304" pitchFamily="18" charset="0"/>
                          <a:cs typeface="Times New Roman" panose="02020603050405020304" pitchFamily="18" charset="0"/>
                        </a:rPr>
                        <a:t> </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05740" marR="2057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800" b="1" kern="100" dirty="0">
                          <a:effectLst/>
                          <a:latin typeface="Times New Roman" panose="02020603050405020304" pitchFamily="18" charset="0"/>
                          <a:cs typeface="Times New Roman" panose="02020603050405020304" pitchFamily="18" charset="0"/>
                        </a:rPr>
                        <a:t> </a:t>
                      </a:r>
                      <a:endParaRPr lang="en-US" sz="28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05740" marR="2057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5" name="Line 1"/>
          <p:cNvSpPr>
            <a:spLocks noChangeShapeType="1"/>
          </p:cNvSpPr>
          <p:nvPr/>
        </p:nvSpPr>
        <p:spPr bwMode="auto">
          <a:xfrm>
            <a:off x="1291110" y="872507"/>
            <a:ext cx="3195829" cy="2232200"/>
          </a:xfrm>
          <a:prstGeom prst="line">
            <a:avLst/>
          </a:prstGeom>
          <a:noFill/>
          <a:ln w="9525">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p:cNvSpPr>
            <a:spLocks noGrp="1" noRot="1" noChangeAspect="1" noMove="1" noResize="1" noEditPoints="1" noAdjustHandles="1" noChangeArrowheads="1" noChangeShapeType="1" noTextEdit="1"/>
          </p:cNvSpPr>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a:spLocks noGrp="1" noRot="1" noChangeAspect="1" noMove="1" noResize="1" noEditPoints="1" noAdjustHandles="1" noChangeArrowheads="1" noChangeShapeType="1" noTextEdit="1"/>
          </p:cNvSpPr>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Grp="1" noRot="1" noChangeAspect="1" noMove="1" noResize="1" noEditPoints="1" noAdjustHandles="1" noChangeArrowheads="1" noChangeShapeType="1" noTextEdit="1"/>
          </p:cNvSpPr>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p:cNvSpPr>
            <a:spLocks noGrp="1" noRot="1" noChangeAspect="1" noMove="1" noResize="1" noEditPoints="1" noAdjustHandles="1" noChangeArrowheads="1" noChangeShapeType="1" noTextEdit="1"/>
          </p:cNvSpPr>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p:cNvSpPr>
            <a:spLocks noGrp="1" noRot="1" noChangeAspect="1" noMove="1" noResize="1" noEditPoints="1" noAdjustHandles="1" noChangeArrowheads="1" noChangeShapeType="1" noTextEdit="1"/>
          </p:cNvSpPr>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a:spLocks noGrp="1" noRot="1" noChangeAspect="1" noMove="1" noResize="1" noEditPoints="1" noAdjustHandles="1" noChangeArrowheads="1" noChangeShapeType="1" noTextEdit="1"/>
          </p:cNvSpPr>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ine 1"/>
          <p:cNvSpPr>
            <a:spLocks noChangeShapeType="1"/>
          </p:cNvSpPr>
          <p:nvPr/>
        </p:nvSpPr>
        <p:spPr bwMode="auto">
          <a:xfrm>
            <a:off x="4824413" y="1857375"/>
            <a:ext cx="704850" cy="666750"/>
          </a:xfrm>
          <a:prstGeom prst="line">
            <a:avLst/>
          </a:prstGeom>
          <a:noFill/>
          <a:ln w="9525">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p>
        </p:txBody>
      </p:sp>
      <p:graphicFrame>
        <p:nvGraphicFramePr>
          <p:cNvPr id="4" name="Table 3"/>
          <p:cNvGraphicFramePr>
            <a:graphicFrameLocks noGrp="1"/>
          </p:cNvGraphicFramePr>
          <p:nvPr/>
        </p:nvGraphicFramePr>
        <p:xfrm>
          <a:off x="643467" y="1025510"/>
          <a:ext cx="10905067" cy="5221074"/>
        </p:xfrm>
        <a:graphic>
          <a:graphicData uri="http://schemas.openxmlformats.org/drawingml/2006/table">
            <a:tbl>
              <a:tblPr>
                <a:solidFill>
                  <a:schemeClr val="bg1"/>
                </a:solidFill>
                <a:tableStyleId>{5C22544A-7EE6-4342-B048-85BDC9FD1C3A}</a:tableStyleId>
              </a:tblPr>
              <a:tblGrid>
                <a:gridCol w="1998565">
                  <a:extLst>
                    <a:ext uri="{9D8B030D-6E8A-4147-A177-3AD203B41FA5}">
                      <a16:colId xmlns:a16="http://schemas.microsoft.com/office/drawing/2014/main" val="20000"/>
                    </a:ext>
                  </a:extLst>
                </a:gridCol>
                <a:gridCol w="4453251">
                  <a:extLst>
                    <a:ext uri="{9D8B030D-6E8A-4147-A177-3AD203B41FA5}">
                      <a16:colId xmlns:a16="http://schemas.microsoft.com/office/drawing/2014/main" val="20001"/>
                    </a:ext>
                  </a:extLst>
                </a:gridCol>
                <a:gridCol w="4453251">
                  <a:extLst>
                    <a:ext uri="{9D8B030D-6E8A-4147-A177-3AD203B41FA5}">
                      <a16:colId xmlns:a16="http://schemas.microsoft.com/office/drawing/2014/main" val="20002"/>
                    </a:ext>
                  </a:extLst>
                </a:gridCol>
              </a:tblGrid>
              <a:tr h="1349909">
                <a:tc>
                  <a:txBody>
                    <a:bodyPr/>
                    <a:lstStyle/>
                    <a:p>
                      <a:pPr algn="ctr">
                        <a:lnSpc>
                          <a:spcPct val="100000"/>
                        </a:lnSpc>
                      </a:pP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Đối</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tượng</a:t>
                      </a:r>
                      <a:endParaRPr lang="en-US" sz="2500" b="1" kern="100" cap="none" spc="0" dirty="0">
                        <a:solidFill>
                          <a:schemeClr val="tx1"/>
                        </a:solidFill>
                        <a:effectLst/>
                        <a:latin typeface="Times New Roman" panose="02020603050405020304" pitchFamily="18" charset="0"/>
                        <a:cs typeface="Times New Roman" panose="02020603050405020304" pitchFamily="18" charset="0"/>
                      </a:endParaRPr>
                    </a:p>
                    <a:p>
                      <a:pPr algn="ctr">
                        <a:lnSpc>
                          <a:spcPct val="100000"/>
                        </a:lnSpc>
                      </a:pPr>
                      <a:endParaRPr lang="en-US" sz="2500" b="1" kern="100" cap="none" spc="0" dirty="0">
                        <a:solidFill>
                          <a:schemeClr val="tx1"/>
                        </a:solidFill>
                        <a:effectLst/>
                        <a:latin typeface="Times New Roman" panose="02020603050405020304" pitchFamily="18" charset="0"/>
                        <a:cs typeface="Times New Roman" panose="02020603050405020304" pitchFamily="18" charset="0"/>
                      </a:endParaRPr>
                    </a:p>
                    <a:p>
                      <a:pPr algn="ctr">
                        <a:lnSpc>
                          <a:spcPct val="100000"/>
                        </a:lnSpc>
                      </a:pPr>
                      <a:r>
                        <a:rPr lang="en-US" sz="2500" b="1" kern="100" cap="none" spc="0" dirty="0" err="1">
                          <a:solidFill>
                            <a:schemeClr val="tx1"/>
                          </a:solidFill>
                          <a:effectLst/>
                          <a:latin typeface="Times New Roman" panose="02020603050405020304" pitchFamily="18" charset="0"/>
                          <a:cs typeface="Times New Roman" panose="02020603050405020304" pitchFamily="18" charset="0"/>
                        </a:rPr>
                        <a:t>Khía</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cạnh</a:t>
                      </a:r>
                      <a:endParaRPr lang="en-US" sz="2500" b="1" kern="100" cap="none" spc="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40633" marR="67721" marT="108179" marB="108179"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noFill/>
                  </a:tcPr>
                </a:tc>
                <a:tc>
                  <a:txBody>
                    <a:bodyPr/>
                    <a:lstStyle/>
                    <a:p>
                      <a:pPr algn="ctr">
                        <a:lnSpc>
                          <a:spcPct val="100000"/>
                        </a:lnSpc>
                      </a:pPr>
                      <a:r>
                        <a:rPr lang="en-US" sz="2500" b="1" kern="100" cap="none" spc="0" dirty="0" err="1">
                          <a:solidFill>
                            <a:schemeClr val="tx1"/>
                          </a:solidFill>
                          <a:effectLst/>
                          <a:latin typeface="Times New Roman" panose="02020603050405020304" pitchFamily="18" charset="0"/>
                          <a:cs typeface="Times New Roman" panose="02020603050405020304" pitchFamily="18" charset="0"/>
                        </a:rPr>
                        <a:t>Các</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bạn</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bắt</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nạt</a:t>
                      </a:r>
                      <a:endParaRPr lang="en-US" sz="2500" b="1" kern="100" cap="none" spc="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40633" marR="67721" marT="108179" marB="108179"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noFill/>
                  </a:tcPr>
                </a:tc>
                <a:tc>
                  <a:txBody>
                    <a:bodyPr/>
                    <a:lstStyle/>
                    <a:p>
                      <a:pPr algn="ctr">
                        <a:lnSpc>
                          <a:spcPct val="100000"/>
                        </a:lnSpc>
                      </a:pPr>
                      <a:r>
                        <a:rPr lang="en-US" sz="2500" b="1" kern="100" cap="none" spc="0" dirty="0" err="1">
                          <a:solidFill>
                            <a:schemeClr val="tx1"/>
                          </a:solidFill>
                          <a:effectLst/>
                          <a:latin typeface="Times New Roman" panose="02020603050405020304" pitchFamily="18" charset="0"/>
                          <a:cs typeface="Times New Roman" panose="02020603050405020304" pitchFamily="18" charset="0"/>
                        </a:rPr>
                        <a:t>Các</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bạn</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bị</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bắt</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nạt</a:t>
                      </a:r>
                      <a:endParaRPr lang="en-US" sz="2500" b="1" kern="100" cap="none" spc="0" dirty="0">
                        <a:solidFill>
                          <a:schemeClr val="tx1"/>
                        </a:solidFill>
                        <a:effectLst/>
                        <a:latin typeface="Times New Roman" panose="02020603050405020304" pitchFamily="18" charset="0"/>
                        <a:cs typeface="Times New Roman" panose="02020603050405020304" pitchFamily="18" charset="0"/>
                      </a:endParaRPr>
                    </a:p>
                    <a:p>
                      <a:pPr algn="ctr">
                        <a:lnSpc>
                          <a:spcPct val="100000"/>
                        </a:lnSpc>
                      </a:pP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endParaRPr lang="en-US" sz="2500" b="1" kern="100" cap="none" spc="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40633" marR="67721" marT="108179" marB="108179"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0000"/>
                  </a:ext>
                </a:extLst>
              </a:tr>
              <a:tr h="2107162">
                <a:tc>
                  <a:txBody>
                    <a:bodyPr/>
                    <a:lstStyle/>
                    <a:p>
                      <a:pPr algn="ctr">
                        <a:lnSpc>
                          <a:spcPct val="100000"/>
                        </a:lnSpc>
                      </a:pPr>
                      <a:r>
                        <a:rPr lang="en-US" sz="2500" b="1" kern="100" cap="none" spc="0" dirty="0" err="1">
                          <a:solidFill>
                            <a:schemeClr val="tx1"/>
                          </a:solidFill>
                          <a:effectLst/>
                          <a:latin typeface="Times New Roman" panose="02020603050405020304" pitchFamily="18" charset="0"/>
                          <a:cs typeface="Times New Roman" panose="02020603050405020304" pitchFamily="18" charset="0"/>
                        </a:rPr>
                        <a:t>Từ</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ngữ</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hình</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ảnh</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câu</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thơ</a:t>
                      </a:r>
                      <a:endParaRPr lang="en-US" sz="2500" b="1" kern="100" cap="none" spc="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40633" marR="67721" marT="108179" marB="108179" anchor="ctr">
                    <a:lnL w="19050" cap="flat" cmpd="sng" algn="ctr">
                      <a:solidFill>
                        <a:schemeClr val="tx1"/>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pPr algn="just">
                        <a:lnSpc>
                          <a:spcPct val="100000"/>
                        </a:lnSpc>
                      </a:pPr>
                      <a:r>
                        <a:rPr lang="en-US" sz="2500" kern="100" cap="none" spc="0">
                          <a:solidFill>
                            <a:schemeClr val="tx1"/>
                          </a:solidFill>
                          <a:effectLst/>
                          <a:latin typeface="Times New Roman" panose="02020603050405020304" pitchFamily="18" charset="0"/>
                          <a:cs typeface="Times New Roman" panose="02020603050405020304" pitchFamily="18" charset="0"/>
                        </a:rPr>
                        <a:t>Bắt nạt là xấu lắm, bất cứ ai trên đời/ Đều không cần bắt nạt; Vẫn không thích bắt nạt/Vì bắt nạt rất hôi…; Đừng bắt nạt bạn ơi; Sao không trêu mù tạt; Tại sao không học hát/Nhảy híp-hóp cho hay</a:t>
                      </a:r>
                      <a:endParaRPr lang="en-US" sz="2500" kern="100" cap="none" spc="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40633" marR="67721" marT="108179" marB="1081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pPr algn="just">
                        <a:lnSpc>
                          <a:spcPct val="100000"/>
                        </a:lnSpc>
                      </a:pPr>
                      <a:r>
                        <a:rPr lang="en-US" sz="2500" kern="100" cap="none" spc="0">
                          <a:solidFill>
                            <a:schemeClr val="tx1"/>
                          </a:solidFill>
                          <a:effectLst/>
                          <a:latin typeface="Times New Roman" panose="02020603050405020304" pitchFamily="18" charset="0"/>
                          <a:cs typeface="Times New Roman" panose="02020603050405020304" pitchFamily="18" charset="0"/>
                        </a:rPr>
                        <a:t>Những bạn nào nhút hát/ Thì là giống thỏ non/Trông đáng yêu đấy chứ; Bạn nào bắt nạt bạn/Cứ đưa bài thơ này/Bảo nếu thích bắt nạt/Thì đến gặp tớ ngay.</a:t>
                      </a:r>
                      <a:endParaRPr lang="en-US" sz="2500" kern="100" cap="none" spc="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40633" marR="67721" marT="108179" marB="108179">
                    <a:lnL w="6350" cap="flat" cmpd="sng" algn="ctr">
                      <a:solidFill>
                        <a:schemeClr val="tx1">
                          <a:lumMod val="50000"/>
                          <a:lumOff val="50000"/>
                        </a:schemeClr>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0001"/>
                  </a:ext>
                </a:extLst>
              </a:tr>
              <a:tr h="1349909">
                <a:tc>
                  <a:txBody>
                    <a:bodyPr/>
                    <a:lstStyle/>
                    <a:p>
                      <a:pPr algn="ctr">
                        <a:lnSpc>
                          <a:spcPct val="100000"/>
                        </a:lnSpc>
                      </a:pPr>
                      <a:r>
                        <a:rPr lang="en-US" sz="2500" b="1" kern="100" cap="none" spc="0" dirty="0" err="1">
                          <a:solidFill>
                            <a:schemeClr val="tx1"/>
                          </a:solidFill>
                          <a:effectLst/>
                          <a:latin typeface="Times New Roman" panose="02020603050405020304" pitchFamily="18" charset="0"/>
                          <a:cs typeface="Times New Roman" panose="02020603050405020304" pitchFamily="18" charset="0"/>
                        </a:rPr>
                        <a:t>Thái</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độ</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của</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tác</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giả</a:t>
                      </a:r>
                      <a:endParaRPr lang="en-US" sz="2500" b="1" kern="100" cap="none" spc="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40633" marR="67721" marT="108179" marB="108179" anchor="ctr">
                    <a:lnL w="19050" cap="flat" cmpd="sng" algn="ctr">
                      <a:solidFill>
                        <a:schemeClr val="tx1"/>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9050" cap="flat" cmpd="sng" algn="ctr">
                      <a:solidFill>
                        <a:schemeClr val="tx1"/>
                      </a:solidFill>
                      <a:prstDash val="solid"/>
                    </a:lnB>
                    <a:noFill/>
                  </a:tcPr>
                </a:tc>
                <a:tc>
                  <a:txBody>
                    <a:bodyPr/>
                    <a:lstStyle/>
                    <a:p>
                      <a:pPr algn="just">
                        <a:lnSpc>
                          <a:spcPct val="100000"/>
                        </a:lnSpc>
                      </a:pPr>
                      <a:r>
                        <a:rPr lang="en-US" sz="2500" kern="100" cap="none" spc="0">
                          <a:solidFill>
                            <a:schemeClr val="tx1"/>
                          </a:solidFill>
                          <a:effectLst/>
                          <a:latin typeface="Times New Roman" panose="02020603050405020304" pitchFamily="18" charset="0"/>
                          <a:cs typeface="Times New Roman" panose="02020603050405020304" pitchFamily="18" charset="0"/>
                        </a:rPr>
                        <a:t>thẳng thắn phê bình, phủ định mạnh mẽ chuyện bắt nạt</a:t>
                      </a:r>
                    </a:p>
                    <a:p>
                      <a:pPr algn="just">
                        <a:lnSpc>
                          <a:spcPct val="100000"/>
                        </a:lnSpc>
                      </a:pPr>
                      <a:r>
                        <a:rPr lang="en-US" sz="2500" kern="100" cap="none" spc="0">
                          <a:solidFill>
                            <a:schemeClr val="tx1"/>
                          </a:solidFill>
                          <a:effectLst/>
                          <a:latin typeface="Times New Roman" panose="02020603050405020304" pitchFamily="18" charset="0"/>
                          <a:cs typeface="Times New Roman" panose="02020603050405020304" pitchFamily="18" charset="0"/>
                        </a:rPr>
                        <a:t> </a:t>
                      </a:r>
                      <a:endParaRPr lang="en-US" sz="2500" kern="100" cap="none" spc="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40633" marR="67721" marT="108179" marB="1081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9050" cap="flat" cmpd="sng" algn="ctr">
                      <a:solidFill>
                        <a:schemeClr val="tx1"/>
                      </a:solidFill>
                      <a:prstDash val="solid"/>
                    </a:lnB>
                    <a:noFill/>
                  </a:tcPr>
                </a:tc>
                <a:tc>
                  <a:txBody>
                    <a:bodyPr/>
                    <a:lstStyle/>
                    <a:p>
                      <a:pPr algn="just">
                        <a:lnSpc>
                          <a:spcPct val="100000"/>
                        </a:lnSpc>
                      </a:pPr>
                      <a:r>
                        <a:rPr lang="en-US" sz="2500" kern="100" cap="none" spc="0" dirty="0">
                          <a:solidFill>
                            <a:schemeClr val="tx1"/>
                          </a:solidFill>
                          <a:effectLst/>
                          <a:latin typeface="Times New Roman" panose="02020603050405020304" pitchFamily="18" charset="0"/>
                          <a:cs typeface="Times New Roman" panose="02020603050405020304" pitchFamily="18" charset="0"/>
                        </a:rPr>
                        <a:t>Tôn trọng, yêu mến, sẵn sàng bênh vực những bạn bị bắt nạt.</a:t>
                      </a:r>
                      <a:endParaRPr lang="en-US" sz="2500" kern="100" cap="none" spc="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40633" marR="67721" marT="108179" marB="108179">
                    <a:lnL w="6350" cap="flat" cmpd="sng" algn="ctr">
                      <a:solidFill>
                        <a:schemeClr val="tx1">
                          <a:lumMod val="50000"/>
                          <a:lumOff val="50000"/>
                        </a:schemeClr>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9050" cap="flat" cmpd="sng" algn="ctr">
                      <a:solidFill>
                        <a:schemeClr val="tx1"/>
                      </a:solidFill>
                      <a:prstDash val="solid"/>
                    </a:lnB>
                    <a:noFill/>
                  </a:tcPr>
                </a:tc>
                <a:extLst>
                  <a:ext uri="{0D108BD9-81ED-4DB2-BD59-A6C34878D82A}">
                    <a16:rowId xmlns:a16="http://schemas.microsoft.com/office/drawing/2014/main" val="10002"/>
                  </a:ext>
                </a:extLst>
              </a:tr>
            </a:tbl>
          </a:graphicData>
        </a:graphic>
      </p:graphicFrame>
      <p:sp>
        <p:nvSpPr>
          <p:cNvPr id="13" name="Line 1"/>
          <p:cNvSpPr>
            <a:spLocks noChangeShapeType="1"/>
          </p:cNvSpPr>
          <p:nvPr/>
        </p:nvSpPr>
        <p:spPr bwMode="auto">
          <a:xfrm>
            <a:off x="617214" y="1025510"/>
            <a:ext cx="2030294" cy="1366816"/>
          </a:xfrm>
          <a:prstGeom prst="line">
            <a:avLst/>
          </a:prstGeom>
          <a:noFill/>
          <a:ln w="9525">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p:cNvSpPr>
            <a:spLocks noGrp="1" noRot="1" noChangeAspect="1" noMove="1" noResize="1" noEditPoints="1" noAdjustHandles="1" noChangeArrowheads="1" noChangeShapeType="1" noTextEdit="1"/>
          </p:cNvSpPr>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a:spLocks noGrp="1" noRot="1" noChangeAspect="1" noMove="1" noResize="1" noEditPoints="1" noAdjustHandles="1" noChangeArrowheads="1" noChangeShapeType="1" noTextEdit="1"/>
          </p:cNvSpPr>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p:cNvSpPr>
            <a:spLocks noGrp="1" noRot="1" noChangeAspect="1" noMove="1" noResize="1" noEditPoints="1" noAdjustHandles="1" noChangeArrowheads="1" noChangeShapeType="1" noTextEdit="1"/>
          </p:cNvSpPr>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p:cNvSpPr>
            <a:spLocks noGrp="1" noRot="1" noChangeAspect="1" noMove="1" noResize="1" noEditPoints="1" noAdjustHandles="1" noChangeArrowheads="1" noChangeShapeType="1" noTextEdit="1"/>
          </p:cNvSpPr>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ackground pattern&#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49651" t="2280" r="3639" b="61383"/>
          <a:stretch>
            <a:fillRect/>
          </a:stretch>
        </p:blipFill>
        <p:spPr>
          <a:xfrm>
            <a:off x="691301" y="-164998"/>
            <a:ext cx="8634046" cy="7123935"/>
          </a:xfrm>
          <a:prstGeom prst="rect">
            <a:avLst/>
          </a:prstGeom>
          <a:ln>
            <a:noFill/>
          </a:ln>
        </p:spPr>
      </p:pic>
      <p:sp>
        <p:nvSpPr>
          <p:cNvPr id="21" name="Isosceles Triangle 20"/>
          <p:cNvSpPr>
            <a:spLocks noGrp="1" noRot="1" noChangeAspect="1" noMove="1" noResize="1" noEditPoints="1" noAdjustHandles="1" noChangeArrowheads="1" noChangeShapeType="1" noTextEdit="1"/>
          </p:cNvSpPr>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22858PICdbgea5Gz679dY_PIC2018.png"/>
          <p:cNvPicPr>
            <a:picLocks noChangeAspect="1"/>
          </p:cNvPicPr>
          <p:nvPr/>
        </p:nvPicPr>
        <p:blipFill>
          <a:blip r:embed="rId3" cstate="print"/>
          <a:stretch>
            <a:fillRect/>
          </a:stretch>
        </p:blipFill>
        <p:spPr>
          <a:xfrm>
            <a:off x="6964653" y="2195968"/>
            <a:ext cx="4762969" cy="4762969"/>
          </a:xfrm>
          <a:prstGeom prst="rect">
            <a:avLst/>
          </a:prstGeom>
        </p:spPr>
      </p:pic>
      <p:sp>
        <p:nvSpPr>
          <p:cNvPr id="18" name="TextBox 17"/>
          <p:cNvSpPr txBox="1"/>
          <p:nvPr/>
        </p:nvSpPr>
        <p:spPr>
          <a:xfrm>
            <a:off x="2816246" y="1193287"/>
            <a:ext cx="4349833" cy="2862322"/>
          </a:xfrm>
          <a:prstGeom prst="rect">
            <a:avLst/>
          </a:prstGeom>
          <a:noFill/>
        </p:spPr>
        <p:txBody>
          <a:bodyPr wrap="square" rtlCol="0">
            <a:spAutoFit/>
          </a:bodyPr>
          <a:lstStyle/>
          <a:p>
            <a:pPr algn="ctr"/>
            <a:r>
              <a:rPr lang="en-US" sz="4500" i="1" dirty="0">
                <a:latin typeface="Times New Roman" panose="02020603050405020304" pitchFamily="18" charset="0"/>
                <a:cs typeface="Times New Roman" panose="02020603050405020304" pitchFamily="18" charset="0"/>
              </a:rPr>
              <a:t>Cụm từ “đừng bắt nạt” xuất hiện bao nhiêu lần trong bài thơ?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691</Words>
  <Application>Microsoft Office PowerPoint</Application>
  <PresentationFormat>Widescreen</PresentationFormat>
  <Paragraphs>72</Paragraphs>
  <Slides>20</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SimSun</vt:lpstr>
      <vt:lpstr>#9Slide03 Arima Madurai</vt:lpstr>
      <vt:lpstr>#9Slide03 Arima Madurai Black</vt:lpstr>
      <vt:lpstr>Arial</vt:lpstr>
      <vt:lpstr>Calibri</vt:lpstr>
      <vt:lpstr>Calibri Light</vt:lpstr>
      <vt:lpstr>等线</vt:lpstr>
      <vt:lpstr>Times New Roman</vt:lpstr>
      <vt:lpstr>方正兰亭中黑_GBK</vt:lpstr>
      <vt:lpstr>方正卡通简体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office014</dc:creator>
  <cp:lastModifiedBy>055</cp:lastModifiedBy>
  <cp:revision>18</cp:revision>
  <dcterms:created xsi:type="dcterms:W3CDTF">2021-06-17T00:17:00Z</dcterms:created>
  <dcterms:modified xsi:type="dcterms:W3CDTF">2024-08-01T12:47:34Z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C2DC75D47EB944359ECF734C9FA06EFD</vt:lpwstr>
  </property>
  <property fmtid="{D5CDD505-2E9C-101B-9397-08002B2CF9AE}" pid="3" name="KSOProductBuildVer">
    <vt:lpwstr>1033-11.2.0.11306</vt:lpwstr>
  </property>
</Properties>
</file>