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6" r:id="rId3"/>
    <p:sldId id="258" r:id="rId4"/>
    <p:sldId id="272" r:id="rId5"/>
    <p:sldId id="259" r:id="rId6"/>
    <p:sldId id="266" r:id="rId7"/>
    <p:sldId id="273" r:id="rId8"/>
    <p:sldId id="265" r:id="rId9"/>
    <p:sldId id="274" r:id="rId10"/>
    <p:sldId id="275" r:id="rId11"/>
    <p:sldId id="260" r:id="rId12"/>
    <p:sldId id="276" r:id="rId13"/>
    <p:sldId id="261" r:id="rId14"/>
    <p:sldId id="270" r:id="rId15"/>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6.svg"/><Relationship Id="rId7" Type="http://schemas.openxmlformats.org/officeDocument/2006/relationships/image" Target="../media/image158.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2.svg"/><Relationship Id="rId5" Type="http://schemas.openxmlformats.org/officeDocument/2006/relationships/image" Target="../media/image68.svg"/><Relationship Id="rId10" Type="http://schemas.openxmlformats.org/officeDocument/2006/relationships/image" Target="../media/image5.png"/><Relationship Id="rId9" Type="http://schemas.openxmlformats.org/officeDocument/2006/relationships/image" Target="../media/image160.svg"/></Relationships>
</file>

<file path=ppt/slides/_rels/slide1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0.svg"/><Relationship Id="rId5" Type="http://schemas.openxmlformats.org/officeDocument/2006/relationships/image" Target="../media/image68.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8.png"/><Relationship Id="rId18" Type="http://schemas.openxmlformats.org/officeDocument/2006/relationships/image" Target="../media/image80.svg"/><Relationship Id="rId7" Type="http://schemas.openxmlformats.org/officeDocument/2006/relationships/image" Target="../media/image40.png"/><Relationship Id="rId12" Type="http://schemas.openxmlformats.org/officeDocument/2006/relationships/image" Target="../media/image74.sv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8.svg"/><Relationship Id="rId15" Type="http://schemas.openxmlformats.org/officeDocument/2006/relationships/image" Target="../media/image49.png"/><Relationship Id="rId19" Type="http://schemas.openxmlformats.org/officeDocument/2006/relationships/image" Target="../media/image51.png"/><Relationship Id="rId9" Type="http://schemas.openxmlformats.org/officeDocument/2006/relationships/image" Target="../media/image47.png"/><Relationship Id="rId14" Type="http://schemas.openxmlformats.org/officeDocument/2006/relationships/image" Target="../media/image76.sv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8.png"/><Relationship Id="rId18" Type="http://schemas.openxmlformats.org/officeDocument/2006/relationships/image" Target="../media/image80.svg"/><Relationship Id="rId7" Type="http://schemas.openxmlformats.org/officeDocument/2006/relationships/image" Target="../media/image40.png"/><Relationship Id="rId12" Type="http://schemas.openxmlformats.org/officeDocument/2006/relationships/image" Target="../media/image74.sv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8.svg"/><Relationship Id="rId15" Type="http://schemas.openxmlformats.org/officeDocument/2006/relationships/image" Target="../media/image49.png"/><Relationship Id="rId19" Type="http://schemas.openxmlformats.org/officeDocument/2006/relationships/image" Target="../media/image52.jpg"/><Relationship Id="rId9" Type="http://schemas.openxmlformats.org/officeDocument/2006/relationships/image" Target="../media/image47.png"/><Relationship Id="rId14" Type="http://schemas.openxmlformats.org/officeDocument/2006/relationships/image" Target="../media/image76.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0.svg"/><Relationship Id="rId18" Type="http://schemas.openxmlformats.org/officeDocument/2006/relationships/image" Target="../media/image59.png"/><Relationship Id="rId7" Type="http://schemas.openxmlformats.org/officeDocument/2006/relationships/image" Target="../media/image84.svg"/><Relationship Id="rId12" Type="http://schemas.openxmlformats.org/officeDocument/2006/relationships/image" Target="../media/image56.png"/><Relationship Id="rId17" Type="http://schemas.openxmlformats.org/officeDocument/2006/relationships/image" Target="../media/image94.svg"/><Relationship Id="rId2" Type="http://schemas.openxmlformats.org/officeDocument/2006/relationships/image" Target="../media/image53.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55.png"/><Relationship Id="rId9" Type="http://schemas.openxmlformats.org/officeDocument/2006/relationships/image" Target="../media/image86.sv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7" Type="http://schemas.openxmlformats.org/officeDocument/2006/relationships/image" Target="../media/image158.sv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2.svg"/><Relationship Id="rId5" Type="http://schemas.openxmlformats.org/officeDocument/2006/relationships/image" Target="../media/image68.svg"/><Relationship Id="rId9" Type="http://schemas.openxmlformats.org/officeDocument/2006/relationships/image" Target="../media/image160.svg"/><Relationship Id="rId14" Type="http://schemas.openxmlformats.org/officeDocument/2006/relationships/image" Target="../media/image14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18"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7.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21.png"/><Relationship Id="rId3" Type="http://schemas.openxmlformats.org/officeDocument/2006/relationships/slideLayout" Target="../slideLayouts/slideLayout7.xml"/><Relationship Id="rId12" Type="http://schemas.openxmlformats.org/officeDocument/2006/relationships/image" Target="../media/image18.png"/><Relationship Id="rId17" Type="http://schemas.openxmlformats.org/officeDocument/2006/relationships/image" Target="../media/image44.svg"/><Relationship Id="rId2" Type="http://schemas.openxmlformats.org/officeDocument/2006/relationships/video" Target="../media/media1.mp4"/><Relationship Id="rId16"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36.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21.png"/><Relationship Id="rId12" Type="http://schemas.openxmlformats.org/officeDocument/2006/relationships/image" Target="../media/image18.png"/><Relationship Id="rId17" Type="http://schemas.openxmlformats.org/officeDocument/2006/relationships/image" Target="../media/image44.svg"/><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17.png"/><Relationship Id="rId19"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5.svg"/><Relationship Id="rId18" Type="http://schemas.openxmlformats.org/officeDocument/2006/relationships/image" Target="../media/image31.pn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28.png"/><Relationship Id="rId17" Type="http://schemas.openxmlformats.org/officeDocument/2006/relationships/image" Target="../media/image59.svg"/><Relationship Id="rId2" Type="http://schemas.openxmlformats.org/officeDocument/2006/relationships/image" Target="../media/image24.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10" Type="http://schemas.openxmlformats.org/officeDocument/2006/relationships/image" Target="../media/image27.png"/><Relationship Id="rId19" Type="http://schemas.openxmlformats.org/officeDocument/2006/relationships/image" Target="../media/image61.svg"/><Relationship Id="rId9" Type="http://schemas.openxmlformats.org/officeDocument/2006/relationships/image" Target="../media/image51.svg"/><Relationship Id="rId14" Type="http://schemas.openxmlformats.org/officeDocument/2006/relationships/image" Target="../media/image29.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svg"/><Relationship Id="rId5" Type="http://schemas.openxmlformats.org/officeDocument/2006/relationships/image" Target="../media/image68.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13.svg"/><Relationship Id="rId7" Type="http://schemas.openxmlformats.org/officeDocument/2006/relationships/image" Target="../media/image38.pn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8.svg"/><Relationship Id="rId4" Type="http://schemas.openxmlformats.org/officeDocument/2006/relationships/image" Target="../media/image35.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13" Type="http://schemas.openxmlformats.org/officeDocument/2006/relationships/image" Target="../media/image134.svg"/><Relationship Id="rId12" Type="http://schemas.openxmlformats.org/officeDocument/2006/relationships/image" Target="../media/image43.png"/><Relationship Id="rId7" Type="http://schemas.openxmlformats.org/officeDocument/2006/relationships/image" Target="../media/image84.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2.svg"/><Relationship Id="rId5" Type="http://schemas.openxmlformats.org/officeDocument/2006/relationships/image" Target="../media/image70.svg"/><Relationship Id="rId15" Type="http://schemas.openxmlformats.org/officeDocument/2006/relationships/image" Target="../media/image136.svg"/><Relationship Id="rId10" Type="http://schemas.openxmlformats.org/officeDocument/2006/relationships/image" Target="../media/image42.png"/><Relationship Id="rId9" Type="http://schemas.openxmlformats.org/officeDocument/2006/relationships/image" Target="../media/image130.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image" Target="../media/image134.svg"/><Relationship Id="rId12" Type="http://schemas.openxmlformats.org/officeDocument/2006/relationships/image" Target="../media/image43.png"/><Relationship Id="rId7" Type="http://schemas.openxmlformats.org/officeDocument/2006/relationships/image" Target="../media/image84.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2.svg"/><Relationship Id="rId5" Type="http://schemas.openxmlformats.org/officeDocument/2006/relationships/image" Target="../media/image70.svg"/><Relationship Id="rId15" Type="http://schemas.openxmlformats.org/officeDocument/2006/relationships/image" Target="../media/image136.svg"/><Relationship Id="rId10" Type="http://schemas.openxmlformats.org/officeDocument/2006/relationships/image" Target="../media/image42.png"/><Relationship Id="rId9" Type="http://schemas.openxmlformats.org/officeDocument/2006/relationships/image" Target="../media/image130.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671467" y="1388745"/>
            <a:ext cx="14787734" cy="5618413"/>
          </a:xfrm>
          <a:prstGeom prst="rect">
            <a:avLst/>
          </a:prstGeom>
          <a:solidFill>
            <a:srgbClr val="FFFBEC"/>
          </a:solidFill>
        </p:spPr>
      </p:sp>
      <p:sp>
        <p:nvSpPr>
          <p:cNvPr id="4" name="TextBox 4"/>
          <p:cNvSpPr txBox="1"/>
          <p:nvPr/>
        </p:nvSpPr>
        <p:spPr>
          <a:xfrm>
            <a:off x="1940634" y="2694326"/>
            <a:ext cx="14249400" cy="3323987"/>
          </a:xfrm>
          <a:prstGeom prst="rect">
            <a:avLst/>
          </a:prstGeom>
        </p:spPr>
        <p:txBody>
          <a:bodyPr wrap="square" lIns="0" tIns="0" rIns="0" bIns="0" rtlCol="0" anchor="t">
            <a:spAutoFit/>
          </a:bodyPr>
          <a:lstStyle/>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CHÀO MỪNG CÁC EM ĐẾN VỚI BÀI HỌC NGÀY HÔM NAY!</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32990"/>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715406"/>
            <a:ext cx="984675" cy="990076"/>
          </a:xfrm>
          <a:prstGeom prst="rect">
            <a:avLst/>
          </a:prstGeom>
        </p:spPr>
      </p:pic>
      <p:sp>
        <p:nvSpPr>
          <p:cNvPr id="7" name="AutoShape 7"/>
          <p:cNvSpPr/>
          <p:nvPr/>
        </p:nvSpPr>
        <p:spPr>
          <a:xfrm rot="-5406310">
            <a:off x="12097235" y="-332990"/>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715406"/>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68400" y="6086931"/>
            <a:ext cx="3934080" cy="40980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8079432" y="6804898"/>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1467" y="1853065"/>
            <a:ext cx="2371475" cy="44842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5736" y="6084859"/>
            <a:ext cx="3997205" cy="4235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000" y="185451"/>
            <a:ext cx="1361040" cy="1368504"/>
          </a:xfrm>
          <a:prstGeom prst="rect">
            <a:avLst/>
          </a:prstGeom>
        </p:spPr>
      </p:pic>
      <p:sp>
        <p:nvSpPr>
          <p:cNvPr id="14" name="TextBox 11"/>
          <p:cNvSpPr txBox="1"/>
          <p:nvPr/>
        </p:nvSpPr>
        <p:spPr>
          <a:xfrm>
            <a:off x="1485900" y="1580682"/>
            <a:ext cx="15316200" cy="1920526"/>
          </a:xfrm>
          <a:prstGeom prst="rect">
            <a:avLst/>
          </a:prstGeom>
        </p:spPr>
        <p:txBody>
          <a:bodyPr wrap="square" lIns="0" tIns="0" rIns="0" bIns="0" rtlCol="0" anchor="t">
            <a:spAutoFit/>
          </a:bodyPr>
          <a:lstStyle/>
          <a:p>
            <a:pPr lvl="0" algn="just">
              <a:lnSpc>
                <a:spcPct val="130000"/>
              </a:lnSpc>
            </a:pPr>
            <a:r>
              <a:rPr lang="vi-VN" sz="4800" b="1" dirty="0">
                <a:solidFill>
                  <a:srgbClr val="253140"/>
                </a:solidFill>
              </a:rPr>
              <a:t>3</a:t>
            </a:r>
            <a:r>
              <a:rPr lang="vi-VN" sz="4800" b="1" dirty="0" smtClean="0">
                <a:solidFill>
                  <a:srgbClr val="253140"/>
                </a:solidFill>
              </a:rPr>
              <a:t>. Sưu </a:t>
            </a:r>
            <a:r>
              <a:rPr lang="vi-VN" sz="4800" b="1" dirty="0">
                <a:solidFill>
                  <a:srgbClr val="253140"/>
                </a:solidFill>
              </a:rPr>
              <a:t>tầm gương vượt khó và bài học kinh nghiệm cho bản thân</a:t>
            </a:r>
            <a:endParaRPr lang="en-US" sz="4800" b="1" dirty="0">
              <a:solidFill>
                <a:srgbClr val="253140"/>
              </a:solidFill>
            </a:endParaRPr>
          </a:p>
        </p:txBody>
      </p:sp>
      <p:sp>
        <p:nvSpPr>
          <p:cNvPr id="7" name="TextBox 6"/>
          <p:cNvSpPr txBox="1"/>
          <p:nvPr/>
        </p:nvSpPr>
        <p:spPr>
          <a:xfrm>
            <a:off x="2722209" y="3663698"/>
            <a:ext cx="12843581" cy="784830"/>
          </a:xfrm>
          <a:prstGeom prst="rect">
            <a:avLst/>
          </a:prstGeom>
          <a:noFill/>
        </p:spPr>
        <p:txBody>
          <a:bodyPr wrap="none" rtlCol="0">
            <a:spAutoFit/>
          </a:bodyPr>
          <a:lstStyle/>
          <a:p>
            <a:r>
              <a:rPr lang="vi-VN" sz="4500" i="1" dirty="0" smtClean="0"/>
              <a:t>Chia sẻ kết quả vượt qua khó khăn của bản thân.</a:t>
            </a:r>
            <a:endParaRPr lang="en-US" sz="4500" i="1" dirty="0"/>
          </a:p>
        </p:txBody>
      </p:sp>
      <p:pic>
        <p:nvPicPr>
          <p:cNvPr id="1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610099" y="4279584"/>
            <a:ext cx="9067800" cy="5690044"/>
          </a:xfrm>
          <a:prstGeom prst="rect">
            <a:avLst/>
          </a:prstGeom>
        </p:spPr>
      </p:pic>
    </p:spTree>
    <p:extLst>
      <p:ext uri="{BB962C8B-B14F-4D97-AF65-F5344CB8AC3E}">
        <p14:creationId xmlns:p14="http://schemas.microsoft.com/office/powerpoint/2010/main" val="343868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93854" y="1512505"/>
            <a:ext cx="6695950" cy="7593395"/>
          </a:xfrm>
          <a:prstGeom prst="rect">
            <a:avLst/>
          </a:prstGeom>
          <a:solidFill>
            <a:srgbClr val="FFFBEC"/>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3179" y="669255"/>
            <a:ext cx="1677300" cy="1686499"/>
          </a:xfrm>
          <a:prstGeom prst="rect">
            <a:avLst/>
          </a:prstGeom>
        </p:spPr>
      </p:pic>
      <p:sp>
        <p:nvSpPr>
          <p:cNvPr id="8" name="AutoShape 8"/>
          <p:cNvSpPr/>
          <p:nvPr/>
        </p:nvSpPr>
        <p:spPr>
          <a:xfrm>
            <a:off x="8612196" y="1238399"/>
            <a:ext cx="9091116" cy="7867501"/>
          </a:xfrm>
          <a:prstGeom prst="rect">
            <a:avLst/>
          </a:prstGeom>
          <a:solidFill>
            <a:srgbClr val="DB9463"/>
          </a:solidFill>
        </p:spPr>
      </p:sp>
      <p:sp>
        <p:nvSpPr>
          <p:cNvPr id="9" name="AutoShape 9"/>
          <p:cNvSpPr/>
          <p:nvPr/>
        </p:nvSpPr>
        <p:spPr>
          <a:xfrm>
            <a:off x="8153401" y="1485900"/>
            <a:ext cx="9105900" cy="7620000"/>
          </a:xfrm>
          <a:prstGeom prst="rect">
            <a:avLst/>
          </a:prstGeom>
          <a:solidFill>
            <a:srgbClr val="FFFBEC"/>
          </a:solidFill>
        </p:spPr>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067540">
            <a:off x="15886602" y="1117146"/>
            <a:ext cx="1164686" cy="123188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73400" y="8048635"/>
            <a:ext cx="2511040" cy="208054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833148" y="672541"/>
            <a:ext cx="1301562" cy="1301562"/>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354560">
            <a:off x="6428934" y="1335458"/>
            <a:ext cx="1355146" cy="1086581"/>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462104">
            <a:off x="7045150" y="3452822"/>
            <a:ext cx="709214" cy="550608"/>
          </a:xfrm>
          <a:prstGeom prst="rect">
            <a:avLst/>
          </a:prstGeom>
        </p:spPr>
      </p:pic>
      <p:sp>
        <p:nvSpPr>
          <p:cNvPr id="17" name="TextBox 17"/>
          <p:cNvSpPr txBox="1"/>
          <p:nvPr/>
        </p:nvSpPr>
        <p:spPr>
          <a:xfrm>
            <a:off x="8536360" y="1941985"/>
            <a:ext cx="8339982" cy="6922857"/>
          </a:xfrm>
          <a:prstGeom prst="rect">
            <a:avLst/>
          </a:prstGeom>
        </p:spPr>
        <p:txBody>
          <a:bodyPr wrap="square" lIns="0" tIns="0" rIns="0" bIns="0" rtlCol="0" anchor="t">
            <a:spAutoFit/>
          </a:bodyPr>
          <a:lstStyle/>
          <a:p>
            <a:pPr lvl="0" algn="just">
              <a:lnSpc>
                <a:spcPct val="150000"/>
              </a:lnSpc>
            </a:pPr>
            <a:r>
              <a:rPr lang="vi-VN" sz="3500" dirty="0" smtClean="0">
                <a:solidFill>
                  <a:srgbClr val="253140"/>
                </a:solidFill>
              </a:rPr>
              <a:t>	</a:t>
            </a:r>
            <a:r>
              <a:rPr lang="vi-VN" sz="3800" dirty="0" smtClean="0">
                <a:solidFill>
                  <a:srgbClr val="253140"/>
                </a:solidFill>
              </a:rPr>
              <a:t>Từ </a:t>
            </a:r>
            <a:r>
              <a:rPr lang="vi-VN" sz="3800" dirty="0">
                <a:solidFill>
                  <a:srgbClr val="253140"/>
                </a:solidFill>
              </a:rPr>
              <a:t>năm lên 4 tuổi, ông bị bệnh và liệt cả hai tay, nhưng ông đã cố gắng vượt qua số phận của mình, rèn luyện đôi chân thay cho bàn tay và trở thành nhà giáo ưu tú, lập kỷ lục Việt Nam "Nhà văn Việt Nam đầu tiên viết bằng chân" và được kể trên với tên Bàn chân kỳ </a:t>
            </a:r>
            <a:r>
              <a:rPr lang="vi-VN" sz="3800" dirty="0" smtClean="0">
                <a:solidFill>
                  <a:srgbClr val="253140"/>
                </a:solidFill>
              </a:rPr>
              <a:t>diệu.</a:t>
            </a:r>
            <a:endParaRPr lang="en-US" sz="3800" dirty="0">
              <a:solidFill>
                <a:srgbClr val="253140"/>
              </a:solidFill>
            </a:endParaRPr>
          </a:p>
        </p:txBody>
      </p:sp>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92654" y="2852393"/>
            <a:ext cx="5698350" cy="4913618"/>
          </a:xfrm>
          <a:prstGeom prst="rect">
            <a:avLst/>
          </a:prstGeom>
        </p:spPr>
      </p:pic>
      <p:sp>
        <p:nvSpPr>
          <p:cNvPr id="19" name="TextBox 18"/>
          <p:cNvSpPr txBox="1"/>
          <p:nvPr/>
        </p:nvSpPr>
        <p:spPr>
          <a:xfrm>
            <a:off x="1641172" y="7954566"/>
            <a:ext cx="4801314" cy="784830"/>
          </a:xfrm>
          <a:prstGeom prst="rect">
            <a:avLst/>
          </a:prstGeom>
          <a:noFill/>
        </p:spPr>
        <p:txBody>
          <a:bodyPr wrap="none" rtlCol="0">
            <a:spAutoFit/>
          </a:bodyPr>
          <a:lstStyle/>
          <a:p>
            <a:pPr algn="ctr"/>
            <a:r>
              <a:rPr lang="vi-VN" sz="4500" b="1" dirty="0" smtClean="0">
                <a:solidFill>
                  <a:srgbClr val="FF0000"/>
                </a:solidFill>
              </a:rPr>
              <a:t>Nguyễn Ngọc Ký</a:t>
            </a:r>
            <a:endParaRPr lang="en-US" sz="45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93854" y="1512505"/>
            <a:ext cx="6695950" cy="7593395"/>
          </a:xfrm>
          <a:prstGeom prst="rect">
            <a:avLst/>
          </a:prstGeom>
          <a:solidFill>
            <a:srgbClr val="FFFBEC"/>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3179" y="669255"/>
            <a:ext cx="1677300" cy="1686499"/>
          </a:xfrm>
          <a:prstGeom prst="rect">
            <a:avLst/>
          </a:prstGeom>
        </p:spPr>
      </p:pic>
      <p:sp>
        <p:nvSpPr>
          <p:cNvPr id="8" name="AutoShape 8"/>
          <p:cNvSpPr/>
          <p:nvPr/>
        </p:nvSpPr>
        <p:spPr>
          <a:xfrm>
            <a:off x="8612196" y="1238399"/>
            <a:ext cx="9091116" cy="7867501"/>
          </a:xfrm>
          <a:prstGeom prst="rect">
            <a:avLst/>
          </a:prstGeom>
          <a:solidFill>
            <a:srgbClr val="DB9463"/>
          </a:solidFill>
        </p:spPr>
      </p:sp>
      <p:sp>
        <p:nvSpPr>
          <p:cNvPr id="9" name="AutoShape 9"/>
          <p:cNvSpPr/>
          <p:nvPr/>
        </p:nvSpPr>
        <p:spPr>
          <a:xfrm>
            <a:off x="8153401" y="1485900"/>
            <a:ext cx="9105900" cy="7620000"/>
          </a:xfrm>
          <a:prstGeom prst="rect">
            <a:avLst/>
          </a:prstGeom>
          <a:solidFill>
            <a:srgbClr val="FFFBEC"/>
          </a:solidFill>
        </p:spPr>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067540">
            <a:off x="16650200" y="746209"/>
            <a:ext cx="1164686" cy="123188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73400" y="8048635"/>
            <a:ext cx="2511040" cy="208054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833148" y="672541"/>
            <a:ext cx="1301562" cy="1301562"/>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354560">
            <a:off x="6428934" y="1335458"/>
            <a:ext cx="1355146" cy="1086581"/>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462104">
            <a:off x="7045150" y="3452822"/>
            <a:ext cx="709214" cy="550608"/>
          </a:xfrm>
          <a:prstGeom prst="rect">
            <a:avLst/>
          </a:prstGeom>
        </p:spPr>
      </p:pic>
      <p:sp>
        <p:nvSpPr>
          <p:cNvPr id="17" name="TextBox 17"/>
          <p:cNvSpPr txBox="1"/>
          <p:nvPr/>
        </p:nvSpPr>
        <p:spPr>
          <a:xfrm>
            <a:off x="8536360" y="1941985"/>
            <a:ext cx="8339982" cy="7017306"/>
          </a:xfrm>
          <a:prstGeom prst="rect">
            <a:avLst/>
          </a:prstGeom>
        </p:spPr>
        <p:txBody>
          <a:bodyPr wrap="square" lIns="0" tIns="0" rIns="0" bIns="0" rtlCol="0" anchor="t">
            <a:spAutoFit/>
          </a:bodyPr>
          <a:lstStyle/>
          <a:p>
            <a:pPr lvl="0" algn="just">
              <a:lnSpc>
                <a:spcPct val="150000"/>
              </a:lnSpc>
            </a:pPr>
            <a:r>
              <a:rPr lang="vi-VN" sz="3500" dirty="0" smtClean="0">
                <a:solidFill>
                  <a:srgbClr val="253140"/>
                </a:solidFill>
              </a:rPr>
              <a:t>	</a:t>
            </a:r>
            <a:r>
              <a:rPr lang="vi-VN" sz="3800" dirty="0">
                <a:solidFill>
                  <a:srgbClr val="253140"/>
                </a:solidFill>
              </a:rPr>
              <a:t>Là một trong số ít những người khuyết tật theo đuổi việc học</a:t>
            </a:r>
            <a:r>
              <a:rPr lang="vi-VN" sz="3800" dirty="0" smtClean="0">
                <a:solidFill>
                  <a:srgbClr val="253140"/>
                </a:solidFill>
              </a:rPr>
              <a:t>. Đoàn </a:t>
            </a:r>
            <a:r>
              <a:rPr lang="vi-VN" sz="3800" dirty="0">
                <a:solidFill>
                  <a:srgbClr val="253140"/>
                </a:solidFill>
              </a:rPr>
              <a:t>Phạm Khiêm đã đỗ đại học </a:t>
            </a:r>
            <a:r>
              <a:rPr lang="vi-VN" sz="3800" dirty="0" smtClean="0">
                <a:solidFill>
                  <a:srgbClr val="253140"/>
                </a:solidFill>
              </a:rPr>
              <a:t>Mỹ </a:t>
            </a:r>
            <a:r>
              <a:rPr lang="vi-VN" sz="3800" dirty="0">
                <a:solidFill>
                  <a:srgbClr val="253140"/>
                </a:solidFill>
              </a:rPr>
              <a:t>thuật TP </a:t>
            </a:r>
            <a:r>
              <a:rPr lang="vi-VN" sz="3800" dirty="0" smtClean="0">
                <a:solidFill>
                  <a:srgbClr val="253140"/>
                </a:solidFill>
              </a:rPr>
              <a:t>HCM. Sau </a:t>
            </a:r>
            <a:r>
              <a:rPr lang="vi-VN" sz="3800" dirty="0">
                <a:solidFill>
                  <a:srgbClr val="253140"/>
                </a:solidFill>
              </a:rPr>
              <a:t>nhiều năm anh vinh dự là 1 trong 5 người xuất sắc nhất trong dự án biên soạn bộ Từ điển ngôn ngữ ký hiệu Việt Nam để dạy cho người câm điếc trong cả nước.</a:t>
            </a:r>
            <a:endParaRPr lang="en-US" sz="3800" dirty="0">
              <a:solidFill>
                <a:srgbClr val="253140"/>
              </a:solidFill>
            </a:endParaRPr>
          </a:p>
        </p:txBody>
      </p:sp>
      <p:sp>
        <p:nvSpPr>
          <p:cNvPr id="19" name="TextBox 18"/>
          <p:cNvSpPr txBox="1"/>
          <p:nvPr/>
        </p:nvSpPr>
        <p:spPr>
          <a:xfrm>
            <a:off x="1400722" y="7954566"/>
            <a:ext cx="5282216" cy="784830"/>
          </a:xfrm>
          <a:prstGeom prst="rect">
            <a:avLst/>
          </a:prstGeom>
          <a:noFill/>
        </p:spPr>
        <p:txBody>
          <a:bodyPr wrap="none" rtlCol="0">
            <a:spAutoFit/>
          </a:bodyPr>
          <a:lstStyle/>
          <a:p>
            <a:pPr algn="ctr"/>
            <a:r>
              <a:rPr lang="vi-VN" sz="4500" b="1" dirty="0" smtClean="0">
                <a:solidFill>
                  <a:srgbClr val="FF0000"/>
                </a:solidFill>
              </a:rPr>
              <a:t>Đoàn Phạm Khiêm</a:t>
            </a:r>
            <a:endParaRPr lang="en-US" sz="4500" b="1" dirty="0">
              <a:solidFill>
                <a:srgbClr val="FF0000"/>
              </a:solidFill>
            </a:endParaRPr>
          </a:p>
        </p:txBody>
      </p:sp>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98450" y="2848646"/>
            <a:ext cx="5692553" cy="4739415"/>
          </a:xfrm>
          <a:prstGeom prst="rect">
            <a:avLst/>
          </a:prstGeom>
        </p:spPr>
      </p:pic>
    </p:spTree>
    <p:extLst>
      <p:ext uri="{BB962C8B-B14F-4D97-AF65-F5344CB8AC3E}">
        <p14:creationId xmlns:p14="http://schemas.microsoft.com/office/powerpoint/2010/main" val="87932869"/>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113938" y="514488"/>
            <a:ext cx="7593674"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sp>
        <p:nvSpPr>
          <p:cNvPr id="13" name="TextBox 13"/>
          <p:cNvSpPr txBox="1"/>
          <p:nvPr/>
        </p:nvSpPr>
        <p:spPr>
          <a:xfrm>
            <a:off x="3576201" y="3114251"/>
            <a:ext cx="11369452" cy="4801314"/>
          </a:xfrm>
          <a:prstGeom prst="rect">
            <a:avLst/>
          </a:prstGeom>
        </p:spPr>
        <p:txBody>
          <a:bodyPr wrap="square" lIns="0" tIns="0" rIns="0" bIns="0" rtlCol="0" anchor="t">
            <a:spAutoFit/>
          </a:bodyPr>
          <a:lstStyle/>
          <a:p>
            <a:pPr marL="685800" lvl="0" indent="-685800" algn="just">
              <a:lnSpc>
                <a:spcPct val="150000"/>
              </a:lnSpc>
              <a:buFont typeface="Wingdings" panose="05000000000000000000" pitchFamily="2" charset="2"/>
              <a:buChar char="§"/>
            </a:pPr>
            <a:r>
              <a:rPr lang="vi-VN" sz="5200" dirty="0" smtClean="0">
                <a:solidFill>
                  <a:srgbClr val="FFFFFF"/>
                </a:solidFill>
              </a:rPr>
              <a:t>Ôn </a:t>
            </a:r>
            <a:r>
              <a:rPr lang="vi-VN" sz="5200" dirty="0">
                <a:solidFill>
                  <a:srgbClr val="FFFFFF"/>
                </a:solidFill>
              </a:rPr>
              <a:t>lại kiến thức đã </a:t>
            </a:r>
            <a:r>
              <a:rPr lang="vi-VN" sz="5200" dirty="0" smtClean="0">
                <a:solidFill>
                  <a:srgbClr val="FFFFFF"/>
                </a:solidFill>
              </a:rPr>
              <a:t>học.</a:t>
            </a:r>
            <a:endParaRPr lang="vi-VN" sz="5200" dirty="0">
              <a:solidFill>
                <a:srgbClr val="FFFFFF"/>
              </a:solidFill>
            </a:endParaRPr>
          </a:p>
          <a:p>
            <a:pPr marL="685800" lvl="0" indent="-685800" algn="just">
              <a:lnSpc>
                <a:spcPct val="150000"/>
              </a:lnSpc>
              <a:buFont typeface="Wingdings" panose="05000000000000000000" pitchFamily="2" charset="2"/>
              <a:buChar char="§"/>
            </a:pPr>
            <a:r>
              <a:rPr lang="vi-VN" sz="5200" dirty="0" smtClean="0">
                <a:solidFill>
                  <a:srgbClr val="FFFFFF"/>
                </a:solidFill>
              </a:rPr>
              <a:t>Chuẩn </a:t>
            </a:r>
            <a:r>
              <a:rPr lang="vi-VN" sz="5200" dirty="0">
                <a:solidFill>
                  <a:srgbClr val="FFFFFF"/>
                </a:solidFill>
              </a:rPr>
              <a:t>bị trước kiến thức </a:t>
            </a:r>
            <a:r>
              <a:rPr lang="vi-VN" sz="5200" b="1" dirty="0">
                <a:solidFill>
                  <a:srgbClr val="FFFFFF"/>
                </a:solidFill>
              </a:rPr>
              <a:t>tuần </a:t>
            </a:r>
            <a:r>
              <a:rPr lang="vi-VN" sz="5200" b="1" dirty="0" smtClean="0">
                <a:solidFill>
                  <a:srgbClr val="FFFFFF"/>
                </a:solidFill>
              </a:rPr>
              <a:t>10 - </a:t>
            </a:r>
            <a:r>
              <a:rPr lang="vi-VN" sz="5200" b="1" i="1" dirty="0">
                <a:solidFill>
                  <a:srgbClr val="FFFFFF"/>
                </a:solidFill>
              </a:rPr>
              <a:t>Tự bảo vệ trong tình huống nguy hiểm (</a:t>
            </a:r>
            <a:r>
              <a:rPr lang="vi-VN" sz="5200" b="1" i="1" dirty="0" smtClean="0">
                <a:solidFill>
                  <a:srgbClr val="FFFFFF"/>
                </a:solidFill>
              </a:rPr>
              <a:t>tiết 1</a:t>
            </a:r>
            <a:r>
              <a:rPr lang="vi-VN" sz="5200" b="1" i="1" dirty="0">
                <a:solidFill>
                  <a:srgbClr val="FFFFFF"/>
                </a:solidFill>
              </a:rPr>
              <a:t>)</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33578" y="6685901"/>
            <a:ext cx="4854422" cy="3601099"/>
          </a:xfrm>
          <a:prstGeom prst="rect">
            <a:avLst/>
          </a:prstGeom>
        </p:spPr>
      </p:pic>
      <p:sp>
        <p:nvSpPr>
          <p:cNvPr id="15" name="TextBox 15"/>
          <p:cNvSpPr txBox="1"/>
          <p:nvPr/>
        </p:nvSpPr>
        <p:spPr>
          <a:xfrm>
            <a:off x="352604" y="1367369"/>
            <a:ext cx="7116342" cy="718145"/>
          </a:xfrm>
          <a:prstGeom prst="rect">
            <a:avLst/>
          </a:prstGeom>
        </p:spPr>
        <p:txBody>
          <a:bodyPr wrap="square" lIns="0" tIns="0" rIns="0" bIns="0" rtlCol="0" anchor="t">
            <a:spAutoFit/>
          </a:bodyPr>
          <a:lstStyle/>
          <a:p>
            <a:pPr algn="ctr">
              <a:lnSpc>
                <a:spcPts val="5640"/>
              </a:lnSpc>
            </a:pPr>
            <a:r>
              <a:rPr lang="vi-VN" sz="5200" b="1" spc="70" dirty="0" smtClean="0">
                <a:solidFill>
                  <a:srgbClr val="FF0000"/>
                </a:solidFill>
                <a:latin typeface="Arial" panose="020B0604020202020204" pitchFamily="34" charset="0"/>
                <a:cs typeface="Arial" panose="020B0604020202020204" pitchFamily="34" charset="0"/>
              </a:rPr>
              <a:t>HƯỚNG DẪN VỀ NHÀ</a:t>
            </a:r>
            <a:endParaRPr lang="en-US" sz="5200" b="1" spc="70" dirty="0">
              <a:solidFill>
                <a:srgbClr val="FF0000"/>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858" y="6685901"/>
            <a:ext cx="2290484" cy="335044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9638">
            <a:off x="13385423" y="897707"/>
            <a:ext cx="4166635" cy="2007561"/>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11316">
            <a:off x="15157066" y="4700471"/>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70373" y="4330927"/>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340924" y="550471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671467" y="1388745"/>
            <a:ext cx="14787734" cy="5618413"/>
          </a:xfrm>
          <a:prstGeom prst="rect">
            <a:avLst/>
          </a:prstGeom>
          <a:solidFill>
            <a:srgbClr val="FFFBEC"/>
          </a:solidFill>
        </p:spPr>
      </p:sp>
      <p:sp>
        <p:nvSpPr>
          <p:cNvPr id="4" name="TextBox 4"/>
          <p:cNvSpPr txBox="1"/>
          <p:nvPr/>
        </p:nvSpPr>
        <p:spPr>
          <a:xfrm>
            <a:off x="1940634" y="2694326"/>
            <a:ext cx="14249400" cy="3118674"/>
          </a:xfrm>
          <a:prstGeom prst="rect">
            <a:avLst/>
          </a:prstGeom>
        </p:spPr>
        <p:txBody>
          <a:bodyPr wrap="square" lIns="0" tIns="0" rIns="0" bIns="0" rtlCol="0" anchor="t">
            <a:spAutoFit/>
          </a:bodyPr>
          <a:lstStyle/>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CẢM ƠN CÁC EM ĐÃ </a:t>
            </a:r>
          </a:p>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LẮNG NGHE BÀI GIẢNG!</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32990"/>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715406"/>
            <a:ext cx="984675" cy="990076"/>
          </a:xfrm>
          <a:prstGeom prst="rect">
            <a:avLst/>
          </a:prstGeom>
        </p:spPr>
      </p:pic>
      <p:sp>
        <p:nvSpPr>
          <p:cNvPr id="7" name="AutoShape 7"/>
          <p:cNvSpPr/>
          <p:nvPr/>
        </p:nvSpPr>
        <p:spPr>
          <a:xfrm rot="-5406310">
            <a:off x="12097235" y="-332990"/>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715406"/>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68400" y="6086931"/>
            <a:ext cx="3934080" cy="40980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1467" y="1853065"/>
            <a:ext cx="2371475" cy="448424"/>
          </a:xfrm>
          <a:prstGeom prst="rect">
            <a:avLst/>
          </a:prstGeom>
        </p:spPr>
      </p:pic>
      <p:pic>
        <p:nvPicPr>
          <p:cNvPr id="12"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8079432" y="6804898"/>
            <a:ext cx="1971804" cy="64531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5736" y="6084859"/>
            <a:ext cx="3997205" cy="4235960"/>
          </a:xfrm>
          <a:prstGeom prst="rect">
            <a:avLst/>
          </a:prstGeom>
        </p:spPr>
      </p:pic>
    </p:spTree>
    <p:extLst>
      <p:ext uri="{BB962C8B-B14F-4D97-AF65-F5344CB8AC3E}">
        <p14:creationId xmlns:p14="http://schemas.microsoft.com/office/powerpoint/2010/main" val="545064651"/>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08642" y="1257300"/>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033313" y="615707"/>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9643" y="7005817"/>
            <a:ext cx="3035796" cy="313372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32600" y="7277100"/>
            <a:ext cx="3898137" cy="282792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99298">
            <a:off x="14177234" y="1805507"/>
            <a:ext cx="768656" cy="226075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88678" y="4746525"/>
            <a:ext cx="994900" cy="9949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581708">
            <a:off x="2398020" y="5107274"/>
            <a:ext cx="1037907" cy="59443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595439" y="2134401"/>
            <a:ext cx="1065822" cy="1071667"/>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563874" y="1398279"/>
            <a:ext cx="1807976" cy="72319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50602" y="7878296"/>
            <a:ext cx="3234519" cy="770404"/>
          </a:xfrm>
          <a:prstGeom prst="rect">
            <a:avLst/>
          </a:prstGeom>
        </p:spPr>
      </p:pic>
      <p:sp>
        <p:nvSpPr>
          <p:cNvPr id="15" name="TextBox 15"/>
          <p:cNvSpPr txBox="1"/>
          <p:nvPr/>
        </p:nvSpPr>
        <p:spPr>
          <a:xfrm>
            <a:off x="3428872" y="3441607"/>
            <a:ext cx="11149316" cy="4201150"/>
          </a:xfrm>
          <a:prstGeom prst="rect">
            <a:avLst/>
          </a:prstGeom>
        </p:spPr>
        <p:txBody>
          <a:bodyPr lIns="0" tIns="0" rIns="0" bIns="0" rtlCol="0" anchor="t">
            <a:spAutoFit/>
          </a:bodyPr>
          <a:lstStyle/>
          <a:p>
            <a:pPr algn="ctr">
              <a:lnSpc>
                <a:spcPct val="130000"/>
              </a:lnSpc>
            </a:pPr>
            <a:r>
              <a:rPr lang="vi-VN" sz="10500" b="1" dirty="0" smtClean="0">
                <a:solidFill>
                  <a:srgbClr val="FFFBEC"/>
                </a:solidFill>
                <a:latin typeface="Arial" panose="020B0604020202020204" pitchFamily="34" charset="0"/>
                <a:cs typeface="Arial" panose="020B0604020202020204" pitchFamily="34" charset="0"/>
              </a:rPr>
              <a:t>VƯỢT QUA </a:t>
            </a:r>
          </a:p>
          <a:p>
            <a:pPr algn="ctr">
              <a:lnSpc>
                <a:spcPct val="130000"/>
              </a:lnSpc>
            </a:pPr>
            <a:r>
              <a:rPr lang="vi-VN" sz="10500" b="1" dirty="0" smtClean="0">
                <a:solidFill>
                  <a:srgbClr val="FFFBEC"/>
                </a:solidFill>
                <a:latin typeface="Arial" panose="020B0604020202020204" pitchFamily="34" charset="0"/>
                <a:cs typeface="Arial" panose="020B0604020202020204" pitchFamily="34" charset="0"/>
              </a:rPr>
              <a:t>KHÓ KHĂN </a:t>
            </a:r>
            <a:endParaRPr lang="en-US" sz="8600" b="1" i="1" dirty="0">
              <a:solidFill>
                <a:srgbClr val="FFFBEC"/>
              </a:solidFill>
              <a:latin typeface="Arial" panose="020B0604020202020204" pitchFamily="34" charset="0"/>
              <a:cs typeface="Arial" panose="020B0604020202020204" pitchFamily="34" charset="0"/>
            </a:endParaRPr>
          </a:p>
        </p:txBody>
      </p:sp>
      <p:sp>
        <p:nvSpPr>
          <p:cNvPr id="16" name="TextBox 16"/>
          <p:cNvSpPr txBox="1"/>
          <p:nvPr/>
        </p:nvSpPr>
        <p:spPr>
          <a:xfrm>
            <a:off x="5178857" y="2605836"/>
            <a:ext cx="7300078" cy="725455"/>
          </a:xfrm>
          <a:prstGeom prst="rect">
            <a:avLst/>
          </a:prstGeom>
        </p:spPr>
        <p:txBody>
          <a:bodyPr wrap="square" lIns="0" tIns="0" rIns="0" bIns="0" rtlCol="0" anchor="t">
            <a:spAutoFit/>
          </a:bodyPr>
          <a:lstStyle/>
          <a:p>
            <a:pPr algn="ctr">
              <a:lnSpc>
                <a:spcPts val="5600"/>
              </a:lnSpc>
            </a:pPr>
            <a:r>
              <a:rPr lang="vi-VN" sz="6400" dirty="0" smtClean="0">
                <a:solidFill>
                  <a:srgbClr val="FFFBEC"/>
                </a:solidFill>
                <a:latin typeface="Arial" panose="020B0604020202020204" pitchFamily="34" charset="0"/>
                <a:cs typeface="Arial" panose="020B0604020202020204" pitchFamily="34" charset="0"/>
              </a:rPr>
              <a:t>Chủ đề </a:t>
            </a:r>
            <a:r>
              <a:rPr lang="vi-VN" sz="6400" smtClean="0">
                <a:solidFill>
                  <a:srgbClr val="FFFBEC"/>
                </a:solidFill>
                <a:latin typeface="Arial" panose="020B0604020202020204" pitchFamily="34" charset="0"/>
                <a:cs typeface="Arial" panose="020B0604020202020204" pitchFamily="34" charset="0"/>
              </a:rPr>
              <a:t>3 </a:t>
            </a:r>
            <a:r>
              <a:rPr lang="vi-VN" sz="6400" smtClean="0">
                <a:solidFill>
                  <a:srgbClr val="FFFBEC"/>
                </a:solidFill>
                <a:latin typeface="Arial" panose="020B0604020202020204" pitchFamily="34" charset="0"/>
                <a:cs typeface="Arial" panose="020B0604020202020204" pitchFamily="34" charset="0"/>
              </a:rPr>
              <a:t> </a:t>
            </a:r>
            <a:endParaRPr lang="en-US" sz="6400" dirty="0">
              <a:solidFill>
                <a:srgbClr val="FFFBE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028700"/>
            <a:ext cx="16230600" cy="8582184"/>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71450"/>
            <a:ext cx="1705148" cy="1714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03349" y="7873371"/>
            <a:ext cx="3436370" cy="2413629"/>
          </a:xfrm>
          <a:prstGeom prst="rect">
            <a:avLst/>
          </a:prstGeom>
        </p:spPr>
      </p:pic>
      <p:sp>
        <p:nvSpPr>
          <p:cNvPr id="7" name="TextBox 7"/>
          <p:cNvSpPr txBox="1"/>
          <p:nvPr/>
        </p:nvSpPr>
        <p:spPr>
          <a:xfrm>
            <a:off x="6537461" y="1112960"/>
            <a:ext cx="5142629" cy="1295226"/>
          </a:xfrm>
          <a:prstGeom prst="rect">
            <a:avLst/>
          </a:prstGeom>
        </p:spPr>
        <p:txBody>
          <a:bodyPr wrap="square" lIns="0" tIns="0" rIns="0" bIns="0" rtlCol="0" anchor="t">
            <a:spAutoFit/>
          </a:bodyPr>
          <a:lstStyle/>
          <a:p>
            <a:pPr algn="ctr">
              <a:lnSpc>
                <a:spcPts val="10080"/>
              </a:lnSpc>
            </a:pPr>
            <a:r>
              <a:rPr lang="vi-VN" sz="6400" b="1" spc="126" dirty="0" smtClean="0">
                <a:solidFill>
                  <a:srgbClr val="FF0000"/>
                </a:solidFill>
                <a:latin typeface="Arial" panose="020B0604020202020204" pitchFamily="34" charset="0"/>
                <a:cs typeface="Arial" panose="020B0604020202020204" pitchFamily="34" charset="0"/>
              </a:rPr>
              <a:t>KHỞI ĐỘNG</a:t>
            </a:r>
            <a:endParaRPr lang="en-US" sz="6400" b="1" spc="126"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0756" y="3926932"/>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pic>
        <p:nvPicPr>
          <p:cNvPr id="14" name="Cậu học trò mồ côi thường xuyên phải nhịn ăn đến lớ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2952034" y="2492445"/>
            <a:ext cx="12383929" cy="6715172"/>
          </a:xfrm>
          <a:prstGeom prst="rect">
            <a:avLst/>
          </a:prstGeom>
        </p:spPr>
      </p:pic>
    </p:spTree>
  </p:cSld>
  <p:clrMapOvr>
    <a:masterClrMapping/>
  </p:clrMapOvr>
  <p:transition spd="slow">
    <p:strips/>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028700"/>
            <a:ext cx="16230600" cy="8582184"/>
          </a:xfrm>
          <a:prstGeom prst="rect">
            <a:avLst/>
          </a:prstGeom>
          <a:solidFill>
            <a:srgbClr val="FFFBE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71450"/>
            <a:ext cx="1705148" cy="1714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03349" y="7873371"/>
            <a:ext cx="3436370" cy="2413629"/>
          </a:xfrm>
          <a:prstGeom prst="rect">
            <a:avLst/>
          </a:prstGeom>
        </p:spPr>
      </p:pic>
      <p:sp>
        <p:nvSpPr>
          <p:cNvPr id="7" name="TextBox 7"/>
          <p:cNvSpPr txBox="1"/>
          <p:nvPr/>
        </p:nvSpPr>
        <p:spPr>
          <a:xfrm>
            <a:off x="6572685" y="1405074"/>
            <a:ext cx="5142629" cy="1295226"/>
          </a:xfrm>
          <a:prstGeom prst="rect">
            <a:avLst/>
          </a:prstGeom>
        </p:spPr>
        <p:txBody>
          <a:bodyPr wrap="square" lIns="0" tIns="0" rIns="0" bIns="0" rtlCol="0" anchor="t">
            <a:spAutoFit/>
          </a:bodyPr>
          <a:lstStyle/>
          <a:p>
            <a:pPr algn="ctr">
              <a:lnSpc>
                <a:spcPts val="10080"/>
              </a:lnSpc>
            </a:pPr>
            <a:r>
              <a:rPr lang="vi-VN" sz="6400" b="1" spc="126" dirty="0" smtClean="0">
                <a:solidFill>
                  <a:srgbClr val="FF0000"/>
                </a:solidFill>
                <a:latin typeface="Arial" panose="020B0604020202020204" pitchFamily="34" charset="0"/>
                <a:cs typeface="Arial" panose="020B0604020202020204" pitchFamily="34" charset="0"/>
              </a:rPr>
              <a:t>KHỞI ĐỘNG</a:t>
            </a:r>
            <a:endParaRPr lang="en-US" sz="6400" b="1" spc="126"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26443" y="3945470"/>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sp>
        <p:nvSpPr>
          <p:cNvPr id="2" name="Rectangle 1"/>
          <p:cNvSpPr/>
          <p:nvPr/>
        </p:nvSpPr>
        <p:spPr>
          <a:xfrm>
            <a:off x="7272795" y="2600589"/>
            <a:ext cx="8649133" cy="4524315"/>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Từ </a:t>
            </a:r>
            <a:r>
              <a:rPr lang="de-DE" sz="4800" dirty="0">
                <a:solidFill>
                  <a:srgbClr val="000000"/>
                </a:solidFill>
                <a:latin typeface="Arial" panose="020B0604020202020204" pitchFamily="34" charset="0"/>
                <a:ea typeface="Calibri" panose="020F0502020204030204" pitchFamily="34" charset="0"/>
                <a:cs typeface="Arial" panose="020B0604020202020204" pitchFamily="34" charset="0"/>
              </a:rPr>
              <a:t>câu chuyện của bạn Trung, em cảm thấy bạn ấy là người như nào? Em học được điều gì từ bạn?</a:t>
            </a:r>
            <a:endParaRPr lang="en-US" sz="4800"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13283" y="3035271"/>
            <a:ext cx="4819226" cy="5426291"/>
          </a:xfrm>
          <a:prstGeom prst="rect">
            <a:avLst/>
          </a:prstGeom>
        </p:spPr>
      </p:pic>
    </p:spTree>
    <p:extLst>
      <p:ext uri="{BB962C8B-B14F-4D97-AF65-F5344CB8AC3E}">
        <p14:creationId xmlns:p14="http://schemas.microsoft.com/office/powerpoint/2010/main" val="509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8643">
            <a:off x="8415045" y="744012"/>
            <a:ext cx="6195444" cy="3663502"/>
          </a:xfrm>
          <a:prstGeom prst="rect">
            <a:avLst/>
          </a:prstGeom>
          <a:solidFill>
            <a:srgbClr val="F8C578"/>
          </a:solidFill>
        </p:spPr>
      </p:sp>
      <p:sp>
        <p:nvSpPr>
          <p:cNvPr id="4" name="AutoShape 4"/>
          <p:cNvSpPr/>
          <p:nvPr/>
        </p:nvSpPr>
        <p:spPr>
          <a:xfrm>
            <a:off x="1028700" y="2224364"/>
            <a:ext cx="6003379" cy="6036528"/>
          </a:xfrm>
          <a:prstGeom prst="rect">
            <a:avLst/>
          </a:prstGeom>
          <a:solidFill>
            <a:srgbClr val="DB9703"/>
          </a:solidFill>
        </p:spPr>
      </p:sp>
      <p:grpSp>
        <p:nvGrpSpPr>
          <p:cNvPr id="5" name="Group 5"/>
          <p:cNvGrpSpPr/>
          <p:nvPr/>
        </p:nvGrpSpPr>
        <p:grpSpPr>
          <a:xfrm rot="5400000">
            <a:off x="-1429608" y="5745433"/>
            <a:ext cx="4350458" cy="680459"/>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7" name="AutoShape 7"/>
          <p:cNvSpPr/>
          <p:nvPr/>
        </p:nvSpPr>
        <p:spPr>
          <a:xfrm>
            <a:off x="8958619" y="680110"/>
            <a:ext cx="7927705" cy="4244055"/>
          </a:xfrm>
          <a:prstGeom prst="rect">
            <a:avLst/>
          </a:prstGeom>
          <a:solidFill>
            <a:srgbClr val="FFFBEC"/>
          </a:solidFill>
        </p:spPr>
      </p:sp>
      <p:sp>
        <p:nvSpPr>
          <p:cNvPr id="8" name="TextBox 8"/>
          <p:cNvSpPr txBox="1"/>
          <p:nvPr/>
        </p:nvSpPr>
        <p:spPr>
          <a:xfrm>
            <a:off x="1303718" y="3995301"/>
            <a:ext cx="5067200" cy="2296398"/>
          </a:xfrm>
          <a:prstGeom prst="rect">
            <a:avLst/>
          </a:prstGeom>
        </p:spPr>
        <p:txBody>
          <a:bodyPr lIns="0" tIns="0" rIns="0" bIns="0" rtlCol="0" anchor="t">
            <a:spAutoFit/>
          </a:bodyPr>
          <a:lstStyle/>
          <a:p>
            <a:pPr algn="ctr">
              <a:lnSpc>
                <a:spcPts val="9360"/>
              </a:lnSpc>
            </a:pPr>
            <a:r>
              <a:rPr lang="vi-VN" sz="6400" b="1" spc="117" dirty="0" smtClean="0">
                <a:solidFill>
                  <a:srgbClr val="FFFBEC"/>
                </a:solidFill>
                <a:latin typeface="Arial" panose="020B0604020202020204" pitchFamily="34" charset="0"/>
                <a:cs typeface="Arial" panose="020B0604020202020204" pitchFamily="34" charset="0"/>
              </a:rPr>
              <a:t>NỘI DUNG BÀI HỌC</a:t>
            </a:r>
            <a:endParaRPr lang="en-US" sz="6400" b="1" spc="117" dirty="0">
              <a:solidFill>
                <a:srgbClr val="FFFBEC"/>
              </a:solidFill>
              <a:latin typeface="Arial" panose="020B0604020202020204" pitchFamily="34" charset="0"/>
              <a:cs typeface="Arial" panose="020B0604020202020204" pitchFamily="34" charset="0"/>
            </a:endParaRPr>
          </a:p>
        </p:txBody>
      </p:sp>
      <p:sp>
        <p:nvSpPr>
          <p:cNvPr id="9" name="AutoShape 9"/>
          <p:cNvSpPr/>
          <p:nvPr/>
        </p:nvSpPr>
        <p:spPr>
          <a:xfrm rot="548643">
            <a:off x="9918721" y="5612504"/>
            <a:ext cx="6195444" cy="3663502"/>
          </a:xfrm>
          <a:prstGeom prst="rect">
            <a:avLst/>
          </a:prstGeom>
          <a:solidFill>
            <a:srgbClr val="F8C578"/>
          </a:solidFill>
        </p:spPr>
      </p:sp>
      <p:sp>
        <p:nvSpPr>
          <p:cNvPr id="10" name="AutoShape 10"/>
          <p:cNvSpPr/>
          <p:nvPr/>
        </p:nvSpPr>
        <p:spPr>
          <a:xfrm>
            <a:off x="10462296" y="5548602"/>
            <a:ext cx="7401084" cy="4244055"/>
          </a:xfrm>
          <a:prstGeom prst="rect">
            <a:avLst/>
          </a:prstGeom>
          <a:solidFill>
            <a:srgbClr val="FFFBEC"/>
          </a:solidFill>
        </p:spPr>
      </p:sp>
      <p:sp>
        <p:nvSpPr>
          <p:cNvPr id="11" name="TextBox 11"/>
          <p:cNvSpPr txBox="1"/>
          <p:nvPr/>
        </p:nvSpPr>
        <p:spPr>
          <a:xfrm>
            <a:off x="9467442" y="1606419"/>
            <a:ext cx="7081440" cy="1965666"/>
          </a:xfrm>
          <a:prstGeom prst="rect">
            <a:avLst/>
          </a:prstGeom>
        </p:spPr>
        <p:txBody>
          <a:bodyPr wrap="square" lIns="0" tIns="0" rIns="0" bIns="0" rtlCol="0" anchor="t">
            <a:spAutoFit/>
          </a:bodyPr>
          <a:lstStyle/>
          <a:p>
            <a:pPr lvl="0" algn="ctr">
              <a:lnSpc>
                <a:spcPct val="150000"/>
              </a:lnSpc>
            </a:pPr>
            <a:r>
              <a:rPr lang="vi-VN" sz="4500" b="1" dirty="0" smtClean="0">
                <a:solidFill>
                  <a:srgbClr val="253140"/>
                </a:solidFill>
              </a:rPr>
              <a:t>2. Lập </a:t>
            </a:r>
            <a:r>
              <a:rPr lang="vi-VN" sz="4500" b="1" dirty="0">
                <a:solidFill>
                  <a:srgbClr val="253140"/>
                </a:solidFill>
              </a:rPr>
              <a:t>và thực hiện kế hoạch vượt qua khó khăn</a:t>
            </a:r>
            <a:endParaRPr lang="en-US" sz="4500" b="1" dirty="0">
              <a:solidFill>
                <a:srgbClr val="253140"/>
              </a:solidFill>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29646" y="6525646"/>
            <a:ext cx="3885283" cy="3715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65997" y="1977566"/>
            <a:ext cx="1412502" cy="14125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237">
            <a:off x="4296598" y="903492"/>
            <a:ext cx="1324314" cy="2504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15888">
            <a:off x="7332500" y="3872727"/>
            <a:ext cx="891982" cy="7152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24903" y="3995301"/>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9085932" y="4147945"/>
            <a:ext cx="955198" cy="955198"/>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368929" y="9576648"/>
            <a:ext cx="1780741" cy="336722"/>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151779" y="8795618"/>
            <a:ext cx="781031" cy="781031"/>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67900" y="1792599"/>
            <a:ext cx="835900" cy="1213048"/>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61911" y="2399123"/>
            <a:ext cx="613606" cy="845823"/>
          </a:xfrm>
          <a:prstGeom prst="rect">
            <a:avLst/>
          </a:prstGeom>
        </p:spPr>
      </p:pic>
      <p:sp>
        <p:nvSpPr>
          <p:cNvPr id="23" name="TextBox 11"/>
          <p:cNvSpPr txBox="1"/>
          <p:nvPr/>
        </p:nvSpPr>
        <p:spPr>
          <a:xfrm>
            <a:off x="10719675" y="6164713"/>
            <a:ext cx="6886325" cy="3116238"/>
          </a:xfrm>
          <a:prstGeom prst="rect">
            <a:avLst/>
          </a:prstGeom>
        </p:spPr>
        <p:txBody>
          <a:bodyPr wrap="square" lIns="0" tIns="0" rIns="0" bIns="0" rtlCol="0" anchor="t">
            <a:spAutoFit/>
          </a:bodyPr>
          <a:lstStyle/>
          <a:p>
            <a:pPr lvl="0" algn="ctr">
              <a:lnSpc>
                <a:spcPct val="150000"/>
              </a:lnSpc>
            </a:pPr>
            <a:r>
              <a:rPr lang="vi-VN" sz="4500" b="1" dirty="0" smtClean="0">
                <a:solidFill>
                  <a:srgbClr val="253140"/>
                </a:solidFill>
              </a:rPr>
              <a:t>3. Sưu </a:t>
            </a:r>
            <a:r>
              <a:rPr lang="vi-VN" sz="4500" b="1" dirty="0">
                <a:solidFill>
                  <a:srgbClr val="253140"/>
                </a:solidFill>
              </a:rPr>
              <a:t>tầm gương vượt khó và bài học kinh nghiệm cho bản thân</a:t>
            </a:r>
            <a:endParaRPr lang="en-US" sz="4500" b="1" dirty="0">
              <a:solidFill>
                <a:srgbClr val="25314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000" y="185451"/>
            <a:ext cx="1361040" cy="1368504"/>
          </a:xfrm>
          <a:prstGeom prst="rect">
            <a:avLst/>
          </a:prstGeom>
        </p:spPr>
      </p:pic>
      <p:sp>
        <p:nvSpPr>
          <p:cNvPr id="14" name="TextBox 11"/>
          <p:cNvSpPr txBox="1"/>
          <p:nvPr/>
        </p:nvSpPr>
        <p:spPr>
          <a:xfrm>
            <a:off x="1600200" y="1606419"/>
            <a:ext cx="14948682" cy="988669"/>
          </a:xfrm>
          <a:prstGeom prst="rect">
            <a:avLst/>
          </a:prstGeom>
        </p:spPr>
        <p:txBody>
          <a:bodyPr wrap="square" lIns="0" tIns="0" rIns="0" bIns="0" rtlCol="0" anchor="t">
            <a:spAutoFit/>
          </a:bodyPr>
          <a:lstStyle/>
          <a:p>
            <a:pPr lvl="0" algn="ctr">
              <a:lnSpc>
                <a:spcPct val="150000"/>
              </a:lnSpc>
            </a:pPr>
            <a:r>
              <a:rPr lang="vi-VN" sz="4800" b="1" dirty="0" smtClean="0">
                <a:solidFill>
                  <a:srgbClr val="253140"/>
                </a:solidFill>
              </a:rPr>
              <a:t>2. Lập và thực hiện kế hoạch vượt qua khó khăn</a:t>
            </a:r>
            <a:endParaRPr lang="en-US" sz="4800" b="1" dirty="0">
              <a:solidFill>
                <a:srgbClr val="253140"/>
              </a:solidFill>
            </a:endParaRPr>
          </a:p>
        </p:txBody>
      </p:sp>
      <p:sp>
        <p:nvSpPr>
          <p:cNvPr id="15" name="Rectangle 14"/>
          <p:cNvSpPr/>
          <p:nvPr/>
        </p:nvSpPr>
        <p:spPr>
          <a:xfrm>
            <a:off x="990600" y="2802082"/>
            <a:ext cx="11201400" cy="5491247"/>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Xác định một số khó khăn của bản thân trong học tập và cuộc sống cần phải vượt qua.</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Lập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kế hoạch cụ thể trong 1 tuần hoặc 1 tháng để bản thân vượt qua khó khăn.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699327" y="2801513"/>
            <a:ext cx="4448336" cy="63547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000" y="185451"/>
            <a:ext cx="1361040" cy="1368504"/>
          </a:xfrm>
          <a:prstGeom prst="rect">
            <a:avLst/>
          </a:prstGeom>
        </p:spPr>
      </p:pic>
      <p:sp>
        <p:nvSpPr>
          <p:cNvPr id="14" name="TextBox 11"/>
          <p:cNvSpPr txBox="1"/>
          <p:nvPr/>
        </p:nvSpPr>
        <p:spPr>
          <a:xfrm>
            <a:off x="1600200" y="1606419"/>
            <a:ext cx="14948682" cy="988669"/>
          </a:xfrm>
          <a:prstGeom prst="rect">
            <a:avLst/>
          </a:prstGeom>
        </p:spPr>
        <p:txBody>
          <a:bodyPr wrap="square" lIns="0" tIns="0" rIns="0" bIns="0" rtlCol="0" anchor="t">
            <a:spAutoFit/>
          </a:bodyPr>
          <a:lstStyle/>
          <a:p>
            <a:pPr lvl="0" algn="ctr">
              <a:lnSpc>
                <a:spcPct val="150000"/>
              </a:lnSpc>
            </a:pPr>
            <a:r>
              <a:rPr lang="vi-VN" sz="4800" b="1" dirty="0" smtClean="0">
                <a:solidFill>
                  <a:srgbClr val="253140"/>
                </a:solidFill>
              </a:rPr>
              <a:t>2. Lập và thực hiện kế hoạch vượt qua khó khăn</a:t>
            </a:r>
            <a:endParaRPr lang="en-US" sz="4800" b="1" dirty="0">
              <a:solidFill>
                <a:srgbClr val="25314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715" y="3779399"/>
            <a:ext cx="13657652" cy="5030918"/>
          </a:xfrm>
          <a:prstGeom prst="rect">
            <a:avLst/>
          </a:prstGeom>
        </p:spPr>
      </p:pic>
      <p:sp>
        <p:nvSpPr>
          <p:cNvPr id="6" name="TextBox 5"/>
          <p:cNvSpPr txBox="1"/>
          <p:nvPr/>
        </p:nvSpPr>
        <p:spPr>
          <a:xfrm>
            <a:off x="1126316" y="2826592"/>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pic>
        <p:nvPicPr>
          <p:cNvPr id="10"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7785767"/>
            <a:ext cx="3582592" cy="2494787"/>
          </a:xfrm>
          <a:prstGeom prst="rect">
            <a:avLst/>
          </a:prstGeom>
        </p:spPr>
      </p:pic>
      <p:pic>
        <p:nvPicPr>
          <p:cNvPr id="11"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76644" y="6017982"/>
            <a:ext cx="1973491" cy="3535569"/>
          </a:xfrm>
          <a:prstGeom prst="rect">
            <a:avLst/>
          </a:prstGeom>
        </p:spPr>
      </p:pic>
    </p:spTree>
    <p:extLst>
      <p:ext uri="{BB962C8B-B14F-4D97-AF65-F5344CB8AC3E}">
        <p14:creationId xmlns:p14="http://schemas.microsoft.com/office/powerpoint/2010/main" val="5993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8421005" y="-3221913"/>
            <a:ext cx="1674591" cy="9677402"/>
          </a:xfrm>
          <a:prstGeom prst="rect">
            <a:avLst/>
          </a:prstGeom>
          <a:solidFill>
            <a:srgbClr val="51604D"/>
          </a:solidFill>
        </p:spPr>
      </p:sp>
      <p:sp>
        <p:nvSpPr>
          <p:cNvPr id="4" name="AutoShape 4"/>
          <p:cNvSpPr/>
          <p:nvPr/>
        </p:nvSpPr>
        <p:spPr>
          <a:xfrm rot="-5400000">
            <a:off x="8270088" y="-3426616"/>
            <a:ext cx="1671630" cy="9677401"/>
          </a:xfrm>
          <a:prstGeom prst="rect">
            <a:avLst/>
          </a:prstGeom>
          <a:solidFill>
            <a:srgbClr val="FFFBEC"/>
          </a:solidFill>
        </p:spPr>
      </p:sp>
      <p:sp>
        <p:nvSpPr>
          <p:cNvPr id="5" name="TextBox 5"/>
          <p:cNvSpPr txBox="1"/>
          <p:nvPr/>
        </p:nvSpPr>
        <p:spPr>
          <a:xfrm>
            <a:off x="5187614" y="927111"/>
            <a:ext cx="7963156" cy="1037463"/>
          </a:xfrm>
          <a:prstGeom prst="rect">
            <a:avLst/>
          </a:prstGeom>
        </p:spPr>
        <p:txBody>
          <a:bodyPr wrap="square" lIns="0" tIns="0" rIns="0" bIns="0" rtlCol="0" anchor="t">
            <a:spAutoFit/>
          </a:bodyPr>
          <a:lstStyle/>
          <a:p>
            <a:pPr algn="ctr">
              <a:lnSpc>
                <a:spcPts val="8640"/>
              </a:lnSpc>
            </a:pPr>
            <a:r>
              <a:rPr lang="vi-VN" sz="6400" b="1" spc="108" dirty="0" smtClean="0">
                <a:solidFill>
                  <a:srgbClr val="FF0000"/>
                </a:solidFill>
              </a:rPr>
              <a:t>NHIỆM VỤ VỀ NHÀ</a:t>
            </a:r>
            <a:endParaRPr lang="en-US" sz="6400" b="1" spc="108" dirty="0">
              <a:solidFill>
                <a:srgbClr val="FF0000"/>
              </a:solidFill>
            </a:endParaRPr>
          </a:p>
        </p:txBody>
      </p:sp>
      <p:sp>
        <p:nvSpPr>
          <p:cNvPr id="6" name="AutoShape 6"/>
          <p:cNvSpPr/>
          <p:nvPr/>
        </p:nvSpPr>
        <p:spPr>
          <a:xfrm>
            <a:off x="524660" y="2581034"/>
            <a:ext cx="16328415" cy="6062252"/>
          </a:xfrm>
          <a:prstGeom prst="rect">
            <a:avLst/>
          </a:prstGeom>
          <a:solidFill>
            <a:srgbClr val="DB9463"/>
          </a:solidFill>
        </p:spPr>
      </p:sp>
      <p:sp>
        <p:nvSpPr>
          <p:cNvPr id="7" name="AutoShape 7"/>
          <p:cNvSpPr/>
          <p:nvPr/>
        </p:nvSpPr>
        <p:spPr>
          <a:xfrm>
            <a:off x="838200" y="2828918"/>
            <a:ext cx="16453858" cy="5757218"/>
          </a:xfrm>
          <a:prstGeom prst="rect">
            <a:avLst/>
          </a:prstGeom>
          <a:solidFill>
            <a:srgbClr val="FFFBEC"/>
          </a:solidFill>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479115" y="2331818"/>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55912" y="6162504"/>
            <a:ext cx="2365967" cy="40473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310385" y="2490896"/>
            <a:ext cx="622221" cy="630243"/>
          </a:xfrm>
          <a:prstGeom prst="rect">
            <a:avLst/>
          </a:prstGeom>
        </p:spPr>
      </p:pic>
      <p:sp>
        <p:nvSpPr>
          <p:cNvPr id="16" name="Rectangle 15"/>
          <p:cNvSpPr/>
          <p:nvPr/>
        </p:nvSpPr>
        <p:spPr>
          <a:xfrm>
            <a:off x="1424448" y="3440516"/>
            <a:ext cx="15281362" cy="4324132"/>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Thực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hiện kế hoạch vượt qua khó khăn của bản thân. </a:t>
            </a:r>
            <a:endPar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Lưu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lại kết quả thực hiện kế hoạch vượt khó của em bằng hình ảnh, bài viết hoặc sản phẩm đã làm để chia sẻ với cả lớp</a:t>
            </a: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677" y="7500512"/>
            <a:ext cx="1823269" cy="2667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8421005" y="-3221913"/>
            <a:ext cx="1674591" cy="9677402"/>
          </a:xfrm>
          <a:prstGeom prst="rect">
            <a:avLst/>
          </a:prstGeom>
          <a:solidFill>
            <a:srgbClr val="51604D"/>
          </a:solidFill>
        </p:spPr>
      </p:sp>
      <p:sp>
        <p:nvSpPr>
          <p:cNvPr id="4" name="AutoShape 4"/>
          <p:cNvSpPr/>
          <p:nvPr/>
        </p:nvSpPr>
        <p:spPr>
          <a:xfrm rot="-5400000">
            <a:off x="8270088" y="-3426616"/>
            <a:ext cx="1671630" cy="9677401"/>
          </a:xfrm>
          <a:prstGeom prst="rect">
            <a:avLst/>
          </a:prstGeom>
          <a:solidFill>
            <a:srgbClr val="FFFBEC"/>
          </a:solidFill>
        </p:spPr>
      </p:sp>
      <p:sp>
        <p:nvSpPr>
          <p:cNvPr id="5" name="TextBox 5"/>
          <p:cNvSpPr txBox="1"/>
          <p:nvPr/>
        </p:nvSpPr>
        <p:spPr>
          <a:xfrm>
            <a:off x="5187614" y="927111"/>
            <a:ext cx="7963156" cy="1037463"/>
          </a:xfrm>
          <a:prstGeom prst="rect">
            <a:avLst/>
          </a:prstGeom>
        </p:spPr>
        <p:txBody>
          <a:bodyPr wrap="square" lIns="0" tIns="0" rIns="0" bIns="0" rtlCol="0" anchor="t">
            <a:spAutoFit/>
          </a:bodyPr>
          <a:lstStyle/>
          <a:p>
            <a:pPr algn="ctr">
              <a:lnSpc>
                <a:spcPts val="8640"/>
              </a:lnSpc>
            </a:pPr>
            <a:r>
              <a:rPr lang="vi-VN" sz="6400" b="1" spc="108" dirty="0" smtClean="0">
                <a:solidFill>
                  <a:srgbClr val="FF0000"/>
                </a:solidFill>
              </a:rPr>
              <a:t>NHIỆM VỤ VỀ NHÀ</a:t>
            </a:r>
            <a:endParaRPr lang="en-US" sz="6400" b="1" spc="108" dirty="0">
              <a:solidFill>
                <a:srgbClr val="FF0000"/>
              </a:solidFill>
            </a:endParaRPr>
          </a:p>
        </p:txBody>
      </p:sp>
      <p:sp>
        <p:nvSpPr>
          <p:cNvPr id="6" name="AutoShape 6"/>
          <p:cNvSpPr/>
          <p:nvPr/>
        </p:nvSpPr>
        <p:spPr>
          <a:xfrm>
            <a:off x="524660" y="2581034"/>
            <a:ext cx="16328415" cy="6062252"/>
          </a:xfrm>
          <a:prstGeom prst="rect">
            <a:avLst/>
          </a:prstGeom>
          <a:solidFill>
            <a:srgbClr val="DB9463"/>
          </a:solidFill>
        </p:spPr>
      </p:sp>
      <p:sp>
        <p:nvSpPr>
          <p:cNvPr id="7" name="AutoShape 7"/>
          <p:cNvSpPr/>
          <p:nvPr/>
        </p:nvSpPr>
        <p:spPr>
          <a:xfrm>
            <a:off x="838200" y="2828918"/>
            <a:ext cx="16453858" cy="5757218"/>
          </a:xfrm>
          <a:prstGeom prst="rect">
            <a:avLst/>
          </a:prstGeom>
          <a:solidFill>
            <a:srgbClr val="FFFBEC"/>
          </a:solidFill>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479115" y="2331818"/>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55912" y="6162504"/>
            <a:ext cx="2365967" cy="40473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310385" y="2490896"/>
            <a:ext cx="622221" cy="630243"/>
          </a:xfrm>
          <a:prstGeom prst="rect">
            <a:avLst/>
          </a:prstGeom>
        </p:spPr>
      </p:pic>
      <p:sp>
        <p:nvSpPr>
          <p:cNvPr id="16" name="Rectangle 15"/>
          <p:cNvSpPr/>
          <p:nvPr/>
        </p:nvSpPr>
        <p:spPr>
          <a:xfrm>
            <a:off x="1622160" y="3369023"/>
            <a:ext cx="14885937" cy="465768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Chia sẻ kế hoạch và viết kết quả vượt qua khó khăn của bản thân với cha mẹ, người thân trong gia đình.</a:t>
            </a: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smtClean="0">
                <a:solidFill>
                  <a:srgbClr val="000000"/>
                </a:solidFill>
                <a:ea typeface="Calibri" panose="020F0502020204030204" pitchFamily="34" charset="0"/>
                <a:cs typeface="Arial" panose="020B0604020202020204" pitchFamily="34" charset="0"/>
              </a:rPr>
              <a:t>Lắng </a:t>
            </a:r>
            <a:r>
              <a:rPr lang="vi-VN" sz="4500" dirty="0">
                <a:solidFill>
                  <a:srgbClr val="000000"/>
                </a:solidFill>
                <a:ea typeface="Calibri" panose="020F0502020204030204" pitchFamily="34" charset="0"/>
                <a:cs typeface="Arial" panose="020B0604020202020204" pitchFamily="34" charset="0"/>
              </a:rPr>
              <a:t>nghe ý kiến đóng góp của người thân</a:t>
            </a: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smtClean="0">
                <a:solidFill>
                  <a:srgbClr val="000000"/>
                </a:solidFill>
                <a:ea typeface="Calibri" panose="020F0502020204030204" pitchFamily="34" charset="0"/>
                <a:cs typeface="Arial" panose="020B0604020202020204" pitchFamily="34" charset="0"/>
              </a:rPr>
              <a:t>Hoàn </a:t>
            </a:r>
            <a:r>
              <a:rPr lang="vi-VN" sz="4500" dirty="0">
                <a:solidFill>
                  <a:srgbClr val="000000"/>
                </a:solidFill>
                <a:ea typeface="Calibri" panose="020F0502020204030204" pitchFamily="34" charset="0"/>
                <a:cs typeface="Arial" panose="020B0604020202020204" pitchFamily="34" charset="0"/>
              </a:rPr>
              <a:t>thiện kế hoạch theo các góp ý.</a:t>
            </a:r>
          </a:p>
        </p:txBody>
      </p:sp>
      <p:pic>
        <p:nvPicPr>
          <p:cNvPr id="17"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677" y="7500512"/>
            <a:ext cx="1823269" cy="2667016"/>
          </a:xfrm>
          <a:prstGeom prst="rect">
            <a:avLst/>
          </a:prstGeom>
        </p:spPr>
      </p:pic>
    </p:spTree>
    <p:extLst>
      <p:ext uri="{BB962C8B-B14F-4D97-AF65-F5344CB8AC3E}">
        <p14:creationId xmlns:p14="http://schemas.microsoft.com/office/powerpoint/2010/main" val="3453324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287</Words>
  <Application>Microsoft Office PowerPoint</Application>
  <PresentationFormat>Custom</PresentationFormat>
  <Paragraphs>33</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Nguyễn</dc:creator>
  <cp:lastModifiedBy>055</cp:lastModifiedBy>
  <cp:revision>10</cp:revision>
  <dcterms:created xsi:type="dcterms:W3CDTF">2006-08-16T00:00:00Z</dcterms:created>
  <dcterms:modified xsi:type="dcterms:W3CDTF">2024-11-07T12:38:23Z</dcterms:modified>
  <dc:identifier>DAEswOIwa4E</dc:identifier>
</cp:coreProperties>
</file>