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56" r:id="rId3"/>
    <p:sldId id="259" r:id="rId4"/>
    <p:sldId id="257" r:id="rId5"/>
    <p:sldId id="261" r:id="rId6"/>
    <p:sldId id="269" r:id="rId7"/>
    <p:sldId id="270" r:id="rId8"/>
    <p:sldId id="271" r:id="rId9"/>
    <p:sldId id="272" r:id="rId10"/>
    <p:sldId id="273" r:id="rId11"/>
    <p:sldId id="263" r:id="rId12"/>
    <p:sldId id="262" r:id="rId13"/>
    <p:sldId id="266" r:id="rId14"/>
  </p:sldIdLst>
  <p:sldSz cx="18288000" cy="10287000"/>
  <p:notesSz cx="6858000" cy="9144000"/>
  <p:embeddedFontLst>
    <p:embeddedFont>
      <p:font typeface="Calibri" panose="020F0502020204030204"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B"/>
    <a:srgbClr val="FFFFC5"/>
    <a:srgbClr val="F6F2F0"/>
    <a:srgbClr val="F2E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svg"/><Relationship Id="rId5" Type="http://schemas.openxmlformats.org/officeDocument/2006/relationships/image" Target="../media/image33.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51.svg"/><Relationship Id="rId7" Type="http://schemas.openxmlformats.org/officeDocument/2006/relationships/image" Target="../media/image20.svg"/><Relationship Id="rId12"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2.png"/><Relationship Id="rId10" Type="http://schemas.openxmlformats.org/officeDocument/2006/relationships/image" Target="../media/image6.sv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13" Type="http://schemas.openxmlformats.org/officeDocument/2006/relationships/image" Target="../media/image50.svg"/><Relationship Id="rId3" Type="http://schemas.openxmlformats.org/officeDocument/2006/relationships/image" Target="../media/image2.pn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svg"/><Relationship Id="rId5" Type="http://schemas.openxmlformats.org/officeDocument/2006/relationships/image" Target="../media/image27.sv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6.svg"/><Relationship Id="rId14" Type="http://schemas.openxmlformats.org/officeDocument/2006/relationships/image" Target="../media/image20.png"/><Relationship Id="rId22" Type="http://schemas.openxmlformats.org/officeDocument/2006/relationships/image" Target="../media/image209.sv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svg"/><Relationship Id="rId3" Type="http://schemas.openxmlformats.org/officeDocument/2006/relationships/image" Target="../media/image10.png"/><Relationship Id="rId7" Type="http://schemas.openxmlformats.org/officeDocument/2006/relationships/image" Target="../media/image25.sv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svg"/><Relationship Id="rId5" Type="http://schemas.openxmlformats.org/officeDocument/2006/relationships/image" Target="../media/image2.png"/><Relationship Id="rId15" Type="http://schemas.openxmlformats.org/officeDocument/2006/relationships/image" Target="../media/image31.svg"/><Relationship Id="rId10" Type="http://schemas.openxmlformats.org/officeDocument/2006/relationships/image" Target="../media/image22.png"/><Relationship Id="rId4" Type="http://schemas.openxmlformats.org/officeDocument/2006/relationships/image" Target="../media/image10.svg"/><Relationship Id="rId9" Type="http://schemas.openxmlformats.org/officeDocument/2006/relationships/image" Target="../media/image8.sv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svg"/><Relationship Id="rId5" Type="http://schemas.openxmlformats.org/officeDocument/2006/relationships/image" Target="../media/image33.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7.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sv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image" Target="../media/image10.svg"/><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7" Type="http://schemas.openxmlformats.org/officeDocument/2006/relationships/image" Target="../media/image20.sv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2.png"/><Relationship Id="rId10" Type="http://schemas.openxmlformats.org/officeDocument/2006/relationships/image" Target="../media/image6.sv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21" Type="http://schemas.openxmlformats.org/officeDocument/2006/relationships/image" Target="../media/image43.sv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4.png"/><Relationship Id="rId10" Type="http://schemas.openxmlformats.org/officeDocument/2006/relationships/image" Target="../media/image6.sv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2"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5.png"/><Relationship Id="rId10" Type="http://schemas.openxmlformats.org/officeDocument/2006/relationships/image" Target="../media/image6.sv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6.png"/><Relationship Id="rId10" Type="http://schemas.openxmlformats.org/officeDocument/2006/relationships/image" Target="../media/image6.sv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10" Type="http://schemas.openxmlformats.org/officeDocument/2006/relationships/image" Target="../media/image6.sv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4" name="Group 4"/>
          <p:cNvGrpSpPr/>
          <p:nvPr/>
        </p:nvGrpSpPr>
        <p:grpSpPr>
          <a:xfrm>
            <a:off x="1338580" y="1638300"/>
            <a:ext cx="15621000" cy="6039614"/>
            <a:chOff x="0" y="0"/>
            <a:chExt cx="10262791" cy="5573799"/>
          </a:xfrm>
        </p:grpSpPr>
        <p:sp>
          <p:nvSpPr>
            <p:cNvPr id="5" name="Freeform 5"/>
            <p:cNvSpPr/>
            <p:nvPr/>
          </p:nvSpPr>
          <p:spPr>
            <a:xfrm>
              <a:off x="-9098" y="-6509"/>
              <a:ext cx="10277122"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sp>
        <p:nvSpPr>
          <p:cNvPr id="6" name="TextBox 6"/>
          <p:cNvSpPr txBox="1"/>
          <p:nvPr/>
        </p:nvSpPr>
        <p:spPr>
          <a:xfrm>
            <a:off x="2173838" y="2371692"/>
            <a:ext cx="13944599" cy="3239861"/>
          </a:xfrm>
          <a:prstGeom prst="rect">
            <a:avLst/>
          </a:prstGeom>
        </p:spPr>
        <p:txBody>
          <a:bodyPr wrap="square" lIns="0" tIns="0" rIns="0" bIns="0" rtlCol="0" anchor="t">
            <a:spAutoFit/>
          </a:bodyPr>
          <a:lstStyle/>
          <a:p>
            <a:pPr algn="ctr">
              <a:lnSpc>
                <a:spcPts val="13520"/>
              </a:lnSpc>
            </a:pPr>
            <a:r>
              <a:rPr lang="vi-VN" sz="7200" b="1" dirty="0" smtClean="0">
                <a:solidFill>
                  <a:srgbClr val="5E3023"/>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5E3023"/>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472180" y="5769436"/>
            <a:ext cx="10479200" cy="549224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34432">
            <a:off x="791334" y="1039323"/>
            <a:ext cx="1483455" cy="192429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11195">
            <a:off x="15865756" y="6610206"/>
            <a:ext cx="1528941" cy="1983296"/>
          </a:xfrm>
          <a:prstGeom prst="rect">
            <a:avLst/>
          </a:prstGeom>
        </p:spPr>
      </p:pic>
      <p:pic>
        <p:nvPicPr>
          <p:cNvPr id="10"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460337" y="788869"/>
            <a:ext cx="1371600" cy="1472348"/>
          </a:xfrm>
          <a:prstGeom prst="rect">
            <a:avLst/>
          </a:prstGeom>
        </p:spPr>
      </p:pic>
    </p:spTree>
  </p:cSld>
  <p:clrMapOvr>
    <a:masterClrMapping/>
  </p:clrMapOvr>
  <p:transition spd="slow">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2F0"/>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202210" y="8738493"/>
            <a:ext cx="1567804" cy="2033708"/>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7252382" y="847725"/>
            <a:ext cx="1648883" cy="2138882"/>
          </a:xfrm>
          <a:prstGeom prst="rect">
            <a:avLst/>
          </a:prstGeom>
        </p:spPr>
      </p:pic>
      <p:sp>
        <p:nvSpPr>
          <p:cNvPr id="32" name="Rectangle 31"/>
          <p:cNvSpPr/>
          <p:nvPr/>
        </p:nvSpPr>
        <p:spPr>
          <a:xfrm>
            <a:off x="444121" y="134846"/>
            <a:ext cx="17632703" cy="2308324"/>
          </a:xfrm>
          <a:prstGeom prst="rect">
            <a:avLst/>
          </a:prstGeom>
        </p:spPr>
        <p:txBody>
          <a:bodyPr wrap="square">
            <a:spAutoFit/>
          </a:bodyPr>
          <a:lstStyle/>
          <a:p>
            <a:pPr lvl="0" algn="just">
              <a:lnSpc>
                <a:spcPct val="150000"/>
              </a:lnSpc>
            </a:pPr>
            <a:r>
              <a:rPr lang="vi-VN" sz="4800" b="1" dirty="0" smtClean="0">
                <a:solidFill>
                  <a:srgbClr val="5E3023">
                    <a:alpha val="81961"/>
                  </a:srgbClr>
                </a:solidFill>
                <a:cs typeface="Arial" panose="020B0604020202020204" pitchFamily="34" charset="0"/>
              </a:rPr>
              <a:t>4. Thiết kế và giới thiệu sản phẩm về việc tự bảo vệ trước các tình huống nguy hiểm</a:t>
            </a:r>
            <a:endParaRPr lang="vi-VN" sz="4800" b="1" dirty="0">
              <a:solidFill>
                <a:srgbClr val="5E3023">
                  <a:alpha val="81961"/>
                </a:srgbClr>
              </a:solidFill>
              <a:cs typeface="Arial" panose="020B0604020202020204" pitchFamily="34" charset="0"/>
            </a:endParaRPr>
          </a:p>
        </p:txBody>
      </p:sp>
      <p:sp>
        <p:nvSpPr>
          <p:cNvPr id="16" name="TextBox 15"/>
          <p:cNvSpPr txBox="1"/>
          <p:nvPr/>
        </p:nvSpPr>
        <p:spPr>
          <a:xfrm>
            <a:off x="5989411" y="2342501"/>
            <a:ext cx="5506636" cy="1002710"/>
          </a:xfrm>
          <a:prstGeom prst="rect">
            <a:avLst/>
          </a:prstGeom>
          <a:noFill/>
        </p:spPr>
        <p:txBody>
          <a:bodyPr wrap="none" rtlCol="0">
            <a:spAutoFit/>
          </a:bodyPr>
          <a:lstStyle/>
          <a:p>
            <a:pPr algn="ctr">
              <a:lnSpc>
                <a:spcPct val="150000"/>
              </a:lnSpc>
            </a:pPr>
            <a:r>
              <a:rPr lang="vi-VN" sz="4500" b="1" dirty="0" smtClean="0">
                <a:solidFill>
                  <a:srgbClr val="FF0000"/>
                </a:solidFill>
              </a:rPr>
              <a:t>THẢO LUẬN NHÓM</a:t>
            </a:r>
          </a:p>
        </p:txBody>
      </p:sp>
      <p:grpSp>
        <p:nvGrpSpPr>
          <p:cNvPr id="17" name="Group 16"/>
          <p:cNvGrpSpPr/>
          <p:nvPr/>
        </p:nvGrpSpPr>
        <p:grpSpPr>
          <a:xfrm>
            <a:off x="816703" y="3654204"/>
            <a:ext cx="1602201" cy="1668960"/>
            <a:chOff x="1110805" y="3789381"/>
            <a:chExt cx="1602201" cy="1668960"/>
          </a:xfrm>
        </p:grpSpPr>
        <p:pic>
          <p:nvPicPr>
            <p:cNvPr id="18"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0805" y="3789381"/>
              <a:ext cx="1602201" cy="1668960"/>
            </a:xfrm>
            <a:prstGeom prst="rect">
              <a:avLst/>
            </a:prstGeom>
          </p:spPr>
        </p:pic>
        <p:sp>
          <p:nvSpPr>
            <p:cNvPr id="19"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en-US" sz="5600" b="1" dirty="0" smtClean="0">
                  <a:solidFill>
                    <a:srgbClr val="F8F6F4"/>
                  </a:solidFill>
                  <a:latin typeface="Arial" panose="020B0604020202020204" pitchFamily="34" charset="0"/>
                  <a:cs typeface="Arial" panose="020B0604020202020204" pitchFamily="34" charset="0"/>
                </a:rPr>
                <a:t>1</a:t>
              </a:r>
              <a:endParaRPr lang="en-US" sz="5600" b="1" dirty="0">
                <a:solidFill>
                  <a:srgbClr val="F8F6F4"/>
                </a:solidFill>
                <a:latin typeface="Arial" panose="020B0604020202020204" pitchFamily="34" charset="0"/>
                <a:cs typeface="Arial" panose="020B0604020202020204" pitchFamily="34" charset="0"/>
              </a:endParaRPr>
            </a:p>
          </p:txBody>
        </p:sp>
      </p:grpSp>
      <p:sp>
        <p:nvSpPr>
          <p:cNvPr id="20" name="Rectangle 19"/>
          <p:cNvSpPr/>
          <p:nvPr/>
        </p:nvSpPr>
        <p:spPr>
          <a:xfrm>
            <a:off x="2597971" y="3395376"/>
            <a:ext cx="4315605"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1: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vi-VN" sz="4200" dirty="0" smtClean="0">
                <a:solidFill>
                  <a:srgbClr val="000000"/>
                </a:solidFill>
                <a:latin typeface="Arial" panose="020B0604020202020204" pitchFamily="34" charset="0"/>
                <a:cs typeface="Arial" panose="020B0604020202020204" pitchFamily="34" charset="0"/>
              </a:rPr>
              <a:t>Thiết kế áp phích</a:t>
            </a:r>
            <a:endParaRPr lang="en-US" sz="4200" dirty="0">
              <a:latin typeface="Arial" panose="020B0604020202020204" pitchFamily="34" charset="0"/>
              <a:cs typeface="Arial" panose="020B0604020202020204" pitchFamily="34" charset="0"/>
            </a:endParaRPr>
          </a:p>
        </p:txBody>
      </p:sp>
      <p:grpSp>
        <p:nvGrpSpPr>
          <p:cNvPr id="21" name="Group 20"/>
          <p:cNvGrpSpPr/>
          <p:nvPr/>
        </p:nvGrpSpPr>
        <p:grpSpPr>
          <a:xfrm>
            <a:off x="9060578" y="3608664"/>
            <a:ext cx="1602201" cy="1668960"/>
            <a:chOff x="1110805" y="3789381"/>
            <a:chExt cx="1602201" cy="1668960"/>
          </a:xfrm>
        </p:grpSpPr>
        <p:pic>
          <p:nvPicPr>
            <p:cNvPr id="22"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0805" y="3789381"/>
              <a:ext cx="1602201" cy="1668960"/>
            </a:xfrm>
            <a:prstGeom prst="rect">
              <a:avLst/>
            </a:prstGeom>
          </p:spPr>
        </p:pic>
        <p:sp>
          <p:nvSpPr>
            <p:cNvPr id="23"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vi-VN" sz="5600" b="1" dirty="0">
                  <a:solidFill>
                    <a:srgbClr val="F8F6F4"/>
                  </a:solidFill>
                  <a:latin typeface="Arial" panose="020B0604020202020204" pitchFamily="34" charset="0"/>
                  <a:cs typeface="Arial" panose="020B0604020202020204" pitchFamily="34" charset="0"/>
                </a:rPr>
                <a:t>2</a:t>
              </a:r>
              <a:endParaRPr lang="en-US" sz="5600" b="1" dirty="0">
                <a:solidFill>
                  <a:srgbClr val="F8F6F4"/>
                </a:solidFill>
                <a:latin typeface="Arial" panose="020B0604020202020204" pitchFamily="34" charset="0"/>
                <a:cs typeface="Arial" panose="020B0604020202020204" pitchFamily="34" charset="0"/>
              </a:endParaRPr>
            </a:p>
          </p:txBody>
        </p:sp>
      </p:grpSp>
      <p:sp>
        <p:nvSpPr>
          <p:cNvPr id="24" name="Rectangle 23"/>
          <p:cNvSpPr/>
          <p:nvPr/>
        </p:nvSpPr>
        <p:spPr>
          <a:xfrm>
            <a:off x="10841846" y="3349836"/>
            <a:ext cx="4496744"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2</a:t>
            </a:r>
            <a:r>
              <a:rPr lang="de-DE"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vi-VN" sz="4200" dirty="0" smtClean="0">
                <a:solidFill>
                  <a:srgbClr val="000000"/>
                </a:solidFill>
                <a:latin typeface="Arial" panose="020B0604020202020204" pitchFamily="34" charset="0"/>
                <a:cs typeface="Arial" panose="020B0604020202020204" pitchFamily="34" charset="0"/>
              </a:rPr>
              <a:t>Thiết kế video clip</a:t>
            </a:r>
            <a:endParaRPr lang="en-US" sz="4200" dirty="0">
              <a:latin typeface="Arial" panose="020B0604020202020204" pitchFamily="34" charset="0"/>
              <a:cs typeface="Arial" panose="020B0604020202020204" pitchFamily="34" charset="0"/>
            </a:endParaRPr>
          </a:p>
        </p:txBody>
      </p:sp>
      <p:grpSp>
        <p:nvGrpSpPr>
          <p:cNvPr id="25" name="Group 24"/>
          <p:cNvGrpSpPr/>
          <p:nvPr/>
        </p:nvGrpSpPr>
        <p:grpSpPr>
          <a:xfrm>
            <a:off x="806526" y="6217960"/>
            <a:ext cx="1602201" cy="1668960"/>
            <a:chOff x="1110805" y="3789381"/>
            <a:chExt cx="1602201" cy="1668960"/>
          </a:xfrm>
        </p:grpSpPr>
        <p:pic>
          <p:nvPicPr>
            <p:cNvPr id="2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0805" y="3789381"/>
              <a:ext cx="1602201" cy="1668960"/>
            </a:xfrm>
            <a:prstGeom prst="rect">
              <a:avLst/>
            </a:prstGeom>
          </p:spPr>
        </p:pic>
        <p:sp>
          <p:nvSpPr>
            <p:cNvPr id="27"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vi-VN" sz="5600" b="1" dirty="0">
                  <a:solidFill>
                    <a:srgbClr val="F8F6F4"/>
                  </a:solidFill>
                  <a:latin typeface="Arial" panose="020B0604020202020204" pitchFamily="34" charset="0"/>
                  <a:cs typeface="Arial" panose="020B0604020202020204" pitchFamily="34" charset="0"/>
                </a:rPr>
                <a:t>3</a:t>
              </a:r>
              <a:endParaRPr lang="en-US" sz="5600" b="1" dirty="0">
                <a:solidFill>
                  <a:srgbClr val="F8F6F4"/>
                </a:solidFill>
                <a:latin typeface="Arial" panose="020B0604020202020204" pitchFamily="34" charset="0"/>
                <a:cs typeface="Arial" panose="020B0604020202020204" pitchFamily="34" charset="0"/>
              </a:endParaRPr>
            </a:p>
          </p:txBody>
        </p:sp>
      </p:grpSp>
      <p:sp>
        <p:nvSpPr>
          <p:cNvPr id="28" name="Rectangle 27"/>
          <p:cNvSpPr/>
          <p:nvPr/>
        </p:nvSpPr>
        <p:spPr>
          <a:xfrm>
            <a:off x="2587794" y="5959132"/>
            <a:ext cx="4615366"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200" b="1"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de-DE"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vi-VN"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Thiết kế tiểu phẩm</a:t>
            </a:r>
            <a:endParaRPr lang="en-US" sz="4200" dirty="0">
              <a:latin typeface="Arial" panose="020B0604020202020204" pitchFamily="34" charset="0"/>
              <a:cs typeface="Arial" panose="020B0604020202020204" pitchFamily="34" charset="0"/>
            </a:endParaRPr>
          </a:p>
        </p:txBody>
      </p:sp>
      <p:grpSp>
        <p:nvGrpSpPr>
          <p:cNvPr id="29" name="Group 28"/>
          <p:cNvGrpSpPr/>
          <p:nvPr/>
        </p:nvGrpSpPr>
        <p:grpSpPr>
          <a:xfrm>
            <a:off x="9060578" y="6218928"/>
            <a:ext cx="1602201" cy="1668960"/>
            <a:chOff x="1110805" y="3789381"/>
            <a:chExt cx="1602201" cy="1668960"/>
          </a:xfrm>
        </p:grpSpPr>
        <p:pic>
          <p:nvPicPr>
            <p:cNvPr id="33"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0805" y="3789381"/>
              <a:ext cx="1602201" cy="1668960"/>
            </a:xfrm>
            <a:prstGeom prst="rect">
              <a:avLst/>
            </a:prstGeom>
          </p:spPr>
        </p:pic>
        <p:sp>
          <p:nvSpPr>
            <p:cNvPr id="34"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vi-VN" sz="5600" b="1" dirty="0" smtClean="0">
                  <a:solidFill>
                    <a:srgbClr val="F8F6F4"/>
                  </a:solidFill>
                  <a:latin typeface="Arial" panose="020B0604020202020204" pitchFamily="34" charset="0"/>
                  <a:cs typeface="Arial" panose="020B0604020202020204" pitchFamily="34" charset="0"/>
                </a:rPr>
                <a:t>4</a:t>
              </a:r>
              <a:endParaRPr lang="en-US" sz="5600" b="1" dirty="0">
                <a:solidFill>
                  <a:srgbClr val="F8F6F4"/>
                </a:solidFill>
                <a:latin typeface="Arial" panose="020B0604020202020204" pitchFamily="34" charset="0"/>
                <a:cs typeface="Arial" panose="020B0604020202020204" pitchFamily="34" charset="0"/>
              </a:endParaRPr>
            </a:p>
          </p:txBody>
        </p:sp>
      </p:grpSp>
      <p:sp>
        <p:nvSpPr>
          <p:cNvPr id="35" name="Rectangle 34"/>
          <p:cNvSpPr/>
          <p:nvPr/>
        </p:nvSpPr>
        <p:spPr>
          <a:xfrm>
            <a:off x="10841846" y="5960100"/>
            <a:ext cx="7212231"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4</a:t>
            </a:r>
            <a:r>
              <a:rPr lang="de-DE"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vi-VN"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Sáng tác một bài thơ hoặc vè</a:t>
            </a:r>
            <a:endParaRPr lang="en-US" sz="4200" dirty="0">
              <a:latin typeface="Arial" panose="020B0604020202020204" pitchFamily="34" charset="0"/>
              <a:cs typeface="Arial" panose="020B0604020202020204" pitchFamily="34" charset="0"/>
            </a:endParaRPr>
          </a:p>
        </p:txBody>
      </p:sp>
      <p:pic>
        <p:nvPicPr>
          <p:cNvPr id="36"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913576" y="7863965"/>
            <a:ext cx="3015585" cy="2740413"/>
          </a:xfrm>
          <a:prstGeom prst="rect">
            <a:avLst/>
          </a:prstGeom>
        </p:spPr>
      </p:pic>
    </p:spTree>
    <p:extLst>
      <p:ext uri="{BB962C8B-B14F-4D97-AF65-F5344CB8AC3E}">
        <p14:creationId xmlns:p14="http://schemas.microsoft.com/office/powerpoint/2010/main" val="1757698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Scale>
                                      <p:cBhvr>
                                        <p:cTn id="1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0"/>
                                        </p:tgtEl>
                                        <p:attrNameLst>
                                          <p:attrName>ppt_x</p:attrName>
                                          <p:attrName>ppt_y</p:attrName>
                                        </p:attrNameLst>
                                      </p:cBhvr>
                                    </p:animMotion>
                                    <p:animEffect transition="in" filter="fade">
                                      <p:cBhvr>
                                        <p:cTn id="19" dur="1000"/>
                                        <p:tgtEl>
                                          <p:spTgt spid="20"/>
                                        </p:tgtEl>
                                      </p:cBhvr>
                                    </p:animEffect>
                                  </p:childTnLst>
                                </p:cTn>
                              </p:par>
                              <p:par>
                                <p:cTn id="20" presetID="5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Scale>
                                      <p:cBhvr>
                                        <p:cTn id="2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21"/>
                                        </p:tgtEl>
                                        <p:attrNameLst>
                                          <p:attrName>ppt_x</p:attrName>
                                          <p:attrName>ppt_y</p:attrName>
                                        </p:attrNameLst>
                                      </p:cBhvr>
                                    </p:animMotion>
                                    <p:animEffect transition="in" filter="fade">
                                      <p:cBhvr>
                                        <p:cTn id="24" dur="1000"/>
                                        <p:tgtEl>
                                          <p:spTgt spid="21"/>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Scale>
                                      <p:cBhvr>
                                        <p:cTn id="27"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4"/>
                                        </p:tgtEl>
                                        <p:attrNameLst>
                                          <p:attrName>ppt_x</p:attrName>
                                          <p:attrName>ppt_y</p:attrName>
                                        </p:attrNameLst>
                                      </p:cBhvr>
                                    </p:animMotion>
                                    <p:animEffect transition="in" filter="fade">
                                      <p:cBhvr>
                                        <p:cTn id="29" dur="1000"/>
                                        <p:tgtEl>
                                          <p:spTgt spid="24"/>
                                        </p:tgtEl>
                                      </p:cBhvr>
                                    </p:animEffect>
                                  </p:childTnLst>
                                </p:cTn>
                              </p:par>
                              <p:par>
                                <p:cTn id="30" presetID="5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Scale>
                                      <p:cBhvr>
                                        <p:cTn id="32"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5"/>
                                        </p:tgtEl>
                                        <p:attrNameLst>
                                          <p:attrName>ppt_x</p:attrName>
                                          <p:attrName>ppt_y</p:attrName>
                                        </p:attrNameLst>
                                      </p:cBhvr>
                                    </p:animMotion>
                                    <p:animEffect transition="in" filter="fade">
                                      <p:cBhvr>
                                        <p:cTn id="34" dur="1000"/>
                                        <p:tgtEl>
                                          <p:spTgt spid="25"/>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Scale>
                                      <p:cBhvr>
                                        <p:cTn id="37"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8"/>
                                        </p:tgtEl>
                                        <p:attrNameLst>
                                          <p:attrName>ppt_x</p:attrName>
                                          <p:attrName>ppt_y</p:attrName>
                                        </p:attrNameLst>
                                      </p:cBhvr>
                                    </p:animMotion>
                                    <p:animEffect transition="in" filter="fade">
                                      <p:cBhvr>
                                        <p:cTn id="39" dur="1000"/>
                                        <p:tgtEl>
                                          <p:spTgt spid="28"/>
                                        </p:tgtEl>
                                      </p:cBhvr>
                                    </p:animEffect>
                                  </p:childTnLst>
                                </p:cTn>
                              </p:par>
                              <p:par>
                                <p:cTn id="40" presetID="52"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Scale>
                                      <p:cBhvr>
                                        <p:cTn id="42"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29"/>
                                        </p:tgtEl>
                                        <p:attrNameLst>
                                          <p:attrName>ppt_x</p:attrName>
                                          <p:attrName>ppt_y</p:attrName>
                                        </p:attrNameLst>
                                      </p:cBhvr>
                                    </p:animMotion>
                                    <p:animEffect transition="in" filter="fade">
                                      <p:cBhvr>
                                        <p:cTn id="44" dur="1000"/>
                                        <p:tgtEl>
                                          <p:spTgt spid="29"/>
                                        </p:tgtEl>
                                      </p:cBhvr>
                                    </p:animEffect>
                                  </p:childTnLst>
                                </p:cTn>
                              </p:par>
                              <p:par>
                                <p:cTn id="45" presetID="52"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Scale>
                                      <p:cBhvr>
                                        <p:cTn id="47"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35"/>
                                        </p:tgtEl>
                                        <p:attrNameLst>
                                          <p:attrName>ppt_x</p:attrName>
                                          <p:attrName>ppt_y</p:attrName>
                                        </p:attrNameLst>
                                      </p:cBhvr>
                                    </p:animMotion>
                                    <p:animEffect transition="in" filter="fade">
                                      <p:cBhvr>
                                        <p:cTn id="49" dur="1000"/>
                                        <p:tgtEl>
                                          <p:spTgt spid="35"/>
                                        </p:tgtEl>
                                      </p:cBhvr>
                                    </p:animEffect>
                                  </p:childTnLst>
                                </p:cTn>
                              </p:par>
                              <p:par>
                                <p:cTn id="50" presetID="52"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Scale>
                                      <p:cBhvr>
                                        <p:cTn id="52"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36"/>
                                        </p:tgtEl>
                                        <p:attrNameLst>
                                          <p:attrName>ppt_x</p:attrName>
                                          <p:attrName>ppt_y</p:attrName>
                                        </p:attrNameLst>
                                      </p:cBhvr>
                                    </p:animMotion>
                                    <p:animEffect transition="in" filter="fade">
                                      <p:cBhvr>
                                        <p:cTn id="54"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4" grpId="0"/>
      <p:bldP spid="28"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600" y="1676400"/>
            <a:ext cx="16999980" cy="6819900"/>
          </a:xfrm>
          <a:prstGeom prst="rect">
            <a:avLst/>
          </a:prstGeom>
        </p:spPr>
      </p:pic>
      <p:sp>
        <p:nvSpPr>
          <p:cNvPr id="6" name="TextBox 6"/>
          <p:cNvSpPr txBox="1"/>
          <p:nvPr/>
        </p:nvSpPr>
        <p:spPr>
          <a:xfrm>
            <a:off x="4419600" y="378523"/>
            <a:ext cx="7658600" cy="1090940"/>
          </a:xfrm>
          <a:prstGeom prst="rect">
            <a:avLst/>
          </a:prstGeom>
        </p:spPr>
        <p:txBody>
          <a:bodyPr lIns="0" tIns="0" rIns="0" bIns="0" rtlCol="0" anchor="t">
            <a:spAutoFit/>
          </a:bodyPr>
          <a:lstStyle/>
          <a:p>
            <a:pPr marL="0" lvl="0" indent="0" algn="ctr">
              <a:lnSpc>
                <a:spcPts val="9360"/>
              </a:lnSpc>
              <a:spcBef>
                <a:spcPct val="0"/>
              </a:spcBef>
            </a:pPr>
            <a:r>
              <a:rPr lang="vi-VN" sz="6400" b="1" dirty="0" smtClean="0">
                <a:solidFill>
                  <a:srgbClr val="FF0000"/>
                </a:solidFill>
                <a:latin typeface="Arial" panose="020B0604020202020204" pitchFamily="34" charset="0"/>
                <a:cs typeface="Arial" panose="020B0604020202020204" pitchFamily="34" charset="0"/>
              </a:rPr>
              <a:t>TỔNG KẾT</a:t>
            </a:r>
            <a:endParaRPr lang="en-US" sz="6400" b="1" dirty="0">
              <a:solidFill>
                <a:srgbClr val="FF000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55398">
            <a:off x="-67249" y="764260"/>
            <a:ext cx="1695740" cy="198329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61952">
            <a:off x="16715437" y="6982072"/>
            <a:ext cx="1640606" cy="2128144"/>
          </a:xfrm>
          <a:prstGeom prst="rect">
            <a:avLst/>
          </a:prstGeom>
        </p:spPr>
      </p:pic>
      <p:sp>
        <p:nvSpPr>
          <p:cNvPr id="10" name="Rectangle 9"/>
          <p:cNvSpPr/>
          <p:nvPr/>
        </p:nvSpPr>
        <p:spPr>
          <a:xfrm>
            <a:off x="1496104" y="1762637"/>
            <a:ext cx="14934662" cy="5909310"/>
          </a:xfrm>
          <a:prstGeom prst="rect">
            <a:avLst/>
          </a:prstGeom>
        </p:spPr>
        <p:txBody>
          <a:bodyPr wrap="square">
            <a:spAutoFit/>
          </a:bodyPr>
          <a:lstStyle/>
          <a:p>
            <a:pPr algn="just">
              <a:lnSpc>
                <a:spcPct val="150000"/>
              </a:lnSpc>
            </a:pPr>
            <a:r>
              <a:rPr lang="vi-VN"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de-DE"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Khi </a:t>
            </a:r>
            <a:r>
              <a:rPr lang="de-DE" sz="4200" dirty="0">
                <a:solidFill>
                  <a:srgbClr val="000000"/>
                </a:solidFill>
                <a:latin typeface="Arial" panose="020B0604020202020204" pitchFamily="34" charset="0"/>
                <a:ea typeface="Calibri" panose="020F0502020204030204" pitchFamily="34" charset="0"/>
                <a:cs typeface="Arial" panose="020B0604020202020204" pitchFamily="34" charset="0"/>
              </a:rPr>
              <a:t>văn hóa, kinh tế và xã hội phát triển, sẽ có một số hệ lụy đi kèm, trong đó có các tình huống nguy hiểm đối với trẻ em tăng lên. Việc mất cảnh giác, chủ quan, thiếu kĩ năng có thể khiến các em rơi vào nguy hiểm bất cứ lúc nào. Vì vậy, các em cần chuẩn bị cho mình kiến thức và kĩ năng để có thể tự bảo vệ trước các tình huống nguy hiểm đó.</a:t>
            </a:r>
            <a:endParaRPr lang="en-US" sz="4200" dirty="0">
              <a:latin typeface="Arial" panose="020B0604020202020204" pitchFamily="34" charset="0"/>
              <a:cs typeface="Arial" panose="020B0604020202020204" pitchFamily="34" charset="0"/>
            </a:endParaRPr>
          </a:p>
        </p:txBody>
      </p:sp>
      <p:pic>
        <p:nvPicPr>
          <p:cNvPr id="11" name="Picture 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648647" y="244187"/>
            <a:ext cx="1241096" cy="1172836"/>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3172104" y="7485176"/>
            <a:ext cx="11582661" cy="2828044"/>
          </a:xfrm>
          <a:prstGeom prst="rect">
            <a:avLst/>
          </a:prstGeom>
        </p:spPr>
      </p:pic>
    </p:spTree>
  </p:cSld>
  <p:clrMapOvr>
    <a:masterClrMapping/>
  </p:clrMapOvr>
  <p:transition spd="slow">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800000" flipH="1">
            <a:off x="-552848" y="1802279"/>
            <a:ext cx="8142263" cy="10438799"/>
          </a:xfrm>
          <a:prstGeom prst="rect">
            <a:avLst/>
          </a:prstGeom>
        </p:spPr>
      </p:pic>
      <p:pic>
        <p:nvPicPr>
          <p:cNvPr id="4" name="Picture 4"/>
          <p:cNvPicPr>
            <a:picLocks noChangeAspect="1"/>
          </p:cNvPicPr>
          <p:nvPr/>
        </p:nvPicPr>
        <p:blipFill>
          <a:blip r:embed="rId5">
            <a:alphaModFix amt="65000"/>
          </a:blip>
          <a:srcRect t="7859" b="7859"/>
          <a:stretch>
            <a:fillRect/>
          </a:stretch>
        </p:blipFill>
        <p:spPr>
          <a:xfrm>
            <a:off x="9149080" y="0"/>
            <a:ext cx="9138920" cy="102870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9153" y="3213103"/>
            <a:ext cx="7214092" cy="6045197"/>
          </a:xfrm>
          <a:prstGeom prst="rect">
            <a:avLst/>
          </a:prstGeom>
        </p:spPr>
      </p:pic>
      <p:grpSp>
        <p:nvGrpSpPr>
          <p:cNvPr id="7" name="Group 7"/>
          <p:cNvGrpSpPr/>
          <p:nvPr/>
        </p:nvGrpSpPr>
        <p:grpSpPr>
          <a:xfrm>
            <a:off x="7543801" y="1467868"/>
            <a:ext cx="10058400" cy="7790432"/>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55398">
            <a:off x="7168751" y="740536"/>
            <a:ext cx="1466420" cy="1758463"/>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61952">
            <a:off x="16744181" y="8590103"/>
            <a:ext cx="1030238" cy="1336394"/>
          </a:xfrm>
          <a:prstGeom prst="rect">
            <a:avLst/>
          </a:prstGeom>
        </p:spPr>
      </p:pic>
      <p:pic>
        <p:nvPicPr>
          <p:cNvPr id="23"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092823" y="8213619"/>
            <a:ext cx="1837483" cy="503011"/>
          </a:xfrm>
          <a:prstGeom prst="rect">
            <a:avLst/>
          </a:prstGeom>
        </p:spPr>
      </p:pic>
      <p:sp>
        <p:nvSpPr>
          <p:cNvPr id="24" name="Rectangle 23"/>
          <p:cNvSpPr/>
          <p:nvPr/>
        </p:nvSpPr>
        <p:spPr>
          <a:xfrm>
            <a:off x="8440875" y="3830749"/>
            <a:ext cx="8605011" cy="3693319"/>
          </a:xfrm>
          <a:prstGeom prst="rect">
            <a:avLst/>
          </a:prstGeom>
        </p:spPr>
        <p:txBody>
          <a:bodyPr wrap="square">
            <a:spAutoFit/>
          </a:bodyPr>
          <a:lstStyle/>
          <a:p>
            <a:pPr marR="0" lvl="0" algn="just">
              <a:lnSpc>
                <a:spcPct val="150000"/>
              </a:lnSpc>
              <a:spcBef>
                <a:spcPts val="600"/>
              </a:spcBef>
              <a:spcAft>
                <a:spcPts val="0"/>
              </a:spcAft>
            </a:pPr>
            <a:r>
              <a:rPr lang="vi-VN" sz="5200" b="1" dirty="0">
                <a:ea typeface="Calibri" panose="020F0502020204030204" pitchFamily="34" charset="0"/>
                <a:cs typeface="Times New Roman" panose="02020603050405020304" pitchFamily="18" charset="0"/>
              </a:rPr>
              <a:t>Ôn lại kiến thức đã học chuẩn bị kiểm tra giữa kì 1 vào tuần sau.</a:t>
            </a:r>
            <a:endParaRPr lang="en-US" sz="5200" b="1" dirty="0">
              <a:effectLst/>
              <a:ea typeface="Calibri" panose="020F0502020204030204" pitchFamily="34" charset="0"/>
              <a:cs typeface="Times New Roman" panose="02020603050405020304" pitchFamily="18" charset="0"/>
            </a:endParaRPr>
          </a:p>
        </p:txBody>
      </p:sp>
      <p:sp>
        <p:nvSpPr>
          <p:cNvPr id="25" name="TextBox 5"/>
          <p:cNvSpPr txBox="1"/>
          <p:nvPr/>
        </p:nvSpPr>
        <p:spPr>
          <a:xfrm>
            <a:off x="8429502" y="2477644"/>
            <a:ext cx="8811730" cy="1205458"/>
          </a:xfrm>
          <a:prstGeom prst="rect">
            <a:avLst/>
          </a:prstGeom>
        </p:spPr>
        <p:txBody>
          <a:bodyPr wrap="square" lIns="0" tIns="0" rIns="0" bIns="0" rtlCol="0" anchor="t">
            <a:spAutoFit/>
          </a:bodyPr>
          <a:lstStyle/>
          <a:p>
            <a:pPr marL="0" lvl="0" indent="0" algn="ctr">
              <a:lnSpc>
                <a:spcPts val="9360"/>
              </a:lnSpc>
              <a:spcBef>
                <a:spcPct val="0"/>
              </a:spcBef>
            </a:pPr>
            <a:r>
              <a:rPr lang="vi-VN" sz="6400" b="1" dirty="0" smtClean="0">
                <a:solidFill>
                  <a:srgbClr val="FF0000"/>
                </a:solidFill>
                <a:latin typeface="Arial" panose="020B0604020202020204" pitchFamily="34" charset="0"/>
                <a:cs typeface="Arial" panose="020B0604020202020204" pitchFamily="34" charset="0"/>
              </a:rPr>
              <a:t>HƯỚNG DẪN VỀ NHÀ</a:t>
            </a:r>
            <a:endParaRPr lang="en-US" sz="6400" b="1" dirty="0">
              <a:solidFill>
                <a:srgbClr val="FF0000"/>
              </a:solidFill>
              <a:latin typeface="Arial" panose="020B0604020202020204" pitchFamily="34" charset="0"/>
              <a:cs typeface="Arial" panose="020B0604020202020204" pitchFamily="34" charset="0"/>
            </a:endParaRPr>
          </a:p>
        </p:txBody>
      </p:sp>
      <p:pic>
        <p:nvPicPr>
          <p:cNvPr id="26"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61042" y="359371"/>
            <a:ext cx="2743589" cy="33237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4" name="Group 4"/>
          <p:cNvGrpSpPr/>
          <p:nvPr/>
        </p:nvGrpSpPr>
        <p:grpSpPr>
          <a:xfrm>
            <a:off x="1338580" y="1638300"/>
            <a:ext cx="15621000" cy="6039614"/>
            <a:chOff x="0" y="0"/>
            <a:chExt cx="10262791" cy="5573799"/>
          </a:xfrm>
        </p:grpSpPr>
        <p:sp>
          <p:nvSpPr>
            <p:cNvPr id="5" name="Freeform 5"/>
            <p:cNvSpPr/>
            <p:nvPr/>
          </p:nvSpPr>
          <p:spPr>
            <a:xfrm>
              <a:off x="-9098" y="-6509"/>
              <a:ext cx="10277122"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sp>
        <p:nvSpPr>
          <p:cNvPr id="6" name="TextBox 6"/>
          <p:cNvSpPr txBox="1"/>
          <p:nvPr/>
        </p:nvSpPr>
        <p:spPr>
          <a:xfrm>
            <a:off x="2173838" y="2371692"/>
            <a:ext cx="13944599" cy="3239861"/>
          </a:xfrm>
          <a:prstGeom prst="rect">
            <a:avLst/>
          </a:prstGeom>
        </p:spPr>
        <p:txBody>
          <a:bodyPr wrap="square" lIns="0" tIns="0" rIns="0" bIns="0" rtlCol="0" anchor="t">
            <a:spAutoFit/>
          </a:bodyPr>
          <a:lstStyle/>
          <a:p>
            <a:pPr algn="ctr">
              <a:lnSpc>
                <a:spcPts val="13520"/>
              </a:lnSpc>
            </a:pPr>
            <a:r>
              <a:rPr lang="vi-VN" sz="7200" b="1" dirty="0" smtClean="0">
                <a:solidFill>
                  <a:srgbClr val="5E3023"/>
                </a:solidFill>
                <a:latin typeface="Arial" panose="020B0604020202020204" pitchFamily="34" charset="0"/>
                <a:cs typeface="Arial" panose="020B0604020202020204" pitchFamily="34" charset="0"/>
              </a:rPr>
              <a:t>CẢM ƠN CÁC EM ĐÃ </a:t>
            </a:r>
          </a:p>
          <a:p>
            <a:pPr algn="ctr">
              <a:lnSpc>
                <a:spcPts val="13520"/>
              </a:lnSpc>
            </a:pPr>
            <a:r>
              <a:rPr lang="vi-VN" sz="7200" b="1" dirty="0" smtClean="0">
                <a:solidFill>
                  <a:srgbClr val="5E3023"/>
                </a:solidFill>
                <a:latin typeface="Arial" panose="020B0604020202020204" pitchFamily="34" charset="0"/>
                <a:cs typeface="Arial" panose="020B0604020202020204" pitchFamily="34" charset="0"/>
              </a:rPr>
              <a:t>LẮNG NGHE BÀI GIẢNG!</a:t>
            </a:r>
            <a:endParaRPr lang="en-US" sz="7200" b="1" dirty="0">
              <a:solidFill>
                <a:srgbClr val="5E3023"/>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472180" y="5769436"/>
            <a:ext cx="10479200" cy="549224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34432">
            <a:off x="791334" y="1039323"/>
            <a:ext cx="1483455" cy="192429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11195">
            <a:off x="15865756" y="6610206"/>
            <a:ext cx="1528941" cy="1983296"/>
          </a:xfrm>
          <a:prstGeom prst="rect">
            <a:avLst/>
          </a:prstGeom>
        </p:spPr>
      </p:pic>
      <p:pic>
        <p:nvPicPr>
          <p:cNvPr id="10"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460337" y="788869"/>
            <a:ext cx="1371600" cy="1472348"/>
          </a:xfrm>
          <a:prstGeom prst="rect">
            <a:avLst/>
          </a:prstGeom>
        </p:spPr>
      </p:pic>
    </p:spTree>
    <p:extLst>
      <p:ext uri="{BB962C8B-B14F-4D97-AF65-F5344CB8AC3E}">
        <p14:creationId xmlns:p14="http://schemas.microsoft.com/office/powerpoint/2010/main" val="2354737782"/>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2209801" y="-1031432"/>
            <a:ext cx="13868400"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76804" y="5459012"/>
            <a:ext cx="13123669" cy="4977273"/>
          </a:xfrm>
          <a:prstGeom prst="rect">
            <a:avLst/>
          </a:prstGeom>
        </p:spPr>
      </p:pic>
      <p:sp>
        <p:nvSpPr>
          <p:cNvPr id="9" name="TextBox 9"/>
          <p:cNvSpPr txBox="1"/>
          <p:nvPr/>
        </p:nvSpPr>
        <p:spPr>
          <a:xfrm>
            <a:off x="2474177" y="1579611"/>
            <a:ext cx="13328921" cy="3693319"/>
          </a:xfrm>
          <a:prstGeom prst="rect">
            <a:avLst/>
          </a:prstGeom>
        </p:spPr>
        <p:txBody>
          <a:bodyPr wrap="square" lIns="0" tIns="0" rIns="0" bIns="0" rtlCol="0" anchor="t">
            <a:spAutoFit/>
          </a:bodyPr>
          <a:lstStyle/>
          <a:p>
            <a:pPr algn="ctr">
              <a:lnSpc>
                <a:spcPct val="150000"/>
              </a:lnSpc>
            </a:pPr>
            <a:r>
              <a:rPr lang="vi-VN" sz="8000" b="1" dirty="0" smtClean="0">
                <a:solidFill>
                  <a:srgbClr val="5E3023"/>
                </a:solidFill>
                <a:latin typeface="Arial" panose="020B0604020202020204" pitchFamily="34" charset="0"/>
                <a:cs typeface="Arial" panose="020B0604020202020204" pitchFamily="34" charset="0"/>
              </a:rPr>
              <a:t>TỰ BẢO VỆ TRONG TÌNH HUỐNG </a:t>
            </a:r>
            <a:r>
              <a:rPr lang="vi-VN" sz="8000" b="1" smtClean="0">
                <a:solidFill>
                  <a:srgbClr val="5E3023"/>
                </a:solidFill>
                <a:latin typeface="Arial" panose="020B0604020202020204" pitchFamily="34" charset="0"/>
                <a:cs typeface="Arial" panose="020B0604020202020204" pitchFamily="34" charset="0"/>
              </a:rPr>
              <a:t>NGUY </a:t>
            </a:r>
            <a:r>
              <a:rPr lang="vi-VN" sz="8000" b="1" smtClean="0">
                <a:solidFill>
                  <a:srgbClr val="5E3023"/>
                </a:solidFill>
                <a:latin typeface="Arial" panose="020B0604020202020204" pitchFamily="34" charset="0"/>
                <a:cs typeface="Arial" panose="020B0604020202020204" pitchFamily="34" charset="0"/>
              </a:rPr>
              <a:t>HIỂM</a:t>
            </a:r>
            <a:endParaRPr lang="en-US" sz="8000" b="1" dirty="0">
              <a:solidFill>
                <a:srgbClr val="5E3023"/>
              </a:solidFill>
              <a:latin typeface="Arial" panose="020B0604020202020204" pitchFamily="34" charset="0"/>
              <a:cs typeface="Arial" panose="020B0604020202020204" pitchFamily="34" charset="0"/>
            </a:endParaRPr>
          </a:p>
        </p:txBody>
      </p:sp>
      <p:sp>
        <p:nvSpPr>
          <p:cNvPr id="10" name="TextBox 10"/>
          <p:cNvSpPr txBox="1"/>
          <p:nvPr/>
        </p:nvSpPr>
        <p:spPr>
          <a:xfrm>
            <a:off x="4467266" y="507208"/>
            <a:ext cx="10010733" cy="1107996"/>
          </a:xfrm>
          <a:prstGeom prst="rect">
            <a:avLst/>
          </a:prstGeom>
        </p:spPr>
        <p:txBody>
          <a:bodyPr wrap="square" lIns="0" tIns="0" rIns="0" bIns="0" rtlCol="0" anchor="t">
            <a:spAutoFit/>
          </a:bodyPr>
          <a:lstStyle/>
          <a:p>
            <a:pPr algn="ctr"/>
            <a:r>
              <a:rPr lang="vi-VN" sz="7200" b="1" dirty="0" smtClean="0">
                <a:solidFill>
                  <a:srgbClr val="FF0000">
                    <a:alpha val="81961"/>
                  </a:srgbClr>
                </a:solidFill>
                <a:latin typeface="Arial" panose="020B0604020202020204" pitchFamily="34" charset="0"/>
                <a:cs typeface="Arial" panose="020B0604020202020204" pitchFamily="34" charset="0"/>
              </a:rPr>
              <a:t>Chủ đề 3 – </a:t>
            </a:r>
            <a:r>
              <a:rPr lang="en-GB" sz="7200" b="1" dirty="0" err="1" smtClean="0">
                <a:solidFill>
                  <a:srgbClr val="FF0000">
                    <a:alpha val="81961"/>
                  </a:srgbClr>
                </a:solidFill>
                <a:latin typeface="Arial" panose="020B0604020202020204" pitchFamily="34" charset="0"/>
                <a:cs typeface="Arial" panose="020B0604020202020204" pitchFamily="34" charset="0"/>
              </a:rPr>
              <a:t>Nội</a:t>
            </a:r>
            <a:r>
              <a:rPr lang="en-GB" sz="7200" b="1" dirty="0" smtClean="0">
                <a:solidFill>
                  <a:srgbClr val="FF0000">
                    <a:alpha val="81961"/>
                  </a:srgbClr>
                </a:solidFill>
                <a:latin typeface="Arial" panose="020B0604020202020204" pitchFamily="34" charset="0"/>
                <a:cs typeface="Arial" panose="020B0604020202020204" pitchFamily="34" charset="0"/>
              </a:rPr>
              <a:t> dung 2</a:t>
            </a:r>
            <a:endParaRPr lang="en-US" sz="7200" b="1" dirty="0">
              <a:solidFill>
                <a:srgbClr val="FF0000">
                  <a:alpha val="81961"/>
                </a:srgbClr>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852246">
            <a:off x="202570" y="2246035"/>
            <a:ext cx="1376956" cy="178614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35762">
            <a:off x="16366440" y="5994565"/>
            <a:ext cx="1213200" cy="1573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5">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1033780" y="1562100"/>
            <a:ext cx="16230600" cy="8077200"/>
            <a:chOff x="0" y="0"/>
            <a:chExt cx="3539162" cy="1817373"/>
          </a:xfrm>
        </p:grpSpPr>
        <p:sp>
          <p:nvSpPr>
            <p:cNvPr id="5" name="Freeform 5"/>
            <p:cNvSpPr/>
            <p:nvPr/>
          </p:nvSpPr>
          <p:spPr>
            <a:xfrm>
              <a:off x="92710" y="106680"/>
              <a:ext cx="3435022" cy="1697993"/>
            </a:xfrm>
            <a:custGeom>
              <a:avLst/>
              <a:gdLst/>
              <a:ahLst/>
              <a:cxnLst/>
              <a:rect l="l" t="t" r="r" b="b"/>
              <a:pathLst>
                <a:path w="3435022" h="1697993">
                  <a:moveTo>
                    <a:pt x="3408351" y="1508763"/>
                  </a:moveTo>
                  <a:cubicBezTo>
                    <a:pt x="3408351" y="1596393"/>
                    <a:pt x="3332151" y="1667513"/>
                    <a:pt x="3250872" y="1667513"/>
                  </a:cubicBezTo>
                  <a:lnTo>
                    <a:pt x="66040" y="1667513"/>
                  </a:lnTo>
                  <a:cubicBezTo>
                    <a:pt x="43180" y="1667513"/>
                    <a:pt x="20320" y="1662433"/>
                    <a:pt x="0" y="1653543"/>
                  </a:cubicBezTo>
                  <a:cubicBezTo>
                    <a:pt x="26670" y="1681483"/>
                    <a:pt x="63500" y="1697993"/>
                    <a:pt x="116021" y="1697993"/>
                  </a:cubicBezTo>
                  <a:lnTo>
                    <a:pt x="3288972" y="1697993"/>
                  </a:lnTo>
                  <a:cubicBezTo>
                    <a:pt x="3368982" y="1697993"/>
                    <a:pt x="3435022" y="1631953"/>
                    <a:pt x="3435022" y="1551943"/>
                  </a:cubicBezTo>
                  <a:lnTo>
                    <a:pt x="3435022" y="95250"/>
                  </a:lnTo>
                  <a:cubicBezTo>
                    <a:pt x="3435022" y="58420"/>
                    <a:pt x="3421051" y="25400"/>
                    <a:pt x="3399462" y="0"/>
                  </a:cubicBezTo>
                  <a:cubicBezTo>
                    <a:pt x="3405812" y="16510"/>
                    <a:pt x="3408351" y="34290"/>
                    <a:pt x="3408351" y="52070"/>
                  </a:cubicBezTo>
                  <a:lnTo>
                    <a:pt x="3408351" y="1508763"/>
                  </a:lnTo>
                  <a:lnTo>
                    <a:pt x="3408351" y="1508763"/>
                  </a:lnTo>
                  <a:close/>
                </a:path>
              </a:pathLst>
            </a:custGeom>
            <a:solidFill>
              <a:srgbClr val="E7DFD9">
                <a:alpha val="71765"/>
              </a:srgbClr>
            </a:solidFill>
          </p:spPr>
        </p:sp>
        <p:sp>
          <p:nvSpPr>
            <p:cNvPr id="6" name="Freeform 6"/>
            <p:cNvSpPr/>
            <p:nvPr/>
          </p:nvSpPr>
          <p:spPr>
            <a:xfrm>
              <a:off x="12700" y="12700"/>
              <a:ext cx="3474392" cy="1748793"/>
            </a:xfrm>
            <a:custGeom>
              <a:avLst/>
              <a:gdLst/>
              <a:ahLst/>
              <a:cxnLst/>
              <a:rect l="l" t="t" r="r" b="b"/>
              <a:pathLst>
                <a:path w="3474392" h="1748793">
                  <a:moveTo>
                    <a:pt x="146050" y="1748793"/>
                  </a:moveTo>
                  <a:lnTo>
                    <a:pt x="3328342" y="1748793"/>
                  </a:lnTo>
                  <a:cubicBezTo>
                    <a:pt x="3408352" y="1748793"/>
                    <a:pt x="3474392" y="1682753"/>
                    <a:pt x="3474392" y="1602743"/>
                  </a:cubicBezTo>
                  <a:lnTo>
                    <a:pt x="3474392" y="146050"/>
                  </a:lnTo>
                  <a:cubicBezTo>
                    <a:pt x="3474392" y="66040"/>
                    <a:pt x="3408352" y="0"/>
                    <a:pt x="3328342" y="0"/>
                  </a:cubicBezTo>
                  <a:lnTo>
                    <a:pt x="146050" y="0"/>
                  </a:lnTo>
                  <a:cubicBezTo>
                    <a:pt x="66040" y="0"/>
                    <a:pt x="0" y="66040"/>
                    <a:pt x="0" y="146050"/>
                  </a:cubicBezTo>
                  <a:lnTo>
                    <a:pt x="0" y="1602743"/>
                  </a:lnTo>
                  <a:cubicBezTo>
                    <a:pt x="0" y="1684023"/>
                    <a:pt x="66040" y="1748793"/>
                    <a:pt x="146050" y="1748793"/>
                  </a:cubicBezTo>
                  <a:close/>
                </a:path>
              </a:pathLst>
            </a:custGeom>
            <a:solidFill>
              <a:srgbClr val="F8F6F4">
                <a:alpha val="71765"/>
              </a:srgbClr>
            </a:solidFill>
          </p:spPr>
        </p:sp>
        <p:sp>
          <p:nvSpPr>
            <p:cNvPr id="7" name="Freeform 7"/>
            <p:cNvSpPr/>
            <p:nvPr/>
          </p:nvSpPr>
          <p:spPr>
            <a:xfrm>
              <a:off x="0" y="0"/>
              <a:ext cx="3539162" cy="1817373"/>
            </a:xfrm>
            <a:custGeom>
              <a:avLst/>
              <a:gdLst/>
              <a:ahLst/>
              <a:cxnLst/>
              <a:rect l="l" t="t" r="r" b="b"/>
              <a:pathLst>
                <a:path w="3539162" h="1817373">
                  <a:moveTo>
                    <a:pt x="3475662" y="74930"/>
                  </a:moveTo>
                  <a:cubicBezTo>
                    <a:pt x="3447722" y="30480"/>
                    <a:pt x="3398192" y="0"/>
                    <a:pt x="3341042" y="0"/>
                  </a:cubicBezTo>
                  <a:lnTo>
                    <a:pt x="158750" y="0"/>
                  </a:lnTo>
                  <a:cubicBezTo>
                    <a:pt x="71120" y="0"/>
                    <a:pt x="0" y="71120"/>
                    <a:pt x="0" y="158750"/>
                  </a:cubicBezTo>
                  <a:lnTo>
                    <a:pt x="0" y="1615443"/>
                  </a:lnTo>
                  <a:cubicBezTo>
                    <a:pt x="0" y="1667513"/>
                    <a:pt x="25400" y="1713233"/>
                    <a:pt x="63500" y="1742443"/>
                  </a:cubicBezTo>
                  <a:cubicBezTo>
                    <a:pt x="91440" y="1786893"/>
                    <a:pt x="140970" y="1817373"/>
                    <a:pt x="211855" y="1817373"/>
                  </a:cubicBezTo>
                  <a:lnTo>
                    <a:pt x="3380412" y="1817373"/>
                  </a:lnTo>
                  <a:cubicBezTo>
                    <a:pt x="3468042" y="1817373"/>
                    <a:pt x="3539162" y="1746253"/>
                    <a:pt x="3539162" y="1658623"/>
                  </a:cubicBezTo>
                  <a:lnTo>
                    <a:pt x="3539162" y="201930"/>
                  </a:lnTo>
                  <a:cubicBezTo>
                    <a:pt x="3539161" y="149860"/>
                    <a:pt x="3513761" y="104140"/>
                    <a:pt x="3475662" y="74930"/>
                  </a:cubicBezTo>
                  <a:close/>
                  <a:moveTo>
                    <a:pt x="12700" y="1615443"/>
                  </a:moveTo>
                  <a:lnTo>
                    <a:pt x="12700" y="158750"/>
                  </a:lnTo>
                  <a:cubicBezTo>
                    <a:pt x="12700" y="78740"/>
                    <a:pt x="78740" y="12700"/>
                    <a:pt x="158750" y="12700"/>
                  </a:cubicBezTo>
                  <a:lnTo>
                    <a:pt x="3341042" y="12700"/>
                  </a:lnTo>
                  <a:cubicBezTo>
                    <a:pt x="3421052" y="12700"/>
                    <a:pt x="3487092" y="78740"/>
                    <a:pt x="3487092" y="158750"/>
                  </a:cubicBezTo>
                  <a:lnTo>
                    <a:pt x="3487092" y="1615443"/>
                  </a:lnTo>
                  <a:cubicBezTo>
                    <a:pt x="3487092" y="1695453"/>
                    <a:pt x="3421052" y="1761493"/>
                    <a:pt x="3341042" y="1761493"/>
                  </a:cubicBezTo>
                  <a:lnTo>
                    <a:pt x="158750" y="1761493"/>
                  </a:lnTo>
                  <a:cubicBezTo>
                    <a:pt x="78740" y="1761493"/>
                    <a:pt x="12700" y="1696723"/>
                    <a:pt x="12700" y="1615443"/>
                  </a:cubicBezTo>
                  <a:close/>
                  <a:moveTo>
                    <a:pt x="3527732" y="1658623"/>
                  </a:moveTo>
                  <a:cubicBezTo>
                    <a:pt x="3527732" y="1738633"/>
                    <a:pt x="3460422" y="1804673"/>
                    <a:pt x="3380411" y="1804673"/>
                  </a:cubicBezTo>
                  <a:lnTo>
                    <a:pt x="211855" y="1804673"/>
                  </a:lnTo>
                  <a:cubicBezTo>
                    <a:pt x="157480" y="1804673"/>
                    <a:pt x="120650" y="1788163"/>
                    <a:pt x="93980" y="1760223"/>
                  </a:cubicBezTo>
                  <a:cubicBezTo>
                    <a:pt x="114300" y="1769113"/>
                    <a:pt x="135890" y="1774193"/>
                    <a:pt x="160020" y="1774193"/>
                  </a:cubicBezTo>
                  <a:lnTo>
                    <a:pt x="3342312" y="1774193"/>
                  </a:lnTo>
                  <a:cubicBezTo>
                    <a:pt x="3429942" y="1774193"/>
                    <a:pt x="3501062" y="1703073"/>
                    <a:pt x="3501062" y="1615443"/>
                  </a:cubicBezTo>
                  <a:lnTo>
                    <a:pt x="3501062" y="158750"/>
                  </a:lnTo>
                  <a:cubicBezTo>
                    <a:pt x="3501062" y="140970"/>
                    <a:pt x="3497252" y="123190"/>
                    <a:pt x="3492172" y="106680"/>
                  </a:cubicBezTo>
                  <a:cubicBezTo>
                    <a:pt x="3513762" y="132080"/>
                    <a:pt x="3527732" y="165100"/>
                    <a:pt x="3527732" y="201930"/>
                  </a:cubicBezTo>
                  <a:lnTo>
                    <a:pt x="3527732" y="1658623"/>
                  </a:lnTo>
                  <a:cubicBezTo>
                    <a:pt x="3527732" y="1658623"/>
                    <a:pt x="3527732" y="1658623"/>
                    <a:pt x="3527732" y="1658623"/>
                  </a:cubicBezTo>
                  <a:close/>
                </a:path>
              </a:pathLst>
            </a:custGeom>
            <a:solidFill>
              <a:srgbClr val="5E3023">
                <a:alpha val="71765"/>
              </a:srgbClr>
            </a:solidFill>
          </p:spPr>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61952">
            <a:off x="16491764" y="8285000"/>
            <a:ext cx="1267232" cy="1643815"/>
          </a:xfrm>
          <a:prstGeom prst="rect">
            <a:avLst/>
          </a:prstGeom>
        </p:spPr>
      </p:pic>
      <p:sp>
        <p:nvSpPr>
          <p:cNvPr id="12" name="TextBox 11"/>
          <p:cNvSpPr txBox="1"/>
          <p:nvPr/>
        </p:nvSpPr>
        <p:spPr>
          <a:xfrm>
            <a:off x="6654647" y="304260"/>
            <a:ext cx="4988866" cy="1077218"/>
          </a:xfrm>
          <a:prstGeom prst="rect">
            <a:avLst/>
          </a:prstGeom>
          <a:noFill/>
        </p:spPr>
        <p:txBody>
          <a:bodyPr wrap="none" rtlCol="0">
            <a:spAutoFit/>
          </a:bodyPr>
          <a:lstStyle/>
          <a:p>
            <a:r>
              <a:rPr lang="vi-VN" sz="6400" b="1" dirty="0" smtClean="0">
                <a:solidFill>
                  <a:srgbClr val="FF0000"/>
                </a:solidFill>
              </a:rPr>
              <a:t>KHỞI ĐỘNG</a:t>
            </a:r>
            <a:endParaRPr lang="en-US" sz="6400" b="1" dirty="0">
              <a:solidFill>
                <a:srgbClr val="FF0000"/>
              </a:solidFill>
            </a:endParaRPr>
          </a:p>
        </p:txBody>
      </p:sp>
      <p:pic>
        <p:nvPicPr>
          <p:cNvPr id="13" name="y2mate.com - Hướng dẫn khi có tình huống cháy nổ_10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439350" y="1891328"/>
            <a:ext cx="13419459" cy="7215579"/>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800000" flipH="1">
            <a:off x="9009939" y="3145073"/>
            <a:ext cx="8142263" cy="10438799"/>
          </a:xfrm>
          <a:prstGeom prst="rect">
            <a:avLst/>
          </a:prstGeom>
        </p:spPr>
      </p:pic>
      <p:pic>
        <p:nvPicPr>
          <p:cNvPr id="4" name="Picture 4"/>
          <p:cNvPicPr>
            <a:picLocks noChangeAspect="1"/>
          </p:cNvPicPr>
          <p:nvPr/>
        </p:nvPicPr>
        <p:blipFill>
          <a:blip r:embed="rId5">
            <a:alphaModFix amt="65000"/>
          </a:blip>
          <a:srcRect t="7906" b="7906"/>
          <a:stretch>
            <a:fillRect/>
          </a:stretch>
        </p:blipFill>
        <p:spPr>
          <a:xfrm>
            <a:off x="0" y="0"/>
            <a:ext cx="9149080" cy="10287000"/>
          </a:xfrm>
          <a:prstGeom prst="rect">
            <a:avLst/>
          </a:prstGeom>
        </p:spPr>
      </p:pic>
      <p:grpSp>
        <p:nvGrpSpPr>
          <p:cNvPr id="5" name="Group 5"/>
          <p:cNvGrpSpPr/>
          <p:nvPr/>
        </p:nvGrpSpPr>
        <p:grpSpPr>
          <a:xfrm>
            <a:off x="1028700" y="685425"/>
            <a:ext cx="12611100" cy="7820259"/>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sp>
        <p:nvSpPr>
          <p:cNvPr id="9" name="TextBox 9"/>
          <p:cNvSpPr txBox="1"/>
          <p:nvPr/>
        </p:nvSpPr>
        <p:spPr>
          <a:xfrm>
            <a:off x="3188689" y="1224827"/>
            <a:ext cx="8284491" cy="1090940"/>
          </a:xfrm>
          <a:prstGeom prst="rect">
            <a:avLst/>
          </a:prstGeom>
        </p:spPr>
        <p:txBody>
          <a:bodyPr wrap="square" lIns="0" tIns="0" rIns="0" bIns="0" rtlCol="0" anchor="t">
            <a:spAutoFit/>
          </a:bodyPr>
          <a:lstStyle/>
          <a:p>
            <a:pPr algn="ctr">
              <a:lnSpc>
                <a:spcPts val="9360"/>
              </a:lnSpc>
            </a:pPr>
            <a:r>
              <a:rPr lang="vi-VN" sz="6400" b="1" dirty="0" smtClean="0">
                <a:solidFill>
                  <a:srgbClr val="FF0000"/>
                </a:solidFill>
                <a:latin typeface="Arial" panose="020B0604020202020204" pitchFamily="34" charset="0"/>
                <a:cs typeface="Arial" panose="020B0604020202020204" pitchFamily="34" charset="0"/>
              </a:rPr>
              <a:t>NỘI DUNG BÀI HỌC</a:t>
            </a:r>
            <a:endParaRPr lang="en-US" sz="6400" b="1" dirty="0">
              <a:solidFill>
                <a:srgbClr val="FF0000"/>
              </a:solidFill>
              <a:latin typeface="Arial" panose="020B0604020202020204" pitchFamily="34" charset="0"/>
              <a:cs typeface="Arial" panose="020B0604020202020204" pitchFamily="34" charset="0"/>
            </a:endParaRPr>
          </a:p>
        </p:txBody>
      </p:sp>
      <p:sp>
        <p:nvSpPr>
          <p:cNvPr id="10" name="TextBox 10"/>
          <p:cNvSpPr txBox="1"/>
          <p:nvPr/>
        </p:nvSpPr>
        <p:spPr>
          <a:xfrm>
            <a:off x="1826407" y="2365934"/>
            <a:ext cx="10836790" cy="5403082"/>
          </a:xfrm>
          <a:prstGeom prst="rect">
            <a:avLst/>
          </a:prstGeom>
        </p:spPr>
        <p:txBody>
          <a:bodyPr wrap="square" lIns="0" tIns="0" rIns="0" bIns="0" rtlCol="0" anchor="t">
            <a:spAutoFit/>
          </a:bodyPr>
          <a:lstStyle/>
          <a:p>
            <a:pPr marL="0" lvl="0" indent="0" algn="just">
              <a:lnSpc>
                <a:spcPct val="150000"/>
              </a:lnSpc>
            </a:pPr>
            <a:r>
              <a:rPr lang="vi-VN" sz="4800" b="1" dirty="0" smtClean="0">
                <a:solidFill>
                  <a:srgbClr val="5E3023">
                    <a:alpha val="81961"/>
                  </a:srgbClr>
                </a:solidFill>
                <a:latin typeface="Arial" panose="020B0604020202020204" pitchFamily="34" charset="0"/>
                <a:cs typeface="Arial" panose="020B0604020202020204" pitchFamily="34" charset="0"/>
              </a:rPr>
              <a:t>3. Rèn luyện kĩ năng tự bảo vệ trong tình huống nguy hiểm</a:t>
            </a:r>
          </a:p>
          <a:p>
            <a:pPr marL="0" lvl="0" indent="0" algn="just">
              <a:lnSpc>
                <a:spcPct val="150000"/>
              </a:lnSpc>
            </a:pPr>
            <a:r>
              <a:rPr lang="vi-VN" sz="4800" b="1" dirty="0" smtClean="0">
                <a:solidFill>
                  <a:srgbClr val="5E3023">
                    <a:alpha val="81961"/>
                  </a:srgbClr>
                </a:solidFill>
                <a:latin typeface="Arial" panose="020B0604020202020204" pitchFamily="34" charset="0"/>
                <a:cs typeface="Arial" panose="020B0604020202020204" pitchFamily="34" charset="0"/>
              </a:rPr>
              <a:t>4. Thiết kế và giới thiệu sản phẩm về việc tự bảo vệ trước các tình huống nguy hiểm</a:t>
            </a:r>
            <a:endParaRPr lang="en-US" sz="4800" b="1" dirty="0">
              <a:solidFill>
                <a:srgbClr val="5E3023">
                  <a:alpha val="81961"/>
                </a:srgbClr>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540214" y="5235054"/>
            <a:ext cx="6314346" cy="568739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1952">
            <a:off x="15254920" y="1286069"/>
            <a:ext cx="1267232" cy="164381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9222">
            <a:off x="605702" y="7822282"/>
            <a:ext cx="1376956" cy="17861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2F0"/>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201050" y="8305614"/>
            <a:ext cx="1567804" cy="2033708"/>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7252382" y="847725"/>
            <a:ext cx="1648883" cy="2138882"/>
          </a:xfrm>
          <a:prstGeom prst="rect">
            <a:avLst/>
          </a:prstGeom>
        </p:spPr>
      </p:pic>
      <p:sp>
        <p:nvSpPr>
          <p:cNvPr id="32" name="Rectangle 31"/>
          <p:cNvSpPr/>
          <p:nvPr/>
        </p:nvSpPr>
        <p:spPr>
          <a:xfrm>
            <a:off x="444121" y="134846"/>
            <a:ext cx="17632703" cy="1200329"/>
          </a:xfrm>
          <a:prstGeom prst="rect">
            <a:avLst/>
          </a:prstGeom>
        </p:spPr>
        <p:txBody>
          <a:bodyPr wrap="square">
            <a:spAutoFit/>
          </a:bodyPr>
          <a:lstStyle/>
          <a:p>
            <a:pPr lvl="0" algn="just">
              <a:lnSpc>
                <a:spcPct val="150000"/>
              </a:lnSpc>
            </a:pPr>
            <a:r>
              <a:rPr lang="vi-VN" sz="4800" b="1" dirty="0">
                <a:solidFill>
                  <a:srgbClr val="5E3023">
                    <a:alpha val="81961"/>
                  </a:srgbClr>
                </a:solidFill>
                <a:cs typeface="Arial" panose="020B0604020202020204" pitchFamily="34" charset="0"/>
              </a:rPr>
              <a:t>3. Rèn luyện kĩ năng tự bảo vệ trong tình huống nguy hiểm</a:t>
            </a:r>
          </a:p>
        </p:txBody>
      </p:sp>
      <p:sp>
        <p:nvSpPr>
          <p:cNvPr id="33" name="TextBox 32"/>
          <p:cNvSpPr txBox="1"/>
          <p:nvPr/>
        </p:nvSpPr>
        <p:spPr>
          <a:xfrm>
            <a:off x="573638" y="1202904"/>
            <a:ext cx="17373667" cy="2169825"/>
          </a:xfrm>
          <a:prstGeom prst="rect">
            <a:avLst/>
          </a:prstGeom>
          <a:noFill/>
        </p:spPr>
        <p:txBody>
          <a:bodyPr wrap="none" rtlCol="0">
            <a:spAutoFit/>
          </a:bodyPr>
          <a:lstStyle/>
          <a:p>
            <a:pPr algn="ctr">
              <a:lnSpc>
                <a:spcPct val="150000"/>
              </a:lnSpc>
            </a:pPr>
            <a:r>
              <a:rPr lang="vi-VN" sz="4500" b="1" dirty="0" smtClean="0">
                <a:solidFill>
                  <a:srgbClr val="FF0000"/>
                </a:solidFill>
              </a:rPr>
              <a:t>THẢO LUẬN NHÓM</a:t>
            </a:r>
          </a:p>
          <a:p>
            <a:pPr algn="ctr">
              <a:lnSpc>
                <a:spcPct val="150000"/>
              </a:lnSpc>
            </a:pPr>
            <a:r>
              <a:rPr lang="vi-VN" sz="4500" b="1" dirty="0" smtClean="0"/>
              <a:t>Thảo luận đưa ra cách xử lí để tự bảo vệ trong các tình huống </a:t>
            </a:r>
            <a:endParaRPr lang="en-US" sz="4500" b="1" dirty="0"/>
          </a:p>
        </p:txBody>
      </p:sp>
      <p:grpSp>
        <p:nvGrpSpPr>
          <p:cNvPr id="36" name="Group 35"/>
          <p:cNvGrpSpPr/>
          <p:nvPr/>
        </p:nvGrpSpPr>
        <p:grpSpPr>
          <a:xfrm>
            <a:off x="445258" y="3672577"/>
            <a:ext cx="1602201" cy="1668960"/>
            <a:chOff x="1110805" y="3789381"/>
            <a:chExt cx="1602201" cy="1668960"/>
          </a:xfrm>
        </p:grpSpPr>
        <p:pic>
          <p:nvPicPr>
            <p:cNvPr id="34"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0805" y="3789381"/>
              <a:ext cx="1602201" cy="1668960"/>
            </a:xfrm>
            <a:prstGeom prst="rect">
              <a:avLst/>
            </a:prstGeom>
          </p:spPr>
        </p:pic>
        <p:sp>
          <p:nvSpPr>
            <p:cNvPr id="35"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en-US" sz="5600" b="1" dirty="0" smtClean="0">
                  <a:solidFill>
                    <a:srgbClr val="F8F6F4"/>
                  </a:solidFill>
                  <a:latin typeface="Arial" panose="020B0604020202020204" pitchFamily="34" charset="0"/>
                  <a:cs typeface="Arial" panose="020B0604020202020204" pitchFamily="34" charset="0"/>
                </a:rPr>
                <a:t>1</a:t>
              </a:r>
              <a:endParaRPr lang="en-US" sz="5600" b="1" dirty="0">
                <a:solidFill>
                  <a:srgbClr val="F8F6F4"/>
                </a:solidFill>
                <a:latin typeface="Arial" panose="020B0604020202020204" pitchFamily="34" charset="0"/>
                <a:cs typeface="Arial" panose="020B0604020202020204" pitchFamily="34" charset="0"/>
              </a:endParaRPr>
            </a:p>
          </p:txBody>
        </p:sp>
      </p:grpSp>
      <p:sp>
        <p:nvSpPr>
          <p:cNvPr id="37" name="Rectangle 36"/>
          <p:cNvSpPr/>
          <p:nvPr/>
        </p:nvSpPr>
        <p:spPr>
          <a:xfrm>
            <a:off x="2226526" y="3413749"/>
            <a:ext cx="6620723" cy="1911549"/>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1: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de-DE"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Sắm </a:t>
            </a:r>
            <a:r>
              <a:rPr lang="de-DE" sz="4200" dirty="0">
                <a:solidFill>
                  <a:srgbClr val="000000"/>
                </a:solidFill>
                <a:latin typeface="Arial" panose="020B0604020202020204" pitchFamily="34" charset="0"/>
                <a:ea typeface="Calibri" panose="020F0502020204030204" pitchFamily="34" charset="0"/>
                <a:cs typeface="Arial" panose="020B0604020202020204" pitchFamily="34" charset="0"/>
              </a:rPr>
              <a:t>vai, xử lí tình huống 1</a:t>
            </a:r>
            <a:endParaRPr lang="en-US" sz="4200" dirty="0">
              <a:latin typeface="Arial" panose="020B0604020202020204" pitchFamily="34" charset="0"/>
              <a:cs typeface="Arial" panose="020B0604020202020204" pitchFamily="34" charset="0"/>
            </a:endParaRPr>
          </a:p>
        </p:txBody>
      </p:sp>
      <p:grpSp>
        <p:nvGrpSpPr>
          <p:cNvPr id="38" name="Group 37"/>
          <p:cNvGrpSpPr/>
          <p:nvPr/>
        </p:nvGrpSpPr>
        <p:grpSpPr>
          <a:xfrm>
            <a:off x="9235708" y="3656338"/>
            <a:ext cx="1602201" cy="1668960"/>
            <a:chOff x="1110805" y="3789381"/>
            <a:chExt cx="1602201" cy="1668960"/>
          </a:xfrm>
        </p:grpSpPr>
        <p:pic>
          <p:nvPicPr>
            <p:cNvPr id="39"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0805" y="3789381"/>
              <a:ext cx="1602201" cy="1668960"/>
            </a:xfrm>
            <a:prstGeom prst="rect">
              <a:avLst/>
            </a:prstGeom>
          </p:spPr>
        </p:pic>
        <p:sp>
          <p:nvSpPr>
            <p:cNvPr id="40"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vi-VN" sz="5600" b="1" dirty="0">
                  <a:solidFill>
                    <a:srgbClr val="F8F6F4"/>
                  </a:solidFill>
                  <a:latin typeface="Arial" panose="020B0604020202020204" pitchFamily="34" charset="0"/>
                  <a:cs typeface="Arial" panose="020B0604020202020204" pitchFamily="34" charset="0"/>
                </a:rPr>
                <a:t>2</a:t>
              </a:r>
              <a:endParaRPr lang="en-US" sz="5600" b="1" dirty="0">
                <a:solidFill>
                  <a:srgbClr val="F8F6F4"/>
                </a:solidFill>
                <a:latin typeface="Arial" panose="020B0604020202020204" pitchFamily="34" charset="0"/>
                <a:cs typeface="Arial" panose="020B0604020202020204" pitchFamily="34" charset="0"/>
              </a:endParaRPr>
            </a:p>
          </p:txBody>
        </p:sp>
      </p:grpSp>
      <p:sp>
        <p:nvSpPr>
          <p:cNvPr id="41" name="Rectangle 40"/>
          <p:cNvSpPr/>
          <p:nvPr/>
        </p:nvSpPr>
        <p:spPr>
          <a:xfrm>
            <a:off x="11016976" y="3397510"/>
            <a:ext cx="6620723"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2</a:t>
            </a:r>
            <a:r>
              <a:rPr lang="de-DE"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de-DE"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Sắm </a:t>
            </a:r>
            <a:r>
              <a:rPr lang="de-DE" sz="4200" dirty="0">
                <a:solidFill>
                  <a:srgbClr val="000000"/>
                </a:solidFill>
                <a:latin typeface="Arial" panose="020B0604020202020204" pitchFamily="34" charset="0"/>
                <a:ea typeface="Calibri" panose="020F0502020204030204" pitchFamily="34" charset="0"/>
                <a:cs typeface="Arial" panose="020B0604020202020204" pitchFamily="34" charset="0"/>
              </a:rPr>
              <a:t>vai, xử lí tình huống </a:t>
            </a:r>
            <a:r>
              <a:rPr lang="vi-VN"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grpSp>
        <p:nvGrpSpPr>
          <p:cNvPr id="42" name="Group 41"/>
          <p:cNvGrpSpPr/>
          <p:nvPr/>
        </p:nvGrpSpPr>
        <p:grpSpPr>
          <a:xfrm>
            <a:off x="435081" y="6236333"/>
            <a:ext cx="1602201" cy="1668960"/>
            <a:chOff x="1110805" y="3789381"/>
            <a:chExt cx="1602201" cy="1668960"/>
          </a:xfrm>
        </p:grpSpPr>
        <p:pic>
          <p:nvPicPr>
            <p:cNvPr id="43"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0805" y="3789381"/>
              <a:ext cx="1602201" cy="1668960"/>
            </a:xfrm>
            <a:prstGeom prst="rect">
              <a:avLst/>
            </a:prstGeom>
          </p:spPr>
        </p:pic>
        <p:sp>
          <p:nvSpPr>
            <p:cNvPr id="44"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vi-VN" sz="5600" b="1" dirty="0">
                  <a:solidFill>
                    <a:srgbClr val="F8F6F4"/>
                  </a:solidFill>
                  <a:latin typeface="Arial" panose="020B0604020202020204" pitchFamily="34" charset="0"/>
                  <a:cs typeface="Arial" panose="020B0604020202020204" pitchFamily="34" charset="0"/>
                </a:rPr>
                <a:t>3</a:t>
              </a:r>
              <a:endParaRPr lang="en-US" sz="5600" b="1" dirty="0">
                <a:solidFill>
                  <a:srgbClr val="F8F6F4"/>
                </a:solidFill>
                <a:latin typeface="Arial" panose="020B0604020202020204" pitchFamily="34" charset="0"/>
                <a:cs typeface="Arial" panose="020B0604020202020204" pitchFamily="34" charset="0"/>
              </a:endParaRPr>
            </a:p>
          </p:txBody>
        </p:sp>
      </p:grpSp>
      <p:sp>
        <p:nvSpPr>
          <p:cNvPr id="45" name="Rectangle 44"/>
          <p:cNvSpPr/>
          <p:nvPr/>
        </p:nvSpPr>
        <p:spPr>
          <a:xfrm>
            <a:off x="2216349" y="5977505"/>
            <a:ext cx="6620723"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200" b="1"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de-DE"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de-DE"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Sắm </a:t>
            </a:r>
            <a:r>
              <a:rPr lang="de-DE" sz="4200" dirty="0">
                <a:solidFill>
                  <a:srgbClr val="000000"/>
                </a:solidFill>
                <a:latin typeface="Arial" panose="020B0604020202020204" pitchFamily="34" charset="0"/>
                <a:ea typeface="Calibri" panose="020F0502020204030204" pitchFamily="34" charset="0"/>
                <a:cs typeface="Arial" panose="020B0604020202020204" pitchFamily="34" charset="0"/>
              </a:rPr>
              <a:t>vai, xử lí tình huống </a:t>
            </a:r>
            <a:r>
              <a:rPr lang="vi-VN"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3</a:t>
            </a:r>
            <a:endParaRPr lang="en-US" sz="4200" dirty="0">
              <a:latin typeface="Arial" panose="020B0604020202020204" pitchFamily="34" charset="0"/>
              <a:cs typeface="Arial" panose="020B0604020202020204" pitchFamily="34" charset="0"/>
            </a:endParaRPr>
          </a:p>
        </p:txBody>
      </p:sp>
      <p:grpSp>
        <p:nvGrpSpPr>
          <p:cNvPr id="46" name="Group 45"/>
          <p:cNvGrpSpPr/>
          <p:nvPr/>
        </p:nvGrpSpPr>
        <p:grpSpPr>
          <a:xfrm>
            <a:off x="9235708" y="6266602"/>
            <a:ext cx="1602201" cy="1668960"/>
            <a:chOff x="1110805" y="3789381"/>
            <a:chExt cx="1602201" cy="1668960"/>
          </a:xfrm>
        </p:grpSpPr>
        <p:pic>
          <p:nvPicPr>
            <p:cNvPr id="47"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0805" y="3789381"/>
              <a:ext cx="1602201" cy="1668960"/>
            </a:xfrm>
            <a:prstGeom prst="rect">
              <a:avLst/>
            </a:prstGeom>
          </p:spPr>
        </p:pic>
        <p:sp>
          <p:nvSpPr>
            <p:cNvPr id="48"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vi-VN" sz="5600" b="1" dirty="0" smtClean="0">
                  <a:solidFill>
                    <a:srgbClr val="F8F6F4"/>
                  </a:solidFill>
                  <a:latin typeface="Arial" panose="020B0604020202020204" pitchFamily="34" charset="0"/>
                  <a:cs typeface="Arial" panose="020B0604020202020204" pitchFamily="34" charset="0"/>
                </a:rPr>
                <a:t>4</a:t>
              </a:r>
              <a:endParaRPr lang="en-US" sz="5600" b="1" dirty="0">
                <a:solidFill>
                  <a:srgbClr val="F8F6F4"/>
                </a:solidFill>
                <a:latin typeface="Arial" panose="020B0604020202020204" pitchFamily="34" charset="0"/>
                <a:cs typeface="Arial" panose="020B0604020202020204" pitchFamily="34" charset="0"/>
              </a:endParaRPr>
            </a:p>
          </p:txBody>
        </p:sp>
      </p:grpSp>
      <p:sp>
        <p:nvSpPr>
          <p:cNvPr id="49" name="Rectangle 48"/>
          <p:cNvSpPr/>
          <p:nvPr/>
        </p:nvSpPr>
        <p:spPr>
          <a:xfrm>
            <a:off x="11016976" y="6007774"/>
            <a:ext cx="6620723"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4</a:t>
            </a:r>
            <a:r>
              <a:rPr lang="de-DE"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de-DE"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Sắm </a:t>
            </a:r>
            <a:r>
              <a:rPr lang="de-DE" sz="4200" dirty="0">
                <a:solidFill>
                  <a:srgbClr val="000000"/>
                </a:solidFill>
                <a:latin typeface="Arial" panose="020B0604020202020204" pitchFamily="34" charset="0"/>
                <a:ea typeface="Calibri" panose="020F0502020204030204" pitchFamily="34" charset="0"/>
                <a:cs typeface="Arial" panose="020B0604020202020204" pitchFamily="34" charset="0"/>
              </a:rPr>
              <a:t>vai, xử lí tình huống </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4</a:t>
            </a:r>
            <a:endParaRPr lang="en-US" sz="4200" dirty="0">
              <a:latin typeface="Arial" panose="020B0604020202020204" pitchFamily="34" charset="0"/>
              <a:cs typeface="Arial" panose="020B0604020202020204" pitchFamily="34" charset="0"/>
            </a:endParaRPr>
          </a:p>
        </p:txBody>
      </p:sp>
      <p:pic>
        <p:nvPicPr>
          <p:cNvPr id="50" name="Picture 6"/>
          <p:cNvPicPr>
            <a:picLocks noChangeAspect="1"/>
          </p:cNvPicPr>
          <p:nvPr/>
        </p:nvPicPr>
        <p:blipFill>
          <a:blip r:embed="rId12"/>
          <a:srcRect/>
          <a:stretch>
            <a:fillRect/>
          </a:stretch>
        </p:blipFill>
        <p:spPr>
          <a:xfrm rot="1090127" flipH="1">
            <a:off x="15483638" y="8170168"/>
            <a:ext cx="3707207" cy="2644204"/>
          </a:xfrm>
          <a:prstGeom prst="rect">
            <a:avLst/>
          </a:prstGeom>
        </p:spPr>
      </p:pic>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par>
                                <p:cTn id="17" presetID="16" presetClass="entr" presetSubtype="21"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par>
                                <p:cTn id="23" presetID="16" presetClass="entr" presetSubtype="21"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arn(inVertical)">
                                      <p:cBhvr>
                                        <p:cTn id="25" dur="500"/>
                                        <p:tgtEl>
                                          <p:spTgt spid="4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par>
                                <p:cTn id="29" presetID="16" presetClass="entr" presetSubtype="21"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41" grpId="0"/>
      <p:bldP spid="45"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2F0"/>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201050" y="8305614"/>
            <a:ext cx="1567804" cy="2033708"/>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7252382" y="847725"/>
            <a:ext cx="1648883" cy="2138882"/>
          </a:xfrm>
          <a:prstGeom prst="rect">
            <a:avLst/>
          </a:prstGeom>
        </p:spPr>
      </p:pic>
      <p:sp>
        <p:nvSpPr>
          <p:cNvPr id="32" name="Rectangle 31"/>
          <p:cNvSpPr/>
          <p:nvPr/>
        </p:nvSpPr>
        <p:spPr>
          <a:xfrm>
            <a:off x="444121" y="134846"/>
            <a:ext cx="17632703" cy="1200329"/>
          </a:xfrm>
          <a:prstGeom prst="rect">
            <a:avLst/>
          </a:prstGeom>
        </p:spPr>
        <p:txBody>
          <a:bodyPr wrap="square">
            <a:spAutoFit/>
          </a:bodyPr>
          <a:lstStyle/>
          <a:p>
            <a:pPr lvl="0" algn="just">
              <a:lnSpc>
                <a:spcPct val="150000"/>
              </a:lnSpc>
            </a:pPr>
            <a:r>
              <a:rPr lang="vi-VN" sz="4800" b="1" dirty="0">
                <a:solidFill>
                  <a:srgbClr val="5E3023">
                    <a:alpha val="81961"/>
                  </a:srgbClr>
                </a:solidFill>
                <a:cs typeface="Arial" panose="020B0604020202020204" pitchFamily="34" charset="0"/>
              </a:rPr>
              <a:t>3. Rèn luyện kĩ năng tự bảo vệ trong tình huống nguy hiểm</a:t>
            </a:r>
          </a:p>
        </p:txBody>
      </p:sp>
      <p:sp>
        <p:nvSpPr>
          <p:cNvPr id="2" name="Rectangle 1"/>
          <p:cNvSpPr/>
          <p:nvPr/>
        </p:nvSpPr>
        <p:spPr>
          <a:xfrm>
            <a:off x="1143000" y="1335175"/>
            <a:ext cx="5245347" cy="1002710"/>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de-DE" sz="4500" b="1" dirty="0">
                <a:solidFill>
                  <a:srgbClr val="000000"/>
                </a:solidFill>
                <a:latin typeface="Arial" panose="020B0604020202020204" pitchFamily="34" charset="0"/>
                <a:ea typeface="Calibri" panose="020F0502020204030204" pitchFamily="34" charset="0"/>
                <a:cs typeface="Arial" panose="020B0604020202020204" pitchFamily="34" charset="0"/>
              </a:rPr>
              <a:t>a. Xử lí tình huống</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ounded Rectangle 2"/>
          <p:cNvSpPr/>
          <p:nvPr/>
        </p:nvSpPr>
        <p:spPr>
          <a:xfrm>
            <a:off x="1524000" y="2824017"/>
            <a:ext cx="14325600" cy="2514600"/>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b="1" dirty="0" smtClean="0">
                <a:solidFill>
                  <a:srgbClr val="FF0000"/>
                </a:solidFill>
                <a:latin typeface="Arial" panose="020B0604020202020204" pitchFamily="34" charset="0"/>
                <a:cs typeface="Arial" panose="020B0604020202020204" pitchFamily="34" charset="0"/>
              </a:rPr>
              <a:t>Tình huống 1</a:t>
            </a:r>
            <a:r>
              <a:rPr lang="en-US" sz="4200" b="1" dirty="0" smtClean="0">
                <a:solidFill>
                  <a:srgbClr val="FF0000"/>
                </a:solidFill>
                <a:latin typeface="Arial" panose="020B0604020202020204" pitchFamily="34" charset="0"/>
                <a:cs typeface="Arial" panose="020B0604020202020204" pitchFamily="34" charset="0"/>
              </a:rPr>
              <a:t>: </a:t>
            </a:r>
            <a:r>
              <a:rPr lang="en-US" sz="4200" dirty="0">
                <a:solidFill>
                  <a:schemeClr val="tx1"/>
                </a:solidFill>
                <a:latin typeface="Arial" panose="020B0604020202020204" pitchFamily="34" charset="0"/>
                <a:cs typeface="Arial" panose="020B0604020202020204" pitchFamily="34" charset="0"/>
              </a:rPr>
              <a:t>Kể chuyện, tâm </a:t>
            </a:r>
            <a:r>
              <a:rPr lang="en-US" sz="4200" dirty="0" err="1">
                <a:solidFill>
                  <a:schemeClr val="tx1"/>
                </a:solidFill>
                <a:latin typeface="Arial" panose="020B0604020202020204" pitchFamily="34" charset="0"/>
                <a:cs typeface="Arial" panose="020B0604020202020204" pitchFamily="34" charset="0"/>
              </a:rPr>
              <a:t>sự</a:t>
            </a:r>
            <a:r>
              <a:rPr lang="en-US" sz="4200" dirty="0">
                <a:solidFill>
                  <a:schemeClr val="tx1"/>
                </a:solidFill>
                <a:latin typeface="Arial" panose="020B0604020202020204" pitchFamily="34" charset="0"/>
                <a:cs typeface="Arial" panose="020B0604020202020204" pitchFamily="34" charset="0"/>
              </a:rPr>
              <a:t> với </a:t>
            </a:r>
            <a:r>
              <a:rPr lang="en-US" sz="4200" dirty="0" err="1">
                <a:solidFill>
                  <a:schemeClr val="tx1"/>
                </a:solidFill>
                <a:latin typeface="Arial" panose="020B0604020202020204" pitchFamily="34" charset="0"/>
                <a:cs typeface="Arial" panose="020B0604020202020204" pitchFamily="34" charset="0"/>
              </a:rPr>
              <a:t>thầy</a:t>
            </a:r>
            <a:r>
              <a:rPr lang="en-US" sz="4200" dirty="0">
                <a:solidFill>
                  <a:schemeClr val="tx1"/>
                </a:solidFill>
                <a:latin typeface="Arial" panose="020B0604020202020204" pitchFamily="34" charset="0"/>
                <a:cs typeface="Arial" panose="020B0604020202020204" pitchFamily="34" charset="0"/>
              </a:rPr>
              <a:t> cô, bố mẹ để có </a:t>
            </a:r>
            <a:r>
              <a:rPr lang="en-US" sz="4200" dirty="0" err="1">
                <a:solidFill>
                  <a:schemeClr val="tx1"/>
                </a:solidFill>
                <a:latin typeface="Arial" panose="020B0604020202020204" pitchFamily="34" charset="0"/>
                <a:cs typeface="Arial" panose="020B0604020202020204" pitchFamily="34" charset="0"/>
              </a:rPr>
              <a:t>biện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pháp</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khuyên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ngăn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và</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giải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quyết</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bất</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hoà</a:t>
            </a:r>
            <a:r>
              <a:rPr lang="en-US" sz="4200" dirty="0">
                <a:solidFill>
                  <a:schemeClr val="tx1"/>
                </a:solidFill>
                <a:latin typeface="Arial" panose="020B0604020202020204" pitchFamily="34" charset="0"/>
                <a:cs typeface="Arial" panose="020B0604020202020204" pitchFamily="34" charset="0"/>
              </a:rPr>
              <a:t> với bạn.</a:t>
            </a:r>
          </a:p>
        </p:txBody>
      </p:sp>
      <p:sp>
        <p:nvSpPr>
          <p:cNvPr id="24" name="Rounded Rectangle 23"/>
          <p:cNvSpPr/>
          <p:nvPr/>
        </p:nvSpPr>
        <p:spPr>
          <a:xfrm>
            <a:off x="1524000" y="5753100"/>
            <a:ext cx="14325600" cy="3150094"/>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b="1" dirty="0" smtClean="0">
                <a:solidFill>
                  <a:srgbClr val="FF0000"/>
                </a:solidFill>
                <a:latin typeface="Arial" panose="020B0604020202020204" pitchFamily="34" charset="0"/>
                <a:cs typeface="Arial" panose="020B0604020202020204" pitchFamily="34" charset="0"/>
              </a:rPr>
              <a:t>Tình huống 2</a:t>
            </a:r>
            <a:r>
              <a:rPr lang="en-US" sz="4200" b="1" dirty="0" smtClean="0">
                <a:solidFill>
                  <a:srgbClr val="FF0000"/>
                </a:solidFill>
                <a:latin typeface="Arial" panose="020B0604020202020204" pitchFamily="34" charset="0"/>
                <a:cs typeface="Arial" panose="020B0604020202020204" pitchFamily="34" charset="0"/>
              </a:rPr>
              <a:t>: </a:t>
            </a:r>
            <a:r>
              <a:rPr lang="vi-VN" sz="4200" dirty="0">
                <a:solidFill>
                  <a:schemeClr val="tx1"/>
                </a:solidFill>
                <a:cs typeface="Arial" panose="020B0604020202020204" pitchFamily="34" charset="0"/>
              </a:rPr>
              <a:t>Ngoan ngoãn đưa chiếc xe đạp cho bọn họ sau đó về nhà kể chuyện với bố mẹ để báo công an, trích xuất camera và tìm ra hai người lạ mặt đó.</a:t>
            </a:r>
            <a:endParaRPr lang="en-US" sz="4200" dirty="0">
              <a:solidFill>
                <a:schemeClr val="tx1"/>
              </a:solidFill>
              <a:latin typeface="Arial" panose="020B0604020202020204" pitchFamily="34" charset="0"/>
              <a:cs typeface="Arial" panose="020B0604020202020204" pitchFamily="34" charset="0"/>
            </a:endParaRPr>
          </a:p>
        </p:txBody>
      </p:sp>
      <p:pic>
        <p:nvPicPr>
          <p:cNvPr id="25"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5392400" y="4554940"/>
            <a:ext cx="3493425" cy="5753100"/>
          </a:xfrm>
          <a:prstGeom prst="rect">
            <a:avLst/>
          </a:prstGeom>
        </p:spPr>
      </p:pic>
    </p:spTree>
    <p:extLst>
      <p:ext uri="{BB962C8B-B14F-4D97-AF65-F5344CB8AC3E}">
        <p14:creationId xmlns:p14="http://schemas.microsoft.com/office/powerpoint/2010/main" val="13845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ou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2F0"/>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201050" y="8305614"/>
            <a:ext cx="1567804" cy="2033708"/>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7252382" y="847725"/>
            <a:ext cx="1648883" cy="2138882"/>
          </a:xfrm>
          <a:prstGeom prst="rect">
            <a:avLst/>
          </a:prstGeom>
        </p:spPr>
      </p:pic>
      <p:sp>
        <p:nvSpPr>
          <p:cNvPr id="32" name="Rectangle 31"/>
          <p:cNvSpPr/>
          <p:nvPr/>
        </p:nvSpPr>
        <p:spPr>
          <a:xfrm>
            <a:off x="444121" y="134846"/>
            <a:ext cx="17632703" cy="1200329"/>
          </a:xfrm>
          <a:prstGeom prst="rect">
            <a:avLst/>
          </a:prstGeom>
        </p:spPr>
        <p:txBody>
          <a:bodyPr wrap="square">
            <a:spAutoFit/>
          </a:bodyPr>
          <a:lstStyle/>
          <a:p>
            <a:pPr lvl="0" algn="just">
              <a:lnSpc>
                <a:spcPct val="150000"/>
              </a:lnSpc>
            </a:pPr>
            <a:r>
              <a:rPr lang="vi-VN" sz="4800" b="1" dirty="0">
                <a:solidFill>
                  <a:srgbClr val="5E3023">
                    <a:alpha val="81961"/>
                  </a:srgbClr>
                </a:solidFill>
                <a:cs typeface="Arial" panose="020B0604020202020204" pitchFamily="34" charset="0"/>
              </a:rPr>
              <a:t>3. Rèn luyện kĩ năng tự bảo vệ trong tình huống nguy hiểm</a:t>
            </a:r>
          </a:p>
        </p:txBody>
      </p:sp>
      <p:sp>
        <p:nvSpPr>
          <p:cNvPr id="2" name="Rectangle 1"/>
          <p:cNvSpPr/>
          <p:nvPr/>
        </p:nvSpPr>
        <p:spPr>
          <a:xfrm>
            <a:off x="1143000" y="1335175"/>
            <a:ext cx="5245347" cy="1002710"/>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de-DE" sz="4500" b="1" dirty="0">
                <a:solidFill>
                  <a:srgbClr val="000000"/>
                </a:solidFill>
                <a:latin typeface="Arial" panose="020B0604020202020204" pitchFamily="34" charset="0"/>
                <a:ea typeface="Calibri" panose="020F0502020204030204" pitchFamily="34" charset="0"/>
                <a:cs typeface="Arial" panose="020B0604020202020204" pitchFamily="34" charset="0"/>
              </a:rPr>
              <a:t>a. Xử lí tình huống</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ounded Rectangle 2"/>
          <p:cNvSpPr/>
          <p:nvPr/>
        </p:nvSpPr>
        <p:spPr>
          <a:xfrm>
            <a:off x="1524000" y="2824016"/>
            <a:ext cx="14325600" cy="2929083"/>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b="1" dirty="0" smtClean="0">
                <a:solidFill>
                  <a:srgbClr val="FF0000"/>
                </a:solidFill>
                <a:latin typeface="Arial" panose="020B0604020202020204" pitchFamily="34" charset="0"/>
                <a:cs typeface="Arial" panose="020B0604020202020204" pitchFamily="34" charset="0"/>
              </a:rPr>
              <a:t>Tình huống 3</a:t>
            </a:r>
            <a:r>
              <a:rPr lang="en-US" sz="4200" b="1" dirty="0" smtClean="0">
                <a:solidFill>
                  <a:srgbClr val="FF0000"/>
                </a:solidFill>
                <a:latin typeface="Arial" panose="020B0604020202020204" pitchFamily="34" charset="0"/>
                <a:cs typeface="Arial" panose="020B0604020202020204" pitchFamily="34" charset="0"/>
              </a:rPr>
              <a:t>: </a:t>
            </a:r>
            <a:r>
              <a:rPr lang="vi-VN" sz="4200" dirty="0">
                <a:solidFill>
                  <a:schemeClr val="tx1"/>
                </a:solidFill>
                <a:cs typeface="Arial" panose="020B0604020202020204" pitchFamily="34" charset="0"/>
              </a:rPr>
              <a:t>Lập tức từ chối yêu cầu xin số điện thoại của người đàn ông đó và chạy thật nhanh về nhà bác hàng xóm để nhờ bác đưa về hoặc chờ bố mẹ đến đón.</a:t>
            </a:r>
            <a:endParaRPr lang="en-US" sz="4200" dirty="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1524000" y="6203405"/>
            <a:ext cx="14325600" cy="2388094"/>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b="1" dirty="0" smtClean="0">
                <a:solidFill>
                  <a:srgbClr val="FF0000"/>
                </a:solidFill>
                <a:latin typeface="Arial" panose="020B0604020202020204" pitchFamily="34" charset="0"/>
                <a:cs typeface="Arial" panose="020B0604020202020204" pitchFamily="34" charset="0"/>
              </a:rPr>
              <a:t>Tình huống 4</a:t>
            </a:r>
            <a:r>
              <a:rPr lang="en-US" sz="4200" b="1" dirty="0" smtClean="0">
                <a:solidFill>
                  <a:srgbClr val="FF0000"/>
                </a:solidFill>
                <a:latin typeface="Arial" panose="020B0604020202020204" pitchFamily="34" charset="0"/>
                <a:cs typeface="Arial" panose="020B0604020202020204" pitchFamily="34" charset="0"/>
              </a:rPr>
              <a:t>: </a:t>
            </a:r>
            <a:r>
              <a:rPr lang="vi-VN" sz="4200" dirty="0">
                <a:solidFill>
                  <a:schemeClr val="tx1"/>
                </a:solidFill>
                <a:cs typeface="Arial" panose="020B0604020202020204" pitchFamily="34" charset="0"/>
              </a:rPr>
              <a:t>Bình tĩnh lấy một cây gậy dài để xua đuổi chúng đi xa và chạy thật nhanh ra khỏi khu vực đó.</a:t>
            </a:r>
            <a:endParaRPr lang="en-US" sz="4200" dirty="0">
              <a:solidFill>
                <a:schemeClr val="tx1"/>
              </a:solidFill>
              <a:latin typeface="Arial" panose="020B0604020202020204" pitchFamily="34" charset="0"/>
              <a:cs typeface="Arial" panose="020B0604020202020204" pitchFamily="34" charset="0"/>
            </a:endParaRPr>
          </a:p>
        </p:txBody>
      </p:sp>
      <p:pic>
        <p:nvPicPr>
          <p:cNvPr id="9"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087600" y="4305300"/>
            <a:ext cx="3626406" cy="5981700"/>
          </a:xfrm>
          <a:prstGeom prst="rect">
            <a:avLst/>
          </a:prstGeom>
        </p:spPr>
      </p:pic>
    </p:spTree>
    <p:extLst>
      <p:ext uri="{BB962C8B-B14F-4D97-AF65-F5344CB8AC3E}">
        <p14:creationId xmlns:p14="http://schemas.microsoft.com/office/powerpoint/2010/main" val="420295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heel(2)">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2F0"/>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85906" y="8305613"/>
            <a:ext cx="1567804" cy="2033708"/>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7252382" y="847725"/>
            <a:ext cx="1648883" cy="2138882"/>
          </a:xfrm>
          <a:prstGeom prst="rect">
            <a:avLst/>
          </a:prstGeom>
        </p:spPr>
      </p:pic>
      <p:sp>
        <p:nvSpPr>
          <p:cNvPr id="32" name="Rectangle 31"/>
          <p:cNvSpPr/>
          <p:nvPr/>
        </p:nvSpPr>
        <p:spPr>
          <a:xfrm>
            <a:off x="444121" y="134846"/>
            <a:ext cx="17632703" cy="1200329"/>
          </a:xfrm>
          <a:prstGeom prst="rect">
            <a:avLst/>
          </a:prstGeom>
        </p:spPr>
        <p:txBody>
          <a:bodyPr wrap="square">
            <a:spAutoFit/>
          </a:bodyPr>
          <a:lstStyle/>
          <a:p>
            <a:pPr lvl="0" algn="just">
              <a:lnSpc>
                <a:spcPct val="150000"/>
              </a:lnSpc>
            </a:pPr>
            <a:r>
              <a:rPr lang="vi-VN" sz="4800" b="1" dirty="0">
                <a:solidFill>
                  <a:srgbClr val="5E3023">
                    <a:alpha val="81961"/>
                  </a:srgbClr>
                </a:solidFill>
                <a:cs typeface="Arial" panose="020B0604020202020204" pitchFamily="34" charset="0"/>
              </a:rPr>
              <a:t>3. Rèn luyện kĩ năng tự bảo vệ trong tình huống nguy hiểm</a:t>
            </a:r>
          </a:p>
        </p:txBody>
      </p:sp>
      <p:sp>
        <p:nvSpPr>
          <p:cNvPr id="2" name="Rectangle 1"/>
          <p:cNvSpPr/>
          <p:nvPr/>
        </p:nvSpPr>
        <p:spPr>
          <a:xfrm>
            <a:off x="1143000" y="1351626"/>
            <a:ext cx="3775585" cy="1131079"/>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vi-VN" sz="4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b. Tranh biện</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488072" y="2596009"/>
            <a:ext cx="15544800" cy="2041456"/>
          </a:xfrm>
          <a:prstGeom prst="rect">
            <a:avLst/>
          </a:prstGeom>
          <a:solidFill>
            <a:schemeClr val="accent6">
              <a:lumMod val="40000"/>
              <a:lumOff val="60000"/>
            </a:schemeClr>
          </a:solidFill>
        </p:spPr>
        <p:txBody>
          <a:bodyPr wrap="square">
            <a:spAutoFit/>
          </a:bodyPr>
          <a:lstStyle/>
          <a:p>
            <a:pPr algn="ctr">
              <a:lnSpc>
                <a:spcPct val="150000"/>
              </a:lnSpc>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de-DE" sz="4500" i="1" dirty="0">
                <a:solidFill>
                  <a:srgbClr val="000000"/>
                </a:solidFill>
                <a:latin typeface="Arial" panose="020B0604020202020204" pitchFamily="34" charset="0"/>
                <a:ea typeface="Calibri" panose="020F0502020204030204" pitchFamily="34" charset="0"/>
                <a:cs typeface="Arial" panose="020B0604020202020204" pitchFamily="34" charset="0"/>
              </a:rPr>
              <a:t>Mạng xã hội là nơi thích hợp để tìm ra những người bạn và chia sẻ các thông tin, khó có thể có nguy hiểm gì ở </a:t>
            </a:r>
            <a:r>
              <a:rPr lang="de-DE" sz="45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đây</a:t>
            </a:r>
            <a:r>
              <a:rPr lang="vi-VN" sz="45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de-DE" sz="45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i="1" dirty="0">
              <a:latin typeface="Arial" panose="020B0604020202020204" pitchFamily="34" charset="0"/>
              <a:cs typeface="Arial" panose="020B0604020202020204" pitchFamily="34" charset="0"/>
            </a:endParaRPr>
          </a:p>
        </p:txBody>
      </p:sp>
      <p:sp>
        <p:nvSpPr>
          <p:cNvPr id="5" name="Rectangle 4"/>
          <p:cNvSpPr/>
          <p:nvPr/>
        </p:nvSpPr>
        <p:spPr>
          <a:xfrm>
            <a:off x="1488072" y="4764267"/>
            <a:ext cx="8189328" cy="4452501"/>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de-DE" sz="4500" b="1" dirty="0">
                <a:solidFill>
                  <a:srgbClr val="FF0000"/>
                </a:solidFill>
                <a:latin typeface="Arial" panose="020B0604020202020204" pitchFamily="34" charset="0"/>
                <a:ea typeface="Calibri" panose="020F0502020204030204" pitchFamily="34" charset="0"/>
                <a:cs typeface="Arial" panose="020B0604020202020204" pitchFamily="34" charset="0"/>
              </a:rPr>
              <a:t>Đội 1: </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Đưa ra lí lẽ, lập luận để ủng hộ quan điểm.</a:t>
            </a:r>
            <a:endParaRPr lang="en-US" sz="45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de-DE"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Đội </a:t>
            </a:r>
            <a:r>
              <a:rPr lang="de-DE" sz="4500" b="1" dirty="0">
                <a:solidFill>
                  <a:srgbClr val="FF0000"/>
                </a:solidFill>
                <a:latin typeface="Arial" panose="020B0604020202020204" pitchFamily="34" charset="0"/>
                <a:ea typeface="Calibri" panose="020F0502020204030204" pitchFamily="34" charset="0"/>
                <a:cs typeface="Arial" panose="020B0604020202020204" pitchFamily="34" charset="0"/>
              </a:rPr>
              <a:t>2: </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Đưa ra lí lẽ, lập luận để phản đối quan điểm.</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rotWithShape="1">
          <a:blip r:embed="rId11">
            <a:extLst>
              <a:ext uri="{28A0092B-C50C-407E-A947-70E740481C1C}">
                <a14:useLocalDpi xmlns:a14="http://schemas.microsoft.com/office/drawing/2010/main" val="0"/>
              </a:ext>
            </a:extLst>
          </a:blip>
          <a:srcRect t="12922" b="15099"/>
          <a:stretch/>
        </p:blipFill>
        <p:spPr>
          <a:xfrm>
            <a:off x="9655791" y="4637465"/>
            <a:ext cx="7377081" cy="5181600"/>
          </a:xfrm>
          <a:prstGeom prst="rect">
            <a:avLst/>
          </a:prstGeom>
        </p:spPr>
      </p:pic>
    </p:spTree>
    <p:extLst>
      <p:ext uri="{BB962C8B-B14F-4D97-AF65-F5344CB8AC3E}">
        <p14:creationId xmlns:p14="http://schemas.microsoft.com/office/powerpoint/2010/main" val="371470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3"/>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2F0"/>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85906" y="8305613"/>
            <a:ext cx="1567804" cy="2033708"/>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7252382" y="847725"/>
            <a:ext cx="1648883" cy="2138882"/>
          </a:xfrm>
          <a:prstGeom prst="rect">
            <a:avLst/>
          </a:prstGeom>
        </p:spPr>
      </p:pic>
      <p:sp>
        <p:nvSpPr>
          <p:cNvPr id="32" name="Rectangle 31"/>
          <p:cNvSpPr/>
          <p:nvPr/>
        </p:nvSpPr>
        <p:spPr>
          <a:xfrm>
            <a:off x="444121" y="134846"/>
            <a:ext cx="17632703" cy="1200329"/>
          </a:xfrm>
          <a:prstGeom prst="rect">
            <a:avLst/>
          </a:prstGeom>
        </p:spPr>
        <p:txBody>
          <a:bodyPr wrap="square">
            <a:spAutoFit/>
          </a:bodyPr>
          <a:lstStyle/>
          <a:p>
            <a:pPr lvl="0" algn="just">
              <a:lnSpc>
                <a:spcPct val="150000"/>
              </a:lnSpc>
            </a:pPr>
            <a:r>
              <a:rPr lang="vi-VN" sz="4800" b="1" dirty="0">
                <a:solidFill>
                  <a:srgbClr val="5E3023">
                    <a:alpha val="81961"/>
                  </a:srgbClr>
                </a:solidFill>
                <a:cs typeface="Arial" panose="020B0604020202020204" pitchFamily="34" charset="0"/>
              </a:rPr>
              <a:t>3. Rèn luyện kĩ năng tự bảo vệ trong tình huống nguy hiểm</a:t>
            </a:r>
          </a:p>
        </p:txBody>
      </p:sp>
      <p:sp>
        <p:nvSpPr>
          <p:cNvPr id="2" name="Rectangle 1"/>
          <p:cNvSpPr/>
          <p:nvPr/>
        </p:nvSpPr>
        <p:spPr>
          <a:xfrm>
            <a:off x="1143000" y="1351626"/>
            <a:ext cx="3775585" cy="1131079"/>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vi-VN" sz="4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b. Tranh biện</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1153355" y="2794218"/>
            <a:ext cx="1877437" cy="784830"/>
          </a:xfrm>
          <a:prstGeom prst="rect">
            <a:avLst/>
          </a:prstGeom>
          <a:noFill/>
        </p:spPr>
        <p:txBody>
          <a:bodyPr wrap="none" rtlCol="0">
            <a:spAutoFit/>
          </a:bodyPr>
          <a:lstStyle/>
          <a:p>
            <a:r>
              <a:rPr lang="vi-VN" sz="4500" b="1" u="sng" dirty="0" smtClean="0">
                <a:solidFill>
                  <a:srgbClr val="FF0000"/>
                </a:solidFill>
              </a:rPr>
              <a:t>Gợi ý:</a:t>
            </a:r>
            <a:endParaRPr lang="en-US" sz="4500" b="1" u="sng" dirty="0">
              <a:solidFill>
                <a:srgbClr val="FF0000"/>
              </a:solidFill>
            </a:endParaRPr>
          </a:p>
        </p:txBody>
      </p:sp>
      <p:grpSp>
        <p:nvGrpSpPr>
          <p:cNvPr id="9" name="Group 8"/>
          <p:cNvGrpSpPr/>
          <p:nvPr/>
        </p:nvGrpSpPr>
        <p:grpSpPr>
          <a:xfrm>
            <a:off x="444121" y="3896816"/>
            <a:ext cx="8369024" cy="4681939"/>
            <a:chOff x="444121" y="3896816"/>
            <a:chExt cx="8369024" cy="4681939"/>
          </a:xfrm>
        </p:grpSpPr>
        <p:sp>
          <p:nvSpPr>
            <p:cNvPr id="7" name="Cloud 6"/>
            <p:cNvSpPr/>
            <p:nvPr/>
          </p:nvSpPr>
          <p:spPr>
            <a:xfrm>
              <a:off x="444121" y="3896816"/>
              <a:ext cx="8369024" cy="4681939"/>
            </a:xfrm>
            <a:prstGeom prst="cloud">
              <a:avLst/>
            </a:prstGeom>
            <a:solidFill>
              <a:srgbClr val="FFFF9B"/>
            </a:solidFill>
            <a:ln>
              <a:solidFill>
                <a:srgbClr val="FFFF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322356" y="4421903"/>
              <a:ext cx="6612553" cy="3631763"/>
            </a:xfrm>
            <a:prstGeom prst="rect">
              <a:avLst/>
            </a:prstGeom>
            <a:noFill/>
          </p:spPr>
          <p:txBody>
            <a:bodyPr wrap="square" rtlCol="0">
              <a:spAutoFit/>
            </a:bodyPr>
            <a:lstStyle/>
            <a:p>
              <a:pPr algn="ctr"/>
              <a:r>
                <a:rPr lang="vi-VN" sz="3800" b="1" dirty="0" smtClean="0"/>
                <a:t>Ủng hộ</a:t>
              </a:r>
            </a:p>
            <a:p>
              <a:pPr algn="just">
                <a:lnSpc>
                  <a:spcPct val="150000"/>
                </a:lnSpc>
              </a:pPr>
              <a:r>
                <a:rPr lang="vi-VN" sz="3200" dirty="0" smtClean="0"/>
                <a:t>Mạng xã hội là nơi có thể làm quen được nhiều bạn tốt, giúp đỡ nhau được những khi cần thiết rất nhanh chóng và thuận tiện</a:t>
              </a:r>
              <a:endParaRPr lang="en-US" sz="3200" dirty="0"/>
            </a:p>
          </p:txBody>
        </p:sp>
      </p:grpSp>
      <p:grpSp>
        <p:nvGrpSpPr>
          <p:cNvPr id="13" name="Group 12"/>
          <p:cNvGrpSpPr/>
          <p:nvPr/>
        </p:nvGrpSpPr>
        <p:grpSpPr>
          <a:xfrm>
            <a:off x="9260472" y="3874638"/>
            <a:ext cx="8369024" cy="4681939"/>
            <a:chOff x="444121" y="3896816"/>
            <a:chExt cx="8369024" cy="4681939"/>
          </a:xfrm>
        </p:grpSpPr>
        <p:sp>
          <p:nvSpPr>
            <p:cNvPr id="14" name="Cloud 13"/>
            <p:cNvSpPr/>
            <p:nvPr/>
          </p:nvSpPr>
          <p:spPr>
            <a:xfrm>
              <a:off x="444121" y="3896816"/>
              <a:ext cx="8369024" cy="4681939"/>
            </a:xfrm>
            <a:prstGeom prst="cloud">
              <a:avLst/>
            </a:prstGeom>
            <a:solidFill>
              <a:srgbClr val="FFFF9B"/>
            </a:solidFill>
            <a:ln>
              <a:solidFill>
                <a:srgbClr val="FFFF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322356" y="4421903"/>
              <a:ext cx="6612553" cy="2893100"/>
            </a:xfrm>
            <a:prstGeom prst="rect">
              <a:avLst/>
            </a:prstGeom>
            <a:noFill/>
          </p:spPr>
          <p:txBody>
            <a:bodyPr wrap="square" rtlCol="0">
              <a:spAutoFit/>
            </a:bodyPr>
            <a:lstStyle/>
            <a:p>
              <a:pPr algn="ctr"/>
              <a:r>
                <a:rPr lang="vi-VN" sz="3800" b="1" dirty="0" smtClean="0"/>
                <a:t>Phản đối</a:t>
              </a:r>
            </a:p>
            <a:p>
              <a:pPr algn="just">
                <a:lnSpc>
                  <a:spcPct val="150000"/>
                </a:lnSpc>
              </a:pPr>
              <a:r>
                <a:rPr lang="vi-VN" sz="3200" dirty="0" smtClean="0"/>
                <a:t>Mạng xã hội là thế giới ảo nên con người trên đó cũng là ảo và không bao giờ tìm được bạn tốt.</a:t>
              </a:r>
              <a:endParaRPr lang="en-US" sz="3200" dirty="0"/>
            </a:p>
          </p:txBody>
        </p:sp>
      </p:grpSp>
    </p:spTree>
    <p:extLst>
      <p:ext uri="{BB962C8B-B14F-4D97-AF65-F5344CB8AC3E}">
        <p14:creationId xmlns:p14="http://schemas.microsoft.com/office/powerpoint/2010/main" val="214952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par>
                                <p:cTn id="15" presetID="2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par>
                                <p:cTn id="25" presetID="2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571</Words>
  <Application>Microsoft Office PowerPoint</Application>
  <PresentationFormat>Custom</PresentationFormat>
  <Paragraphs>62</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055</cp:lastModifiedBy>
  <cp:revision>9</cp:revision>
  <dcterms:created xsi:type="dcterms:W3CDTF">2006-08-16T00:00:00Z</dcterms:created>
  <dcterms:modified xsi:type="dcterms:W3CDTF">2024-11-07T12:37:28Z</dcterms:modified>
  <dc:identifier>DAEswOIwa4E</dc:identifier>
</cp:coreProperties>
</file>