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75" r:id="rId2"/>
    <p:sldId id="256" r:id="rId3"/>
    <p:sldId id="265" r:id="rId4"/>
    <p:sldId id="257" r:id="rId5"/>
    <p:sldId id="278" r:id="rId6"/>
    <p:sldId id="277" r:id="rId7"/>
    <p:sldId id="279" r:id="rId8"/>
    <p:sldId id="280" r:id="rId9"/>
    <p:sldId id="26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76" r:id="rId23"/>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66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C2395-CAE6-474B-8986-81F0A04CC0B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D123E-4F22-48CD-8775-93D898129959}" type="slidenum">
              <a:rPr lang="en-US" smtClean="0"/>
              <a:t>‹#›</a:t>
            </a:fld>
            <a:endParaRPr lang="en-US"/>
          </a:p>
        </p:txBody>
      </p:sp>
    </p:spTree>
    <p:extLst>
      <p:ext uri="{BB962C8B-B14F-4D97-AF65-F5344CB8AC3E}">
        <p14:creationId xmlns:p14="http://schemas.microsoft.com/office/powerpoint/2010/main" val="197648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4D123E-4F22-48CD-8775-93D898129959}" type="slidenum">
              <a:rPr lang="en-US" smtClean="0"/>
              <a:t>4</a:t>
            </a:fld>
            <a:endParaRPr lang="en-US"/>
          </a:p>
        </p:txBody>
      </p:sp>
    </p:spTree>
    <p:extLst>
      <p:ext uri="{BB962C8B-B14F-4D97-AF65-F5344CB8AC3E}">
        <p14:creationId xmlns:p14="http://schemas.microsoft.com/office/powerpoint/2010/main" val="353982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3" Type="http://schemas.openxmlformats.org/officeDocument/2006/relationships/image" Target="../media/image34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10.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0.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6.svg"/><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1.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3.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26" Type="http://schemas.openxmlformats.org/officeDocument/2006/relationships/image" Target="../media/image44.png"/><Relationship Id="rId8" Type="http://schemas.openxmlformats.org/officeDocument/2006/relationships/image" Target="../media/image71.svg"/><Relationship Id="rId21" Type="http://schemas.openxmlformats.org/officeDocument/2006/relationships/image" Target="../media/image37.png"/><Relationship Id="rId25" Type="http://schemas.openxmlformats.org/officeDocument/2006/relationships/image" Target="../media/image43.png"/><Relationship Id="rId2" Type="http://schemas.openxmlformats.org/officeDocument/2006/relationships/image" Target="../media/image30.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24" Type="http://schemas.openxmlformats.org/officeDocument/2006/relationships/image" Target="../media/image42.png"/><Relationship Id="rId6" Type="http://schemas.openxmlformats.org/officeDocument/2006/relationships/image" Target="../media/image77.svg"/><Relationship Id="rId15" Type="http://schemas.openxmlformats.org/officeDocument/2006/relationships/image" Target="../media/image114.svg"/><Relationship Id="rId23" Type="http://schemas.openxmlformats.org/officeDocument/2006/relationships/image" Target="../media/image75.svg"/><Relationship Id="rId19" Type="http://schemas.openxmlformats.org/officeDocument/2006/relationships/image" Target="../media/image19.svg"/><Relationship Id="rId10" Type="http://schemas.openxmlformats.org/officeDocument/2006/relationships/image" Target="../media/image48.svg"/><Relationship Id="rId4" Type="http://schemas.openxmlformats.org/officeDocument/2006/relationships/image" Target="../media/image151.svg"/><Relationship Id="rId22" Type="http://schemas.openxmlformats.org/officeDocument/2006/relationships/image" Target="../media/image41.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5.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47.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48.png"/></Relationships>
</file>

<file path=ppt/slides/_rels/slide18.xml.rels><?xml version="1.0" encoding="UTF-8" standalone="yes"?>
<Relationships xmlns="http://schemas.openxmlformats.org/package/2006/relationships"><Relationship Id="rId13" Type="http://schemas.openxmlformats.org/officeDocument/2006/relationships/image" Target="../media/image112.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18" Type="http://schemas.openxmlformats.org/officeDocument/2006/relationships/image" Target="../media/image17.svg"/><Relationship Id="rId7" Type="http://schemas.openxmlformats.org/officeDocument/2006/relationships/image" Target="../media/image12.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0.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7.png"/><Relationship Id="rId5" Type="http://schemas.openxmlformats.org/officeDocument/2006/relationships/image" Target="../media/image11.png"/><Relationship Id="rId15" Type="http://schemas.openxmlformats.org/officeDocument/2006/relationships/image" Target="../media/image15.png"/><Relationship Id="rId10" Type="http://schemas.openxmlformats.org/officeDocument/2006/relationships/image" Target="../media/image9.svg"/><Relationship Id="rId19"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3.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7" Type="http://schemas.openxmlformats.org/officeDocument/2006/relationships/image" Target="../media/image18.pn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49.png"/><Relationship Id="rId16"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image" Target="../media/image85.svg"/><Relationship Id="rId9" Type="http://schemas.openxmlformats.org/officeDocument/2006/relationships/image" Target="../media/image29.png"/><Relationship Id="rId14" Type="http://schemas.openxmlformats.org/officeDocument/2006/relationships/image" Target="../media/image89.svg"/></Relationships>
</file>

<file path=ppt/slides/_rels/slide22.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11.svg"/><Relationship Id="rId7" Type="http://schemas.openxmlformats.org/officeDocument/2006/relationships/image" Target="../media/image4.png"/><Relationship Id="rId2" Type="http://schemas.openxmlformats.org/officeDocument/2006/relationships/image" Target="../media/image2.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3.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155.svg"/><Relationship Id="rId19" Type="http://schemas.openxmlformats.org/officeDocument/2006/relationships/image" Target="../media/image149.svg"/><Relationship Id="rId4" Type="http://schemas.openxmlformats.org/officeDocument/2006/relationships/image" Target="../media/image151.svg"/><Relationship Id="rId9" Type="http://schemas.openxmlformats.org/officeDocument/2006/relationships/image" Target="../media/image5.png"/><Relationship Id="rId14" Type="http://schemas.openxmlformats.org/officeDocument/2006/relationships/image" Target="../media/image133.svg"/></Relationships>
</file>

<file path=ppt/slides/_rels/slide3.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4.png"/><Relationship Id="rId18" Type="http://schemas.openxmlformats.org/officeDocument/2006/relationships/image" Target="../media/image91.svg"/><Relationship Id="rId21" Type="http://schemas.openxmlformats.org/officeDocument/2006/relationships/image" Target="../media/image39.svg"/><Relationship Id="rId12" Type="http://schemas.openxmlformats.org/officeDocument/2006/relationships/image" Target="../media/image87.svg"/><Relationship Id="rId17" Type="http://schemas.openxmlformats.org/officeDocument/2006/relationships/image" Target="../media/image21.png"/><Relationship Id="rId2" Type="http://schemas.openxmlformats.org/officeDocument/2006/relationships/image" Target="../media/image18.png"/><Relationship Id="rId16" Type="http://schemas.openxmlformats.org/officeDocument/2006/relationships/image" Target="../media/image52.svg"/><Relationship Id="rId20"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3.svg"/><Relationship Id="rId15" Type="http://schemas.openxmlformats.org/officeDocument/2006/relationships/image" Target="../media/image20.png"/><Relationship Id="rId19" Type="http://schemas.openxmlformats.org/officeDocument/2006/relationships/image" Target="../media/image22.png"/><Relationship Id="rId9" Type="http://schemas.openxmlformats.org/officeDocument/2006/relationships/image" Target="../media/image19.png"/><Relationship Id="rId14" Type="http://schemas.openxmlformats.org/officeDocument/2006/relationships/image" Target="../media/image89.sv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7.png"/><Relationship Id="rId18" Type="http://schemas.openxmlformats.org/officeDocument/2006/relationships/image" Target="../media/image4.png"/><Relationship Id="rId3" Type="http://schemas.openxmlformats.org/officeDocument/2006/relationships/image" Target="../media/image24.png"/><Relationship Id="rId21" Type="http://schemas.openxmlformats.org/officeDocument/2006/relationships/image" Target="../media/image114.svg"/><Relationship Id="rId12" Type="http://schemas.openxmlformats.org/officeDocument/2006/relationships/image" Target="../media/image28.svg"/><Relationship Id="rId17" Type="http://schemas.openxmlformats.org/officeDocument/2006/relationships/image" Target="../media/image85.svg"/><Relationship Id="rId2" Type="http://schemas.openxmlformats.org/officeDocument/2006/relationships/notesSlide" Target="../notesSlides/notesSlide1.xml"/><Relationship Id="rId16" Type="http://schemas.openxmlformats.org/officeDocument/2006/relationships/image" Target="../media/image29.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6.png"/><Relationship Id="rId6" Type="http://schemas.openxmlformats.org/officeDocument/2006/relationships/image" Target="../media/image24.svg"/><Relationship Id="rId5" Type="http://schemas.openxmlformats.org/officeDocument/2006/relationships/image" Target="../media/image25.png"/><Relationship Id="rId15" Type="http://schemas.openxmlformats.org/officeDocument/2006/relationships/image" Target="../media/image30.svg"/><Relationship Id="rId10" Type="http://schemas.openxmlformats.org/officeDocument/2006/relationships/image" Target="../media/image7.svg"/><Relationship Id="rId19" Type="http://schemas.openxmlformats.org/officeDocument/2006/relationships/image" Target="../media/image89.svg"/><Relationship Id="rId4" Type="http://schemas.openxmlformats.org/officeDocument/2006/relationships/image" Target="../media/image22.svg"/><Relationship Id="rId9" Type="http://schemas.openxmlformats.org/officeDocument/2006/relationships/image" Target="../media/image12.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2.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21.svg"/></Relationships>
</file>

<file path=ppt/slides/_rels/slide6.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7.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3.pn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s>
</file>

<file path=ppt/slides/_rels/slide8.xml.rels><?xml version="1.0" encoding="UTF-8" standalone="yes"?>
<Relationships xmlns="http://schemas.openxmlformats.org/package/2006/relationships"><Relationship Id="rId13" Type="http://schemas.openxmlformats.org/officeDocument/2006/relationships/image" Target="../media/image112.svg"/><Relationship Id="rId21" Type="http://schemas.openxmlformats.org/officeDocument/2006/relationships/image" Target="../media/image34.png"/><Relationship Id="rId3" Type="http://schemas.openxmlformats.org/officeDocument/2006/relationships/image" Target="../media/image25.svg"/><Relationship Id="rId2" Type="http://schemas.openxmlformats.org/officeDocument/2006/relationships/image" Target="../media/image31.png"/><Relationship Id="rId16" Type="http://schemas.openxmlformats.org/officeDocument/2006/relationships/image" Target="../media/image17.png"/><Relationship Id="rId20" Type="http://schemas.openxmlformats.org/officeDocument/2006/relationships/image" Target="../media/image2.png"/><Relationship Id="rId1" Type="http://schemas.openxmlformats.org/officeDocument/2006/relationships/slideLayout" Target="../slideLayouts/slideLayout7.xml"/><Relationship Id="rId15" Type="http://schemas.openxmlformats.org/officeDocument/2006/relationships/image" Target="../media/image114.svg"/><Relationship Id="rId5" Type="http://schemas.openxmlformats.org/officeDocument/2006/relationships/image" Target="../media/image27.svg"/><Relationship Id="rId19" Type="http://schemas.openxmlformats.org/officeDocument/2006/relationships/image" Target="../media/image19.svg"/><Relationship Id="rId14" Type="http://schemas.openxmlformats.org/officeDocument/2006/relationships/image" Target="../media/image30.png"/><Relationship Id="rId4" Type="http://schemas.openxmlformats.org/officeDocument/2006/relationships/image" Target="../media/image151.svg"/><Relationship Id="rId22" Type="http://schemas.openxmlformats.org/officeDocument/2006/relationships/image" Target="../media/image35.png"/></Relationships>
</file>

<file path=ppt/slides/_rels/slide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29.svg"/><Relationship Id="rId7" Type="http://schemas.openxmlformats.org/officeDocument/2006/relationships/image" Target="../media/image36.png"/><Relationship Id="rId12" Type="http://schemas.openxmlformats.org/officeDocument/2006/relationships/image" Target="../media/image50.svg"/><Relationship Id="rId17" Type="http://schemas.openxmlformats.org/officeDocument/2006/relationships/image" Target="../media/image39.png"/><Relationship Id="rId2" Type="http://schemas.openxmlformats.org/officeDocument/2006/relationships/image" Target="../media/image7.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1.svg"/><Relationship Id="rId15" Type="http://schemas.openxmlformats.org/officeDocument/2006/relationships/image" Target="../media/image52.svg"/><Relationship Id="rId10" Type="http://schemas.openxmlformats.org/officeDocument/2006/relationships/image" Target="../media/image48.svg"/><Relationship Id="rId14" Type="http://schemas.openxmlformats.org/officeDocument/2006/relationships/image" Target="../media/image20.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256096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CHÀO MỪNG CÁC EM ĐẾN VỚI BÀI HỌC NGÀY HÔM NAY!</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435671" y="240311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386977" y="606708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73709"/>
          <a:stretch>
            <a:fillRect/>
          </a:stretch>
        </p:blipFill>
        <p:spPr>
          <a:xfrm rot="-10800000">
            <a:off x="8458200" y="246026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73709"/>
          <a:stretch>
            <a:fillRect/>
          </a:stretch>
        </p:blipFill>
        <p:spPr>
          <a:xfrm rot="-10800000">
            <a:off x="8437370" y="6097927"/>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0084371" y="246922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0024829" y="607501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18521">
            <a:off x="8554495" y="676566"/>
            <a:ext cx="1612086" cy="1346414"/>
          </a:xfrm>
          <a:prstGeom prst="rect">
            <a:avLst/>
          </a:prstGeom>
        </p:spPr>
      </p:pic>
      <p:pic>
        <p:nvPicPr>
          <p:cNvPr id="19" name="Picture 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736618" y="6341919"/>
            <a:ext cx="5299470" cy="43455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058075" y="4190252"/>
            <a:ext cx="2633231" cy="1517698"/>
          </a:xfrm>
          <a:prstGeom prst="rect">
            <a:avLst/>
          </a:prstGeom>
        </p:spPr>
      </p:pic>
      <p:sp>
        <p:nvSpPr>
          <p:cNvPr id="10" name="TextBox 9"/>
          <p:cNvSpPr txBox="1"/>
          <p:nvPr/>
        </p:nvSpPr>
        <p:spPr>
          <a:xfrm>
            <a:off x="1744242" y="2751634"/>
            <a:ext cx="8064952" cy="4135491"/>
          </a:xfrm>
          <a:prstGeom prst="rect">
            <a:avLst/>
          </a:prstGeom>
          <a:noFill/>
        </p:spPr>
        <p:txBody>
          <a:bodyPr wrap="square" rtlCol="0">
            <a:spAutoFit/>
          </a:bodyPr>
          <a:lstStyle/>
          <a:p>
            <a:pPr algn="ctr">
              <a:lnSpc>
                <a:spcPct val="150000"/>
              </a:lnSpc>
            </a:pPr>
            <a:r>
              <a:rPr lang="vi-VN" sz="4500" b="1" dirty="0" smtClean="0">
                <a:solidFill>
                  <a:srgbClr val="FF0000"/>
                </a:solidFill>
              </a:rPr>
              <a:t>THẢO LUẬN NHÓM</a:t>
            </a:r>
          </a:p>
          <a:p>
            <a:pPr algn="just">
              <a:lnSpc>
                <a:spcPct val="150000"/>
              </a:lnSpc>
            </a:pPr>
            <a:r>
              <a:rPr lang="vi-VN" sz="4500" dirty="0" smtClean="0"/>
              <a:t>Thảo luận nhóm 4, đưa ra các cách tự bảo vệ trong một số tình huống nguy hiểm.</a:t>
            </a:r>
            <a:endParaRPr lang="en-US" sz="4500" dirty="0"/>
          </a:p>
        </p:txBody>
      </p:sp>
      <p:pic>
        <p:nvPicPr>
          <p:cNvPr id="11"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0363200" y="2857500"/>
            <a:ext cx="6934200" cy="4631139"/>
          </a:xfrm>
          <a:prstGeom prst="rect">
            <a:avLst/>
          </a:prstGeom>
        </p:spPr>
      </p:pic>
    </p:spTree>
    <p:extLst>
      <p:ext uri="{BB962C8B-B14F-4D97-AF65-F5344CB8AC3E}">
        <p14:creationId xmlns:p14="http://schemas.microsoft.com/office/powerpoint/2010/main" val="3839732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2)">
                                      <p:cBhvr>
                                        <p:cTn id="7" dur="500"/>
                                        <p:tgtEl>
                                          <p:spTgt spid="10"/>
                                        </p:tgtEl>
                                      </p:cBhvr>
                                    </p:animEffect>
                                  </p:childTnLst>
                                </p:cTn>
                              </p:par>
                              <p:par>
                                <p:cTn id="8" presetID="21"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2)">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800" b="1" dirty="0">
                <a:solidFill>
                  <a:srgbClr val="000000"/>
                </a:solidFill>
                <a:latin typeface="Arial" panose="020B0604020202020204" pitchFamily="34" charset="0"/>
                <a:ea typeface="Calibri" panose="020F0502020204030204" pitchFamily="34" charset="0"/>
                <a:cs typeface="Arial" panose="020B0604020202020204" pitchFamily="34" charset="0"/>
              </a:rPr>
              <a:t>định cách tự bảo vệ trong tình huống bị xâm hại tình </a:t>
            </a:r>
            <a:r>
              <a:rPr lang="de-DE"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dục</a:t>
            </a:r>
            <a:r>
              <a:rPr lang="vi-VN" sz="48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làm thế nào để phòng tránh xâm hại tình dục?</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Khi rơi vào tình huống bị xâm hại tình dục thì cần ứng phó như thế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571500" marR="0" lvl="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Nếu đã tìm mọi cách ứng phó, nhưng vẫn bị xâm hại tình dục thì cần làm gì sau khi sự việc xảy ra?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00424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941247" y="1362205"/>
            <a:ext cx="11647856" cy="2308324"/>
          </a:xfrm>
          <a:prstGeom prst="rect">
            <a:avLst/>
          </a:prstGeom>
        </p:spPr>
        <p:txBody>
          <a:bodyPr wrap="square">
            <a:spAutoFit/>
          </a:bodyPr>
          <a:lstStyle/>
          <a:p>
            <a:pPr algn="just">
              <a:lnSpc>
                <a:spcPct val="150000"/>
              </a:lnSpc>
            </a:pPr>
            <a:r>
              <a:rPr lang="de-DE" sz="4800" b="1" dirty="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bạo lực học đường.</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5439951"/>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Theo </a:t>
            </a:r>
            <a:r>
              <a:rPr lang="vi-VN" sz="4500" dirty="0">
                <a:solidFill>
                  <a:srgbClr val="000000"/>
                </a:solidFill>
                <a:ea typeface="Calibri" panose="020F0502020204030204" pitchFamily="34" charset="0"/>
                <a:cs typeface="Arial" panose="020B0604020202020204" pitchFamily="34" charset="0"/>
              </a:rPr>
              <a:t>em, làm thế nào để tránh bị bạo lực học đường?</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rơi vào tình huống bị bạo lực học đường thì cần ứng phó như thế nào?</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Nếu </a:t>
            </a:r>
            <a:r>
              <a:rPr lang="vi-VN" sz="4500" dirty="0">
                <a:solidFill>
                  <a:srgbClr val="000000"/>
                </a:solidFill>
                <a:ea typeface="Calibri" panose="020F0502020204030204" pitchFamily="34" charset="0"/>
                <a:cs typeface="Arial" panose="020B0604020202020204" pitchFamily="34" charset="0"/>
              </a:rPr>
              <a:t>đã bị bạo lực học đường, em cần làm gì sau khi sự việc xảy ra?</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72041" y="1784725"/>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44127543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449417" y="1268189"/>
            <a:ext cx="12594154"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lôi kéo chơi trò chơi điện tử.</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1722787" y="4104323"/>
            <a:ext cx="15303833" cy="4195892"/>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các bạn xấu lôi kéo chơi trò chơi điện tử?</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tham gia chơi trò chơi điện tử cùng nhóm bạn xấu rồi, thì làm thế nào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43439" y="1717997"/>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3939606960"/>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289691" y="397268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905675" y="2416438"/>
            <a:ext cx="2633231" cy="1517698"/>
          </a:xfrm>
          <a:prstGeom prst="rect">
            <a:avLst/>
          </a:prstGeom>
        </p:spPr>
      </p:pic>
      <p:grpSp>
        <p:nvGrpSpPr>
          <p:cNvPr id="9" name="Group 7"/>
          <p:cNvGrpSpPr/>
          <p:nvPr/>
        </p:nvGrpSpPr>
        <p:grpSpPr>
          <a:xfrm>
            <a:off x="2057400" y="816616"/>
            <a:ext cx="14001273" cy="3031484"/>
            <a:chOff x="-36948" y="234059"/>
            <a:chExt cx="3394510" cy="1093028"/>
          </a:xfrm>
          <a:solidFill>
            <a:schemeClr val="accent5">
              <a:lumMod val="20000"/>
              <a:lumOff val="80000"/>
            </a:schemeClr>
          </a:solidFill>
        </p:grpSpPr>
        <p:sp>
          <p:nvSpPr>
            <p:cNvPr id="12"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13" name="Group 6"/>
          <p:cNvGrpSpPr/>
          <p:nvPr/>
        </p:nvGrpSpPr>
        <p:grpSpPr>
          <a:xfrm>
            <a:off x="3276818" y="-1528698"/>
            <a:ext cx="11562436" cy="3057395"/>
            <a:chOff x="0" y="0"/>
            <a:chExt cx="15416581" cy="4076527"/>
          </a:xfrm>
        </p:grpSpPr>
        <p:pic>
          <p:nvPicPr>
            <p:cNvPr id="14" name="Picture 7"/>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15"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17" name="Group 9"/>
            <p:cNvGrpSpPr/>
            <p:nvPr/>
          </p:nvGrpSpPr>
          <p:grpSpPr>
            <a:xfrm rot="-5400000">
              <a:off x="13161762" y="1740074"/>
              <a:ext cx="3772491" cy="292343"/>
              <a:chOff x="0" y="0"/>
              <a:chExt cx="1884680" cy="146050"/>
            </a:xfrm>
          </p:grpSpPr>
          <p:sp>
            <p:nvSpPr>
              <p:cNvPr id="24"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2" name="Group 11"/>
            <p:cNvGrpSpPr/>
            <p:nvPr/>
          </p:nvGrpSpPr>
          <p:grpSpPr>
            <a:xfrm rot="-5400000">
              <a:off x="-1593872" y="1740074"/>
              <a:ext cx="3772491" cy="292343"/>
              <a:chOff x="0" y="0"/>
              <a:chExt cx="1884680" cy="146050"/>
            </a:xfrm>
          </p:grpSpPr>
          <p:sp>
            <p:nvSpPr>
              <p:cNvPr id="23"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 name="Rectangle 1"/>
          <p:cNvSpPr/>
          <p:nvPr/>
        </p:nvSpPr>
        <p:spPr>
          <a:xfrm>
            <a:off x="3723941" y="1270313"/>
            <a:ext cx="11866783" cy="2308324"/>
          </a:xfrm>
          <a:prstGeom prst="rect">
            <a:avLst/>
          </a:prstGeom>
        </p:spPr>
        <p:txBody>
          <a:bodyPr wrap="square">
            <a:spAutoFit/>
          </a:bodyPr>
          <a:lstStyle/>
          <a:p>
            <a:pPr algn="just">
              <a:lnSpc>
                <a:spcPct val="150000"/>
              </a:lnSpc>
            </a:pP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Nhóm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4</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000000"/>
                </a:solidFill>
                <a:ea typeface="Calibri" panose="020F0502020204030204" pitchFamily="34" charset="0"/>
                <a:cs typeface="Arial" panose="020B0604020202020204" pitchFamily="34" charset="0"/>
              </a:rPr>
              <a:t>Xác định cách tự bảo vệ trong tình huống bị bắt cóc</a:t>
            </a:r>
            <a:endParaRPr lang="en-US" sz="4800" b="1" dirty="0">
              <a:latin typeface="Arial" panose="020B0604020202020204" pitchFamily="34" charset="0"/>
              <a:cs typeface="Arial" panose="020B0604020202020204" pitchFamily="34" charset="0"/>
            </a:endParaRPr>
          </a:p>
        </p:txBody>
      </p:sp>
      <p:sp>
        <p:nvSpPr>
          <p:cNvPr id="3" name="Rectangle 2"/>
          <p:cNvSpPr/>
          <p:nvPr/>
        </p:nvSpPr>
        <p:spPr>
          <a:xfrm>
            <a:off x="2341468" y="4015072"/>
            <a:ext cx="13433135" cy="2246769"/>
          </a:xfrm>
          <a:prstGeom prst="rect">
            <a:avLst/>
          </a:prstGeom>
        </p:spPr>
        <p:txBody>
          <a:bodyPr wrap="square">
            <a:spAutoFit/>
          </a:bodyPr>
          <a:lstStyle/>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Làm </a:t>
            </a:r>
            <a:r>
              <a:rPr lang="vi-VN" sz="4500" dirty="0">
                <a:solidFill>
                  <a:srgbClr val="000000"/>
                </a:solidFill>
                <a:ea typeface="Calibri" panose="020F0502020204030204" pitchFamily="34" charset="0"/>
                <a:cs typeface="Arial" panose="020B0604020202020204" pitchFamily="34" charset="0"/>
              </a:rPr>
              <a:t>thế nào để phòng tránh việc bị bắt cóc?</a:t>
            </a:r>
          </a:p>
          <a:p>
            <a:pPr marL="571500" marR="0" lvl="0" indent="-571500" algn="just">
              <a:lnSpc>
                <a:spcPct val="150000"/>
              </a:lnSpc>
              <a:spcBef>
                <a:spcPts val="600"/>
              </a:spcBef>
              <a:spcAft>
                <a:spcPts val="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Arial" panose="020B0604020202020204" pitchFamily="34" charset="0"/>
              </a:rPr>
              <a:t>Khi </a:t>
            </a:r>
            <a:r>
              <a:rPr lang="vi-VN" sz="4500" dirty="0">
                <a:solidFill>
                  <a:srgbClr val="000000"/>
                </a:solidFill>
                <a:ea typeface="Calibri" panose="020F0502020204030204" pitchFamily="34" charset="0"/>
                <a:cs typeface="Arial" panose="020B0604020202020204" pitchFamily="34" charset="0"/>
              </a:rPr>
              <a:t>đã bị bắt cóc, làm thế nào để thoát ra được?</a:t>
            </a:r>
          </a:p>
        </p:txBody>
      </p:sp>
      <p:pic>
        <p:nvPicPr>
          <p:cNvPr id="26" name="Picture 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026620" y="7886700"/>
            <a:ext cx="1142876" cy="2156370"/>
          </a:xfrm>
          <a:prstGeom prst="rect">
            <a:avLst/>
          </a:prstGeom>
        </p:spPr>
      </p:pic>
      <p:pic>
        <p:nvPicPr>
          <p:cNvPr id="27"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7660" b="10068"/>
          <a:stretch>
            <a:fillRect/>
          </a:stretch>
        </p:blipFill>
        <p:spPr>
          <a:xfrm rot="-10800000">
            <a:off x="14696796" y="9881400"/>
            <a:ext cx="3044139" cy="161670"/>
          </a:xfrm>
          <a:prstGeom prst="rect">
            <a:avLst/>
          </a:prstGeom>
        </p:spPr>
      </p:pic>
      <p:pic>
        <p:nvPicPr>
          <p:cNvPr id="28" name="Picture 5"/>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17963" y="1720121"/>
            <a:ext cx="1454565" cy="1636013"/>
          </a:xfrm>
          <a:prstGeom prst="rect">
            <a:avLst/>
          </a:prstGeom>
        </p:spPr>
      </p:pic>
      <p:pic>
        <p:nvPicPr>
          <p:cNvPr id="29" name="Picture 6"/>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4135883">
            <a:off x="-797136" y="8831201"/>
            <a:ext cx="2144095" cy="1840023"/>
          </a:xfrm>
          <a:prstGeom prst="rect">
            <a:avLst/>
          </a:prstGeom>
        </p:spPr>
      </p:pic>
    </p:spTree>
    <p:extLst>
      <p:ext uri="{BB962C8B-B14F-4D97-AF65-F5344CB8AC3E}">
        <p14:creationId xmlns:p14="http://schemas.microsoft.com/office/powerpoint/2010/main" val="23862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175377" y="681984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20" y="2542271"/>
            <a:ext cx="16434180" cy="528606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xâm hại tình </a:t>
            </a:r>
            <a:r>
              <a:rPr lang="vi-VN" sz="4500" b="1" dirty="0" smtClean="0">
                <a:solidFill>
                  <a:srgbClr val="FF0000"/>
                </a:solidFill>
              </a:rPr>
              <a:t>dục:</a:t>
            </a:r>
          </a:p>
          <a:p>
            <a:pPr marL="1828800" lvl="2" indent="-914400" algn="just">
              <a:lnSpc>
                <a:spcPct val="150000"/>
              </a:lnSpc>
              <a:buFont typeface="Wingdings" panose="05000000000000000000" pitchFamily="2" charset="2"/>
              <a:buChar char="Ø"/>
            </a:pPr>
            <a:r>
              <a:rPr lang="vi-VN" sz="4500" dirty="0" smtClean="0"/>
              <a:t>Chạy đến chỗ đông người</a:t>
            </a:r>
          </a:p>
          <a:p>
            <a:pPr marL="1828800" lvl="2" indent="-914400" algn="just">
              <a:lnSpc>
                <a:spcPct val="150000"/>
              </a:lnSpc>
              <a:buFont typeface="Wingdings" panose="05000000000000000000" pitchFamily="2" charset="2"/>
              <a:buChar char="Ø"/>
            </a:pPr>
            <a:r>
              <a:rPr lang="vi-VN" sz="4500" dirty="0" smtClean="0"/>
              <a:t>Báo </a:t>
            </a:r>
            <a:r>
              <a:rPr lang="vi-VN" sz="4500" dirty="0"/>
              <a:t>ngay sự việc với người thân, người có trách nhiệm hoặc gọi cho số điện thoại 111.</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95103" y="6020833"/>
            <a:ext cx="7047476" cy="4299015"/>
          </a:xfrm>
          <a:prstGeom prst="rect">
            <a:avLst/>
          </a:prstGeom>
        </p:spPr>
      </p:pic>
    </p:spTree>
    <p:extLst>
      <p:ext uri="{BB962C8B-B14F-4D97-AF65-F5344CB8AC3E}">
        <p14:creationId xmlns:p14="http://schemas.microsoft.com/office/powerpoint/2010/main" val="7928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500"/>
                                        <p:tgtEl>
                                          <p:spTgt spid="10"/>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6724082" y="3159657"/>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829560" y="2542271"/>
            <a:ext cx="12471780" cy="632480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bạo lực học </a:t>
            </a:r>
            <a:r>
              <a:rPr lang="vi-VN" sz="4500" b="1" dirty="0" smtClean="0">
                <a:solidFill>
                  <a:srgbClr val="FF0000"/>
                </a:solidFill>
              </a:rPr>
              <a:t>đường</a:t>
            </a:r>
          </a:p>
          <a:p>
            <a:pPr marL="1600200" lvl="2" indent="-685800" algn="just">
              <a:lnSpc>
                <a:spcPct val="150000"/>
              </a:lnSpc>
              <a:buFont typeface="Wingdings" panose="05000000000000000000" pitchFamily="2" charset="2"/>
              <a:buChar char="Ø"/>
            </a:pPr>
            <a:r>
              <a:rPr lang="vi-VN" sz="4500" dirty="0" smtClean="0"/>
              <a:t>Tìm </a:t>
            </a:r>
            <a:r>
              <a:rPr lang="vi-VN" sz="4500" dirty="0"/>
              <a:t>cách chạy thoát hoặc chạy đến nhờ sự </a:t>
            </a:r>
            <a:r>
              <a:rPr lang="vi-VN" sz="4500" dirty="0" smtClean="0"/>
              <a:t>giúp </a:t>
            </a:r>
            <a:r>
              <a:rPr lang="vi-VN" sz="4500" dirty="0"/>
              <a:t>đỡ của những người xung </a:t>
            </a:r>
            <a:r>
              <a:rPr lang="vi-VN" sz="4500" dirty="0" smtClean="0"/>
              <a:t>quanh</a:t>
            </a:r>
          </a:p>
          <a:p>
            <a:pPr marL="1600200" lvl="2" indent="-685800" algn="just">
              <a:lnSpc>
                <a:spcPct val="150000"/>
              </a:lnSpc>
              <a:buFont typeface="Wingdings" panose="05000000000000000000" pitchFamily="2" charset="2"/>
              <a:buChar char="Ø"/>
            </a:pPr>
            <a:r>
              <a:rPr lang="vi-VN" sz="4500" dirty="0" smtClean="0"/>
              <a:t>Báo </a:t>
            </a:r>
            <a:r>
              <a:rPr lang="vi-VN" sz="4500" dirty="0"/>
              <a:t>với phụ huynh, thầy cô giáo nhờ sự giúp </a:t>
            </a:r>
            <a:r>
              <a:rPr lang="vi-VN" sz="4500" dirty="0" smtClean="0"/>
              <a:t>đỡ</a:t>
            </a:r>
            <a:r>
              <a:rPr lang="vi-VN" sz="4500" dirty="0"/>
              <a:t>.</a:t>
            </a:r>
          </a:p>
          <a:p>
            <a:pPr marL="685800" indent="-685800" algn="just">
              <a:lnSpc>
                <a:spcPct val="150000"/>
              </a:lnSpc>
              <a:buFont typeface="Wingdings" panose="05000000000000000000" pitchFamily="2" charset="2"/>
              <a:buChar char="§"/>
            </a:pPr>
            <a:endParaRPr lang="en-US" sz="4500" dirty="0"/>
          </a:p>
        </p:txBody>
      </p:sp>
      <p:pic>
        <p:nvPicPr>
          <p:cNvPr id="2" name="Picture 1"/>
          <p:cNvPicPr>
            <a:picLocks noChangeAspect="1"/>
          </p:cNvPicPr>
          <p:nvPr/>
        </p:nvPicPr>
        <p:blipFill rotWithShape="1">
          <a:blip r:embed="rId21">
            <a:extLst>
              <a:ext uri="{28A0092B-C50C-407E-A947-70E740481C1C}">
                <a14:useLocalDpi xmlns:a14="http://schemas.microsoft.com/office/drawing/2010/main" val="0"/>
              </a:ext>
            </a:extLst>
          </a:blip>
          <a:srcRect l="21569"/>
          <a:stretch/>
        </p:blipFill>
        <p:spPr>
          <a:xfrm>
            <a:off x="13258800" y="3543300"/>
            <a:ext cx="5029200" cy="6743700"/>
          </a:xfrm>
          <a:prstGeom prst="rect">
            <a:avLst/>
          </a:prstGeom>
        </p:spPr>
      </p:pic>
    </p:spTree>
    <p:extLst>
      <p:ext uri="{BB962C8B-B14F-4D97-AF65-F5344CB8AC3E}">
        <p14:creationId xmlns:p14="http://schemas.microsoft.com/office/powerpoint/2010/main" val="10756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outVertic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4529181" cy="3080202"/>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lôi kéo chơi trò chơi điện </a:t>
            </a:r>
            <a:r>
              <a:rPr lang="vi-VN" sz="4500" b="1" dirty="0" smtClean="0">
                <a:solidFill>
                  <a:srgbClr val="FF0000"/>
                </a:solidFill>
              </a:rPr>
              <a:t>tử</a:t>
            </a:r>
          </a:p>
          <a:p>
            <a:pPr marL="1600200" lvl="2" indent="-685800" algn="just">
              <a:lnSpc>
                <a:spcPct val="150000"/>
              </a:lnSpc>
              <a:buFont typeface="Wingdings" panose="05000000000000000000" pitchFamily="2" charset="2"/>
              <a:buChar char="Ø"/>
            </a:pPr>
            <a:r>
              <a:rPr lang="vi-VN" sz="4500" dirty="0" smtClean="0"/>
              <a:t>Từ chối tham gia khi bạn rủ rê</a:t>
            </a:r>
          </a:p>
          <a:p>
            <a:pPr marL="1600200" lvl="2" indent="-685800" algn="just">
              <a:lnSpc>
                <a:spcPct val="150000"/>
              </a:lnSpc>
              <a:buFont typeface="Wingdings" panose="05000000000000000000" pitchFamily="2" charset="2"/>
              <a:buChar char="Ø"/>
            </a:pPr>
            <a:r>
              <a:rPr lang="vi-VN" sz="4500" dirty="0" smtClean="0"/>
              <a:t>Tham </a:t>
            </a:r>
            <a:r>
              <a:rPr lang="vi-VN" sz="4500" dirty="0"/>
              <a:t>gia các hoạt động thể thao lành </a:t>
            </a:r>
            <a:r>
              <a:rPr lang="vi-VN" sz="4500" dirty="0" smtClean="0"/>
              <a:t>mạnh</a:t>
            </a:r>
            <a:endParaRPr lang="vi-VN" sz="4500" dirty="0"/>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51624" y="5298841"/>
            <a:ext cx="5263911" cy="5263911"/>
          </a:xfrm>
          <a:prstGeom prst="rect">
            <a:avLst/>
          </a:prstGeom>
        </p:spPr>
      </p:pic>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820400" y="5959010"/>
            <a:ext cx="5132836" cy="4267204"/>
          </a:xfrm>
          <a:prstGeom prst="rect">
            <a:avLst/>
          </a:prstGeom>
        </p:spPr>
      </p:pic>
    </p:spTree>
    <p:extLst>
      <p:ext uri="{BB962C8B-B14F-4D97-AF65-F5344CB8AC3E}">
        <p14:creationId xmlns:p14="http://schemas.microsoft.com/office/powerpoint/2010/main" val="5293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90600" y="233947"/>
            <a:ext cx="15544800" cy="2308324"/>
          </a:xfrm>
          <a:prstGeom prst="rect">
            <a:avLst/>
          </a:prstGeom>
          <a:noFill/>
        </p:spPr>
        <p:txBody>
          <a:bodyPr wrap="square" rtlCol="0">
            <a:spAutoFit/>
          </a:bodyPr>
          <a:lstStyle/>
          <a:p>
            <a:pPr algn="just">
              <a:lnSpc>
                <a:spcPct val="150000"/>
              </a:lnSpc>
            </a:pPr>
            <a:r>
              <a:rPr lang="vi-VN" sz="4800" b="1" dirty="0" smtClean="0"/>
              <a:t>2. Xác định cách thức tự bảo vệ trong một số tình huống nguy hiểm</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045202" y="7181888"/>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667675" y="4417590"/>
            <a:ext cx="2633231" cy="1517698"/>
          </a:xfrm>
          <a:prstGeom prst="rect">
            <a:avLst/>
          </a:prstGeom>
        </p:spPr>
      </p:pic>
      <p:sp>
        <p:nvSpPr>
          <p:cNvPr id="10" name="TextBox 9"/>
          <p:cNvSpPr txBox="1"/>
          <p:nvPr/>
        </p:nvSpPr>
        <p:spPr>
          <a:xfrm>
            <a:off x="1015619" y="2542271"/>
            <a:ext cx="16001476" cy="4247317"/>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
            </a:pPr>
            <a:r>
              <a:rPr lang="vi-VN" sz="4500" b="1" dirty="0">
                <a:solidFill>
                  <a:srgbClr val="FF0000"/>
                </a:solidFill>
              </a:rPr>
              <a:t>Bảo vệ mình khi bị bắt </a:t>
            </a:r>
            <a:r>
              <a:rPr lang="vi-VN" sz="4500" b="1" dirty="0" smtClean="0">
                <a:solidFill>
                  <a:srgbClr val="FF0000"/>
                </a:solidFill>
              </a:rPr>
              <a:t>cóc:</a:t>
            </a:r>
            <a:endParaRPr lang="vi-VN" sz="4500" b="1" dirty="0">
              <a:solidFill>
                <a:srgbClr val="FF0000"/>
              </a:solidFill>
            </a:endParaRPr>
          </a:p>
          <a:p>
            <a:pPr marL="1600200" lvl="2" indent="-685800" algn="just">
              <a:lnSpc>
                <a:spcPct val="150000"/>
              </a:lnSpc>
              <a:buFont typeface="Wingdings" panose="05000000000000000000" pitchFamily="2" charset="2"/>
              <a:buChar char="Ø"/>
            </a:pPr>
            <a:r>
              <a:rPr lang="vi-VN" sz="4500" dirty="0" smtClean="0"/>
              <a:t>Không </a:t>
            </a:r>
            <a:r>
              <a:rPr lang="vi-VN" sz="4500" dirty="0"/>
              <a:t>đi một mình ngoài đường vắng, đêm khuya</a:t>
            </a:r>
          </a:p>
          <a:p>
            <a:pPr marL="1600200" lvl="2" indent="-685800" algn="just">
              <a:lnSpc>
                <a:spcPct val="150000"/>
              </a:lnSpc>
              <a:buFont typeface="Wingdings" panose="05000000000000000000" pitchFamily="2" charset="2"/>
              <a:buChar char="Ø"/>
            </a:pPr>
            <a:r>
              <a:rPr lang="vi-VN" sz="4500" dirty="0" smtClean="0"/>
              <a:t>Khi </a:t>
            </a:r>
            <a:r>
              <a:rPr lang="vi-VN" sz="4500" dirty="0"/>
              <a:t>bị bắt cóc cần quan sát, tìm cách liên lạc tìm sự giúp đỡ từ người thân và cảnh sát...</a:t>
            </a:r>
          </a:p>
        </p:txBody>
      </p:sp>
    </p:spTree>
    <p:extLst>
      <p:ext uri="{BB962C8B-B14F-4D97-AF65-F5344CB8AC3E}">
        <p14:creationId xmlns:p14="http://schemas.microsoft.com/office/powerpoint/2010/main" val="14013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Để tự bảo vệ trước những tình huống nguy hiểm, điều đầu tiền và quan trọng cần thực </a:t>
            </a:r>
            <a:r>
              <a:rPr lang="vi-VN" sz="4500" dirty="0" smtClean="0">
                <a:solidFill>
                  <a:srgbClr val="000000"/>
                </a:solidFill>
                <a:ea typeface="Calibri" panose="020F0502020204030204" pitchFamily="34" charset="0"/>
                <a:cs typeface="Arial" panose="020B0604020202020204" pitchFamily="34" charset="0"/>
              </a:rPr>
              <a:t>hiện </a:t>
            </a:r>
            <a:r>
              <a:rPr lang="vi-VN" sz="4500" dirty="0">
                <a:solidFill>
                  <a:srgbClr val="000000"/>
                </a:solidFill>
                <a:ea typeface="Calibri" panose="020F0502020204030204" pitchFamily="34" charset="0"/>
                <a:cs typeface="Arial" panose="020B0604020202020204" pitchFamily="34" charset="0"/>
              </a:rPr>
              <a:t>là phải đề phòng từ xa, tránh bị lôi kéo hoặc rời vào tình huống nguy hiểm. </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978549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476287">
            <a:off x="594589" y="5576054"/>
            <a:ext cx="1636855" cy="143448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626401" y="-486273"/>
            <a:ext cx="2059574" cy="234527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455682" y="6944173"/>
            <a:ext cx="3954095" cy="401987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62576">
            <a:off x="13065680" y="6337347"/>
            <a:ext cx="6888671" cy="709507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462257" y="-486273"/>
            <a:ext cx="2825743" cy="267674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09287">
            <a:off x="-1413073" y="-1285572"/>
            <a:ext cx="5088259" cy="4653444"/>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5117660" y="431201"/>
            <a:ext cx="1403852" cy="1719640"/>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192795">
            <a:off x="5855565" y="9550498"/>
            <a:ext cx="2608683" cy="668771"/>
          </a:xfrm>
          <a:prstGeom prst="rect">
            <a:avLst/>
          </a:prstGeom>
        </p:spPr>
      </p:pic>
      <p:pic>
        <p:nvPicPr>
          <p:cNvPr id="11"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172088">
            <a:off x="16840036" y="4891183"/>
            <a:ext cx="1996615" cy="1099954"/>
          </a:xfrm>
          <a:prstGeom prst="rect">
            <a:avLst/>
          </a:prstGeom>
        </p:spPr>
      </p:pic>
      <p:sp>
        <p:nvSpPr>
          <p:cNvPr id="12" name="TextBox 12"/>
          <p:cNvSpPr txBox="1"/>
          <p:nvPr/>
        </p:nvSpPr>
        <p:spPr>
          <a:xfrm>
            <a:off x="1676057" y="3834229"/>
            <a:ext cx="14856503" cy="3175293"/>
          </a:xfrm>
          <a:prstGeom prst="rect">
            <a:avLst/>
          </a:prstGeom>
        </p:spPr>
        <p:txBody>
          <a:bodyPr wrap="square" lIns="0" tIns="0" rIns="0" bIns="0" rtlCol="0" anchor="t">
            <a:spAutoFit/>
          </a:bodyPr>
          <a:lstStyle/>
          <a:p>
            <a:pPr algn="ctr">
              <a:lnSpc>
                <a:spcPts val="12901"/>
              </a:lnSpc>
            </a:pPr>
            <a:r>
              <a:rPr lang="vi-VN" sz="9600" b="1" dirty="0" smtClean="0">
                <a:solidFill>
                  <a:srgbClr val="EB4634"/>
                </a:solidFill>
              </a:rPr>
              <a:t>TỰ BẢO VỆ TRONG TÌNH HUỐNG NGUY </a:t>
            </a:r>
            <a:r>
              <a:rPr lang="vi-VN" sz="9600" b="1" smtClean="0">
                <a:solidFill>
                  <a:srgbClr val="EB4634"/>
                </a:solidFill>
              </a:rPr>
              <a:t>HIỂM </a:t>
            </a:r>
            <a:endParaRPr lang="vi-VN" sz="9600" b="1" dirty="0" smtClean="0">
              <a:solidFill>
                <a:srgbClr val="EB4634"/>
              </a:solidFill>
            </a:endParaRPr>
          </a:p>
        </p:txBody>
      </p:sp>
      <p:sp>
        <p:nvSpPr>
          <p:cNvPr id="13" name="TextBox 13"/>
          <p:cNvSpPr txBox="1"/>
          <p:nvPr/>
        </p:nvSpPr>
        <p:spPr>
          <a:xfrm>
            <a:off x="4800600" y="2356934"/>
            <a:ext cx="10287000" cy="1179810"/>
          </a:xfrm>
          <a:prstGeom prst="rect">
            <a:avLst/>
          </a:prstGeom>
        </p:spPr>
        <p:txBody>
          <a:bodyPr wrap="square" lIns="0" tIns="0" rIns="0" bIns="0" rtlCol="0" anchor="t">
            <a:spAutoFit/>
          </a:bodyPr>
          <a:lstStyle/>
          <a:p>
            <a:pPr algn="ctr">
              <a:lnSpc>
                <a:spcPts val="9169"/>
              </a:lnSpc>
            </a:pPr>
            <a:r>
              <a:rPr lang="vi-VN" sz="7200" b="1" dirty="0" smtClean="0">
                <a:solidFill>
                  <a:srgbClr val="5186CD"/>
                </a:solidFill>
                <a:latin typeface="Arial" panose="020B0604020202020204" pitchFamily="34" charset="0"/>
                <a:cs typeface="Arial" panose="020B0604020202020204" pitchFamily="34" charset="0"/>
              </a:rPr>
              <a:t>Chủ đề 3 </a:t>
            </a:r>
            <a:r>
              <a:rPr lang="vi-VN" sz="7200" b="1" dirty="0" smtClean="0">
                <a:solidFill>
                  <a:srgbClr val="5186CD"/>
                </a:solidFill>
                <a:latin typeface="Arial" panose="020B0604020202020204" pitchFamily="34" charset="0"/>
                <a:cs typeface="Arial" panose="020B0604020202020204" pitchFamily="34" charset="0"/>
              </a:rPr>
              <a:t>–</a:t>
            </a:r>
            <a:r>
              <a:rPr lang="en-GB" sz="7200" b="1" dirty="0" smtClean="0">
                <a:solidFill>
                  <a:srgbClr val="5186CD"/>
                </a:solidFill>
                <a:latin typeface="Arial" panose="020B0604020202020204" pitchFamily="34" charset="0"/>
                <a:cs typeface="Arial" panose="020B0604020202020204" pitchFamily="34" charset="0"/>
              </a:rPr>
              <a:t> </a:t>
            </a:r>
            <a:r>
              <a:rPr lang="en-GB" sz="7200" b="1" dirty="0" err="1" smtClean="0">
                <a:solidFill>
                  <a:srgbClr val="5186CD"/>
                </a:solidFill>
                <a:latin typeface="Arial" panose="020B0604020202020204" pitchFamily="34" charset="0"/>
                <a:cs typeface="Arial" panose="020B0604020202020204" pitchFamily="34" charset="0"/>
              </a:rPr>
              <a:t>Nội</a:t>
            </a:r>
            <a:r>
              <a:rPr lang="en-GB" sz="7200" b="1" dirty="0" smtClean="0">
                <a:solidFill>
                  <a:srgbClr val="5186CD"/>
                </a:solidFill>
                <a:latin typeface="Arial" panose="020B0604020202020204" pitchFamily="34" charset="0"/>
                <a:cs typeface="Arial" panose="020B0604020202020204" pitchFamily="34" charset="0"/>
              </a:rPr>
              <a:t> dung 2</a:t>
            </a:r>
            <a:endParaRPr lang="en-US" sz="7200" b="1" dirty="0">
              <a:solidFill>
                <a:srgbClr val="5186C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3037469"/>
            <a:ext cx="13030200" cy="4118948"/>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vi-VN" sz="4500" dirty="0">
                <a:solidFill>
                  <a:srgbClr val="000000"/>
                </a:solidFill>
                <a:ea typeface="Calibri" panose="020F0502020204030204" pitchFamily="34" charset="0"/>
                <a:cs typeface="Arial" panose="020B0604020202020204" pitchFamily="34" charset="0"/>
              </a:rPr>
              <a:t>Khi rơi vào tình huống nguy hiểm, cần phải bình tĩnh tìm kiếm sự hỗ trợ từ những người xung quanh hoặc gọi cứu trợ khẩn cấp (111, 112, 113, 114, 115...)</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06217" y="4193711"/>
            <a:ext cx="2561120" cy="6138368"/>
          </a:xfrm>
          <a:prstGeom prst="rect">
            <a:avLst/>
          </a:prstGeom>
        </p:spPr>
      </p:pic>
    </p:spTree>
    <p:extLst>
      <p:ext uri="{BB962C8B-B14F-4D97-AF65-F5344CB8AC3E}">
        <p14:creationId xmlns:p14="http://schemas.microsoft.com/office/powerpoint/2010/main" val="22004421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5821248" y="2976112"/>
            <a:ext cx="11586440" cy="5881787"/>
            <a:chOff x="0" y="0"/>
            <a:chExt cx="3394510" cy="1093028"/>
          </a:xfrm>
          <a:solidFill>
            <a:schemeClr val="accent3">
              <a:lumMod val="20000"/>
              <a:lumOff val="80000"/>
            </a:schemeClr>
          </a:solidFill>
        </p:grpSpPr>
        <p:sp>
          <p:nvSpPr>
            <p:cNvPr id="8" name="Freeform 8"/>
            <p:cNvSpPr/>
            <p:nvPr/>
          </p:nvSpPr>
          <p:spPr>
            <a:xfrm>
              <a:off x="0" y="0"/>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sp>
        <p:nvSpPr>
          <p:cNvPr id="9" name="TextBox 9"/>
          <p:cNvSpPr txBox="1"/>
          <p:nvPr/>
        </p:nvSpPr>
        <p:spPr>
          <a:xfrm>
            <a:off x="6367472" y="3564718"/>
            <a:ext cx="10354415" cy="4801314"/>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Ôn </a:t>
            </a:r>
            <a:r>
              <a:rPr lang="vi-VN" sz="5200" dirty="0">
                <a:solidFill>
                  <a:srgbClr val="32856A"/>
                </a:solidFill>
              </a:rPr>
              <a:t>lại kiến thức đã học</a:t>
            </a:r>
          </a:p>
          <a:p>
            <a:pPr marL="457200" indent="-457200" algn="just">
              <a:lnSpc>
                <a:spcPct val="150000"/>
              </a:lnSpc>
              <a:spcBef>
                <a:spcPct val="0"/>
              </a:spcBef>
              <a:buFont typeface="Wingdings" panose="05000000000000000000" pitchFamily="2" charset="2"/>
              <a:buChar char="ü"/>
            </a:pPr>
            <a:r>
              <a:rPr lang="vi-VN" sz="5200" dirty="0" smtClean="0">
                <a:solidFill>
                  <a:srgbClr val="32856A"/>
                </a:solidFill>
              </a:rPr>
              <a:t>Chuẩn </a:t>
            </a:r>
            <a:r>
              <a:rPr lang="vi-VN" sz="5200" dirty="0">
                <a:solidFill>
                  <a:srgbClr val="32856A"/>
                </a:solidFill>
              </a:rPr>
              <a:t>bị trước kiến thức </a:t>
            </a:r>
            <a:r>
              <a:rPr lang="vi-VN" sz="5200" b="1" dirty="0">
                <a:solidFill>
                  <a:srgbClr val="32856A"/>
                </a:solidFill>
              </a:rPr>
              <a:t>tuần </a:t>
            </a:r>
            <a:r>
              <a:rPr lang="vi-VN" sz="5200" b="1" dirty="0" smtClean="0">
                <a:solidFill>
                  <a:srgbClr val="32856A"/>
                </a:solidFill>
              </a:rPr>
              <a:t>10 </a:t>
            </a:r>
            <a:r>
              <a:rPr lang="vi-VN" sz="5200" b="1" i="1" dirty="0" smtClean="0">
                <a:solidFill>
                  <a:srgbClr val="32856A"/>
                </a:solidFill>
              </a:rPr>
              <a:t>- Tự </a:t>
            </a:r>
            <a:r>
              <a:rPr lang="vi-VN" sz="5200" b="1" i="1" dirty="0">
                <a:solidFill>
                  <a:srgbClr val="32856A"/>
                </a:solidFill>
              </a:rPr>
              <a:t>bảo vệ trong tình huống nguy hiểm (</a:t>
            </a:r>
            <a:r>
              <a:rPr lang="vi-VN" sz="5200" b="1" i="1" dirty="0" smtClean="0">
                <a:solidFill>
                  <a:srgbClr val="32856A"/>
                </a:solidFill>
              </a:rPr>
              <a:t>tiết 2</a:t>
            </a:r>
            <a:r>
              <a:rPr lang="vi-VN" sz="5200" b="1" i="1" dirty="0">
                <a:solidFill>
                  <a:srgbClr val="32856A"/>
                </a:solidFill>
              </a:rPr>
              <a:t>)</a:t>
            </a:r>
          </a:p>
        </p:txBody>
      </p:sp>
      <p:pic>
        <p:nvPicPr>
          <p:cNvPr id="13" name="Picture 13"/>
          <p:cNvPicPr>
            <a:picLocks noChangeAspect="1"/>
          </p:cNvPicPr>
          <p:nvPr/>
        </p:nvPicPr>
        <p:blipFill>
          <a:blip r:embed="rId2"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789470" y="2684567"/>
            <a:ext cx="1399374" cy="46879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47660" b="10068"/>
          <a:stretch>
            <a:fillRect/>
          </a:stretch>
        </p:blipFill>
        <p:spPr>
          <a:xfrm rot="-10800000">
            <a:off x="4076183" y="9510550"/>
            <a:ext cx="3565192" cy="189343"/>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5330" y="6301794"/>
            <a:ext cx="6613651" cy="3186577"/>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7428">
            <a:off x="3469237" y="3812251"/>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4377" y="2612824"/>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119501">
            <a:off x="2580633" y="-570241"/>
            <a:ext cx="2825743" cy="2676749"/>
          </a:xfrm>
          <a:prstGeom prst="rect">
            <a:avLst/>
          </a:prstGeom>
        </p:spPr>
      </p:pic>
      <p:sp>
        <p:nvSpPr>
          <p:cNvPr id="20" name="TextBox 20"/>
          <p:cNvSpPr txBox="1"/>
          <p:nvPr/>
        </p:nvSpPr>
        <p:spPr>
          <a:xfrm>
            <a:off x="7042659" y="1288321"/>
            <a:ext cx="8892996" cy="984885"/>
          </a:xfrm>
          <a:prstGeom prst="rect">
            <a:avLst/>
          </a:prstGeom>
        </p:spPr>
        <p:txBody>
          <a:bodyPr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HƯỚNG DẪN VỀ NHÀ</a:t>
            </a:r>
            <a:endParaRPr lang="en-US" sz="6400" b="1" spc="119"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06433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125569" y="5067514"/>
            <a:ext cx="2633231" cy="151769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92400" y="6810312"/>
            <a:ext cx="3203512" cy="3530925"/>
          </a:xfrm>
          <a:prstGeom prst="rect">
            <a:avLst/>
          </a:prstGeom>
        </p:spPr>
      </p:pic>
      <p:sp>
        <p:nvSpPr>
          <p:cNvPr id="6" name="TextBox 6"/>
          <p:cNvSpPr txBox="1"/>
          <p:nvPr/>
        </p:nvSpPr>
        <p:spPr>
          <a:xfrm>
            <a:off x="2744816" y="3195076"/>
            <a:ext cx="13818646" cy="3118674"/>
          </a:xfrm>
          <a:prstGeom prst="rect">
            <a:avLst/>
          </a:prstGeom>
        </p:spPr>
        <p:txBody>
          <a:bodyPr wrap="square" lIns="0" tIns="0" rIns="0" bIns="0" rtlCol="0" anchor="t">
            <a:spAutoFit/>
          </a:bodyPr>
          <a:lstStyle/>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CẢM ƠN CÁC EM ĐÃ </a:t>
            </a:r>
          </a:p>
          <a:p>
            <a:pPr algn="ctr">
              <a:lnSpc>
                <a:spcPct val="150000"/>
              </a:lnSpc>
            </a:pPr>
            <a:r>
              <a:rPr lang="vi-VN" sz="7200" b="1" spc="-102" dirty="0" smtClean="0">
                <a:solidFill>
                  <a:srgbClr val="3485D7"/>
                </a:solidFill>
                <a:latin typeface="Arial" panose="020B0604020202020204" pitchFamily="34" charset="0"/>
                <a:cs typeface="Arial" panose="020B0604020202020204" pitchFamily="34" charset="0"/>
              </a:rPr>
              <a:t>LẮNG NGHE BÀI GIẢNG!</a:t>
            </a:r>
            <a:endParaRPr lang="en-US" sz="7200" b="1" spc="-102" dirty="0">
              <a:solidFill>
                <a:srgbClr val="3485D7"/>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4800" y="190500"/>
            <a:ext cx="1595186" cy="195401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435671" y="3037225"/>
            <a:ext cx="7060629" cy="21823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386977" y="6701193"/>
            <a:ext cx="7060629" cy="21823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73709"/>
          <a:stretch>
            <a:fillRect/>
          </a:stretch>
        </p:blipFill>
        <p:spPr>
          <a:xfrm rot="-10800000">
            <a:off x="8458200" y="3094375"/>
            <a:ext cx="1856306" cy="218238"/>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73709"/>
          <a:stretch>
            <a:fillRect/>
          </a:stretch>
        </p:blipFill>
        <p:spPr>
          <a:xfrm rot="-10800000">
            <a:off x="8428556" y="6701193"/>
            <a:ext cx="1856306" cy="218238"/>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0084371" y="3103339"/>
            <a:ext cx="7060629" cy="218238"/>
          </a:xfrm>
          <a:prstGeom prst="rect">
            <a:avLst/>
          </a:prstGeom>
        </p:spPr>
      </p:pic>
      <p:pic>
        <p:nvPicPr>
          <p:cNvPr id="14"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0024829" y="6709125"/>
            <a:ext cx="7060629" cy="218238"/>
          </a:xfrm>
          <a:prstGeom prst="rect">
            <a:avLst/>
          </a:prstGeom>
        </p:spPr>
      </p:pic>
      <p:pic>
        <p:nvPicPr>
          <p:cNvPr id="15"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23477" y="6537795"/>
            <a:ext cx="3217500" cy="3749205"/>
          </a:xfrm>
          <a:prstGeom prst="rect">
            <a:avLst/>
          </a:prstGeom>
        </p:spPr>
      </p:pic>
      <p:pic>
        <p:nvPicPr>
          <p:cNvPr id="16"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88415" y="-385396"/>
            <a:ext cx="2825743" cy="2676749"/>
          </a:xfrm>
          <a:prstGeom prst="rect">
            <a:avLst/>
          </a:prstGeom>
        </p:spPr>
      </p:pic>
      <p:pic>
        <p:nvPicPr>
          <p:cNvPr id="17"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18521">
            <a:off x="8848096" y="1217350"/>
            <a:ext cx="1612086" cy="1346414"/>
          </a:xfrm>
          <a:prstGeom prst="rect">
            <a:avLst/>
          </a:prstGeom>
        </p:spPr>
      </p:pic>
    </p:spTree>
    <p:extLst>
      <p:ext uri="{BB962C8B-B14F-4D97-AF65-F5344CB8AC3E}">
        <p14:creationId xmlns:p14="http://schemas.microsoft.com/office/powerpoint/2010/main" val="199616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47660" b="10068"/>
          <a:stretch>
            <a:fillRect/>
          </a:stretch>
        </p:blipFill>
        <p:spPr>
          <a:xfrm rot="-10800000">
            <a:off x="7891706" y="1918913"/>
            <a:ext cx="3565192" cy="189343"/>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47428">
            <a:off x="-514486" y="7395100"/>
            <a:ext cx="2022580" cy="1114258"/>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431314" y="2108256"/>
            <a:ext cx="1713371" cy="2098784"/>
          </a:xfrm>
          <a:prstGeom prst="rect">
            <a:avLst/>
          </a:prstGeom>
        </p:spPr>
      </p:pic>
      <p:pic>
        <p:nvPicPr>
          <p:cNvPr id="18" name="Picture 1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192795">
            <a:off x="16722138" y="8607507"/>
            <a:ext cx="2608683" cy="668771"/>
          </a:xfrm>
          <a:prstGeom prst="rect">
            <a:avLst/>
          </a:prstGeom>
        </p:spPr>
      </p:pic>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7119501">
            <a:off x="743939" y="-409222"/>
            <a:ext cx="2825743" cy="2676749"/>
          </a:xfrm>
          <a:prstGeom prst="rect">
            <a:avLst/>
          </a:prstGeom>
        </p:spPr>
      </p:pic>
      <p:sp>
        <p:nvSpPr>
          <p:cNvPr id="20" name="TextBox 20"/>
          <p:cNvSpPr txBox="1"/>
          <p:nvPr/>
        </p:nvSpPr>
        <p:spPr>
          <a:xfrm>
            <a:off x="6778702" y="722641"/>
            <a:ext cx="5791200" cy="984885"/>
          </a:xfrm>
          <a:prstGeom prst="rect">
            <a:avLst/>
          </a:prstGeom>
        </p:spPr>
        <p:txBody>
          <a:bodyPr wrap="square" lIns="0" tIns="0" rIns="0" bIns="0" rtlCol="0" anchor="t">
            <a:spAutoFit/>
          </a:bodyPr>
          <a:lstStyle/>
          <a:p>
            <a:pPr algn="ctr">
              <a:spcBef>
                <a:spcPct val="0"/>
              </a:spcBef>
            </a:pPr>
            <a:r>
              <a:rPr lang="vi-VN" sz="6400" b="1" spc="119" dirty="0" smtClean="0">
                <a:solidFill>
                  <a:srgbClr val="FF0000"/>
                </a:solidFill>
                <a:latin typeface="Arial" panose="020B0604020202020204" pitchFamily="34" charset="0"/>
                <a:cs typeface="Arial" panose="020B0604020202020204" pitchFamily="34" charset="0"/>
              </a:rPr>
              <a:t>KHỞI ĐỘNG</a:t>
            </a:r>
            <a:endParaRPr lang="en-US" sz="6400" b="1" spc="119"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1651063" y="2258860"/>
            <a:ext cx="15589524" cy="1103892"/>
          </a:xfrm>
          <a:prstGeom prst="rect">
            <a:avLst/>
          </a:prstGeom>
        </p:spPr>
        <p:txBody>
          <a:bodyPr wrap="none">
            <a:spAutoFit/>
          </a:bodyPr>
          <a:lstStyle/>
          <a:p>
            <a:pPr>
              <a:lnSpc>
                <a:spcPct val="150000"/>
              </a:lnSpc>
              <a:spcBef>
                <a:spcPts val="600"/>
              </a:spcBef>
            </a:pPr>
            <a:r>
              <a:rPr lang="vi-VN" sz="5000" b="1" dirty="0" err="1">
                <a:latin typeface="Arial" panose="020B0604020202020204" pitchFamily="34" charset="0"/>
                <a:ea typeface="Calibri" panose="020F0502020204030204" pitchFamily="34" charset="0"/>
                <a:cs typeface="Arial" panose="020B0604020202020204" pitchFamily="34" charset="0"/>
              </a:rPr>
              <a:t>Đ</a:t>
            </a:r>
            <a:r>
              <a:rPr lang="en-US" sz="5000" b="1" dirty="0" err="1" smtClean="0">
                <a:latin typeface="Arial" panose="020B0604020202020204" pitchFamily="34" charset="0"/>
                <a:ea typeface="Calibri" panose="020F0502020204030204" pitchFamily="34" charset="0"/>
                <a:cs typeface="Arial" panose="020B0604020202020204" pitchFamily="34" charset="0"/>
              </a:rPr>
              <a:t>oán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smtClean="0">
                <a:latin typeface="Arial" panose="020B0604020202020204" pitchFamily="34" charset="0"/>
                <a:ea typeface="Calibri" panose="020F0502020204030204" pitchFamily="34" charset="0"/>
                <a:cs typeface="Arial" panose="020B0604020202020204" pitchFamily="34" charset="0"/>
              </a:rPr>
              <a:t>tên</a:t>
            </a:r>
            <a:r>
              <a:rPr lang="en-US" sz="5000" b="1" dirty="0" smtClean="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tình</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huống</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nguy</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hiểm</a:t>
            </a:r>
            <a:r>
              <a:rPr lang="en-US" sz="5000" b="1" dirty="0">
                <a:latin typeface="Arial" panose="020B0604020202020204" pitchFamily="34" charset="0"/>
                <a:ea typeface="Calibri" panose="020F0502020204030204" pitchFamily="34" charset="0"/>
                <a:cs typeface="Arial" panose="020B0604020202020204" pitchFamily="34" charset="0"/>
              </a:rPr>
              <a:t> </a:t>
            </a:r>
            <a:r>
              <a:rPr lang="en-US" sz="5000" b="1" dirty="0" err="1">
                <a:latin typeface="Arial" panose="020B0604020202020204" pitchFamily="34" charset="0"/>
                <a:ea typeface="Calibri" panose="020F0502020204030204" pitchFamily="34" charset="0"/>
                <a:cs typeface="Arial" panose="020B0604020202020204" pitchFamily="34" charset="0"/>
              </a:rPr>
              <a:t>thông</a:t>
            </a:r>
            <a:r>
              <a:rPr lang="en-US" sz="5000" b="1" dirty="0">
                <a:latin typeface="Arial" panose="020B0604020202020204" pitchFamily="34" charset="0"/>
                <a:ea typeface="Calibri" panose="020F0502020204030204" pitchFamily="34" charset="0"/>
                <a:cs typeface="Arial" panose="020B0604020202020204" pitchFamily="34" charset="0"/>
              </a:rPr>
              <a:t> qua từ </a:t>
            </a:r>
            <a:r>
              <a:rPr lang="en-US" sz="5000" b="1" dirty="0" smtClean="0">
                <a:latin typeface="Arial" panose="020B0604020202020204" pitchFamily="34" charset="0"/>
                <a:ea typeface="Calibri" panose="020F0502020204030204" pitchFamily="34" charset="0"/>
                <a:cs typeface="Arial" panose="020B0604020202020204" pitchFamily="34" charset="0"/>
              </a:rPr>
              <a:t>khóa</a:t>
            </a:r>
            <a:endParaRPr lang="en-US" sz="50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1" name="Picture 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377837" y="3585112"/>
            <a:ext cx="4491714" cy="6265493"/>
          </a:xfrm>
          <a:prstGeom prst="rect">
            <a:avLst/>
          </a:prstGeom>
        </p:spPr>
      </p:pic>
      <p:pic>
        <p:nvPicPr>
          <p:cNvPr id="22"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9268546" y="3585112"/>
            <a:ext cx="4655557" cy="567318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409027" y="4154436"/>
            <a:ext cx="1546321" cy="90248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130993" y="1129835"/>
            <a:ext cx="2280633" cy="2657517"/>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52859">
            <a:off x="3396206" y="3114663"/>
            <a:ext cx="2644955" cy="2688956"/>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5400000">
            <a:off x="3288033" y="4698528"/>
            <a:ext cx="7776820" cy="240374"/>
          </a:xfrm>
          <a:prstGeom prst="rect">
            <a:avLst/>
          </a:prstGeom>
        </p:spPr>
      </p:pic>
      <p:grpSp>
        <p:nvGrpSpPr>
          <p:cNvPr id="22" name="Group 21"/>
          <p:cNvGrpSpPr/>
          <p:nvPr/>
        </p:nvGrpSpPr>
        <p:grpSpPr>
          <a:xfrm>
            <a:off x="304800" y="6111003"/>
            <a:ext cx="6290316" cy="2875467"/>
            <a:chOff x="492151" y="6232388"/>
            <a:chExt cx="6290316" cy="2875467"/>
          </a:xfrm>
        </p:grpSpPr>
        <p:pic>
          <p:nvPicPr>
            <p:cNvPr id="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92151" y="6232388"/>
              <a:ext cx="6290316" cy="2875467"/>
            </a:xfrm>
            <a:prstGeom prst="rect">
              <a:avLst/>
            </a:prstGeom>
          </p:spPr>
        </p:pic>
        <p:sp>
          <p:nvSpPr>
            <p:cNvPr id="15" name="TextBox 15"/>
            <p:cNvSpPr txBox="1"/>
            <p:nvPr/>
          </p:nvSpPr>
          <p:spPr>
            <a:xfrm>
              <a:off x="1430955" y="6401051"/>
              <a:ext cx="4412708" cy="2427459"/>
            </a:xfrm>
            <a:prstGeom prst="rect">
              <a:avLst/>
            </a:prstGeom>
          </p:spPr>
          <p:txBody>
            <a:bodyPr wrap="square" lIns="0" tIns="0" rIns="0" bIns="0" rtlCol="0" anchor="t">
              <a:spAutoFit/>
            </a:bodyPr>
            <a:lstStyle/>
            <a:p>
              <a:pPr algn="ctr">
                <a:lnSpc>
                  <a:spcPct val="130000"/>
                </a:lnSpc>
              </a:pPr>
              <a:r>
                <a:rPr lang="vi-VN" sz="6400" b="1" spc="160" dirty="0" smtClean="0">
                  <a:solidFill>
                    <a:schemeClr val="bg1"/>
                  </a:solidFill>
                  <a:latin typeface="Arial" panose="020B0604020202020204" pitchFamily="34" charset="0"/>
                  <a:cs typeface="Arial" panose="020B0604020202020204" pitchFamily="34" charset="0"/>
                </a:rPr>
                <a:t>NỘI DUNG BÀI HỌC</a:t>
              </a:r>
              <a:endParaRPr lang="en-US" sz="6400" b="1" spc="160" dirty="0">
                <a:solidFill>
                  <a:schemeClr val="bg1"/>
                </a:solidFill>
                <a:latin typeface="Arial" panose="020B0604020202020204" pitchFamily="34" charset="0"/>
                <a:cs typeface="Arial" panose="020B0604020202020204" pitchFamily="34" charset="0"/>
              </a:endParaRPr>
            </a:p>
          </p:txBody>
        </p:sp>
      </p:grpSp>
      <p:grpSp>
        <p:nvGrpSpPr>
          <p:cNvPr id="20" name="Group 19"/>
          <p:cNvGrpSpPr/>
          <p:nvPr/>
        </p:nvGrpSpPr>
        <p:grpSpPr>
          <a:xfrm>
            <a:off x="7660473" y="1873771"/>
            <a:ext cx="1212321" cy="1040391"/>
            <a:chOff x="8726164" y="1790699"/>
            <a:chExt cx="1212321" cy="1040391"/>
          </a:xfrm>
        </p:grpSpPr>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26164" y="1790699"/>
              <a:ext cx="1212321" cy="1040391"/>
            </a:xfrm>
            <a:prstGeom prst="rect">
              <a:avLst/>
            </a:prstGeom>
          </p:spPr>
        </p:pic>
        <p:sp>
          <p:nvSpPr>
            <p:cNvPr id="16"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en-US" sz="5200" b="1" dirty="0">
                  <a:solidFill>
                    <a:srgbClr val="355FB5"/>
                  </a:solidFill>
                  <a:latin typeface="Arial" panose="020B0604020202020204" pitchFamily="34" charset="0"/>
                  <a:cs typeface="Arial" panose="020B0604020202020204" pitchFamily="34" charset="0"/>
                </a:rPr>
                <a:t>1</a:t>
              </a:r>
            </a:p>
          </p:txBody>
        </p:sp>
      </p:grpSp>
      <p:sp>
        <p:nvSpPr>
          <p:cNvPr id="21" name="TextBox 20"/>
          <p:cNvSpPr txBox="1"/>
          <p:nvPr/>
        </p:nvSpPr>
        <p:spPr>
          <a:xfrm>
            <a:off x="9062697" y="1609136"/>
            <a:ext cx="8308714" cy="2308324"/>
          </a:xfrm>
          <a:prstGeom prst="rect">
            <a:avLst/>
          </a:prstGeom>
          <a:noFill/>
        </p:spPr>
        <p:txBody>
          <a:bodyPr wrap="square" rtlCol="0">
            <a:spAutoFit/>
          </a:bodyPr>
          <a:lstStyle/>
          <a:p>
            <a:pPr algn="just">
              <a:lnSpc>
                <a:spcPct val="150000"/>
              </a:lnSpc>
            </a:pPr>
            <a:r>
              <a:rPr lang="vi-VN" sz="4800" b="1" dirty="0" smtClean="0"/>
              <a:t>Chia sẻ những tình huống nguy hiểm trong cuộc sống </a:t>
            </a:r>
            <a:endParaRPr lang="en-US" sz="4800" b="1" dirty="0"/>
          </a:p>
        </p:txBody>
      </p:sp>
      <p:grpSp>
        <p:nvGrpSpPr>
          <p:cNvPr id="23" name="Group 22"/>
          <p:cNvGrpSpPr/>
          <p:nvPr/>
        </p:nvGrpSpPr>
        <p:grpSpPr>
          <a:xfrm>
            <a:off x="7660473" y="4723776"/>
            <a:ext cx="1212321" cy="1040391"/>
            <a:chOff x="8726164" y="1790699"/>
            <a:chExt cx="1212321" cy="1040391"/>
          </a:xfrm>
        </p:grpSpPr>
        <p:pic>
          <p:nvPicPr>
            <p:cNvPr id="24"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726164" y="1790699"/>
              <a:ext cx="1212321" cy="1040391"/>
            </a:xfrm>
            <a:prstGeom prst="rect">
              <a:avLst/>
            </a:prstGeom>
          </p:spPr>
        </p:pic>
        <p:sp>
          <p:nvSpPr>
            <p:cNvPr id="25" name="TextBox 16"/>
            <p:cNvSpPr txBox="1"/>
            <p:nvPr/>
          </p:nvSpPr>
          <p:spPr>
            <a:xfrm>
              <a:off x="9150324" y="2175919"/>
              <a:ext cx="520567" cy="565348"/>
            </a:xfrm>
            <a:prstGeom prst="rect">
              <a:avLst/>
            </a:prstGeom>
          </p:spPr>
          <p:txBody>
            <a:bodyPr lIns="0" tIns="0" rIns="0" bIns="0" rtlCol="0" anchor="t">
              <a:spAutoFit/>
            </a:bodyPr>
            <a:lstStyle/>
            <a:p>
              <a:pPr algn="ctr">
                <a:lnSpc>
                  <a:spcPts val="4333"/>
                </a:lnSpc>
              </a:pPr>
              <a:r>
                <a:rPr lang="vi-VN" sz="5200" b="1" dirty="0">
                  <a:solidFill>
                    <a:srgbClr val="355FB5"/>
                  </a:solidFill>
                  <a:latin typeface="Arial" panose="020B0604020202020204" pitchFamily="34" charset="0"/>
                  <a:cs typeface="Arial" panose="020B0604020202020204" pitchFamily="34" charset="0"/>
                </a:rPr>
                <a:t>2</a:t>
              </a:r>
              <a:endParaRPr lang="en-US" sz="5200" b="1" dirty="0">
                <a:solidFill>
                  <a:srgbClr val="355FB5"/>
                </a:solidFill>
                <a:latin typeface="Arial" panose="020B0604020202020204" pitchFamily="34" charset="0"/>
                <a:cs typeface="Arial" panose="020B0604020202020204" pitchFamily="34" charset="0"/>
              </a:endParaRPr>
            </a:p>
          </p:txBody>
        </p:sp>
      </p:grpSp>
      <p:sp>
        <p:nvSpPr>
          <p:cNvPr id="26" name="TextBox 25"/>
          <p:cNvSpPr txBox="1"/>
          <p:nvPr/>
        </p:nvSpPr>
        <p:spPr>
          <a:xfrm>
            <a:off x="9062697" y="4459141"/>
            <a:ext cx="8308714" cy="3416320"/>
          </a:xfrm>
          <a:prstGeom prst="rect">
            <a:avLst/>
          </a:prstGeom>
          <a:noFill/>
        </p:spPr>
        <p:txBody>
          <a:bodyPr wrap="square" rtlCol="0">
            <a:spAutoFit/>
          </a:bodyPr>
          <a:lstStyle/>
          <a:p>
            <a:pPr algn="just">
              <a:lnSpc>
                <a:spcPct val="150000"/>
              </a:lnSpc>
            </a:pPr>
            <a:r>
              <a:rPr lang="vi-VN" sz="4800" b="1" dirty="0" smtClean="0"/>
              <a:t>Xác định cách thức tự bảo vệ trong một số tình huống nguy hiểm</a:t>
            </a:r>
            <a:endParaRPr lang="en-US" sz="4800" b="1" dirty="0"/>
          </a:p>
        </p:txBody>
      </p:sp>
      <p:pic>
        <p:nvPicPr>
          <p:cNvPr id="27"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011400" y="8031892"/>
            <a:ext cx="3962400" cy="1909156"/>
          </a:xfrm>
          <a:prstGeom prst="rect">
            <a:avLst/>
          </a:prstGeom>
        </p:spPr>
      </p:pic>
      <p:pic>
        <p:nvPicPr>
          <p:cNvPr id="28" name="Picture 17"/>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496745" y="8029049"/>
            <a:ext cx="1537675" cy="1883566"/>
          </a:xfrm>
          <a:prstGeom prst="rect">
            <a:avLst/>
          </a:prstGeom>
        </p:spPr>
      </p:pic>
      <p:pic>
        <p:nvPicPr>
          <p:cNvPr id="29" name="Picture 7"/>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324024" y="-326907"/>
            <a:ext cx="2001507" cy="1895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409575" y="6779531"/>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316616" y="4841850"/>
            <a:ext cx="2633231" cy="1517698"/>
          </a:xfrm>
          <a:prstGeom prst="rect">
            <a:avLst/>
          </a:prstGeom>
        </p:spPr>
      </p:pic>
      <p:sp>
        <p:nvSpPr>
          <p:cNvPr id="2" name="TextBox 1"/>
          <p:cNvSpPr txBox="1"/>
          <p:nvPr/>
        </p:nvSpPr>
        <p:spPr>
          <a:xfrm>
            <a:off x="990600" y="1672196"/>
            <a:ext cx="16383000" cy="3901068"/>
          </a:xfrm>
          <a:prstGeom prst="rect">
            <a:avLst/>
          </a:prstGeom>
          <a:noFill/>
        </p:spPr>
        <p:txBody>
          <a:bodyPr wrap="square" rtlCol="0">
            <a:spAutoFit/>
          </a:bodyPr>
          <a:lstStyle/>
          <a:p>
            <a:pPr algn="ctr"/>
            <a:r>
              <a:rPr lang="vi-VN" sz="4500" b="1" dirty="0" smtClean="0">
                <a:solidFill>
                  <a:srgbClr val="FF0000"/>
                </a:solidFill>
              </a:rPr>
              <a:t>THẢO LUẬN NHÓM</a:t>
            </a:r>
          </a:p>
          <a:p>
            <a:pPr algn="just">
              <a:lnSpc>
                <a:spcPct val="150000"/>
              </a:lnSpc>
            </a:pPr>
            <a:r>
              <a:rPr lang="vi-VN" sz="4500" dirty="0" smtClean="0"/>
              <a:t>Chia sẻ về </a:t>
            </a:r>
            <a:r>
              <a:rPr lang="vi-VN" sz="4500" dirty="0"/>
              <a:t>những tình huống nguy hiểm mà mình hay người thân, người quen của mình gặp phải, hoặc mình biết đến qua việc đọc hay nghe kể lại.</a:t>
            </a:r>
            <a:endParaRPr lang="en-US" sz="4500" dirty="0"/>
          </a:p>
        </p:txBody>
      </p:sp>
      <p:pic>
        <p:nvPicPr>
          <p:cNvPr id="9" name="Picture 12"/>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b="21228"/>
          <a:stretch/>
        </p:blipFill>
        <p:spPr>
          <a:xfrm>
            <a:off x="3753405" y="5295900"/>
            <a:ext cx="10988024" cy="4953000"/>
          </a:xfrm>
          <a:prstGeom prst="rect">
            <a:avLst/>
          </a:prstGeom>
        </p:spPr>
      </p:pic>
    </p:spTree>
    <p:extLst>
      <p:ext uri="{BB962C8B-B14F-4D97-AF65-F5344CB8AC3E}">
        <p14:creationId xmlns:p14="http://schemas.microsoft.com/office/powerpoint/2010/main" val="1134857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143531" y="5902855"/>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058075" y="4190252"/>
            <a:ext cx="2633231" cy="1517698"/>
          </a:xfrm>
          <a:prstGeom prst="rect">
            <a:avLst/>
          </a:prstGeom>
        </p:spPr>
      </p:pic>
      <p:sp>
        <p:nvSpPr>
          <p:cNvPr id="2" name="Rectangle 1"/>
          <p:cNvSpPr/>
          <p:nvPr/>
        </p:nvSpPr>
        <p:spPr>
          <a:xfrm>
            <a:off x="1295400" y="1388109"/>
            <a:ext cx="15468600" cy="2169825"/>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Ø"/>
              <a:tabLst>
                <a:tab pos="90170" algn="l"/>
                <a:tab pos="180340" algn="l"/>
              </a:tabLst>
            </a:pP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Quan sát tranh 1, 2 tr23,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nêu </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tình huống nguy hiểm và cách xử lí những tình huống </a:t>
            </a:r>
            <a:r>
              <a:rPr lang="de-DE"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đó</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2590800" y="3663679"/>
            <a:ext cx="6216032" cy="5353177"/>
          </a:xfrm>
          <a:prstGeom prst="rect">
            <a:avLst/>
          </a:prstGeom>
        </p:spPr>
      </p:pic>
      <p:pic>
        <p:nvPicPr>
          <p:cNvPr id="23" name="Picture 22"/>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10179905" y="3663679"/>
            <a:ext cx="6216032" cy="5353177"/>
          </a:xfrm>
          <a:prstGeom prst="rect">
            <a:avLst/>
          </a:prstGeom>
        </p:spPr>
      </p:pic>
    </p:spTree>
    <p:extLst>
      <p:ext uri="{BB962C8B-B14F-4D97-AF65-F5344CB8AC3E}">
        <p14:creationId xmlns:p14="http://schemas.microsoft.com/office/powerpoint/2010/main" val="2155276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par>
                                <p:cTn id="13" presetID="1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058075" y="4190252"/>
            <a:ext cx="2633231" cy="1517698"/>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r="49256"/>
          <a:stretch/>
        </p:blipFill>
        <p:spPr>
          <a:xfrm>
            <a:off x="1199029" y="1479084"/>
            <a:ext cx="5089524" cy="4383041"/>
          </a:xfrm>
          <a:prstGeom prst="ellipse">
            <a:avLst/>
          </a:prstGeom>
          <a:ln>
            <a:noFill/>
          </a:ln>
          <a:effectLst>
            <a:softEdge rad="112500"/>
          </a:effectLst>
        </p:spPr>
      </p:pic>
      <p:pic>
        <p:nvPicPr>
          <p:cNvPr id="11" name="Picture 10"/>
          <p:cNvPicPr>
            <a:picLocks noChangeAspect="1"/>
          </p:cNvPicPr>
          <p:nvPr/>
        </p:nvPicPr>
        <p:blipFill rotWithShape="1">
          <a:blip r:embed="rId21">
            <a:extLst>
              <a:ext uri="{28A0092B-C50C-407E-A947-70E740481C1C}">
                <a14:useLocalDpi xmlns:a14="http://schemas.microsoft.com/office/drawing/2010/main" val="0"/>
              </a:ext>
            </a:extLst>
          </a:blip>
          <a:srcRect l="49142" t="-598" r="114" b="598"/>
          <a:stretch/>
        </p:blipFill>
        <p:spPr>
          <a:xfrm>
            <a:off x="3200400" y="5524500"/>
            <a:ext cx="5257800" cy="4527958"/>
          </a:xfrm>
          <a:prstGeom prst="ellipse">
            <a:avLst/>
          </a:prstGeom>
          <a:ln>
            <a:noFill/>
          </a:ln>
          <a:effectLst>
            <a:softEdge rad="112500"/>
          </a:effectLst>
        </p:spPr>
      </p:pic>
      <p:sp>
        <p:nvSpPr>
          <p:cNvPr id="3" name="Rectangle 2"/>
          <p:cNvSpPr/>
          <p:nvPr/>
        </p:nvSpPr>
        <p:spPr>
          <a:xfrm>
            <a:off x="6781800" y="2349016"/>
            <a:ext cx="9666429" cy="2169825"/>
          </a:xfrm>
          <a:prstGeom prst="rect">
            <a:avLst/>
          </a:prstGeom>
        </p:spPr>
        <p:txBody>
          <a:bodyPr wrap="none">
            <a:spAutoFit/>
          </a:bodyPr>
          <a:lstStyle/>
          <a:p>
            <a:pPr>
              <a:lnSpc>
                <a:spcPct val="150000"/>
              </a:lnSpc>
            </a:pPr>
            <a:r>
              <a:rPr lang="de-DE"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Bạn gái bị các bạn bắt </a:t>
            </a:r>
            <a:r>
              <a:rPr lang="de-DE"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nạt</a:t>
            </a:r>
            <a:r>
              <a:rPr lang="vi-VN" sz="4500" b="1" dirty="0" smtClean="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a:t>
            </a:r>
            <a:endParaRPr lang="vi-VN" sz="4500"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Báo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và nhờ sự giúp đỡ từ thầy cô.</a:t>
            </a:r>
            <a:endParaRPr lang="en-US" sz="4500" dirty="0">
              <a:latin typeface="Arial" panose="020B0604020202020204" pitchFamily="34" charset="0"/>
              <a:cs typeface="Arial" panose="020B0604020202020204" pitchFamily="34" charset="0"/>
            </a:endParaRPr>
          </a:p>
        </p:txBody>
      </p:sp>
      <p:sp>
        <p:nvSpPr>
          <p:cNvPr id="13" name="Rectangle 12"/>
          <p:cNvSpPr/>
          <p:nvPr/>
        </p:nvSpPr>
        <p:spPr>
          <a:xfrm>
            <a:off x="8686800" y="6275013"/>
            <a:ext cx="8853590" cy="3208571"/>
          </a:xfrm>
          <a:prstGeom prst="rect">
            <a:avLst/>
          </a:prstGeom>
        </p:spPr>
        <p:txBody>
          <a:bodyPr wrap="square">
            <a:spAutoFit/>
          </a:bodyPr>
          <a:lstStyle/>
          <a:p>
            <a:pPr>
              <a:lnSpc>
                <a:spcPct val="150000"/>
              </a:lnSpc>
            </a:pPr>
            <a:r>
              <a:rPr lang="vi-VN" sz="4500" b="1" dirty="0">
                <a:solidFill>
                  <a:schemeClr val="accent5">
                    <a:lumMod val="75000"/>
                  </a:schemeClr>
                </a:solidFill>
                <a:ea typeface="Calibri" panose="020F0502020204030204" pitchFamily="34" charset="0"/>
                <a:cs typeface="Arial" panose="020B0604020202020204" pitchFamily="34" charset="0"/>
              </a:rPr>
              <a:t>Bạn gái bị người lạ đi </a:t>
            </a:r>
            <a:r>
              <a:rPr lang="vi-VN" sz="4500" b="1" dirty="0" smtClean="0">
                <a:solidFill>
                  <a:schemeClr val="accent5">
                    <a:lumMod val="75000"/>
                  </a:schemeClr>
                </a:solidFill>
                <a:ea typeface="Calibri" panose="020F0502020204030204" pitchFamily="34" charset="0"/>
                <a:cs typeface="Arial" panose="020B0604020202020204" pitchFamily="34" charset="0"/>
              </a:rPr>
              <a:t>theo.</a:t>
            </a:r>
          </a:p>
          <a:p>
            <a:pPr>
              <a:lnSpc>
                <a:spcPct val="150000"/>
              </a:lnSpc>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dirty="0" smtClean="0">
                <a:latin typeface="Arial" panose="020B0604020202020204" pitchFamily="34" charset="0"/>
                <a:cs typeface="Arial" panose="020B0604020202020204" pitchFamily="34" charset="0"/>
                <a:sym typeface="Wingdings" panose="05000000000000000000" pitchFamily="2" charset="2"/>
              </a:rPr>
              <a:t> </a:t>
            </a:r>
            <a:r>
              <a:rPr lang="vi-VN" sz="4500" dirty="0" smtClean="0">
                <a:solidFill>
                  <a:srgbClr val="000000"/>
                </a:solidFill>
                <a:ea typeface="Calibri" panose="020F0502020204030204" pitchFamily="34" charset="0"/>
                <a:cs typeface="Arial" panose="020B0604020202020204" pitchFamily="34" charset="0"/>
              </a:rPr>
              <a:t>Đi </a:t>
            </a:r>
            <a:r>
              <a:rPr lang="vi-VN" sz="4500" dirty="0">
                <a:solidFill>
                  <a:srgbClr val="000000"/>
                </a:solidFill>
                <a:ea typeface="Calibri" panose="020F0502020204030204" pitchFamily="34" charset="0"/>
                <a:cs typeface="Arial" panose="020B0604020202020204" pitchFamily="34" charset="0"/>
              </a:rPr>
              <a:t>nhanh đến chỗ đông người, nhờ sự giúp đỡ của người </a:t>
            </a:r>
            <a:r>
              <a:rPr lang="vi-VN" sz="4500" dirty="0" smtClean="0">
                <a:solidFill>
                  <a:srgbClr val="000000"/>
                </a:solidFill>
                <a:ea typeface="Calibri" panose="020F0502020204030204" pitchFamily="34" charset="0"/>
                <a:cs typeface="Arial" panose="020B0604020202020204" pitchFamily="34" charset="0"/>
              </a:rPr>
              <a:t>lớn.</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7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out)">
                                      <p:cBhvr>
                                        <p:cTn id="15" dur="500"/>
                                        <p:tgtEl>
                                          <p:spTgt spid="11"/>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ou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762000" y="342900"/>
            <a:ext cx="16535400" cy="1200329"/>
          </a:xfrm>
          <a:prstGeom prst="rect">
            <a:avLst/>
          </a:prstGeom>
          <a:noFill/>
        </p:spPr>
        <p:txBody>
          <a:bodyPr wrap="square" rtlCol="0">
            <a:spAutoFit/>
          </a:bodyPr>
          <a:lstStyle/>
          <a:p>
            <a:pPr algn="just">
              <a:lnSpc>
                <a:spcPct val="150000"/>
              </a:lnSpc>
            </a:pPr>
            <a:r>
              <a:rPr lang="vi-VN" sz="4800" b="1" dirty="0" smtClean="0"/>
              <a:t>1.Chia sẻ những tình huống nguy hiểm trong cuộc sống </a:t>
            </a:r>
            <a:endParaRPr lang="en-US" sz="4800" b="1" dirty="0"/>
          </a:p>
        </p:txBody>
      </p:sp>
      <p:pic>
        <p:nvPicPr>
          <p:cNvPr id="1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09600" y="6340268"/>
            <a:ext cx="4336205" cy="4408342"/>
          </a:xfrm>
          <a:prstGeom prst="rect">
            <a:avLst/>
          </a:prstGeom>
        </p:spPr>
      </p:pic>
      <p:pic>
        <p:nvPicPr>
          <p:cNvPr id="1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17095" y="-495300"/>
            <a:ext cx="1988243" cy="1883409"/>
          </a:xfrm>
          <a:prstGeom prst="rect">
            <a:avLst/>
          </a:prstGeom>
        </p:spPr>
      </p:pic>
      <p:pic>
        <p:nvPicPr>
          <p:cNvPr id="20"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172088">
            <a:off x="17123059" y="5050723"/>
            <a:ext cx="1996615" cy="1099954"/>
          </a:xfrm>
          <a:prstGeom prst="rect">
            <a:avLst/>
          </a:prstGeom>
        </p:spPr>
      </p:pic>
      <p:pic>
        <p:nvPicPr>
          <p:cNvPr id="21" name="Picture 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88235">
            <a:off x="-1058075" y="4190252"/>
            <a:ext cx="2633231" cy="1517698"/>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374718" y="1542660"/>
            <a:ext cx="3212281" cy="5962471"/>
          </a:xfrm>
          <a:prstGeom prst="rect">
            <a:avLst/>
          </a:prstGeom>
        </p:spPr>
      </p:pic>
      <p:pic>
        <p:nvPicPr>
          <p:cNvPr id="14" name="Picture 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367317" y="3848101"/>
            <a:ext cx="3768281" cy="6438900"/>
          </a:xfrm>
          <a:prstGeom prst="rect">
            <a:avLst/>
          </a:prstGeom>
        </p:spPr>
      </p:pic>
      <p:sp>
        <p:nvSpPr>
          <p:cNvPr id="2" name="Rectangle 1"/>
          <p:cNvSpPr/>
          <p:nvPr/>
        </p:nvSpPr>
        <p:spPr>
          <a:xfrm>
            <a:off x="1736281" y="1544935"/>
            <a:ext cx="10297840" cy="7773923"/>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Theo em, tình huống như thế nào được coi là nguy hiểm?</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từng gặp hoặc từng biết đến những tình huống nguy hiểm nào?</a:t>
            </a:r>
            <a:endParaRPr lang="en-US" sz="4500" dirty="0">
              <a:latin typeface="Arial" panose="020B0604020202020204" pitchFamily="34" charset="0"/>
              <a:ea typeface="Calibri" panose="020F0502020204030204" pitchFamily="34" charset="0"/>
              <a:cs typeface="Arial" panose="020B0604020202020204" pitchFamily="34"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hoặc người thân trong tình huống đó đã xử lí như thế nào để tự bảo vệ?</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004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134873" y="-737790"/>
            <a:ext cx="2825743" cy="2676749"/>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76287">
            <a:off x="16483456" y="8465417"/>
            <a:ext cx="2128575" cy="1865407"/>
          </a:xfrm>
          <a:prstGeom prst="rect">
            <a:avLst/>
          </a:prstGeom>
        </p:spPr>
      </p:pic>
      <p:grpSp>
        <p:nvGrpSpPr>
          <p:cNvPr id="20" name="Group 7"/>
          <p:cNvGrpSpPr/>
          <p:nvPr/>
        </p:nvGrpSpPr>
        <p:grpSpPr>
          <a:xfrm>
            <a:off x="2138764" y="1350016"/>
            <a:ext cx="14001273" cy="7315200"/>
            <a:chOff x="-36948" y="234059"/>
            <a:chExt cx="3394510" cy="1093028"/>
          </a:xfrm>
          <a:solidFill>
            <a:srgbClr val="FDDDC3"/>
          </a:solidFill>
        </p:grpSpPr>
        <p:sp>
          <p:nvSpPr>
            <p:cNvPr id="21" name="Freeform 8"/>
            <p:cNvSpPr/>
            <p:nvPr/>
          </p:nvSpPr>
          <p:spPr>
            <a:xfrm>
              <a:off x="-36948" y="234059"/>
              <a:ext cx="3394510" cy="1093028"/>
            </a:xfrm>
            <a:custGeom>
              <a:avLst/>
              <a:gdLst/>
              <a:ahLst/>
              <a:cxnLst/>
              <a:rect l="l" t="t" r="r" b="b"/>
              <a:pathLst>
                <a:path w="3394510" h="1093028">
                  <a:moveTo>
                    <a:pt x="3270050" y="1093028"/>
                  </a:moveTo>
                  <a:lnTo>
                    <a:pt x="124460" y="1093028"/>
                  </a:lnTo>
                  <a:cubicBezTo>
                    <a:pt x="55880" y="1093028"/>
                    <a:pt x="0" y="1037148"/>
                    <a:pt x="0" y="968568"/>
                  </a:cubicBezTo>
                  <a:lnTo>
                    <a:pt x="0" y="124460"/>
                  </a:lnTo>
                  <a:cubicBezTo>
                    <a:pt x="0" y="55880"/>
                    <a:pt x="55880" y="0"/>
                    <a:pt x="124460" y="0"/>
                  </a:cubicBezTo>
                  <a:lnTo>
                    <a:pt x="3270050" y="0"/>
                  </a:lnTo>
                  <a:cubicBezTo>
                    <a:pt x="3338630" y="0"/>
                    <a:pt x="3394510" y="55880"/>
                    <a:pt x="3394510" y="124460"/>
                  </a:cubicBezTo>
                  <a:lnTo>
                    <a:pt x="3394510" y="968568"/>
                  </a:lnTo>
                  <a:cubicBezTo>
                    <a:pt x="3394510" y="1037148"/>
                    <a:pt x="3338630" y="1093028"/>
                    <a:pt x="3270050" y="1093028"/>
                  </a:cubicBezTo>
                  <a:close/>
                </a:path>
              </a:pathLst>
            </a:custGeom>
            <a:grpFill/>
          </p:spPr>
        </p:sp>
      </p:grpSp>
      <p:grpSp>
        <p:nvGrpSpPr>
          <p:cNvPr id="22" name="Group 6"/>
          <p:cNvGrpSpPr/>
          <p:nvPr/>
        </p:nvGrpSpPr>
        <p:grpSpPr>
          <a:xfrm>
            <a:off x="3355601" y="-534407"/>
            <a:ext cx="11562436" cy="3057395"/>
            <a:chOff x="0" y="0"/>
            <a:chExt cx="15416581" cy="4076527"/>
          </a:xfrm>
        </p:grpSpPr>
        <p:pic>
          <p:nvPicPr>
            <p:cNvPr id="23"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55634" y="3468456"/>
              <a:ext cx="660947" cy="608071"/>
            </a:xfrm>
            <a:prstGeom prst="rect">
              <a:avLst/>
            </a:prstGeom>
          </p:spPr>
        </p:pic>
        <p:pic>
          <p:nvPicPr>
            <p:cNvPr id="24"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3468456"/>
              <a:ext cx="660947" cy="608071"/>
            </a:xfrm>
            <a:prstGeom prst="rect">
              <a:avLst/>
            </a:prstGeom>
          </p:spPr>
        </p:pic>
        <p:grpSp>
          <p:nvGrpSpPr>
            <p:cNvPr id="25" name="Group 9"/>
            <p:cNvGrpSpPr/>
            <p:nvPr/>
          </p:nvGrpSpPr>
          <p:grpSpPr>
            <a:xfrm rot="-5400000">
              <a:off x="13161762" y="1740074"/>
              <a:ext cx="3772491" cy="292343"/>
              <a:chOff x="0" y="0"/>
              <a:chExt cx="1884680" cy="146050"/>
            </a:xfrm>
          </p:grpSpPr>
          <p:sp>
            <p:nvSpPr>
              <p:cNvPr id="28" name="Freeform 10"/>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nvGrpSpPr>
            <p:cNvPr id="26" name="Group 11"/>
            <p:cNvGrpSpPr/>
            <p:nvPr/>
          </p:nvGrpSpPr>
          <p:grpSpPr>
            <a:xfrm rot="-5400000">
              <a:off x="-1593872" y="1740074"/>
              <a:ext cx="3772491" cy="292343"/>
              <a:chOff x="0" y="0"/>
              <a:chExt cx="1884680" cy="146050"/>
            </a:xfrm>
          </p:grpSpPr>
          <p:sp>
            <p:nvSpPr>
              <p:cNvPr id="27" name="Freeform 12"/>
              <p:cNvSpPr/>
              <p:nvPr/>
            </p:nvSpPr>
            <p:spPr>
              <a:xfrm>
                <a:off x="0" y="-2540"/>
                <a:ext cx="1884680" cy="153670"/>
              </a:xfrm>
              <a:custGeom>
                <a:avLst/>
                <a:gdLst/>
                <a:ahLst/>
                <a:cxnLst/>
                <a:rect l="l" t="t" r="r" b="b"/>
                <a:pathLst>
                  <a:path w="1884680" h="153670">
                    <a:moveTo>
                      <a:pt x="369570" y="27940"/>
                    </a:moveTo>
                    <a:cubicBezTo>
                      <a:pt x="369570" y="26670"/>
                      <a:pt x="368300" y="26670"/>
                      <a:pt x="369570" y="27940"/>
                    </a:cubicBezTo>
                    <a:close/>
                    <a:cubicBezTo>
                      <a:pt x="372110" y="30480"/>
                      <a:pt x="374650" y="30480"/>
                      <a:pt x="377190" y="29210"/>
                    </a:cubicBezTo>
                    <a:cubicBezTo>
                      <a:pt x="377190" y="26670"/>
                      <a:pt x="372110" y="26670"/>
                      <a:pt x="370840" y="25400"/>
                    </a:cubicBezTo>
                    <a:cubicBezTo>
                      <a:pt x="373380" y="26670"/>
                      <a:pt x="370840" y="26670"/>
                      <a:pt x="369570" y="27940"/>
                    </a:cubicBezTo>
                    <a:close/>
                    <a:moveTo>
                      <a:pt x="1822450" y="81280"/>
                    </a:moveTo>
                    <a:cubicBezTo>
                      <a:pt x="1823720" y="81280"/>
                      <a:pt x="1823720" y="81280"/>
                      <a:pt x="1824990" y="80010"/>
                    </a:cubicBezTo>
                    <a:lnTo>
                      <a:pt x="1824990" y="78740"/>
                    </a:lnTo>
                    <a:lnTo>
                      <a:pt x="1822450" y="81280"/>
                    </a:lnTo>
                    <a:close/>
                    <a:moveTo>
                      <a:pt x="1847850" y="119380"/>
                    </a:moveTo>
                    <a:lnTo>
                      <a:pt x="1851660" y="123190"/>
                    </a:lnTo>
                    <a:cubicBezTo>
                      <a:pt x="1861820" y="121920"/>
                      <a:pt x="1879600" y="119380"/>
                      <a:pt x="1884680" y="115570"/>
                    </a:cubicBezTo>
                    <a:cubicBezTo>
                      <a:pt x="1884680" y="115570"/>
                      <a:pt x="1846580" y="97790"/>
                      <a:pt x="1836420" y="87630"/>
                    </a:cubicBezTo>
                    <a:cubicBezTo>
                      <a:pt x="1850390" y="90170"/>
                      <a:pt x="1840230" y="86360"/>
                      <a:pt x="1837690" y="83820"/>
                    </a:cubicBezTo>
                    <a:lnTo>
                      <a:pt x="1836420" y="86360"/>
                    </a:lnTo>
                    <a:cubicBezTo>
                      <a:pt x="1827530" y="83820"/>
                      <a:pt x="1827530" y="78740"/>
                      <a:pt x="1823720" y="77470"/>
                    </a:cubicBezTo>
                    <a:lnTo>
                      <a:pt x="1823720" y="78740"/>
                    </a:lnTo>
                    <a:lnTo>
                      <a:pt x="1823720" y="77470"/>
                    </a:lnTo>
                    <a:lnTo>
                      <a:pt x="1823720" y="80010"/>
                    </a:lnTo>
                    <a:cubicBezTo>
                      <a:pt x="1823720" y="81280"/>
                      <a:pt x="1823720" y="82550"/>
                      <a:pt x="1821180" y="81280"/>
                    </a:cubicBezTo>
                    <a:cubicBezTo>
                      <a:pt x="1817370" y="82550"/>
                      <a:pt x="1812290" y="81280"/>
                      <a:pt x="1809750" y="81280"/>
                    </a:cubicBezTo>
                    <a:lnTo>
                      <a:pt x="1809750" y="76200"/>
                    </a:lnTo>
                    <a:cubicBezTo>
                      <a:pt x="1803400" y="85090"/>
                      <a:pt x="1769110" y="62230"/>
                      <a:pt x="1760220" y="62230"/>
                    </a:cubicBezTo>
                    <a:cubicBezTo>
                      <a:pt x="1752600" y="55880"/>
                      <a:pt x="1741170" y="63500"/>
                      <a:pt x="1731010" y="60960"/>
                    </a:cubicBezTo>
                    <a:cubicBezTo>
                      <a:pt x="1714500" y="59690"/>
                      <a:pt x="1723390" y="54610"/>
                      <a:pt x="1714500" y="50800"/>
                    </a:cubicBezTo>
                    <a:cubicBezTo>
                      <a:pt x="1704340" y="48260"/>
                      <a:pt x="1717040" y="55880"/>
                      <a:pt x="1711960" y="55880"/>
                    </a:cubicBezTo>
                    <a:lnTo>
                      <a:pt x="1699260" y="49530"/>
                    </a:lnTo>
                    <a:cubicBezTo>
                      <a:pt x="1706880" y="49530"/>
                      <a:pt x="1703070" y="45720"/>
                      <a:pt x="1701800" y="44450"/>
                    </a:cubicBezTo>
                    <a:cubicBezTo>
                      <a:pt x="1691640" y="43180"/>
                      <a:pt x="1673860" y="35560"/>
                      <a:pt x="1671320" y="44450"/>
                    </a:cubicBezTo>
                    <a:cubicBezTo>
                      <a:pt x="1657350" y="40640"/>
                      <a:pt x="1657350" y="36830"/>
                      <a:pt x="1651000" y="35560"/>
                    </a:cubicBezTo>
                    <a:cubicBezTo>
                      <a:pt x="1653540" y="36830"/>
                      <a:pt x="1657350" y="39370"/>
                      <a:pt x="1657350" y="40640"/>
                    </a:cubicBezTo>
                    <a:cubicBezTo>
                      <a:pt x="1651000" y="36830"/>
                      <a:pt x="1654810" y="41910"/>
                      <a:pt x="1657350" y="41910"/>
                    </a:cubicBezTo>
                    <a:cubicBezTo>
                      <a:pt x="1648460" y="45720"/>
                      <a:pt x="1611630" y="25400"/>
                      <a:pt x="1610360" y="35560"/>
                    </a:cubicBezTo>
                    <a:lnTo>
                      <a:pt x="1610360" y="34290"/>
                    </a:lnTo>
                    <a:cubicBezTo>
                      <a:pt x="1607820" y="41910"/>
                      <a:pt x="1611630" y="49530"/>
                      <a:pt x="1605280" y="53340"/>
                    </a:cubicBezTo>
                    <a:lnTo>
                      <a:pt x="1601470" y="49530"/>
                    </a:lnTo>
                    <a:lnTo>
                      <a:pt x="1595120" y="53340"/>
                    </a:lnTo>
                    <a:cubicBezTo>
                      <a:pt x="1591310" y="50800"/>
                      <a:pt x="1592580" y="49530"/>
                      <a:pt x="1592580" y="48260"/>
                    </a:cubicBezTo>
                    <a:cubicBezTo>
                      <a:pt x="1582420" y="52070"/>
                      <a:pt x="1568450" y="46990"/>
                      <a:pt x="1557020" y="46990"/>
                    </a:cubicBezTo>
                    <a:lnTo>
                      <a:pt x="1569720" y="67310"/>
                    </a:lnTo>
                    <a:cubicBezTo>
                      <a:pt x="1559560" y="62230"/>
                      <a:pt x="1540510" y="53340"/>
                      <a:pt x="1539240" y="59690"/>
                    </a:cubicBezTo>
                    <a:lnTo>
                      <a:pt x="1532890" y="53340"/>
                    </a:lnTo>
                    <a:cubicBezTo>
                      <a:pt x="1512570" y="40640"/>
                      <a:pt x="1518920" y="58420"/>
                      <a:pt x="1510030" y="54610"/>
                    </a:cubicBezTo>
                    <a:lnTo>
                      <a:pt x="1499870" y="46990"/>
                    </a:lnTo>
                    <a:lnTo>
                      <a:pt x="1510030" y="46990"/>
                    </a:lnTo>
                    <a:cubicBezTo>
                      <a:pt x="1499870" y="43180"/>
                      <a:pt x="1496060" y="40640"/>
                      <a:pt x="1487170" y="35560"/>
                    </a:cubicBezTo>
                    <a:lnTo>
                      <a:pt x="1488440" y="36830"/>
                    </a:lnTo>
                    <a:lnTo>
                      <a:pt x="1487170" y="36830"/>
                    </a:lnTo>
                    <a:cubicBezTo>
                      <a:pt x="1485900" y="40640"/>
                      <a:pt x="1480820" y="43180"/>
                      <a:pt x="1473200" y="41910"/>
                    </a:cubicBezTo>
                    <a:cubicBezTo>
                      <a:pt x="1463040" y="40640"/>
                      <a:pt x="1455420" y="46990"/>
                      <a:pt x="1438910" y="38100"/>
                    </a:cubicBezTo>
                    <a:lnTo>
                      <a:pt x="1435100" y="46990"/>
                    </a:lnTo>
                    <a:lnTo>
                      <a:pt x="1422400" y="41910"/>
                    </a:lnTo>
                    <a:lnTo>
                      <a:pt x="1422400" y="35560"/>
                    </a:lnTo>
                    <a:cubicBezTo>
                      <a:pt x="1435100" y="35560"/>
                      <a:pt x="1456690" y="33020"/>
                      <a:pt x="1473200" y="33020"/>
                    </a:cubicBezTo>
                    <a:lnTo>
                      <a:pt x="1473200" y="38100"/>
                    </a:lnTo>
                    <a:lnTo>
                      <a:pt x="1488440" y="36830"/>
                    </a:lnTo>
                    <a:lnTo>
                      <a:pt x="1488440" y="35560"/>
                    </a:lnTo>
                    <a:cubicBezTo>
                      <a:pt x="1485900" y="34290"/>
                      <a:pt x="1480820" y="34290"/>
                      <a:pt x="1473200" y="34290"/>
                    </a:cubicBezTo>
                    <a:lnTo>
                      <a:pt x="1473200" y="31750"/>
                    </a:lnTo>
                    <a:cubicBezTo>
                      <a:pt x="1464310" y="31750"/>
                      <a:pt x="1454150" y="34290"/>
                      <a:pt x="1447800" y="34290"/>
                    </a:cubicBezTo>
                    <a:cubicBezTo>
                      <a:pt x="1445260" y="33020"/>
                      <a:pt x="1437640" y="26670"/>
                      <a:pt x="1442720" y="22860"/>
                    </a:cubicBezTo>
                    <a:lnTo>
                      <a:pt x="1436370" y="27940"/>
                    </a:lnTo>
                    <a:cubicBezTo>
                      <a:pt x="1405890" y="29210"/>
                      <a:pt x="1405890" y="29210"/>
                      <a:pt x="1372870" y="21590"/>
                    </a:cubicBezTo>
                    <a:lnTo>
                      <a:pt x="1375410" y="24130"/>
                    </a:lnTo>
                    <a:cubicBezTo>
                      <a:pt x="1369060" y="25400"/>
                      <a:pt x="1362710" y="27940"/>
                      <a:pt x="1361440" y="22860"/>
                    </a:cubicBezTo>
                    <a:lnTo>
                      <a:pt x="1360170" y="20320"/>
                    </a:lnTo>
                    <a:lnTo>
                      <a:pt x="1360170" y="22860"/>
                    </a:lnTo>
                    <a:cubicBezTo>
                      <a:pt x="1341120" y="21590"/>
                      <a:pt x="1320800" y="17780"/>
                      <a:pt x="1308100" y="10160"/>
                    </a:cubicBezTo>
                    <a:lnTo>
                      <a:pt x="1305560" y="17780"/>
                    </a:lnTo>
                    <a:cubicBezTo>
                      <a:pt x="1301750" y="17780"/>
                      <a:pt x="1295400" y="6350"/>
                      <a:pt x="1292860" y="16510"/>
                    </a:cubicBezTo>
                    <a:lnTo>
                      <a:pt x="1283970" y="19050"/>
                    </a:lnTo>
                    <a:cubicBezTo>
                      <a:pt x="1278890" y="19050"/>
                      <a:pt x="1275080" y="22860"/>
                      <a:pt x="1268730" y="19050"/>
                    </a:cubicBezTo>
                    <a:cubicBezTo>
                      <a:pt x="1268730" y="19050"/>
                      <a:pt x="1267460" y="19050"/>
                      <a:pt x="1267460" y="17780"/>
                    </a:cubicBezTo>
                    <a:cubicBezTo>
                      <a:pt x="1254760" y="15240"/>
                      <a:pt x="1267460" y="24130"/>
                      <a:pt x="1253490" y="20320"/>
                    </a:cubicBezTo>
                    <a:cubicBezTo>
                      <a:pt x="1248410" y="15240"/>
                      <a:pt x="1248410" y="29210"/>
                      <a:pt x="1240790" y="27940"/>
                    </a:cubicBezTo>
                    <a:lnTo>
                      <a:pt x="1233170" y="17780"/>
                    </a:lnTo>
                    <a:cubicBezTo>
                      <a:pt x="1220470" y="11430"/>
                      <a:pt x="1217930" y="21590"/>
                      <a:pt x="1200150" y="22860"/>
                    </a:cubicBezTo>
                    <a:cubicBezTo>
                      <a:pt x="1191260" y="19050"/>
                      <a:pt x="1187450" y="10160"/>
                      <a:pt x="1192530" y="2540"/>
                    </a:cubicBezTo>
                    <a:cubicBezTo>
                      <a:pt x="1184910" y="11430"/>
                      <a:pt x="1188720" y="8890"/>
                      <a:pt x="1178560" y="12700"/>
                    </a:cubicBezTo>
                    <a:cubicBezTo>
                      <a:pt x="1177290" y="8890"/>
                      <a:pt x="1178560" y="7620"/>
                      <a:pt x="1179830" y="5080"/>
                    </a:cubicBezTo>
                    <a:cubicBezTo>
                      <a:pt x="1170940" y="0"/>
                      <a:pt x="1173480" y="8890"/>
                      <a:pt x="1167130" y="8890"/>
                    </a:cubicBezTo>
                    <a:cubicBezTo>
                      <a:pt x="1167130" y="7620"/>
                      <a:pt x="1168400" y="6350"/>
                      <a:pt x="1168400" y="5080"/>
                    </a:cubicBezTo>
                    <a:lnTo>
                      <a:pt x="1167130" y="8890"/>
                    </a:lnTo>
                    <a:cubicBezTo>
                      <a:pt x="1168400" y="15240"/>
                      <a:pt x="1165860" y="26670"/>
                      <a:pt x="1163320" y="27940"/>
                    </a:cubicBezTo>
                    <a:lnTo>
                      <a:pt x="1165860" y="30480"/>
                    </a:lnTo>
                    <a:cubicBezTo>
                      <a:pt x="1158240" y="34290"/>
                      <a:pt x="1150620" y="36830"/>
                      <a:pt x="1141730" y="33020"/>
                    </a:cubicBezTo>
                    <a:lnTo>
                      <a:pt x="1141730" y="29210"/>
                    </a:lnTo>
                    <a:lnTo>
                      <a:pt x="1132840" y="30480"/>
                    </a:lnTo>
                    <a:lnTo>
                      <a:pt x="1132840" y="25400"/>
                    </a:lnTo>
                    <a:lnTo>
                      <a:pt x="1118870" y="26670"/>
                    </a:lnTo>
                    <a:lnTo>
                      <a:pt x="1120140" y="27940"/>
                    </a:lnTo>
                    <a:cubicBezTo>
                      <a:pt x="1117600" y="27940"/>
                      <a:pt x="1106170" y="30480"/>
                      <a:pt x="1101090" y="27940"/>
                    </a:cubicBezTo>
                    <a:lnTo>
                      <a:pt x="1101090" y="25400"/>
                    </a:lnTo>
                    <a:cubicBezTo>
                      <a:pt x="1084580" y="17780"/>
                      <a:pt x="1070610" y="27940"/>
                      <a:pt x="1051560" y="29210"/>
                    </a:cubicBezTo>
                    <a:lnTo>
                      <a:pt x="1054100" y="24130"/>
                    </a:lnTo>
                    <a:cubicBezTo>
                      <a:pt x="1047750" y="19050"/>
                      <a:pt x="1052830" y="31750"/>
                      <a:pt x="1043940" y="29210"/>
                    </a:cubicBezTo>
                    <a:lnTo>
                      <a:pt x="1043940" y="22860"/>
                    </a:lnTo>
                    <a:cubicBezTo>
                      <a:pt x="1037590" y="31750"/>
                      <a:pt x="1035050" y="21590"/>
                      <a:pt x="1029970" y="17780"/>
                    </a:cubicBezTo>
                    <a:lnTo>
                      <a:pt x="1032510" y="26670"/>
                    </a:lnTo>
                    <a:lnTo>
                      <a:pt x="1023620" y="25400"/>
                    </a:lnTo>
                    <a:cubicBezTo>
                      <a:pt x="1013460" y="22860"/>
                      <a:pt x="1017270" y="13970"/>
                      <a:pt x="1018540" y="10160"/>
                    </a:cubicBezTo>
                    <a:lnTo>
                      <a:pt x="1012190" y="15240"/>
                    </a:lnTo>
                    <a:lnTo>
                      <a:pt x="1010920" y="7620"/>
                    </a:lnTo>
                    <a:cubicBezTo>
                      <a:pt x="1005840" y="16510"/>
                      <a:pt x="1005840" y="6350"/>
                      <a:pt x="996950" y="11430"/>
                    </a:cubicBezTo>
                    <a:cubicBezTo>
                      <a:pt x="995680" y="8890"/>
                      <a:pt x="998220" y="6350"/>
                      <a:pt x="995680" y="5080"/>
                    </a:cubicBezTo>
                    <a:lnTo>
                      <a:pt x="981710" y="15240"/>
                    </a:lnTo>
                    <a:lnTo>
                      <a:pt x="990600" y="10160"/>
                    </a:lnTo>
                    <a:lnTo>
                      <a:pt x="989330" y="21590"/>
                    </a:lnTo>
                    <a:cubicBezTo>
                      <a:pt x="980440" y="30480"/>
                      <a:pt x="976630" y="20320"/>
                      <a:pt x="970280" y="22860"/>
                    </a:cubicBezTo>
                    <a:lnTo>
                      <a:pt x="974090" y="19050"/>
                    </a:lnTo>
                    <a:cubicBezTo>
                      <a:pt x="963930" y="21590"/>
                      <a:pt x="962660" y="16510"/>
                      <a:pt x="957580" y="13970"/>
                    </a:cubicBezTo>
                    <a:cubicBezTo>
                      <a:pt x="958850" y="16510"/>
                      <a:pt x="962660" y="19050"/>
                      <a:pt x="957580" y="20320"/>
                    </a:cubicBezTo>
                    <a:cubicBezTo>
                      <a:pt x="955040" y="20320"/>
                      <a:pt x="956310" y="16510"/>
                      <a:pt x="952500" y="15240"/>
                    </a:cubicBezTo>
                    <a:cubicBezTo>
                      <a:pt x="951230" y="22860"/>
                      <a:pt x="944880" y="26670"/>
                      <a:pt x="937260" y="22860"/>
                    </a:cubicBezTo>
                    <a:cubicBezTo>
                      <a:pt x="937260" y="21590"/>
                      <a:pt x="937260" y="20320"/>
                      <a:pt x="938530" y="20320"/>
                    </a:cubicBezTo>
                    <a:cubicBezTo>
                      <a:pt x="937260" y="21590"/>
                      <a:pt x="935990" y="22860"/>
                      <a:pt x="933450" y="21590"/>
                    </a:cubicBezTo>
                    <a:lnTo>
                      <a:pt x="934720" y="13970"/>
                    </a:lnTo>
                    <a:lnTo>
                      <a:pt x="928370" y="21590"/>
                    </a:lnTo>
                    <a:cubicBezTo>
                      <a:pt x="924560" y="19050"/>
                      <a:pt x="918210" y="25400"/>
                      <a:pt x="919480" y="20320"/>
                    </a:cubicBezTo>
                    <a:lnTo>
                      <a:pt x="922020" y="19050"/>
                    </a:lnTo>
                    <a:lnTo>
                      <a:pt x="892810" y="16510"/>
                    </a:lnTo>
                    <a:lnTo>
                      <a:pt x="892810" y="10160"/>
                    </a:lnTo>
                    <a:cubicBezTo>
                      <a:pt x="889000" y="21590"/>
                      <a:pt x="876300" y="8890"/>
                      <a:pt x="877570" y="20320"/>
                    </a:cubicBezTo>
                    <a:cubicBezTo>
                      <a:pt x="872490" y="13970"/>
                      <a:pt x="855980" y="24130"/>
                      <a:pt x="858520" y="11430"/>
                    </a:cubicBezTo>
                    <a:cubicBezTo>
                      <a:pt x="839470" y="10160"/>
                      <a:pt x="829310" y="22860"/>
                      <a:pt x="805180" y="16510"/>
                    </a:cubicBezTo>
                    <a:cubicBezTo>
                      <a:pt x="796290" y="6350"/>
                      <a:pt x="773430" y="8890"/>
                      <a:pt x="758190" y="7620"/>
                    </a:cubicBezTo>
                    <a:cubicBezTo>
                      <a:pt x="728980" y="12700"/>
                      <a:pt x="709930" y="16510"/>
                      <a:pt x="679450" y="19050"/>
                    </a:cubicBezTo>
                    <a:cubicBezTo>
                      <a:pt x="661670" y="3810"/>
                      <a:pt x="633730" y="24130"/>
                      <a:pt x="614680" y="15240"/>
                    </a:cubicBezTo>
                    <a:lnTo>
                      <a:pt x="609600" y="21590"/>
                    </a:lnTo>
                    <a:cubicBezTo>
                      <a:pt x="596900" y="11430"/>
                      <a:pt x="576580" y="24130"/>
                      <a:pt x="558800" y="13970"/>
                    </a:cubicBezTo>
                    <a:cubicBezTo>
                      <a:pt x="553720" y="16510"/>
                      <a:pt x="552450" y="17780"/>
                      <a:pt x="551180" y="17780"/>
                    </a:cubicBezTo>
                    <a:cubicBezTo>
                      <a:pt x="552450" y="17780"/>
                      <a:pt x="553720" y="19050"/>
                      <a:pt x="553720" y="22860"/>
                    </a:cubicBezTo>
                    <a:cubicBezTo>
                      <a:pt x="548640" y="20320"/>
                      <a:pt x="538480" y="24130"/>
                      <a:pt x="538480" y="16510"/>
                    </a:cubicBezTo>
                    <a:lnTo>
                      <a:pt x="539750" y="15240"/>
                    </a:lnTo>
                    <a:cubicBezTo>
                      <a:pt x="541020" y="7620"/>
                      <a:pt x="524510" y="19050"/>
                      <a:pt x="518160" y="12700"/>
                    </a:cubicBezTo>
                    <a:lnTo>
                      <a:pt x="520700" y="20320"/>
                    </a:lnTo>
                    <a:lnTo>
                      <a:pt x="510540" y="19050"/>
                    </a:lnTo>
                    <a:lnTo>
                      <a:pt x="513080" y="17780"/>
                    </a:lnTo>
                    <a:cubicBezTo>
                      <a:pt x="469900" y="35560"/>
                      <a:pt x="450850" y="10160"/>
                      <a:pt x="410210" y="26670"/>
                    </a:cubicBezTo>
                    <a:cubicBezTo>
                      <a:pt x="415290" y="17780"/>
                      <a:pt x="402590" y="31750"/>
                      <a:pt x="401320" y="21590"/>
                    </a:cubicBezTo>
                    <a:cubicBezTo>
                      <a:pt x="391160" y="8890"/>
                      <a:pt x="382270" y="24130"/>
                      <a:pt x="374650" y="27940"/>
                    </a:cubicBezTo>
                    <a:lnTo>
                      <a:pt x="374650" y="29210"/>
                    </a:lnTo>
                    <a:lnTo>
                      <a:pt x="360680" y="27940"/>
                    </a:lnTo>
                    <a:cubicBezTo>
                      <a:pt x="369570" y="15240"/>
                      <a:pt x="350520" y="38100"/>
                      <a:pt x="358140" y="27940"/>
                    </a:cubicBezTo>
                    <a:cubicBezTo>
                      <a:pt x="320040" y="19050"/>
                      <a:pt x="270510" y="27940"/>
                      <a:pt x="227330" y="24130"/>
                    </a:cubicBezTo>
                    <a:lnTo>
                      <a:pt x="229870" y="27940"/>
                    </a:lnTo>
                    <a:cubicBezTo>
                      <a:pt x="218440" y="27940"/>
                      <a:pt x="204470" y="31750"/>
                      <a:pt x="196850" y="26670"/>
                    </a:cubicBezTo>
                    <a:cubicBezTo>
                      <a:pt x="187960" y="21590"/>
                      <a:pt x="177800" y="34290"/>
                      <a:pt x="175260" y="35560"/>
                    </a:cubicBezTo>
                    <a:cubicBezTo>
                      <a:pt x="166370" y="40640"/>
                      <a:pt x="157480" y="30480"/>
                      <a:pt x="161290" y="30480"/>
                    </a:cubicBezTo>
                    <a:cubicBezTo>
                      <a:pt x="151130" y="31750"/>
                      <a:pt x="142240" y="43180"/>
                      <a:pt x="128270" y="38100"/>
                    </a:cubicBezTo>
                    <a:cubicBezTo>
                      <a:pt x="123190" y="27940"/>
                      <a:pt x="90170" y="48260"/>
                      <a:pt x="90170" y="36830"/>
                    </a:cubicBezTo>
                    <a:lnTo>
                      <a:pt x="90170" y="38100"/>
                    </a:lnTo>
                    <a:cubicBezTo>
                      <a:pt x="72390" y="29210"/>
                      <a:pt x="55880" y="43180"/>
                      <a:pt x="38100" y="35560"/>
                    </a:cubicBezTo>
                    <a:cubicBezTo>
                      <a:pt x="38100" y="35560"/>
                      <a:pt x="38100" y="34290"/>
                      <a:pt x="39370" y="34290"/>
                    </a:cubicBezTo>
                    <a:lnTo>
                      <a:pt x="0" y="69850"/>
                    </a:lnTo>
                    <a:lnTo>
                      <a:pt x="11430" y="109220"/>
                    </a:lnTo>
                    <a:lnTo>
                      <a:pt x="44450" y="140970"/>
                    </a:lnTo>
                    <a:lnTo>
                      <a:pt x="134620" y="134620"/>
                    </a:lnTo>
                    <a:lnTo>
                      <a:pt x="207010" y="147320"/>
                    </a:lnTo>
                    <a:lnTo>
                      <a:pt x="382270" y="142240"/>
                    </a:lnTo>
                    <a:lnTo>
                      <a:pt x="394970" y="133350"/>
                    </a:lnTo>
                    <a:cubicBezTo>
                      <a:pt x="429260" y="148590"/>
                      <a:pt x="473710" y="130810"/>
                      <a:pt x="510540" y="142240"/>
                    </a:cubicBezTo>
                    <a:lnTo>
                      <a:pt x="511810" y="134620"/>
                    </a:lnTo>
                    <a:cubicBezTo>
                      <a:pt x="521970" y="134620"/>
                      <a:pt x="521970" y="138430"/>
                      <a:pt x="524510" y="139700"/>
                    </a:cubicBezTo>
                    <a:cubicBezTo>
                      <a:pt x="622300" y="138430"/>
                      <a:pt x="722630" y="128270"/>
                      <a:pt x="810260" y="137160"/>
                    </a:cubicBezTo>
                    <a:cubicBezTo>
                      <a:pt x="819150" y="142240"/>
                      <a:pt x="844550" y="139700"/>
                      <a:pt x="850900" y="144780"/>
                    </a:cubicBezTo>
                    <a:cubicBezTo>
                      <a:pt x="878840" y="135890"/>
                      <a:pt x="909320" y="135890"/>
                      <a:pt x="938530" y="137160"/>
                    </a:cubicBezTo>
                    <a:lnTo>
                      <a:pt x="937260" y="138430"/>
                    </a:lnTo>
                    <a:lnTo>
                      <a:pt x="951230" y="137160"/>
                    </a:lnTo>
                    <a:lnTo>
                      <a:pt x="951230" y="139700"/>
                    </a:lnTo>
                    <a:cubicBezTo>
                      <a:pt x="966470" y="133350"/>
                      <a:pt x="990600" y="139700"/>
                      <a:pt x="1008380" y="142240"/>
                    </a:cubicBezTo>
                    <a:lnTo>
                      <a:pt x="1007110" y="143510"/>
                    </a:lnTo>
                    <a:cubicBezTo>
                      <a:pt x="1115060" y="144780"/>
                      <a:pt x="1215390" y="130810"/>
                      <a:pt x="1323340" y="140970"/>
                    </a:cubicBezTo>
                    <a:cubicBezTo>
                      <a:pt x="1372870" y="153670"/>
                      <a:pt x="1431290" y="135890"/>
                      <a:pt x="1488440" y="146050"/>
                    </a:cubicBezTo>
                    <a:cubicBezTo>
                      <a:pt x="1498600" y="153670"/>
                      <a:pt x="1615440" y="147320"/>
                      <a:pt x="1625600" y="144780"/>
                    </a:cubicBezTo>
                    <a:lnTo>
                      <a:pt x="1611630" y="135890"/>
                    </a:lnTo>
                    <a:cubicBezTo>
                      <a:pt x="1654810" y="132080"/>
                      <a:pt x="1675130" y="140970"/>
                      <a:pt x="1711960" y="133350"/>
                    </a:cubicBezTo>
                    <a:lnTo>
                      <a:pt x="1709420" y="135890"/>
                    </a:lnTo>
                    <a:cubicBezTo>
                      <a:pt x="1714500" y="138430"/>
                      <a:pt x="1718310" y="116840"/>
                      <a:pt x="1776730" y="142240"/>
                    </a:cubicBezTo>
                    <a:lnTo>
                      <a:pt x="1776730" y="143510"/>
                    </a:lnTo>
                    <a:cubicBezTo>
                      <a:pt x="1779270" y="143510"/>
                      <a:pt x="1779270" y="140970"/>
                      <a:pt x="1783080" y="143510"/>
                    </a:cubicBezTo>
                    <a:lnTo>
                      <a:pt x="1772920" y="138430"/>
                    </a:lnTo>
                    <a:cubicBezTo>
                      <a:pt x="1779270" y="135890"/>
                      <a:pt x="1784350" y="132080"/>
                      <a:pt x="1793240" y="130810"/>
                    </a:cubicBezTo>
                    <a:cubicBezTo>
                      <a:pt x="1794510" y="132080"/>
                      <a:pt x="1795780" y="133350"/>
                      <a:pt x="1795780" y="134620"/>
                    </a:cubicBezTo>
                    <a:lnTo>
                      <a:pt x="1816100" y="133350"/>
                    </a:lnTo>
                    <a:lnTo>
                      <a:pt x="1822450" y="139700"/>
                    </a:lnTo>
                    <a:cubicBezTo>
                      <a:pt x="1828800" y="135890"/>
                      <a:pt x="1826260" y="124460"/>
                      <a:pt x="1842770" y="130810"/>
                    </a:cubicBezTo>
                    <a:cubicBezTo>
                      <a:pt x="1835150" y="119380"/>
                      <a:pt x="1850390" y="123190"/>
                      <a:pt x="1847850" y="119380"/>
                    </a:cubicBezTo>
                    <a:close/>
                    <a:moveTo>
                      <a:pt x="1557020" y="45720"/>
                    </a:moveTo>
                    <a:lnTo>
                      <a:pt x="1554480" y="40640"/>
                    </a:lnTo>
                    <a:lnTo>
                      <a:pt x="1557020" y="45720"/>
                    </a:lnTo>
                    <a:close/>
                    <a:moveTo>
                      <a:pt x="1709420" y="43180"/>
                    </a:moveTo>
                    <a:cubicBezTo>
                      <a:pt x="1703070" y="41910"/>
                      <a:pt x="1701800" y="43180"/>
                      <a:pt x="1703070" y="44450"/>
                    </a:cubicBezTo>
                    <a:cubicBezTo>
                      <a:pt x="1705610" y="44450"/>
                      <a:pt x="1708150" y="44450"/>
                      <a:pt x="1709420" y="43180"/>
                    </a:cubicBezTo>
                    <a:close/>
                    <a:moveTo>
                      <a:pt x="1845310" y="123190"/>
                    </a:moveTo>
                    <a:cubicBezTo>
                      <a:pt x="1847850" y="124460"/>
                      <a:pt x="1849120" y="125730"/>
                      <a:pt x="1851660" y="127000"/>
                    </a:cubicBezTo>
                    <a:cubicBezTo>
                      <a:pt x="1855470" y="127000"/>
                      <a:pt x="1854200" y="125730"/>
                      <a:pt x="1851660" y="123190"/>
                    </a:cubicBezTo>
                    <a:lnTo>
                      <a:pt x="1845310" y="123190"/>
                    </a:lnTo>
                    <a:close/>
                    <a:moveTo>
                      <a:pt x="1837690" y="81280"/>
                    </a:moveTo>
                    <a:cubicBezTo>
                      <a:pt x="1835150" y="82550"/>
                      <a:pt x="1835150" y="82550"/>
                      <a:pt x="1836420" y="83820"/>
                    </a:cubicBezTo>
                    <a:lnTo>
                      <a:pt x="1837690" y="81280"/>
                    </a:lnTo>
                    <a:close/>
                  </a:path>
                </a:pathLst>
              </a:custGeom>
              <a:solidFill>
                <a:srgbClr val="E05A47"/>
              </a:solidFill>
            </p:spPr>
          </p:sp>
        </p:grpSp>
      </p:grpSp>
      <p:sp>
        <p:nvSpPr>
          <p:cNvPr id="29" name="TextBox 28"/>
          <p:cNvSpPr txBox="1"/>
          <p:nvPr/>
        </p:nvSpPr>
        <p:spPr>
          <a:xfrm>
            <a:off x="6976305" y="1768223"/>
            <a:ext cx="4336444" cy="1077218"/>
          </a:xfrm>
          <a:prstGeom prst="rect">
            <a:avLst/>
          </a:prstGeom>
          <a:noFill/>
        </p:spPr>
        <p:txBody>
          <a:bodyPr wrap="none" rtlCol="0">
            <a:spAutoFit/>
          </a:bodyPr>
          <a:lstStyle/>
          <a:p>
            <a:r>
              <a:rPr lang="vi-VN" sz="6400" b="1" dirty="0" smtClean="0">
                <a:solidFill>
                  <a:srgbClr val="FF0000"/>
                </a:solidFill>
              </a:rPr>
              <a:t>KẾT LUẬN</a:t>
            </a:r>
            <a:endParaRPr lang="en-US" sz="6400" b="1" dirty="0">
              <a:solidFill>
                <a:srgbClr val="FF0000"/>
              </a:solidFill>
            </a:endParaRPr>
          </a:p>
        </p:txBody>
      </p:sp>
      <p:sp>
        <p:nvSpPr>
          <p:cNvPr id="30" name="Rectangle 29"/>
          <p:cNvSpPr/>
          <p:nvPr/>
        </p:nvSpPr>
        <p:spPr>
          <a:xfrm>
            <a:off x="2624300" y="2844699"/>
            <a:ext cx="13030200" cy="5286062"/>
          </a:xfrm>
          <a:prstGeom prst="rect">
            <a:avLst/>
          </a:prstGeom>
        </p:spPr>
        <p:txBody>
          <a:bodyPr wrap="square">
            <a:spAutoFit/>
          </a:bodyPr>
          <a:lstStyle/>
          <a:p>
            <a:pPr marL="685800" indent="-685800" algn="just">
              <a:lnSpc>
                <a:spcPct val="150000"/>
              </a:lnSpc>
              <a:buFont typeface="Wingdings" panose="05000000000000000000" pitchFamily="2" charset="2"/>
              <a:buChar char="§"/>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Tình huống được coi là nguy hiểm là tình huống có thể gây hại đến tính mạng con người</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vi-VN" sz="4500" b="1" dirty="0">
                <a:cs typeface="Arial" panose="020B0604020202020204" pitchFamily="34" charset="0"/>
              </a:rPr>
              <a:t>Một số tình huống nguy hiểm: </a:t>
            </a:r>
            <a:r>
              <a:rPr lang="vi-VN" sz="4500" dirty="0">
                <a:cs typeface="Arial" panose="020B0604020202020204" pitchFamily="34" charset="0"/>
              </a:rPr>
              <a:t>hỏa hoạn, điện giật, đuối nước, bạo lực, xâm hại cơ thể, nghiện trò chơi điện tử...</a:t>
            </a:r>
            <a:endParaRPr lang="en-US" sz="4500" dirty="0">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92795">
            <a:off x="-698344" y="8905146"/>
            <a:ext cx="3845920" cy="985953"/>
          </a:xfrm>
          <a:prstGeom prst="rect">
            <a:avLst/>
          </a:prstGeom>
        </p:spPr>
      </p:pic>
      <p:pic>
        <p:nvPicPr>
          <p:cNvPr id="32"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884" y="4457700"/>
            <a:ext cx="2596467" cy="5829300"/>
          </a:xfrm>
          <a:prstGeom prst="rect">
            <a:avLst/>
          </a:prstGeom>
        </p:spPr>
      </p:pic>
      <p:pic>
        <p:nvPicPr>
          <p:cNvPr id="33"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06217" y="4193711"/>
            <a:ext cx="2561120" cy="613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927</Words>
  <Application>Microsoft Office PowerPoint</Application>
  <PresentationFormat>Custom</PresentationFormat>
  <Paragraphs>70</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055</cp:lastModifiedBy>
  <cp:revision>12</cp:revision>
  <dcterms:created xsi:type="dcterms:W3CDTF">2006-08-16T00:00:00Z</dcterms:created>
  <dcterms:modified xsi:type="dcterms:W3CDTF">2024-11-07T12:38:03Z</dcterms:modified>
  <dc:identifier>DAEswOIwa4E</dc:identifier>
</cp:coreProperties>
</file>