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3" r:id="rId4"/>
    <p:sldId id="259" r:id="rId5"/>
    <p:sldId id="258" r:id="rId6"/>
    <p:sldId id="261" r:id="rId7"/>
    <p:sldId id="262" r:id="rId8"/>
    <p:sldId id="267" r:id="rId9"/>
    <p:sldId id="272" r:id="rId10"/>
    <p:sldId id="273" r:id="rId11"/>
    <p:sldId id="274" r:id="rId12"/>
    <p:sldId id="275" r:id="rId13"/>
    <p:sldId id="278" r:id="rId14"/>
    <p:sldId id="264" r:id="rId15"/>
    <p:sldId id="276" r:id="rId16"/>
    <p:sldId id="277" r:id="rId17"/>
    <p:sldId id="279" r:id="rId18"/>
    <p:sldId id="280" r:id="rId19"/>
    <p:sldId id="281" r:id="rId20"/>
    <p:sldId id="282" r:id="rId21"/>
    <p:sldId id="260" r:id="rId22"/>
    <p:sldId id="283" r:id="rId23"/>
  </p:sldIdLst>
  <p:sldSz cx="18288000" cy="10287000"/>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C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8.svg"/><Relationship Id="rId7" Type="http://schemas.openxmlformats.org/officeDocument/2006/relationships/image" Target="../media/image3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8.svg"/><Relationship Id="rId7" Type="http://schemas.openxmlformats.org/officeDocument/2006/relationships/image" Target="../media/image3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5.sv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5.sv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50.sv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5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5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5.sv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8.svg"/><Relationship Id="rId7" Type="http://schemas.openxmlformats.org/officeDocument/2006/relationships/image" Target="../media/image3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sp>
        <p:nvSpPr>
          <p:cNvPr id="2" name="Freeform 2"/>
          <p:cNvSpPr/>
          <p:nvPr/>
        </p:nvSpPr>
        <p:spPr>
          <a:xfrm>
            <a:off x="14316808" y="6956158"/>
            <a:ext cx="4092660" cy="3348594"/>
          </a:xfrm>
          <a:custGeom>
            <a:avLst/>
            <a:gdLst/>
            <a:ahLst/>
            <a:cxnLst/>
            <a:rect l="l" t="t" r="r" b="b"/>
            <a:pathLst>
              <a:path w="4092660" h="3348594">
                <a:moveTo>
                  <a:pt x="0" y="0"/>
                </a:moveTo>
                <a:lnTo>
                  <a:pt x="4092660" y="0"/>
                </a:lnTo>
                <a:lnTo>
                  <a:pt x="4092660" y="3348594"/>
                </a:lnTo>
                <a:lnTo>
                  <a:pt x="0" y="3348594"/>
                </a:lnTo>
                <a:lnTo>
                  <a:pt x="0" y="0"/>
                </a:lnTo>
                <a:close/>
              </a:path>
            </a:pathLst>
          </a:custGeom>
          <a:blipFill>
            <a:blip r:embed="rId2">
              <a:extLst>
                <a:ext uri="{96DAC541-7B7A-43D3-8B79-37D633B846F1}">
                  <asvg:svgBlip xmlns:asvg="http://schemas.microsoft.com/office/drawing/2016/SVG/main" r:embed="rId3"/>
                </a:ext>
              </a:extLst>
            </a:blip>
            <a:stretch>
              <a:fillRect r="-20443" b="-11341"/>
            </a:stretch>
          </a:blipFill>
        </p:spPr>
        <p:txBody>
          <a:bodyPr/>
          <a:lstStyle/>
          <a:p>
            <a:endParaRPr lang="en-US"/>
          </a:p>
        </p:txBody>
      </p:sp>
      <p:sp>
        <p:nvSpPr>
          <p:cNvPr id="3" name="Freeform 3"/>
          <p:cNvSpPr/>
          <p:nvPr/>
        </p:nvSpPr>
        <p:spPr>
          <a:xfrm flipH="1">
            <a:off x="0" y="6953945"/>
            <a:ext cx="4095365" cy="3350807"/>
          </a:xfrm>
          <a:custGeom>
            <a:avLst/>
            <a:gdLst/>
            <a:ahLst/>
            <a:cxnLst/>
            <a:rect l="l" t="t" r="r" b="b"/>
            <a:pathLst>
              <a:path w="4095365" h="3350807">
                <a:moveTo>
                  <a:pt x="4095365" y="0"/>
                </a:moveTo>
                <a:lnTo>
                  <a:pt x="0" y="0"/>
                </a:lnTo>
                <a:lnTo>
                  <a:pt x="0" y="3350807"/>
                </a:lnTo>
                <a:lnTo>
                  <a:pt x="4095365" y="3350807"/>
                </a:lnTo>
                <a:lnTo>
                  <a:pt x="4095365" y="0"/>
                </a:lnTo>
                <a:close/>
              </a:path>
            </a:pathLst>
          </a:custGeom>
          <a:blipFill>
            <a:blip r:embed="rId2">
              <a:extLst>
                <a:ext uri="{96DAC541-7B7A-43D3-8B79-37D633B846F1}">
                  <asvg:svgBlip xmlns:asvg="http://schemas.microsoft.com/office/drawing/2016/SVG/main" r:embed="rId3"/>
                </a:ext>
              </a:extLst>
            </a:blip>
            <a:stretch>
              <a:fillRect r="-20443" b="-11341"/>
            </a:stretch>
          </a:blipFill>
        </p:spPr>
        <p:txBody>
          <a:bodyPr/>
          <a:lstStyle/>
          <a:p>
            <a:endParaRPr lang="en-US"/>
          </a:p>
        </p:txBody>
      </p:sp>
      <p:sp>
        <p:nvSpPr>
          <p:cNvPr id="4" name="Freeform 4"/>
          <p:cNvSpPr/>
          <p:nvPr/>
        </p:nvSpPr>
        <p:spPr>
          <a:xfrm rot="-10015176">
            <a:off x="378754" y="-475512"/>
            <a:ext cx="2783163" cy="2344815"/>
          </a:xfrm>
          <a:custGeom>
            <a:avLst/>
            <a:gdLst/>
            <a:ahLst/>
            <a:cxnLst/>
            <a:rect l="l" t="t" r="r" b="b"/>
            <a:pathLst>
              <a:path w="2783163" h="2344815">
                <a:moveTo>
                  <a:pt x="0" y="0"/>
                </a:moveTo>
                <a:lnTo>
                  <a:pt x="2783163" y="0"/>
                </a:lnTo>
                <a:lnTo>
                  <a:pt x="2783163" y="2344815"/>
                </a:lnTo>
                <a:lnTo>
                  <a:pt x="0" y="23448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10015176">
            <a:off x="-202157" y="-337446"/>
            <a:ext cx="1370930" cy="1665320"/>
          </a:xfrm>
          <a:custGeom>
            <a:avLst/>
            <a:gdLst/>
            <a:ahLst/>
            <a:cxnLst/>
            <a:rect l="l" t="t" r="r" b="b"/>
            <a:pathLst>
              <a:path w="1370930" h="1665320">
                <a:moveTo>
                  <a:pt x="0" y="0"/>
                </a:moveTo>
                <a:lnTo>
                  <a:pt x="1370930" y="0"/>
                </a:lnTo>
                <a:lnTo>
                  <a:pt x="1370930" y="1665320"/>
                </a:lnTo>
                <a:lnTo>
                  <a:pt x="0" y="1665320"/>
                </a:lnTo>
                <a:lnTo>
                  <a:pt x="0" y="0"/>
                </a:lnTo>
                <a:close/>
              </a:path>
            </a:pathLst>
          </a:custGeom>
          <a:blipFill>
            <a:blip r:embed="rId6">
              <a:extLst>
                <a:ext uri="{96DAC541-7B7A-43D3-8B79-37D633B846F1}">
                  <asvg:svgBlip xmlns:asvg="http://schemas.microsoft.com/office/drawing/2016/SVG/main" r:embed="rId7"/>
                </a:ext>
              </a:extLst>
            </a:blip>
            <a:stretch>
              <a:fillRect r="-23617" b="-9265"/>
            </a:stretch>
          </a:blipFill>
        </p:spPr>
        <p:txBody>
          <a:bodyPr/>
          <a:lstStyle/>
          <a:p>
            <a:endParaRPr lang="en-US"/>
          </a:p>
        </p:txBody>
      </p:sp>
      <p:sp>
        <p:nvSpPr>
          <p:cNvPr id="6" name="Freeform 6"/>
          <p:cNvSpPr/>
          <p:nvPr/>
        </p:nvSpPr>
        <p:spPr>
          <a:xfrm rot="9967411" flipH="1">
            <a:off x="15483213" y="-285147"/>
            <a:ext cx="2567011" cy="2162707"/>
          </a:xfrm>
          <a:custGeom>
            <a:avLst/>
            <a:gdLst/>
            <a:ahLst/>
            <a:cxnLst/>
            <a:rect l="l" t="t" r="r" b="b"/>
            <a:pathLst>
              <a:path w="2567011" h="2162707">
                <a:moveTo>
                  <a:pt x="2567011" y="0"/>
                </a:moveTo>
                <a:lnTo>
                  <a:pt x="0" y="0"/>
                </a:lnTo>
                <a:lnTo>
                  <a:pt x="0" y="2162707"/>
                </a:lnTo>
                <a:lnTo>
                  <a:pt x="2567011" y="2162707"/>
                </a:lnTo>
                <a:lnTo>
                  <a:pt x="256701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10015176" flipH="1">
            <a:off x="17204202" y="-320858"/>
            <a:ext cx="1264457" cy="1535984"/>
          </a:xfrm>
          <a:custGeom>
            <a:avLst/>
            <a:gdLst/>
            <a:ahLst/>
            <a:cxnLst/>
            <a:rect l="l" t="t" r="r" b="b"/>
            <a:pathLst>
              <a:path w="1264457" h="1535984">
                <a:moveTo>
                  <a:pt x="1264457" y="0"/>
                </a:moveTo>
                <a:lnTo>
                  <a:pt x="0" y="0"/>
                </a:lnTo>
                <a:lnTo>
                  <a:pt x="0" y="1535984"/>
                </a:lnTo>
                <a:lnTo>
                  <a:pt x="1264457" y="1535984"/>
                </a:lnTo>
                <a:lnTo>
                  <a:pt x="1264457" y="0"/>
                </a:lnTo>
                <a:close/>
              </a:path>
            </a:pathLst>
          </a:custGeom>
          <a:blipFill>
            <a:blip r:embed="rId6">
              <a:extLst>
                <a:ext uri="{96DAC541-7B7A-43D3-8B79-37D633B846F1}">
                  <asvg:svgBlip xmlns:asvg="http://schemas.microsoft.com/office/drawing/2016/SVG/main" r:embed="rId7"/>
                </a:ext>
              </a:extLst>
            </a:blip>
            <a:stretch>
              <a:fillRect r="-23617" b="-9265"/>
            </a:stretch>
          </a:blipFill>
        </p:spPr>
        <p:txBody>
          <a:bodyPr/>
          <a:lstStyle/>
          <a:p>
            <a:endParaRPr lang="en-US"/>
          </a:p>
        </p:txBody>
      </p:sp>
      <p:sp>
        <p:nvSpPr>
          <p:cNvPr id="13" name="TextBox 12">
            <a:extLst>
              <a:ext uri="{FF2B5EF4-FFF2-40B4-BE49-F238E27FC236}">
                <a16:creationId xmlns:a16="http://schemas.microsoft.com/office/drawing/2014/main" id="{868779AE-453D-2AED-9A81-9A0404263347}"/>
              </a:ext>
            </a:extLst>
          </p:cNvPr>
          <p:cNvSpPr txBox="1"/>
          <p:nvPr/>
        </p:nvSpPr>
        <p:spPr>
          <a:xfrm>
            <a:off x="990600" y="3540849"/>
            <a:ext cx="16306799" cy="3378554"/>
          </a:xfrm>
          <a:prstGeom prst="rect">
            <a:avLst/>
          </a:prstGeom>
        </p:spPr>
        <p:txBody>
          <a:bodyPr wrap="square" lIns="0" tIns="0" rIns="0" bIns="0" rtlCol="0" anchor="t">
            <a:spAutoFit/>
          </a:bodyPr>
          <a:lstStyle/>
          <a:p>
            <a:pPr algn="ctr">
              <a:lnSpc>
                <a:spcPct val="150000"/>
              </a:lnSpc>
            </a:pPr>
            <a:r>
              <a:rPr lang="en-US" sz="7800" b="1">
                <a:solidFill>
                  <a:schemeClr val="accent2">
                    <a:lumMod val="50000"/>
                  </a:schemeClr>
                </a:solidFill>
                <a:latin typeface="Arial" panose="020B0604020202020204" pitchFamily="34" charset="0"/>
                <a:cs typeface="Arial" panose="020B0604020202020204" pitchFamily="34" charset="0"/>
              </a:rPr>
              <a:t>NHIỆT LIỆT CHÀO </a:t>
            </a:r>
            <a:r>
              <a:rPr lang="en-US" sz="7800" b="1" dirty="0">
                <a:solidFill>
                  <a:schemeClr val="accent2">
                    <a:lumMod val="50000"/>
                  </a:schemeClr>
                </a:solidFill>
                <a:latin typeface="Arial" panose="020B0604020202020204" pitchFamily="34" charset="0"/>
                <a:cs typeface="Arial" panose="020B0604020202020204" pitchFamily="34" charset="0"/>
              </a:rPr>
              <a:t>MỪNG CÁC EM ĐẾN </a:t>
            </a:r>
            <a:r>
              <a:rPr lang="en-US" sz="7800" b="1">
                <a:solidFill>
                  <a:schemeClr val="accent2">
                    <a:lumMod val="50000"/>
                  </a:schemeClr>
                </a:solidFill>
                <a:latin typeface="Arial" panose="020B0604020202020204" pitchFamily="34" charset="0"/>
                <a:cs typeface="Arial" panose="020B0604020202020204" pitchFamily="34" charset="0"/>
              </a:rPr>
              <a:t>VỚI TIẾT HỌC </a:t>
            </a:r>
            <a:r>
              <a:rPr lang="en-US" sz="7800" b="1" dirty="0">
                <a:solidFill>
                  <a:schemeClr val="accent2">
                    <a:lumMod val="50000"/>
                  </a:schemeClr>
                </a:solidFill>
                <a:latin typeface="Arial" panose="020B0604020202020204" pitchFamily="34" charset="0"/>
                <a:cs typeface="Arial" panose="020B0604020202020204" pitchFamily="34" charset="0"/>
              </a:rPr>
              <a:t>MỚI!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sp>
        <p:nvSpPr>
          <p:cNvPr id="6" name="Freeform 6"/>
          <p:cNvSpPr/>
          <p:nvPr/>
        </p:nvSpPr>
        <p:spPr>
          <a:xfrm flipH="1" flipV="1">
            <a:off x="16383000" y="0"/>
            <a:ext cx="1902418" cy="2103905"/>
          </a:xfrm>
          <a:custGeom>
            <a:avLst/>
            <a:gdLst/>
            <a:ahLst/>
            <a:cxnLst/>
            <a:rect l="l" t="t" r="r" b="b"/>
            <a:pathLst>
              <a:path w="2899368" h="2899368">
                <a:moveTo>
                  <a:pt x="2899368" y="2899368"/>
                </a:moveTo>
                <a:lnTo>
                  <a:pt x="0" y="2899368"/>
                </a:lnTo>
                <a:lnTo>
                  <a:pt x="0" y="0"/>
                </a:lnTo>
                <a:lnTo>
                  <a:pt x="2899368" y="0"/>
                </a:lnTo>
                <a:lnTo>
                  <a:pt x="2899368" y="289936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Freeform 5"/>
          <p:cNvSpPr/>
          <p:nvPr/>
        </p:nvSpPr>
        <p:spPr>
          <a:xfrm>
            <a:off x="0" y="8191500"/>
            <a:ext cx="1905000" cy="2095500"/>
          </a:xfrm>
          <a:custGeom>
            <a:avLst/>
            <a:gdLst/>
            <a:ahLst/>
            <a:cxnLst/>
            <a:rect l="l" t="t" r="r" b="b"/>
            <a:pathLst>
              <a:path w="2899368" h="2899368">
                <a:moveTo>
                  <a:pt x="0" y="0"/>
                </a:moveTo>
                <a:lnTo>
                  <a:pt x="2899368" y="0"/>
                </a:lnTo>
                <a:lnTo>
                  <a:pt x="2899368" y="2899368"/>
                </a:lnTo>
                <a:lnTo>
                  <a:pt x="0" y="28993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3">
            <a:extLst>
              <a:ext uri="{FF2B5EF4-FFF2-40B4-BE49-F238E27FC236}">
                <a16:creationId xmlns:a16="http://schemas.microsoft.com/office/drawing/2014/main" id="{FD7B8517-CA34-CA32-4B15-CF406DCB6503}"/>
              </a:ext>
            </a:extLst>
          </p:cNvPr>
          <p:cNvSpPr/>
          <p:nvPr/>
        </p:nvSpPr>
        <p:spPr>
          <a:xfrm>
            <a:off x="728328" y="1485900"/>
            <a:ext cx="16831346" cy="7937295"/>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3">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4" name="Freeform 4">
            <a:extLst>
              <a:ext uri="{FF2B5EF4-FFF2-40B4-BE49-F238E27FC236}">
                <a16:creationId xmlns:a16="http://schemas.microsoft.com/office/drawing/2014/main" id="{F7B4DD2B-1CA3-7173-8800-79D16DD1EEC6}"/>
              </a:ext>
            </a:extLst>
          </p:cNvPr>
          <p:cNvSpPr/>
          <p:nvPr/>
        </p:nvSpPr>
        <p:spPr>
          <a:xfrm>
            <a:off x="277770" y="625333"/>
            <a:ext cx="1627230" cy="1721937"/>
          </a:xfrm>
          <a:custGeom>
            <a:avLst/>
            <a:gdLst/>
            <a:ahLst/>
            <a:cxnLst/>
            <a:rect l="l" t="t" r="r" b="b"/>
            <a:pathLst>
              <a:path w="1627230" h="1721937">
                <a:moveTo>
                  <a:pt x="0" y="0"/>
                </a:moveTo>
                <a:lnTo>
                  <a:pt x="1627231" y="0"/>
                </a:lnTo>
                <a:lnTo>
                  <a:pt x="1627231" y="1721937"/>
                </a:lnTo>
                <a:lnTo>
                  <a:pt x="0" y="17219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731AFDFC-427C-25F7-3038-746E4F8D224F}"/>
              </a:ext>
            </a:extLst>
          </p:cNvPr>
          <p:cNvGrpSpPr/>
          <p:nvPr/>
        </p:nvGrpSpPr>
        <p:grpSpPr>
          <a:xfrm>
            <a:off x="5922964" y="863805"/>
            <a:ext cx="7276528" cy="1244189"/>
            <a:chOff x="5873060" y="1270945"/>
            <a:chExt cx="7276528" cy="1244189"/>
          </a:xfrm>
        </p:grpSpPr>
        <p:pic>
          <p:nvPicPr>
            <p:cNvPr id="8" name="Picture 9">
              <a:extLst>
                <a:ext uri="{FF2B5EF4-FFF2-40B4-BE49-F238E27FC236}">
                  <a16:creationId xmlns:a16="http://schemas.microsoft.com/office/drawing/2014/main" id="{1FE34B09-005F-94A5-54AE-DE4652DF48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83946" y="1270945"/>
              <a:ext cx="6951410" cy="1244189"/>
            </a:xfrm>
            <a:prstGeom prst="rect">
              <a:avLst/>
            </a:prstGeom>
          </p:spPr>
        </p:pic>
        <p:sp>
          <p:nvSpPr>
            <p:cNvPr id="9" name="TextBox 8">
              <a:extLst>
                <a:ext uri="{FF2B5EF4-FFF2-40B4-BE49-F238E27FC236}">
                  <a16:creationId xmlns:a16="http://schemas.microsoft.com/office/drawing/2014/main" id="{D53C37D1-69D9-8139-D25F-AA0E4B57DC3D}"/>
                </a:ext>
              </a:extLst>
            </p:cNvPr>
            <p:cNvSpPr txBox="1"/>
            <p:nvPr/>
          </p:nvSpPr>
          <p:spPr>
            <a:xfrm>
              <a:off x="5873060" y="1420666"/>
              <a:ext cx="7276528" cy="923330"/>
            </a:xfrm>
            <a:prstGeom prst="rect">
              <a:avLst/>
            </a:prstGeom>
            <a:noFill/>
          </p:spPr>
          <p:txBody>
            <a:bodyPr wrap="square" rtlCol="0">
              <a:spAutoFit/>
            </a:bodyPr>
            <a:lstStyle/>
            <a:p>
              <a:pPr algn="ctr"/>
              <a:r>
                <a:rPr lang="en-US" sz="5400" b="1" dirty="0">
                  <a:solidFill>
                    <a:srgbClr val="C00000"/>
                  </a:solidFill>
                  <a:latin typeface="Arial" panose="020B0604020202020204" pitchFamily="34" charset="0"/>
                  <a:cs typeface="Arial" panose="020B0604020202020204" pitchFamily="34" charset="0"/>
                </a:rPr>
                <a:t>KẾT LUẬN</a:t>
              </a:r>
            </a:p>
          </p:txBody>
        </p:sp>
      </p:grpSp>
      <p:sp>
        <p:nvSpPr>
          <p:cNvPr id="10" name="TextBox 9">
            <a:extLst>
              <a:ext uri="{FF2B5EF4-FFF2-40B4-BE49-F238E27FC236}">
                <a16:creationId xmlns:a16="http://schemas.microsoft.com/office/drawing/2014/main" id="{BB4579F0-5BC8-E058-7837-F58ECACB2B2B}"/>
              </a:ext>
            </a:extLst>
          </p:cNvPr>
          <p:cNvSpPr txBox="1"/>
          <p:nvPr/>
        </p:nvSpPr>
        <p:spPr>
          <a:xfrm>
            <a:off x="6768484" y="2770209"/>
            <a:ext cx="10094919" cy="5518242"/>
          </a:xfrm>
          <a:prstGeom prst="rect">
            <a:avLst/>
          </a:prstGeom>
          <a:noFill/>
        </p:spPr>
        <p:txBody>
          <a:bodyPr wrap="square">
            <a:spAutoFit/>
          </a:bodyPr>
          <a:lstStyle/>
          <a:p>
            <a:pPr marL="571500" indent="-571500" algn="just">
              <a:lnSpc>
                <a:spcPct val="150000"/>
              </a:lnSpc>
              <a:buFont typeface="Courier New" panose="02070309020205020404" pitchFamily="49" charset="0"/>
              <a:buChar char="o"/>
            </a:pPr>
            <a:r>
              <a:rPr lang="vi-VN" sz="4000">
                <a:solidFill>
                  <a:srgbClr val="000000"/>
                </a:solidFill>
                <a:ea typeface="Calibri" panose="020F0502020204030204" pitchFamily="34" charset="0"/>
                <a:cs typeface="Arial" panose="020B0604020202020204" pitchFamily="34" charset="0"/>
              </a:rPr>
              <a:t>Trong một số tình huống nguy hiểm, nếu không biết cách từ chối thương lượng hoặc trì hoãn mà từ chối thẳng có thể sẽ nguy hiểm đến tính mạng.</a:t>
            </a:r>
          </a:p>
          <a:p>
            <a:pPr marL="571500" indent="-571500" algn="just">
              <a:lnSpc>
                <a:spcPct val="150000"/>
              </a:lnSpc>
              <a:buFont typeface="Courier New" panose="02070309020205020404" pitchFamily="49" charset="0"/>
              <a:buChar char="o"/>
            </a:pPr>
            <a:r>
              <a:rPr lang="vi-VN" sz="4000">
                <a:solidFill>
                  <a:srgbClr val="000000"/>
                </a:solidFill>
                <a:ea typeface="Calibri" panose="020F0502020204030204" pitchFamily="34" charset="0"/>
                <a:cs typeface="Arial" panose="020B0604020202020204" pitchFamily="34" charset="0"/>
              </a:rPr>
              <a:t>Ví dụ như gặp kẻ cướp hoặc kẻ xâm hại cơ thể ở nơi vắng người.</a:t>
            </a:r>
          </a:p>
        </p:txBody>
      </p:sp>
      <p:grpSp>
        <p:nvGrpSpPr>
          <p:cNvPr id="2" name="Group 1">
            <a:extLst>
              <a:ext uri="{FF2B5EF4-FFF2-40B4-BE49-F238E27FC236}">
                <a16:creationId xmlns:a16="http://schemas.microsoft.com/office/drawing/2014/main" id="{16369245-1E3C-02DF-8383-712ED0BD813E}"/>
              </a:ext>
            </a:extLst>
          </p:cNvPr>
          <p:cNvGrpSpPr/>
          <p:nvPr/>
        </p:nvGrpSpPr>
        <p:grpSpPr>
          <a:xfrm>
            <a:off x="1419153" y="3527565"/>
            <a:ext cx="4658507" cy="3853963"/>
            <a:chOff x="1424596" y="3527565"/>
            <a:chExt cx="4658507" cy="3853963"/>
          </a:xfrm>
        </p:grpSpPr>
        <p:grpSp>
          <p:nvGrpSpPr>
            <p:cNvPr id="11" name="Group 8">
              <a:extLst>
                <a:ext uri="{FF2B5EF4-FFF2-40B4-BE49-F238E27FC236}">
                  <a16:creationId xmlns:a16="http://schemas.microsoft.com/office/drawing/2014/main" id="{C9B777F8-BCF1-6ED5-4742-E666D26EC27D}"/>
                </a:ext>
              </a:extLst>
            </p:cNvPr>
            <p:cNvGrpSpPr/>
            <p:nvPr/>
          </p:nvGrpSpPr>
          <p:grpSpPr>
            <a:xfrm>
              <a:off x="1424596" y="3527565"/>
              <a:ext cx="4658507" cy="3853963"/>
              <a:chOff x="0" y="0"/>
              <a:chExt cx="1100661" cy="893945"/>
            </a:xfrm>
          </p:grpSpPr>
          <p:sp>
            <p:nvSpPr>
              <p:cNvPr id="18" name="Freeform 9">
                <a:extLst>
                  <a:ext uri="{FF2B5EF4-FFF2-40B4-BE49-F238E27FC236}">
                    <a16:creationId xmlns:a16="http://schemas.microsoft.com/office/drawing/2014/main" id="{6E0C533B-D86E-3B0A-1B17-C5D3349EFF89}"/>
                  </a:ext>
                </a:extLst>
              </p:cNvPr>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a:latin typeface="Arial" panose="020B0604020202020204" pitchFamily="34" charset="0"/>
                  <a:cs typeface="Arial" panose="020B0604020202020204" pitchFamily="34" charset="0"/>
                </a:endParaRPr>
              </a:p>
            </p:txBody>
          </p:sp>
          <p:sp>
            <p:nvSpPr>
              <p:cNvPr id="19" name="TextBox 10">
                <a:extLst>
                  <a:ext uri="{FF2B5EF4-FFF2-40B4-BE49-F238E27FC236}">
                    <a16:creationId xmlns:a16="http://schemas.microsoft.com/office/drawing/2014/main" id="{38678CB5-71E0-CA88-D8FB-D477B5CFAE03}"/>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pic>
          <p:nvPicPr>
            <p:cNvPr id="12" name="Picture 11" descr="A cartoon of a child&#10;&#10;Description automatically generated">
              <a:extLst>
                <a:ext uri="{FF2B5EF4-FFF2-40B4-BE49-F238E27FC236}">
                  <a16:creationId xmlns:a16="http://schemas.microsoft.com/office/drawing/2014/main" id="{992C2906-76D7-5A11-A164-EBA32A16888C}"/>
                </a:ext>
              </a:extLst>
            </p:cNvPr>
            <p:cNvPicPr>
              <a:picLocks noChangeAspect="1"/>
            </p:cNvPicPr>
            <p:nvPr/>
          </p:nvPicPr>
          <p:blipFill rotWithShape="1">
            <a:blip r:embed="rId8">
              <a:extLst>
                <a:ext uri="{28A0092B-C50C-407E-A947-70E740481C1C}">
                  <a14:useLocalDpi xmlns:a14="http://schemas.microsoft.com/office/drawing/2010/main" val="0"/>
                </a:ext>
              </a:extLst>
            </a:blip>
            <a:srcRect l="22331" r="21558"/>
            <a:stretch/>
          </p:blipFill>
          <p:spPr>
            <a:xfrm>
              <a:off x="2798931" y="3752731"/>
              <a:ext cx="1909837" cy="3403629"/>
            </a:xfrm>
            <a:prstGeom prst="rect">
              <a:avLst/>
            </a:prstGeom>
          </p:spPr>
        </p:pic>
      </p:grpSp>
    </p:spTree>
    <p:extLst>
      <p:ext uri="{BB962C8B-B14F-4D97-AF65-F5344CB8AC3E}">
        <p14:creationId xmlns:p14="http://schemas.microsoft.com/office/powerpoint/2010/main" val="280094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sp>
        <p:nvSpPr>
          <p:cNvPr id="6" name="Freeform 6"/>
          <p:cNvSpPr/>
          <p:nvPr/>
        </p:nvSpPr>
        <p:spPr>
          <a:xfrm flipH="1" flipV="1">
            <a:off x="16383000" y="0"/>
            <a:ext cx="1902418" cy="2103905"/>
          </a:xfrm>
          <a:custGeom>
            <a:avLst/>
            <a:gdLst/>
            <a:ahLst/>
            <a:cxnLst/>
            <a:rect l="l" t="t" r="r" b="b"/>
            <a:pathLst>
              <a:path w="2899368" h="2899368">
                <a:moveTo>
                  <a:pt x="2899368" y="2899368"/>
                </a:moveTo>
                <a:lnTo>
                  <a:pt x="0" y="2899368"/>
                </a:lnTo>
                <a:lnTo>
                  <a:pt x="0" y="0"/>
                </a:lnTo>
                <a:lnTo>
                  <a:pt x="2899368" y="0"/>
                </a:lnTo>
                <a:lnTo>
                  <a:pt x="2899368" y="289936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Freeform 5"/>
          <p:cNvSpPr/>
          <p:nvPr/>
        </p:nvSpPr>
        <p:spPr>
          <a:xfrm>
            <a:off x="0" y="8191500"/>
            <a:ext cx="1905000" cy="2095500"/>
          </a:xfrm>
          <a:custGeom>
            <a:avLst/>
            <a:gdLst/>
            <a:ahLst/>
            <a:cxnLst/>
            <a:rect l="l" t="t" r="r" b="b"/>
            <a:pathLst>
              <a:path w="2899368" h="2899368">
                <a:moveTo>
                  <a:pt x="0" y="0"/>
                </a:moveTo>
                <a:lnTo>
                  <a:pt x="2899368" y="0"/>
                </a:lnTo>
                <a:lnTo>
                  <a:pt x="2899368" y="2899368"/>
                </a:lnTo>
                <a:lnTo>
                  <a:pt x="0" y="28993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3">
            <a:extLst>
              <a:ext uri="{FF2B5EF4-FFF2-40B4-BE49-F238E27FC236}">
                <a16:creationId xmlns:a16="http://schemas.microsoft.com/office/drawing/2014/main" id="{FD7B8517-CA34-CA32-4B15-CF406DCB6503}"/>
              </a:ext>
            </a:extLst>
          </p:cNvPr>
          <p:cNvSpPr/>
          <p:nvPr/>
        </p:nvSpPr>
        <p:spPr>
          <a:xfrm>
            <a:off x="728328" y="1485900"/>
            <a:ext cx="16831346" cy="7937295"/>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3">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4" name="Freeform 4">
            <a:extLst>
              <a:ext uri="{FF2B5EF4-FFF2-40B4-BE49-F238E27FC236}">
                <a16:creationId xmlns:a16="http://schemas.microsoft.com/office/drawing/2014/main" id="{F7B4DD2B-1CA3-7173-8800-79D16DD1EEC6}"/>
              </a:ext>
            </a:extLst>
          </p:cNvPr>
          <p:cNvSpPr/>
          <p:nvPr/>
        </p:nvSpPr>
        <p:spPr>
          <a:xfrm>
            <a:off x="277770" y="625333"/>
            <a:ext cx="1627230" cy="1721937"/>
          </a:xfrm>
          <a:custGeom>
            <a:avLst/>
            <a:gdLst/>
            <a:ahLst/>
            <a:cxnLst/>
            <a:rect l="l" t="t" r="r" b="b"/>
            <a:pathLst>
              <a:path w="1627230" h="1721937">
                <a:moveTo>
                  <a:pt x="0" y="0"/>
                </a:moveTo>
                <a:lnTo>
                  <a:pt x="1627231" y="0"/>
                </a:lnTo>
                <a:lnTo>
                  <a:pt x="1627231" y="1721937"/>
                </a:lnTo>
                <a:lnTo>
                  <a:pt x="0" y="17219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731AFDFC-427C-25F7-3038-746E4F8D224F}"/>
              </a:ext>
            </a:extLst>
          </p:cNvPr>
          <p:cNvGrpSpPr/>
          <p:nvPr/>
        </p:nvGrpSpPr>
        <p:grpSpPr>
          <a:xfrm>
            <a:off x="5922964" y="863805"/>
            <a:ext cx="7276528" cy="1244189"/>
            <a:chOff x="5873060" y="1270945"/>
            <a:chExt cx="7276528" cy="1244189"/>
          </a:xfrm>
        </p:grpSpPr>
        <p:pic>
          <p:nvPicPr>
            <p:cNvPr id="8" name="Picture 9">
              <a:extLst>
                <a:ext uri="{FF2B5EF4-FFF2-40B4-BE49-F238E27FC236}">
                  <a16:creationId xmlns:a16="http://schemas.microsoft.com/office/drawing/2014/main" id="{1FE34B09-005F-94A5-54AE-DE4652DF48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83946" y="1270945"/>
              <a:ext cx="6951410" cy="1244189"/>
            </a:xfrm>
            <a:prstGeom prst="rect">
              <a:avLst/>
            </a:prstGeom>
          </p:spPr>
        </p:pic>
        <p:sp>
          <p:nvSpPr>
            <p:cNvPr id="9" name="TextBox 8">
              <a:extLst>
                <a:ext uri="{FF2B5EF4-FFF2-40B4-BE49-F238E27FC236}">
                  <a16:creationId xmlns:a16="http://schemas.microsoft.com/office/drawing/2014/main" id="{D53C37D1-69D9-8139-D25F-AA0E4B57DC3D}"/>
                </a:ext>
              </a:extLst>
            </p:cNvPr>
            <p:cNvSpPr txBox="1"/>
            <p:nvPr/>
          </p:nvSpPr>
          <p:spPr>
            <a:xfrm>
              <a:off x="5873060" y="1420666"/>
              <a:ext cx="7276528" cy="923330"/>
            </a:xfrm>
            <a:prstGeom prst="rect">
              <a:avLst/>
            </a:prstGeom>
            <a:noFill/>
          </p:spPr>
          <p:txBody>
            <a:bodyPr wrap="square" rtlCol="0">
              <a:spAutoFit/>
            </a:bodyPr>
            <a:lstStyle/>
            <a:p>
              <a:pPr algn="ctr"/>
              <a:r>
                <a:rPr lang="en-US" sz="5400" b="1" dirty="0">
                  <a:solidFill>
                    <a:srgbClr val="C00000"/>
                  </a:solidFill>
                  <a:latin typeface="Arial" panose="020B0604020202020204" pitchFamily="34" charset="0"/>
                  <a:cs typeface="Arial" panose="020B0604020202020204" pitchFamily="34" charset="0"/>
                </a:rPr>
                <a:t>KẾT LUẬN</a:t>
              </a:r>
            </a:p>
          </p:txBody>
        </p:sp>
      </p:grpSp>
      <p:sp>
        <p:nvSpPr>
          <p:cNvPr id="10" name="TextBox 9">
            <a:extLst>
              <a:ext uri="{FF2B5EF4-FFF2-40B4-BE49-F238E27FC236}">
                <a16:creationId xmlns:a16="http://schemas.microsoft.com/office/drawing/2014/main" id="{BB4579F0-5BC8-E058-7837-F58ECACB2B2B}"/>
              </a:ext>
            </a:extLst>
          </p:cNvPr>
          <p:cNvSpPr txBox="1"/>
          <p:nvPr/>
        </p:nvSpPr>
        <p:spPr>
          <a:xfrm>
            <a:off x="6528218" y="2505450"/>
            <a:ext cx="10532561" cy="6441572"/>
          </a:xfrm>
          <a:prstGeom prst="rect">
            <a:avLst/>
          </a:prstGeom>
          <a:noFill/>
        </p:spPr>
        <p:txBody>
          <a:bodyPr wrap="square">
            <a:spAutoFit/>
          </a:bodyPr>
          <a:lstStyle/>
          <a:p>
            <a:pPr marL="571500" indent="-571500" algn="just">
              <a:lnSpc>
                <a:spcPct val="150000"/>
              </a:lnSpc>
              <a:buFont typeface="Courier New" panose="02070309020205020404" pitchFamily="49" charset="0"/>
              <a:buChar char="o"/>
            </a:pPr>
            <a:r>
              <a:rPr lang="vi-VN" sz="4000">
                <a:solidFill>
                  <a:srgbClr val="000000"/>
                </a:solidFill>
                <a:ea typeface="Calibri" panose="020F0502020204030204" pitchFamily="34" charset="0"/>
                <a:cs typeface="Arial" panose="020B0604020202020204" pitchFamily="34" charset="0"/>
              </a:rPr>
              <a:t>Vì vậy, mỗi người cần học cách từ chối để có kĩ năng từ chối và sử dụng kĩ năng từ chối một cách linh hoạt, khéo léo nhằm tránh được những hậu quả không đáng có, tránh được áp lực cho bản thân và luôn có cảm giác thoải mái trong giao tiếp, ứng xử với mọi người.</a:t>
            </a:r>
          </a:p>
        </p:txBody>
      </p:sp>
      <p:grpSp>
        <p:nvGrpSpPr>
          <p:cNvPr id="2" name="Group 1">
            <a:extLst>
              <a:ext uri="{FF2B5EF4-FFF2-40B4-BE49-F238E27FC236}">
                <a16:creationId xmlns:a16="http://schemas.microsoft.com/office/drawing/2014/main" id="{5BA4EE0C-2876-4672-1854-ABB38147747C}"/>
              </a:ext>
            </a:extLst>
          </p:cNvPr>
          <p:cNvGrpSpPr/>
          <p:nvPr/>
        </p:nvGrpSpPr>
        <p:grpSpPr>
          <a:xfrm>
            <a:off x="1419153" y="3527565"/>
            <a:ext cx="4658507" cy="3853963"/>
            <a:chOff x="1424596" y="3527565"/>
            <a:chExt cx="4658507" cy="3853963"/>
          </a:xfrm>
        </p:grpSpPr>
        <p:grpSp>
          <p:nvGrpSpPr>
            <p:cNvPr id="11" name="Group 8">
              <a:extLst>
                <a:ext uri="{FF2B5EF4-FFF2-40B4-BE49-F238E27FC236}">
                  <a16:creationId xmlns:a16="http://schemas.microsoft.com/office/drawing/2014/main" id="{2E6780C8-DAA6-48D4-BFDD-C802E43E632D}"/>
                </a:ext>
              </a:extLst>
            </p:cNvPr>
            <p:cNvGrpSpPr/>
            <p:nvPr/>
          </p:nvGrpSpPr>
          <p:grpSpPr>
            <a:xfrm>
              <a:off x="1424596" y="3527565"/>
              <a:ext cx="4658507" cy="3853963"/>
              <a:chOff x="0" y="0"/>
              <a:chExt cx="1100661" cy="893945"/>
            </a:xfrm>
          </p:grpSpPr>
          <p:sp>
            <p:nvSpPr>
              <p:cNvPr id="18" name="Freeform 9">
                <a:extLst>
                  <a:ext uri="{FF2B5EF4-FFF2-40B4-BE49-F238E27FC236}">
                    <a16:creationId xmlns:a16="http://schemas.microsoft.com/office/drawing/2014/main" id="{638981AC-527D-0AB3-D807-F4030E65FE6B}"/>
                  </a:ext>
                </a:extLst>
              </p:cNvPr>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a:latin typeface="Arial" panose="020B0604020202020204" pitchFamily="34" charset="0"/>
                  <a:cs typeface="Arial" panose="020B0604020202020204" pitchFamily="34" charset="0"/>
                </a:endParaRPr>
              </a:p>
            </p:txBody>
          </p:sp>
          <p:sp>
            <p:nvSpPr>
              <p:cNvPr id="19" name="TextBox 10">
                <a:extLst>
                  <a:ext uri="{FF2B5EF4-FFF2-40B4-BE49-F238E27FC236}">
                    <a16:creationId xmlns:a16="http://schemas.microsoft.com/office/drawing/2014/main" id="{C821C284-6A9C-10B4-7547-7674D3D04131}"/>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pic>
          <p:nvPicPr>
            <p:cNvPr id="12" name="Picture 11" descr="A cartoon of a child&#10;&#10;Description automatically generated">
              <a:extLst>
                <a:ext uri="{FF2B5EF4-FFF2-40B4-BE49-F238E27FC236}">
                  <a16:creationId xmlns:a16="http://schemas.microsoft.com/office/drawing/2014/main" id="{C2479174-8E8D-366C-F81C-34F25657D119}"/>
                </a:ext>
              </a:extLst>
            </p:cNvPr>
            <p:cNvPicPr>
              <a:picLocks noChangeAspect="1"/>
            </p:cNvPicPr>
            <p:nvPr/>
          </p:nvPicPr>
          <p:blipFill rotWithShape="1">
            <a:blip r:embed="rId8">
              <a:extLst>
                <a:ext uri="{28A0092B-C50C-407E-A947-70E740481C1C}">
                  <a14:useLocalDpi xmlns:a14="http://schemas.microsoft.com/office/drawing/2010/main" val="0"/>
                </a:ext>
              </a:extLst>
            </a:blip>
            <a:srcRect l="22331" r="21558"/>
            <a:stretch/>
          </p:blipFill>
          <p:spPr>
            <a:xfrm>
              <a:off x="2798931" y="3752731"/>
              <a:ext cx="1909837" cy="3403629"/>
            </a:xfrm>
            <a:prstGeom prst="rect">
              <a:avLst/>
            </a:prstGeom>
          </p:spPr>
        </p:pic>
      </p:grpSp>
    </p:spTree>
    <p:extLst>
      <p:ext uri="{BB962C8B-B14F-4D97-AF65-F5344CB8AC3E}">
        <p14:creationId xmlns:p14="http://schemas.microsoft.com/office/powerpoint/2010/main" val="222224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grpSp>
        <p:nvGrpSpPr>
          <p:cNvPr id="2" name="Group 2"/>
          <p:cNvGrpSpPr/>
          <p:nvPr/>
        </p:nvGrpSpPr>
        <p:grpSpPr>
          <a:xfrm>
            <a:off x="1795513" y="2326122"/>
            <a:ext cx="14816088" cy="6105682"/>
            <a:chOff x="0" y="0"/>
            <a:chExt cx="3590715" cy="1432335"/>
          </a:xfrm>
        </p:grpSpPr>
        <p:sp>
          <p:nvSpPr>
            <p:cNvPr id="3" name="Freeform 3"/>
            <p:cNvSpPr/>
            <p:nvPr/>
          </p:nvSpPr>
          <p:spPr>
            <a:xfrm>
              <a:off x="0" y="0"/>
              <a:ext cx="3590715" cy="1432335"/>
            </a:xfrm>
            <a:custGeom>
              <a:avLst/>
              <a:gdLst/>
              <a:ahLst/>
              <a:cxnLst/>
              <a:rect l="l" t="t" r="r" b="b"/>
              <a:pathLst>
                <a:path w="3590715" h="1432335">
                  <a:moveTo>
                    <a:pt x="28961" y="0"/>
                  </a:moveTo>
                  <a:lnTo>
                    <a:pt x="3561754" y="0"/>
                  </a:lnTo>
                  <a:cubicBezTo>
                    <a:pt x="3569434" y="0"/>
                    <a:pt x="3576801" y="3051"/>
                    <a:pt x="3582232" y="8482"/>
                  </a:cubicBezTo>
                  <a:cubicBezTo>
                    <a:pt x="3587663" y="13914"/>
                    <a:pt x="3590715" y="21280"/>
                    <a:pt x="3590715" y="28961"/>
                  </a:cubicBezTo>
                  <a:lnTo>
                    <a:pt x="3590715" y="1403374"/>
                  </a:lnTo>
                  <a:cubicBezTo>
                    <a:pt x="3590715" y="1419369"/>
                    <a:pt x="3577748" y="1432335"/>
                    <a:pt x="3561754" y="1432335"/>
                  </a:cubicBezTo>
                  <a:lnTo>
                    <a:pt x="28961" y="1432335"/>
                  </a:lnTo>
                  <a:cubicBezTo>
                    <a:pt x="12966" y="1432335"/>
                    <a:pt x="0" y="1419369"/>
                    <a:pt x="0" y="1403374"/>
                  </a:cubicBezTo>
                  <a:lnTo>
                    <a:pt x="0" y="28961"/>
                  </a:lnTo>
                  <a:cubicBezTo>
                    <a:pt x="0" y="12966"/>
                    <a:pt x="12966" y="0"/>
                    <a:pt x="28961" y="0"/>
                  </a:cubicBezTo>
                  <a:close/>
                </a:path>
              </a:pathLst>
            </a:custGeom>
            <a:solidFill>
              <a:srgbClr val="FFC8A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15360882" y="2076010"/>
            <a:ext cx="1611743" cy="1358660"/>
          </a:xfrm>
          <a:custGeom>
            <a:avLst/>
            <a:gdLst/>
            <a:ahLst/>
            <a:cxnLst/>
            <a:rect l="l" t="t" r="r" b="b"/>
            <a:pathLst>
              <a:path w="1611743" h="1358660">
                <a:moveTo>
                  <a:pt x="0" y="0"/>
                </a:moveTo>
                <a:lnTo>
                  <a:pt x="1611743" y="0"/>
                </a:lnTo>
                <a:lnTo>
                  <a:pt x="1611743" y="1358660"/>
                </a:lnTo>
                <a:lnTo>
                  <a:pt x="0" y="13586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flipH="1" flipV="1">
            <a:off x="1282717" y="7275264"/>
            <a:ext cx="1611743" cy="1358660"/>
          </a:xfrm>
          <a:custGeom>
            <a:avLst/>
            <a:gdLst/>
            <a:ahLst/>
            <a:cxnLst/>
            <a:rect l="l" t="t" r="r" b="b"/>
            <a:pathLst>
              <a:path w="1611743" h="1358660">
                <a:moveTo>
                  <a:pt x="1611743" y="1358660"/>
                </a:moveTo>
                <a:lnTo>
                  <a:pt x="0" y="1358660"/>
                </a:lnTo>
                <a:lnTo>
                  <a:pt x="0" y="0"/>
                </a:lnTo>
                <a:lnTo>
                  <a:pt x="1611743" y="0"/>
                </a:lnTo>
                <a:lnTo>
                  <a:pt x="1611743" y="135866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flipH="1">
            <a:off x="15722565" y="7151700"/>
            <a:ext cx="2565435" cy="3135300"/>
          </a:xfrm>
          <a:custGeom>
            <a:avLst/>
            <a:gdLst/>
            <a:ahLst/>
            <a:cxnLst/>
            <a:rect l="l" t="t" r="r" b="b"/>
            <a:pathLst>
              <a:path w="2565435" h="3135300">
                <a:moveTo>
                  <a:pt x="2565435" y="0"/>
                </a:moveTo>
                <a:lnTo>
                  <a:pt x="0" y="0"/>
                </a:lnTo>
                <a:lnTo>
                  <a:pt x="0" y="3135300"/>
                </a:lnTo>
                <a:lnTo>
                  <a:pt x="2565435" y="3135300"/>
                </a:lnTo>
                <a:lnTo>
                  <a:pt x="256543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flipV="1">
            <a:off x="0" y="0"/>
            <a:ext cx="2565435" cy="3135300"/>
          </a:xfrm>
          <a:custGeom>
            <a:avLst/>
            <a:gdLst/>
            <a:ahLst/>
            <a:cxnLst/>
            <a:rect l="l" t="t" r="r" b="b"/>
            <a:pathLst>
              <a:path w="2565435" h="3135300">
                <a:moveTo>
                  <a:pt x="0" y="3135300"/>
                </a:moveTo>
                <a:lnTo>
                  <a:pt x="2565435" y="3135300"/>
                </a:lnTo>
                <a:lnTo>
                  <a:pt x="2565435" y="0"/>
                </a:lnTo>
                <a:lnTo>
                  <a:pt x="0" y="0"/>
                </a:lnTo>
                <a:lnTo>
                  <a:pt x="0" y="31353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20">
            <a:extLst>
              <a:ext uri="{FF2B5EF4-FFF2-40B4-BE49-F238E27FC236}">
                <a16:creationId xmlns:a16="http://schemas.microsoft.com/office/drawing/2014/main" id="{16883FAC-093C-34D2-6947-470711F0DD1D}"/>
              </a:ext>
            </a:extLst>
          </p:cNvPr>
          <p:cNvSpPr txBox="1"/>
          <p:nvPr/>
        </p:nvSpPr>
        <p:spPr>
          <a:xfrm>
            <a:off x="2201135" y="3775916"/>
            <a:ext cx="13885729" cy="2858731"/>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6600" b="1" i="0" u="none" strike="noStrike" kern="1200" cap="none" spc="0" normalizeH="0" baseline="0" noProof="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Hoạt động</a:t>
            </a:r>
            <a:r>
              <a:rPr kumimoji="0" lang="en-US" sz="6600" b="1" i="0" u="none" strike="noStrike" kern="1200" cap="none" spc="0" normalizeH="0" baseline="0" noProof="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 củng</a:t>
            </a:r>
            <a:r>
              <a:rPr kumimoji="0" lang="en-US" sz="6600" b="1" i="0" u="none" strike="noStrike" kern="1200" cap="none" spc="0" normalizeH="0" noProof="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 cố kiến thức</a:t>
            </a:r>
            <a:r>
              <a:rPr kumimoji="0" lang="vi-VN" sz="6600" b="1" i="0" u="none" strike="noStrike" kern="1200" cap="none" spc="0" normalizeH="0" baseline="0" noProof="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6600" b="1" i="0" u="none" strike="noStrike" kern="1200" cap="none" spc="0" normalizeH="0" baseline="0" noProof="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endParaRPr>
          </a:p>
          <a:p>
            <a:pPr lvl="0" algn="ctr">
              <a:lnSpc>
                <a:spcPct val="150000"/>
              </a:lnSpc>
            </a:pPr>
            <a:r>
              <a:rPr lang="en-US" sz="6600" b="1">
                <a:solidFill>
                  <a:prstClr val="black">
                    <a:lumMod val="95000"/>
                    <a:lumOff val="5000"/>
                  </a:prstClr>
                </a:solidFill>
                <a:latin typeface="Arial" panose="020B0604020202020204" pitchFamily="34" charset="0"/>
                <a:ea typeface="Calibri" panose="020F0502020204030204" pitchFamily="34" charset="0"/>
                <a:cs typeface="Arial" panose="020B0604020202020204" pitchFamily="34" charset="0"/>
              </a:rPr>
              <a:t>Luyện tập kĩ năng từ chối</a:t>
            </a:r>
            <a:endParaRPr kumimoji="0" lang="vi-VN" sz="66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6878250"/>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sp>
        <p:nvSpPr>
          <p:cNvPr id="4" name="Freeform 4"/>
          <p:cNvSpPr/>
          <p:nvPr/>
        </p:nvSpPr>
        <p:spPr>
          <a:xfrm flipH="1">
            <a:off x="-144381" y="9473952"/>
            <a:ext cx="2555196" cy="694944"/>
          </a:xfrm>
          <a:custGeom>
            <a:avLst/>
            <a:gdLst/>
            <a:ahLst/>
            <a:cxnLst/>
            <a:rect l="l" t="t" r="r" b="b"/>
            <a:pathLst>
              <a:path w="5724126" h="1717238">
                <a:moveTo>
                  <a:pt x="5724126" y="0"/>
                </a:moveTo>
                <a:lnTo>
                  <a:pt x="0" y="0"/>
                </a:lnTo>
                <a:lnTo>
                  <a:pt x="0" y="1717238"/>
                </a:lnTo>
                <a:lnTo>
                  <a:pt x="5724126" y="1717238"/>
                </a:lnTo>
                <a:lnTo>
                  <a:pt x="572412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3800">
              <a:latin typeface="Arial" panose="020B0604020202020204" pitchFamily="34" charset="0"/>
              <a:cs typeface="Arial" panose="020B0604020202020204" pitchFamily="34" charset="0"/>
            </a:endParaRPr>
          </a:p>
        </p:txBody>
      </p:sp>
      <p:sp>
        <p:nvSpPr>
          <p:cNvPr id="6" name="Freeform 6"/>
          <p:cNvSpPr/>
          <p:nvPr/>
        </p:nvSpPr>
        <p:spPr>
          <a:xfrm flipH="1" flipV="1">
            <a:off x="16467225" y="0"/>
            <a:ext cx="1820775" cy="2259898"/>
          </a:xfrm>
          <a:custGeom>
            <a:avLst/>
            <a:gdLst/>
            <a:ahLst/>
            <a:cxnLst/>
            <a:rect l="l" t="t" r="r" b="b"/>
            <a:pathLst>
              <a:path w="1820775" h="2259898">
                <a:moveTo>
                  <a:pt x="1820775" y="2259898"/>
                </a:moveTo>
                <a:lnTo>
                  <a:pt x="0" y="2259898"/>
                </a:lnTo>
                <a:lnTo>
                  <a:pt x="0" y="0"/>
                </a:lnTo>
                <a:lnTo>
                  <a:pt x="1820775" y="0"/>
                </a:lnTo>
                <a:lnTo>
                  <a:pt x="1820775" y="2259898"/>
                </a:lnTo>
                <a:close/>
              </a:path>
            </a:pathLst>
          </a:custGeom>
          <a:blipFill>
            <a:blip r:embed="rId4">
              <a:extLst>
                <a:ext uri="{96DAC541-7B7A-43D3-8B79-37D633B846F1}">
                  <asvg:svgBlip xmlns:asvg="http://schemas.microsoft.com/office/drawing/2016/SVG/main" r:embed="rId5"/>
                </a:ext>
              </a:extLst>
            </a:blip>
            <a:stretch>
              <a:fillRect l="-97225" b="-82079"/>
            </a:stretch>
          </a:blipFill>
        </p:spPr>
        <p:txBody>
          <a:bodyPr/>
          <a:lstStyle/>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47A07863-5CE5-EA47-F257-3C40DD67CEDE}"/>
              </a:ext>
            </a:extLst>
          </p:cNvPr>
          <p:cNvGrpSpPr/>
          <p:nvPr/>
        </p:nvGrpSpPr>
        <p:grpSpPr>
          <a:xfrm>
            <a:off x="152400" y="647702"/>
            <a:ext cx="17349312" cy="4062176"/>
            <a:chOff x="56673" y="1896394"/>
            <a:chExt cx="17349312" cy="4062176"/>
          </a:xfrm>
        </p:grpSpPr>
        <p:sp>
          <p:nvSpPr>
            <p:cNvPr id="5" name="TextBox 4">
              <a:extLst>
                <a:ext uri="{FF2B5EF4-FFF2-40B4-BE49-F238E27FC236}">
                  <a16:creationId xmlns:a16="http://schemas.microsoft.com/office/drawing/2014/main" id="{3D4DF246-2888-85EE-171E-E1B46B5B976D}"/>
                </a:ext>
              </a:extLst>
            </p:cNvPr>
            <p:cNvSpPr txBox="1"/>
            <p:nvPr/>
          </p:nvSpPr>
          <p:spPr>
            <a:xfrm>
              <a:off x="1798812" y="1896394"/>
              <a:ext cx="15607173" cy="4062176"/>
            </a:xfrm>
            <a:prstGeom prst="roundRect">
              <a:avLst/>
            </a:prstGeom>
            <a:solidFill>
              <a:schemeClr val="accent5">
                <a:lumMod val="20000"/>
                <a:lumOff val="80000"/>
              </a:schemeClr>
            </a:solidFill>
            <a:ln w="38100">
              <a:no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sz="4000" b="1">
                  <a:solidFill>
                    <a:schemeClr val="tx2">
                      <a:lumMod val="50000"/>
                    </a:schemeClr>
                  </a:solidFill>
                  <a:latin typeface="Arial" panose="020B0604020202020204" pitchFamily="34" charset="0"/>
                  <a:cs typeface="Arial" panose="020B0604020202020204" pitchFamily="34" charset="0"/>
                </a:rPr>
                <a:t>HOẠT ĐỘNG NHÓM: </a:t>
              </a:r>
              <a:r>
                <a:rPr lang="en-US" sz="4000">
                  <a:latin typeface="Arial" panose="020B0604020202020204" pitchFamily="34" charset="0"/>
                  <a:cs typeface="Arial" panose="020B0604020202020204" pitchFamily="34" charset="0"/>
                </a:rPr>
                <a:t>Cả lớp chia </a:t>
              </a:r>
              <a:r>
                <a:rPr lang="vi-VN" sz="4000">
                  <a:latin typeface="Arial" panose="020B0604020202020204" pitchFamily="34" charset="0"/>
                  <a:cs typeface="Arial" panose="020B0604020202020204" pitchFamily="34" charset="0"/>
                </a:rPr>
                <a:t>thành 3 nhóm, mỗi nhóm</a:t>
              </a:r>
              <a:r>
                <a:rPr lang="en-US" sz="4000">
                  <a:latin typeface="Arial" panose="020B0604020202020204" pitchFamily="34" charset="0"/>
                  <a:cs typeface="Arial" panose="020B0604020202020204" pitchFamily="34" charset="0"/>
                </a:rPr>
                <a:t> hãy</a:t>
              </a:r>
              <a:r>
                <a:rPr lang="vi-VN" sz="4000">
                  <a:latin typeface="Arial" panose="020B0604020202020204" pitchFamily="34" charset="0"/>
                  <a:cs typeface="Arial" panose="020B0604020202020204" pitchFamily="34" charset="0"/>
                </a:rPr>
                <a:t> vận dụng kiến thức, kinh nghiệm mới về kĩ năng từ chối </a:t>
              </a:r>
              <a:r>
                <a:rPr lang="en-US" sz="4000">
                  <a:latin typeface="Arial" panose="020B0604020202020204" pitchFamily="34" charset="0"/>
                  <a:cs typeface="Arial" panose="020B0604020202020204" pitchFamily="34" charset="0"/>
                </a:rPr>
                <a:t>và thảo luận </a:t>
              </a:r>
              <a:r>
                <a:rPr lang="vi-VN" sz="4000">
                  <a:latin typeface="Arial" panose="020B0604020202020204" pitchFamily="34" charset="0"/>
                  <a:cs typeface="Arial" panose="020B0604020202020204" pitchFamily="34" charset="0"/>
                </a:rPr>
                <a:t>để đưa ra cách từ chối trong các tình huống </a:t>
              </a:r>
              <a:r>
                <a:rPr lang="vi-VN" sz="4000" i="1">
                  <a:latin typeface="Arial" panose="020B0604020202020204" pitchFamily="34" charset="0"/>
                  <a:cs typeface="Arial" panose="020B0604020202020204" pitchFamily="34" charset="0"/>
                </a:rPr>
                <a:t>(SGK – trang 27)</a:t>
              </a:r>
              <a:r>
                <a:rPr lang="en-US" sz="4000" i="1">
                  <a:latin typeface="Arial" panose="020B0604020202020204" pitchFamily="34" charset="0"/>
                  <a:cs typeface="Arial" panose="020B0604020202020204" pitchFamily="34" charset="0"/>
                </a:rPr>
                <a:t> </a:t>
              </a:r>
              <a:r>
                <a:rPr lang="en-US" sz="4000">
                  <a:latin typeface="Arial" panose="020B0604020202020204" pitchFamily="34" charset="0"/>
                  <a:cs typeface="Arial" panose="020B0604020202020204" pitchFamily="34" charset="0"/>
                </a:rPr>
                <a:t>theo gợi ý dưới đây:</a:t>
              </a:r>
              <a:endParaRPr lang="vi-VN" sz="4000">
                <a:latin typeface="Arial" panose="020B0604020202020204" pitchFamily="34" charset="0"/>
                <a:cs typeface="Arial" panose="020B0604020202020204" pitchFamily="34" charset="0"/>
              </a:endParaRPr>
            </a:p>
          </p:txBody>
        </p:sp>
        <p:pic>
          <p:nvPicPr>
            <p:cNvPr id="7" name="Picture 9">
              <a:extLst>
                <a:ext uri="{FF2B5EF4-FFF2-40B4-BE49-F238E27FC236}">
                  <a16:creationId xmlns:a16="http://schemas.microsoft.com/office/drawing/2014/main" id="{1331BEBF-B48E-B95E-6527-50217F71BB2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6673" y="3119792"/>
              <a:ext cx="1437688" cy="1615380"/>
            </a:xfrm>
            <a:prstGeom prst="rect">
              <a:avLst/>
            </a:prstGeom>
          </p:spPr>
        </p:pic>
      </p:grpSp>
      <p:grpSp>
        <p:nvGrpSpPr>
          <p:cNvPr id="8" name="Group 7">
            <a:extLst>
              <a:ext uri="{FF2B5EF4-FFF2-40B4-BE49-F238E27FC236}">
                <a16:creationId xmlns:a16="http://schemas.microsoft.com/office/drawing/2014/main" id="{2CC221D6-17E3-0995-5341-461726502DFF}"/>
              </a:ext>
            </a:extLst>
          </p:cNvPr>
          <p:cNvGrpSpPr/>
          <p:nvPr/>
        </p:nvGrpSpPr>
        <p:grpSpPr>
          <a:xfrm>
            <a:off x="2514600" y="4709878"/>
            <a:ext cx="13258800" cy="990669"/>
            <a:chOff x="3029863" y="1823688"/>
            <a:chExt cx="12362538" cy="1262412"/>
          </a:xfrm>
        </p:grpSpPr>
        <p:cxnSp>
          <p:nvCxnSpPr>
            <p:cNvPr id="9" name="Straight Connector 8">
              <a:extLst>
                <a:ext uri="{FF2B5EF4-FFF2-40B4-BE49-F238E27FC236}">
                  <a16:creationId xmlns:a16="http://schemas.microsoft.com/office/drawing/2014/main" id="{E54AFDD3-EDE2-DD53-D659-169DA61A9604}"/>
                </a:ext>
              </a:extLst>
            </p:cNvPr>
            <p:cNvCxnSpPr>
              <a:cxnSpLocks/>
            </p:cNvCxnSpPr>
            <p:nvPr/>
          </p:nvCxnSpPr>
          <p:spPr>
            <a:xfrm>
              <a:off x="9144000" y="1823688"/>
              <a:ext cx="0" cy="12624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73F1CE1-D0CB-57FA-F6EA-374C3CD4A9C9}"/>
                </a:ext>
              </a:extLst>
            </p:cNvPr>
            <p:cNvCxnSpPr>
              <a:cxnSpLocks/>
            </p:cNvCxnSpPr>
            <p:nvPr/>
          </p:nvCxnSpPr>
          <p:spPr>
            <a:xfrm>
              <a:off x="3029863" y="2400300"/>
              <a:ext cx="1236253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42090BB-0A0D-2D81-A39A-11200E0EAE85}"/>
                </a:ext>
              </a:extLst>
            </p:cNvPr>
            <p:cNvCxnSpPr>
              <a:cxnSpLocks/>
            </p:cNvCxnSpPr>
            <p:nvPr/>
          </p:nvCxnSpPr>
          <p:spPr>
            <a:xfrm>
              <a:off x="3029863" y="2400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FCD2D6E-9E5C-C552-8E9E-FF33195356E1}"/>
                </a:ext>
              </a:extLst>
            </p:cNvPr>
            <p:cNvCxnSpPr>
              <a:cxnSpLocks/>
            </p:cNvCxnSpPr>
            <p:nvPr/>
          </p:nvCxnSpPr>
          <p:spPr>
            <a:xfrm>
              <a:off x="15392401" y="2400300"/>
              <a:ext cx="0" cy="6445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052BEF94-4E52-717F-3BC6-97BC0A7A120E}"/>
              </a:ext>
            </a:extLst>
          </p:cNvPr>
          <p:cNvSpPr/>
          <p:nvPr/>
        </p:nvSpPr>
        <p:spPr>
          <a:xfrm>
            <a:off x="609601" y="5668659"/>
            <a:ext cx="5415451" cy="3988316"/>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a:solidFill>
                  <a:schemeClr val="tx1"/>
                </a:solidFill>
                <a:latin typeface="Arial" panose="020B0604020202020204" pitchFamily="34" charset="0"/>
                <a:cs typeface="Arial" panose="020B0604020202020204" pitchFamily="34" charset="0"/>
              </a:rPr>
              <a:t>Tìm</a:t>
            </a:r>
            <a:r>
              <a:rPr lang="vi-VN" sz="3800">
                <a:solidFill>
                  <a:schemeClr val="tx1"/>
                </a:solidFill>
                <a:latin typeface="Arial" panose="020B0604020202020204" pitchFamily="34" charset="0"/>
                <a:cs typeface="Arial" panose="020B0604020202020204" pitchFamily="34" charset="0"/>
              </a:rPr>
              <a:t> hiểu tình huống và đưa ra cách từ chối trong các tình huống đó </a:t>
            </a:r>
            <a:endParaRPr lang="en-US" sz="3800" dirty="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6B6EF9A-1864-642E-9E46-AC931B37874D}"/>
              </a:ext>
            </a:extLst>
          </p:cNvPr>
          <p:cNvSpPr/>
          <p:nvPr/>
        </p:nvSpPr>
        <p:spPr>
          <a:xfrm>
            <a:off x="6314137" y="5668171"/>
            <a:ext cx="5399310" cy="3971127"/>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800">
                <a:solidFill>
                  <a:schemeClr val="tx1"/>
                </a:solidFill>
                <a:latin typeface="Arial" panose="020B0604020202020204" pitchFamily="34" charset="0"/>
                <a:cs typeface="Arial" panose="020B0604020202020204" pitchFamily="34" charset="0"/>
              </a:rPr>
              <a:t>Phân công và tập luyện sắm vai thể hiện cách từ chối đã đề xuất</a:t>
            </a:r>
            <a:endParaRPr lang="en-US" sz="3800" dirty="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366BF0F3-EA89-3743-E92C-0D4AB4A34506}"/>
              </a:ext>
            </a:extLst>
          </p:cNvPr>
          <p:cNvSpPr/>
          <p:nvPr/>
        </p:nvSpPr>
        <p:spPr>
          <a:xfrm>
            <a:off x="12002532" y="5666253"/>
            <a:ext cx="5675867" cy="3971127"/>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a:solidFill>
                  <a:schemeClr val="tx1"/>
                </a:solidFill>
                <a:latin typeface="Arial" panose="020B0604020202020204" pitchFamily="34" charset="0"/>
                <a:cs typeface="Arial" panose="020B0604020202020204" pitchFamily="34" charset="0"/>
              </a:rPr>
              <a:t>Ngoài cách từ chối mà nhóm đã thể hiện trong tiểu phẩm, còn có cách từ chối nào khác không?</a:t>
            </a:r>
          </a:p>
        </p:txBody>
      </p:sp>
    </p:spTree>
    <p:extLst>
      <p:ext uri="{BB962C8B-B14F-4D97-AF65-F5344CB8AC3E}">
        <p14:creationId xmlns:p14="http://schemas.microsoft.com/office/powerpoint/2010/main" val="3882352337"/>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2"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sp>
        <p:nvSpPr>
          <p:cNvPr id="5" name="Freeform 5"/>
          <p:cNvSpPr/>
          <p:nvPr/>
        </p:nvSpPr>
        <p:spPr>
          <a:xfrm>
            <a:off x="16649043" y="13925"/>
            <a:ext cx="1611743" cy="1358660"/>
          </a:xfrm>
          <a:custGeom>
            <a:avLst/>
            <a:gdLst/>
            <a:ahLst/>
            <a:cxnLst/>
            <a:rect l="l" t="t" r="r" b="b"/>
            <a:pathLst>
              <a:path w="1611743" h="1358660">
                <a:moveTo>
                  <a:pt x="0" y="0"/>
                </a:moveTo>
                <a:lnTo>
                  <a:pt x="1611743" y="0"/>
                </a:lnTo>
                <a:lnTo>
                  <a:pt x="1611743" y="1358660"/>
                </a:lnTo>
                <a:lnTo>
                  <a:pt x="0" y="13586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6" name="Freeform 6"/>
          <p:cNvSpPr/>
          <p:nvPr/>
        </p:nvSpPr>
        <p:spPr>
          <a:xfrm flipH="1" flipV="1">
            <a:off x="101353" y="8977235"/>
            <a:ext cx="1611743" cy="1358660"/>
          </a:xfrm>
          <a:custGeom>
            <a:avLst/>
            <a:gdLst/>
            <a:ahLst/>
            <a:cxnLst/>
            <a:rect l="l" t="t" r="r" b="b"/>
            <a:pathLst>
              <a:path w="1611743" h="1358660">
                <a:moveTo>
                  <a:pt x="1611743" y="1358660"/>
                </a:moveTo>
                <a:lnTo>
                  <a:pt x="0" y="1358660"/>
                </a:lnTo>
                <a:lnTo>
                  <a:pt x="0" y="0"/>
                </a:lnTo>
                <a:lnTo>
                  <a:pt x="1611743" y="0"/>
                </a:lnTo>
                <a:lnTo>
                  <a:pt x="1611743" y="135866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9" name="Freeform 9"/>
          <p:cNvSpPr/>
          <p:nvPr/>
        </p:nvSpPr>
        <p:spPr>
          <a:xfrm>
            <a:off x="101353" y="55337"/>
            <a:ext cx="1820775" cy="2259898"/>
          </a:xfrm>
          <a:custGeom>
            <a:avLst/>
            <a:gdLst/>
            <a:ahLst/>
            <a:cxnLst/>
            <a:rect l="l" t="t" r="r" b="b"/>
            <a:pathLst>
              <a:path w="1820775" h="2259898">
                <a:moveTo>
                  <a:pt x="0" y="0"/>
                </a:moveTo>
                <a:lnTo>
                  <a:pt x="1820775" y="0"/>
                </a:lnTo>
                <a:lnTo>
                  <a:pt x="1820775" y="2259898"/>
                </a:lnTo>
                <a:lnTo>
                  <a:pt x="0" y="2259898"/>
                </a:lnTo>
                <a:lnTo>
                  <a:pt x="0" y="0"/>
                </a:lnTo>
                <a:close/>
              </a:path>
            </a:pathLst>
          </a:custGeom>
          <a:blipFill>
            <a:blip r:embed="rId4">
              <a:extLst>
                <a:ext uri="{96DAC541-7B7A-43D3-8B79-37D633B846F1}">
                  <asvg:svgBlip xmlns:asvg="http://schemas.microsoft.com/office/drawing/2016/SVG/main" r:embed="rId5"/>
                </a:ext>
              </a:extLst>
            </a:blip>
            <a:stretch>
              <a:fillRect l="-97225" b="-82079"/>
            </a:stretch>
          </a:blipFill>
        </p:spPr>
        <p:txBody>
          <a:bodyPr/>
          <a:lstStyle/>
          <a:p>
            <a:endParaRPr lang="en-US">
              <a:latin typeface="Arial" panose="020B0604020202020204" pitchFamily="34" charset="0"/>
              <a:cs typeface="Arial" panose="020B0604020202020204" pitchFamily="34" charset="0"/>
            </a:endParaRPr>
          </a:p>
        </p:txBody>
      </p:sp>
      <p:sp>
        <p:nvSpPr>
          <p:cNvPr id="12" name="Freeform 12"/>
          <p:cNvSpPr/>
          <p:nvPr/>
        </p:nvSpPr>
        <p:spPr>
          <a:xfrm flipH="1" flipV="1">
            <a:off x="16494439" y="8093935"/>
            <a:ext cx="1820775" cy="2259898"/>
          </a:xfrm>
          <a:custGeom>
            <a:avLst/>
            <a:gdLst/>
            <a:ahLst/>
            <a:cxnLst/>
            <a:rect l="l" t="t" r="r" b="b"/>
            <a:pathLst>
              <a:path w="1820775" h="2259898">
                <a:moveTo>
                  <a:pt x="1820775" y="2259898"/>
                </a:moveTo>
                <a:lnTo>
                  <a:pt x="0" y="2259898"/>
                </a:lnTo>
                <a:lnTo>
                  <a:pt x="0" y="0"/>
                </a:lnTo>
                <a:lnTo>
                  <a:pt x="1820775" y="0"/>
                </a:lnTo>
                <a:lnTo>
                  <a:pt x="1820775" y="2259898"/>
                </a:lnTo>
                <a:close/>
              </a:path>
            </a:pathLst>
          </a:custGeom>
          <a:blipFill>
            <a:blip r:embed="rId4">
              <a:extLst>
                <a:ext uri="{96DAC541-7B7A-43D3-8B79-37D633B846F1}">
                  <asvg:svgBlip xmlns:asvg="http://schemas.microsoft.com/office/drawing/2016/SVG/main" r:embed="rId5"/>
                </a:ext>
              </a:extLst>
            </a:blip>
            <a:stretch>
              <a:fillRect l="-97225" b="-82079"/>
            </a:stretch>
          </a:blipFill>
        </p:spPr>
        <p:txBody>
          <a:bodyPr/>
          <a:lstStyle/>
          <a:p>
            <a:endParaRPr lang="en-US">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232B3E3-DB58-03D2-99FC-D66425707595}"/>
              </a:ext>
            </a:extLst>
          </p:cNvPr>
          <p:cNvSpPr txBox="1"/>
          <p:nvPr/>
        </p:nvSpPr>
        <p:spPr>
          <a:xfrm>
            <a:off x="5334000" y="794729"/>
            <a:ext cx="7917353" cy="830997"/>
          </a:xfrm>
          <a:prstGeom prst="rect">
            <a:avLst/>
          </a:prstGeom>
          <a:noFill/>
        </p:spPr>
        <p:txBody>
          <a:bodyPr wrap="square" rtlCol="0">
            <a:spAutoFit/>
          </a:bodyPr>
          <a:lstStyle/>
          <a:p>
            <a:pPr algn="ctr"/>
            <a:r>
              <a:rPr lang="en-US" sz="4800" b="1">
                <a:solidFill>
                  <a:srgbClr val="C00000"/>
                </a:solidFill>
                <a:latin typeface="Arial" panose="020B0604020202020204" pitchFamily="34" charset="0"/>
                <a:cs typeface="Arial" panose="020B0604020202020204" pitchFamily="34" charset="0"/>
              </a:rPr>
              <a:t>TÌNH HUỐNG ĐƯA RA</a:t>
            </a:r>
            <a:endParaRPr lang="en-US" sz="4800" b="1" dirty="0">
              <a:solidFill>
                <a:srgbClr val="C00000"/>
              </a:solidFill>
              <a:latin typeface="Arial" panose="020B0604020202020204" pitchFamily="34" charset="0"/>
              <a:cs typeface="Arial" panose="020B0604020202020204" pitchFamily="34" charset="0"/>
            </a:endParaRPr>
          </a:p>
        </p:txBody>
      </p:sp>
      <p:sp>
        <p:nvSpPr>
          <p:cNvPr id="15" name="Freeform 4">
            <a:extLst>
              <a:ext uri="{FF2B5EF4-FFF2-40B4-BE49-F238E27FC236}">
                <a16:creationId xmlns:a16="http://schemas.microsoft.com/office/drawing/2014/main" id="{2D8BE6E9-9084-C120-A7D7-49A848B858C2}"/>
              </a:ext>
            </a:extLst>
          </p:cNvPr>
          <p:cNvSpPr/>
          <p:nvPr/>
        </p:nvSpPr>
        <p:spPr>
          <a:xfrm>
            <a:off x="821252" y="2019300"/>
            <a:ext cx="9965453" cy="7467600"/>
          </a:xfrm>
          <a:custGeom>
            <a:avLst/>
            <a:gdLst/>
            <a:ahLst/>
            <a:cxnLst/>
            <a:rect l="l" t="t" r="r" b="b"/>
            <a:pathLst>
              <a:path w="2567349" h="2048682">
                <a:moveTo>
                  <a:pt x="40505" y="0"/>
                </a:moveTo>
                <a:lnTo>
                  <a:pt x="2526844" y="0"/>
                </a:lnTo>
                <a:cubicBezTo>
                  <a:pt x="2549214" y="0"/>
                  <a:pt x="2567349" y="18135"/>
                  <a:pt x="2567349" y="40505"/>
                </a:cubicBezTo>
                <a:lnTo>
                  <a:pt x="2567349" y="2008177"/>
                </a:lnTo>
                <a:cubicBezTo>
                  <a:pt x="2567349" y="2030547"/>
                  <a:pt x="2549214" y="2048682"/>
                  <a:pt x="2526844" y="2048682"/>
                </a:cubicBezTo>
                <a:lnTo>
                  <a:pt x="40505" y="2048682"/>
                </a:lnTo>
                <a:cubicBezTo>
                  <a:pt x="18135" y="2048682"/>
                  <a:pt x="0" y="2030547"/>
                  <a:pt x="0" y="2008177"/>
                </a:cubicBezTo>
                <a:lnTo>
                  <a:pt x="0" y="40505"/>
                </a:lnTo>
                <a:cubicBezTo>
                  <a:pt x="0" y="18135"/>
                  <a:pt x="18135" y="0"/>
                  <a:pt x="40505" y="0"/>
                </a:cubicBezTo>
                <a:close/>
              </a:path>
            </a:pathLst>
          </a:custGeom>
          <a:solidFill>
            <a:srgbClr val="FFF0C1"/>
          </a:solidFill>
        </p:spPr>
        <p:txBody>
          <a:bodyPr/>
          <a:lstStyle/>
          <a:p>
            <a:endParaRPr lang="en-US">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3BE1CF4-6AB0-1497-3B27-E9CEA82D2CAF}"/>
              </a:ext>
            </a:extLst>
          </p:cNvPr>
          <p:cNvSpPr txBox="1"/>
          <p:nvPr/>
        </p:nvSpPr>
        <p:spPr>
          <a:xfrm>
            <a:off x="1621542" y="2993978"/>
            <a:ext cx="8364872" cy="5518242"/>
          </a:xfrm>
          <a:prstGeom prst="rect">
            <a:avLst/>
          </a:prstGeom>
          <a:noFill/>
        </p:spPr>
        <p:txBody>
          <a:bodyPr wrap="square">
            <a:spAutoFit/>
          </a:bodyPr>
          <a:lstStyle/>
          <a:p>
            <a:pPr algn="just">
              <a:lnSpc>
                <a:spcPct val="150000"/>
              </a:lnSpc>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Trên đường đi học về, Nam nói với Mai: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Hôm nay là sinh nhật Hoa đấy, tối nay mình với bạn đến chúc mừng Hoa nhé!</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 Tuy nhiên, Mai lại không muốn đi vào buổi tối vì sẽ gặp nguy hiểm.</a:t>
            </a:r>
            <a:endParaRPr lang="vi-VN" sz="4000" b="1" i="1">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0D519FA8-BD40-4381-02DA-23DDB1666123}"/>
              </a:ext>
            </a:extLst>
          </p:cNvPr>
          <p:cNvGrpSpPr/>
          <p:nvPr/>
        </p:nvGrpSpPr>
        <p:grpSpPr>
          <a:xfrm>
            <a:off x="11353800" y="2362199"/>
            <a:ext cx="6324600" cy="6866067"/>
            <a:chOff x="11353800" y="2362199"/>
            <a:chExt cx="6324600" cy="6866067"/>
          </a:xfrm>
        </p:grpSpPr>
        <p:grpSp>
          <p:nvGrpSpPr>
            <p:cNvPr id="19" name="Group 18">
              <a:extLst>
                <a:ext uri="{FF2B5EF4-FFF2-40B4-BE49-F238E27FC236}">
                  <a16:creationId xmlns:a16="http://schemas.microsoft.com/office/drawing/2014/main" id="{827A9422-BD28-64BD-5D45-16CB4E9F24D1}"/>
                </a:ext>
              </a:extLst>
            </p:cNvPr>
            <p:cNvGrpSpPr/>
            <p:nvPr/>
          </p:nvGrpSpPr>
          <p:grpSpPr>
            <a:xfrm>
              <a:off x="11353800" y="2362199"/>
              <a:ext cx="6324600" cy="6781800"/>
              <a:chOff x="11384387" y="2019300"/>
              <a:chExt cx="6324600" cy="6781800"/>
            </a:xfrm>
          </p:grpSpPr>
          <p:sp>
            <p:nvSpPr>
              <p:cNvPr id="21" name="Freeform 7">
                <a:extLst>
                  <a:ext uri="{FF2B5EF4-FFF2-40B4-BE49-F238E27FC236}">
                    <a16:creationId xmlns:a16="http://schemas.microsoft.com/office/drawing/2014/main" id="{785703EA-4667-2A8E-4AD1-A572FED1E7FC}"/>
                  </a:ext>
                </a:extLst>
              </p:cNvPr>
              <p:cNvSpPr/>
              <p:nvPr/>
            </p:nvSpPr>
            <p:spPr>
              <a:xfrm>
                <a:off x="11384387" y="2019300"/>
                <a:ext cx="6324600" cy="6781800"/>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chemeClr val="accent5">
                  <a:lumMod val="60000"/>
                  <a:lumOff val="40000"/>
                </a:schemeClr>
              </a:solidFill>
            </p:spPr>
            <p:txBody>
              <a:bodyPr/>
              <a:lstStyle/>
              <a:p>
                <a:endParaRPr lang="en-US">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DC3CD4B9-DB1D-C150-E48B-508E5BC7D340}"/>
                  </a:ext>
                </a:extLst>
              </p:cNvPr>
              <p:cNvGrpSpPr/>
              <p:nvPr/>
            </p:nvGrpSpPr>
            <p:grpSpPr>
              <a:xfrm>
                <a:off x="11633317" y="2478674"/>
                <a:ext cx="5833431" cy="1521825"/>
                <a:chOff x="1420007" y="3199063"/>
                <a:chExt cx="5833431" cy="1492403"/>
              </a:xfrm>
            </p:grpSpPr>
            <p:sp>
              <p:nvSpPr>
                <p:cNvPr id="23" name="Freeform 10">
                  <a:extLst>
                    <a:ext uri="{FF2B5EF4-FFF2-40B4-BE49-F238E27FC236}">
                      <a16:creationId xmlns:a16="http://schemas.microsoft.com/office/drawing/2014/main" id="{86893CB5-AC1B-F4A2-0420-9B4CC238F9E1}"/>
                    </a:ext>
                  </a:extLst>
                </p:cNvPr>
                <p:cNvSpPr/>
                <p:nvPr/>
              </p:nvSpPr>
              <p:spPr>
                <a:xfrm>
                  <a:off x="1426698" y="3199063"/>
                  <a:ext cx="5826740" cy="1492403"/>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chemeClr val="bg1"/>
                </a:solidFill>
              </p:spPr>
              <p:txBody>
                <a:bodyPr/>
                <a:lstStyle/>
                <a:p>
                  <a:endParaRPr lang="en-US">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E911E24-3A3D-4707-00D8-1ED2B63F0094}"/>
                    </a:ext>
                  </a:extLst>
                </p:cNvPr>
                <p:cNvSpPr txBox="1"/>
                <p:nvPr/>
              </p:nvSpPr>
              <p:spPr>
                <a:xfrm>
                  <a:off x="1420007" y="3571938"/>
                  <a:ext cx="5826740" cy="754565"/>
                </a:xfrm>
                <a:prstGeom prst="rect">
                  <a:avLst/>
                </a:prstGeom>
                <a:noFill/>
              </p:spPr>
              <p:txBody>
                <a:bodyPr wrap="square" rtlCol="0">
                  <a:spAutoFit/>
                </a:bodyPr>
                <a:lstStyle/>
                <a:p>
                  <a:pPr algn="ctr"/>
                  <a:r>
                    <a:rPr lang="en-US" sz="4400" b="1">
                      <a:solidFill>
                        <a:schemeClr val="accent4">
                          <a:lumMod val="50000"/>
                        </a:schemeClr>
                      </a:solidFill>
                      <a:latin typeface="Arial" panose="020B0604020202020204" pitchFamily="34" charset="0"/>
                      <a:cs typeface="Arial" panose="020B0604020202020204" pitchFamily="34" charset="0"/>
                    </a:rPr>
                    <a:t>Tình huống 1</a:t>
                  </a:r>
                  <a:endParaRPr lang="en-US" sz="4400" b="1" dirty="0">
                    <a:solidFill>
                      <a:schemeClr val="accent4">
                        <a:lumMod val="50000"/>
                      </a:schemeClr>
                    </a:solidFill>
                    <a:latin typeface="Arial" panose="020B0604020202020204" pitchFamily="34" charset="0"/>
                    <a:cs typeface="Arial" panose="020B0604020202020204" pitchFamily="34" charset="0"/>
                  </a:endParaRPr>
                </a:p>
              </p:txBody>
            </p:sp>
          </p:grpSp>
        </p:grpSp>
        <p:pic>
          <p:nvPicPr>
            <p:cNvPr id="3" name="Picture 2" descr="A person and person talking&#10;&#10;Description automatically generated">
              <a:extLst>
                <a:ext uri="{FF2B5EF4-FFF2-40B4-BE49-F238E27FC236}">
                  <a16:creationId xmlns:a16="http://schemas.microsoft.com/office/drawing/2014/main" id="{97D7846D-805C-7AF9-21D7-471F3951B0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44400" y="4351466"/>
              <a:ext cx="4876800" cy="4876800"/>
            </a:xfrm>
            <a:prstGeom prst="rect">
              <a:avLst/>
            </a:prstGeom>
          </p:spPr>
        </p:pic>
      </p:gr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sp>
        <p:nvSpPr>
          <p:cNvPr id="5" name="Freeform 5"/>
          <p:cNvSpPr/>
          <p:nvPr/>
        </p:nvSpPr>
        <p:spPr>
          <a:xfrm>
            <a:off x="16649043" y="13925"/>
            <a:ext cx="1611743" cy="1358660"/>
          </a:xfrm>
          <a:custGeom>
            <a:avLst/>
            <a:gdLst/>
            <a:ahLst/>
            <a:cxnLst/>
            <a:rect l="l" t="t" r="r" b="b"/>
            <a:pathLst>
              <a:path w="1611743" h="1358660">
                <a:moveTo>
                  <a:pt x="0" y="0"/>
                </a:moveTo>
                <a:lnTo>
                  <a:pt x="1611743" y="0"/>
                </a:lnTo>
                <a:lnTo>
                  <a:pt x="1611743" y="1358660"/>
                </a:lnTo>
                <a:lnTo>
                  <a:pt x="0" y="13586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6" name="Freeform 6"/>
          <p:cNvSpPr/>
          <p:nvPr/>
        </p:nvSpPr>
        <p:spPr>
          <a:xfrm flipH="1" flipV="1">
            <a:off x="101353" y="8977235"/>
            <a:ext cx="1611743" cy="1358660"/>
          </a:xfrm>
          <a:custGeom>
            <a:avLst/>
            <a:gdLst/>
            <a:ahLst/>
            <a:cxnLst/>
            <a:rect l="l" t="t" r="r" b="b"/>
            <a:pathLst>
              <a:path w="1611743" h="1358660">
                <a:moveTo>
                  <a:pt x="1611743" y="1358660"/>
                </a:moveTo>
                <a:lnTo>
                  <a:pt x="0" y="1358660"/>
                </a:lnTo>
                <a:lnTo>
                  <a:pt x="0" y="0"/>
                </a:lnTo>
                <a:lnTo>
                  <a:pt x="1611743" y="0"/>
                </a:lnTo>
                <a:lnTo>
                  <a:pt x="1611743" y="135866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9" name="Freeform 9"/>
          <p:cNvSpPr/>
          <p:nvPr/>
        </p:nvSpPr>
        <p:spPr>
          <a:xfrm>
            <a:off x="101353" y="55337"/>
            <a:ext cx="1820775" cy="2259898"/>
          </a:xfrm>
          <a:custGeom>
            <a:avLst/>
            <a:gdLst/>
            <a:ahLst/>
            <a:cxnLst/>
            <a:rect l="l" t="t" r="r" b="b"/>
            <a:pathLst>
              <a:path w="1820775" h="2259898">
                <a:moveTo>
                  <a:pt x="0" y="0"/>
                </a:moveTo>
                <a:lnTo>
                  <a:pt x="1820775" y="0"/>
                </a:lnTo>
                <a:lnTo>
                  <a:pt x="1820775" y="2259898"/>
                </a:lnTo>
                <a:lnTo>
                  <a:pt x="0" y="2259898"/>
                </a:lnTo>
                <a:lnTo>
                  <a:pt x="0" y="0"/>
                </a:lnTo>
                <a:close/>
              </a:path>
            </a:pathLst>
          </a:custGeom>
          <a:blipFill>
            <a:blip r:embed="rId4">
              <a:extLst>
                <a:ext uri="{96DAC541-7B7A-43D3-8B79-37D633B846F1}">
                  <asvg:svgBlip xmlns:asvg="http://schemas.microsoft.com/office/drawing/2016/SVG/main" r:embed="rId5"/>
                </a:ext>
              </a:extLst>
            </a:blip>
            <a:stretch>
              <a:fillRect l="-97225" b="-82079"/>
            </a:stretch>
          </a:blipFill>
        </p:spPr>
        <p:txBody>
          <a:bodyPr/>
          <a:lstStyle/>
          <a:p>
            <a:endParaRPr lang="en-US">
              <a:latin typeface="Arial" panose="020B0604020202020204" pitchFamily="34" charset="0"/>
              <a:cs typeface="Arial" panose="020B0604020202020204" pitchFamily="34" charset="0"/>
            </a:endParaRPr>
          </a:p>
        </p:txBody>
      </p:sp>
      <p:sp>
        <p:nvSpPr>
          <p:cNvPr id="12" name="Freeform 12"/>
          <p:cNvSpPr/>
          <p:nvPr/>
        </p:nvSpPr>
        <p:spPr>
          <a:xfrm flipH="1" flipV="1">
            <a:off x="16494439" y="8093935"/>
            <a:ext cx="1820775" cy="2259898"/>
          </a:xfrm>
          <a:custGeom>
            <a:avLst/>
            <a:gdLst/>
            <a:ahLst/>
            <a:cxnLst/>
            <a:rect l="l" t="t" r="r" b="b"/>
            <a:pathLst>
              <a:path w="1820775" h="2259898">
                <a:moveTo>
                  <a:pt x="1820775" y="2259898"/>
                </a:moveTo>
                <a:lnTo>
                  <a:pt x="0" y="2259898"/>
                </a:lnTo>
                <a:lnTo>
                  <a:pt x="0" y="0"/>
                </a:lnTo>
                <a:lnTo>
                  <a:pt x="1820775" y="0"/>
                </a:lnTo>
                <a:lnTo>
                  <a:pt x="1820775" y="2259898"/>
                </a:lnTo>
                <a:close/>
              </a:path>
            </a:pathLst>
          </a:custGeom>
          <a:blipFill>
            <a:blip r:embed="rId4">
              <a:extLst>
                <a:ext uri="{96DAC541-7B7A-43D3-8B79-37D633B846F1}">
                  <asvg:svgBlip xmlns:asvg="http://schemas.microsoft.com/office/drawing/2016/SVG/main" r:embed="rId5"/>
                </a:ext>
              </a:extLst>
            </a:blip>
            <a:stretch>
              <a:fillRect l="-97225" b="-82079"/>
            </a:stretch>
          </a:blipFill>
        </p:spPr>
        <p:txBody>
          <a:bodyPr/>
          <a:lstStyle/>
          <a:p>
            <a:endParaRPr lang="en-US">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232B3E3-DB58-03D2-99FC-D66425707595}"/>
              </a:ext>
            </a:extLst>
          </p:cNvPr>
          <p:cNvSpPr txBox="1"/>
          <p:nvPr/>
        </p:nvSpPr>
        <p:spPr>
          <a:xfrm>
            <a:off x="5334000" y="794729"/>
            <a:ext cx="7917353" cy="830997"/>
          </a:xfrm>
          <a:prstGeom prst="rect">
            <a:avLst/>
          </a:prstGeom>
          <a:noFill/>
        </p:spPr>
        <p:txBody>
          <a:bodyPr wrap="square" rtlCol="0">
            <a:spAutoFit/>
          </a:bodyPr>
          <a:lstStyle/>
          <a:p>
            <a:pPr algn="ctr"/>
            <a:r>
              <a:rPr lang="en-US" sz="4800" b="1">
                <a:solidFill>
                  <a:srgbClr val="C00000"/>
                </a:solidFill>
                <a:latin typeface="Arial" panose="020B0604020202020204" pitchFamily="34" charset="0"/>
                <a:cs typeface="Arial" panose="020B0604020202020204" pitchFamily="34" charset="0"/>
              </a:rPr>
              <a:t>TÌNH HUỐNG ĐƯA RA</a:t>
            </a:r>
            <a:endParaRPr lang="en-US" sz="4800" b="1" dirty="0">
              <a:solidFill>
                <a:srgbClr val="C00000"/>
              </a:solidFill>
              <a:latin typeface="Arial" panose="020B0604020202020204" pitchFamily="34" charset="0"/>
              <a:cs typeface="Arial" panose="020B0604020202020204" pitchFamily="34" charset="0"/>
            </a:endParaRPr>
          </a:p>
        </p:txBody>
      </p:sp>
      <p:sp>
        <p:nvSpPr>
          <p:cNvPr id="15" name="Freeform 4">
            <a:extLst>
              <a:ext uri="{FF2B5EF4-FFF2-40B4-BE49-F238E27FC236}">
                <a16:creationId xmlns:a16="http://schemas.microsoft.com/office/drawing/2014/main" id="{2D8BE6E9-9084-C120-A7D7-49A848B858C2}"/>
              </a:ext>
            </a:extLst>
          </p:cNvPr>
          <p:cNvSpPr/>
          <p:nvPr/>
        </p:nvSpPr>
        <p:spPr>
          <a:xfrm>
            <a:off x="821252" y="2019300"/>
            <a:ext cx="9965453" cy="7467600"/>
          </a:xfrm>
          <a:custGeom>
            <a:avLst/>
            <a:gdLst/>
            <a:ahLst/>
            <a:cxnLst/>
            <a:rect l="l" t="t" r="r" b="b"/>
            <a:pathLst>
              <a:path w="2567349" h="2048682">
                <a:moveTo>
                  <a:pt x="40505" y="0"/>
                </a:moveTo>
                <a:lnTo>
                  <a:pt x="2526844" y="0"/>
                </a:lnTo>
                <a:cubicBezTo>
                  <a:pt x="2549214" y="0"/>
                  <a:pt x="2567349" y="18135"/>
                  <a:pt x="2567349" y="40505"/>
                </a:cubicBezTo>
                <a:lnTo>
                  <a:pt x="2567349" y="2008177"/>
                </a:lnTo>
                <a:cubicBezTo>
                  <a:pt x="2567349" y="2030547"/>
                  <a:pt x="2549214" y="2048682"/>
                  <a:pt x="2526844" y="2048682"/>
                </a:cubicBezTo>
                <a:lnTo>
                  <a:pt x="40505" y="2048682"/>
                </a:lnTo>
                <a:cubicBezTo>
                  <a:pt x="18135" y="2048682"/>
                  <a:pt x="0" y="2030547"/>
                  <a:pt x="0" y="2008177"/>
                </a:cubicBezTo>
                <a:lnTo>
                  <a:pt x="0" y="40505"/>
                </a:lnTo>
                <a:cubicBezTo>
                  <a:pt x="0" y="18135"/>
                  <a:pt x="18135" y="0"/>
                  <a:pt x="40505" y="0"/>
                </a:cubicBezTo>
                <a:close/>
              </a:path>
            </a:pathLst>
          </a:custGeom>
          <a:solidFill>
            <a:srgbClr val="FFF0C1"/>
          </a:solidFill>
        </p:spPr>
        <p:txBody>
          <a:bodyPr/>
          <a:lstStyle/>
          <a:p>
            <a:endParaRPr lang="en-US">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3BE1CF4-6AB0-1497-3B27-E9CEA82D2CAF}"/>
              </a:ext>
            </a:extLst>
          </p:cNvPr>
          <p:cNvSpPr txBox="1"/>
          <p:nvPr/>
        </p:nvSpPr>
        <p:spPr>
          <a:xfrm>
            <a:off x="1814149" y="3455643"/>
            <a:ext cx="7979658" cy="4594912"/>
          </a:xfrm>
          <a:prstGeom prst="rect">
            <a:avLst/>
          </a:prstGeom>
          <a:noFill/>
        </p:spPr>
        <p:txBody>
          <a:bodyPr wrap="square">
            <a:spAutoFit/>
          </a:bodyPr>
          <a:lstStyle/>
          <a:p>
            <a:pPr algn="just">
              <a:lnSpc>
                <a:spcPct val="150000"/>
              </a:lnSpc>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Minh, Long và Huy chơi thân với nhau. Một lần, giữa Long và Huy xảy ra mâu thuẫn. Long rất tức giận nên đã rủ Minh không chơi cùng Huy nữa.</a:t>
            </a:r>
            <a:endParaRPr lang="vi-VN" sz="4000" b="1" i="1">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93E19B08-44BC-096D-20EB-B59FB11C0991}"/>
              </a:ext>
            </a:extLst>
          </p:cNvPr>
          <p:cNvGrpSpPr/>
          <p:nvPr/>
        </p:nvGrpSpPr>
        <p:grpSpPr>
          <a:xfrm>
            <a:off x="11353800" y="2362199"/>
            <a:ext cx="6324600" cy="6781800"/>
            <a:chOff x="11353800" y="2362199"/>
            <a:chExt cx="6324600" cy="6781800"/>
          </a:xfrm>
        </p:grpSpPr>
        <p:grpSp>
          <p:nvGrpSpPr>
            <p:cNvPr id="19" name="Group 18">
              <a:extLst>
                <a:ext uri="{FF2B5EF4-FFF2-40B4-BE49-F238E27FC236}">
                  <a16:creationId xmlns:a16="http://schemas.microsoft.com/office/drawing/2014/main" id="{827A9422-BD28-64BD-5D45-16CB4E9F24D1}"/>
                </a:ext>
              </a:extLst>
            </p:cNvPr>
            <p:cNvGrpSpPr/>
            <p:nvPr/>
          </p:nvGrpSpPr>
          <p:grpSpPr>
            <a:xfrm>
              <a:off x="11353800" y="2362199"/>
              <a:ext cx="6324600" cy="6781800"/>
              <a:chOff x="11384387" y="2019300"/>
              <a:chExt cx="6324600" cy="6781800"/>
            </a:xfrm>
          </p:grpSpPr>
          <p:sp>
            <p:nvSpPr>
              <p:cNvPr id="21" name="Freeform 7">
                <a:extLst>
                  <a:ext uri="{FF2B5EF4-FFF2-40B4-BE49-F238E27FC236}">
                    <a16:creationId xmlns:a16="http://schemas.microsoft.com/office/drawing/2014/main" id="{785703EA-4667-2A8E-4AD1-A572FED1E7FC}"/>
                  </a:ext>
                </a:extLst>
              </p:cNvPr>
              <p:cNvSpPr/>
              <p:nvPr/>
            </p:nvSpPr>
            <p:spPr>
              <a:xfrm>
                <a:off x="11384387" y="2019300"/>
                <a:ext cx="6324600" cy="6781800"/>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chemeClr val="accent5">
                  <a:lumMod val="60000"/>
                  <a:lumOff val="40000"/>
                </a:schemeClr>
              </a:solidFill>
            </p:spPr>
            <p:txBody>
              <a:bodyPr/>
              <a:lstStyle/>
              <a:p>
                <a:endParaRPr lang="en-US">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DC3CD4B9-DB1D-C150-E48B-508E5BC7D340}"/>
                  </a:ext>
                </a:extLst>
              </p:cNvPr>
              <p:cNvGrpSpPr/>
              <p:nvPr/>
            </p:nvGrpSpPr>
            <p:grpSpPr>
              <a:xfrm>
                <a:off x="11633317" y="2478674"/>
                <a:ext cx="5833431" cy="1521825"/>
                <a:chOff x="1420007" y="3199063"/>
                <a:chExt cx="5833431" cy="1492403"/>
              </a:xfrm>
            </p:grpSpPr>
            <p:sp>
              <p:nvSpPr>
                <p:cNvPr id="23" name="Freeform 10">
                  <a:extLst>
                    <a:ext uri="{FF2B5EF4-FFF2-40B4-BE49-F238E27FC236}">
                      <a16:creationId xmlns:a16="http://schemas.microsoft.com/office/drawing/2014/main" id="{86893CB5-AC1B-F4A2-0420-9B4CC238F9E1}"/>
                    </a:ext>
                  </a:extLst>
                </p:cNvPr>
                <p:cNvSpPr/>
                <p:nvPr/>
              </p:nvSpPr>
              <p:spPr>
                <a:xfrm>
                  <a:off x="1426698" y="3199063"/>
                  <a:ext cx="5826740" cy="1492403"/>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chemeClr val="bg1"/>
                </a:solidFill>
              </p:spPr>
              <p:txBody>
                <a:bodyPr/>
                <a:lstStyle/>
                <a:p>
                  <a:endParaRPr lang="en-US">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E911E24-3A3D-4707-00D8-1ED2B63F0094}"/>
                    </a:ext>
                  </a:extLst>
                </p:cNvPr>
                <p:cNvSpPr txBox="1"/>
                <p:nvPr/>
              </p:nvSpPr>
              <p:spPr>
                <a:xfrm>
                  <a:off x="1420007" y="3571938"/>
                  <a:ext cx="5826740" cy="754565"/>
                </a:xfrm>
                <a:prstGeom prst="rect">
                  <a:avLst/>
                </a:prstGeom>
                <a:noFill/>
              </p:spPr>
              <p:txBody>
                <a:bodyPr wrap="square" rtlCol="0">
                  <a:spAutoFit/>
                </a:bodyPr>
                <a:lstStyle/>
                <a:p>
                  <a:pPr algn="ctr"/>
                  <a:r>
                    <a:rPr lang="en-US" sz="4400" b="1">
                      <a:solidFill>
                        <a:schemeClr val="accent4">
                          <a:lumMod val="50000"/>
                        </a:schemeClr>
                      </a:solidFill>
                      <a:latin typeface="Arial" panose="020B0604020202020204" pitchFamily="34" charset="0"/>
                      <a:cs typeface="Arial" panose="020B0604020202020204" pitchFamily="34" charset="0"/>
                    </a:rPr>
                    <a:t>Tình huống 2</a:t>
                  </a:r>
                  <a:endParaRPr lang="en-US" sz="4400" b="1" dirty="0">
                    <a:solidFill>
                      <a:schemeClr val="accent4">
                        <a:lumMod val="50000"/>
                      </a:schemeClr>
                    </a:solidFill>
                    <a:latin typeface="Arial" panose="020B0604020202020204" pitchFamily="34" charset="0"/>
                    <a:cs typeface="Arial" panose="020B0604020202020204" pitchFamily="34" charset="0"/>
                  </a:endParaRPr>
                </a:p>
              </p:txBody>
            </p:sp>
          </p:grpSp>
        </p:grpSp>
        <p:pic>
          <p:nvPicPr>
            <p:cNvPr id="3" name="Picture 2" descr="A child pointing at another child&#10;&#10;Description automatically generated">
              <a:extLst>
                <a:ext uri="{FF2B5EF4-FFF2-40B4-BE49-F238E27FC236}">
                  <a16:creationId xmlns:a16="http://schemas.microsoft.com/office/drawing/2014/main" id="{5F3669B4-46AD-BE72-0981-828321F78B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42573" y="4359727"/>
              <a:ext cx="4560436" cy="4560436"/>
            </a:xfrm>
            <a:prstGeom prst="rect">
              <a:avLst/>
            </a:prstGeom>
          </p:spPr>
        </p:pic>
      </p:grpSp>
    </p:spTree>
    <p:extLst>
      <p:ext uri="{BB962C8B-B14F-4D97-AF65-F5344CB8AC3E}">
        <p14:creationId xmlns:p14="http://schemas.microsoft.com/office/powerpoint/2010/main" val="286117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sp>
        <p:nvSpPr>
          <p:cNvPr id="5" name="Freeform 5"/>
          <p:cNvSpPr/>
          <p:nvPr/>
        </p:nvSpPr>
        <p:spPr>
          <a:xfrm>
            <a:off x="16649043" y="13925"/>
            <a:ext cx="1611743" cy="1358660"/>
          </a:xfrm>
          <a:custGeom>
            <a:avLst/>
            <a:gdLst/>
            <a:ahLst/>
            <a:cxnLst/>
            <a:rect l="l" t="t" r="r" b="b"/>
            <a:pathLst>
              <a:path w="1611743" h="1358660">
                <a:moveTo>
                  <a:pt x="0" y="0"/>
                </a:moveTo>
                <a:lnTo>
                  <a:pt x="1611743" y="0"/>
                </a:lnTo>
                <a:lnTo>
                  <a:pt x="1611743" y="1358660"/>
                </a:lnTo>
                <a:lnTo>
                  <a:pt x="0" y="13586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6" name="Freeform 6"/>
          <p:cNvSpPr/>
          <p:nvPr/>
        </p:nvSpPr>
        <p:spPr>
          <a:xfrm flipH="1" flipV="1">
            <a:off x="101353" y="8977235"/>
            <a:ext cx="1611743" cy="1358660"/>
          </a:xfrm>
          <a:custGeom>
            <a:avLst/>
            <a:gdLst/>
            <a:ahLst/>
            <a:cxnLst/>
            <a:rect l="l" t="t" r="r" b="b"/>
            <a:pathLst>
              <a:path w="1611743" h="1358660">
                <a:moveTo>
                  <a:pt x="1611743" y="1358660"/>
                </a:moveTo>
                <a:lnTo>
                  <a:pt x="0" y="1358660"/>
                </a:lnTo>
                <a:lnTo>
                  <a:pt x="0" y="0"/>
                </a:lnTo>
                <a:lnTo>
                  <a:pt x="1611743" y="0"/>
                </a:lnTo>
                <a:lnTo>
                  <a:pt x="1611743" y="135866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9" name="Freeform 9"/>
          <p:cNvSpPr/>
          <p:nvPr/>
        </p:nvSpPr>
        <p:spPr>
          <a:xfrm>
            <a:off x="101353" y="55337"/>
            <a:ext cx="1820775" cy="2259898"/>
          </a:xfrm>
          <a:custGeom>
            <a:avLst/>
            <a:gdLst/>
            <a:ahLst/>
            <a:cxnLst/>
            <a:rect l="l" t="t" r="r" b="b"/>
            <a:pathLst>
              <a:path w="1820775" h="2259898">
                <a:moveTo>
                  <a:pt x="0" y="0"/>
                </a:moveTo>
                <a:lnTo>
                  <a:pt x="1820775" y="0"/>
                </a:lnTo>
                <a:lnTo>
                  <a:pt x="1820775" y="2259898"/>
                </a:lnTo>
                <a:lnTo>
                  <a:pt x="0" y="2259898"/>
                </a:lnTo>
                <a:lnTo>
                  <a:pt x="0" y="0"/>
                </a:lnTo>
                <a:close/>
              </a:path>
            </a:pathLst>
          </a:custGeom>
          <a:blipFill>
            <a:blip r:embed="rId4">
              <a:extLst>
                <a:ext uri="{96DAC541-7B7A-43D3-8B79-37D633B846F1}">
                  <asvg:svgBlip xmlns:asvg="http://schemas.microsoft.com/office/drawing/2016/SVG/main" r:embed="rId5"/>
                </a:ext>
              </a:extLst>
            </a:blip>
            <a:stretch>
              <a:fillRect l="-97225" b="-82079"/>
            </a:stretch>
          </a:blipFill>
        </p:spPr>
        <p:txBody>
          <a:bodyPr/>
          <a:lstStyle/>
          <a:p>
            <a:endParaRPr lang="en-US">
              <a:latin typeface="Arial" panose="020B0604020202020204" pitchFamily="34" charset="0"/>
              <a:cs typeface="Arial" panose="020B0604020202020204" pitchFamily="34" charset="0"/>
            </a:endParaRPr>
          </a:p>
        </p:txBody>
      </p:sp>
      <p:sp>
        <p:nvSpPr>
          <p:cNvPr id="12" name="Freeform 12"/>
          <p:cNvSpPr/>
          <p:nvPr/>
        </p:nvSpPr>
        <p:spPr>
          <a:xfrm flipH="1" flipV="1">
            <a:off x="16494439" y="8093935"/>
            <a:ext cx="1820775" cy="2259898"/>
          </a:xfrm>
          <a:custGeom>
            <a:avLst/>
            <a:gdLst/>
            <a:ahLst/>
            <a:cxnLst/>
            <a:rect l="l" t="t" r="r" b="b"/>
            <a:pathLst>
              <a:path w="1820775" h="2259898">
                <a:moveTo>
                  <a:pt x="1820775" y="2259898"/>
                </a:moveTo>
                <a:lnTo>
                  <a:pt x="0" y="2259898"/>
                </a:lnTo>
                <a:lnTo>
                  <a:pt x="0" y="0"/>
                </a:lnTo>
                <a:lnTo>
                  <a:pt x="1820775" y="0"/>
                </a:lnTo>
                <a:lnTo>
                  <a:pt x="1820775" y="2259898"/>
                </a:lnTo>
                <a:close/>
              </a:path>
            </a:pathLst>
          </a:custGeom>
          <a:blipFill>
            <a:blip r:embed="rId4">
              <a:extLst>
                <a:ext uri="{96DAC541-7B7A-43D3-8B79-37D633B846F1}">
                  <asvg:svgBlip xmlns:asvg="http://schemas.microsoft.com/office/drawing/2016/SVG/main" r:embed="rId5"/>
                </a:ext>
              </a:extLst>
            </a:blip>
            <a:stretch>
              <a:fillRect l="-97225" b="-82079"/>
            </a:stretch>
          </a:blipFill>
        </p:spPr>
        <p:txBody>
          <a:bodyPr/>
          <a:lstStyle/>
          <a:p>
            <a:endParaRPr lang="en-US">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232B3E3-DB58-03D2-99FC-D66425707595}"/>
              </a:ext>
            </a:extLst>
          </p:cNvPr>
          <p:cNvSpPr txBox="1"/>
          <p:nvPr/>
        </p:nvSpPr>
        <p:spPr>
          <a:xfrm>
            <a:off x="5334000" y="794729"/>
            <a:ext cx="7917353" cy="830997"/>
          </a:xfrm>
          <a:prstGeom prst="rect">
            <a:avLst/>
          </a:prstGeom>
          <a:noFill/>
        </p:spPr>
        <p:txBody>
          <a:bodyPr wrap="square" rtlCol="0">
            <a:spAutoFit/>
          </a:bodyPr>
          <a:lstStyle/>
          <a:p>
            <a:pPr algn="ctr"/>
            <a:r>
              <a:rPr lang="en-US" sz="4800" b="1">
                <a:solidFill>
                  <a:srgbClr val="C00000"/>
                </a:solidFill>
                <a:latin typeface="Arial" panose="020B0604020202020204" pitchFamily="34" charset="0"/>
                <a:cs typeface="Arial" panose="020B0604020202020204" pitchFamily="34" charset="0"/>
              </a:rPr>
              <a:t>TÌNH HUỐNG ĐƯA RA</a:t>
            </a:r>
            <a:endParaRPr lang="en-US" sz="4800" b="1" dirty="0">
              <a:solidFill>
                <a:srgbClr val="C00000"/>
              </a:solidFill>
              <a:latin typeface="Arial" panose="020B0604020202020204" pitchFamily="34" charset="0"/>
              <a:cs typeface="Arial" panose="020B0604020202020204" pitchFamily="34" charset="0"/>
            </a:endParaRPr>
          </a:p>
        </p:txBody>
      </p:sp>
      <p:sp>
        <p:nvSpPr>
          <p:cNvPr id="15" name="Freeform 4">
            <a:extLst>
              <a:ext uri="{FF2B5EF4-FFF2-40B4-BE49-F238E27FC236}">
                <a16:creationId xmlns:a16="http://schemas.microsoft.com/office/drawing/2014/main" id="{2D8BE6E9-9084-C120-A7D7-49A848B858C2}"/>
              </a:ext>
            </a:extLst>
          </p:cNvPr>
          <p:cNvSpPr/>
          <p:nvPr/>
        </p:nvSpPr>
        <p:spPr>
          <a:xfrm>
            <a:off x="821252" y="2019300"/>
            <a:ext cx="9965453" cy="7467600"/>
          </a:xfrm>
          <a:custGeom>
            <a:avLst/>
            <a:gdLst/>
            <a:ahLst/>
            <a:cxnLst/>
            <a:rect l="l" t="t" r="r" b="b"/>
            <a:pathLst>
              <a:path w="2567349" h="2048682">
                <a:moveTo>
                  <a:pt x="40505" y="0"/>
                </a:moveTo>
                <a:lnTo>
                  <a:pt x="2526844" y="0"/>
                </a:lnTo>
                <a:cubicBezTo>
                  <a:pt x="2549214" y="0"/>
                  <a:pt x="2567349" y="18135"/>
                  <a:pt x="2567349" y="40505"/>
                </a:cubicBezTo>
                <a:lnTo>
                  <a:pt x="2567349" y="2008177"/>
                </a:lnTo>
                <a:cubicBezTo>
                  <a:pt x="2567349" y="2030547"/>
                  <a:pt x="2549214" y="2048682"/>
                  <a:pt x="2526844" y="2048682"/>
                </a:cubicBezTo>
                <a:lnTo>
                  <a:pt x="40505" y="2048682"/>
                </a:lnTo>
                <a:cubicBezTo>
                  <a:pt x="18135" y="2048682"/>
                  <a:pt x="0" y="2030547"/>
                  <a:pt x="0" y="2008177"/>
                </a:cubicBezTo>
                <a:lnTo>
                  <a:pt x="0" y="40505"/>
                </a:lnTo>
                <a:cubicBezTo>
                  <a:pt x="0" y="18135"/>
                  <a:pt x="18135" y="0"/>
                  <a:pt x="40505" y="0"/>
                </a:cubicBezTo>
                <a:close/>
              </a:path>
            </a:pathLst>
          </a:custGeom>
          <a:solidFill>
            <a:srgbClr val="FFF0C1"/>
          </a:solidFill>
        </p:spPr>
        <p:txBody>
          <a:bodyPr/>
          <a:lstStyle/>
          <a:p>
            <a:endParaRPr lang="en-US">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3BE1CF4-6AB0-1497-3B27-E9CEA82D2CAF}"/>
              </a:ext>
            </a:extLst>
          </p:cNvPr>
          <p:cNvSpPr txBox="1"/>
          <p:nvPr/>
        </p:nvSpPr>
        <p:spPr>
          <a:xfrm>
            <a:off x="1814149" y="2993978"/>
            <a:ext cx="7979658" cy="5518242"/>
          </a:xfrm>
          <a:prstGeom prst="rect">
            <a:avLst/>
          </a:prstGeom>
          <a:noFill/>
        </p:spPr>
        <p:txBody>
          <a:bodyPr wrap="square">
            <a:spAutoFit/>
          </a:bodyPr>
          <a:lstStyle/>
          <a:p>
            <a:pPr algn="just">
              <a:lnSpc>
                <a:spcPct val="150000"/>
              </a:lnSpc>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Chiều nay, khi ra sân nhà văn hóa chơi đá bóng, Tuấn thấy một số bạn đang rủ nhau hút thuốc lá. Sơn tiến lại gần và đưa cho Tuấn một điếu thuốc rồi đó: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Thử đi! Cảm giác đặc biệt lắm đấy</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4000" b="1" i="1">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BDFB5B9C-22DD-B629-752F-66AEB1D7BB27}"/>
              </a:ext>
            </a:extLst>
          </p:cNvPr>
          <p:cNvGrpSpPr/>
          <p:nvPr/>
        </p:nvGrpSpPr>
        <p:grpSpPr>
          <a:xfrm>
            <a:off x="11353800" y="2362199"/>
            <a:ext cx="6324600" cy="6781800"/>
            <a:chOff x="11353800" y="2362199"/>
            <a:chExt cx="6324600" cy="6781800"/>
          </a:xfrm>
        </p:grpSpPr>
        <p:grpSp>
          <p:nvGrpSpPr>
            <p:cNvPr id="19" name="Group 18">
              <a:extLst>
                <a:ext uri="{FF2B5EF4-FFF2-40B4-BE49-F238E27FC236}">
                  <a16:creationId xmlns:a16="http://schemas.microsoft.com/office/drawing/2014/main" id="{827A9422-BD28-64BD-5D45-16CB4E9F24D1}"/>
                </a:ext>
              </a:extLst>
            </p:cNvPr>
            <p:cNvGrpSpPr/>
            <p:nvPr/>
          </p:nvGrpSpPr>
          <p:grpSpPr>
            <a:xfrm>
              <a:off x="11353800" y="2362199"/>
              <a:ext cx="6324600" cy="6781800"/>
              <a:chOff x="11384387" y="2019300"/>
              <a:chExt cx="6324600" cy="6781800"/>
            </a:xfrm>
          </p:grpSpPr>
          <p:sp>
            <p:nvSpPr>
              <p:cNvPr id="21" name="Freeform 7">
                <a:extLst>
                  <a:ext uri="{FF2B5EF4-FFF2-40B4-BE49-F238E27FC236}">
                    <a16:creationId xmlns:a16="http://schemas.microsoft.com/office/drawing/2014/main" id="{785703EA-4667-2A8E-4AD1-A572FED1E7FC}"/>
                  </a:ext>
                </a:extLst>
              </p:cNvPr>
              <p:cNvSpPr/>
              <p:nvPr/>
            </p:nvSpPr>
            <p:spPr>
              <a:xfrm>
                <a:off x="11384387" y="2019300"/>
                <a:ext cx="6324600" cy="6781800"/>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chemeClr val="accent5">
                  <a:lumMod val="60000"/>
                  <a:lumOff val="40000"/>
                </a:schemeClr>
              </a:solidFill>
            </p:spPr>
            <p:txBody>
              <a:bodyPr/>
              <a:lstStyle/>
              <a:p>
                <a:endParaRPr lang="en-US">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DC3CD4B9-DB1D-C150-E48B-508E5BC7D340}"/>
                  </a:ext>
                </a:extLst>
              </p:cNvPr>
              <p:cNvGrpSpPr/>
              <p:nvPr/>
            </p:nvGrpSpPr>
            <p:grpSpPr>
              <a:xfrm>
                <a:off x="11633317" y="2478674"/>
                <a:ext cx="5833431" cy="1521825"/>
                <a:chOff x="1420007" y="3199063"/>
                <a:chExt cx="5833431" cy="1492403"/>
              </a:xfrm>
            </p:grpSpPr>
            <p:sp>
              <p:nvSpPr>
                <p:cNvPr id="23" name="Freeform 10">
                  <a:extLst>
                    <a:ext uri="{FF2B5EF4-FFF2-40B4-BE49-F238E27FC236}">
                      <a16:creationId xmlns:a16="http://schemas.microsoft.com/office/drawing/2014/main" id="{86893CB5-AC1B-F4A2-0420-9B4CC238F9E1}"/>
                    </a:ext>
                  </a:extLst>
                </p:cNvPr>
                <p:cNvSpPr/>
                <p:nvPr/>
              </p:nvSpPr>
              <p:spPr>
                <a:xfrm>
                  <a:off x="1426698" y="3199063"/>
                  <a:ext cx="5826740" cy="1492403"/>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chemeClr val="bg1"/>
                </a:solidFill>
              </p:spPr>
              <p:txBody>
                <a:bodyPr/>
                <a:lstStyle/>
                <a:p>
                  <a:endParaRPr lang="en-US">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E911E24-3A3D-4707-00D8-1ED2B63F0094}"/>
                    </a:ext>
                  </a:extLst>
                </p:cNvPr>
                <p:cNvSpPr txBox="1"/>
                <p:nvPr/>
              </p:nvSpPr>
              <p:spPr>
                <a:xfrm>
                  <a:off x="1420007" y="3571938"/>
                  <a:ext cx="5826740" cy="754565"/>
                </a:xfrm>
                <a:prstGeom prst="rect">
                  <a:avLst/>
                </a:prstGeom>
                <a:noFill/>
              </p:spPr>
              <p:txBody>
                <a:bodyPr wrap="square" rtlCol="0">
                  <a:spAutoFit/>
                </a:bodyPr>
                <a:lstStyle/>
                <a:p>
                  <a:pPr algn="ctr"/>
                  <a:r>
                    <a:rPr lang="en-US" sz="4400" b="1">
                      <a:solidFill>
                        <a:schemeClr val="accent4">
                          <a:lumMod val="50000"/>
                        </a:schemeClr>
                      </a:solidFill>
                      <a:latin typeface="Arial" panose="020B0604020202020204" pitchFamily="34" charset="0"/>
                      <a:cs typeface="Arial" panose="020B0604020202020204" pitchFamily="34" charset="0"/>
                    </a:rPr>
                    <a:t>Tình huống 3</a:t>
                  </a:r>
                  <a:endParaRPr lang="en-US" sz="4400" b="1" dirty="0">
                    <a:solidFill>
                      <a:schemeClr val="accent4">
                        <a:lumMod val="50000"/>
                      </a:schemeClr>
                    </a:solidFill>
                    <a:latin typeface="Arial" panose="020B0604020202020204" pitchFamily="34" charset="0"/>
                    <a:cs typeface="Arial" panose="020B0604020202020204" pitchFamily="34" charset="0"/>
                  </a:endParaRPr>
                </a:p>
              </p:txBody>
            </p:sp>
          </p:grpSp>
        </p:grpSp>
        <p:pic>
          <p:nvPicPr>
            <p:cNvPr id="3" name="Picture 2" descr="A cartoon of a person holding a small toy&#10;&#10;Description automatically generated">
              <a:extLst>
                <a:ext uri="{FF2B5EF4-FFF2-40B4-BE49-F238E27FC236}">
                  <a16:creationId xmlns:a16="http://schemas.microsoft.com/office/drawing/2014/main" id="{4A3C3454-305D-9D5C-096A-27BB051BAD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05029" y="4473208"/>
              <a:ext cx="4168822" cy="4168822"/>
            </a:xfrm>
            <a:prstGeom prst="rect">
              <a:avLst/>
            </a:prstGeom>
          </p:spPr>
        </p:pic>
      </p:grpSp>
    </p:spTree>
    <p:extLst>
      <p:ext uri="{BB962C8B-B14F-4D97-AF65-F5344CB8AC3E}">
        <p14:creationId xmlns:p14="http://schemas.microsoft.com/office/powerpoint/2010/main" val="426722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sp>
        <p:nvSpPr>
          <p:cNvPr id="8" name="Freeform 8"/>
          <p:cNvSpPr/>
          <p:nvPr/>
        </p:nvSpPr>
        <p:spPr>
          <a:xfrm>
            <a:off x="-25263" y="0"/>
            <a:ext cx="1515951" cy="1627699"/>
          </a:xfrm>
          <a:custGeom>
            <a:avLst/>
            <a:gdLst/>
            <a:ahLst/>
            <a:cxnLst/>
            <a:rect l="l" t="t" r="r" b="b"/>
            <a:pathLst>
              <a:path w="1515951" h="1627699">
                <a:moveTo>
                  <a:pt x="0" y="0"/>
                </a:moveTo>
                <a:lnTo>
                  <a:pt x="1515951" y="0"/>
                </a:lnTo>
                <a:lnTo>
                  <a:pt x="1515951" y="1627699"/>
                </a:lnTo>
                <a:lnTo>
                  <a:pt x="0" y="16276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Freeform 8">
            <a:extLst>
              <a:ext uri="{FF2B5EF4-FFF2-40B4-BE49-F238E27FC236}">
                <a16:creationId xmlns:a16="http://schemas.microsoft.com/office/drawing/2014/main" id="{C2EF7269-7CEE-5DA0-9CF3-058F2E534BC8}"/>
              </a:ext>
            </a:extLst>
          </p:cNvPr>
          <p:cNvSpPr/>
          <p:nvPr/>
        </p:nvSpPr>
        <p:spPr>
          <a:xfrm>
            <a:off x="16991755" y="-47473"/>
            <a:ext cx="1296245" cy="1363136"/>
          </a:xfrm>
          <a:custGeom>
            <a:avLst/>
            <a:gdLst/>
            <a:ahLst/>
            <a:cxnLst/>
            <a:rect l="l" t="t" r="r" b="b"/>
            <a:pathLst>
              <a:path w="1781327" h="1880028">
                <a:moveTo>
                  <a:pt x="0" y="0"/>
                </a:moveTo>
                <a:lnTo>
                  <a:pt x="1781326" y="0"/>
                </a:lnTo>
                <a:lnTo>
                  <a:pt x="1781326" y="1880028"/>
                </a:lnTo>
                <a:lnTo>
                  <a:pt x="0" y="1880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DB9418F-F63E-853D-FBD2-23954EC2F5E3}"/>
              </a:ext>
            </a:extLst>
          </p:cNvPr>
          <p:cNvSpPr txBox="1"/>
          <p:nvPr/>
        </p:nvSpPr>
        <p:spPr>
          <a:xfrm>
            <a:off x="5185323" y="589341"/>
            <a:ext cx="7917353" cy="830997"/>
          </a:xfrm>
          <a:prstGeom prst="rect">
            <a:avLst/>
          </a:prstGeom>
          <a:noFill/>
        </p:spPr>
        <p:txBody>
          <a:bodyPr wrap="square" rtlCol="0">
            <a:spAutoFit/>
          </a:bodyPr>
          <a:lstStyle/>
          <a:p>
            <a:pPr algn="ctr"/>
            <a:r>
              <a:rPr lang="en-US" sz="4800" b="1">
                <a:solidFill>
                  <a:srgbClr val="C00000"/>
                </a:solidFill>
                <a:latin typeface="Arial" panose="020B0604020202020204" pitchFamily="34" charset="0"/>
                <a:cs typeface="Arial" panose="020B0604020202020204" pitchFamily="34" charset="0"/>
              </a:rPr>
              <a:t>GỢI Ý XỬ LÍ TÌNH HUỐNG</a:t>
            </a:r>
            <a:endParaRPr lang="en-US" sz="4800" b="1" dirty="0">
              <a:solidFill>
                <a:srgbClr val="C00000"/>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E56B8E83-F091-CD0A-F705-F395FDD6D4C6}"/>
              </a:ext>
            </a:extLst>
          </p:cNvPr>
          <p:cNvSpPr/>
          <p:nvPr/>
        </p:nvSpPr>
        <p:spPr>
          <a:xfrm>
            <a:off x="457200" y="1714500"/>
            <a:ext cx="17373600" cy="2797381"/>
          </a:xfrm>
          <a:prstGeom prst="roundRect">
            <a:avLst/>
          </a:prstGeom>
          <a:solidFill>
            <a:schemeClr val="bg1"/>
          </a:solidFill>
          <a:ln w="38100">
            <a:solidFill>
              <a:schemeClr val="tx2">
                <a:lumMod val="50000"/>
              </a:schemeClr>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b="1">
                <a:solidFill>
                  <a:schemeClr val="tx2">
                    <a:lumMod val="50000"/>
                  </a:schemeClr>
                </a:solidFill>
                <a:latin typeface="Arial" panose="020B0604020202020204" pitchFamily="34" charset="0"/>
                <a:cs typeface="Arial" panose="020B0604020202020204" pitchFamily="34" charset="0"/>
              </a:rPr>
              <a:t>Tình huống </a:t>
            </a:r>
            <a:r>
              <a:rPr lang="en-US" sz="3600" b="1">
                <a:solidFill>
                  <a:schemeClr val="tx2">
                    <a:lumMod val="50000"/>
                  </a:schemeClr>
                </a:solidFill>
                <a:latin typeface="Arial" panose="020B0604020202020204" pitchFamily="34" charset="0"/>
                <a:cs typeface="Arial" panose="020B0604020202020204" pitchFamily="34" charset="0"/>
              </a:rPr>
              <a:t>1</a:t>
            </a:r>
            <a:r>
              <a:rPr lang="vi-VN" sz="3600" b="1">
                <a:solidFill>
                  <a:schemeClr val="tx2">
                    <a:lumMod val="50000"/>
                  </a:schemeClr>
                </a:solidFill>
                <a:latin typeface="Arial" panose="020B0604020202020204" pitchFamily="34" charset="0"/>
                <a:cs typeface="Arial" panose="020B0604020202020204" pitchFamily="34" charset="0"/>
              </a:rPr>
              <a:t>: </a:t>
            </a:r>
            <a:r>
              <a:rPr lang="en-US" sz="3600">
                <a:solidFill>
                  <a:schemeClr val="tx1">
                    <a:lumMod val="95000"/>
                    <a:lumOff val="5000"/>
                  </a:schemeClr>
                </a:solidFill>
                <a:latin typeface="Arial" panose="020B0604020202020204" pitchFamily="34" charset="0"/>
                <a:cs typeface="Arial" panose="020B0604020202020204" pitchFamily="34" charset="0"/>
              </a:rPr>
              <a:t>Mai đồng ý cùng Nam đi chúc mừng sinh nhật Hoa. Tuy nhiên, Mai gợi ý cho Nam là tới chúc mừng sinh nhật Hoa ngay sau buổi học luôn, hoặc ngày mai tới lớp sẽ tặng quà muộn cho bạn vì tối nay nhà Mai có việc.</a:t>
            </a:r>
          </a:p>
        </p:txBody>
      </p:sp>
      <p:sp>
        <p:nvSpPr>
          <p:cNvPr id="6" name="Rectangle: Rounded Corners 5">
            <a:extLst>
              <a:ext uri="{FF2B5EF4-FFF2-40B4-BE49-F238E27FC236}">
                <a16:creationId xmlns:a16="http://schemas.microsoft.com/office/drawing/2014/main" id="{29F3FFE9-8AEF-4DD6-7071-02819F312286}"/>
              </a:ext>
            </a:extLst>
          </p:cNvPr>
          <p:cNvSpPr/>
          <p:nvPr/>
        </p:nvSpPr>
        <p:spPr>
          <a:xfrm>
            <a:off x="457199" y="4826269"/>
            <a:ext cx="17373600" cy="2338375"/>
          </a:xfrm>
          <a:prstGeom prst="roundRect">
            <a:avLst/>
          </a:prstGeom>
          <a:solidFill>
            <a:schemeClr val="bg1"/>
          </a:solidFill>
          <a:ln w="38100">
            <a:solidFill>
              <a:schemeClr val="accent2">
                <a:lumMod val="50000"/>
              </a:schemeClr>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b="1">
                <a:solidFill>
                  <a:schemeClr val="accent2">
                    <a:lumMod val="50000"/>
                  </a:schemeClr>
                </a:solidFill>
                <a:latin typeface="Arial" panose="020B0604020202020204" pitchFamily="34" charset="0"/>
                <a:cs typeface="Arial" panose="020B0604020202020204" pitchFamily="34" charset="0"/>
              </a:rPr>
              <a:t>Tình huống </a:t>
            </a:r>
            <a:r>
              <a:rPr lang="en-US" sz="3600" b="1">
                <a:solidFill>
                  <a:schemeClr val="accent2">
                    <a:lumMod val="50000"/>
                  </a:schemeClr>
                </a:solidFill>
                <a:latin typeface="Arial" panose="020B0604020202020204" pitchFamily="34" charset="0"/>
                <a:cs typeface="Arial" panose="020B0604020202020204" pitchFamily="34" charset="0"/>
              </a:rPr>
              <a:t>2</a:t>
            </a:r>
            <a:r>
              <a:rPr lang="vi-VN" sz="3600" b="1">
                <a:solidFill>
                  <a:schemeClr val="accent2">
                    <a:lumMod val="50000"/>
                  </a:schemeClr>
                </a:solidFill>
                <a:latin typeface="Arial" panose="020B0604020202020204" pitchFamily="34" charset="0"/>
                <a:cs typeface="Arial" panose="020B0604020202020204" pitchFamily="34" charset="0"/>
              </a:rPr>
              <a:t>: </a:t>
            </a:r>
            <a:r>
              <a:rPr lang="vi-VN" sz="3600">
                <a:solidFill>
                  <a:schemeClr val="tx1"/>
                </a:solidFill>
                <a:cs typeface="Arial" panose="020B0604020202020204" pitchFamily="34" charset="0"/>
              </a:rPr>
              <a:t>Minh từ chối lời đề nghị của Long. Minh khuyên Long nên ngồi lại với Huy để giải quyết vấn đề mâu thuẫn, để hiểu nhau hơn và giữ lại tình bạn thân</a:t>
            </a:r>
            <a:r>
              <a:rPr lang="en-US" sz="3600">
                <a:solidFill>
                  <a:schemeClr val="tx1"/>
                </a:solidFill>
                <a:cs typeface="Arial" panose="020B0604020202020204" pitchFamily="34" charset="0"/>
              </a:rPr>
              <a:t>.</a:t>
            </a:r>
            <a:endParaRPr lang="en-US" sz="360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2D933B6C-0C28-9E77-457A-367A60434707}"/>
              </a:ext>
            </a:extLst>
          </p:cNvPr>
          <p:cNvSpPr/>
          <p:nvPr/>
        </p:nvSpPr>
        <p:spPr>
          <a:xfrm>
            <a:off x="457199" y="7479032"/>
            <a:ext cx="17373600" cy="2338375"/>
          </a:xfrm>
          <a:prstGeom prst="roundRect">
            <a:avLst/>
          </a:prstGeom>
          <a:solidFill>
            <a:schemeClr val="bg1"/>
          </a:solidFill>
          <a:ln w="38100">
            <a:solidFill>
              <a:schemeClr val="accent3">
                <a:lumMod val="50000"/>
              </a:schemeClr>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b="1">
                <a:solidFill>
                  <a:schemeClr val="accent3">
                    <a:lumMod val="50000"/>
                  </a:schemeClr>
                </a:solidFill>
                <a:latin typeface="Arial" panose="020B0604020202020204" pitchFamily="34" charset="0"/>
                <a:cs typeface="Arial" panose="020B0604020202020204" pitchFamily="34" charset="0"/>
              </a:rPr>
              <a:t>Tình huống </a:t>
            </a:r>
            <a:r>
              <a:rPr lang="en-US" sz="3600" b="1">
                <a:solidFill>
                  <a:schemeClr val="accent3">
                    <a:lumMod val="50000"/>
                  </a:schemeClr>
                </a:solidFill>
                <a:latin typeface="Arial" panose="020B0604020202020204" pitchFamily="34" charset="0"/>
                <a:cs typeface="Arial" panose="020B0604020202020204" pitchFamily="34" charset="0"/>
              </a:rPr>
              <a:t>3</a:t>
            </a:r>
            <a:r>
              <a:rPr lang="vi-VN" sz="3600" b="1">
                <a:solidFill>
                  <a:schemeClr val="accent3">
                    <a:lumMod val="50000"/>
                  </a:schemeClr>
                </a:solidFill>
                <a:latin typeface="Arial" panose="020B0604020202020204" pitchFamily="34" charset="0"/>
                <a:cs typeface="Arial" panose="020B0604020202020204" pitchFamily="34" charset="0"/>
              </a:rPr>
              <a:t>: </a:t>
            </a:r>
            <a:r>
              <a:rPr lang="vi-VN" sz="3600">
                <a:solidFill>
                  <a:schemeClr val="tx1"/>
                </a:solidFill>
                <a:cs typeface="Arial" panose="020B0604020202020204" pitchFamily="34" charset="0"/>
              </a:rPr>
              <a:t>Tuấn từ chối lời đề nghị của Sơn vì không thích hút thuốc. Khuyên các bạn không nên hút thuốc vì có hại cho sức khỏe và rời đi chỗ khác</a:t>
            </a:r>
            <a:r>
              <a:rPr lang="vi-VN" sz="3600">
                <a:solidFill>
                  <a:schemeClr val="tx1"/>
                </a:solidFill>
                <a:latin typeface="Arial" panose="020B0604020202020204" pitchFamily="34" charset="0"/>
                <a:cs typeface="Arial" panose="020B0604020202020204" pitchFamily="34" charset="0"/>
              </a:rPr>
              <a:t>.</a:t>
            </a:r>
            <a:r>
              <a:rPr lang="en-US" sz="360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50301470"/>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grpSp>
        <p:nvGrpSpPr>
          <p:cNvPr id="2" name="Group 2"/>
          <p:cNvGrpSpPr/>
          <p:nvPr/>
        </p:nvGrpSpPr>
        <p:grpSpPr>
          <a:xfrm>
            <a:off x="1795513" y="2326122"/>
            <a:ext cx="14816088" cy="6105682"/>
            <a:chOff x="0" y="0"/>
            <a:chExt cx="3590715" cy="1432335"/>
          </a:xfrm>
        </p:grpSpPr>
        <p:sp>
          <p:nvSpPr>
            <p:cNvPr id="3" name="Freeform 3"/>
            <p:cNvSpPr/>
            <p:nvPr/>
          </p:nvSpPr>
          <p:spPr>
            <a:xfrm>
              <a:off x="0" y="0"/>
              <a:ext cx="3590715" cy="1432335"/>
            </a:xfrm>
            <a:custGeom>
              <a:avLst/>
              <a:gdLst/>
              <a:ahLst/>
              <a:cxnLst/>
              <a:rect l="l" t="t" r="r" b="b"/>
              <a:pathLst>
                <a:path w="3590715" h="1432335">
                  <a:moveTo>
                    <a:pt x="28961" y="0"/>
                  </a:moveTo>
                  <a:lnTo>
                    <a:pt x="3561754" y="0"/>
                  </a:lnTo>
                  <a:cubicBezTo>
                    <a:pt x="3569434" y="0"/>
                    <a:pt x="3576801" y="3051"/>
                    <a:pt x="3582232" y="8482"/>
                  </a:cubicBezTo>
                  <a:cubicBezTo>
                    <a:pt x="3587663" y="13914"/>
                    <a:pt x="3590715" y="21280"/>
                    <a:pt x="3590715" y="28961"/>
                  </a:cubicBezTo>
                  <a:lnTo>
                    <a:pt x="3590715" y="1403374"/>
                  </a:lnTo>
                  <a:cubicBezTo>
                    <a:pt x="3590715" y="1419369"/>
                    <a:pt x="3577748" y="1432335"/>
                    <a:pt x="3561754" y="1432335"/>
                  </a:cubicBezTo>
                  <a:lnTo>
                    <a:pt x="28961" y="1432335"/>
                  </a:lnTo>
                  <a:cubicBezTo>
                    <a:pt x="12966" y="1432335"/>
                    <a:pt x="0" y="1419369"/>
                    <a:pt x="0" y="1403374"/>
                  </a:cubicBezTo>
                  <a:lnTo>
                    <a:pt x="0" y="28961"/>
                  </a:lnTo>
                  <a:cubicBezTo>
                    <a:pt x="0" y="12966"/>
                    <a:pt x="12966" y="0"/>
                    <a:pt x="28961" y="0"/>
                  </a:cubicBezTo>
                  <a:close/>
                </a:path>
              </a:pathLst>
            </a:custGeom>
            <a:solidFill>
              <a:srgbClr val="FFC8A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15360882" y="2076010"/>
            <a:ext cx="1611743" cy="1358660"/>
          </a:xfrm>
          <a:custGeom>
            <a:avLst/>
            <a:gdLst/>
            <a:ahLst/>
            <a:cxnLst/>
            <a:rect l="l" t="t" r="r" b="b"/>
            <a:pathLst>
              <a:path w="1611743" h="1358660">
                <a:moveTo>
                  <a:pt x="0" y="0"/>
                </a:moveTo>
                <a:lnTo>
                  <a:pt x="1611743" y="0"/>
                </a:lnTo>
                <a:lnTo>
                  <a:pt x="1611743" y="1358660"/>
                </a:lnTo>
                <a:lnTo>
                  <a:pt x="0" y="13586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flipH="1" flipV="1">
            <a:off x="1282717" y="7275264"/>
            <a:ext cx="1611743" cy="1358660"/>
          </a:xfrm>
          <a:custGeom>
            <a:avLst/>
            <a:gdLst/>
            <a:ahLst/>
            <a:cxnLst/>
            <a:rect l="l" t="t" r="r" b="b"/>
            <a:pathLst>
              <a:path w="1611743" h="1358660">
                <a:moveTo>
                  <a:pt x="1611743" y="1358660"/>
                </a:moveTo>
                <a:lnTo>
                  <a:pt x="0" y="1358660"/>
                </a:lnTo>
                <a:lnTo>
                  <a:pt x="0" y="0"/>
                </a:lnTo>
                <a:lnTo>
                  <a:pt x="1611743" y="0"/>
                </a:lnTo>
                <a:lnTo>
                  <a:pt x="1611743" y="135866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flipH="1">
            <a:off x="15722565" y="7151700"/>
            <a:ext cx="2565435" cy="3135300"/>
          </a:xfrm>
          <a:custGeom>
            <a:avLst/>
            <a:gdLst/>
            <a:ahLst/>
            <a:cxnLst/>
            <a:rect l="l" t="t" r="r" b="b"/>
            <a:pathLst>
              <a:path w="2565435" h="3135300">
                <a:moveTo>
                  <a:pt x="2565435" y="0"/>
                </a:moveTo>
                <a:lnTo>
                  <a:pt x="0" y="0"/>
                </a:lnTo>
                <a:lnTo>
                  <a:pt x="0" y="3135300"/>
                </a:lnTo>
                <a:lnTo>
                  <a:pt x="2565435" y="3135300"/>
                </a:lnTo>
                <a:lnTo>
                  <a:pt x="256543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flipV="1">
            <a:off x="0" y="0"/>
            <a:ext cx="2565435" cy="3135300"/>
          </a:xfrm>
          <a:custGeom>
            <a:avLst/>
            <a:gdLst/>
            <a:ahLst/>
            <a:cxnLst/>
            <a:rect l="l" t="t" r="r" b="b"/>
            <a:pathLst>
              <a:path w="2565435" h="3135300">
                <a:moveTo>
                  <a:pt x="0" y="3135300"/>
                </a:moveTo>
                <a:lnTo>
                  <a:pt x="2565435" y="3135300"/>
                </a:lnTo>
                <a:lnTo>
                  <a:pt x="2565435" y="0"/>
                </a:lnTo>
                <a:lnTo>
                  <a:pt x="0" y="0"/>
                </a:lnTo>
                <a:lnTo>
                  <a:pt x="0" y="31353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20">
            <a:extLst>
              <a:ext uri="{FF2B5EF4-FFF2-40B4-BE49-F238E27FC236}">
                <a16:creationId xmlns:a16="http://schemas.microsoft.com/office/drawing/2014/main" id="{16883FAC-093C-34D2-6947-470711F0DD1D}"/>
              </a:ext>
            </a:extLst>
          </p:cNvPr>
          <p:cNvSpPr txBox="1"/>
          <p:nvPr/>
        </p:nvSpPr>
        <p:spPr>
          <a:xfrm>
            <a:off x="2188824" y="3223947"/>
            <a:ext cx="14029465" cy="4116704"/>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6200" b="1" i="0" u="none" strike="noStrike" kern="1200" cap="none" spc="0" normalizeH="0" baseline="0" noProof="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Hoạt động</a:t>
            </a:r>
            <a:r>
              <a:rPr kumimoji="0" lang="en-US" sz="6200" b="1" i="0" u="none" strike="noStrike" kern="1200" cap="none" spc="0" normalizeH="0" baseline="0" noProof="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 vận</a:t>
            </a:r>
            <a:r>
              <a:rPr kumimoji="0" lang="en-US" sz="6200" b="1" i="0" u="none" strike="noStrike" kern="1200" cap="none" spc="0" normalizeH="0" noProof="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 dụng</a:t>
            </a:r>
            <a:r>
              <a:rPr kumimoji="0" lang="vi-VN" sz="6200" b="1" i="0" u="none" strike="noStrike" kern="1200" cap="none" spc="0" normalizeH="0" baseline="0" noProof="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6200" b="1" i="0" u="none" strike="noStrike" kern="1200" cap="none" spc="0" normalizeH="0" baseline="0" noProof="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endParaRPr>
          </a:p>
          <a:p>
            <a:pPr lvl="0" algn="ctr">
              <a:lnSpc>
                <a:spcPct val="150000"/>
              </a:lnSpc>
            </a:pPr>
            <a:r>
              <a:rPr lang="en-US" sz="6200" b="1">
                <a:solidFill>
                  <a:prstClr val="black">
                    <a:lumMod val="95000"/>
                    <a:lumOff val="5000"/>
                  </a:prstClr>
                </a:solidFill>
                <a:latin typeface="Arial" panose="020B0604020202020204" pitchFamily="34" charset="0"/>
                <a:ea typeface="Calibri" panose="020F0502020204030204" pitchFamily="34" charset="0"/>
                <a:cs typeface="Arial" panose="020B0604020202020204" pitchFamily="34" charset="0"/>
              </a:rPr>
              <a:t>Rèn luyện kĩ năng từ chối trong các tình huống của cuộc sống hằng ngày</a:t>
            </a:r>
            <a:endParaRPr kumimoji="0" lang="vi-VN" sz="62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62527951"/>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sp>
        <p:nvSpPr>
          <p:cNvPr id="11" name="Freeform 11"/>
          <p:cNvSpPr/>
          <p:nvPr/>
        </p:nvSpPr>
        <p:spPr>
          <a:xfrm flipV="1">
            <a:off x="0" y="0"/>
            <a:ext cx="2514600" cy="2166168"/>
          </a:xfrm>
          <a:custGeom>
            <a:avLst/>
            <a:gdLst/>
            <a:ahLst/>
            <a:cxnLst/>
            <a:rect l="l" t="t" r="r" b="b"/>
            <a:pathLst>
              <a:path w="2899368" h="2899368">
                <a:moveTo>
                  <a:pt x="0" y="2899368"/>
                </a:moveTo>
                <a:lnTo>
                  <a:pt x="2899368" y="2899368"/>
                </a:lnTo>
                <a:lnTo>
                  <a:pt x="2899368" y="0"/>
                </a:lnTo>
                <a:lnTo>
                  <a:pt x="0" y="0"/>
                </a:lnTo>
                <a:lnTo>
                  <a:pt x="0" y="289936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flipH="1" flipV="1">
            <a:off x="16154400" y="0"/>
            <a:ext cx="2131018" cy="2324100"/>
          </a:xfrm>
          <a:custGeom>
            <a:avLst/>
            <a:gdLst/>
            <a:ahLst/>
            <a:cxnLst/>
            <a:rect l="l" t="t" r="r" b="b"/>
            <a:pathLst>
              <a:path w="2899368" h="2899368">
                <a:moveTo>
                  <a:pt x="2899368" y="2899368"/>
                </a:moveTo>
                <a:lnTo>
                  <a:pt x="0" y="2899368"/>
                </a:lnTo>
                <a:lnTo>
                  <a:pt x="0" y="0"/>
                </a:lnTo>
                <a:lnTo>
                  <a:pt x="2899368" y="0"/>
                </a:lnTo>
                <a:lnTo>
                  <a:pt x="2899368" y="289936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rot="238043">
            <a:off x="17045179" y="8972652"/>
            <a:ext cx="1296468" cy="1720795"/>
          </a:xfrm>
          <a:custGeom>
            <a:avLst/>
            <a:gdLst/>
            <a:ahLst/>
            <a:cxnLst/>
            <a:rect l="l" t="t" r="r" b="b"/>
            <a:pathLst>
              <a:path w="1296468" h="1720795">
                <a:moveTo>
                  <a:pt x="0" y="0"/>
                </a:moveTo>
                <a:lnTo>
                  <a:pt x="1296468" y="0"/>
                </a:lnTo>
                <a:lnTo>
                  <a:pt x="1296468" y="1720796"/>
                </a:lnTo>
                <a:lnTo>
                  <a:pt x="0" y="1720796"/>
                </a:lnTo>
                <a:lnTo>
                  <a:pt x="0" y="0"/>
                </a:lnTo>
                <a:close/>
              </a:path>
            </a:pathLst>
          </a:custGeom>
          <a:blipFill>
            <a:blip r:embed="rId4">
              <a:extLst>
                <a:ext uri="{96DAC541-7B7A-43D3-8B79-37D633B846F1}">
                  <asvg:svgBlip xmlns:asvg="http://schemas.microsoft.com/office/drawing/2016/SVG/main" r:embed="rId5"/>
                </a:ext>
              </a:extLst>
            </a:blip>
            <a:stretch>
              <a:fillRect r="-23617"/>
            </a:stretch>
          </a:blipFill>
        </p:spPr>
        <p:txBody>
          <a:bodyPr/>
          <a:lstStyle/>
          <a:p>
            <a:endParaRPr lang="en-US"/>
          </a:p>
        </p:txBody>
      </p:sp>
      <p:sp>
        <p:nvSpPr>
          <p:cNvPr id="7" name="Freeform 5">
            <a:extLst>
              <a:ext uri="{FF2B5EF4-FFF2-40B4-BE49-F238E27FC236}">
                <a16:creationId xmlns:a16="http://schemas.microsoft.com/office/drawing/2014/main" id="{9E8BD3C7-9048-A17A-BC2D-592C496FFF32}"/>
              </a:ext>
            </a:extLst>
          </p:cNvPr>
          <p:cNvSpPr/>
          <p:nvPr/>
        </p:nvSpPr>
        <p:spPr>
          <a:xfrm rot="10800000">
            <a:off x="6317440" y="1284171"/>
            <a:ext cx="11387825" cy="8238081"/>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8" name="Freeform 12">
            <a:extLst>
              <a:ext uri="{FF2B5EF4-FFF2-40B4-BE49-F238E27FC236}">
                <a16:creationId xmlns:a16="http://schemas.microsoft.com/office/drawing/2014/main" id="{6CA3F575-CF78-8A9A-413B-66F6526E7FB7}"/>
              </a:ext>
            </a:extLst>
          </p:cNvPr>
          <p:cNvSpPr/>
          <p:nvPr/>
        </p:nvSpPr>
        <p:spPr>
          <a:xfrm rot="10800000">
            <a:off x="838200" y="1284170"/>
            <a:ext cx="4945207" cy="8238082"/>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chemeClr val="accent3">
              <a:lumMod val="60000"/>
              <a:lumOff val="40000"/>
            </a:schemeClr>
          </a:solidFill>
        </p:spPr>
        <p:txBody>
          <a:bodyPr/>
          <a:lstStyle/>
          <a:p>
            <a:endParaRPr lang="en-US">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E39D77FF-6F8B-2373-0697-72D8AF55E23A}"/>
              </a:ext>
            </a:extLst>
          </p:cNvPr>
          <p:cNvGrpSpPr/>
          <p:nvPr/>
        </p:nvGrpSpPr>
        <p:grpSpPr>
          <a:xfrm>
            <a:off x="7121664" y="1819338"/>
            <a:ext cx="9922329" cy="1214437"/>
            <a:chOff x="6925564" y="2053540"/>
            <a:chExt cx="9922329" cy="1214437"/>
          </a:xfrm>
        </p:grpSpPr>
        <p:sp>
          <p:nvSpPr>
            <p:cNvPr id="10" name="Freeform 8">
              <a:extLst>
                <a:ext uri="{FF2B5EF4-FFF2-40B4-BE49-F238E27FC236}">
                  <a16:creationId xmlns:a16="http://schemas.microsoft.com/office/drawing/2014/main" id="{B592FDEE-5BF4-F313-3235-4F001E96DADD}"/>
                </a:ext>
              </a:extLst>
            </p:cNvPr>
            <p:cNvSpPr/>
            <p:nvPr/>
          </p:nvSpPr>
          <p:spPr>
            <a:xfrm>
              <a:off x="6925564" y="2053540"/>
              <a:ext cx="9922329" cy="1214437"/>
            </a:xfrm>
            <a:custGeom>
              <a:avLst/>
              <a:gdLst/>
              <a:ahLst/>
              <a:cxnLst/>
              <a:rect l="l" t="t" r="r" b="b"/>
              <a:pathLst>
                <a:path w="1838701" h="258118">
                  <a:moveTo>
                    <a:pt x="56556" y="0"/>
                  </a:moveTo>
                  <a:lnTo>
                    <a:pt x="1782144" y="0"/>
                  </a:lnTo>
                  <a:cubicBezTo>
                    <a:pt x="1813380" y="0"/>
                    <a:pt x="1838701" y="25321"/>
                    <a:pt x="1838701" y="56556"/>
                  </a:cubicBezTo>
                  <a:lnTo>
                    <a:pt x="1838701" y="201561"/>
                  </a:lnTo>
                  <a:cubicBezTo>
                    <a:pt x="1838701" y="232797"/>
                    <a:pt x="1813380" y="258118"/>
                    <a:pt x="1782144" y="258118"/>
                  </a:cubicBezTo>
                  <a:lnTo>
                    <a:pt x="56556" y="258118"/>
                  </a:lnTo>
                  <a:cubicBezTo>
                    <a:pt x="25321" y="258118"/>
                    <a:pt x="0" y="232797"/>
                    <a:pt x="0" y="201561"/>
                  </a:cubicBezTo>
                  <a:lnTo>
                    <a:pt x="0" y="56556"/>
                  </a:lnTo>
                  <a:cubicBezTo>
                    <a:pt x="0" y="25321"/>
                    <a:pt x="25321" y="0"/>
                    <a:pt x="56556" y="0"/>
                  </a:cubicBezTo>
                  <a:close/>
                </a:path>
              </a:pathLst>
            </a:custGeom>
            <a:solidFill>
              <a:srgbClr val="F9705A"/>
            </a:solidFill>
          </p:spPr>
          <p:txBody>
            <a:bodyPr/>
            <a:lstStyle/>
            <a:p>
              <a:endParaRPr lang="en-US">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9062771-A1CF-7E8B-346C-47624C737FDE}"/>
                </a:ext>
              </a:extLst>
            </p:cNvPr>
            <p:cNvSpPr txBox="1"/>
            <p:nvPr/>
          </p:nvSpPr>
          <p:spPr>
            <a:xfrm>
              <a:off x="7192970" y="2306815"/>
              <a:ext cx="9209263" cy="738664"/>
            </a:xfrm>
            <a:prstGeom prst="rect">
              <a:avLst/>
            </a:prstGeom>
            <a:noFill/>
          </p:spPr>
          <p:txBody>
            <a:bodyPr wrap="square" rtlCol="0">
              <a:spAutoFit/>
            </a:bodyPr>
            <a:lstStyle/>
            <a:p>
              <a:pPr algn="ctr"/>
              <a:r>
                <a:rPr lang="en-US" sz="4200" b="1">
                  <a:solidFill>
                    <a:schemeClr val="bg1"/>
                  </a:solidFill>
                  <a:latin typeface="Arial" panose="020B0604020202020204" pitchFamily="34" charset="0"/>
                  <a:cs typeface="Arial" panose="020B0604020202020204" pitchFamily="34" charset="0"/>
                </a:rPr>
                <a:t>Các em hoàn thành yêu cầu sau:</a:t>
              </a:r>
            </a:p>
          </p:txBody>
        </p:sp>
      </p:grpSp>
      <p:sp>
        <p:nvSpPr>
          <p:cNvPr id="16" name="TextBox 15">
            <a:extLst>
              <a:ext uri="{FF2B5EF4-FFF2-40B4-BE49-F238E27FC236}">
                <a16:creationId xmlns:a16="http://schemas.microsoft.com/office/drawing/2014/main" id="{3EBCEBCC-9EA2-A3E4-29CD-13806B63175C}"/>
              </a:ext>
            </a:extLst>
          </p:cNvPr>
          <p:cNvSpPr txBox="1"/>
          <p:nvPr/>
        </p:nvSpPr>
        <p:spPr>
          <a:xfrm>
            <a:off x="6946053" y="3064552"/>
            <a:ext cx="10130597" cy="6056851"/>
          </a:xfrm>
          <a:prstGeom prst="rect">
            <a:avLst/>
          </a:prstGeom>
          <a:noFill/>
        </p:spPr>
        <p:txBody>
          <a:bodyPr wrap="square">
            <a:spAutoFit/>
          </a:bodyPr>
          <a:lstStyle/>
          <a:p>
            <a:pPr marL="571500" indent="-571500" algn="just">
              <a:lnSpc>
                <a:spcPct val="200000"/>
              </a:lnSpc>
              <a:buFont typeface="Courier New" panose="02070309020205020404" pitchFamily="49" charset="0"/>
              <a:buChar char="o"/>
            </a:pPr>
            <a:r>
              <a:rPr lang="en-US" sz="4000">
                <a:latin typeface="Arial" panose="020B0604020202020204" pitchFamily="34" charset="0"/>
                <a:ea typeface="Calibri" panose="020F0502020204030204" pitchFamily="34" charset="0"/>
                <a:cs typeface="Arial" panose="020B0604020202020204" pitchFamily="34" charset="0"/>
              </a:rPr>
              <a:t>T</a:t>
            </a:r>
            <a:r>
              <a:rPr lang="vi-VN" sz="4000">
                <a:latin typeface="Arial" panose="020B0604020202020204" pitchFamily="34" charset="0"/>
                <a:ea typeface="Calibri" panose="020F0502020204030204" pitchFamily="34" charset="0"/>
                <a:cs typeface="Arial" panose="020B0604020202020204" pitchFamily="34" charset="0"/>
              </a:rPr>
              <a:t>hực hiện các kĩ năng từ chối trong những tình huống mà bản thân gặp phải. </a:t>
            </a:r>
          </a:p>
          <a:p>
            <a:pPr marL="571500" indent="-571500" algn="just">
              <a:lnSpc>
                <a:spcPct val="200000"/>
              </a:lnSpc>
              <a:buFont typeface="Courier New" panose="02070309020205020404" pitchFamily="49" charset="0"/>
              <a:buChar char="o"/>
            </a:pPr>
            <a:r>
              <a:rPr lang="vi-VN" sz="4000">
                <a:latin typeface="Arial" panose="020B0604020202020204" pitchFamily="34" charset="0"/>
                <a:ea typeface="Calibri" panose="020F0502020204030204" pitchFamily="34" charset="0"/>
                <a:cs typeface="Arial" panose="020B0604020202020204" pitchFamily="34" charset="0"/>
              </a:rPr>
              <a:t>Lưu lại minh chứng để chia sẻ với thầy cô và các bạn trong lớp về tình huống đã gặp và cách từ chối trong tình huống đó. </a:t>
            </a:r>
          </a:p>
        </p:txBody>
      </p:sp>
      <p:pic>
        <p:nvPicPr>
          <p:cNvPr id="22" name="Picture 10">
            <a:extLst>
              <a:ext uri="{FF2B5EF4-FFF2-40B4-BE49-F238E27FC236}">
                <a16:creationId xmlns:a16="http://schemas.microsoft.com/office/drawing/2014/main" id="{E55E9DA2-EDD2-74FD-1DF5-BFC97F7741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00669" y="5398969"/>
            <a:ext cx="5393624" cy="4341868"/>
          </a:xfrm>
          <a:prstGeom prst="rect">
            <a:avLst/>
          </a:prstGeom>
        </p:spPr>
      </p:pic>
    </p:spTree>
    <p:extLst>
      <p:ext uri="{BB962C8B-B14F-4D97-AF65-F5344CB8AC3E}">
        <p14:creationId xmlns:p14="http://schemas.microsoft.com/office/powerpoint/2010/main" val="3322213660"/>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barn(outVertical)">
                                      <p:cBhvr>
                                        <p:cTn id="21" dur="500"/>
                                        <p:tgtEl>
                                          <p:spTgt spid="16">
                                            <p:txEl>
                                              <p:pRg st="0" end="0"/>
                                            </p:txEl>
                                          </p:spTgt>
                                        </p:tgtEl>
                                      </p:cBhvr>
                                    </p:animEffect>
                                  </p:childTnLst>
                                </p:cTn>
                              </p:par>
                            </p:childTnLst>
                          </p:cTn>
                        </p:par>
                        <p:par>
                          <p:cTn id="22" fill="hold">
                            <p:stCondLst>
                              <p:cond delay="500"/>
                            </p:stCondLst>
                            <p:childTnLst>
                              <p:par>
                                <p:cTn id="23" presetID="16" presetClass="entr" presetSubtype="37" fill="hold" grpId="0" nodeType="after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barn(outVertical)">
                                      <p:cBhvr>
                                        <p:cTn id="25"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sp>
        <p:nvSpPr>
          <p:cNvPr id="5" name="Freeform 5"/>
          <p:cNvSpPr/>
          <p:nvPr/>
        </p:nvSpPr>
        <p:spPr>
          <a:xfrm flipV="1">
            <a:off x="0" y="0"/>
            <a:ext cx="2899368" cy="2899368"/>
          </a:xfrm>
          <a:custGeom>
            <a:avLst/>
            <a:gdLst/>
            <a:ahLst/>
            <a:cxnLst/>
            <a:rect l="l" t="t" r="r" b="b"/>
            <a:pathLst>
              <a:path w="2899368" h="2899368">
                <a:moveTo>
                  <a:pt x="0" y="2899368"/>
                </a:moveTo>
                <a:lnTo>
                  <a:pt x="2899368" y="2899368"/>
                </a:lnTo>
                <a:lnTo>
                  <a:pt x="2899368" y="0"/>
                </a:lnTo>
                <a:lnTo>
                  <a:pt x="0" y="0"/>
                </a:lnTo>
                <a:lnTo>
                  <a:pt x="0" y="289936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rot="9591631">
            <a:off x="-103891" y="8972652"/>
            <a:ext cx="1296468" cy="1720795"/>
          </a:xfrm>
          <a:custGeom>
            <a:avLst/>
            <a:gdLst/>
            <a:ahLst/>
            <a:cxnLst/>
            <a:rect l="l" t="t" r="r" b="b"/>
            <a:pathLst>
              <a:path w="1296468" h="1720795">
                <a:moveTo>
                  <a:pt x="0" y="0"/>
                </a:moveTo>
                <a:lnTo>
                  <a:pt x="1296468" y="0"/>
                </a:lnTo>
                <a:lnTo>
                  <a:pt x="1296468" y="1720796"/>
                </a:lnTo>
                <a:lnTo>
                  <a:pt x="0" y="1720796"/>
                </a:lnTo>
                <a:lnTo>
                  <a:pt x="0" y="0"/>
                </a:lnTo>
                <a:close/>
              </a:path>
            </a:pathLst>
          </a:custGeom>
          <a:blipFill>
            <a:blip r:embed="rId6">
              <a:extLst>
                <a:ext uri="{96DAC541-7B7A-43D3-8B79-37D633B846F1}">
                  <asvg:svgBlip xmlns:asvg="http://schemas.microsoft.com/office/drawing/2016/SVG/main" r:embed="rId7"/>
                </a:ext>
              </a:extLst>
            </a:blip>
            <a:stretch>
              <a:fillRect r="-23617"/>
            </a:stretch>
          </a:blipFill>
        </p:spPr>
        <p:txBody>
          <a:bodyPr/>
          <a:lstStyle/>
          <a:p>
            <a:endParaRPr lang="en-US"/>
          </a:p>
        </p:txBody>
      </p:sp>
      <p:sp>
        <p:nvSpPr>
          <p:cNvPr id="17" name="Freeform 17"/>
          <p:cNvSpPr/>
          <p:nvPr/>
        </p:nvSpPr>
        <p:spPr>
          <a:xfrm rot="238043">
            <a:off x="17045179" y="8972652"/>
            <a:ext cx="1296468" cy="1720795"/>
          </a:xfrm>
          <a:custGeom>
            <a:avLst/>
            <a:gdLst/>
            <a:ahLst/>
            <a:cxnLst/>
            <a:rect l="l" t="t" r="r" b="b"/>
            <a:pathLst>
              <a:path w="1296468" h="1720795">
                <a:moveTo>
                  <a:pt x="0" y="0"/>
                </a:moveTo>
                <a:lnTo>
                  <a:pt x="1296468" y="0"/>
                </a:lnTo>
                <a:lnTo>
                  <a:pt x="1296468" y="1720796"/>
                </a:lnTo>
                <a:lnTo>
                  <a:pt x="0" y="1720796"/>
                </a:lnTo>
                <a:lnTo>
                  <a:pt x="0" y="0"/>
                </a:lnTo>
                <a:close/>
              </a:path>
            </a:pathLst>
          </a:custGeom>
          <a:blipFill>
            <a:blip r:embed="rId6">
              <a:extLst>
                <a:ext uri="{96DAC541-7B7A-43D3-8B79-37D633B846F1}">
                  <asvg:svgBlip xmlns:asvg="http://schemas.microsoft.com/office/drawing/2016/SVG/main" r:embed="rId7"/>
                </a:ext>
              </a:extLst>
            </a:blip>
            <a:stretch>
              <a:fillRect r="-23617"/>
            </a:stretch>
          </a:blipFill>
        </p:spPr>
        <p:txBody>
          <a:bodyPr/>
          <a:lstStyle/>
          <a:p>
            <a:endParaRPr lang="en-US"/>
          </a:p>
        </p:txBody>
      </p:sp>
      <p:sp>
        <p:nvSpPr>
          <p:cNvPr id="24" name="Freeform 10">
            <a:extLst>
              <a:ext uri="{FF2B5EF4-FFF2-40B4-BE49-F238E27FC236}">
                <a16:creationId xmlns:a16="http://schemas.microsoft.com/office/drawing/2014/main" id="{17BDE94A-FAA1-D6D3-049E-ED0625D176E8}"/>
              </a:ext>
            </a:extLst>
          </p:cNvPr>
          <p:cNvSpPr/>
          <p:nvPr/>
        </p:nvSpPr>
        <p:spPr>
          <a:xfrm rot="920322">
            <a:off x="16749723" y="7852243"/>
            <a:ext cx="1345816" cy="2297679"/>
          </a:xfrm>
          <a:custGeom>
            <a:avLst/>
            <a:gdLst/>
            <a:ahLst/>
            <a:cxnLst/>
            <a:rect l="l" t="t" r="r" b="b"/>
            <a:pathLst>
              <a:path w="1345816" h="2297679">
                <a:moveTo>
                  <a:pt x="0" y="0"/>
                </a:moveTo>
                <a:lnTo>
                  <a:pt x="1345816" y="0"/>
                </a:lnTo>
                <a:lnTo>
                  <a:pt x="1345816" y="2297679"/>
                </a:lnTo>
                <a:lnTo>
                  <a:pt x="0" y="22976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6" name="Freeform 13">
            <a:extLst>
              <a:ext uri="{FF2B5EF4-FFF2-40B4-BE49-F238E27FC236}">
                <a16:creationId xmlns:a16="http://schemas.microsoft.com/office/drawing/2014/main" id="{EA1D126A-F6E1-86CA-9FFD-0E0A9825ADD2}"/>
              </a:ext>
            </a:extLst>
          </p:cNvPr>
          <p:cNvSpPr/>
          <p:nvPr/>
        </p:nvSpPr>
        <p:spPr>
          <a:xfrm flipH="1" flipV="1">
            <a:off x="0" y="8648700"/>
            <a:ext cx="2438400" cy="1638300"/>
          </a:xfrm>
          <a:custGeom>
            <a:avLst/>
            <a:gdLst/>
            <a:ahLst/>
            <a:cxnLst/>
            <a:rect l="l" t="t" r="r" b="b"/>
            <a:pathLst>
              <a:path w="3636405" h="2784090">
                <a:moveTo>
                  <a:pt x="3636405" y="2784090"/>
                </a:moveTo>
                <a:lnTo>
                  <a:pt x="0" y="2784090"/>
                </a:lnTo>
                <a:lnTo>
                  <a:pt x="0" y="0"/>
                </a:lnTo>
                <a:lnTo>
                  <a:pt x="3636405" y="0"/>
                </a:lnTo>
                <a:lnTo>
                  <a:pt x="3636405" y="2784090"/>
                </a:lnTo>
                <a:close/>
              </a:path>
            </a:pathLst>
          </a:custGeom>
          <a:blipFill>
            <a:blip r:embed="rId10">
              <a:extLst>
                <a:ext uri="{96DAC541-7B7A-43D3-8B79-37D633B846F1}">
                  <asvg:svgBlip xmlns:asvg="http://schemas.microsoft.com/office/drawing/2016/SVG/main" r:embed="rId11"/>
                </a:ext>
              </a:extLst>
            </a:blip>
            <a:stretch>
              <a:fillRect l="-7496" t="-23517" r="-5659" b="-24279"/>
            </a:stretch>
          </a:blipFill>
        </p:spPr>
        <p:txBody>
          <a:bodyPr/>
          <a:lstStyle/>
          <a:p>
            <a:endParaRPr lang="en-US"/>
          </a:p>
        </p:txBody>
      </p:sp>
      <p:grpSp>
        <p:nvGrpSpPr>
          <p:cNvPr id="27" name="Group 7">
            <a:extLst>
              <a:ext uri="{FF2B5EF4-FFF2-40B4-BE49-F238E27FC236}">
                <a16:creationId xmlns:a16="http://schemas.microsoft.com/office/drawing/2014/main" id="{89AD8040-1C5E-D970-0F52-FBD34204C410}"/>
              </a:ext>
            </a:extLst>
          </p:cNvPr>
          <p:cNvGrpSpPr>
            <a:grpSpLocks noChangeAspect="1"/>
          </p:cNvGrpSpPr>
          <p:nvPr/>
        </p:nvGrpSpPr>
        <p:grpSpPr>
          <a:xfrm>
            <a:off x="1028700" y="3951146"/>
            <a:ext cx="10078534" cy="5669104"/>
            <a:chOff x="0" y="0"/>
            <a:chExt cx="11289030" cy="6350000"/>
          </a:xfrm>
        </p:grpSpPr>
        <p:sp>
          <p:nvSpPr>
            <p:cNvPr id="28" name="Freeform 8">
              <a:extLst>
                <a:ext uri="{FF2B5EF4-FFF2-40B4-BE49-F238E27FC236}">
                  <a16:creationId xmlns:a16="http://schemas.microsoft.com/office/drawing/2014/main" id="{653BE93C-633A-E802-F24C-CC61A76FFAA0}"/>
                </a:ext>
              </a:extLst>
            </p:cNvPr>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p:spPr>
          <p:txBody>
            <a:bodyPr/>
            <a:lstStyle/>
            <a:p>
              <a:endParaRPr lang="en-US"/>
            </a:p>
          </p:txBody>
        </p:sp>
      </p:grpSp>
      <p:grpSp>
        <p:nvGrpSpPr>
          <p:cNvPr id="29" name="Group 28">
            <a:extLst>
              <a:ext uri="{FF2B5EF4-FFF2-40B4-BE49-F238E27FC236}">
                <a16:creationId xmlns:a16="http://schemas.microsoft.com/office/drawing/2014/main" id="{41892456-9EE3-B4BD-F5BD-0DFD2DC7423D}"/>
              </a:ext>
            </a:extLst>
          </p:cNvPr>
          <p:cNvGrpSpPr/>
          <p:nvPr/>
        </p:nvGrpSpPr>
        <p:grpSpPr>
          <a:xfrm>
            <a:off x="5981699" y="-19897"/>
            <a:ext cx="6324600" cy="1590987"/>
            <a:chOff x="5715000" y="-27216"/>
            <a:chExt cx="6324600" cy="1590987"/>
          </a:xfrm>
        </p:grpSpPr>
        <p:sp>
          <p:nvSpPr>
            <p:cNvPr id="30" name="Round Same Side Corner Rectangle 11">
              <a:extLst>
                <a:ext uri="{FF2B5EF4-FFF2-40B4-BE49-F238E27FC236}">
                  <a16:creationId xmlns:a16="http://schemas.microsoft.com/office/drawing/2014/main" id="{8FDE85BD-1954-BE1C-62E7-0E16B0F13512}"/>
                </a:ext>
              </a:extLst>
            </p:cNvPr>
            <p:cNvSpPr/>
            <p:nvPr/>
          </p:nvSpPr>
          <p:spPr>
            <a:xfrm flipV="1">
              <a:off x="5715000" y="-27216"/>
              <a:ext cx="6324600" cy="1590987"/>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C2ADAE25-2893-F815-C73F-4F524929F544}"/>
                </a:ext>
              </a:extLst>
            </p:cNvPr>
            <p:cNvSpPr txBox="1"/>
            <p:nvPr/>
          </p:nvSpPr>
          <p:spPr>
            <a:xfrm>
              <a:off x="6515100" y="260445"/>
              <a:ext cx="47244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pic>
        <p:nvPicPr>
          <p:cNvPr id="32" name="Picture 4" descr="la musique ">
            <a:extLst>
              <a:ext uri="{FF2B5EF4-FFF2-40B4-BE49-F238E27FC236}">
                <a16:creationId xmlns:a16="http://schemas.microsoft.com/office/drawing/2014/main" id="{F520CC58-04D6-2F9A-2559-EAE46DD032C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92600" y="214579"/>
            <a:ext cx="1068848" cy="106884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AE0DDC28-8331-0E67-8B6E-20C8E7499162}"/>
              </a:ext>
            </a:extLst>
          </p:cNvPr>
          <p:cNvSpPr txBox="1"/>
          <p:nvPr/>
        </p:nvSpPr>
        <p:spPr>
          <a:xfrm>
            <a:off x="1764757" y="2231803"/>
            <a:ext cx="14758482" cy="1839606"/>
          </a:xfrm>
          <a:prstGeom prst="rect">
            <a:avLst/>
          </a:prstGeom>
          <a:noFill/>
        </p:spPr>
        <p:txBody>
          <a:bodyPr wrap="square" rtlCol="0">
            <a:spAutoFit/>
          </a:bodyPr>
          <a:lstStyle/>
          <a:p>
            <a:pPr algn="ctr">
              <a:lnSpc>
                <a:spcPct val="150000"/>
              </a:lnSpc>
            </a:pPr>
            <a:r>
              <a:rPr lang="en-US" sz="4000" b="1">
                <a:latin typeface="Arial" panose="020B0604020202020204" pitchFamily="34" charset="0"/>
                <a:cs typeface="Arial" panose="020B0604020202020204" pitchFamily="34" charset="0"/>
              </a:rPr>
              <a:t>Các em </a:t>
            </a:r>
            <a:r>
              <a:rPr lang="vi-VN" sz="4000" b="1">
                <a:latin typeface="Arial" panose="020B0604020202020204" pitchFamily="34" charset="0"/>
                <a:cs typeface="Arial" panose="020B0604020202020204" pitchFamily="34" charset="0"/>
              </a:rPr>
              <a:t>lắng nghe và hát theo bài hát</a:t>
            </a:r>
            <a:r>
              <a:rPr lang="en-US" sz="4000" b="1">
                <a:latin typeface="Arial" panose="020B0604020202020204" pitchFamily="34" charset="0"/>
                <a:cs typeface="Arial" panose="020B0604020202020204" pitchFamily="34" charset="0"/>
              </a:rPr>
              <a:t> “</a:t>
            </a:r>
            <a:r>
              <a:rPr lang="en-US" sz="4000" b="1" i="1">
                <a:latin typeface="Arial" panose="020B0604020202020204" pitchFamily="34" charset="0"/>
                <a:cs typeface="Arial" panose="020B0604020202020204" pitchFamily="34" charset="0"/>
              </a:rPr>
              <a:t>Ngại gì không đi” (</a:t>
            </a:r>
            <a:r>
              <a:rPr lang="vi-VN" sz="4000" b="1" i="1">
                <a:latin typeface="Arial" panose="020B0604020202020204" pitchFamily="34" charset="0"/>
                <a:cs typeface="Arial" panose="020B0604020202020204" pitchFamily="34" charset="0"/>
              </a:rPr>
              <a:t>Sáng tác: </a:t>
            </a:r>
            <a:r>
              <a:rPr lang="en-US" sz="4000" b="1" i="1">
                <a:latin typeface="Arial" panose="020B0604020202020204" pitchFamily="34" charset="0"/>
                <a:cs typeface="Arial" panose="020B0604020202020204" pitchFamily="34" charset="0"/>
              </a:rPr>
              <a:t>Bùi Công Nam)</a:t>
            </a:r>
          </a:p>
        </p:txBody>
      </p:sp>
      <p:pic>
        <p:nvPicPr>
          <p:cNvPr id="34" name="Picture 33" descr="A group of children singing&#10;&#10;Description automatically generated">
            <a:extLst>
              <a:ext uri="{FF2B5EF4-FFF2-40B4-BE49-F238E27FC236}">
                <a16:creationId xmlns:a16="http://schemas.microsoft.com/office/drawing/2014/main" id="{D579A499-509F-5C27-C3C4-446E35DF6C9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48212" y="4104066"/>
            <a:ext cx="8991571" cy="6324600"/>
          </a:xfrm>
          <a:prstGeom prst="rect">
            <a:avLst/>
          </a:prstGeom>
        </p:spPr>
      </p:pic>
      <p:pic>
        <p:nvPicPr>
          <p:cNvPr id="2" name="NGẠI GÌ KHÔNG ĐI - BÙI CÔNG NAM - Lyric Video - Nhạc Hot Tik Tok">
            <a:hlinkClick r:id="" action="ppaction://media"/>
            <a:extLst>
              <a:ext uri="{FF2B5EF4-FFF2-40B4-BE49-F238E27FC236}">
                <a16:creationId xmlns:a16="http://schemas.microsoft.com/office/drawing/2014/main" id="{93299F53-6CAB-1207-C46C-B666588D2A14}"/>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292609" y="3196812"/>
            <a:ext cx="1537663" cy="1537663"/>
          </a:xfrm>
          <a:prstGeom prst="rect">
            <a:avLst/>
          </a:prstGeom>
        </p:spPr>
      </p:pic>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239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sp>
        <p:nvSpPr>
          <p:cNvPr id="16" name="Freeform 16"/>
          <p:cNvSpPr/>
          <p:nvPr/>
        </p:nvSpPr>
        <p:spPr>
          <a:xfrm rot="9591631">
            <a:off x="256607" y="8395620"/>
            <a:ext cx="1296468" cy="1720795"/>
          </a:xfrm>
          <a:custGeom>
            <a:avLst/>
            <a:gdLst/>
            <a:ahLst/>
            <a:cxnLst/>
            <a:rect l="l" t="t" r="r" b="b"/>
            <a:pathLst>
              <a:path w="1296468" h="1720795">
                <a:moveTo>
                  <a:pt x="0" y="0"/>
                </a:moveTo>
                <a:lnTo>
                  <a:pt x="1296468" y="0"/>
                </a:lnTo>
                <a:lnTo>
                  <a:pt x="1296468" y="1720796"/>
                </a:lnTo>
                <a:lnTo>
                  <a:pt x="0" y="1720796"/>
                </a:lnTo>
                <a:lnTo>
                  <a:pt x="0" y="0"/>
                </a:lnTo>
                <a:close/>
              </a:path>
            </a:pathLst>
          </a:custGeom>
          <a:blipFill>
            <a:blip r:embed="rId2">
              <a:extLst>
                <a:ext uri="{96DAC541-7B7A-43D3-8B79-37D633B846F1}">
                  <asvg:svgBlip xmlns:asvg="http://schemas.microsoft.com/office/drawing/2016/SVG/main" r:embed="rId3"/>
                </a:ext>
              </a:extLst>
            </a:blip>
            <a:stretch>
              <a:fillRect r="-23617"/>
            </a:stretch>
          </a:blipFill>
        </p:spPr>
        <p:txBody>
          <a:bodyPr/>
          <a:lstStyle/>
          <a:p>
            <a:endParaRPr lang="en-US"/>
          </a:p>
        </p:txBody>
      </p:sp>
      <p:grpSp>
        <p:nvGrpSpPr>
          <p:cNvPr id="4" name="Group 2">
            <a:extLst>
              <a:ext uri="{FF2B5EF4-FFF2-40B4-BE49-F238E27FC236}">
                <a16:creationId xmlns:a16="http://schemas.microsoft.com/office/drawing/2014/main" id="{232C9CE2-0B26-CAFE-ED87-2D357C40885B}"/>
              </a:ext>
            </a:extLst>
          </p:cNvPr>
          <p:cNvGrpSpPr/>
          <p:nvPr/>
        </p:nvGrpSpPr>
        <p:grpSpPr>
          <a:xfrm>
            <a:off x="-159715" y="-179686"/>
            <a:ext cx="18607430" cy="660193"/>
            <a:chOff x="0" y="0"/>
            <a:chExt cx="754546" cy="26771"/>
          </a:xfrm>
        </p:grpSpPr>
        <p:sp>
          <p:nvSpPr>
            <p:cNvPr id="5" name="Freeform 3">
              <a:extLst>
                <a:ext uri="{FF2B5EF4-FFF2-40B4-BE49-F238E27FC236}">
                  <a16:creationId xmlns:a16="http://schemas.microsoft.com/office/drawing/2014/main" id="{997BB060-118D-3A4B-7E09-C0AFB9844F36}"/>
                </a:ext>
              </a:extLst>
            </p:cNvPr>
            <p:cNvSpPr/>
            <p:nvPr/>
          </p:nvSpPr>
          <p:spPr>
            <a:xfrm>
              <a:off x="0" y="0"/>
              <a:ext cx="754546" cy="26771"/>
            </a:xfrm>
            <a:custGeom>
              <a:avLst/>
              <a:gdLst/>
              <a:ahLst/>
              <a:cxnLst/>
              <a:rect l="l" t="t" r="r" b="b"/>
              <a:pathLst>
                <a:path w="754546" h="26771">
                  <a:moveTo>
                    <a:pt x="0" y="0"/>
                  </a:moveTo>
                  <a:lnTo>
                    <a:pt x="754546" y="0"/>
                  </a:lnTo>
                  <a:lnTo>
                    <a:pt x="754546" y="26771"/>
                  </a:lnTo>
                  <a:lnTo>
                    <a:pt x="0" y="26771"/>
                  </a:lnTo>
                  <a:close/>
                </a:path>
              </a:pathLst>
            </a:custGeom>
            <a:solidFill>
              <a:srgbClr val="8593F2"/>
            </a:solidFill>
            <a:ln w="19050">
              <a:solidFill>
                <a:srgbClr val="000000"/>
              </a:solidFill>
            </a:ln>
          </p:spPr>
          <p:txBody>
            <a:bodyPr/>
            <a:lstStyle/>
            <a:p>
              <a:endParaRPr lang="en-US"/>
            </a:p>
          </p:txBody>
        </p:sp>
        <p:sp>
          <p:nvSpPr>
            <p:cNvPr id="6" name="TextBox 5">
              <a:extLst>
                <a:ext uri="{FF2B5EF4-FFF2-40B4-BE49-F238E27FC236}">
                  <a16:creationId xmlns:a16="http://schemas.microsoft.com/office/drawing/2014/main" id="{88E33CBF-2E23-8BD0-CD59-08FAC72DEA63}"/>
                </a:ext>
              </a:extLst>
            </p:cNvPr>
            <p:cNvSpPr txBox="1"/>
            <p:nvPr/>
          </p:nvSpPr>
          <p:spPr>
            <a:xfrm>
              <a:off x="0" y="-28575"/>
              <a:ext cx="812800" cy="841375"/>
            </a:xfrm>
            <a:prstGeom prst="rect">
              <a:avLst/>
            </a:prstGeom>
          </p:spPr>
          <p:txBody>
            <a:bodyPr lIns="50800" tIns="50800" rIns="50800" bIns="50800" rtlCol="0" anchor="ctr"/>
            <a:lstStyle/>
            <a:p>
              <a:pPr algn="ctr">
                <a:lnSpc>
                  <a:spcPts val="2600"/>
                </a:lnSpc>
              </a:pPr>
              <a:endParaRPr/>
            </a:p>
          </p:txBody>
        </p:sp>
      </p:grpSp>
      <p:pic>
        <p:nvPicPr>
          <p:cNvPr id="7" name="Picture 3">
            <a:extLst>
              <a:ext uri="{FF2B5EF4-FFF2-40B4-BE49-F238E27FC236}">
                <a16:creationId xmlns:a16="http://schemas.microsoft.com/office/drawing/2014/main" id="{CA70145F-F291-8426-2F25-498FC8AAEB68}"/>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t="18041"/>
          <a:stretch>
            <a:fillRect/>
          </a:stretch>
        </p:blipFill>
        <p:spPr>
          <a:xfrm>
            <a:off x="2709035" y="-179686"/>
            <a:ext cx="9775128" cy="7432326"/>
          </a:xfrm>
          <a:prstGeom prst="rect">
            <a:avLst/>
          </a:prstGeom>
        </p:spPr>
      </p:pic>
      <p:sp>
        <p:nvSpPr>
          <p:cNvPr id="8" name="TextBox 7">
            <a:extLst>
              <a:ext uri="{FF2B5EF4-FFF2-40B4-BE49-F238E27FC236}">
                <a16:creationId xmlns:a16="http://schemas.microsoft.com/office/drawing/2014/main" id="{465F2713-0D63-48DC-EAC8-F37E49E9D584}"/>
              </a:ext>
            </a:extLst>
          </p:cNvPr>
          <p:cNvSpPr txBox="1"/>
          <p:nvPr/>
        </p:nvSpPr>
        <p:spPr>
          <a:xfrm>
            <a:off x="3550333" y="2813195"/>
            <a:ext cx="8092531" cy="3013838"/>
          </a:xfrm>
          <a:prstGeom prst="rect">
            <a:avLst/>
          </a:prstGeom>
          <a:noFill/>
        </p:spPr>
        <p:txBody>
          <a:bodyPr wrap="square">
            <a:spAutoFit/>
          </a:bodyPr>
          <a:lstStyle/>
          <a:p>
            <a:pPr marR="0" algn="ctr">
              <a:lnSpc>
                <a:spcPct val="150000"/>
              </a:lnSpc>
              <a:spcBef>
                <a:spcPts val="0"/>
              </a:spcBef>
              <a:spcAft>
                <a:spcPts val="0"/>
              </a:spcAft>
            </a:pPr>
            <a:r>
              <a:rPr lang="en-US" sz="4400">
                <a:latin typeface="Arial" panose="020B0604020202020204" pitchFamily="34" charset="0"/>
                <a:ea typeface="Calibri" panose="020F0502020204030204" pitchFamily="34" charset="0"/>
                <a:cs typeface="Arial" panose="020B0604020202020204" pitchFamily="34" charset="0"/>
              </a:rPr>
              <a:t>Các em hãy </a:t>
            </a:r>
            <a:r>
              <a:rPr lang="vi-VN" sz="4400">
                <a:ea typeface="Calibri" panose="020F0502020204030204" pitchFamily="34" charset="0"/>
                <a:cs typeface="Arial" panose="020B0604020202020204" pitchFamily="34" charset="0"/>
              </a:rPr>
              <a:t>chia sẻ những điều học hỏi được sau khi tham gia các hoạt động</a:t>
            </a:r>
            <a:endParaRPr lang="en-US" sz="4400">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5">
            <a:extLst>
              <a:ext uri="{FF2B5EF4-FFF2-40B4-BE49-F238E27FC236}">
                <a16:creationId xmlns:a16="http://schemas.microsoft.com/office/drawing/2014/main" id="{91166BD3-DCA6-C7D4-CA0E-08197541E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757050" y="4529962"/>
            <a:ext cx="3454223" cy="5757038"/>
          </a:xfrm>
          <a:prstGeom prst="rect">
            <a:avLst/>
          </a:prstGeom>
        </p:spPr>
      </p:pic>
    </p:spTree>
    <p:extLst>
      <p:ext uri="{BB962C8B-B14F-4D97-AF65-F5344CB8AC3E}">
        <p14:creationId xmlns:p14="http://schemas.microsoft.com/office/powerpoint/2010/main" val="4189884954"/>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sp>
        <p:nvSpPr>
          <p:cNvPr id="15" name="Freeform 15"/>
          <p:cNvSpPr/>
          <p:nvPr/>
        </p:nvSpPr>
        <p:spPr>
          <a:xfrm flipH="1">
            <a:off x="15722565" y="7151700"/>
            <a:ext cx="2565435" cy="3135300"/>
          </a:xfrm>
          <a:custGeom>
            <a:avLst/>
            <a:gdLst/>
            <a:ahLst/>
            <a:cxnLst/>
            <a:rect l="l" t="t" r="r" b="b"/>
            <a:pathLst>
              <a:path w="2565435" h="3135300">
                <a:moveTo>
                  <a:pt x="2565435" y="0"/>
                </a:moveTo>
                <a:lnTo>
                  <a:pt x="0" y="0"/>
                </a:lnTo>
                <a:lnTo>
                  <a:pt x="0" y="3135300"/>
                </a:lnTo>
                <a:lnTo>
                  <a:pt x="2565435" y="3135300"/>
                </a:lnTo>
                <a:lnTo>
                  <a:pt x="2565435"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6"/>
          <p:cNvSpPr/>
          <p:nvPr/>
        </p:nvSpPr>
        <p:spPr>
          <a:xfrm flipV="1">
            <a:off x="0" y="0"/>
            <a:ext cx="2565435" cy="3135300"/>
          </a:xfrm>
          <a:custGeom>
            <a:avLst/>
            <a:gdLst/>
            <a:ahLst/>
            <a:cxnLst/>
            <a:rect l="l" t="t" r="r" b="b"/>
            <a:pathLst>
              <a:path w="2565435" h="3135300">
                <a:moveTo>
                  <a:pt x="0" y="3135300"/>
                </a:moveTo>
                <a:lnTo>
                  <a:pt x="2565435" y="3135300"/>
                </a:lnTo>
                <a:lnTo>
                  <a:pt x="2565435" y="0"/>
                </a:lnTo>
                <a:lnTo>
                  <a:pt x="0" y="0"/>
                </a:lnTo>
                <a:lnTo>
                  <a:pt x="0" y="31353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a:off x="-25263" y="8093935"/>
            <a:ext cx="1820775" cy="2259898"/>
          </a:xfrm>
          <a:custGeom>
            <a:avLst/>
            <a:gdLst/>
            <a:ahLst/>
            <a:cxnLst/>
            <a:rect l="l" t="t" r="r" b="b"/>
            <a:pathLst>
              <a:path w="1820775" h="2259898">
                <a:moveTo>
                  <a:pt x="0" y="0"/>
                </a:moveTo>
                <a:lnTo>
                  <a:pt x="1820775" y="0"/>
                </a:lnTo>
                <a:lnTo>
                  <a:pt x="1820775" y="2259898"/>
                </a:lnTo>
                <a:lnTo>
                  <a:pt x="0" y="2259898"/>
                </a:lnTo>
                <a:lnTo>
                  <a:pt x="0" y="0"/>
                </a:lnTo>
                <a:close/>
              </a:path>
            </a:pathLst>
          </a:custGeom>
          <a:blipFill>
            <a:blip r:embed="rId4">
              <a:extLst>
                <a:ext uri="{96DAC541-7B7A-43D3-8B79-37D633B846F1}">
                  <asvg:svgBlip xmlns:asvg="http://schemas.microsoft.com/office/drawing/2016/SVG/main" r:embed="rId5"/>
                </a:ext>
              </a:extLst>
            </a:blip>
            <a:stretch>
              <a:fillRect l="-97225" b="-82079"/>
            </a:stretch>
          </a:blipFill>
        </p:spPr>
        <p:txBody>
          <a:bodyPr/>
          <a:lstStyle/>
          <a:p>
            <a:endParaRPr lang="en-US"/>
          </a:p>
        </p:txBody>
      </p:sp>
      <p:sp>
        <p:nvSpPr>
          <p:cNvPr id="18" name="Freeform 18"/>
          <p:cNvSpPr/>
          <p:nvPr/>
        </p:nvSpPr>
        <p:spPr>
          <a:xfrm flipH="1" flipV="1">
            <a:off x="16467225" y="0"/>
            <a:ext cx="1820775" cy="2259898"/>
          </a:xfrm>
          <a:custGeom>
            <a:avLst/>
            <a:gdLst/>
            <a:ahLst/>
            <a:cxnLst/>
            <a:rect l="l" t="t" r="r" b="b"/>
            <a:pathLst>
              <a:path w="1820775" h="2259898">
                <a:moveTo>
                  <a:pt x="1820775" y="2259898"/>
                </a:moveTo>
                <a:lnTo>
                  <a:pt x="0" y="2259898"/>
                </a:lnTo>
                <a:lnTo>
                  <a:pt x="0" y="0"/>
                </a:lnTo>
                <a:lnTo>
                  <a:pt x="1820775" y="0"/>
                </a:lnTo>
                <a:lnTo>
                  <a:pt x="1820775" y="2259898"/>
                </a:lnTo>
                <a:close/>
              </a:path>
            </a:pathLst>
          </a:custGeom>
          <a:blipFill>
            <a:blip r:embed="rId4">
              <a:extLst>
                <a:ext uri="{96DAC541-7B7A-43D3-8B79-37D633B846F1}">
                  <asvg:svgBlip xmlns:asvg="http://schemas.microsoft.com/office/drawing/2016/SVG/main" r:embed="rId5"/>
                </a:ext>
              </a:extLst>
            </a:blip>
            <a:stretch>
              <a:fillRect l="-97225" b="-82079"/>
            </a:stretch>
          </a:blipFill>
        </p:spPr>
        <p:txBody>
          <a:bodyPr/>
          <a:lstStyle/>
          <a:p>
            <a:endParaRPr lang="en-US"/>
          </a:p>
        </p:txBody>
      </p:sp>
      <p:sp>
        <p:nvSpPr>
          <p:cNvPr id="6" name="TextBox 5">
            <a:extLst>
              <a:ext uri="{FF2B5EF4-FFF2-40B4-BE49-F238E27FC236}">
                <a16:creationId xmlns:a16="http://schemas.microsoft.com/office/drawing/2014/main" id="{FF1EFCD4-9CA8-38E9-6B00-56C6CDB27245}"/>
              </a:ext>
            </a:extLst>
          </p:cNvPr>
          <p:cNvSpPr txBox="1"/>
          <p:nvPr/>
        </p:nvSpPr>
        <p:spPr>
          <a:xfrm>
            <a:off x="4603205" y="1261630"/>
            <a:ext cx="9081589" cy="1107996"/>
          </a:xfrm>
          <a:prstGeom prst="rect">
            <a:avLst/>
          </a:prstGeom>
          <a:noFill/>
        </p:spPr>
        <p:txBody>
          <a:bodyPr wrap="square" rtlCol="0">
            <a:spAutoFit/>
          </a:bodyPr>
          <a:lstStyle/>
          <a:p>
            <a:pPr algn="ctr"/>
            <a:r>
              <a:rPr lang="en-US" sz="6600" b="1">
                <a:solidFill>
                  <a:srgbClr val="C00000"/>
                </a:solidFill>
                <a:latin typeface="Arial" panose="020B0604020202020204" pitchFamily="34" charset="0"/>
                <a:ea typeface="Calibri" panose="020F0502020204030204" pitchFamily="34" charset="0"/>
                <a:cs typeface="Arial" panose="020B0604020202020204" pitchFamily="34" charset="0"/>
              </a:rPr>
              <a:t>HƯỚNG DẪN VỀ NHÀ</a:t>
            </a:r>
          </a:p>
        </p:txBody>
      </p:sp>
      <p:grpSp>
        <p:nvGrpSpPr>
          <p:cNvPr id="13" name="Group 12">
            <a:extLst>
              <a:ext uri="{FF2B5EF4-FFF2-40B4-BE49-F238E27FC236}">
                <a16:creationId xmlns:a16="http://schemas.microsoft.com/office/drawing/2014/main" id="{E9DB95CD-FA0C-0FBD-556F-E5B08102C464}"/>
              </a:ext>
            </a:extLst>
          </p:cNvPr>
          <p:cNvGrpSpPr/>
          <p:nvPr/>
        </p:nvGrpSpPr>
        <p:grpSpPr>
          <a:xfrm>
            <a:off x="1151629" y="2276969"/>
            <a:ext cx="15984740" cy="3304232"/>
            <a:chOff x="1151629" y="2276969"/>
            <a:chExt cx="15984740" cy="3304232"/>
          </a:xfrm>
        </p:grpSpPr>
        <p:grpSp>
          <p:nvGrpSpPr>
            <p:cNvPr id="7" name="Group 6">
              <a:extLst>
                <a:ext uri="{FF2B5EF4-FFF2-40B4-BE49-F238E27FC236}">
                  <a16:creationId xmlns:a16="http://schemas.microsoft.com/office/drawing/2014/main" id="{F11A6E3A-7AE6-9076-E427-45CC2DB687A0}"/>
                </a:ext>
              </a:extLst>
            </p:cNvPr>
            <p:cNvGrpSpPr/>
            <p:nvPr/>
          </p:nvGrpSpPr>
          <p:grpSpPr>
            <a:xfrm>
              <a:off x="1151629" y="2276969"/>
              <a:ext cx="15984740" cy="3304232"/>
              <a:chOff x="1151630" y="2259898"/>
              <a:chExt cx="15984740" cy="3304232"/>
            </a:xfrm>
          </p:grpSpPr>
          <p:grpSp>
            <p:nvGrpSpPr>
              <p:cNvPr id="2" name="Group 2"/>
              <p:cNvGrpSpPr/>
              <p:nvPr/>
            </p:nvGrpSpPr>
            <p:grpSpPr>
              <a:xfrm>
                <a:off x="2690321" y="2875812"/>
                <a:ext cx="14446049" cy="2371638"/>
                <a:chOff x="0" y="0"/>
                <a:chExt cx="3804721" cy="624629"/>
              </a:xfrm>
            </p:grpSpPr>
            <p:sp>
              <p:nvSpPr>
                <p:cNvPr id="3" name="Freeform 3"/>
                <p:cNvSpPr/>
                <p:nvPr/>
              </p:nvSpPr>
              <p:spPr>
                <a:xfrm>
                  <a:off x="0" y="0"/>
                  <a:ext cx="3804721" cy="624629"/>
                </a:xfrm>
                <a:custGeom>
                  <a:avLst/>
                  <a:gdLst/>
                  <a:ahLst/>
                  <a:cxnLst/>
                  <a:rect l="l" t="t" r="r" b="b"/>
                  <a:pathLst>
                    <a:path w="3804721" h="624629">
                      <a:moveTo>
                        <a:pt x="27332" y="0"/>
                      </a:moveTo>
                      <a:lnTo>
                        <a:pt x="3777389" y="0"/>
                      </a:lnTo>
                      <a:cubicBezTo>
                        <a:pt x="3784638" y="0"/>
                        <a:pt x="3791590" y="2880"/>
                        <a:pt x="3796716" y="8005"/>
                      </a:cubicBezTo>
                      <a:cubicBezTo>
                        <a:pt x="3801841" y="13131"/>
                        <a:pt x="3804721" y="20083"/>
                        <a:pt x="3804721" y="27332"/>
                      </a:cubicBezTo>
                      <a:lnTo>
                        <a:pt x="3804721" y="597297"/>
                      </a:lnTo>
                      <a:cubicBezTo>
                        <a:pt x="3804721" y="604546"/>
                        <a:pt x="3801841" y="611498"/>
                        <a:pt x="3796716" y="616624"/>
                      </a:cubicBezTo>
                      <a:cubicBezTo>
                        <a:pt x="3791590" y="621749"/>
                        <a:pt x="3784638" y="624629"/>
                        <a:pt x="3777389" y="624629"/>
                      </a:cubicBezTo>
                      <a:lnTo>
                        <a:pt x="27332" y="624629"/>
                      </a:lnTo>
                      <a:cubicBezTo>
                        <a:pt x="20083" y="624629"/>
                        <a:pt x="13131" y="621749"/>
                        <a:pt x="8005" y="616624"/>
                      </a:cubicBezTo>
                      <a:cubicBezTo>
                        <a:pt x="2880" y="611498"/>
                        <a:pt x="0" y="604546"/>
                        <a:pt x="0" y="597297"/>
                      </a:cubicBezTo>
                      <a:lnTo>
                        <a:pt x="0" y="27332"/>
                      </a:lnTo>
                      <a:cubicBezTo>
                        <a:pt x="0" y="20083"/>
                        <a:pt x="2880" y="13131"/>
                        <a:pt x="8005" y="8005"/>
                      </a:cubicBezTo>
                      <a:cubicBezTo>
                        <a:pt x="13131" y="2880"/>
                        <a:pt x="20083" y="0"/>
                        <a:pt x="27332" y="0"/>
                      </a:cubicBezTo>
                      <a:close/>
                    </a:path>
                  </a:pathLst>
                </a:custGeom>
                <a:solidFill>
                  <a:srgbClr val="FFECAF"/>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151630" y="2259898"/>
                <a:ext cx="3077383" cy="3304232"/>
              </a:xfrm>
              <a:custGeom>
                <a:avLst/>
                <a:gdLst/>
                <a:ahLst/>
                <a:cxnLst/>
                <a:rect l="l" t="t" r="r" b="b"/>
                <a:pathLst>
                  <a:path w="3077383" h="3304232">
                    <a:moveTo>
                      <a:pt x="0" y="0"/>
                    </a:moveTo>
                    <a:lnTo>
                      <a:pt x="3077383" y="0"/>
                    </a:lnTo>
                    <a:lnTo>
                      <a:pt x="3077383" y="3304232"/>
                    </a:lnTo>
                    <a:lnTo>
                      <a:pt x="0" y="33042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12" name="TextBox 11">
              <a:extLst>
                <a:ext uri="{FF2B5EF4-FFF2-40B4-BE49-F238E27FC236}">
                  <a16:creationId xmlns:a16="http://schemas.microsoft.com/office/drawing/2014/main" id="{1D7AE7C9-FE1D-C1E8-AB1E-D5DC148BD78C}"/>
                </a:ext>
              </a:extLst>
            </p:cNvPr>
            <p:cNvSpPr txBox="1"/>
            <p:nvPr/>
          </p:nvSpPr>
          <p:spPr>
            <a:xfrm>
              <a:off x="4863627" y="3693981"/>
              <a:ext cx="10090719" cy="769441"/>
            </a:xfrm>
            <a:prstGeom prst="rect">
              <a:avLst/>
            </a:prstGeom>
            <a:noFill/>
          </p:spPr>
          <p:txBody>
            <a:bodyPr wrap="square">
              <a:spAutoFit/>
            </a:bodyPr>
            <a:lstStyle/>
            <a:p>
              <a:pPr marR="0" algn="ctr">
                <a:spcBef>
                  <a:spcPts val="0"/>
                </a:spcBef>
                <a:spcAft>
                  <a:spcPts val="0"/>
                </a:spcAft>
              </a:pPr>
              <a:r>
                <a:rPr lang="vi-VN" sz="4400" b="1">
                  <a:solidFill>
                    <a:srgbClr val="000000"/>
                  </a:solidFill>
                  <a:latin typeface="Arial" panose="020B0604020202020204" pitchFamily="34" charset="0"/>
                  <a:ea typeface="Calibri" panose="020F0502020204030204" pitchFamily="34" charset="0"/>
                  <a:cs typeface="Arial" panose="020B0604020202020204" pitchFamily="34" charset="0"/>
                </a:rPr>
                <a:t>Ôn tập lại kiến thức đã học </a:t>
              </a:r>
              <a:r>
                <a:rPr lang="en-US" sz="4400" b="1">
                  <a:solidFill>
                    <a:srgbClr val="000000"/>
                  </a:solidFill>
                  <a:latin typeface="Arial" panose="020B0604020202020204" pitchFamily="34" charset="0"/>
                  <a:ea typeface="Calibri" panose="020F0502020204030204" pitchFamily="34" charset="0"/>
                  <a:cs typeface="Arial" panose="020B0604020202020204" pitchFamily="34" charset="0"/>
                </a:rPr>
                <a:t>C</a:t>
              </a:r>
              <a:r>
                <a:rPr lang="vi-VN" sz="4400" b="1">
                  <a:solidFill>
                    <a:srgbClr val="000000"/>
                  </a:solidFill>
                  <a:latin typeface="Arial" panose="020B0604020202020204" pitchFamily="34" charset="0"/>
                  <a:ea typeface="Calibri" panose="020F0502020204030204" pitchFamily="34" charset="0"/>
                  <a:cs typeface="Arial" panose="020B0604020202020204" pitchFamily="34" charset="0"/>
                </a:rPr>
                <a:t>hủ đề 3</a:t>
              </a:r>
            </a:p>
          </p:txBody>
        </p:sp>
      </p:grpSp>
      <p:grpSp>
        <p:nvGrpSpPr>
          <p:cNvPr id="14" name="Group 13">
            <a:extLst>
              <a:ext uri="{FF2B5EF4-FFF2-40B4-BE49-F238E27FC236}">
                <a16:creationId xmlns:a16="http://schemas.microsoft.com/office/drawing/2014/main" id="{C1CEAD78-50A9-94CB-2F30-0CB9EFD0D3EB}"/>
              </a:ext>
            </a:extLst>
          </p:cNvPr>
          <p:cNvGrpSpPr/>
          <p:nvPr/>
        </p:nvGrpSpPr>
        <p:grpSpPr>
          <a:xfrm>
            <a:off x="1151629" y="5581201"/>
            <a:ext cx="15984740" cy="3304232"/>
            <a:chOff x="1151629" y="2276969"/>
            <a:chExt cx="15984740" cy="3304232"/>
          </a:xfrm>
        </p:grpSpPr>
        <p:grpSp>
          <p:nvGrpSpPr>
            <p:cNvPr id="19" name="Group 18">
              <a:extLst>
                <a:ext uri="{FF2B5EF4-FFF2-40B4-BE49-F238E27FC236}">
                  <a16:creationId xmlns:a16="http://schemas.microsoft.com/office/drawing/2014/main" id="{1998F369-2BC1-922E-E156-C161EFA6A0F6}"/>
                </a:ext>
              </a:extLst>
            </p:cNvPr>
            <p:cNvGrpSpPr/>
            <p:nvPr/>
          </p:nvGrpSpPr>
          <p:grpSpPr>
            <a:xfrm>
              <a:off x="1151629" y="2276969"/>
              <a:ext cx="15984740" cy="3304232"/>
              <a:chOff x="1151630" y="2259898"/>
              <a:chExt cx="15984740" cy="3304232"/>
            </a:xfrm>
          </p:grpSpPr>
          <p:grpSp>
            <p:nvGrpSpPr>
              <p:cNvPr id="21" name="Group 2">
                <a:extLst>
                  <a:ext uri="{FF2B5EF4-FFF2-40B4-BE49-F238E27FC236}">
                    <a16:creationId xmlns:a16="http://schemas.microsoft.com/office/drawing/2014/main" id="{DF3A23F3-2D27-1230-368D-0EDC7AAF5ADB}"/>
                  </a:ext>
                </a:extLst>
              </p:cNvPr>
              <p:cNvGrpSpPr/>
              <p:nvPr/>
            </p:nvGrpSpPr>
            <p:grpSpPr>
              <a:xfrm>
                <a:off x="2690321" y="2875812"/>
                <a:ext cx="14446049" cy="2371638"/>
                <a:chOff x="0" y="0"/>
                <a:chExt cx="3804721" cy="624629"/>
              </a:xfrm>
            </p:grpSpPr>
            <p:sp>
              <p:nvSpPr>
                <p:cNvPr id="23" name="Freeform 3">
                  <a:extLst>
                    <a:ext uri="{FF2B5EF4-FFF2-40B4-BE49-F238E27FC236}">
                      <a16:creationId xmlns:a16="http://schemas.microsoft.com/office/drawing/2014/main" id="{788512A5-2FFE-DA9F-35D5-74D76E184F7E}"/>
                    </a:ext>
                  </a:extLst>
                </p:cNvPr>
                <p:cNvSpPr/>
                <p:nvPr/>
              </p:nvSpPr>
              <p:spPr>
                <a:xfrm>
                  <a:off x="0" y="0"/>
                  <a:ext cx="3804721" cy="624629"/>
                </a:xfrm>
                <a:custGeom>
                  <a:avLst/>
                  <a:gdLst/>
                  <a:ahLst/>
                  <a:cxnLst/>
                  <a:rect l="l" t="t" r="r" b="b"/>
                  <a:pathLst>
                    <a:path w="3804721" h="624629">
                      <a:moveTo>
                        <a:pt x="27332" y="0"/>
                      </a:moveTo>
                      <a:lnTo>
                        <a:pt x="3777389" y="0"/>
                      </a:lnTo>
                      <a:cubicBezTo>
                        <a:pt x="3784638" y="0"/>
                        <a:pt x="3791590" y="2880"/>
                        <a:pt x="3796716" y="8005"/>
                      </a:cubicBezTo>
                      <a:cubicBezTo>
                        <a:pt x="3801841" y="13131"/>
                        <a:pt x="3804721" y="20083"/>
                        <a:pt x="3804721" y="27332"/>
                      </a:cubicBezTo>
                      <a:lnTo>
                        <a:pt x="3804721" y="597297"/>
                      </a:lnTo>
                      <a:cubicBezTo>
                        <a:pt x="3804721" y="604546"/>
                        <a:pt x="3801841" y="611498"/>
                        <a:pt x="3796716" y="616624"/>
                      </a:cubicBezTo>
                      <a:cubicBezTo>
                        <a:pt x="3791590" y="621749"/>
                        <a:pt x="3784638" y="624629"/>
                        <a:pt x="3777389" y="624629"/>
                      </a:cubicBezTo>
                      <a:lnTo>
                        <a:pt x="27332" y="624629"/>
                      </a:lnTo>
                      <a:cubicBezTo>
                        <a:pt x="20083" y="624629"/>
                        <a:pt x="13131" y="621749"/>
                        <a:pt x="8005" y="616624"/>
                      </a:cubicBezTo>
                      <a:cubicBezTo>
                        <a:pt x="2880" y="611498"/>
                        <a:pt x="0" y="604546"/>
                        <a:pt x="0" y="597297"/>
                      </a:cubicBezTo>
                      <a:lnTo>
                        <a:pt x="0" y="27332"/>
                      </a:lnTo>
                      <a:cubicBezTo>
                        <a:pt x="0" y="20083"/>
                        <a:pt x="2880" y="13131"/>
                        <a:pt x="8005" y="8005"/>
                      </a:cubicBezTo>
                      <a:cubicBezTo>
                        <a:pt x="13131" y="2880"/>
                        <a:pt x="20083" y="0"/>
                        <a:pt x="27332" y="0"/>
                      </a:cubicBezTo>
                      <a:close/>
                    </a:path>
                  </a:pathLst>
                </a:custGeom>
                <a:solidFill>
                  <a:srgbClr val="FFECAF"/>
                </a:solidFill>
              </p:spPr>
              <p:txBody>
                <a:bodyPr/>
                <a:lstStyle/>
                <a:p>
                  <a:endParaRPr lang="en-US"/>
                </a:p>
              </p:txBody>
            </p:sp>
            <p:sp>
              <p:nvSpPr>
                <p:cNvPr id="24" name="TextBox 4">
                  <a:extLst>
                    <a:ext uri="{FF2B5EF4-FFF2-40B4-BE49-F238E27FC236}">
                      <a16:creationId xmlns:a16="http://schemas.microsoft.com/office/drawing/2014/main" id="{2B82B89A-DEE0-3BBA-26A2-73A495B1FE1E}"/>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2" name="Freeform 5">
                <a:extLst>
                  <a:ext uri="{FF2B5EF4-FFF2-40B4-BE49-F238E27FC236}">
                    <a16:creationId xmlns:a16="http://schemas.microsoft.com/office/drawing/2014/main" id="{0CD24EA2-FC7C-3D46-2CD4-F0862F1818EC}"/>
                  </a:ext>
                </a:extLst>
              </p:cNvPr>
              <p:cNvSpPr/>
              <p:nvPr/>
            </p:nvSpPr>
            <p:spPr>
              <a:xfrm>
                <a:off x="1151630" y="2259898"/>
                <a:ext cx="3077383" cy="3304232"/>
              </a:xfrm>
              <a:custGeom>
                <a:avLst/>
                <a:gdLst/>
                <a:ahLst/>
                <a:cxnLst/>
                <a:rect l="l" t="t" r="r" b="b"/>
                <a:pathLst>
                  <a:path w="3077383" h="3304232">
                    <a:moveTo>
                      <a:pt x="0" y="0"/>
                    </a:moveTo>
                    <a:lnTo>
                      <a:pt x="3077383" y="0"/>
                    </a:lnTo>
                    <a:lnTo>
                      <a:pt x="3077383" y="3304232"/>
                    </a:lnTo>
                    <a:lnTo>
                      <a:pt x="0" y="33042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20" name="TextBox 19">
              <a:extLst>
                <a:ext uri="{FF2B5EF4-FFF2-40B4-BE49-F238E27FC236}">
                  <a16:creationId xmlns:a16="http://schemas.microsoft.com/office/drawing/2014/main" id="{E8216B5B-E7D4-17A9-0BBE-C3CA2321F497}"/>
                </a:ext>
              </a:extLst>
            </p:cNvPr>
            <p:cNvSpPr txBox="1"/>
            <p:nvPr/>
          </p:nvSpPr>
          <p:spPr>
            <a:xfrm>
              <a:off x="4863627" y="3693981"/>
              <a:ext cx="10090719" cy="769441"/>
            </a:xfrm>
            <a:prstGeom prst="rect">
              <a:avLst/>
            </a:prstGeom>
            <a:noFill/>
          </p:spPr>
          <p:txBody>
            <a:bodyPr wrap="square">
              <a:spAutoFit/>
            </a:bodyPr>
            <a:lstStyle/>
            <a:p>
              <a:pPr marR="0" algn="ctr">
                <a:spcBef>
                  <a:spcPts val="0"/>
                </a:spcBef>
                <a:spcAft>
                  <a:spcPts val="0"/>
                </a:spcAft>
              </a:pPr>
              <a:r>
                <a:rPr lang="vi-VN" sz="4400" b="1">
                  <a:solidFill>
                    <a:srgbClr val="000000"/>
                  </a:solidFill>
                  <a:latin typeface="Arial" panose="020B0604020202020204" pitchFamily="34" charset="0"/>
                  <a:ea typeface="Calibri" panose="020F0502020204030204" pitchFamily="34" charset="0"/>
                  <a:cs typeface="Arial" panose="020B0604020202020204" pitchFamily="34" charset="0"/>
                </a:rPr>
                <a:t>Chuẩn bị cho tiết </a:t>
              </a:r>
              <a:r>
                <a:rPr lang="vi-VN" sz="4400" b="1" i="1">
                  <a:solidFill>
                    <a:srgbClr val="000000"/>
                  </a:solidFill>
                  <a:latin typeface="Arial" panose="020B0604020202020204" pitchFamily="34" charset="0"/>
                  <a:ea typeface="Calibri" panose="020F0502020204030204" pitchFamily="34" charset="0"/>
                  <a:cs typeface="Arial" panose="020B0604020202020204" pitchFamily="34" charset="0"/>
                </a:rPr>
                <a:t>Sinh hoạt lớp</a:t>
              </a:r>
            </a:p>
          </p:txBody>
        </p:sp>
      </p:gr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sp>
        <p:nvSpPr>
          <p:cNvPr id="2" name="Freeform 2"/>
          <p:cNvSpPr/>
          <p:nvPr/>
        </p:nvSpPr>
        <p:spPr>
          <a:xfrm>
            <a:off x="14316808" y="6956158"/>
            <a:ext cx="4092660" cy="3348594"/>
          </a:xfrm>
          <a:custGeom>
            <a:avLst/>
            <a:gdLst/>
            <a:ahLst/>
            <a:cxnLst/>
            <a:rect l="l" t="t" r="r" b="b"/>
            <a:pathLst>
              <a:path w="4092660" h="3348594">
                <a:moveTo>
                  <a:pt x="0" y="0"/>
                </a:moveTo>
                <a:lnTo>
                  <a:pt x="4092660" y="0"/>
                </a:lnTo>
                <a:lnTo>
                  <a:pt x="4092660" y="3348594"/>
                </a:lnTo>
                <a:lnTo>
                  <a:pt x="0" y="3348594"/>
                </a:lnTo>
                <a:lnTo>
                  <a:pt x="0" y="0"/>
                </a:lnTo>
                <a:close/>
              </a:path>
            </a:pathLst>
          </a:custGeom>
          <a:blipFill>
            <a:blip r:embed="rId2">
              <a:extLst>
                <a:ext uri="{96DAC541-7B7A-43D3-8B79-37D633B846F1}">
                  <asvg:svgBlip xmlns:asvg="http://schemas.microsoft.com/office/drawing/2016/SVG/main" r:embed="rId3"/>
                </a:ext>
              </a:extLst>
            </a:blip>
            <a:stretch>
              <a:fillRect r="-20443" b="-1134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flipH="1">
            <a:off x="0" y="6953945"/>
            <a:ext cx="4095365" cy="3350807"/>
          </a:xfrm>
          <a:custGeom>
            <a:avLst/>
            <a:gdLst/>
            <a:ahLst/>
            <a:cxnLst/>
            <a:rect l="l" t="t" r="r" b="b"/>
            <a:pathLst>
              <a:path w="4095365" h="3350807">
                <a:moveTo>
                  <a:pt x="4095365" y="0"/>
                </a:moveTo>
                <a:lnTo>
                  <a:pt x="0" y="0"/>
                </a:lnTo>
                <a:lnTo>
                  <a:pt x="0" y="3350807"/>
                </a:lnTo>
                <a:lnTo>
                  <a:pt x="4095365" y="3350807"/>
                </a:lnTo>
                <a:lnTo>
                  <a:pt x="4095365" y="0"/>
                </a:lnTo>
                <a:close/>
              </a:path>
            </a:pathLst>
          </a:custGeom>
          <a:blipFill>
            <a:blip r:embed="rId2">
              <a:extLst>
                <a:ext uri="{96DAC541-7B7A-43D3-8B79-37D633B846F1}">
                  <asvg:svgBlip xmlns:asvg="http://schemas.microsoft.com/office/drawing/2016/SVG/main" r:embed="rId3"/>
                </a:ext>
              </a:extLst>
            </a:blip>
            <a:stretch>
              <a:fillRect r="-20443" b="-1134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10015176">
            <a:off x="378754" y="-475512"/>
            <a:ext cx="2783163" cy="2344815"/>
          </a:xfrm>
          <a:custGeom>
            <a:avLst/>
            <a:gdLst/>
            <a:ahLst/>
            <a:cxnLst/>
            <a:rect l="l" t="t" r="r" b="b"/>
            <a:pathLst>
              <a:path w="2783163" h="2344815">
                <a:moveTo>
                  <a:pt x="0" y="0"/>
                </a:moveTo>
                <a:lnTo>
                  <a:pt x="2783163" y="0"/>
                </a:lnTo>
                <a:lnTo>
                  <a:pt x="2783163" y="2344815"/>
                </a:lnTo>
                <a:lnTo>
                  <a:pt x="0" y="23448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10015176">
            <a:off x="-202157" y="-337446"/>
            <a:ext cx="1370930" cy="1665320"/>
          </a:xfrm>
          <a:custGeom>
            <a:avLst/>
            <a:gdLst/>
            <a:ahLst/>
            <a:cxnLst/>
            <a:rect l="l" t="t" r="r" b="b"/>
            <a:pathLst>
              <a:path w="1370930" h="1665320">
                <a:moveTo>
                  <a:pt x="0" y="0"/>
                </a:moveTo>
                <a:lnTo>
                  <a:pt x="1370930" y="0"/>
                </a:lnTo>
                <a:lnTo>
                  <a:pt x="1370930" y="1665320"/>
                </a:lnTo>
                <a:lnTo>
                  <a:pt x="0" y="1665320"/>
                </a:lnTo>
                <a:lnTo>
                  <a:pt x="0" y="0"/>
                </a:lnTo>
                <a:close/>
              </a:path>
            </a:pathLst>
          </a:custGeom>
          <a:blipFill>
            <a:blip r:embed="rId6">
              <a:extLst>
                <a:ext uri="{96DAC541-7B7A-43D3-8B79-37D633B846F1}">
                  <asvg:svgBlip xmlns:asvg="http://schemas.microsoft.com/office/drawing/2016/SVG/main" r:embed="rId7"/>
                </a:ext>
              </a:extLst>
            </a:blip>
            <a:stretch>
              <a:fillRect r="-23617" b="-926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9967411" flipH="1">
            <a:off x="15483213" y="-285147"/>
            <a:ext cx="2567011" cy="2162707"/>
          </a:xfrm>
          <a:custGeom>
            <a:avLst/>
            <a:gdLst/>
            <a:ahLst/>
            <a:cxnLst/>
            <a:rect l="l" t="t" r="r" b="b"/>
            <a:pathLst>
              <a:path w="2567011" h="2162707">
                <a:moveTo>
                  <a:pt x="2567011" y="0"/>
                </a:moveTo>
                <a:lnTo>
                  <a:pt x="0" y="0"/>
                </a:lnTo>
                <a:lnTo>
                  <a:pt x="0" y="2162707"/>
                </a:lnTo>
                <a:lnTo>
                  <a:pt x="2567011" y="2162707"/>
                </a:lnTo>
                <a:lnTo>
                  <a:pt x="256701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10015176" flipH="1">
            <a:off x="17204202" y="-320858"/>
            <a:ext cx="1264457" cy="1535984"/>
          </a:xfrm>
          <a:custGeom>
            <a:avLst/>
            <a:gdLst/>
            <a:ahLst/>
            <a:cxnLst/>
            <a:rect l="l" t="t" r="r" b="b"/>
            <a:pathLst>
              <a:path w="1264457" h="1535984">
                <a:moveTo>
                  <a:pt x="1264457" y="0"/>
                </a:moveTo>
                <a:lnTo>
                  <a:pt x="0" y="0"/>
                </a:lnTo>
                <a:lnTo>
                  <a:pt x="0" y="1535984"/>
                </a:lnTo>
                <a:lnTo>
                  <a:pt x="1264457" y="1535984"/>
                </a:lnTo>
                <a:lnTo>
                  <a:pt x="1264457" y="0"/>
                </a:lnTo>
                <a:close/>
              </a:path>
            </a:pathLst>
          </a:custGeom>
          <a:blipFill>
            <a:blip r:embed="rId6">
              <a:extLst>
                <a:ext uri="{96DAC541-7B7A-43D3-8B79-37D633B846F1}">
                  <asvg:svgBlip xmlns:asvg="http://schemas.microsoft.com/office/drawing/2016/SVG/main" r:embed="rId7"/>
                </a:ext>
              </a:extLst>
            </a:blip>
            <a:stretch>
              <a:fillRect r="-23617" b="-926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868779AE-453D-2AED-9A81-9A0404263347}"/>
              </a:ext>
            </a:extLst>
          </p:cNvPr>
          <p:cNvSpPr txBox="1"/>
          <p:nvPr/>
        </p:nvSpPr>
        <p:spPr>
          <a:xfrm>
            <a:off x="990600" y="3540849"/>
            <a:ext cx="16306799" cy="3378554"/>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800" b="1" i="0" u="none" strike="noStrike" kern="1200" cap="none" spc="0" normalizeH="0" baseline="0" noProof="0">
                <a:ln>
                  <a:noFill/>
                </a:ln>
                <a:solidFill>
                  <a:srgbClr val="C0504D">
                    <a:lumMod val="50000"/>
                  </a:srgbClr>
                </a:solidFill>
                <a:effectLst/>
                <a:uLnTx/>
                <a:uFillTx/>
                <a:latin typeface="Arial" panose="020B0604020202020204" pitchFamily="34" charset="0"/>
                <a:ea typeface="+mn-ea"/>
                <a:cs typeface="Arial" panose="020B0604020202020204" pitchFamily="34" charset="0"/>
              </a:rPr>
              <a:t>CẢM</a:t>
            </a:r>
            <a:r>
              <a:rPr kumimoji="0" lang="en-US" sz="7800" b="1" i="0" u="none" strike="noStrike" kern="1200" cap="none" spc="0" normalizeH="0" noProof="0">
                <a:ln>
                  <a:noFill/>
                </a:ln>
                <a:solidFill>
                  <a:srgbClr val="C0504D">
                    <a:lumMod val="50000"/>
                  </a:srgbClr>
                </a:solidFill>
                <a:effectLst/>
                <a:uLnTx/>
                <a:uFillTx/>
                <a:latin typeface="Arial" panose="020B0604020202020204" pitchFamily="34" charset="0"/>
                <a:ea typeface="+mn-ea"/>
                <a:cs typeface="Arial" panose="020B0604020202020204" pitchFamily="34" charset="0"/>
              </a:rPr>
              <a:t> ƠN TẤT CẢ CÁC EM ĐÃ CHÚ Ý LẮNG NGHE</a:t>
            </a:r>
            <a:r>
              <a:rPr kumimoji="0" lang="en-US" sz="7800" b="1" i="0" u="none" strike="noStrike" kern="1200" cap="none" spc="0" normalizeH="0" baseline="0" noProof="0">
                <a:ln>
                  <a:noFill/>
                </a:ln>
                <a:solidFill>
                  <a:srgbClr val="C0504D">
                    <a:lumMod val="50000"/>
                  </a:srgbClr>
                </a:solidFill>
                <a:effectLst/>
                <a:uLnTx/>
                <a:uFillTx/>
                <a:latin typeface="Arial" panose="020B0604020202020204" pitchFamily="34" charset="0"/>
                <a:ea typeface="+mn-ea"/>
                <a:cs typeface="Arial" panose="020B0604020202020204" pitchFamily="34" charset="0"/>
              </a:rPr>
              <a:t>!</a:t>
            </a:r>
            <a:endParaRPr kumimoji="0" lang="en-US" sz="7800"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5004005"/>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sp>
        <p:nvSpPr>
          <p:cNvPr id="11" name="Freeform 11"/>
          <p:cNvSpPr/>
          <p:nvPr/>
        </p:nvSpPr>
        <p:spPr>
          <a:xfrm flipV="1">
            <a:off x="0" y="0"/>
            <a:ext cx="2514600" cy="2166168"/>
          </a:xfrm>
          <a:custGeom>
            <a:avLst/>
            <a:gdLst/>
            <a:ahLst/>
            <a:cxnLst/>
            <a:rect l="l" t="t" r="r" b="b"/>
            <a:pathLst>
              <a:path w="2899368" h="2899368">
                <a:moveTo>
                  <a:pt x="0" y="2899368"/>
                </a:moveTo>
                <a:lnTo>
                  <a:pt x="2899368" y="2899368"/>
                </a:lnTo>
                <a:lnTo>
                  <a:pt x="2899368" y="0"/>
                </a:lnTo>
                <a:lnTo>
                  <a:pt x="0" y="0"/>
                </a:lnTo>
                <a:lnTo>
                  <a:pt x="0" y="289936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flipH="1" flipV="1">
            <a:off x="16154400" y="0"/>
            <a:ext cx="2131018" cy="2324100"/>
          </a:xfrm>
          <a:custGeom>
            <a:avLst/>
            <a:gdLst/>
            <a:ahLst/>
            <a:cxnLst/>
            <a:rect l="l" t="t" r="r" b="b"/>
            <a:pathLst>
              <a:path w="2899368" h="2899368">
                <a:moveTo>
                  <a:pt x="2899368" y="2899368"/>
                </a:moveTo>
                <a:lnTo>
                  <a:pt x="0" y="2899368"/>
                </a:lnTo>
                <a:lnTo>
                  <a:pt x="0" y="0"/>
                </a:lnTo>
                <a:lnTo>
                  <a:pt x="2899368" y="0"/>
                </a:lnTo>
                <a:lnTo>
                  <a:pt x="2899368" y="289936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rot="9591631">
            <a:off x="-103891" y="8972652"/>
            <a:ext cx="1296468" cy="1720795"/>
          </a:xfrm>
          <a:custGeom>
            <a:avLst/>
            <a:gdLst/>
            <a:ahLst/>
            <a:cxnLst/>
            <a:rect l="l" t="t" r="r" b="b"/>
            <a:pathLst>
              <a:path w="1296468" h="1720795">
                <a:moveTo>
                  <a:pt x="0" y="0"/>
                </a:moveTo>
                <a:lnTo>
                  <a:pt x="1296468" y="0"/>
                </a:lnTo>
                <a:lnTo>
                  <a:pt x="1296468" y="1720796"/>
                </a:lnTo>
                <a:lnTo>
                  <a:pt x="0" y="1720796"/>
                </a:lnTo>
                <a:lnTo>
                  <a:pt x="0" y="0"/>
                </a:lnTo>
                <a:close/>
              </a:path>
            </a:pathLst>
          </a:custGeom>
          <a:blipFill>
            <a:blip r:embed="rId4">
              <a:extLst>
                <a:ext uri="{96DAC541-7B7A-43D3-8B79-37D633B846F1}">
                  <asvg:svgBlip xmlns:asvg="http://schemas.microsoft.com/office/drawing/2016/SVG/main" r:embed="rId5"/>
                </a:ext>
              </a:extLst>
            </a:blip>
            <a:stretch>
              <a:fillRect r="-23617"/>
            </a:stretch>
          </a:blipFill>
        </p:spPr>
        <p:txBody>
          <a:bodyPr/>
          <a:lstStyle/>
          <a:p>
            <a:endParaRPr lang="en-US"/>
          </a:p>
        </p:txBody>
      </p:sp>
      <p:sp>
        <p:nvSpPr>
          <p:cNvPr id="14" name="Freeform 14"/>
          <p:cNvSpPr/>
          <p:nvPr/>
        </p:nvSpPr>
        <p:spPr>
          <a:xfrm rot="238043">
            <a:off x="17045179" y="8972652"/>
            <a:ext cx="1296468" cy="1720795"/>
          </a:xfrm>
          <a:custGeom>
            <a:avLst/>
            <a:gdLst/>
            <a:ahLst/>
            <a:cxnLst/>
            <a:rect l="l" t="t" r="r" b="b"/>
            <a:pathLst>
              <a:path w="1296468" h="1720795">
                <a:moveTo>
                  <a:pt x="0" y="0"/>
                </a:moveTo>
                <a:lnTo>
                  <a:pt x="1296468" y="0"/>
                </a:lnTo>
                <a:lnTo>
                  <a:pt x="1296468" y="1720796"/>
                </a:lnTo>
                <a:lnTo>
                  <a:pt x="0" y="1720796"/>
                </a:lnTo>
                <a:lnTo>
                  <a:pt x="0" y="0"/>
                </a:lnTo>
                <a:close/>
              </a:path>
            </a:pathLst>
          </a:custGeom>
          <a:blipFill>
            <a:blip r:embed="rId4">
              <a:extLst>
                <a:ext uri="{96DAC541-7B7A-43D3-8B79-37D633B846F1}">
                  <asvg:svgBlip xmlns:asvg="http://schemas.microsoft.com/office/drawing/2016/SVG/main" r:embed="rId5"/>
                </a:ext>
              </a:extLst>
            </a:blip>
            <a:stretch>
              <a:fillRect r="-23617"/>
            </a:stretch>
          </a:blipFill>
        </p:spPr>
        <p:txBody>
          <a:bodyPr/>
          <a:lstStyle/>
          <a:p>
            <a:endParaRPr lang="en-US"/>
          </a:p>
        </p:txBody>
      </p:sp>
      <p:sp>
        <p:nvSpPr>
          <p:cNvPr id="17" name="TextBox 16">
            <a:extLst>
              <a:ext uri="{FF2B5EF4-FFF2-40B4-BE49-F238E27FC236}">
                <a16:creationId xmlns:a16="http://schemas.microsoft.com/office/drawing/2014/main" id="{BE095CF8-6808-642B-225A-2C4135D399F5}"/>
              </a:ext>
            </a:extLst>
          </p:cNvPr>
          <p:cNvSpPr txBox="1"/>
          <p:nvPr/>
        </p:nvSpPr>
        <p:spPr>
          <a:xfrm>
            <a:off x="405492" y="1826762"/>
            <a:ext cx="17209454" cy="1261884"/>
          </a:xfrm>
          <a:prstGeom prst="rect">
            <a:avLst/>
          </a:prstGeom>
          <a:noFill/>
        </p:spPr>
        <p:txBody>
          <a:bodyPr wrap="square">
            <a:spAutoFit/>
          </a:bodyPr>
          <a:lstStyle/>
          <a:p>
            <a:pPr marL="0" marR="0" algn="ctr">
              <a:spcBef>
                <a:spcPts val="0"/>
              </a:spcBef>
              <a:spcAft>
                <a:spcPts val="0"/>
              </a:spcAft>
            </a:pPr>
            <a:r>
              <a:rPr lang="vi-VN" sz="7600" b="1" kern="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Chủ đề </a:t>
            </a:r>
            <a:r>
              <a:rPr lang="en-US" sz="7600" b="1" kern="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vi-VN" sz="7600" b="1" kern="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7600" b="1" kern="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Trách nhiệm với bản thân</a:t>
            </a:r>
            <a:endParaRPr lang="en-US" sz="7600" b="1" kern="0"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8" name="TextBox 17">
            <a:extLst>
              <a:ext uri="{FF2B5EF4-FFF2-40B4-BE49-F238E27FC236}">
                <a16:creationId xmlns:a16="http://schemas.microsoft.com/office/drawing/2014/main" id="{6A0620F0-3ED6-170D-056C-8D090FD2E190}"/>
              </a:ext>
            </a:extLst>
          </p:cNvPr>
          <p:cNvSpPr txBox="1"/>
          <p:nvPr/>
        </p:nvSpPr>
        <p:spPr>
          <a:xfrm>
            <a:off x="539271" y="4144996"/>
            <a:ext cx="17209454" cy="4740208"/>
          </a:xfrm>
          <a:prstGeom prst="rect">
            <a:avLst/>
          </a:prstGeom>
          <a:noFill/>
        </p:spPr>
        <p:txBody>
          <a:bodyPr wrap="square">
            <a:spAutoFit/>
          </a:bodyPr>
          <a:lstStyle/>
          <a:p>
            <a:pPr algn="ctr">
              <a:lnSpc>
                <a:spcPct val="150000"/>
              </a:lnSpc>
            </a:pPr>
            <a:r>
              <a:rPr lang="en-US" sz="7000" b="1">
                <a:solidFill>
                  <a:srgbClr val="C00000"/>
                </a:solidFill>
                <a:effectLst/>
                <a:latin typeface="Arial" panose="020B0604020202020204" pitchFamily="34" charset="0"/>
                <a:ea typeface="Calibri" panose="020F0502020204030204" pitchFamily="34" charset="0"/>
                <a:cs typeface="Arial" panose="020B0604020202020204" pitchFamily="34" charset="0"/>
              </a:rPr>
              <a:t>TUẦN 4 – TIẾT 2: </a:t>
            </a:r>
          </a:p>
          <a:p>
            <a:pPr algn="ctr">
              <a:lnSpc>
                <a:spcPct val="150000"/>
              </a:lnSpc>
            </a:pPr>
            <a:r>
              <a:rPr lang="en-US" sz="7000" b="1">
                <a:solidFill>
                  <a:srgbClr val="C00000"/>
                </a:solidFill>
                <a:effectLst/>
                <a:latin typeface="Arial" panose="020B0604020202020204" pitchFamily="34" charset="0"/>
                <a:ea typeface="Calibri" panose="020F0502020204030204" pitchFamily="34" charset="0"/>
                <a:cs typeface="Arial" panose="020B0604020202020204" pitchFamily="34" charset="0"/>
              </a:rPr>
              <a:t>HOẠT ĐỘNG GIÁO DỤC THEO CHỦ ĐỀ</a:t>
            </a:r>
            <a:r>
              <a:rPr lang="en-US" sz="7000" b="1">
                <a:solidFill>
                  <a:srgbClr val="C00000"/>
                </a:solidFill>
                <a:latin typeface="Arial" panose="020B0604020202020204" pitchFamily="34" charset="0"/>
                <a:ea typeface="Calibri" panose="020F0502020204030204" pitchFamily="34" charset="0"/>
                <a:cs typeface="Arial" panose="020B0604020202020204" pitchFamily="34" charset="0"/>
              </a:rPr>
              <a:t>: </a:t>
            </a:r>
          </a:p>
          <a:p>
            <a:pPr algn="ctr">
              <a:lnSpc>
                <a:spcPct val="150000"/>
              </a:lnSpc>
            </a:pPr>
            <a:r>
              <a:rPr lang="en-US" sz="7000" b="1">
                <a:solidFill>
                  <a:srgbClr val="C00000"/>
                </a:solidFill>
                <a:latin typeface="Arial" panose="020B0604020202020204" pitchFamily="34" charset="0"/>
                <a:ea typeface="Calibri" panose="020F0502020204030204" pitchFamily="34" charset="0"/>
                <a:cs typeface="Arial" panose="020B0604020202020204" pitchFamily="34" charset="0"/>
              </a:rPr>
              <a:t>KĨ NĂNG TỪ CHỐI (TIẾT 2)</a:t>
            </a:r>
            <a:endParaRPr lang="en-US" sz="7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CBC01C46-3026-384A-6017-9CBC164A6E01}"/>
              </a:ext>
            </a:extLst>
          </p:cNvPr>
          <p:cNvCxnSpPr>
            <a:cxnSpLocks/>
          </p:cNvCxnSpPr>
          <p:nvPr/>
        </p:nvCxnSpPr>
        <p:spPr>
          <a:xfrm>
            <a:off x="1456616" y="3771900"/>
            <a:ext cx="15374765" cy="0"/>
          </a:xfrm>
          <a:prstGeom prst="line">
            <a:avLst/>
          </a:prstGeom>
          <a:ln w="38100">
            <a:solidFill>
              <a:schemeClr val="tx1">
                <a:lumMod val="95000"/>
                <a:lumOff val="5000"/>
              </a:schemeClr>
            </a:solidFill>
            <a:prstDash val="lgDashDot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sp>
        <p:nvSpPr>
          <p:cNvPr id="4" name="Freeform 4"/>
          <p:cNvSpPr/>
          <p:nvPr/>
        </p:nvSpPr>
        <p:spPr>
          <a:xfrm rot="9591631">
            <a:off x="-8281" y="8395622"/>
            <a:ext cx="1296468" cy="1720795"/>
          </a:xfrm>
          <a:custGeom>
            <a:avLst/>
            <a:gdLst/>
            <a:ahLst/>
            <a:cxnLst/>
            <a:rect l="l" t="t" r="r" b="b"/>
            <a:pathLst>
              <a:path w="1296468" h="1720795">
                <a:moveTo>
                  <a:pt x="0" y="0"/>
                </a:moveTo>
                <a:lnTo>
                  <a:pt x="1296468" y="0"/>
                </a:lnTo>
                <a:lnTo>
                  <a:pt x="1296468" y="1720796"/>
                </a:lnTo>
                <a:lnTo>
                  <a:pt x="0" y="1720796"/>
                </a:lnTo>
                <a:lnTo>
                  <a:pt x="0" y="0"/>
                </a:lnTo>
                <a:close/>
              </a:path>
            </a:pathLst>
          </a:custGeom>
          <a:blipFill>
            <a:blip r:embed="rId2">
              <a:extLst>
                <a:ext uri="{96DAC541-7B7A-43D3-8B79-37D633B846F1}">
                  <asvg:svgBlip xmlns:asvg="http://schemas.microsoft.com/office/drawing/2016/SVG/main" r:embed="rId3"/>
                </a:ext>
              </a:extLst>
            </a:blip>
            <a:stretch>
              <a:fillRect r="-23617"/>
            </a:stretch>
          </a:blipFill>
        </p:spPr>
        <p:txBody>
          <a:bodyPr/>
          <a:lstStyle/>
          <a:p>
            <a:endParaRPr lang="en-US"/>
          </a:p>
        </p:txBody>
      </p:sp>
      <p:sp>
        <p:nvSpPr>
          <p:cNvPr id="5" name="Freeform 5"/>
          <p:cNvSpPr/>
          <p:nvPr/>
        </p:nvSpPr>
        <p:spPr>
          <a:xfrm rot="238043">
            <a:off x="17033919" y="-114701"/>
            <a:ext cx="1296468" cy="1720795"/>
          </a:xfrm>
          <a:custGeom>
            <a:avLst/>
            <a:gdLst/>
            <a:ahLst/>
            <a:cxnLst/>
            <a:rect l="l" t="t" r="r" b="b"/>
            <a:pathLst>
              <a:path w="1296468" h="1720795">
                <a:moveTo>
                  <a:pt x="0" y="0"/>
                </a:moveTo>
                <a:lnTo>
                  <a:pt x="1296468" y="0"/>
                </a:lnTo>
                <a:lnTo>
                  <a:pt x="1296468" y="1720796"/>
                </a:lnTo>
                <a:lnTo>
                  <a:pt x="0" y="1720796"/>
                </a:lnTo>
                <a:lnTo>
                  <a:pt x="0" y="0"/>
                </a:lnTo>
                <a:close/>
              </a:path>
            </a:pathLst>
          </a:custGeom>
          <a:blipFill>
            <a:blip r:embed="rId2">
              <a:extLst>
                <a:ext uri="{96DAC541-7B7A-43D3-8B79-37D633B846F1}">
                  <asvg:svgBlip xmlns:asvg="http://schemas.microsoft.com/office/drawing/2016/SVG/main" r:embed="rId3"/>
                </a:ext>
              </a:extLst>
            </a:blip>
            <a:stretch>
              <a:fillRect r="-23617"/>
            </a:stretch>
          </a:blipFill>
        </p:spPr>
        <p:txBody>
          <a:bodyPr/>
          <a:lstStyle/>
          <a:p>
            <a:endParaRPr lang="en-US"/>
          </a:p>
        </p:txBody>
      </p:sp>
      <p:grpSp>
        <p:nvGrpSpPr>
          <p:cNvPr id="16" name="Group 15">
            <a:extLst>
              <a:ext uri="{FF2B5EF4-FFF2-40B4-BE49-F238E27FC236}">
                <a16:creationId xmlns:a16="http://schemas.microsoft.com/office/drawing/2014/main" id="{B547E1BC-E660-E065-7628-9DB4A63D1AA7}"/>
              </a:ext>
            </a:extLst>
          </p:cNvPr>
          <p:cNvGrpSpPr/>
          <p:nvPr/>
        </p:nvGrpSpPr>
        <p:grpSpPr>
          <a:xfrm>
            <a:off x="6096000" y="745697"/>
            <a:ext cx="11734800" cy="2878237"/>
            <a:chOff x="5410200" y="1526258"/>
            <a:chExt cx="11734800" cy="2878237"/>
          </a:xfrm>
        </p:grpSpPr>
        <p:grpSp>
          <p:nvGrpSpPr>
            <p:cNvPr id="17" name="Group 16">
              <a:extLst>
                <a:ext uri="{FF2B5EF4-FFF2-40B4-BE49-F238E27FC236}">
                  <a16:creationId xmlns:a16="http://schemas.microsoft.com/office/drawing/2014/main" id="{37D27612-8278-4194-97D2-B906C46F73F1}"/>
                </a:ext>
              </a:extLst>
            </p:cNvPr>
            <p:cNvGrpSpPr/>
            <p:nvPr/>
          </p:nvGrpSpPr>
          <p:grpSpPr>
            <a:xfrm>
              <a:off x="5410200" y="1526258"/>
              <a:ext cx="11734800" cy="2878237"/>
              <a:chOff x="5410200" y="1526258"/>
              <a:chExt cx="11734800" cy="2878237"/>
            </a:xfrm>
          </p:grpSpPr>
          <p:grpSp>
            <p:nvGrpSpPr>
              <p:cNvPr id="19" name="Group 18">
                <a:extLst>
                  <a:ext uri="{FF2B5EF4-FFF2-40B4-BE49-F238E27FC236}">
                    <a16:creationId xmlns:a16="http://schemas.microsoft.com/office/drawing/2014/main" id="{0D69AEA1-F24B-71A7-FF8C-6465CB86005C}"/>
                  </a:ext>
                </a:extLst>
              </p:cNvPr>
              <p:cNvGrpSpPr/>
              <p:nvPr/>
            </p:nvGrpSpPr>
            <p:grpSpPr>
              <a:xfrm>
                <a:off x="5410200" y="1943100"/>
                <a:ext cx="11734800" cy="2461395"/>
                <a:chOff x="2308980" y="2663413"/>
                <a:chExt cx="13670039" cy="2480087"/>
              </a:xfrm>
            </p:grpSpPr>
            <p:sp>
              <p:nvSpPr>
                <p:cNvPr id="21" name="Freeform 7">
                  <a:extLst>
                    <a:ext uri="{FF2B5EF4-FFF2-40B4-BE49-F238E27FC236}">
                      <a16:creationId xmlns:a16="http://schemas.microsoft.com/office/drawing/2014/main" id="{3AE91553-F196-73B9-8F1F-BFA33B02D2A8}"/>
                    </a:ext>
                  </a:extLst>
                </p:cNvPr>
                <p:cNvSpPr/>
                <p:nvPr/>
              </p:nvSpPr>
              <p:spPr>
                <a:xfrm>
                  <a:off x="2743687" y="3127192"/>
                  <a:ext cx="13235332" cy="2016308"/>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p>
                  <a:endParaRPr lang="en-US"/>
                </a:p>
              </p:txBody>
            </p:sp>
            <p:sp>
              <p:nvSpPr>
                <p:cNvPr id="22" name="Freeform 10">
                  <a:extLst>
                    <a:ext uri="{FF2B5EF4-FFF2-40B4-BE49-F238E27FC236}">
                      <a16:creationId xmlns:a16="http://schemas.microsoft.com/office/drawing/2014/main" id="{51C0BEC6-2D31-EC80-243E-6058A540A062}"/>
                    </a:ext>
                  </a:extLst>
                </p:cNvPr>
                <p:cNvSpPr/>
                <p:nvPr/>
              </p:nvSpPr>
              <p:spPr>
                <a:xfrm>
                  <a:off x="2308980" y="2663413"/>
                  <a:ext cx="13235332" cy="2016308"/>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chemeClr val="bg1"/>
                </a:solidFill>
              </p:spPr>
              <p:txBody>
                <a:bodyPr/>
                <a:lstStyle/>
                <a:p>
                  <a:endParaRPr lang="en-US"/>
                </a:p>
              </p:txBody>
            </p:sp>
          </p:grpSp>
          <p:sp>
            <p:nvSpPr>
              <p:cNvPr id="20" name="Freeform 12">
                <a:extLst>
                  <a:ext uri="{FF2B5EF4-FFF2-40B4-BE49-F238E27FC236}">
                    <a16:creationId xmlns:a16="http://schemas.microsoft.com/office/drawing/2014/main" id="{B0B175C7-235F-FB90-03B8-899C2ABFFEC9}"/>
                  </a:ext>
                </a:extLst>
              </p:cNvPr>
              <p:cNvSpPr/>
              <p:nvPr/>
            </p:nvSpPr>
            <p:spPr>
              <a:xfrm>
                <a:off x="5816023" y="1526258"/>
                <a:ext cx="985710" cy="646984"/>
              </a:xfrm>
              <a:custGeom>
                <a:avLst/>
                <a:gdLst/>
                <a:ahLst/>
                <a:cxnLst/>
                <a:rect l="l" t="t" r="r" b="b"/>
                <a:pathLst>
                  <a:path w="985710" h="646984">
                    <a:moveTo>
                      <a:pt x="0" y="0"/>
                    </a:moveTo>
                    <a:lnTo>
                      <a:pt x="985710" y="0"/>
                    </a:lnTo>
                    <a:lnTo>
                      <a:pt x="985710" y="646984"/>
                    </a:lnTo>
                    <a:lnTo>
                      <a:pt x="0" y="6469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18" name="TextBox 17">
              <a:extLst>
                <a:ext uri="{FF2B5EF4-FFF2-40B4-BE49-F238E27FC236}">
                  <a16:creationId xmlns:a16="http://schemas.microsoft.com/office/drawing/2014/main" id="{42ABB1C0-A1D4-57AF-2E80-829F821644BA}"/>
                </a:ext>
              </a:extLst>
            </p:cNvPr>
            <p:cNvSpPr txBox="1"/>
            <p:nvPr/>
          </p:nvSpPr>
          <p:spPr>
            <a:xfrm>
              <a:off x="6290417" y="2590084"/>
              <a:ext cx="9601199" cy="707886"/>
            </a:xfrm>
            <a:prstGeom prst="rect">
              <a:avLst/>
            </a:prstGeom>
            <a:noFill/>
          </p:spPr>
          <p:txBody>
            <a:bodyPr wrap="square">
              <a:spAutoFit/>
            </a:bodyPr>
            <a:lstStyle/>
            <a:p>
              <a:pPr marR="0" algn="ctr">
                <a:spcBef>
                  <a:spcPts val="0"/>
                </a:spcBef>
                <a:spcAft>
                  <a:spcPts val="0"/>
                </a:spcAft>
              </a:pPr>
              <a:r>
                <a:rPr lang="vi-VN" sz="4000" b="1">
                  <a:solidFill>
                    <a:srgbClr val="000000"/>
                  </a:solidFill>
                  <a:latin typeface="Arial" panose="020B0604020202020204" pitchFamily="34" charset="0"/>
                  <a:ea typeface="Calibri" panose="020F0502020204030204" pitchFamily="34" charset="0"/>
                  <a:cs typeface="Arial" panose="020B0604020202020204" pitchFamily="34" charset="0"/>
                </a:rPr>
                <a:t>Hoạt động: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Tìm hiểu về các cách từ chối</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304150B1-DFC4-0E98-E58F-94FF6ADD903C}"/>
              </a:ext>
            </a:extLst>
          </p:cNvPr>
          <p:cNvGrpSpPr/>
          <p:nvPr/>
        </p:nvGrpSpPr>
        <p:grpSpPr>
          <a:xfrm>
            <a:off x="2891882" y="3650187"/>
            <a:ext cx="12817549" cy="2878237"/>
            <a:chOff x="5410200" y="1526258"/>
            <a:chExt cx="11734800" cy="2878237"/>
          </a:xfrm>
        </p:grpSpPr>
        <p:grpSp>
          <p:nvGrpSpPr>
            <p:cNvPr id="24" name="Group 23">
              <a:extLst>
                <a:ext uri="{FF2B5EF4-FFF2-40B4-BE49-F238E27FC236}">
                  <a16:creationId xmlns:a16="http://schemas.microsoft.com/office/drawing/2014/main" id="{D6602D6A-BFEE-696F-879E-32B876E182C9}"/>
                </a:ext>
              </a:extLst>
            </p:cNvPr>
            <p:cNvGrpSpPr/>
            <p:nvPr/>
          </p:nvGrpSpPr>
          <p:grpSpPr>
            <a:xfrm>
              <a:off x="5410200" y="1526258"/>
              <a:ext cx="11734800" cy="2878237"/>
              <a:chOff x="5410200" y="1526258"/>
              <a:chExt cx="11734800" cy="2878237"/>
            </a:xfrm>
          </p:grpSpPr>
          <p:grpSp>
            <p:nvGrpSpPr>
              <p:cNvPr id="26" name="Group 25">
                <a:extLst>
                  <a:ext uri="{FF2B5EF4-FFF2-40B4-BE49-F238E27FC236}">
                    <a16:creationId xmlns:a16="http://schemas.microsoft.com/office/drawing/2014/main" id="{AF3344AD-9D4B-7237-DF44-EFFAF03D78FD}"/>
                  </a:ext>
                </a:extLst>
              </p:cNvPr>
              <p:cNvGrpSpPr/>
              <p:nvPr/>
            </p:nvGrpSpPr>
            <p:grpSpPr>
              <a:xfrm>
                <a:off x="5410200" y="1943100"/>
                <a:ext cx="11734800" cy="2461395"/>
                <a:chOff x="2308980" y="2663413"/>
                <a:chExt cx="13670039" cy="2480087"/>
              </a:xfrm>
            </p:grpSpPr>
            <p:sp>
              <p:nvSpPr>
                <p:cNvPr id="28" name="Freeform 7">
                  <a:extLst>
                    <a:ext uri="{FF2B5EF4-FFF2-40B4-BE49-F238E27FC236}">
                      <a16:creationId xmlns:a16="http://schemas.microsoft.com/office/drawing/2014/main" id="{8A90765B-8F57-5638-C414-E8987D736771}"/>
                    </a:ext>
                  </a:extLst>
                </p:cNvPr>
                <p:cNvSpPr/>
                <p:nvPr/>
              </p:nvSpPr>
              <p:spPr>
                <a:xfrm>
                  <a:off x="2743687" y="3127192"/>
                  <a:ext cx="13235332" cy="2016308"/>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p>
                  <a:endParaRPr lang="en-US"/>
                </a:p>
              </p:txBody>
            </p:sp>
            <p:sp>
              <p:nvSpPr>
                <p:cNvPr id="29" name="Freeform 10">
                  <a:extLst>
                    <a:ext uri="{FF2B5EF4-FFF2-40B4-BE49-F238E27FC236}">
                      <a16:creationId xmlns:a16="http://schemas.microsoft.com/office/drawing/2014/main" id="{EF953484-9782-7457-E73C-C742B09FBEA1}"/>
                    </a:ext>
                  </a:extLst>
                </p:cNvPr>
                <p:cNvSpPr/>
                <p:nvPr/>
              </p:nvSpPr>
              <p:spPr>
                <a:xfrm>
                  <a:off x="2308980" y="2663413"/>
                  <a:ext cx="13235332" cy="2016308"/>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chemeClr val="bg1"/>
                </a:solidFill>
              </p:spPr>
              <p:txBody>
                <a:bodyPr/>
                <a:lstStyle/>
                <a:p>
                  <a:endParaRPr lang="en-US"/>
                </a:p>
              </p:txBody>
            </p:sp>
          </p:grpSp>
          <p:sp>
            <p:nvSpPr>
              <p:cNvPr id="27" name="Freeform 12">
                <a:extLst>
                  <a:ext uri="{FF2B5EF4-FFF2-40B4-BE49-F238E27FC236}">
                    <a16:creationId xmlns:a16="http://schemas.microsoft.com/office/drawing/2014/main" id="{1906D4D7-2DC6-A0BB-E8E9-77EDB889FA26}"/>
                  </a:ext>
                </a:extLst>
              </p:cNvPr>
              <p:cNvSpPr/>
              <p:nvPr/>
            </p:nvSpPr>
            <p:spPr>
              <a:xfrm>
                <a:off x="5816023" y="1526258"/>
                <a:ext cx="985710" cy="646984"/>
              </a:xfrm>
              <a:custGeom>
                <a:avLst/>
                <a:gdLst/>
                <a:ahLst/>
                <a:cxnLst/>
                <a:rect l="l" t="t" r="r" b="b"/>
                <a:pathLst>
                  <a:path w="985710" h="646984">
                    <a:moveTo>
                      <a:pt x="0" y="0"/>
                    </a:moveTo>
                    <a:lnTo>
                      <a:pt x="985710" y="0"/>
                    </a:lnTo>
                    <a:lnTo>
                      <a:pt x="985710" y="646984"/>
                    </a:lnTo>
                    <a:lnTo>
                      <a:pt x="0" y="6469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25" name="TextBox 24">
              <a:extLst>
                <a:ext uri="{FF2B5EF4-FFF2-40B4-BE49-F238E27FC236}">
                  <a16:creationId xmlns:a16="http://schemas.microsoft.com/office/drawing/2014/main" id="{A71B7262-B62B-E1BA-60BC-7F8FC7991B77}"/>
                </a:ext>
              </a:extLst>
            </p:cNvPr>
            <p:cNvSpPr txBox="1"/>
            <p:nvPr/>
          </p:nvSpPr>
          <p:spPr>
            <a:xfrm>
              <a:off x="6308879" y="1963559"/>
              <a:ext cx="9859954" cy="1824923"/>
            </a:xfrm>
            <a:prstGeom prst="rect">
              <a:avLst/>
            </a:prstGeom>
            <a:noFill/>
          </p:spPr>
          <p:txBody>
            <a:bodyPr wrap="square">
              <a:spAutoFit/>
            </a:bodyPr>
            <a:lstStyle/>
            <a:p>
              <a:pPr marR="0" algn="ctr">
                <a:lnSpc>
                  <a:spcPct val="150000"/>
                </a:lnSpc>
                <a:spcBef>
                  <a:spcPts val="0"/>
                </a:spcBef>
                <a:spcAft>
                  <a:spcPts val="0"/>
                </a:spcAft>
              </a:pPr>
              <a:r>
                <a:rPr lang="vi-VN" sz="4000" b="1">
                  <a:solidFill>
                    <a:srgbClr val="000000"/>
                  </a:solidFill>
                  <a:latin typeface="Arial" panose="020B0604020202020204" pitchFamily="34" charset="0"/>
                  <a:ea typeface="Calibri" panose="020F0502020204030204" pitchFamily="34" charset="0"/>
                  <a:cs typeface="Arial" panose="020B0604020202020204" pitchFamily="34" charset="0"/>
                </a:rPr>
                <a:t>Hoạt động </a:t>
              </a: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củng cố kiến thức</a:t>
              </a:r>
              <a:r>
                <a:rPr lang="vi-VN" sz="4000" b="1">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000" b="1">
                <a:solidFill>
                  <a:srgbClr val="000000"/>
                </a:solidFill>
                <a:latin typeface="Arial" panose="020B0604020202020204" pitchFamily="34" charset="0"/>
                <a:ea typeface="Calibri" panose="020F0502020204030204" pitchFamily="34" charset="0"/>
                <a:cs typeface="Arial" panose="020B0604020202020204" pitchFamily="34" charset="0"/>
              </a:endParaRPr>
            </a:p>
            <a:p>
              <a:pPr marR="0" algn="ctr">
                <a:lnSpc>
                  <a:spcPct val="150000"/>
                </a:lnSpc>
                <a:spcBef>
                  <a:spcPts val="0"/>
                </a:spcBef>
                <a:spcAft>
                  <a:spcPts val="0"/>
                </a:spcAft>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Luyện tập kĩ năng từ chối</a:t>
              </a:r>
              <a:endParaRPr lang="en-US" sz="4000" b="1" i="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30" name="Line Callout 1 (Border and Accent Bar) 3">
            <a:extLst>
              <a:ext uri="{FF2B5EF4-FFF2-40B4-BE49-F238E27FC236}">
                <a16:creationId xmlns:a16="http://schemas.microsoft.com/office/drawing/2014/main" id="{4D29470B-8D04-E41E-F4C3-BA91938E1F5B}"/>
              </a:ext>
            </a:extLst>
          </p:cNvPr>
          <p:cNvSpPr/>
          <p:nvPr/>
        </p:nvSpPr>
        <p:spPr>
          <a:xfrm>
            <a:off x="152400" y="425290"/>
            <a:ext cx="5295131" cy="2906095"/>
          </a:xfrm>
          <a:prstGeom prst="accentBorderCallout1">
            <a:avLst>
              <a:gd name="adj1" fmla="val 18750"/>
              <a:gd name="adj2" fmla="val -3127"/>
              <a:gd name="adj3" fmla="val 17954"/>
              <a:gd name="adj4" fmla="val -17509"/>
            </a:avLst>
          </a:prstGeom>
          <a:solidFill>
            <a:schemeClr val="bg1"/>
          </a:solidFill>
          <a:ln>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000" b="1">
                <a:solidFill>
                  <a:srgbClr val="C00000"/>
                </a:solidFill>
                <a:latin typeface="Arial" panose="020B0604020202020204" pitchFamily="34" charset="0"/>
                <a:cs typeface="Arial" panose="020B0604020202020204" pitchFamily="34" charset="0"/>
              </a:rPr>
              <a:t>NỘI DUNG BÀI HỌC</a:t>
            </a:r>
            <a:endParaRPr lang="en-US" sz="6000" b="1" dirty="0">
              <a:solidFill>
                <a:srgbClr val="C00000"/>
              </a:solidFill>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275AA5D7-EFD1-4595-3713-4C1408E8BB49}"/>
              </a:ext>
            </a:extLst>
          </p:cNvPr>
          <p:cNvGrpSpPr/>
          <p:nvPr/>
        </p:nvGrpSpPr>
        <p:grpSpPr>
          <a:xfrm>
            <a:off x="4481222" y="6900239"/>
            <a:ext cx="13349577" cy="2902255"/>
            <a:chOff x="4481222" y="6900239"/>
            <a:chExt cx="13349577" cy="2902255"/>
          </a:xfrm>
        </p:grpSpPr>
        <p:grpSp>
          <p:nvGrpSpPr>
            <p:cNvPr id="32" name="Group 31">
              <a:extLst>
                <a:ext uri="{FF2B5EF4-FFF2-40B4-BE49-F238E27FC236}">
                  <a16:creationId xmlns:a16="http://schemas.microsoft.com/office/drawing/2014/main" id="{4EE49AEA-7011-B67D-2316-7817402E2193}"/>
                </a:ext>
              </a:extLst>
            </p:cNvPr>
            <p:cNvGrpSpPr/>
            <p:nvPr/>
          </p:nvGrpSpPr>
          <p:grpSpPr>
            <a:xfrm>
              <a:off x="4481222" y="6900239"/>
              <a:ext cx="13349577" cy="2902255"/>
              <a:chOff x="5410200" y="1526258"/>
              <a:chExt cx="11734800" cy="2878237"/>
            </a:xfrm>
          </p:grpSpPr>
          <p:grpSp>
            <p:nvGrpSpPr>
              <p:cNvPr id="34" name="Group 33">
                <a:extLst>
                  <a:ext uri="{FF2B5EF4-FFF2-40B4-BE49-F238E27FC236}">
                    <a16:creationId xmlns:a16="http://schemas.microsoft.com/office/drawing/2014/main" id="{269D24EA-07DA-4F95-2053-9D1C0A4F3602}"/>
                  </a:ext>
                </a:extLst>
              </p:cNvPr>
              <p:cNvGrpSpPr/>
              <p:nvPr/>
            </p:nvGrpSpPr>
            <p:grpSpPr>
              <a:xfrm>
                <a:off x="5410200" y="1943100"/>
                <a:ext cx="11734800" cy="2461395"/>
                <a:chOff x="2308980" y="2663413"/>
                <a:chExt cx="13670039" cy="2480087"/>
              </a:xfrm>
            </p:grpSpPr>
            <p:sp>
              <p:nvSpPr>
                <p:cNvPr id="36" name="Freeform 7">
                  <a:extLst>
                    <a:ext uri="{FF2B5EF4-FFF2-40B4-BE49-F238E27FC236}">
                      <a16:creationId xmlns:a16="http://schemas.microsoft.com/office/drawing/2014/main" id="{E9263901-7A48-B804-1463-F5E52FF3E18F}"/>
                    </a:ext>
                  </a:extLst>
                </p:cNvPr>
                <p:cNvSpPr/>
                <p:nvPr/>
              </p:nvSpPr>
              <p:spPr>
                <a:xfrm>
                  <a:off x="2743687" y="3127192"/>
                  <a:ext cx="13235332" cy="2016308"/>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p>
                  <a:endParaRPr lang="en-US"/>
                </a:p>
              </p:txBody>
            </p:sp>
            <p:sp>
              <p:nvSpPr>
                <p:cNvPr id="37" name="Freeform 10">
                  <a:extLst>
                    <a:ext uri="{FF2B5EF4-FFF2-40B4-BE49-F238E27FC236}">
                      <a16:creationId xmlns:a16="http://schemas.microsoft.com/office/drawing/2014/main" id="{D2BD1448-63C8-9551-981F-8D3C05705637}"/>
                    </a:ext>
                  </a:extLst>
                </p:cNvPr>
                <p:cNvSpPr/>
                <p:nvPr/>
              </p:nvSpPr>
              <p:spPr>
                <a:xfrm>
                  <a:off x="2308980" y="2663413"/>
                  <a:ext cx="13235332" cy="2016308"/>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chemeClr val="bg1"/>
                </a:solidFill>
              </p:spPr>
              <p:txBody>
                <a:bodyPr/>
                <a:lstStyle/>
                <a:p>
                  <a:endParaRPr lang="en-US"/>
                </a:p>
              </p:txBody>
            </p:sp>
          </p:grpSp>
          <p:sp>
            <p:nvSpPr>
              <p:cNvPr id="35" name="Freeform 12">
                <a:extLst>
                  <a:ext uri="{FF2B5EF4-FFF2-40B4-BE49-F238E27FC236}">
                    <a16:creationId xmlns:a16="http://schemas.microsoft.com/office/drawing/2014/main" id="{5099935D-ADDD-65DD-6465-78F4EB9871E7}"/>
                  </a:ext>
                </a:extLst>
              </p:cNvPr>
              <p:cNvSpPr/>
              <p:nvPr/>
            </p:nvSpPr>
            <p:spPr>
              <a:xfrm>
                <a:off x="5816023" y="1526258"/>
                <a:ext cx="985710" cy="646984"/>
              </a:xfrm>
              <a:custGeom>
                <a:avLst/>
                <a:gdLst/>
                <a:ahLst/>
                <a:cxnLst/>
                <a:rect l="l" t="t" r="r" b="b"/>
                <a:pathLst>
                  <a:path w="985710" h="646984">
                    <a:moveTo>
                      <a:pt x="0" y="0"/>
                    </a:moveTo>
                    <a:lnTo>
                      <a:pt x="985710" y="0"/>
                    </a:lnTo>
                    <a:lnTo>
                      <a:pt x="985710" y="646984"/>
                    </a:lnTo>
                    <a:lnTo>
                      <a:pt x="0" y="6469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33" name="TextBox 32">
              <a:extLst>
                <a:ext uri="{FF2B5EF4-FFF2-40B4-BE49-F238E27FC236}">
                  <a16:creationId xmlns:a16="http://schemas.microsoft.com/office/drawing/2014/main" id="{B81C878D-8E3D-4FE9-77A4-7FBE2A65E9F9}"/>
                </a:ext>
              </a:extLst>
            </p:cNvPr>
            <p:cNvSpPr txBox="1"/>
            <p:nvPr/>
          </p:nvSpPr>
          <p:spPr>
            <a:xfrm>
              <a:off x="5076352" y="7417002"/>
              <a:ext cx="11734799" cy="1824923"/>
            </a:xfrm>
            <a:prstGeom prst="rect">
              <a:avLst/>
            </a:prstGeom>
            <a:noFill/>
          </p:spPr>
          <p:txBody>
            <a:bodyPr wrap="square">
              <a:spAutoFit/>
            </a:bodyPr>
            <a:lstStyle/>
            <a:p>
              <a:pPr marR="0" algn="ctr">
                <a:lnSpc>
                  <a:spcPct val="150000"/>
                </a:lnSpc>
                <a:spcBef>
                  <a:spcPts val="0"/>
                </a:spcBef>
                <a:spcAft>
                  <a:spcPts val="0"/>
                </a:spcAft>
              </a:pPr>
              <a:r>
                <a:rPr lang="en-US" sz="4000" b="1">
                  <a:solidFill>
                    <a:srgbClr val="000000"/>
                  </a:solidFill>
                  <a:effectLst/>
                  <a:latin typeface="Arial" panose="020B0604020202020204" pitchFamily="34" charset="0"/>
                  <a:ea typeface="Calibri" panose="020F0502020204030204" pitchFamily="34" charset="0"/>
                  <a:cs typeface="Arial" panose="020B0604020202020204" pitchFamily="34" charset="0"/>
                </a:rPr>
                <a:t>Hoạt động vận dụng: </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Rèn luyện kĩ năng từ chối trong các tình huống của cuộc sống hằng ngày</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grpSp>
        <p:nvGrpSpPr>
          <p:cNvPr id="2" name="Group 2"/>
          <p:cNvGrpSpPr/>
          <p:nvPr/>
        </p:nvGrpSpPr>
        <p:grpSpPr>
          <a:xfrm>
            <a:off x="1795513" y="2326122"/>
            <a:ext cx="14816088" cy="6105682"/>
            <a:chOff x="0" y="0"/>
            <a:chExt cx="3590715" cy="1432335"/>
          </a:xfrm>
        </p:grpSpPr>
        <p:sp>
          <p:nvSpPr>
            <p:cNvPr id="3" name="Freeform 3"/>
            <p:cNvSpPr/>
            <p:nvPr/>
          </p:nvSpPr>
          <p:spPr>
            <a:xfrm>
              <a:off x="0" y="0"/>
              <a:ext cx="3590715" cy="1432335"/>
            </a:xfrm>
            <a:custGeom>
              <a:avLst/>
              <a:gdLst/>
              <a:ahLst/>
              <a:cxnLst/>
              <a:rect l="l" t="t" r="r" b="b"/>
              <a:pathLst>
                <a:path w="3590715" h="1432335">
                  <a:moveTo>
                    <a:pt x="28961" y="0"/>
                  </a:moveTo>
                  <a:lnTo>
                    <a:pt x="3561754" y="0"/>
                  </a:lnTo>
                  <a:cubicBezTo>
                    <a:pt x="3569434" y="0"/>
                    <a:pt x="3576801" y="3051"/>
                    <a:pt x="3582232" y="8482"/>
                  </a:cubicBezTo>
                  <a:cubicBezTo>
                    <a:pt x="3587663" y="13914"/>
                    <a:pt x="3590715" y="21280"/>
                    <a:pt x="3590715" y="28961"/>
                  </a:cubicBezTo>
                  <a:lnTo>
                    <a:pt x="3590715" y="1403374"/>
                  </a:lnTo>
                  <a:cubicBezTo>
                    <a:pt x="3590715" y="1419369"/>
                    <a:pt x="3577748" y="1432335"/>
                    <a:pt x="3561754" y="1432335"/>
                  </a:cubicBezTo>
                  <a:lnTo>
                    <a:pt x="28961" y="1432335"/>
                  </a:lnTo>
                  <a:cubicBezTo>
                    <a:pt x="12966" y="1432335"/>
                    <a:pt x="0" y="1419369"/>
                    <a:pt x="0" y="1403374"/>
                  </a:cubicBezTo>
                  <a:lnTo>
                    <a:pt x="0" y="28961"/>
                  </a:lnTo>
                  <a:cubicBezTo>
                    <a:pt x="0" y="12966"/>
                    <a:pt x="12966" y="0"/>
                    <a:pt x="28961" y="0"/>
                  </a:cubicBezTo>
                  <a:close/>
                </a:path>
              </a:pathLst>
            </a:custGeom>
            <a:solidFill>
              <a:srgbClr val="FFC8A3"/>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360882" y="2076010"/>
            <a:ext cx="1611743" cy="1358660"/>
          </a:xfrm>
          <a:custGeom>
            <a:avLst/>
            <a:gdLst/>
            <a:ahLst/>
            <a:cxnLst/>
            <a:rect l="l" t="t" r="r" b="b"/>
            <a:pathLst>
              <a:path w="1611743" h="1358660">
                <a:moveTo>
                  <a:pt x="0" y="0"/>
                </a:moveTo>
                <a:lnTo>
                  <a:pt x="1611743" y="0"/>
                </a:lnTo>
                <a:lnTo>
                  <a:pt x="1611743" y="1358660"/>
                </a:lnTo>
                <a:lnTo>
                  <a:pt x="0" y="13586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flipH="1" flipV="1">
            <a:off x="1282717" y="7275264"/>
            <a:ext cx="1611743" cy="1358660"/>
          </a:xfrm>
          <a:custGeom>
            <a:avLst/>
            <a:gdLst/>
            <a:ahLst/>
            <a:cxnLst/>
            <a:rect l="l" t="t" r="r" b="b"/>
            <a:pathLst>
              <a:path w="1611743" h="1358660">
                <a:moveTo>
                  <a:pt x="1611743" y="1358660"/>
                </a:moveTo>
                <a:lnTo>
                  <a:pt x="0" y="1358660"/>
                </a:lnTo>
                <a:lnTo>
                  <a:pt x="0" y="0"/>
                </a:lnTo>
                <a:lnTo>
                  <a:pt x="1611743" y="0"/>
                </a:lnTo>
                <a:lnTo>
                  <a:pt x="1611743" y="135866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flipH="1">
            <a:off x="15722565" y="7151700"/>
            <a:ext cx="2565435" cy="3135300"/>
          </a:xfrm>
          <a:custGeom>
            <a:avLst/>
            <a:gdLst/>
            <a:ahLst/>
            <a:cxnLst/>
            <a:rect l="l" t="t" r="r" b="b"/>
            <a:pathLst>
              <a:path w="2565435" h="3135300">
                <a:moveTo>
                  <a:pt x="2565435" y="0"/>
                </a:moveTo>
                <a:lnTo>
                  <a:pt x="0" y="0"/>
                </a:lnTo>
                <a:lnTo>
                  <a:pt x="0" y="3135300"/>
                </a:lnTo>
                <a:lnTo>
                  <a:pt x="2565435" y="3135300"/>
                </a:lnTo>
                <a:lnTo>
                  <a:pt x="256543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flipV="1">
            <a:off x="0" y="0"/>
            <a:ext cx="2565435" cy="3135300"/>
          </a:xfrm>
          <a:custGeom>
            <a:avLst/>
            <a:gdLst/>
            <a:ahLst/>
            <a:cxnLst/>
            <a:rect l="l" t="t" r="r" b="b"/>
            <a:pathLst>
              <a:path w="2565435" h="3135300">
                <a:moveTo>
                  <a:pt x="0" y="3135300"/>
                </a:moveTo>
                <a:lnTo>
                  <a:pt x="2565435" y="3135300"/>
                </a:lnTo>
                <a:lnTo>
                  <a:pt x="2565435" y="0"/>
                </a:lnTo>
                <a:lnTo>
                  <a:pt x="0" y="0"/>
                </a:lnTo>
                <a:lnTo>
                  <a:pt x="0" y="31353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20">
            <a:extLst>
              <a:ext uri="{FF2B5EF4-FFF2-40B4-BE49-F238E27FC236}">
                <a16:creationId xmlns:a16="http://schemas.microsoft.com/office/drawing/2014/main" id="{16883FAC-093C-34D2-6947-470711F0DD1D}"/>
              </a:ext>
            </a:extLst>
          </p:cNvPr>
          <p:cNvSpPr txBox="1"/>
          <p:nvPr/>
        </p:nvSpPr>
        <p:spPr>
          <a:xfrm>
            <a:off x="2201135" y="3775916"/>
            <a:ext cx="13885729" cy="2858731"/>
          </a:xfrm>
          <a:prstGeom prst="rect">
            <a:avLst/>
          </a:prstGeom>
        </p:spPr>
        <p:txBody>
          <a:bodyPr wrap="square" lIns="0" tIns="0" rIns="0" bIns="0" rtlCol="0" anchor="t">
            <a:spAutoFit/>
          </a:bodyPr>
          <a:lstStyle/>
          <a:p>
            <a:pPr algn="ctr">
              <a:lnSpc>
                <a:spcPct val="150000"/>
              </a:lnSpc>
            </a:pPr>
            <a:r>
              <a:rPr lang="vi-VN" sz="6600" b="1">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Hoạt động: </a:t>
            </a:r>
            <a:endParaRPr lang="en-US" sz="6600" b="1">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6600" b="1">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Tìm hiểu về các cách từ chối</a:t>
            </a:r>
            <a:endParaRPr lang="vi-VN" sz="66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sp>
        <p:nvSpPr>
          <p:cNvPr id="16" name="Freeform 16"/>
          <p:cNvSpPr/>
          <p:nvPr/>
        </p:nvSpPr>
        <p:spPr>
          <a:xfrm rot="9591631">
            <a:off x="256607" y="8395620"/>
            <a:ext cx="1296468" cy="1720795"/>
          </a:xfrm>
          <a:custGeom>
            <a:avLst/>
            <a:gdLst/>
            <a:ahLst/>
            <a:cxnLst/>
            <a:rect l="l" t="t" r="r" b="b"/>
            <a:pathLst>
              <a:path w="1296468" h="1720795">
                <a:moveTo>
                  <a:pt x="0" y="0"/>
                </a:moveTo>
                <a:lnTo>
                  <a:pt x="1296468" y="0"/>
                </a:lnTo>
                <a:lnTo>
                  <a:pt x="1296468" y="1720796"/>
                </a:lnTo>
                <a:lnTo>
                  <a:pt x="0" y="1720796"/>
                </a:lnTo>
                <a:lnTo>
                  <a:pt x="0" y="0"/>
                </a:lnTo>
                <a:close/>
              </a:path>
            </a:pathLst>
          </a:custGeom>
          <a:blipFill>
            <a:blip r:embed="rId2">
              <a:extLst>
                <a:ext uri="{96DAC541-7B7A-43D3-8B79-37D633B846F1}">
                  <asvg:svgBlip xmlns:asvg="http://schemas.microsoft.com/office/drawing/2016/SVG/main" r:embed="rId3"/>
                </a:ext>
              </a:extLst>
            </a:blip>
            <a:stretch>
              <a:fillRect r="-23617"/>
            </a:stretch>
          </a:blipFill>
        </p:spPr>
        <p:txBody>
          <a:bodyPr/>
          <a:lstStyle/>
          <a:p>
            <a:endParaRPr lang="en-US"/>
          </a:p>
        </p:txBody>
      </p:sp>
      <p:sp>
        <p:nvSpPr>
          <p:cNvPr id="19" name="Freeform 11">
            <a:extLst>
              <a:ext uri="{FF2B5EF4-FFF2-40B4-BE49-F238E27FC236}">
                <a16:creationId xmlns:a16="http://schemas.microsoft.com/office/drawing/2014/main" id="{0D2ECDF7-857C-A94C-1774-A6F470940F0F}"/>
              </a:ext>
            </a:extLst>
          </p:cNvPr>
          <p:cNvSpPr/>
          <p:nvPr/>
        </p:nvSpPr>
        <p:spPr>
          <a:xfrm rot="-7694192">
            <a:off x="17375063" y="504126"/>
            <a:ext cx="719569" cy="546873"/>
          </a:xfrm>
          <a:custGeom>
            <a:avLst/>
            <a:gdLst/>
            <a:ahLst/>
            <a:cxnLst/>
            <a:rect l="l" t="t" r="r" b="b"/>
            <a:pathLst>
              <a:path w="719569" h="546873">
                <a:moveTo>
                  <a:pt x="0" y="0"/>
                </a:moveTo>
                <a:lnTo>
                  <a:pt x="719569" y="0"/>
                </a:lnTo>
                <a:lnTo>
                  <a:pt x="719569" y="546873"/>
                </a:lnTo>
                <a:lnTo>
                  <a:pt x="0" y="5468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20" name="Picture 4">
            <a:extLst>
              <a:ext uri="{FF2B5EF4-FFF2-40B4-BE49-F238E27FC236}">
                <a16:creationId xmlns:a16="http://schemas.microsoft.com/office/drawing/2014/main" id="{E3DCFC1A-1B31-4B0E-DE80-C62D9F6CFD28}"/>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b="26406"/>
          <a:stretch>
            <a:fillRect/>
          </a:stretch>
        </p:blipFill>
        <p:spPr>
          <a:xfrm>
            <a:off x="4083661" y="-571500"/>
            <a:ext cx="10302513" cy="8458200"/>
          </a:xfrm>
          <a:prstGeom prst="rect">
            <a:avLst/>
          </a:prstGeom>
        </p:spPr>
      </p:pic>
      <p:sp>
        <p:nvSpPr>
          <p:cNvPr id="21" name="TextBox 20">
            <a:extLst>
              <a:ext uri="{FF2B5EF4-FFF2-40B4-BE49-F238E27FC236}">
                <a16:creationId xmlns:a16="http://schemas.microsoft.com/office/drawing/2014/main" id="{0CBEAF58-841E-4AA4-6E3B-8F169C6B8184}"/>
              </a:ext>
            </a:extLst>
          </p:cNvPr>
          <p:cNvSpPr txBox="1"/>
          <p:nvPr/>
        </p:nvSpPr>
        <p:spPr>
          <a:xfrm>
            <a:off x="5214782" y="3848100"/>
            <a:ext cx="8038884" cy="3671583"/>
          </a:xfrm>
          <a:prstGeom prst="rect">
            <a:avLst/>
          </a:prstGeom>
          <a:noFill/>
        </p:spPr>
        <p:txBody>
          <a:bodyPr wrap="square">
            <a:spAutoFit/>
          </a:bodyPr>
          <a:lstStyle/>
          <a:p>
            <a:pPr algn="just">
              <a:lnSpc>
                <a:spcPct val="150000"/>
              </a:lnSpc>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Cả lớp chia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thành các nhóm, thảo luận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với nhau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và hoàn thành </a:t>
            </a:r>
            <a:r>
              <a:rPr lang="en-US" sz="4000" b="1" i="1">
                <a:solidFill>
                  <a:srgbClr val="000000"/>
                </a:solidFill>
                <a:latin typeface="Arial" panose="020B0604020202020204" pitchFamily="34" charset="0"/>
                <a:ea typeface="Calibri" panose="020F0502020204030204" pitchFamily="34" charset="0"/>
                <a:cs typeface="Arial" panose="020B0604020202020204" pitchFamily="34" charset="0"/>
              </a:rPr>
              <a:t>P</a:t>
            </a:r>
            <a:r>
              <a:rPr lang="vi-VN" sz="4000" b="1" i="1">
                <a:solidFill>
                  <a:srgbClr val="000000"/>
                </a:solidFill>
                <a:latin typeface="Arial" panose="020B0604020202020204" pitchFamily="34" charset="0"/>
                <a:ea typeface="Calibri" panose="020F0502020204030204" pitchFamily="34" charset="0"/>
                <a:cs typeface="Arial" panose="020B0604020202020204" pitchFamily="34" charset="0"/>
              </a:rPr>
              <a:t>hiếu học tập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theo bảng gợi ý</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 cho sẵn</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dưới đây</a:t>
            </a:r>
            <a:endParaRPr lang="en-US" sz="4000" dirty="0">
              <a:latin typeface="Arial" panose="020B0604020202020204" pitchFamily="34" charset="0"/>
              <a:cs typeface="Arial" panose="020B0604020202020204" pitchFamily="34" charset="0"/>
            </a:endParaRPr>
          </a:p>
        </p:txBody>
      </p:sp>
      <p:sp>
        <p:nvSpPr>
          <p:cNvPr id="22" name="AutoShape 24">
            <a:extLst>
              <a:ext uri="{FF2B5EF4-FFF2-40B4-BE49-F238E27FC236}">
                <a16:creationId xmlns:a16="http://schemas.microsoft.com/office/drawing/2014/main" id="{A194885A-DD49-F3C7-B447-DC3AA6774F14}"/>
              </a:ext>
            </a:extLst>
          </p:cNvPr>
          <p:cNvSpPr/>
          <p:nvPr/>
        </p:nvSpPr>
        <p:spPr>
          <a:xfrm>
            <a:off x="-1981200" y="527627"/>
            <a:ext cx="22250400" cy="1499851"/>
          </a:xfrm>
          <a:prstGeom prst="rect">
            <a:avLst/>
          </a:prstGeom>
          <a:solidFill>
            <a:schemeClr val="bg1"/>
          </a:solidFill>
        </p:spPr>
        <p:txBody>
          <a:bodyPr/>
          <a:lstStyle/>
          <a:p>
            <a:endParaRPr lang="en-US">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EE73E6A-CB26-1D8C-32C7-EBA2B6A46024}"/>
              </a:ext>
            </a:extLst>
          </p:cNvPr>
          <p:cNvSpPr txBox="1"/>
          <p:nvPr/>
        </p:nvSpPr>
        <p:spPr>
          <a:xfrm>
            <a:off x="3395539" y="791049"/>
            <a:ext cx="11677370" cy="861774"/>
          </a:xfrm>
          <a:prstGeom prst="rect">
            <a:avLst/>
          </a:prstGeom>
          <a:noFill/>
        </p:spPr>
        <p:txBody>
          <a:bodyPr wrap="square">
            <a:spAutoFit/>
          </a:bodyPr>
          <a:lstStyle/>
          <a:p>
            <a:pPr algn="ctr">
              <a:spcAft>
                <a:spcPts val="1000"/>
              </a:spcAft>
            </a:pPr>
            <a:r>
              <a:rPr lang="en-US" sz="5000" b="1">
                <a:solidFill>
                  <a:srgbClr val="C00000"/>
                </a:solidFill>
                <a:latin typeface="Arial" panose="020B0604020202020204" pitchFamily="34" charset="0"/>
                <a:ea typeface="Calibri" panose="020F0502020204030204" pitchFamily="34" charset="0"/>
                <a:cs typeface="Arial" panose="020B0604020202020204" pitchFamily="34" charset="0"/>
              </a:rPr>
              <a:t>HOẠT ĐỘNG THEO NHÓM</a:t>
            </a:r>
            <a:endParaRPr lang="en-US" sz="5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3306B27E-1FA5-C4D2-0871-169C86A928D5}"/>
              </a:ext>
            </a:extLst>
          </p:cNvPr>
          <p:cNvGrpSpPr/>
          <p:nvPr/>
        </p:nvGrpSpPr>
        <p:grpSpPr>
          <a:xfrm rot="702940">
            <a:off x="15917540" y="521419"/>
            <a:ext cx="2499012" cy="1705583"/>
            <a:chOff x="15794001" y="8493661"/>
            <a:chExt cx="2246574" cy="1599902"/>
          </a:xfrm>
        </p:grpSpPr>
        <p:sp>
          <p:nvSpPr>
            <p:cNvPr id="25" name="Freeform 9">
              <a:extLst>
                <a:ext uri="{FF2B5EF4-FFF2-40B4-BE49-F238E27FC236}">
                  <a16:creationId xmlns:a16="http://schemas.microsoft.com/office/drawing/2014/main" id="{BE57A4E0-82EF-EC65-9B77-316E295611B7}"/>
                </a:ext>
              </a:extLst>
            </p:cNvPr>
            <p:cNvSpPr/>
            <p:nvPr/>
          </p:nvSpPr>
          <p:spPr>
            <a:xfrm>
              <a:off x="16840200" y="8801100"/>
              <a:ext cx="1200375" cy="129246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6" name="Freeform 11">
              <a:extLst>
                <a:ext uri="{FF2B5EF4-FFF2-40B4-BE49-F238E27FC236}">
                  <a16:creationId xmlns:a16="http://schemas.microsoft.com/office/drawing/2014/main" id="{BC291E64-7FB6-3831-3068-83721B510B87}"/>
                </a:ext>
              </a:extLst>
            </p:cNvPr>
            <p:cNvSpPr/>
            <p:nvPr/>
          </p:nvSpPr>
          <p:spPr>
            <a:xfrm>
              <a:off x="15794001" y="8493661"/>
              <a:ext cx="953670" cy="953670"/>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28AC0CCD-0C34-36BC-673E-492CA96166F9}"/>
              </a:ext>
            </a:extLst>
          </p:cNvPr>
          <p:cNvGrpSpPr/>
          <p:nvPr/>
        </p:nvGrpSpPr>
        <p:grpSpPr>
          <a:xfrm rot="6949130">
            <a:off x="351203" y="384659"/>
            <a:ext cx="2506785" cy="1782556"/>
            <a:chOff x="15794001" y="8493661"/>
            <a:chExt cx="2246574" cy="1599902"/>
          </a:xfrm>
        </p:grpSpPr>
        <p:sp>
          <p:nvSpPr>
            <p:cNvPr id="28" name="Freeform 9">
              <a:extLst>
                <a:ext uri="{FF2B5EF4-FFF2-40B4-BE49-F238E27FC236}">
                  <a16:creationId xmlns:a16="http://schemas.microsoft.com/office/drawing/2014/main" id="{3F1E6AA0-ACBD-D111-CD59-B0DA668BFCAE}"/>
                </a:ext>
              </a:extLst>
            </p:cNvPr>
            <p:cNvSpPr/>
            <p:nvPr/>
          </p:nvSpPr>
          <p:spPr>
            <a:xfrm>
              <a:off x="16840200" y="8801100"/>
              <a:ext cx="1200375" cy="129246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9" name="Freeform 11">
              <a:extLst>
                <a:ext uri="{FF2B5EF4-FFF2-40B4-BE49-F238E27FC236}">
                  <a16:creationId xmlns:a16="http://schemas.microsoft.com/office/drawing/2014/main" id="{0CC4C87B-AB63-5A5D-EA36-2D1CF3FEBE59}"/>
                </a:ext>
              </a:extLst>
            </p:cNvPr>
            <p:cNvSpPr/>
            <p:nvPr/>
          </p:nvSpPr>
          <p:spPr>
            <a:xfrm>
              <a:off x="15794001" y="8493661"/>
              <a:ext cx="953670" cy="953670"/>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pic>
        <p:nvPicPr>
          <p:cNvPr id="30" name="Picture 29" descr="A group of kids sitting around a table&#10;&#10;Description automatically generated with low confidence">
            <a:extLst>
              <a:ext uri="{FF2B5EF4-FFF2-40B4-BE49-F238E27FC236}">
                <a16:creationId xmlns:a16="http://schemas.microsoft.com/office/drawing/2014/main" id="{545C5A03-32E4-9814-1A59-142F568A11A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500330" y="6743700"/>
            <a:ext cx="6753803" cy="35433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sp>
        <p:nvSpPr>
          <p:cNvPr id="7" name="Freeform 7"/>
          <p:cNvSpPr/>
          <p:nvPr/>
        </p:nvSpPr>
        <p:spPr>
          <a:xfrm>
            <a:off x="16916400" y="8659301"/>
            <a:ext cx="1515951" cy="1627699"/>
          </a:xfrm>
          <a:custGeom>
            <a:avLst/>
            <a:gdLst/>
            <a:ahLst/>
            <a:cxnLst/>
            <a:rect l="l" t="t" r="r" b="b"/>
            <a:pathLst>
              <a:path w="1515951" h="1627699">
                <a:moveTo>
                  <a:pt x="0" y="0"/>
                </a:moveTo>
                <a:lnTo>
                  <a:pt x="1515951" y="0"/>
                </a:lnTo>
                <a:lnTo>
                  <a:pt x="1515951" y="1627699"/>
                </a:lnTo>
                <a:lnTo>
                  <a:pt x="0" y="16276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25263" y="0"/>
            <a:ext cx="1515951" cy="1627699"/>
          </a:xfrm>
          <a:custGeom>
            <a:avLst/>
            <a:gdLst/>
            <a:ahLst/>
            <a:cxnLst/>
            <a:rect l="l" t="t" r="r" b="b"/>
            <a:pathLst>
              <a:path w="1515951" h="1627699">
                <a:moveTo>
                  <a:pt x="0" y="0"/>
                </a:moveTo>
                <a:lnTo>
                  <a:pt x="1515951" y="0"/>
                </a:lnTo>
                <a:lnTo>
                  <a:pt x="1515951" y="1627699"/>
                </a:lnTo>
                <a:lnTo>
                  <a:pt x="0" y="16276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aphicFrame>
        <p:nvGraphicFramePr>
          <p:cNvPr id="13" name="Table 12">
            <a:extLst>
              <a:ext uri="{FF2B5EF4-FFF2-40B4-BE49-F238E27FC236}">
                <a16:creationId xmlns:a16="http://schemas.microsoft.com/office/drawing/2014/main" id="{21A95226-D9FF-C10E-349C-04B6B5D50F4A}"/>
              </a:ext>
            </a:extLst>
          </p:cNvPr>
          <p:cNvGraphicFramePr>
            <a:graphicFrameLocks noGrp="1"/>
          </p:cNvGraphicFramePr>
          <p:nvPr>
            <p:extLst>
              <p:ext uri="{D42A27DB-BD31-4B8C-83A1-F6EECF244321}">
                <p14:modId xmlns:p14="http://schemas.microsoft.com/office/powerpoint/2010/main" val="1322093502"/>
              </p:ext>
            </p:extLst>
          </p:nvPr>
        </p:nvGraphicFramePr>
        <p:xfrm>
          <a:off x="1202543" y="1351720"/>
          <a:ext cx="15882913" cy="8135181"/>
        </p:xfrm>
        <a:graphic>
          <a:graphicData uri="http://schemas.openxmlformats.org/drawingml/2006/table">
            <a:tbl>
              <a:tblPr firstRow="1" firstCol="1" bandRow="1">
                <a:tableStyleId>{0505E3EF-67EA-436B-97B2-0124C06EBD24}</a:tableStyleId>
              </a:tblPr>
              <a:tblGrid>
                <a:gridCol w="4376712">
                  <a:extLst>
                    <a:ext uri="{9D8B030D-6E8A-4147-A177-3AD203B41FA5}">
                      <a16:colId xmlns:a16="http://schemas.microsoft.com/office/drawing/2014/main" val="545666293"/>
                    </a:ext>
                  </a:extLst>
                </a:gridCol>
                <a:gridCol w="6765145">
                  <a:extLst>
                    <a:ext uri="{9D8B030D-6E8A-4147-A177-3AD203B41FA5}">
                      <a16:colId xmlns:a16="http://schemas.microsoft.com/office/drawing/2014/main" val="2188277359"/>
                    </a:ext>
                  </a:extLst>
                </a:gridCol>
                <a:gridCol w="4741056">
                  <a:extLst>
                    <a:ext uri="{9D8B030D-6E8A-4147-A177-3AD203B41FA5}">
                      <a16:colId xmlns:a16="http://schemas.microsoft.com/office/drawing/2014/main" val="2797892514"/>
                    </a:ext>
                  </a:extLst>
                </a:gridCol>
              </a:tblGrid>
              <a:tr h="2287872">
                <a:tc>
                  <a:txBody>
                    <a:bodyPr/>
                    <a:lstStyle/>
                    <a:p>
                      <a:pPr marL="0" marR="0" algn="ctr">
                        <a:lnSpc>
                          <a:spcPct val="150000"/>
                        </a:lnSpc>
                        <a:spcBef>
                          <a:spcPts val="100"/>
                        </a:spcBef>
                        <a:spcAft>
                          <a:spcPts val="100"/>
                        </a:spcAft>
                        <a:tabLst>
                          <a:tab pos="90170" algn="l"/>
                          <a:tab pos="180340" algn="l"/>
                        </a:tabLst>
                      </a:pPr>
                      <a:r>
                        <a:rPr lang="de-DE" sz="3400">
                          <a:effectLst/>
                          <a:latin typeface="Arial" panose="020B0604020202020204" pitchFamily="34" charset="0"/>
                          <a:cs typeface="Arial" panose="020B0604020202020204" pitchFamily="34" charset="0"/>
                        </a:rPr>
                        <a:t>Các tình huống cần từ chối</a:t>
                      </a:r>
                      <a:endParaRPr lang="en-US" sz="3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algn="ctr">
                        <a:lnSpc>
                          <a:spcPct val="100000"/>
                        </a:lnSpc>
                        <a:spcBef>
                          <a:spcPts val="100"/>
                        </a:spcBef>
                        <a:spcAft>
                          <a:spcPts val="100"/>
                        </a:spcAft>
                        <a:tabLst>
                          <a:tab pos="90170" algn="l"/>
                          <a:tab pos="180340" algn="l"/>
                        </a:tabLst>
                      </a:pPr>
                      <a:r>
                        <a:rPr lang="de-DE" sz="3400">
                          <a:effectLst/>
                          <a:latin typeface="Arial" panose="020B0604020202020204" pitchFamily="34" charset="0"/>
                          <a:cs typeface="Arial" panose="020B0604020202020204" pitchFamily="34" charset="0"/>
                        </a:rPr>
                        <a:t>Cách từ chối</a:t>
                      </a:r>
                      <a:endParaRPr lang="en-US" sz="3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algn="ctr">
                        <a:lnSpc>
                          <a:spcPct val="100000"/>
                        </a:lnSpc>
                        <a:spcBef>
                          <a:spcPts val="100"/>
                        </a:spcBef>
                        <a:spcAft>
                          <a:spcPts val="100"/>
                        </a:spcAft>
                        <a:tabLst>
                          <a:tab pos="90170" algn="l"/>
                          <a:tab pos="180340" algn="l"/>
                        </a:tabLst>
                      </a:pPr>
                      <a:r>
                        <a:rPr lang="de-DE" sz="3400">
                          <a:effectLst/>
                          <a:latin typeface="Arial" panose="020B0604020202020204" pitchFamily="34" charset="0"/>
                          <a:cs typeface="Arial" panose="020B0604020202020204" pitchFamily="34" charset="0"/>
                        </a:rPr>
                        <a:t>Lời từ chối</a:t>
                      </a:r>
                      <a:endParaRPr lang="en-US" sz="3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685165949"/>
                  </a:ext>
                </a:extLst>
              </a:tr>
              <a:tr h="1949103">
                <a:tc>
                  <a:txBody>
                    <a:bodyPr/>
                    <a:lstStyle/>
                    <a:p>
                      <a:pPr marL="0" marR="0" algn="just">
                        <a:lnSpc>
                          <a:spcPct val="150000"/>
                        </a:lnSpc>
                        <a:spcBef>
                          <a:spcPts val="100"/>
                        </a:spcBef>
                        <a:spcAft>
                          <a:spcPts val="100"/>
                        </a:spcAft>
                        <a:tabLst>
                          <a:tab pos="90170" algn="l"/>
                          <a:tab pos="180340" algn="l"/>
                        </a:tabLst>
                      </a:pPr>
                      <a:r>
                        <a:rPr lang="de-DE" sz="3400">
                          <a:effectLst/>
                          <a:latin typeface="Arial" panose="020B0604020202020204" pitchFamily="34" charset="0"/>
                          <a:cs typeface="Arial" panose="020B0604020202020204" pitchFamily="34" charset="0"/>
                        </a:rPr>
                        <a:t> </a:t>
                      </a:r>
                      <a:endParaRPr lang="en-US" sz="3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tabLst>
                          <a:tab pos="90170" algn="l"/>
                          <a:tab pos="180340" algn="l"/>
                        </a:tabLst>
                      </a:pPr>
                      <a:r>
                        <a:rPr lang="de-DE" sz="3400">
                          <a:effectLst/>
                          <a:latin typeface="Arial" panose="020B0604020202020204" pitchFamily="34" charset="0"/>
                          <a:cs typeface="Arial" panose="020B0604020202020204" pitchFamily="34" charset="0"/>
                        </a:rPr>
                        <a:t> </a:t>
                      </a:r>
                      <a:endParaRPr lang="en-US" sz="3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tabLst>
                          <a:tab pos="90170" algn="l"/>
                          <a:tab pos="180340" algn="l"/>
                        </a:tabLst>
                      </a:pPr>
                      <a:r>
                        <a:rPr lang="de-DE" sz="3400">
                          <a:effectLst/>
                          <a:latin typeface="Arial" panose="020B0604020202020204" pitchFamily="34" charset="0"/>
                          <a:cs typeface="Arial" panose="020B0604020202020204" pitchFamily="34" charset="0"/>
                        </a:rPr>
                        <a:t> </a:t>
                      </a:r>
                      <a:endParaRPr lang="en-US" sz="3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02465012"/>
                  </a:ext>
                </a:extLst>
              </a:tr>
              <a:tr h="1949103">
                <a:tc>
                  <a:txBody>
                    <a:bodyPr/>
                    <a:lstStyle/>
                    <a:p>
                      <a:pPr marL="0" marR="0" algn="just">
                        <a:lnSpc>
                          <a:spcPct val="150000"/>
                        </a:lnSpc>
                        <a:spcBef>
                          <a:spcPts val="100"/>
                        </a:spcBef>
                        <a:spcAft>
                          <a:spcPts val="100"/>
                        </a:spcAft>
                        <a:tabLst>
                          <a:tab pos="90170" algn="l"/>
                          <a:tab pos="180340" algn="l"/>
                        </a:tabLst>
                      </a:pPr>
                      <a:r>
                        <a:rPr lang="de-DE" sz="3400">
                          <a:effectLst/>
                          <a:latin typeface="Arial" panose="020B0604020202020204" pitchFamily="34" charset="0"/>
                          <a:cs typeface="Arial" panose="020B0604020202020204" pitchFamily="34" charset="0"/>
                        </a:rPr>
                        <a:t> </a:t>
                      </a:r>
                      <a:endParaRPr lang="en-US" sz="3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tabLst>
                          <a:tab pos="90170" algn="l"/>
                          <a:tab pos="180340" algn="l"/>
                        </a:tabLst>
                      </a:pPr>
                      <a:r>
                        <a:rPr lang="de-DE" sz="3400">
                          <a:effectLst/>
                          <a:latin typeface="Arial" panose="020B0604020202020204" pitchFamily="34" charset="0"/>
                          <a:cs typeface="Arial" panose="020B0604020202020204" pitchFamily="34" charset="0"/>
                        </a:rPr>
                        <a:t> </a:t>
                      </a:r>
                      <a:endParaRPr lang="en-US" sz="3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tabLst>
                          <a:tab pos="90170" algn="l"/>
                          <a:tab pos="180340" algn="l"/>
                        </a:tabLst>
                      </a:pPr>
                      <a:r>
                        <a:rPr lang="de-DE" sz="3400">
                          <a:effectLst/>
                          <a:latin typeface="Arial" panose="020B0604020202020204" pitchFamily="34" charset="0"/>
                          <a:cs typeface="Arial" panose="020B0604020202020204" pitchFamily="34" charset="0"/>
                        </a:rPr>
                        <a:t> </a:t>
                      </a:r>
                      <a:endParaRPr lang="en-US" sz="3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57497158"/>
                  </a:ext>
                </a:extLst>
              </a:tr>
              <a:tr h="1949103">
                <a:tc>
                  <a:txBody>
                    <a:bodyPr/>
                    <a:lstStyle/>
                    <a:p>
                      <a:pPr marL="0" marR="0" algn="just">
                        <a:lnSpc>
                          <a:spcPct val="150000"/>
                        </a:lnSpc>
                        <a:spcBef>
                          <a:spcPts val="100"/>
                        </a:spcBef>
                        <a:spcAft>
                          <a:spcPts val="100"/>
                        </a:spcAft>
                        <a:tabLst>
                          <a:tab pos="90170" algn="l"/>
                          <a:tab pos="180340" algn="l"/>
                        </a:tabLst>
                      </a:pPr>
                      <a:r>
                        <a:rPr lang="de-DE" sz="3400">
                          <a:effectLst/>
                          <a:latin typeface="Arial" panose="020B0604020202020204" pitchFamily="34" charset="0"/>
                          <a:cs typeface="Arial" panose="020B0604020202020204" pitchFamily="34" charset="0"/>
                        </a:rPr>
                        <a:t> </a:t>
                      </a:r>
                      <a:endParaRPr lang="en-US" sz="3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tabLst>
                          <a:tab pos="90170" algn="l"/>
                          <a:tab pos="180340" algn="l"/>
                        </a:tabLst>
                      </a:pPr>
                      <a:r>
                        <a:rPr lang="de-DE" sz="3400">
                          <a:effectLst/>
                          <a:latin typeface="Arial" panose="020B0604020202020204" pitchFamily="34" charset="0"/>
                          <a:cs typeface="Arial" panose="020B0604020202020204" pitchFamily="34" charset="0"/>
                        </a:rPr>
                        <a:t> </a:t>
                      </a:r>
                      <a:endParaRPr lang="en-US" sz="3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tabLst>
                          <a:tab pos="90170" algn="l"/>
                          <a:tab pos="180340" algn="l"/>
                        </a:tabLst>
                      </a:pPr>
                      <a:r>
                        <a:rPr lang="de-DE" sz="3400">
                          <a:effectLst/>
                          <a:latin typeface="Arial" panose="020B0604020202020204" pitchFamily="34" charset="0"/>
                          <a:cs typeface="Arial" panose="020B0604020202020204" pitchFamily="34" charset="0"/>
                        </a:rPr>
                        <a:t> </a:t>
                      </a:r>
                      <a:endParaRPr lang="en-US" sz="3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647678"/>
                  </a:ext>
                </a:extLst>
              </a:tr>
            </a:tbl>
          </a:graphicData>
        </a:graphic>
      </p:graphicFrame>
    </p:spTree>
  </p:cSld>
  <p:clrMapOvr>
    <a:masterClrMapping/>
  </p:clrMapOvr>
  <p:transition spd="med">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AFB39D-641F-FF25-F521-8AAF601AD692}"/>
              </a:ext>
            </a:extLst>
          </p:cNvPr>
          <p:cNvGrpSpPr/>
          <p:nvPr/>
        </p:nvGrpSpPr>
        <p:grpSpPr>
          <a:xfrm>
            <a:off x="5981700" y="0"/>
            <a:ext cx="6324600" cy="1283139"/>
            <a:chOff x="5715000" y="-3"/>
            <a:chExt cx="6324600" cy="1283139"/>
          </a:xfrm>
        </p:grpSpPr>
        <p:sp>
          <p:nvSpPr>
            <p:cNvPr id="5" name="Round Same Side Corner Rectangle 11">
              <a:extLst>
                <a:ext uri="{FF2B5EF4-FFF2-40B4-BE49-F238E27FC236}">
                  <a16:creationId xmlns:a16="http://schemas.microsoft.com/office/drawing/2014/main" id="{8D652AA9-80C4-34FA-6807-E154FA90ABBC}"/>
                </a:ext>
              </a:extLst>
            </p:cNvPr>
            <p:cNvSpPr/>
            <p:nvPr/>
          </p:nvSpPr>
          <p:spPr>
            <a:xfrm flipV="1">
              <a:off x="5715000" y="-3"/>
              <a:ext cx="6324600" cy="1283139"/>
            </a:xfrm>
            <a:prstGeom prst="round2SameRect">
              <a:avLst>
                <a:gd name="adj1" fmla="val 37720"/>
                <a:gd name="adj2" fmla="val 0"/>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74F0AC6-18CB-CFB8-5C38-CDB7E56CC2CB}"/>
                </a:ext>
              </a:extLst>
            </p:cNvPr>
            <p:cNvSpPr txBox="1"/>
            <p:nvPr/>
          </p:nvSpPr>
          <p:spPr>
            <a:xfrm>
              <a:off x="6224586" y="175497"/>
              <a:ext cx="5305425" cy="861774"/>
            </a:xfrm>
            <a:prstGeom prst="rect">
              <a:avLst/>
            </a:prstGeom>
            <a:noFill/>
          </p:spPr>
          <p:txBody>
            <a:bodyPr wrap="square" rtlCol="0">
              <a:spAutoFit/>
            </a:bodyPr>
            <a:lstStyle/>
            <a:p>
              <a:pPr algn="ctr"/>
              <a:r>
                <a:rPr lang="en-US" sz="5000" b="1">
                  <a:solidFill>
                    <a:schemeClr val="bg1"/>
                  </a:solidFill>
                  <a:latin typeface="Arial" panose="020B0604020202020204" pitchFamily="34" charset="0"/>
                  <a:cs typeface="Arial" panose="020B0604020202020204" pitchFamily="34" charset="0"/>
                </a:rPr>
                <a:t>Gợi ý tham khảo</a:t>
              </a:r>
              <a:endParaRPr lang="en-US" sz="5000" b="1" dirty="0">
                <a:solidFill>
                  <a:schemeClr val="bg1"/>
                </a:solidFill>
                <a:latin typeface="Arial" panose="020B0604020202020204" pitchFamily="34" charset="0"/>
                <a:cs typeface="Arial" panose="020B0604020202020204" pitchFamily="34" charset="0"/>
              </a:endParaRPr>
            </a:p>
          </p:txBody>
        </p:sp>
      </p:grpSp>
      <p:graphicFrame>
        <p:nvGraphicFramePr>
          <p:cNvPr id="9" name="Table 8">
            <a:extLst>
              <a:ext uri="{FF2B5EF4-FFF2-40B4-BE49-F238E27FC236}">
                <a16:creationId xmlns:a16="http://schemas.microsoft.com/office/drawing/2014/main" id="{168279B7-5845-3E1E-C50C-17C03BD386A3}"/>
              </a:ext>
            </a:extLst>
          </p:cNvPr>
          <p:cNvGraphicFramePr>
            <a:graphicFrameLocks noGrp="1"/>
          </p:cNvGraphicFramePr>
          <p:nvPr>
            <p:extLst>
              <p:ext uri="{D42A27DB-BD31-4B8C-83A1-F6EECF244321}">
                <p14:modId xmlns:p14="http://schemas.microsoft.com/office/powerpoint/2010/main" val="3262299794"/>
              </p:ext>
            </p:extLst>
          </p:nvPr>
        </p:nvGraphicFramePr>
        <p:xfrm>
          <a:off x="685798" y="1790700"/>
          <a:ext cx="16916399" cy="8017730"/>
        </p:xfrm>
        <a:graphic>
          <a:graphicData uri="http://schemas.openxmlformats.org/drawingml/2006/table">
            <a:tbl>
              <a:tblPr firstRow="1" firstCol="1" bandRow="1">
                <a:tableStyleId>{0505E3EF-67EA-436B-97B2-0124C06EBD24}</a:tableStyleId>
              </a:tblPr>
              <a:tblGrid>
                <a:gridCol w="4572002">
                  <a:extLst>
                    <a:ext uri="{9D8B030D-6E8A-4147-A177-3AD203B41FA5}">
                      <a16:colId xmlns:a16="http://schemas.microsoft.com/office/drawing/2014/main" val="545666293"/>
                    </a:ext>
                  </a:extLst>
                </a:gridCol>
                <a:gridCol w="6781800">
                  <a:extLst>
                    <a:ext uri="{9D8B030D-6E8A-4147-A177-3AD203B41FA5}">
                      <a16:colId xmlns:a16="http://schemas.microsoft.com/office/drawing/2014/main" val="2188277359"/>
                    </a:ext>
                  </a:extLst>
                </a:gridCol>
                <a:gridCol w="5562597">
                  <a:extLst>
                    <a:ext uri="{9D8B030D-6E8A-4147-A177-3AD203B41FA5}">
                      <a16:colId xmlns:a16="http://schemas.microsoft.com/office/drawing/2014/main" val="2797892514"/>
                    </a:ext>
                  </a:extLst>
                </a:gridCol>
              </a:tblGrid>
              <a:tr h="1842550">
                <a:tc>
                  <a:txBody>
                    <a:bodyPr/>
                    <a:lstStyle/>
                    <a:p>
                      <a:pPr marL="0" marR="0" algn="ctr">
                        <a:lnSpc>
                          <a:spcPct val="150000"/>
                        </a:lnSpc>
                        <a:spcBef>
                          <a:spcPts val="100"/>
                        </a:spcBef>
                        <a:spcAft>
                          <a:spcPts val="100"/>
                        </a:spcAft>
                        <a:tabLst>
                          <a:tab pos="90170" algn="l"/>
                          <a:tab pos="180340" algn="l"/>
                        </a:tabLst>
                      </a:pPr>
                      <a:r>
                        <a:rPr lang="de-DE" sz="3400">
                          <a:effectLst/>
                          <a:latin typeface="Arial" panose="020B0604020202020204" pitchFamily="34" charset="0"/>
                          <a:cs typeface="Arial" panose="020B0604020202020204" pitchFamily="34" charset="0"/>
                        </a:rPr>
                        <a:t>Các tình huống cần từ chối</a:t>
                      </a:r>
                      <a:endParaRPr lang="en-US" sz="3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algn="ctr">
                        <a:lnSpc>
                          <a:spcPct val="100000"/>
                        </a:lnSpc>
                        <a:spcBef>
                          <a:spcPts val="100"/>
                        </a:spcBef>
                        <a:spcAft>
                          <a:spcPts val="100"/>
                        </a:spcAft>
                        <a:tabLst>
                          <a:tab pos="90170" algn="l"/>
                          <a:tab pos="180340" algn="l"/>
                        </a:tabLst>
                      </a:pPr>
                      <a:r>
                        <a:rPr lang="de-DE" sz="3400">
                          <a:effectLst/>
                          <a:latin typeface="Arial" panose="020B0604020202020204" pitchFamily="34" charset="0"/>
                          <a:cs typeface="Arial" panose="020B0604020202020204" pitchFamily="34" charset="0"/>
                        </a:rPr>
                        <a:t>Cách từ chối</a:t>
                      </a:r>
                      <a:endParaRPr lang="en-US" sz="3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algn="ctr">
                        <a:lnSpc>
                          <a:spcPct val="100000"/>
                        </a:lnSpc>
                        <a:spcBef>
                          <a:spcPts val="100"/>
                        </a:spcBef>
                        <a:spcAft>
                          <a:spcPts val="100"/>
                        </a:spcAft>
                        <a:tabLst>
                          <a:tab pos="90170" algn="l"/>
                          <a:tab pos="180340" algn="l"/>
                        </a:tabLst>
                      </a:pPr>
                      <a:r>
                        <a:rPr lang="de-DE" sz="3400">
                          <a:effectLst/>
                          <a:latin typeface="Arial" panose="020B0604020202020204" pitchFamily="34" charset="0"/>
                          <a:cs typeface="Arial" panose="020B0604020202020204" pitchFamily="34" charset="0"/>
                        </a:rPr>
                        <a:t>Lời từ chối</a:t>
                      </a:r>
                      <a:endParaRPr lang="en-US" sz="3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685165949"/>
                  </a:ext>
                </a:extLst>
              </a:tr>
              <a:tr h="1738850">
                <a:tc>
                  <a:txBody>
                    <a:bodyPr/>
                    <a:lstStyle/>
                    <a:p>
                      <a:pPr marL="0" marR="0" algn="ctr">
                        <a:lnSpc>
                          <a:spcPct val="150000"/>
                        </a:lnSpc>
                        <a:spcBef>
                          <a:spcPts val="100"/>
                        </a:spcBef>
                        <a:spcAft>
                          <a:spcPts val="100"/>
                        </a:spcAft>
                        <a:tabLst>
                          <a:tab pos="90170" algn="l"/>
                          <a:tab pos="180340" algn="l"/>
                        </a:tabLst>
                      </a:pPr>
                      <a:r>
                        <a:rPr lang="de-DE" sz="3000" b="0">
                          <a:effectLst/>
                          <a:latin typeface="Arial" panose="020B0604020202020204" pitchFamily="34" charset="0"/>
                          <a:cs typeface="Arial" panose="020B0604020202020204" pitchFamily="34" charset="0"/>
                        </a:rPr>
                        <a:t>Tình huống nguy hiểm</a:t>
                      </a:r>
                      <a:endParaRPr lang="en-US" sz="30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tabLst>
                          <a:tab pos="90170" algn="l"/>
                          <a:tab pos="180340" algn="l"/>
                        </a:tabLst>
                      </a:pPr>
                      <a:r>
                        <a:rPr lang="de-DE" sz="3000" b="0">
                          <a:effectLst/>
                          <a:latin typeface="Arial" panose="020B0604020202020204" pitchFamily="34" charset="0"/>
                          <a:cs typeface="Arial" panose="020B0604020202020204" pitchFamily="34" charset="0"/>
                        </a:rPr>
                        <a:t>Từ chối thẳng: Từ chối một cách thẳng thắn, dứt khoát.</a:t>
                      </a:r>
                      <a:endParaRPr lang="en-US" sz="30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tabLst>
                          <a:tab pos="90170" algn="l"/>
                          <a:tab pos="180340" algn="l"/>
                        </a:tabLst>
                      </a:pPr>
                      <a:r>
                        <a:rPr lang="de-DE" sz="3000" b="0">
                          <a:effectLst/>
                          <a:latin typeface="Arial" panose="020B0604020202020204" pitchFamily="34" charset="0"/>
                          <a:cs typeface="Arial" panose="020B0604020202020204" pitchFamily="34" charset="0"/>
                        </a:rPr>
                        <a:t>Không, mình không muốn/ mình không thích</a:t>
                      </a:r>
                      <a:endParaRPr lang="en-US" sz="30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02465012"/>
                  </a:ext>
                </a:extLst>
              </a:tr>
              <a:tr h="1921730">
                <a:tc>
                  <a:txBody>
                    <a:bodyPr/>
                    <a:lstStyle/>
                    <a:p>
                      <a:pPr marL="0" marR="0" algn="ctr">
                        <a:lnSpc>
                          <a:spcPct val="150000"/>
                        </a:lnSpc>
                        <a:spcBef>
                          <a:spcPts val="100"/>
                        </a:spcBef>
                        <a:spcAft>
                          <a:spcPts val="100"/>
                        </a:spcAft>
                        <a:tabLst>
                          <a:tab pos="90170" algn="l"/>
                          <a:tab pos="180340" algn="l"/>
                        </a:tabLst>
                      </a:pPr>
                      <a:r>
                        <a:rPr lang="de-DE" sz="3000" b="0">
                          <a:effectLst/>
                          <a:latin typeface="Arial" panose="020B0604020202020204" pitchFamily="34" charset="0"/>
                          <a:cs typeface="Arial" panose="020B0604020202020204" pitchFamily="34" charset="0"/>
                        </a:rPr>
                        <a:t>Tình huống vượt qua khả năng</a:t>
                      </a:r>
                      <a:endParaRPr lang="en-US" sz="30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tabLst>
                          <a:tab pos="90170" algn="l"/>
                          <a:tab pos="180340" algn="l"/>
                        </a:tabLst>
                      </a:pPr>
                      <a:r>
                        <a:rPr lang="de-DE" sz="3000" b="0">
                          <a:effectLst/>
                          <a:latin typeface="Arial" panose="020B0604020202020204" pitchFamily="34" charset="0"/>
                          <a:cs typeface="Arial" panose="020B0604020202020204" pitchFamily="34" charset="0"/>
                        </a:rPr>
                        <a:t>Từ chối trì hoãn: Từ chối và đưa ra một lí do để trì hoãn việc thực hiện.</a:t>
                      </a:r>
                      <a:endParaRPr lang="en-US" sz="30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tabLst>
                          <a:tab pos="90170" algn="l"/>
                          <a:tab pos="180340" algn="l"/>
                        </a:tabLst>
                      </a:pPr>
                      <a:r>
                        <a:rPr lang="de-DE" sz="3000" b="0">
                          <a:effectLst/>
                          <a:latin typeface="Arial" panose="020B0604020202020204" pitchFamily="34" charset="0"/>
                          <a:cs typeface="Arial" panose="020B0604020202020204" pitchFamily="34" charset="0"/>
                        </a:rPr>
                        <a:t>Hôm nay mình bận rồi. Hẹn khi khác nhé!</a:t>
                      </a:r>
                      <a:endParaRPr lang="en-US" sz="30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57497158"/>
                  </a:ext>
                </a:extLst>
              </a:tr>
              <a:tr h="2514600">
                <a:tc>
                  <a:txBody>
                    <a:bodyPr/>
                    <a:lstStyle/>
                    <a:p>
                      <a:pPr marL="0" marR="0" algn="ctr">
                        <a:lnSpc>
                          <a:spcPct val="150000"/>
                        </a:lnSpc>
                        <a:spcBef>
                          <a:spcPts val="100"/>
                        </a:spcBef>
                        <a:spcAft>
                          <a:spcPts val="100"/>
                        </a:spcAft>
                        <a:tabLst>
                          <a:tab pos="90170" algn="l"/>
                          <a:tab pos="180340" algn="l"/>
                        </a:tabLst>
                      </a:pPr>
                      <a:r>
                        <a:rPr lang="de-DE" sz="3000" b="0">
                          <a:effectLst/>
                          <a:latin typeface="Arial" panose="020B0604020202020204" pitchFamily="34" charset="0"/>
                          <a:cs typeface="Arial" panose="020B0604020202020204" pitchFamily="34" charset="0"/>
                        </a:rPr>
                        <a:t>Tình huống không phù hợp với nhu cầu, sở thích cá nhân</a:t>
                      </a:r>
                      <a:endParaRPr lang="en-US" sz="30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tabLst>
                          <a:tab pos="90170" algn="l"/>
                          <a:tab pos="180340" algn="l"/>
                        </a:tabLst>
                      </a:pPr>
                      <a:r>
                        <a:rPr lang="de-DE" sz="3000" b="0">
                          <a:effectLst/>
                          <a:latin typeface="Arial" panose="020B0604020202020204" pitchFamily="34" charset="0"/>
                          <a:cs typeface="Arial" panose="020B0604020202020204" pitchFamily="34" charset="0"/>
                        </a:rPr>
                        <a:t>Từ chối thương lượng: Từ chối và đưa ra phương án khác phù hợp hơn để thay thế.</a:t>
                      </a:r>
                      <a:endParaRPr lang="en-US" sz="30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100"/>
                        </a:spcBef>
                        <a:spcAft>
                          <a:spcPts val="100"/>
                        </a:spcAft>
                        <a:tabLst>
                          <a:tab pos="90170" algn="l"/>
                          <a:tab pos="180340" algn="l"/>
                        </a:tabLst>
                      </a:pPr>
                      <a:r>
                        <a:rPr lang="de-DE" sz="3000" b="0">
                          <a:effectLst/>
                          <a:latin typeface="Arial" panose="020B0604020202020204" pitchFamily="34" charset="0"/>
                          <a:cs typeface="Arial" panose="020B0604020202020204" pitchFamily="34" charset="0"/>
                        </a:rPr>
                        <a:t>Theo mình, chúng ta nên làm theo phương án/ cách này sẽ hợp lí hơn. </a:t>
                      </a:r>
                      <a:endParaRPr lang="en-US" sz="30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647678"/>
                  </a:ext>
                </a:extLst>
              </a:tr>
            </a:tbl>
          </a:graphicData>
        </a:graphic>
      </p:graphicFrame>
    </p:spTree>
    <p:extLst>
      <p:ext uri="{BB962C8B-B14F-4D97-AF65-F5344CB8AC3E}">
        <p14:creationId xmlns:p14="http://schemas.microsoft.com/office/powerpoint/2010/main" val="462141124"/>
      </p:ext>
    </p:extLst>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6D5"/>
        </a:solidFill>
        <a:effectLst/>
      </p:bgPr>
    </p:bg>
    <p:spTree>
      <p:nvGrpSpPr>
        <p:cNvPr id="1" name=""/>
        <p:cNvGrpSpPr/>
        <p:nvPr/>
      </p:nvGrpSpPr>
      <p:grpSpPr>
        <a:xfrm>
          <a:off x="0" y="0"/>
          <a:ext cx="0" cy="0"/>
          <a:chOff x="0" y="0"/>
          <a:chExt cx="0" cy="0"/>
        </a:xfrm>
      </p:grpSpPr>
      <p:sp>
        <p:nvSpPr>
          <p:cNvPr id="6" name="Freeform 6"/>
          <p:cNvSpPr/>
          <p:nvPr/>
        </p:nvSpPr>
        <p:spPr>
          <a:xfrm flipH="1" flipV="1">
            <a:off x="16383000" y="0"/>
            <a:ext cx="1902418" cy="2103905"/>
          </a:xfrm>
          <a:custGeom>
            <a:avLst/>
            <a:gdLst/>
            <a:ahLst/>
            <a:cxnLst/>
            <a:rect l="l" t="t" r="r" b="b"/>
            <a:pathLst>
              <a:path w="2899368" h="2899368">
                <a:moveTo>
                  <a:pt x="2899368" y="2899368"/>
                </a:moveTo>
                <a:lnTo>
                  <a:pt x="0" y="2899368"/>
                </a:lnTo>
                <a:lnTo>
                  <a:pt x="0" y="0"/>
                </a:lnTo>
                <a:lnTo>
                  <a:pt x="2899368" y="0"/>
                </a:lnTo>
                <a:lnTo>
                  <a:pt x="2899368" y="289936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Freeform 5"/>
          <p:cNvSpPr/>
          <p:nvPr/>
        </p:nvSpPr>
        <p:spPr>
          <a:xfrm>
            <a:off x="0" y="8191500"/>
            <a:ext cx="1905000" cy="2095500"/>
          </a:xfrm>
          <a:custGeom>
            <a:avLst/>
            <a:gdLst/>
            <a:ahLst/>
            <a:cxnLst/>
            <a:rect l="l" t="t" r="r" b="b"/>
            <a:pathLst>
              <a:path w="2899368" h="2899368">
                <a:moveTo>
                  <a:pt x="0" y="0"/>
                </a:moveTo>
                <a:lnTo>
                  <a:pt x="2899368" y="0"/>
                </a:lnTo>
                <a:lnTo>
                  <a:pt x="2899368" y="2899368"/>
                </a:lnTo>
                <a:lnTo>
                  <a:pt x="0" y="28993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3">
            <a:extLst>
              <a:ext uri="{FF2B5EF4-FFF2-40B4-BE49-F238E27FC236}">
                <a16:creationId xmlns:a16="http://schemas.microsoft.com/office/drawing/2014/main" id="{FD7B8517-CA34-CA32-4B15-CF406DCB6503}"/>
              </a:ext>
            </a:extLst>
          </p:cNvPr>
          <p:cNvSpPr/>
          <p:nvPr/>
        </p:nvSpPr>
        <p:spPr>
          <a:xfrm>
            <a:off x="728328" y="1485900"/>
            <a:ext cx="16831346" cy="7937295"/>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3">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4" name="Freeform 4">
            <a:extLst>
              <a:ext uri="{FF2B5EF4-FFF2-40B4-BE49-F238E27FC236}">
                <a16:creationId xmlns:a16="http://schemas.microsoft.com/office/drawing/2014/main" id="{F7B4DD2B-1CA3-7173-8800-79D16DD1EEC6}"/>
              </a:ext>
            </a:extLst>
          </p:cNvPr>
          <p:cNvSpPr/>
          <p:nvPr/>
        </p:nvSpPr>
        <p:spPr>
          <a:xfrm>
            <a:off x="277770" y="625333"/>
            <a:ext cx="1627230" cy="1721937"/>
          </a:xfrm>
          <a:custGeom>
            <a:avLst/>
            <a:gdLst/>
            <a:ahLst/>
            <a:cxnLst/>
            <a:rect l="l" t="t" r="r" b="b"/>
            <a:pathLst>
              <a:path w="1627230" h="1721937">
                <a:moveTo>
                  <a:pt x="0" y="0"/>
                </a:moveTo>
                <a:lnTo>
                  <a:pt x="1627231" y="0"/>
                </a:lnTo>
                <a:lnTo>
                  <a:pt x="1627231" y="1721937"/>
                </a:lnTo>
                <a:lnTo>
                  <a:pt x="0" y="17219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731AFDFC-427C-25F7-3038-746E4F8D224F}"/>
              </a:ext>
            </a:extLst>
          </p:cNvPr>
          <p:cNvGrpSpPr/>
          <p:nvPr/>
        </p:nvGrpSpPr>
        <p:grpSpPr>
          <a:xfrm>
            <a:off x="5922964" y="863805"/>
            <a:ext cx="7276528" cy="1244189"/>
            <a:chOff x="5873060" y="1270945"/>
            <a:chExt cx="7276528" cy="1244189"/>
          </a:xfrm>
        </p:grpSpPr>
        <p:pic>
          <p:nvPicPr>
            <p:cNvPr id="8" name="Picture 9">
              <a:extLst>
                <a:ext uri="{FF2B5EF4-FFF2-40B4-BE49-F238E27FC236}">
                  <a16:creationId xmlns:a16="http://schemas.microsoft.com/office/drawing/2014/main" id="{1FE34B09-005F-94A5-54AE-DE4652DF48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83946" y="1270945"/>
              <a:ext cx="6951410" cy="1244189"/>
            </a:xfrm>
            <a:prstGeom prst="rect">
              <a:avLst/>
            </a:prstGeom>
          </p:spPr>
        </p:pic>
        <p:sp>
          <p:nvSpPr>
            <p:cNvPr id="9" name="TextBox 8">
              <a:extLst>
                <a:ext uri="{FF2B5EF4-FFF2-40B4-BE49-F238E27FC236}">
                  <a16:creationId xmlns:a16="http://schemas.microsoft.com/office/drawing/2014/main" id="{D53C37D1-69D9-8139-D25F-AA0E4B57DC3D}"/>
                </a:ext>
              </a:extLst>
            </p:cNvPr>
            <p:cNvSpPr txBox="1"/>
            <p:nvPr/>
          </p:nvSpPr>
          <p:spPr>
            <a:xfrm>
              <a:off x="5873060" y="1420666"/>
              <a:ext cx="7276528" cy="923330"/>
            </a:xfrm>
            <a:prstGeom prst="rect">
              <a:avLst/>
            </a:prstGeom>
            <a:noFill/>
          </p:spPr>
          <p:txBody>
            <a:bodyPr wrap="square" rtlCol="0">
              <a:spAutoFit/>
            </a:bodyPr>
            <a:lstStyle/>
            <a:p>
              <a:pPr algn="ctr"/>
              <a:r>
                <a:rPr lang="en-US" sz="5400" b="1" dirty="0">
                  <a:solidFill>
                    <a:srgbClr val="C00000"/>
                  </a:solidFill>
                  <a:latin typeface="Arial" panose="020B0604020202020204" pitchFamily="34" charset="0"/>
                  <a:cs typeface="Arial" panose="020B0604020202020204" pitchFamily="34" charset="0"/>
                </a:rPr>
                <a:t>KẾT LUẬN</a:t>
              </a:r>
            </a:p>
          </p:txBody>
        </p:sp>
      </p:grpSp>
      <p:sp>
        <p:nvSpPr>
          <p:cNvPr id="10" name="TextBox 9">
            <a:extLst>
              <a:ext uri="{FF2B5EF4-FFF2-40B4-BE49-F238E27FC236}">
                <a16:creationId xmlns:a16="http://schemas.microsoft.com/office/drawing/2014/main" id="{BB4579F0-5BC8-E058-7837-F58ECACB2B2B}"/>
              </a:ext>
            </a:extLst>
          </p:cNvPr>
          <p:cNvSpPr txBox="1"/>
          <p:nvPr/>
        </p:nvSpPr>
        <p:spPr>
          <a:xfrm>
            <a:off x="6768484" y="2797423"/>
            <a:ext cx="9978326" cy="5518242"/>
          </a:xfrm>
          <a:prstGeom prst="rect">
            <a:avLst/>
          </a:prstGeom>
          <a:noFill/>
        </p:spPr>
        <p:txBody>
          <a:bodyPr wrap="square">
            <a:spAutoFit/>
          </a:bodyPr>
          <a:lstStyle/>
          <a:p>
            <a:pPr marL="571500" indent="-571500" algn="just">
              <a:lnSpc>
                <a:spcPct val="150000"/>
              </a:lnSpc>
              <a:buFont typeface="Courier New" panose="02070309020205020404" pitchFamily="49" charset="0"/>
              <a:buChar char="o"/>
            </a:pPr>
            <a:r>
              <a:rPr lang="vi-VN" sz="4000">
                <a:solidFill>
                  <a:srgbClr val="000000"/>
                </a:solidFill>
                <a:ea typeface="Calibri" panose="020F0502020204030204" pitchFamily="34" charset="0"/>
                <a:cs typeface="Arial" panose="020B0604020202020204" pitchFamily="34" charset="0"/>
              </a:rPr>
              <a:t>Trong cuộc sống có nhiều tình huống cần từ chối. </a:t>
            </a:r>
          </a:p>
          <a:p>
            <a:pPr marL="571500" indent="-571500" algn="just">
              <a:lnSpc>
                <a:spcPct val="150000"/>
              </a:lnSpc>
              <a:buFont typeface="Courier New" panose="02070309020205020404" pitchFamily="49" charset="0"/>
              <a:buChar char="o"/>
            </a:pPr>
            <a:r>
              <a:rPr lang="vi-VN" sz="4000">
                <a:solidFill>
                  <a:srgbClr val="000000"/>
                </a:solidFill>
                <a:ea typeface="Calibri" panose="020F0502020204030204" pitchFamily="34" charset="0"/>
                <a:cs typeface="Arial" panose="020B0604020202020204" pitchFamily="34" charset="0"/>
              </a:rPr>
              <a:t>Tuỳ theo tình huống xảy ra, có thể từ chối thẳng bằng cách trả lời dứt khoát “không”, có thể từ chối thương lượng hoặc từ chối trì hoãn. </a:t>
            </a:r>
          </a:p>
        </p:txBody>
      </p:sp>
      <p:grpSp>
        <p:nvGrpSpPr>
          <p:cNvPr id="19" name="Group 18">
            <a:extLst>
              <a:ext uri="{FF2B5EF4-FFF2-40B4-BE49-F238E27FC236}">
                <a16:creationId xmlns:a16="http://schemas.microsoft.com/office/drawing/2014/main" id="{02EB4570-4E2A-0BA7-4FE9-64245D32B4C4}"/>
              </a:ext>
            </a:extLst>
          </p:cNvPr>
          <p:cNvGrpSpPr/>
          <p:nvPr/>
        </p:nvGrpSpPr>
        <p:grpSpPr>
          <a:xfrm>
            <a:off x="1419153" y="3527565"/>
            <a:ext cx="4658507" cy="3853963"/>
            <a:chOff x="1424596" y="3527565"/>
            <a:chExt cx="4658507" cy="3853963"/>
          </a:xfrm>
        </p:grpSpPr>
        <p:grpSp>
          <p:nvGrpSpPr>
            <p:cNvPr id="14" name="Group 8">
              <a:extLst>
                <a:ext uri="{FF2B5EF4-FFF2-40B4-BE49-F238E27FC236}">
                  <a16:creationId xmlns:a16="http://schemas.microsoft.com/office/drawing/2014/main" id="{616472A4-7C00-6781-CD83-0775695DC84E}"/>
                </a:ext>
              </a:extLst>
            </p:cNvPr>
            <p:cNvGrpSpPr/>
            <p:nvPr/>
          </p:nvGrpSpPr>
          <p:grpSpPr>
            <a:xfrm>
              <a:off x="1424596" y="3527565"/>
              <a:ext cx="4658507" cy="3853963"/>
              <a:chOff x="0" y="0"/>
              <a:chExt cx="1100661" cy="893945"/>
            </a:xfrm>
          </p:grpSpPr>
          <p:sp>
            <p:nvSpPr>
              <p:cNvPr id="16" name="Freeform 9">
                <a:extLst>
                  <a:ext uri="{FF2B5EF4-FFF2-40B4-BE49-F238E27FC236}">
                    <a16:creationId xmlns:a16="http://schemas.microsoft.com/office/drawing/2014/main" id="{CED7EACD-A69A-8396-4119-14A31E69E726}"/>
                  </a:ext>
                </a:extLst>
              </p:cNvPr>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a:latin typeface="Arial" panose="020B0604020202020204" pitchFamily="34" charset="0"/>
                  <a:cs typeface="Arial" panose="020B0604020202020204" pitchFamily="34" charset="0"/>
                </a:endParaRPr>
              </a:p>
            </p:txBody>
          </p:sp>
          <p:sp>
            <p:nvSpPr>
              <p:cNvPr id="17" name="TextBox 10">
                <a:extLst>
                  <a:ext uri="{FF2B5EF4-FFF2-40B4-BE49-F238E27FC236}">
                    <a16:creationId xmlns:a16="http://schemas.microsoft.com/office/drawing/2014/main" id="{65BA963A-BA54-2A04-ECD8-A203F5B19446}"/>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pic>
          <p:nvPicPr>
            <p:cNvPr id="18" name="Picture 17" descr="A cartoon of a child&#10;&#10;Description automatically generated">
              <a:extLst>
                <a:ext uri="{FF2B5EF4-FFF2-40B4-BE49-F238E27FC236}">
                  <a16:creationId xmlns:a16="http://schemas.microsoft.com/office/drawing/2014/main" id="{2B6CDD97-F987-C37E-AAC8-46B0EE9120D5}"/>
                </a:ext>
              </a:extLst>
            </p:cNvPr>
            <p:cNvPicPr>
              <a:picLocks noChangeAspect="1"/>
            </p:cNvPicPr>
            <p:nvPr/>
          </p:nvPicPr>
          <p:blipFill rotWithShape="1">
            <a:blip r:embed="rId8">
              <a:extLst>
                <a:ext uri="{28A0092B-C50C-407E-A947-70E740481C1C}">
                  <a14:useLocalDpi xmlns:a14="http://schemas.microsoft.com/office/drawing/2010/main" val="0"/>
                </a:ext>
              </a:extLst>
            </a:blip>
            <a:srcRect l="22331" r="21558"/>
            <a:stretch/>
          </p:blipFill>
          <p:spPr>
            <a:xfrm>
              <a:off x="2798931" y="3752731"/>
              <a:ext cx="1909837" cy="3403629"/>
            </a:xfrm>
            <a:prstGeom prst="rect">
              <a:avLst/>
            </a:prstGeom>
          </p:spPr>
        </p:pic>
      </p:grpSp>
    </p:spTree>
    <p:extLst>
      <p:ext uri="{BB962C8B-B14F-4D97-AF65-F5344CB8AC3E}">
        <p14:creationId xmlns:p14="http://schemas.microsoft.com/office/powerpoint/2010/main" val="2597337873"/>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1009</Words>
  <Application>Microsoft Office PowerPoint</Application>
  <PresentationFormat>Custom</PresentationFormat>
  <Paragraphs>78</Paragraphs>
  <Slides>22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Arial</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Abstract Cute Group Project Presentation</dc:title>
  <cp:lastModifiedBy>Linh Phan</cp:lastModifiedBy>
  <cp:revision>4</cp:revision>
  <dcterms:created xsi:type="dcterms:W3CDTF">2006-08-16T00:00:00Z</dcterms:created>
  <dcterms:modified xsi:type="dcterms:W3CDTF">2023-10-07T02:28:05Z</dcterms:modified>
  <dc:identifier>DAFwcZR2rW8</dc:identifier>
</cp:coreProperties>
</file>