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7" r:id="rId2"/>
    <p:sldId id="280" r:id="rId3"/>
    <p:sldId id="281" r:id="rId4"/>
    <p:sldId id="279" r:id="rId5"/>
    <p:sldId id="262" r:id="rId6"/>
    <p:sldId id="282" r:id="rId7"/>
    <p:sldId id="283" r:id="rId8"/>
    <p:sldId id="256" r:id="rId9"/>
    <p:sldId id="258" r:id="rId10"/>
    <p:sldId id="268" r:id="rId11"/>
    <p:sldId id="273" r:id="rId12"/>
    <p:sldId id="276" r:id="rId13"/>
    <p:sldId id="284" r:id="rId14"/>
    <p:sldId id="285" r:id="rId15"/>
    <p:sldId id="274" r:id="rId16"/>
    <p:sldId id="286" r:id="rId17"/>
    <p:sldId id="263" r:id="rId18"/>
    <p:sldId id="287" r:id="rId19"/>
    <p:sldId id="288" r:id="rId20"/>
    <p:sldId id="289" r:id="rId21"/>
    <p:sldId id="290" r:id="rId22"/>
    <p:sldId id="291" r:id="rId23"/>
    <p:sldId id="292" r:id="rId24"/>
    <p:sldId id="293" r:id="rId25"/>
    <p:sldId id="294" r:id="rId26"/>
    <p:sldId id="295" r:id="rId27"/>
    <p:sldId id="296" r:id="rId28"/>
    <p:sldId id="306" r:id="rId29"/>
    <p:sldId id="307" r:id="rId30"/>
    <p:sldId id="308" r:id="rId31"/>
    <p:sldId id="309" r:id="rId32"/>
    <p:sldId id="310" r:id="rId33"/>
    <p:sldId id="311" r:id="rId34"/>
    <p:sldId id="312" r:id="rId35"/>
    <p:sldId id="261" r:id="rId36"/>
    <p:sldId id="277" r:id="rId37"/>
    <p:sldId id="314" r:id="rId38"/>
    <p:sldId id="315" r:id="rId39"/>
    <p:sldId id="316" r:id="rId40"/>
    <p:sldId id="278" r:id="rId41"/>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4F7ED"/>
    <a:srgbClr val="F2DBDA"/>
    <a:srgbClr val="FFF9E7"/>
    <a:srgbClr val="ECE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595" autoAdjust="0"/>
  </p:normalViewPr>
  <p:slideViewPr>
    <p:cSldViewPr>
      <p:cViewPr>
        <p:scale>
          <a:sx n="39" d="100"/>
          <a:sy n="39" d="100"/>
        </p:scale>
        <p:origin x="94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6DA19-4A72-424D-8052-62A2B06D74EA}"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40886-7228-4558-9CD5-8F9C74F64DDB}" type="slidenum">
              <a:rPr lang="en-US" smtClean="0"/>
              <a:t>‹#›</a:t>
            </a:fld>
            <a:endParaRPr lang="en-US"/>
          </a:p>
        </p:txBody>
      </p:sp>
    </p:spTree>
    <p:extLst>
      <p:ext uri="{BB962C8B-B14F-4D97-AF65-F5344CB8AC3E}">
        <p14:creationId xmlns:p14="http://schemas.microsoft.com/office/powerpoint/2010/main" val="2012721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12</a:t>
            </a:fld>
            <a:endParaRPr lang="en-US"/>
          </a:p>
        </p:txBody>
      </p:sp>
    </p:spTree>
    <p:extLst>
      <p:ext uri="{BB962C8B-B14F-4D97-AF65-F5344CB8AC3E}">
        <p14:creationId xmlns:p14="http://schemas.microsoft.com/office/powerpoint/2010/main" val="289898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37</a:t>
            </a:fld>
            <a:endParaRPr lang="en-US"/>
          </a:p>
        </p:txBody>
      </p:sp>
    </p:spTree>
    <p:extLst>
      <p:ext uri="{BB962C8B-B14F-4D97-AF65-F5344CB8AC3E}">
        <p14:creationId xmlns:p14="http://schemas.microsoft.com/office/powerpoint/2010/main" val="120237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13</a:t>
            </a:fld>
            <a:endParaRPr lang="en-US"/>
          </a:p>
        </p:txBody>
      </p:sp>
    </p:spTree>
    <p:extLst>
      <p:ext uri="{BB962C8B-B14F-4D97-AF65-F5344CB8AC3E}">
        <p14:creationId xmlns:p14="http://schemas.microsoft.com/office/powerpoint/2010/main" val="340011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14</a:t>
            </a:fld>
            <a:endParaRPr lang="en-US"/>
          </a:p>
        </p:txBody>
      </p:sp>
    </p:spTree>
    <p:extLst>
      <p:ext uri="{BB962C8B-B14F-4D97-AF65-F5344CB8AC3E}">
        <p14:creationId xmlns:p14="http://schemas.microsoft.com/office/powerpoint/2010/main" val="378884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20</a:t>
            </a:fld>
            <a:endParaRPr lang="en-US"/>
          </a:p>
        </p:txBody>
      </p:sp>
    </p:spTree>
    <p:extLst>
      <p:ext uri="{BB962C8B-B14F-4D97-AF65-F5344CB8AC3E}">
        <p14:creationId xmlns:p14="http://schemas.microsoft.com/office/powerpoint/2010/main" val="307554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24</a:t>
            </a:fld>
            <a:endParaRPr lang="en-US"/>
          </a:p>
        </p:txBody>
      </p:sp>
    </p:spTree>
    <p:extLst>
      <p:ext uri="{BB962C8B-B14F-4D97-AF65-F5344CB8AC3E}">
        <p14:creationId xmlns:p14="http://schemas.microsoft.com/office/powerpoint/2010/main" val="718815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25</a:t>
            </a:fld>
            <a:endParaRPr lang="en-US"/>
          </a:p>
        </p:txBody>
      </p:sp>
    </p:spTree>
    <p:extLst>
      <p:ext uri="{BB962C8B-B14F-4D97-AF65-F5344CB8AC3E}">
        <p14:creationId xmlns:p14="http://schemas.microsoft.com/office/powerpoint/2010/main" val="3373733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26</a:t>
            </a:fld>
            <a:endParaRPr lang="en-US"/>
          </a:p>
        </p:txBody>
      </p:sp>
    </p:spTree>
    <p:extLst>
      <p:ext uri="{BB962C8B-B14F-4D97-AF65-F5344CB8AC3E}">
        <p14:creationId xmlns:p14="http://schemas.microsoft.com/office/powerpoint/2010/main" val="370059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0A370-E651-4651-9929-2BC96180E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68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A40886-7228-4558-9CD5-8F9C74F64DDB}" type="slidenum">
              <a:rPr lang="en-US" smtClean="0"/>
              <a:t>35</a:t>
            </a:fld>
            <a:endParaRPr lang="en-US"/>
          </a:p>
        </p:txBody>
      </p:sp>
    </p:spTree>
    <p:extLst>
      <p:ext uri="{BB962C8B-B14F-4D97-AF65-F5344CB8AC3E}">
        <p14:creationId xmlns:p14="http://schemas.microsoft.com/office/powerpoint/2010/main" val="138832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7.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svg"/><Relationship Id="rId7" Type="http://schemas.openxmlformats.org/officeDocument/2006/relationships/image" Target="../media/image6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svg"/><Relationship Id="rId7" Type="http://schemas.openxmlformats.org/officeDocument/2006/relationships/image" Target="../media/image7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49.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53.png"/><Relationship Id="rId7" Type="http://schemas.openxmlformats.org/officeDocument/2006/relationships/image" Target="../media/image86.png"/><Relationship Id="rId12" Type="http://schemas.openxmlformats.org/officeDocument/2006/relationships/image" Target="../media/image5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56.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54.sv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4.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6.svg"/><Relationship Id="rId4" Type="http://schemas.openxmlformats.org/officeDocument/2006/relationships/image" Target="../media/image95.sv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1.png"/><Relationship Id="rId7"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6.svg"/><Relationship Id="rId5" Type="http://schemas.openxmlformats.org/officeDocument/2006/relationships/image" Target="../media/image94.png"/><Relationship Id="rId10" Type="http://schemas.openxmlformats.org/officeDocument/2006/relationships/image" Target="../media/image5.png"/><Relationship Id="rId4" Type="http://schemas.openxmlformats.org/officeDocument/2006/relationships/image" Target="../media/image12.sv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3" Type="http://schemas.openxmlformats.org/officeDocument/2006/relationships/image" Target="../media/image113.svg"/><Relationship Id="rId18" Type="http://schemas.openxmlformats.org/officeDocument/2006/relationships/image" Target="../media/image118.png"/><Relationship Id="rId26" Type="http://schemas.openxmlformats.org/officeDocument/2006/relationships/image" Target="../media/image126.png"/><Relationship Id="rId39" Type="http://schemas.openxmlformats.org/officeDocument/2006/relationships/image" Target="../media/image138.gif"/><Relationship Id="rId21" Type="http://schemas.openxmlformats.org/officeDocument/2006/relationships/image" Target="../media/image121.svg"/><Relationship Id="rId34" Type="http://schemas.openxmlformats.org/officeDocument/2006/relationships/image" Target="../media/image133.png"/><Relationship Id="rId7" Type="http://schemas.openxmlformats.org/officeDocument/2006/relationships/image" Target="../media/image107.svg"/><Relationship Id="rId12" Type="http://schemas.openxmlformats.org/officeDocument/2006/relationships/image" Target="../media/image112.png"/><Relationship Id="rId17" Type="http://schemas.openxmlformats.org/officeDocument/2006/relationships/image" Target="../media/image117.svg"/><Relationship Id="rId25" Type="http://schemas.openxmlformats.org/officeDocument/2006/relationships/image" Target="../media/image125.svg"/><Relationship Id="rId33" Type="http://schemas.openxmlformats.org/officeDocument/2006/relationships/image" Target="../media/image132.svg"/><Relationship Id="rId38" Type="http://schemas.openxmlformats.org/officeDocument/2006/relationships/image" Target="../media/image137.gif"/><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svg"/><Relationship Id="rId24" Type="http://schemas.openxmlformats.org/officeDocument/2006/relationships/image" Target="../media/image124.png"/><Relationship Id="rId32" Type="http://schemas.openxmlformats.org/officeDocument/2006/relationships/image" Target="../media/image131.png"/><Relationship Id="rId37" Type="http://schemas.openxmlformats.org/officeDocument/2006/relationships/image" Target="../media/image136.svg"/><Relationship Id="rId5" Type="http://schemas.openxmlformats.org/officeDocument/2006/relationships/image" Target="../media/image105.svg"/><Relationship Id="rId15" Type="http://schemas.openxmlformats.org/officeDocument/2006/relationships/image" Target="../media/image115.svg"/><Relationship Id="rId23" Type="http://schemas.openxmlformats.org/officeDocument/2006/relationships/image" Target="../media/image123.svg"/><Relationship Id="rId28" Type="http://schemas.openxmlformats.org/officeDocument/2006/relationships/slide" Target="slide29.xml"/><Relationship Id="rId36" Type="http://schemas.openxmlformats.org/officeDocument/2006/relationships/image" Target="../media/image135.png"/><Relationship Id="rId10" Type="http://schemas.openxmlformats.org/officeDocument/2006/relationships/image" Target="../media/image110.png"/><Relationship Id="rId19" Type="http://schemas.openxmlformats.org/officeDocument/2006/relationships/image" Target="../media/image119.svg"/><Relationship Id="rId31" Type="http://schemas.openxmlformats.org/officeDocument/2006/relationships/image" Target="../media/image130.sv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svg"/><Relationship Id="rId30" Type="http://schemas.openxmlformats.org/officeDocument/2006/relationships/image" Target="../media/image129.png"/><Relationship Id="rId35" Type="http://schemas.openxmlformats.org/officeDocument/2006/relationships/image" Target="../media/image134.svg"/><Relationship Id="rId8" Type="http://schemas.openxmlformats.org/officeDocument/2006/relationships/image" Target="../media/image108.png"/><Relationship Id="rId3" Type="http://schemas.openxmlformats.org/officeDocument/2006/relationships/image" Target="../media/image103.sv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40.svg"/><Relationship Id="rId21" Type="http://schemas.openxmlformats.org/officeDocument/2006/relationships/slide" Target="slide32.xml"/><Relationship Id="rId7" Type="http://schemas.openxmlformats.org/officeDocument/2006/relationships/image" Target="../media/image103.svg"/><Relationship Id="rId12" Type="http://schemas.openxmlformats.org/officeDocument/2006/relationships/slide" Target="slide35.xml"/><Relationship Id="rId17" Type="http://schemas.openxmlformats.org/officeDocument/2006/relationships/image" Target="../media/image147.png"/><Relationship Id="rId2" Type="http://schemas.openxmlformats.org/officeDocument/2006/relationships/image" Target="../media/image139.png"/><Relationship Id="rId16" Type="http://schemas.openxmlformats.org/officeDocument/2006/relationships/image" Target="../media/image146.png"/><Relationship Id="rId20"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5.svg"/><Relationship Id="rId5" Type="http://schemas.openxmlformats.org/officeDocument/2006/relationships/image" Target="../media/image142.png"/><Relationship Id="rId15" Type="http://schemas.openxmlformats.org/officeDocument/2006/relationships/image" Target="../media/image145.png"/><Relationship Id="rId23" Type="http://schemas.openxmlformats.org/officeDocument/2006/relationships/slide" Target="slide34.xml"/><Relationship Id="rId10" Type="http://schemas.openxmlformats.org/officeDocument/2006/relationships/image" Target="../media/image104.png"/><Relationship Id="rId19" Type="http://schemas.openxmlformats.org/officeDocument/2006/relationships/slide" Target="slide30.xml"/><Relationship Id="rId4" Type="http://schemas.openxmlformats.org/officeDocument/2006/relationships/image" Target="../media/image141.png"/><Relationship Id="rId9" Type="http://schemas.openxmlformats.org/officeDocument/2006/relationships/image" Target="../media/image107.svg"/><Relationship Id="rId14" Type="http://schemas.openxmlformats.org/officeDocument/2006/relationships/image" Target="../media/image144.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3.svg"/><Relationship Id="rId7" Type="http://schemas.openxmlformats.org/officeDocument/2006/relationships/image" Target="../media/image151.sv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slide" Target="slide29.xml"/><Relationship Id="rId9" Type="http://schemas.openxmlformats.org/officeDocument/2006/relationships/image" Target="../media/image153.png"/></Relationships>
</file>

<file path=ppt/slides/_rels/slide3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3.svg"/><Relationship Id="rId7" Type="http://schemas.openxmlformats.org/officeDocument/2006/relationships/image" Target="../media/image151.sv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slide" Target="slide29.xml"/><Relationship Id="rId9" Type="http://schemas.openxmlformats.org/officeDocument/2006/relationships/image" Target="../media/image153.png"/></Relationships>
</file>

<file path=ppt/slides/_rels/slide3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3.svg"/><Relationship Id="rId7" Type="http://schemas.openxmlformats.org/officeDocument/2006/relationships/image" Target="../media/image149.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53.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03.svg"/><Relationship Id="rId7" Type="http://schemas.openxmlformats.org/officeDocument/2006/relationships/image" Target="../media/image151.sv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slide" Target="slide29.xml"/><Relationship Id="rId9" Type="http://schemas.openxmlformats.org/officeDocument/2006/relationships/image" Target="../media/image153.png"/></Relationships>
</file>

<file path=ppt/slides/_rels/slide3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02.png"/><Relationship Id="rId7"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03.svg"/><Relationship Id="rId9" Type="http://schemas.openxmlformats.org/officeDocument/2006/relationships/image" Target="../media/image152.png"/></Relationships>
</file>

<file path=ppt/slides/_rels/slide35.xml.rels><?xml version="1.0" encoding="UTF-8" standalone="yes"?>
<Relationships xmlns="http://schemas.openxmlformats.org/package/2006/relationships"><Relationship Id="rId8" Type="http://schemas.openxmlformats.org/officeDocument/2006/relationships/image" Target="../media/image159.svg"/><Relationship Id="rId13" Type="http://schemas.openxmlformats.org/officeDocument/2006/relationships/image" Target="../media/image65.sv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7.svg"/><Relationship Id="rId11" Type="http://schemas.openxmlformats.org/officeDocument/2006/relationships/image" Target="../media/image160.png"/><Relationship Id="rId5" Type="http://schemas.openxmlformats.org/officeDocument/2006/relationships/image" Target="../media/image156.png"/><Relationship Id="rId10" Type="http://schemas.openxmlformats.org/officeDocument/2006/relationships/image" Target="../media/image8.svg"/><Relationship Id="rId4" Type="http://schemas.openxmlformats.org/officeDocument/2006/relationships/image" Target="../media/image155.sv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2.svg"/><Relationship Id="rId7" Type="http://schemas.openxmlformats.org/officeDocument/2006/relationships/image" Target="../media/image18.sv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3.svg"/><Relationship Id="rId4" Type="http://schemas.openxmlformats.org/officeDocument/2006/relationships/image" Target="../media/image5.png"/><Relationship Id="rId9" Type="http://schemas.openxmlformats.org/officeDocument/2006/relationships/image" Target="../media/image165.svg"/></Relationships>
</file>

<file path=ppt/slides/_rels/slide3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41.svg"/><Relationship Id="rId7" Type="http://schemas.openxmlformats.org/officeDocument/2006/relationships/image" Target="../media/image16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8.sv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170.svg"/></Relationships>
</file>

<file path=ppt/slides/_rels/slide3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39.svg"/><Relationship Id="rId7" Type="http://schemas.openxmlformats.org/officeDocument/2006/relationships/image" Target="../media/image17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 Id="rId9" Type="http://schemas.openxmlformats.org/officeDocument/2006/relationships/image" Target="../media/image176.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6.svg"/><Relationship Id="rId4" Type="http://schemas.openxmlformats.org/officeDocument/2006/relationships/image" Target="../media/image2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1.svg"/><Relationship Id="rId7"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22.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1.sv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5.svg"/><Relationship Id="rId4" Type="http://schemas.openxmlformats.org/officeDocument/2006/relationships/image" Target="../media/image31.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96300"/>
            <a:ext cx="18288000" cy="1790700"/>
          </a:xfrm>
          <a:prstGeom prst="rect">
            <a:avLst/>
          </a:prstGeom>
          <a:solidFill>
            <a:srgbClr val="EDECED"/>
          </a:solidFill>
        </p:spPr>
        <p:txBody>
          <a:bodyPr/>
          <a:lstStyle/>
          <a:p>
            <a:endParaRPr lang="en-US"/>
          </a:p>
        </p:txBody>
      </p:sp>
      <p:sp>
        <p:nvSpPr>
          <p:cNvPr id="3" name="Freeform 3"/>
          <p:cNvSpPr/>
          <p:nvPr/>
        </p:nvSpPr>
        <p:spPr>
          <a:xfrm>
            <a:off x="2971800" y="6179032"/>
            <a:ext cx="5835719" cy="3866265"/>
          </a:xfrm>
          <a:custGeom>
            <a:avLst/>
            <a:gdLst/>
            <a:ahLst/>
            <a:cxnLst/>
            <a:rect l="l" t="t" r="r" b="b"/>
            <a:pathLst>
              <a:path w="8003868" h="4554929">
                <a:moveTo>
                  <a:pt x="0" y="0"/>
                </a:moveTo>
                <a:lnTo>
                  <a:pt x="8003869" y="0"/>
                </a:lnTo>
                <a:lnTo>
                  <a:pt x="8003869" y="4554929"/>
                </a:lnTo>
                <a:lnTo>
                  <a:pt x="0" y="4554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9144000" y="5771827"/>
            <a:ext cx="5355333" cy="4273470"/>
          </a:xfrm>
          <a:custGeom>
            <a:avLst/>
            <a:gdLst/>
            <a:ahLst/>
            <a:cxnLst/>
            <a:rect l="l" t="t" r="r" b="b"/>
            <a:pathLst>
              <a:path w="7345004" h="5034666">
                <a:moveTo>
                  <a:pt x="7345005" y="0"/>
                </a:moveTo>
                <a:lnTo>
                  <a:pt x="0" y="0"/>
                </a:lnTo>
                <a:lnTo>
                  <a:pt x="0" y="5034667"/>
                </a:lnTo>
                <a:lnTo>
                  <a:pt x="7345005" y="5034667"/>
                </a:lnTo>
                <a:lnTo>
                  <a:pt x="734500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C66619B0-FC4A-45CE-AFD0-2B29C65152E4}"/>
              </a:ext>
            </a:extLst>
          </p:cNvPr>
          <p:cNvSpPr txBox="1"/>
          <p:nvPr/>
        </p:nvSpPr>
        <p:spPr>
          <a:xfrm>
            <a:off x="723899" y="2324823"/>
            <a:ext cx="16840201" cy="3205301"/>
          </a:xfrm>
          <a:prstGeom prst="rect">
            <a:avLst/>
          </a:prstGeom>
        </p:spPr>
        <p:txBody>
          <a:bodyPr wrap="square" lIns="0" tIns="0" rIns="0" bIns="0" rtlCol="0" anchor="t">
            <a:spAutoFit/>
          </a:bodyPr>
          <a:lstStyle/>
          <a:p>
            <a:pPr algn="ctr">
              <a:lnSpc>
                <a:spcPct val="150000"/>
              </a:lnSpc>
            </a:pPr>
            <a:r>
              <a:rPr lang="en-US" sz="7400" b="1" dirty="0">
                <a:solidFill>
                  <a:schemeClr val="accent2">
                    <a:lumMod val="50000"/>
                  </a:schemeClr>
                </a:solidFill>
                <a:latin typeface="Arial" panose="020B0604020202020204" pitchFamily="34" charset="0"/>
                <a:cs typeface="Arial" panose="020B0604020202020204" pitchFamily="34" charset="0"/>
              </a:rPr>
              <a:t>THÂN MẾN </a:t>
            </a:r>
            <a:r>
              <a:rPr lang="en-US" sz="7400" b="1">
                <a:solidFill>
                  <a:schemeClr val="accent2">
                    <a:lumMod val="50000"/>
                  </a:schemeClr>
                </a:solidFill>
                <a:latin typeface="Arial" panose="020B0604020202020204" pitchFamily="34" charset="0"/>
                <a:cs typeface="Arial" panose="020B0604020202020204" pitchFamily="34" charset="0"/>
              </a:rPr>
              <a:t>CHÀO MỪNG CÁC EM ĐẾN </a:t>
            </a:r>
            <a:r>
              <a:rPr lang="en-US" sz="7400" b="1" dirty="0">
                <a:solidFill>
                  <a:schemeClr val="accent2">
                    <a:lumMod val="50000"/>
                  </a:schemeClr>
                </a:solidFill>
                <a:latin typeface="Arial" panose="020B0604020202020204" pitchFamily="34" charset="0"/>
                <a:cs typeface="Arial" panose="020B0604020202020204" pitchFamily="34" charset="0"/>
              </a:rPr>
              <a:t>VỚI BÀI </a:t>
            </a:r>
            <a:r>
              <a:rPr lang="en-US" sz="7400" b="1">
                <a:solidFill>
                  <a:schemeClr val="accent2">
                    <a:lumMod val="50000"/>
                  </a:schemeClr>
                </a:solidFill>
                <a:latin typeface="Arial" panose="020B0604020202020204" pitchFamily="34" charset="0"/>
                <a:cs typeface="Arial" panose="020B0604020202020204" pitchFamily="34" charset="0"/>
              </a:rPr>
              <a:t>HỌC MÔN TIẾNG VIỆT!</a:t>
            </a:r>
            <a:endParaRPr lang="en-US" sz="74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28" name="Freeform 28"/>
          <p:cNvSpPr/>
          <p:nvPr/>
        </p:nvSpPr>
        <p:spPr>
          <a:xfrm>
            <a:off x="1143000" y="33147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6">
            <a:extLst>
              <a:ext uri="{FF2B5EF4-FFF2-40B4-BE49-F238E27FC236}">
                <a16:creationId xmlns:a16="http://schemas.microsoft.com/office/drawing/2014/main" id="{D50716A1-8EF8-A601-202F-221EE65E33F8}"/>
              </a:ext>
            </a:extLst>
          </p:cNvPr>
          <p:cNvSpPr/>
          <p:nvPr/>
        </p:nvSpPr>
        <p:spPr>
          <a:xfrm>
            <a:off x="7856485" y="1562100"/>
            <a:ext cx="9838244" cy="7665376"/>
          </a:xfrm>
          <a:custGeom>
            <a:avLst/>
            <a:gdLst/>
            <a:ahLst/>
            <a:cxnLst/>
            <a:rect l="l" t="t" r="r" b="b"/>
            <a:pathLst>
              <a:path w="3632029" h="1689986">
                <a:moveTo>
                  <a:pt x="0" y="0"/>
                </a:moveTo>
                <a:lnTo>
                  <a:pt x="3632029" y="0"/>
                </a:lnTo>
                <a:lnTo>
                  <a:pt x="3632029" y="1689986"/>
                </a:lnTo>
                <a:lnTo>
                  <a:pt x="0" y="1689986"/>
                </a:lnTo>
                <a:close/>
              </a:path>
            </a:pathLst>
          </a:custGeom>
          <a:solidFill>
            <a:srgbClr val="CA6E36"/>
          </a:solidFill>
        </p:spPr>
        <p:txBody>
          <a:bodyPr/>
          <a:lstStyle/>
          <a:p>
            <a:endParaRPr lang="en-US"/>
          </a:p>
        </p:txBody>
      </p:sp>
      <p:sp>
        <p:nvSpPr>
          <p:cNvPr id="32" name="TextBox 20">
            <a:extLst>
              <a:ext uri="{FF2B5EF4-FFF2-40B4-BE49-F238E27FC236}">
                <a16:creationId xmlns:a16="http://schemas.microsoft.com/office/drawing/2014/main" id="{C4CC46A3-C384-DF29-509E-1F50BD491484}"/>
              </a:ext>
            </a:extLst>
          </p:cNvPr>
          <p:cNvSpPr txBox="1"/>
          <p:nvPr/>
        </p:nvSpPr>
        <p:spPr>
          <a:xfrm>
            <a:off x="8018176" y="3203675"/>
            <a:ext cx="9514861" cy="4382225"/>
          </a:xfrm>
          <a:prstGeom prst="rect">
            <a:avLst/>
          </a:prstGeom>
        </p:spPr>
        <p:txBody>
          <a:bodyPr wrap="square" lIns="0" tIns="0" rIns="0" bIns="0" rtlCol="0" anchor="t">
            <a:spAutoFit/>
          </a:bodyPr>
          <a:lstStyle/>
          <a:p>
            <a:pPr algn="ctr">
              <a:lnSpc>
                <a:spcPct val="150000"/>
              </a:lnSpc>
            </a:pPr>
            <a:r>
              <a:rPr lang="vi-VN" sz="6600" b="1">
                <a:solidFill>
                  <a:schemeClr val="bg1"/>
                </a:solidFill>
                <a:ea typeface="Calibri" panose="020F0502020204030204" pitchFamily="34" charset="0"/>
                <a:cs typeface="Arial" panose="020B0604020202020204" pitchFamily="34" charset="0"/>
              </a:rPr>
              <a:t>TÌM HIỂU BIỂU HIỆN CỦA NGƯỜI SỐNG CÓ TRÁCH NHIỆM</a:t>
            </a:r>
          </a:p>
        </p:txBody>
      </p:sp>
      <p:pic>
        <p:nvPicPr>
          <p:cNvPr id="33" name="Picture 26">
            <a:extLst>
              <a:ext uri="{FF2B5EF4-FFF2-40B4-BE49-F238E27FC236}">
                <a16:creationId xmlns:a16="http://schemas.microsoft.com/office/drawing/2014/main" id="{C0AD821E-C6C2-2729-70C7-008BF25846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59524"/>
            <a:ext cx="1418331" cy="1389964"/>
          </a:xfrm>
          <a:prstGeom prst="rect">
            <a:avLst/>
          </a:prstGeom>
        </p:spPr>
      </p:pic>
      <p:pic>
        <p:nvPicPr>
          <p:cNvPr id="34" name="Picture 26">
            <a:extLst>
              <a:ext uri="{FF2B5EF4-FFF2-40B4-BE49-F238E27FC236}">
                <a16:creationId xmlns:a16="http://schemas.microsoft.com/office/drawing/2014/main" id="{F6A9786A-F871-5F15-C554-81930D190A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09340" y="8029918"/>
            <a:ext cx="1418331" cy="138996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a:extLst>
              <a:ext uri="{FF2B5EF4-FFF2-40B4-BE49-F238E27FC236}">
                <a16:creationId xmlns:a16="http://schemas.microsoft.com/office/drawing/2014/main" id="{5962C9A8-1C57-C757-40B2-68EDD98CC3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20" y="-114300"/>
            <a:ext cx="1240380" cy="1341048"/>
          </a:xfrm>
          <a:prstGeom prst="rect">
            <a:avLst/>
          </a:prstGeom>
        </p:spPr>
      </p:pic>
      <p:grpSp>
        <p:nvGrpSpPr>
          <p:cNvPr id="5" name="Group 4">
            <a:extLst>
              <a:ext uri="{FF2B5EF4-FFF2-40B4-BE49-F238E27FC236}">
                <a16:creationId xmlns:a16="http://schemas.microsoft.com/office/drawing/2014/main" id="{95172CF8-BFA5-43ED-495A-41B16853B7CA}"/>
              </a:ext>
            </a:extLst>
          </p:cNvPr>
          <p:cNvGrpSpPr/>
          <p:nvPr/>
        </p:nvGrpSpPr>
        <p:grpSpPr>
          <a:xfrm>
            <a:off x="824670" y="2085886"/>
            <a:ext cx="16209420" cy="2019064"/>
            <a:chOff x="618263" y="2419274"/>
            <a:chExt cx="16209420" cy="2019064"/>
          </a:xfrm>
        </p:grpSpPr>
        <p:sp>
          <p:nvSpPr>
            <p:cNvPr id="12" name="TextBox 11">
              <a:extLst>
                <a:ext uri="{FF2B5EF4-FFF2-40B4-BE49-F238E27FC236}">
                  <a16:creationId xmlns:a16="http://schemas.microsoft.com/office/drawing/2014/main" id="{20DE566B-5698-4F21-4A84-5CA13CFF7AF9}"/>
                </a:ext>
              </a:extLst>
            </p:cNvPr>
            <p:cNvSpPr txBox="1"/>
            <p:nvPr/>
          </p:nvSpPr>
          <p:spPr>
            <a:xfrm>
              <a:off x="2377671" y="2419274"/>
              <a:ext cx="14450012"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THEO NHÓM:</a:t>
              </a:r>
              <a:r>
                <a:rPr lang="en-US" sz="4000">
                  <a:solidFill>
                    <a:schemeClr val="tx2">
                      <a:lumMod val="50000"/>
                    </a:schemeClr>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Cả lớp chia thành các nhóm, mỗi nhóm thảo luận với nhau theo các gợi ý dưới đây</a:t>
              </a:r>
              <a:endParaRPr lang="vi-VN" sz="4000" i="1">
                <a:solidFill>
                  <a:srgbClr val="FF0000"/>
                </a:solidFill>
                <a:latin typeface="Arial" panose="020B0604020202020204" pitchFamily="34" charset="0"/>
                <a:cs typeface="Arial" panose="020B0604020202020204" pitchFamily="34" charset="0"/>
              </a:endParaRPr>
            </a:p>
          </p:txBody>
        </p:sp>
        <p:pic>
          <p:nvPicPr>
            <p:cNvPr id="13" name="Picture 9">
              <a:extLst>
                <a:ext uri="{FF2B5EF4-FFF2-40B4-BE49-F238E27FC236}">
                  <a16:creationId xmlns:a16="http://schemas.microsoft.com/office/drawing/2014/main" id="{6A5F88C8-4BAD-5E76-AF02-1243D871A2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8263" y="2489560"/>
              <a:ext cx="1533018" cy="1722492"/>
            </a:xfrm>
            <a:prstGeom prst="rect">
              <a:avLst/>
            </a:prstGeom>
          </p:spPr>
        </p:pic>
      </p:grpSp>
      <p:grpSp>
        <p:nvGrpSpPr>
          <p:cNvPr id="14" name="Group 13">
            <a:extLst>
              <a:ext uri="{FF2B5EF4-FFF2-40B4-BE49-F238E27FC236}">
                <a16:creationId xmlns:a16="http://schemas.microsoft.com/office/drawing/2014/main" id="{276E1795-678C-D080-2479-4B60DB9D81C5}"/>
              </a:ext>
            </a:extLst>
          </p:cNvPr>
          <p:cNvGrpSpPr/>
          <p:nvPr/>
        </p:nvGrpSpPr>
        <p:grpSpPr>
          <a:xfrm>
            <a:off x="4876800" y="4092085"/>
            <a:ext cx="8915400" cy="1085777"/>
            <a:chOff x="3029863" y="1823688"/>
            <a:chExt cx="12362538" cy="1262412"/>
          </a:xfrm>
        </p:grpSpPr>
        <p:cxnSp>
          <p:nvCxnSpPr>
            <p:cNvPr id="15" name="Straight Connector 14">
              <a:extLst>
                <a:ext uri="{FF2B5EF4-FFF2-40B4-BE49-F238E27FC236}">
                  <a16:creationId xmlns:a16="http://schemas.microsoft.com/office/drawing/2014/main" id="{49BB0EE5-9CD0-514C-52FD-3E3D517682F9}"/>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B6FB41-8A96-2D6D-08E6-EE1D2DD40196}"/>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48E2C1-C734-FA28-7A81-EA59FCFB0CD7}"/>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FD3113-F388-AAE3-9DEB-30E33C93B353}"/>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2E5AB4A-7F0A-E96B-CF25-9848C734B75B}"/>
              </a:ext>
            </a:extLst>
          </p:cNvPr>
          <p:cNvSpPr/>
          <p:nvPr/>
        </p:nvSpPr>
        <p:spPr>
          <a:xfrm>
            <a:off x="1267490" y="5177862"/>
            <a:ext cx="6400799" cy="4420478"/>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Nêu</a:t>
            </a:r>
            <a:r>
              <a:rPr lang="vi-VN" sz="3800">
                <a:solidFill>
                  <a:schemeClr val="tx1"/>
                </a:solidFill>
                <a:cs typeface="Arial" panose="020B0604020202020204" pitchFamily="34" charset="0"/>
              </a:rPr>
              <a:t> những biểu hiện sống trách nhiệm của các nhân vật trong các tình huống (</a:t>
            </a:r>
            <a:r>
              <a:rPr lang="vi-VN" sz="3800" i="1">
                <a:solidFill>
                  <a:schemeClr val="tx1"/>
                </a:solidFill>
                <a:cs typeface="Arial" panose="020B0604020202020204" pitchFamily="34" charset="0"/>
              </a:rPr>
              <a:t>SGK – trang 22). </a:t>
            </a:r>
            <a:endParaRPr lang="en-US" sz="3800" i="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7E6406A-6120-E1CA-B3FE-69E54EB889E6}"/>
              </a:ext>
            </a:extLst>
          </p:cNvPr>
          <p:cNvSpPr/>
          <p:nvPr/>
        </p:nvSpPr>
        <p:spPr>
          <a:xfrm>
            <a:off x="10459778" y="5124927"/>
            <a:ext cx="6560731" cy="445596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Ngoài những biểu hiện được nêu trong tình huống em vừa phân tích, người sống có trách nhiệm còn có những biểu hiện nào khác? </a:t>
            </a:r>
            <a:endParaRPr lang="en-US" sz="3800" dirty="0">
              <a:solidFill>
                <a:schemeClr val="tx1"/>
              </a:solidFill>
              <a:latin typeface="Arial" panose="020B0604020202020204" pitchFamily="34" charset="0"/>
              <a:cs typeface="Arial" panose="020B0604020202020204" pitchFamily="34" charset="0"/>
            </a:endParaRPr>
          </a:p>
        </p:txBody>
      </p:sp>
      <p:sp>
        <p:nvSpPr>
          <p:cNvPr id="21" name="Freeform 10">
            <a:extLst>
              <a:ext uri="{FF2B5EF4-FFF2-40B4-BE49-F238E27FC236}">
                <a16:creationId xmlns:a16="http://schemas.microsoft.com/office/drawing/2014/main" id="{FB8FD447-1148-CFAE-952B-AAAC703E208D}"/>
              </a:ext>
            </a:extLst>
          </p:cNvPr>
          <p:cNvSpPr/>
          <p:nvPr/>
        </p:nvSpPr>
        <p:spPr>
          <a:xfrm rot="-1324339">
            <a:off x="420550" y="9086981"/>
            <a:ext cx="808241" cy="1022716"/>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0159A25-1537-1401-2ED2-823F880C82BE}"/>
              </a:ext>
            </a:extLst>
          </p:cNvPr>
          <p:cNvSpPr txBox="1"/>
          <p:nvPr/>
        </p:nvSpPr>
        <p:spPr>
          <a:xfrm>
            <a:off x="1086208" y="929142"/>
            <a:ext cx="16115583" cy="769441"/>
          </a:xfrm>
          <a:prstGeom prst="rect">
            <a:avLst/>
          </a:prstGeom>
          <a:noFill/>
        </p:spPr>
        <p:txBody>
          <a:bodyPr wrap="square">
            <a:spAutoFit/>
          </a:bodyPr>
          <a:lstStyle/>
          <a:p>
            <a:pPr algn="ctr">
              <a:spcAft>
                <a:spcPts val="1000"/>
              </a:spcAft>
            </a:pPr>
            <a:r>
              <a:rPr lang="vi-VN" sz="4400" b="1">
                <a:solidFill>
                  <a:srgbClr val="C00000"/>
                </a:solidFill>
                <a:ea typeface="Calibri" panose="020F0502020204030204" pitchFamily="34" charset="0"/>
                <a:cs typeface="Arial" panose="020B0604020202020204" pitchFamily="34" charset="0"/>
              </a:rPr>
              <a:t>Nhiệm vụ 1. Nêu biểu hiện của người sống có trách nhiệm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A picture containing toy, doll&#10;&#10;Description automatically generated">
            <a:extLst>
              <a:ext uri="{FF2B5EF4-FFF2-40B4-BE49-F238E27FC236}">
                <a16:creationId xmlns:a16="http://schemas.microsoft.com/office/drawing/2014/main" id="{FEF746CC-C450-CD5D-860C-3CFDCD4A38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312" y="7708035"/>
            <a:ext cx="2146493" cy="2529128"/>
          </a:xfrm>
          <a:prstGeom prst="rect">
            <a:avLst/>
          </a:prstGeom>
        </p:spPr>
      </p:pic>
    </p:spTree>
    <p:extLst>
      <p:ext uri="{BB962C8B-B14F-4D97-AF65-F5344CB8AC3E}">
        <p14:creationId xmlns:p14="http://schemas.microsoft.com/office/powerpoint/2010/main" val="227969603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D85CBE-30EA-D356-F9DB-8C1F9BB6F20F}"/>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ACE50DB2-A1D3-8882-F3AC-885EE6FD45E1}"/>
              </a:ext>
            </a:extLst>
          </p:cNvPr>
          <p:cNvSpPr/>
          <p:nvPr/>
        </p:nvSpPr>
        <p:spPr>
          <a:xfrm>
            <a:off x="708337" y="2052453"/>
            <a:ext cx="996545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5958C6C-718A-095B-E1EB-987A0D1A7A2E}"/>
              </a:ext>
            </a:extLst>
          </p:cNvPr>
          <p:cNvSpPr txBox="1"/>
          <p:nvPr/>
        </p:nvSpPr>
        <p:spPr>
          <a:xfrm>
            <a:off x="1531847" y="2691043"/>
            <a:ext cx="8318431"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Dạo này, vì ham chơi trò chơi điện tử nên kết quả làm bài kiểm tra của Nam vừa rồi rất kém. Nam cảm thấy vô cùng có lỗi với bố mẹ. Vì vậy, Nam quyết tâm không chơi trò chơi điện tử nữa và dành nhiều thời gian hơn để ôn lại các kiến thức cũ.</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Freeform 6">
            <a:extLst>
              <a:ext uri="{FF2B5EF4-FFF2-40B4-BE49-F238E27FC236}">
                <a16:creationId xmlns:a16="http://schemas.microsoft.com/office/drawing/2014/main" id="{EE297E24-B934-8A1C-E0B8-43BD9C52CDE1}"/>
              </a:ext>
            </a:extLst>
          </p:cNvPr>
          <p:cNvSpPr/>
          <p:nvPr/>
        </p:nvSpPr>
        <p:spPr>
          <a:xfrm>
            <a:off x="16840200" y="130414"/>
            <a:ext cx="1447800" cy="1297575"/>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1" name="Group 30">
            <a:extLst>
              <a:ext uri="{FF2B5EF4-FFF2-40B4-BE49-F238E27FC236}">
                <a16:creationId xmlns:a16="http://schemas.microsoft.com/office/drawing/2014/main" id="{0C21944E-0178-2F44-51C0-B18D07714A6C}"/>
              </a:ext>
            </a:extLst>
          </p:cNvPr>
          <p:cNvGrpSpPr/>
          <p:nvPr/>
        </p:nvGrpSpPr>
        <p:grpSpPr>
          <a:xfrm>
            <a:off x="11255063" y="2019299"/>
            <a:ext cx="6324600" cy="7467599"/>
            <a:chOff x="11255063" y="2019299"/>
            <a:chExt cx="6324600" cy="7467599"/>
          </a:xfrm>
        </p:grpSpPr>
        <p:grpSp>
          <p:nvGrpSpPr>
            <p:cNvPr id="10" name="Group 9">
              <a:extLst>
                <a:ext uri="{FF2B5EF4-FFF2-40B4-BE49-F238E27FC236}">
                  <a16:creationId xmlns:a16="http://schemas.microsoft.com/office/drawing/2014/main" id="{E820CB6C-D851-2B97-E52A-0BE24977527E}"/>
                </a:ext>
              </a:extLst>
            </p:cNvPr>
            <p:cNvGrpSpPr/>
            <p:nvPr/>
          </p:nvGrpSpPr>
          <p:grpSpPr>
            <a:xfrm>
              <a:off x="11255063" y="2019299"/>
              <a:ext cx="6324600" cy="7467599"/>
              <a:chOff x="11384387" y="2019300"/>
              <a:chExt cx="6324600" cy="7467599"/>
            </a:xfrm>
          </p:grpSpPr>
          <p:sp>
            <p:nvSpPr>
              <p:cNvPr id="12" name="Freeform 7">
                <a:extLst>
                  <a:ext uri="{FF2B5EF4-FFF2-40B4-BE49-F238E27FC236}">
                    <a16:creationId xmlns:a16="http://schemas.microsoft.com/office/drawing/2014/main" id="{4ECE63F2-BDCE-9755-EB07-B3BF8DCFB270}"/>
                  </a:ext>
                </a:extLst>
              </p:cNvPr>
              <p:cNvSpPr/>
              <p:nvPr/>
            </p:nvSpPr>
            <p:spPr>
              <a:xfrm>
                <a:off x="11384387" y="2019300"/>
                <a:ext cx="6324600" cy="746759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2564817-0240-C683-0367-18212792A3DE}"/>
                  </a:ext>
                </a:extLst>
              </p:cNvPr>
              <p:cNvGrpSpPr/>
              <p:nvPr/>
            </p:nvGrpSpPr>
            <p:grpSpPr>
              <a:xfrm>
                <a:off x="11626624" y="2691044"/>
                <a:ext cx="5837626" cy="1653528"/>
                <a:chOff x="1413314" y="3407325"/>
                <a:chExt cx="5837626" cy="1621559"/>
              </a:xfrm>
            </p:grpSpPr>
            <p:sp>
              <p:nvSpPr>
                <p:cNvPr id="17" name="Freeform 10">
                  <a:extLst>
                    <a:ext uri="{FF2B5EF4-FFF2-40B4-BE49-F238E27FC236}">
                      <a16:creationId xmlns:a16="http://schemas.microsoft.com/office/drawing/2014/main" id="{D60B12E1-6ECB-4EBE-42CE-9664BECA8238}"/>
                    </a:ext>
                  </a:extLst>
                </p:cNvPr>
                <p:cNvSpPr/>
                <p:nvPr/>
              </p:nvSpPr>
              <p:spPr>
                <a:xfrm>
                  <a:off x="1424200" y="3407325"/>
                  <a:ext cx="5826740" cy="1621559"/>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DB2E60-CDBC-0084-5B8E-39EF6FE409C2}"/>
                    </a:ext>
                  </a:extLst>
                </p:cNvPr>
                <p:cNvSpPr txBox="1"/>
                <p:nvPr/>
              </p:nvSpPr>
              <p:spPr>
                <a:xfrm>
                  <a:off x="1413314" y="3840822"/>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1</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30" name="Picture 29" descr="Cartoon a cartoon of a person at a desk with a stack of papers&#10;&#10;Description automatically generated">
              <a:extLst>
                <a:ext uri="{FF2B5EF4-FFF2-40B4-BE49-F238E27FC236}">
                  <a16:creationId xmlns:a16="http://schemas.microsoft.com/office/drawing/2014/main" id="{D8176760-2C2B-E08A-9340-E61864BAFA4A}"/>
                </a:ext>
              </a:extLst>
            </p:cNvPr>
            <p:cNvPicPr>
              <a:picLocks noChangeAspect="1"/>
            </p:cNvPicPr>
            <p:nvPr/>
          </p:nvPicPr>
          <p:blipFill rotWithShape="1">
            <a:blip r:embed="rId5">
              <a:extLst>
                <a:ext uri="{28A0092B-C50C-407E-A947-70E740481C1C}">
                  <a14:useLocalDpi xmlns:a14="http://schemas.microsoft.com/office/drawing/2010/main" val="0"/>
                </a:ext>
              </a:extLst>
            </a:blip>
            <a:srcRect l="3970" t="20480" r="8030" b="8400"/>
            <a:stretch/>
          </p:blipFill>
          <p:spPr>
            <a:xfrm>
              <a:off x="11736854" y="4590462"/>
              <a:ext cx="5361017" cy="4332636"/>
            </a:xfrm>
            <a:prstGeom prst="rect">
              <a:avLst/>
            </a:prstGeom>
          </p:spPr>
        </p:pic>
      </p:grpSp>
      <p:pic>
        <p:nvPicPr>
          <p:cNvPr id="32" name="Picture 13">
            <a:extLst>
              <a:ext uri="{FF2B5EF4-FFF2-40B4-BE49-F238E27FC236}">
                <a16:creationId xmlns:a16="http://schemas.microsoft.com/office/drawing/2014/main" id="{9EF1E017-31AA-FDD0-02FF-0BF00E9371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089">
            <a:off x="89123" y="8932022"/>
            <a:ext cx="1407574" cy="1397337"/>
          </a:xfrm>
          <a:prstGeom prst="rect">
            <a:avLst/>
          </a:prstGeom>
        </p:spPr>
      </p:pic>
    </p:spTree>
    <p:extLst>
      <p:ext uri="{BB962C8B-B14F-4D97-AF65-F5344CB8AC3E}">
        <p14:creationId xmlns:p14="http://schemas.microsoft.com/office/powerpoint/2010/main" val="214146179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D85CBE-30EA-D356-F9DB-8C1F9BB6F20F}"/>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ACE50DB2-A1D3-8882-F3AC-885EE6FD45E1}"/>
              </a:ext>
            </a:extLst>
          </p:cNvPr>
          <p:cNvSpPr/>
          <p:nvPr/>
        </p:nvSpPr>
        <p:spPr>
          <a:xfrm>
            <a:off x="708337" y="2052453"/>
            <a:ext cx="996545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5958C6C-718A-095B-E1EB-987A0D1A7A2E}"/>
              </a:ext>
            </a:extLst>
          </p:cNvPr>
          <p:cNvSpPr txBox="1"/>
          <p:nvPr/>
        </p:nvSpPr>
        <p:spPr>
          <a:xfrm>
            <a:off x="1580186" y="2565467"/>
            <a:ext cx="8221753"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bạn trong nhóm rủ Hạnh sau khi tan học sẽ đến nhà Lan dự sinh nhật. Nhưng mẹ của Hạnh đang ốm, bố Hạnh đi làm xa. Vì vậy, Hạnh đã chúc mừng sinh nhật Lan trên lớp để tan học có thể về nhà chăm sóc mẹ.</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Freeform 6">
            <a:extLst>
              <a:ext uri="{FF2B5EF4-FFF2-40B4-BE49-F238E27FC236}">
                <a16:creationId xmlns:a16="http://schemas.microsoft.com/office/drawing/2014/main" id="{EE297E24-B934-8A1C-E0B8-43BD9C52CDE1}"/>
              </a:ext>
            </a:extLst>
          </p:cNvPr>
          <p:cNvSpPr/>
          <p:nvPr/>
        </p:nvSpPr>
        <p:spPr>
          <a:xfrm>
            <a:off x="16840200" y="130414"/>
            <a:ext cx="1447800" cy="1297575"/>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D39D3164-259F-FF40-DE52-727165D1E354}"/>
              </a:ext>
            </a:extLst>
          </p:cNvPr>
          <p:cNvGrpSpPr/>
          <p:nvPr/>
        </p:nvGrpSpPr>
        <p:grpSpPr>
          <a:xfrm>
            <a:off x="11255063" y="2019299"/>
            <a:ext cx="6324600" cy="7467599"/>
            <a:chOff x="11255063" y="2019299"/>
            <a:chExt cx="6324600" cy="7467599"/>
          </a:xfrm>
        </p:grpSpPr>
        <p:grpSp>
          <p:nvGrpSpPr>
            <p:cNvPr id="10" name="Group 9">
              <a:extLst>
                <a:ext uri="{FF2B5EF4-FFF2-40B4-BE49-F238E27FC236}">
                  <a16:creationId xmlns:a16="http://schemas.microsoft.com/office/drawing/2014/main" id="{E820CB6C-D851-2B97-E52A-0BE24977527E}"/>
                </a:ext>
              </a:extLst>
            </p:cNvPr>
            <p:cNvGrpSpPr/>
            <p:nvPr/>
          </p:nvGrpSpPr>
          <p:grpSpPr>
            <a:xfrm>
              <a:off x="11255063" y="2019299"/>
              <a:ext cx="6324600" cy="7467599"/>
              <a:chOff x="11384387" y="2019300"/>
              <a:chExt cx="6324600" cy="7467599"/>
            </a:xfrm>
          </p:grpSpPr>
          <p:sp>
            <p:nvSpPr>
              <p:cNvPr id="12" name="Freeform 7">
                <a:extLst>
                  <a:ext uri="{FF2B5EF4-FFF2-40B4-BE49-F238E27FC236}">
                    <a16:creationId xmlns:a16="http://schemas.microsoft.com/office/drawing/2014/main" id="{4ECE63F2-BDCE-9755-EB07-B3BF8DCFB270}"/>
                  </a:ext>
                </a:extLst>
              </p:cNvPr>
              <p:cNvSpPr/>
              <p:nvPr/>
            </p:nvSpPr>
            <p:spPr>
              <a:xfrm>
                <a:off x="11384387" y="2019300"/>
                <a:ext cx="6324600" cy="746759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2564817-0240-C683-0367-18212792A3DE}"/>
                  </a:ext>
                </a:extLst>
              </p:cNvPr>
              <p:cNvGrpSpPr/>
              <p:nvPr/>
            </p:nvGrpSpPr>
            <p:grpSpPr>
              <a:xfrm>
                <a:off x="11637510" y="2613953"/>
                <a:ext cx="5826740" cy="1730620"/>
                <a:chOff x="1424200" y="3331724"/>
                <a:chExt cx="5826740" cy="1697160"/>
              </a:xfrm>
            </p:grpSpPr>
            <p:sp>
              <p:nvSpPr>
                <p:cNvPr id="17" name="Freeform 10">
                  <a:extLst>
                    <a:ext uri="{FF2B5EF4-FFF2-40B4-BE49-F238E27FC236}">
                      <a16:creationId xmlns:a16="http://schemas.microsoft.com/office/drawing/2014/main" id="{D60B12E1-6ECB-4EBE-42CE-9664BECA8238}"/>
                    </a:ext>
                  </a:extLst>
                </p:cNvPr>
                <p:cNvSpPr/>
                <p:nvPr/>
              </p:nvSpPr>
              <p:spPr>
                <a:xfrm>
                  <a:off x="1424200" y="3331724"/>
                  <a:ext cx="5826740" cy="169716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DB2E60-CDBC-0084-5B8E-39EF6FE409C2}"/>
                    </a:ext>
                  </a:extLst>
                </p:cNvPr>
                <p:cNvSpPr txBox="1"/>
                <p:nvPr/>
              </p:nvSpPr>
              <p:spPr>
                <a:xfrm>
                  <a:off x="1424200" y="3794743"/>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2</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9" name="Picture 8" descr="A group of girls wearing school uniforms&#10;&#10;Description automatically generated">
              <a:extLst>
                <a:ext uri="{FF2B5EF4-FFF2-40B4-BE49-F238E27FC236}">
                  <a16:creationId xmlns:a16="http://schemas.microsoft.com/office/drawing/2014/main" id="{0EC5FF65-6CDC-3177-1C62-AF790F527C77}"/>
                </a:ext>
              </a:extLst>
            </p:cNvPr>
            <p:cNvPicPr>
              <a:picLocks noChangeAspect="1"/>
            </p:cNvPicPr>
            <p:nvPr/>
          </p:nvPicPr>
          <p:blipFill rotWithShape="1">
            <a:blip r:embed="rId5">
              <a:extLst>
                <a:ext uri="{28A0092B-C50C-407E-A947-70E740481C1C}">
                  <a14:useLocalDpi xmlns:a14="http://schemas.microsoft.com/office/drawing/2010/main" val="0"/>
                </a:ext>
              </a:extLst>
            </a:blip>
            <a:srcRect t="11264" b="8736"/>
            <a:stretch/>
          </p:blipFill>
          <p:spPr>
            <a:xfrm>
              <a:off x="11508186" y="4935881"/>
              <a:ext cx="5911517" cy="4185934"/>
            </a:xfrm>
            <a:prstGeom prst="rect">
              <a:avLst/>
            </a:prstGeom>
          </p:spPr>
        </p:pic>
      </p:grpSp>
      <p:pic>
        <p:nvPicPr>
          <p:cNvPr id="13" name="Picture 13">
            <a:extLst>
              <a:ext uri="{FF2B5EF4-FFF2-40B4-BE49-F238E27FC236}">
                <a16:creationId xmlns:a16="http://schemas.microsoft.com/office/drawing/2014/main" id="{B82134B3-5A54-5BFD-EB38-0045C2B1C82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089">
            <a:off x="89123" y="8932022"/>
            <a:ext cx="1407574" cy="1397337"/>
          </a:xfrm>
          <a:prstGeom prst="rect">
            <a:avLst/>
          </a:prstGeom>
        </p:spPr>
      </p:pic>
    </p:spTree>
    <p:extLst>
      <p:ext uri="{BB962C8B-B14F-4D97-AF65-F5344CB8AC3E}">
        <p14:creationId xmlns:p14="http://schemas.microsoft.com/office/powerpoint/2010/main" val="13118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D85CBE-30EA-D356-F9DB-8C1F9BB6F20F}"/>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ACE50DB2-A1D3-8882-F3AC-885EE6FD45E1}"/>
              </a:ext>
            </a:extLst>
          </p:cNvPr>
          <p:cNvSpPr/>
          <p:nvPr/>
        </p:nvSpPr>
        <p:spPr>
          <a:xfrm>
            <a:off x="708337" y="2052453"/>
            <a:ext cx="10188263"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5958C6C-718A-095B-E1EB-987A0D1A7A2E}"/>
              </a:ext>
            </a:extLst>
          </p:cNvPr>
          <p:cNvSpPr txBox="1"/>
          <p:nvPr/>
        </p:nvSpPr>
        <p:spPr>
          <a:xfrm>
            <a:off x="1151373" y="2434272"/>
            <a:ext cx="9364227" cy="6637651"/>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An được nhóm giao nhiệm vụ sưu tầm những bức hình về các danh lam thắng cảnh. An nhớ ra trên các tạp chí, báo hoặc các cuốn lịch thường có những hình ảnh phong cảnh đẹp. Vì vậy, An đã tranh thủ thời gian rảnh rỗi đến nhà họ hang để xin những bức ảnh này. Cuối cùng, An đã sưu tầm được khá nhiều hình ảnh theo sự phân công</a:t>
            </a:r>
            <a:endParaRPr lang="vi-VN" sz="36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Freeform 6">
            <a:extLst>
              <a:ext uri="{FF2B5EF4-FFF2-40B4-BE49-F238E27FC236}">
                <a16:creationId xmlns:a16="http://schemas.microsoft.com/office/drawing/2014/main" id="{EE297E24-B934-8A1C-E0B8-43BD9C52CDE1}"/>
              </a:ext>
            </a:extLst>
          </p:cNvPr>
          <p:cNvSpPr/>
          <p:nvPr/>
        </p:nvSpPr>
        <p:spPr>
          <a:xfrm>
            <a:off x="16840200" y="130414"/>
            <a:ext cx="1447800" cy="1297575"/>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8" name="Picture 13">
            <a:extLst>
              <a:ext uri="{FF2B5EF4-FFF2-40B4-BE49-F238E27FC236}">
                <a16:creationId xmlns:a16="http://schemas.microsoft.com/office/drawing/2014/main" id="{D1BFC96B-A00F-2AB4-AAC8-409CC274CF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089">
            <a:off x="89123" y="8932022"/>
            <a:ext cx="1407574" cy="1397337"/>
          </a:xfrm>
          <a:prstGeom prst="rect">
            <a:avLst/>
          </a:prstGeom>
        </p:spPr>
      </p:pic>
      <p:grpSp>
        <p:nvGrpSpPr>
          <p:cNvPr id="13" name="Group 12">
            <a:extLst>
              <a:ext uri="{FF2B5EF4-FFF2-40B4-BE49-F238E27FC236}">
                <a16:creationId xmlns:a16="http://schemas.microsoft.com/office/drawing/2014/main" id="{449D51BE-30D8-0B32-ECA6-75D326170BB5}"/>
              </a:ext>
            </a:extLst>
          </p:cNvPr>
          <p:cNvGrpSpPr/>
          <p:nvPr/>
        </p:nvGrpSpPr>
        <p:grpSpPr>
          <a:xfrm>
            <a:off x="11255063" y="2019299"/>
            <a:ext cx="6324600" cy="7467599"/>
            <a:chOff x="11255063" y="2019299"/>
            <a:chExt cx="6324600" cy="7467599"/>
          </a:xfrm>
        </p:grpSpPr>
        <p:grpSp>
          <p:nvGrpSpPr>
            <p:cNvPr id="10" name="Group 9">
              <a:extLst>
                <a:ext uri="{FF2B5EF4-FFF2-40B4-BE49-F238E27FC236}">
                  <a16:creationId xmlns:a16="http://schemas.microsoft.com/office/drawing/2014/main" id="{E820CB6C-D851-2B97-E52A-0BE24977527E}"/>
                </a:ext>
              </a:extLst>
            </p:cNvPr>
            <p:cNvGrpSpPr/>
            <p:nvPr/>
          </p:nvGrpSpPr>
          <p:grpSpPr>
            <a:xfrm>
              <a:off x="11255063" y="2019299"/>
              <a:ext cx="6324600" cy="7467599"/>
              <a:chOff x="11384387" y="2019300"/>
              <a:chExt cx="6324600" cy="7467599"/>
            </a:xfrm>
          </p:grpSpPr>
          <p:sp>
            <p:nvSpPr>
              <p:cNvPr id="12" name="Freeform 7">
                <a:extLst>
                  <a:ext uri="{FF2B5EF4-FFF2-40B4-BE49-F238E27FC236}">
                    <a16:creationId xmlns:a16="http://schemas.microsoft.com/office/drawing/2014/main" id="{4ECE63F2-BDCE-9755-EB07-B3BF8DCFB270}"/>
                  </a:ext>
                </a:extLst>
              </p:cNvPr>
              <p:cNvSpPr/>
              <p:nvPr/>
            </p:nvSpPr>
            <p:spPr>
              <a:xfrm>
                <a:off x="11384387" y="2019300"/>
                <a:ext cx="6324600" cy="746759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2564817-0240-C683-0367-18212792A3DE}"/>
                  </a:ext>
                </a:extLst>
              </p:cNvPr>
              <p:cNvGrpSpPr/>
              <p:nvPr/>
            </p:nvGrpSpPr>
            <p:grpSpPr>
              <a:xfrm>
                <a:off x="11637510" y="2613953"/>
                <a:ext cx="5826740" cy="1730620"/>
                <a:chOff x="1424200" y="3331724"/>
                <a:chExt cx="5826740" cy="1697160"/>
              </a:xfrm>
            </p:grpSpPr>
            <p:sp>
              <p:nvSpPr>
                <p:cNvPr id="17" name="Freeform 10">
                  <a:extLst>
                    <a:ext uri="{FF2B5EF4-FFF2-40B4-BE49-F238E27FC236}">
                      <a16:creationId xmlns:a16="http://schemas.microsoft.com/office/drawing/2014/main" id="{D60B12E1-6ECB-4EBE-42CE-9664BECA8238}"/>
                    </a:ext>
                  </a:extLst>
                </p:cNvPr>
                <p:cNvSpPr/>
                <p:nvPr/>
              </p:nvSpPr>
              <p:spPr>
                <a:xfrm>
                  <a:off x="1424200" y="3331724"/>
                  <a:ext cx="5826740" cy="169716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DB2E60-CDBC-0084-5B8E-39EF6FE409C2}"/>
                    </a:ext>
                  </a:extLst>
                </p:cNvPr>
                <p:cNvSpPr txBox="1"/>
                <p:nvPr/>
              </p:nvSpPr>
              <p:spPr>
                <a:xfrm>
                  <a:off x="1424200" y="3803021"/>
                  <a:ext cx="5826740" cy="754565"/>
                </a:xfrm>
                <a:prstGeom prst="rect">
                  <a:avLst/>
                </a:prstGeom>
                <a:noFill/>
              </p:spPr>
              <p:txBody>
                <a:bodyPr wrap="square" rtlCol="0">
                  <a:spAutoFit/>
                </a:bodyPr>
                <a:lstStyle/>
                <a:p>
                  <a:pPr algn="ctr"/>
                  <a:r>
                    <a:rPr lang="en-US" sz="4400" b="1">
                      <a:solidFill>
                        <a:schemeClr val="accent4">
                          <a:lumMod val="50000"/>
                        </a:schemeClr>
                      </a:solidFill>
                      <a:latin typeface="Arial" panose="020B0604020202020204" pitchFamily="34" charset="0"/>
                      <a:cs typeface="Arial" panose="020B0604020202020204" pitchFamily="34" charset="0"/>
                    </a:rPr>
                    <a:t>Tình huống 3</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7" name="Picture 6" descr="Cartoon of kids with hats&#10;&#10;Description automatically generated">
              <a:extLst>
                <a:ext uri="{FF2B5EF4-FFF2-40B4-BE49-F238E27FC236}">
                  <a16:creationId xmlns:a16="http://schemas.microsoft.com/office/drawing/2014/main" id="{7860F4AA-8F03-5B73-BDB0-0CEE37791C1B}"/>
                </a:ext>
              </a:extLst>
            </p:cNvPr>
            <p:cNvPicPr>
              <a:picLocks noChangeAspect="1"/>
            </p:cNvPicPr>
            <p:nvPr/>
          </p:nvPicPr>
          <p:blipFill rotWithShape="1">
            <a:blip r:embed="rId7">
              <a:extLst>
                <a:ext uri="{28A0092B-C50C-407E-A947-70E740481C1C}">
                  <a14:useLocalDpi xmlns:a14="http://schemas.microsoft.com/office/drawing/2010/main" val="0"/>
                </a:ext>
              </a:extLst>
            </a:blip>
            <a:srcRect t="9379" b="11802"/>
            <a:stretch/>
          </p:blipFill>
          <p:spPr>
            <a:xfrm>
              <a:off x="11741059" y="4935881"/>
              <a:ext cx="5099141" cy="4019096"/>
            </a:xfrm>
            <a:prstGeom prst="rect">
              <a:avLst/>
            </a:prstGeom>
          </p:spPr>
        </p:pic>
      </p:grpSp>
    </p:spTree>
    <p:extLst>
      <p:ext uri="{BB962C8B-B14F-4D97-AF65-F5344CB8AC3E}">
        <p14:creationId xmlns:p14="http://schemas.microsoft.com/office/powerpoint/2010/main" val="38578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A93F4035-01A5-CCFF-0EDA-FA0B191873E1}"/>
              </a:ext>
            </a:extLst>
          </p:cNvPr>
          <p:cNvSpPr/>
          <p:nvPr/>
        </p:nvSpPr>
        <p:spPr>
          <a:xfrm>
            <a:off x="17156600" y="113105"/>
            <a:ext cx="1131400" cy="777116"/>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CBEB9A6-65CA-B139-8AFF-5372C8C81980}"/>
              </a:ext>
            </a:extLst>
          </p:cNvPr>
          <p:cNvGrpSpPr/>
          <p:nvPr/>
        </p:nvGrpSpPr>
        <p:grpSpPr>
          <a:xfrm>
            <a:off x="5981700" y="-75741"/>
            <a:ext cx="6324600" cy="1283139"/>
            <a:chOff x="5715000" y="-4"/>
            <a:chExt cx="6324600" cy="1283139"/>
          </a:xfrm>
        </p:grpSpPr>
        <p:sp>
          <p:nvSpPr>
            <p:cNvPr id="5" name="Round Same Side Corner Rectangle 11">
              <a:extLst>
                <a:ext uri="{FF2B5EF4-FFF2-40B4-BE49-F238E27FC236}">
                  <a16:creationId xmlns:a16="http://schemas.microsoft.com/office/drawing/2014/main" id="{531B53FA-9C11-9565-C6BF-CA230A213C8F}"/>
                </a:ext>
              </a:extLst>
            </p:cNvPr>
            <p:cNvSpPr/>
            <p:nvPr/>
          </p:nvSpPr>
          <p:spPr>
            <a:xfrm flipV="1">
              <a:off x="5715000" y="-4"/>
              <a:ext cx="6324600" cy="1283139"/>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9D5E3A-1AA7-9AF4-AA18-FAF73B1A9E99}"/>
                </a:ext>
              </a:extLst>
            </p:cNvPr>
            <p:cNvSpPr txBox="1"/>
            <p:nvPr/>
          </p:nvSpPr>
          <p:spPr>
            <a:xfrm>
              <a:off x="6224587" y="210678"/>
              <a:ext cx="5305425"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364EC265-410A-5BC6-8A60-69852C9F61D0}"/>
              </a:ext>
            </a:extLst>
          </p:cNvPr>
          <p:cNvGrpSpPr/>
          <p:nvPr/>
        </p:nvGrpSpPr>
        <p:grpSpPr>
          <a:xfrm>
            <a:off x="0" y="1938026"/>
            <a:ext cx="17766557" cy="1524000"/>
            <a:chOff x="-1" y="2032031"/>
            <a:chExt cx="17783457" cy="1524000"/>
          </a:xfrm>
        </p:grpSpPr>
        <p:sp>
          <p:nvSpPr>
            <p:cNvPr id="8" name="Rectangle 7">
              <a:extLst>
                <a:ext uri="{FF2B5EF4-FFF2-40B4-BE49-F238E27FC236}">
                  <a16:creationId xmlns:a16="http://schemas.microsoft.com/office/drawing/2014/main" id="{B16E655E-110E-1548-AAF8-70455A224410}"/>
                </a:ext>
              </a:extLst>
            </p:cNvPr>
            <p:cNvSpPr/>
            <p:nvPr/>
          </p:nvSpPr>
          <p:spPr>
            <a:xfrm>
              <a:off x="-1" y="2032031"/>
              <a:ext cx="17008764" cy="1524000"/>
            </a:xfrm>
            <a:prstGeom prst="rect">
              <a:avLst/>
            </a:prstGeom>
            <a:solidFill>
              <a:srgbClr val="FFF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Biểu hiện sống trách nhiệm của các nhân vật trong tình huống</a:t>
              </a:r>
              <a:r>
                <a:rPr lang="en-US" sz="4000" b="1">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pic>
          <p:nvPicPr>
            <p:cNvPr id="9" name="Picture 13">
              <a:extLst>
                <a:ext uri="{FF2B5EF4-FFF2-40B4-BE49-F238E27FC236}">
                  <a16:creationId xmlns:a16="http://schemas.microsoft.com/office/drawing/2014/main" id="{6D3D9FBF-B708-B78F-1326-7E59E347AD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3274" y="2165267"/>
              <a:ext cx="1410182" cy="1385505"/>
            </a:xfrm>
            <a:prstGeom prst="rect">
              <a:avLst/>
            </a:prstGeom>
          </p:spPr>
        </p:pic>
      </p:grpSp>
      <p:sp>
        <p:nvSpPr>
          <p:cNvPr id="10" name="Freeform 11">
            <a:extLst>
              <a:ext uri="{FF2B5EF4-FFF2-40B4-BE49-F238E27FC236}">
                <a16:creationId xmlns:a16="http://schemas.microsoft.com/office/drawing/2014/main" id="{849E1248-5F5C-A0E7-C178-37317A3BB70E}"/>
              </a:ext>
            </a:extLst>
          </p:cNvPr>
          <p:cNvSpPr/>
          <p:nvPr/>
        </p:nvSpPr>
        <p:spPr>
          <a:xfrm>
            <a:off x="152400" y="113105"/>
            <a:ext cx="1295400" cy="1283139"/>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963EB974-746C-B026-958C-3C649F2A35BD}"/>
              </a:ext>
            </a:extLst>
          </p:cNvPr>
          <p:cNvGrpSpPr/>
          <p:nvPr/>
        </p:nvGrpSpPr>
        <p:grpSpPr>
          <a:xfrm>
            <a:off x="836768" y="4150212"/>
            <a:ext cx="16614461" cy="5143958"/>
            <a:chOff x="551772" y="1265594"/>
            <a:chExt cx="16614461" cy="5143958"/>
          </a:xfrm>
        </p:grpSpPr>
        <p:sp>
          <p:nvSpPr>
            <p:cNvPr id="15" name="Rectangle 14">
              <a:extLst>
                <a:ext uri="{FF2B5EF4-FFF2-40B4-BE49-F238E27FC236}">
                  <a16:creationId xmlns:a16="http://schemas.microsoft.com/office/drawing/2014/main" id="{36765CCE-E6FB-5F2A-8F76-A69A8AD38DDC}"/>
                </a:ext>
              </a:extLst>
            </p:cNvPr>
            <p:cNvSpPr/>
            <p:nvPr/>
          </p:nvSpPr>
          <p:spPr>
            <a:xfrm>
              <a:off x="551772" y="1714500"/>
              <a:ext cx="16614461" cy="4695052"/>
            </a:xfrm>
            <a:prstGeom prst="rect">
              <a:avLst/>
            </a:prstGeom>
            <a:solidFill>
              <a:schemeClr val="bg1"/>
            </a:solidFill>
            <a:ln w="38100">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	Bạn Nam đã tự nhận ra lỗi lầm của bản thân và cũng đã tự mình đặt ra mục tiêu phấn đấu vì học tập. Điều đó thể hiện Nam đã biết có trách nhiệm với bản thân mình và cả bố mẹ nữa.</a:t>
              </a:r>
            </a:p>
          </p:txBody>
        </p:sp>
        <p:sp>
          <p:nvSpPr>
            <p:cNvPr id="17" name="Rectangle: Top Corners One Rounded and One Snipped 16">
              <a:extLst>
                <a:ext uri="{FF2B5EF4-FFF2-40B4-BE49-F238E27FC236}">
                  <a16:creationId xmlns:a16="http://schemas.microsoft.com/office/drawing/2014/main" id="{FDBBD8FD-8589-6A71-9A0A-152096DEF480}"/>
                </a:ext>
              </a:extLst>
            </p:cNvPr>
            <p:cNvSpPr/>
            <p:nvPr/>
          </p:nvSpPr>
          <p:spPr>
            <a:xfrm flipH="1">
              <a:off x="551772" y="1265594"/>
              <a:ext cx="4497232" cy="1105358"/>
            </a:xfrm>
            <a:prstGeom prst="snipRoundRect">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1</a:t>
              </a:r>
            </a:p>
          </p:txBody>
        </p:sp>
      </p:grpSp>
      <p:sp>
        <p:nvSpPr>
          <p:cNvPr id="27" name="Freeform 2">
            <a:extLst>
              <a:ext uri="{FF2B5EF4-FFF2-40B4-BE49-F238E27FC236}">
                <a16:creationId xmlns:a16="http://schemas.microsoft.com/office/drawing/2014/main" id="{B4A1BA23-C0AA-D36D-AE0C-DA1F4C58DC42}"/>
              </a:ext>
            </a:extLst>
          </p:cNvPr>
          <p:cNvSpPr/>
          <p:nvPr/>
        </p:nvSpPr>
        <p:spPr>
          <a:xfrm>
            <a:off x="16687801" y="8420100"/>
            <a:ext cx="1487114" cy="2011162"/>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423448697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A93F4035-01A5-CCFF-0EDA-FA0B191873E1}"/>
              </a:ext>
            </a:extLst>
          </p:cNvPr>
          <p:cNvSpPr/>
          <p:nvPr/>
        </p:nvSpPr>
        <p:spPr>
          <a:xfrm>
            <a:off x="17156600" y="113105"/>
            <a:ext cx="1131400" cy="777116"/>
          </a:xfrm>
          <a:custGeom>
            <a:avLst/>
            <a:gdLst/>
            <a:ahLst/>
            <a:cxnLst/>
            <a:rect l="l" t="t" r="r" b="b"/>
            <a:pathLst>
              <a:path w="2418994" h="2059169">
                <a:moveTo>
                  <a:pt x="0" y="0"/>
                </a:moveTo>
                <a:lnTo>
                  <a:pt x="2418994" y="0"/>
                </a:lnTo>
                <a:lnTo>
                  <a:pt x="2418994" y="2059168"/>
                </a:lnTo>
                <a:lnTo>
                  <a:pt x="0" y="205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1">
            <a:extLst>
              <a:ext uri="{FF2B5EF4-FFF2-40B4-BE49-F238E27FC236}">
                <a16:creationId xmlns:a16="http://schemas.microsoft.com/office/drawing/2014/main" id="{849E1248-5F5C-A0E7-C178-37317A3BB70E}"/>
              </a:ext>
            </a:extLst>
          </p:cNvPr>
          <p:cNvSpPr/>
          <p:nvPr/>
        </p:nvSpPr>
        <p:spPr>
          <a:xfrm>
            <a:off x="152400" y="113105"/>
            <a:ext cx="1295400" cy="1283139"/>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EFBAA8C6-BA93-2480-D147-83C04863D6B3}"/>
              </a:ext>
            </a:extLst>
          </p:cNvPr>
          <p:cNvGrpSpPr/>
          <p:nvPr/>
        </p:nvGrpSpPr>
        <p:grpSpPr>
          <a:xfrm>
            <a:off x="951069" y="754674"/>
            <a:ext cx="16385861" cy="4264792"/>
            <a:chOff x="551772" y="1089178"/>
            <a:chExt cx="16385861" cy="4264792"/>
          </a:xfrm>
        </p:grpSpPr>
        <p:sp>
          <p:nvSpPr>
            <p:cNvPr id="12" name="Rectangle 11">
              <a:extLst>
                <a:ext uri="{FF2B5EF4-FFF2-40B4-BE49-F238E27FC236}">
                  <a16:creationId xmlns:a16="http://schemas.microsoft.com/office/drawing/2014/main" id="{EF94538A-88CB-5FFC-9720-6C43B571CF62}"/>
                </a:ext>
              </a:extLst>
            </p:cNvPr>
            <p:cNvSpPr/>
            <p:nvPr/>
          </p:nvSpPr>
          <p:spPr>
            <a:xfrm>
              <a:off x="551772" y="1714500"/>
              <a:ext cx="16385861" cy="3639470"/>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Bạn Hạnh đã làm tròn trách nhiệm với mẹ</a:t>
              </a:r>
              <a:r>
                <a:rPr lang="en-US" sz="4000">
                  <a:solidFill>
                    <a:schemeClr val="tx1"/>
                  </a:solidFill>
                  <a:latin typeface="Arial" panose="020B0604020202020204" pitchFamily="34" charset="0"/>
                  <a:cs typeface="Arial" panose="020B0604020202020204" pitchFamily="34" charset="0"/>
                </a:rPr>
                <a:t> bằng cách</a:t>
              </a:r>
              <a:r>
                <a:rPr lang="vi-VN" sz="4000">
                  <a:solidFill>
                    <a:schemeClr val="tx1"/>
                  </a:solidFill>
                  <a:latin typeface="Arial" panose="020B0604020202020204" pitchFamily="34" charset="0"/>
                  <a:cs typeface="Arial" panose="020B0604020202020204" pitchFamily="34" charset="0"/>
                </a:rPr>
                <a:t> chăm sóc, quan tâm tới mẹ</a:t>
              </a:r>
              <a:r>
                <a:rPr lang="en-US" sz="4000">
                  <a:solidFill>
                    <a:schemeClr val="tx1"/>
                  </a:solidFill>
                  <a:latin typeface="Arial" panose="020B0604020202020204" pitchFamily="34" charset="0"/>
                  <a:cs typeface="Arial" panose="020B0604020202020204" pitchFamily="34" charset="0"/>
                </a:rPr>
                <a:t>, đồng thời </a:t>
              </a:r>
              <a:r>
                <a:rPr lang="vi-VN" sz="4000">
                  <a:solidFill>
                    <a:schemeClr val="tx1"/>
                  </a:solidFill>
                  <a:latin typeface="Arial" panose="020B0604020202020204" pitchFamily="34" charset="0"/>
                  <a:cs typeface="Arial" panose="020B0604020202020204" pitchFamily="34" charset="0"/>
                </a:rPr>
                <a:t>cũng làm tròn trách nhiệm là một người bạn </a:t>
              </a:r>
              <a:r>
                <a:rPr lang="en-US" sz="4000">
                  <a:solidFill>
                    <a:schemeClr val="tx1"/>
                  </a:solidFill>
                  <a:latin typeface="Arial" panose="020B0604020202020204" pitchFamily="34" charset="0"/>
                  <a:cs typeface="Arial" panose="020B0604020202020204" pitchFamily="34" charset="0"/>
                </a:rPr>
                <a:t>đã </a:t>
              </a:r>
              <a:r>
                <a:rPr lang="vi-VN" sz="4000">
                  <a:solidFill>
                    <a:schemeClr val="tx1"/>
                  </a:solidFill>
                  <a:latin typeface="Arial" panose="020B0604020202020204" pitchFamily="34" charset="0"/>
                  <a:cs typeface="Arial" panose="020B0604020202020204" pitchFamily="34" charset="0"/>
                </a:rPr>
                <a:t>quan tâm tới bạn</a:t>
              </a:r>
              <a:r>
                <a:rPr lang="en-US" sz="4000">
                  <a:solidFill>
                    <a:schemeClr val="tx1"/>
                  </a:solidFill>
                  <a:latin typeface="Arial" panose="020B0604020202020204" pitchFamily="34" charset="0"/>
                  <a:cs typeface="Arial" panose="020B0604020202020204" pitchFamily="34" charset="0"/>
                </a:rPr>
                <a:t> vì đã chúc mừng sinh nhật bạn Lan ở trên lớp.</a:t>
              </a:r>
            </a:p>
          </p:txBody>
        </p:sp>
        <p:sp>
          <p:nvSpPr>
            <p:cNvPr id="13" name="Rectangle: Top Corners One Rounded and One Snipped 12">
              <a:extLst>
                <a:ext uri="{FF2B5EF4-FFF2-40B4-BE49-F238E27FC236}">
                  <a16:creationId xmlns:a16="http://schemas.microsoft.com/office/drawing/2014/main" id="{CD68A2AD-DDFF-5609-8E65-F234F1A74A58}"/>
                </a:ext>
              </a:extLst>
            </p:cNvPr>
            <p:cNvSpPr/>
            <p:nvPr/>
          </p:nvSpPr>
          <p:spPr>
            <a:xfrm flipH="1">
              <a:off x="551772" y="1089178"/>
              <a:ext cx="4083520" cy="994204"/>
            </a:xfrm>
            <a:prstGeom prst="snip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2</a:t>
              </a:r>
            </a:p>
          </p:txBody>
        </p:sp>
      </p:grpSp>
      <p:grpSp>
        <p:nvGrpSpPr>
          <p:cNvPr id="14" name="Group 13">
            <a:extLst>
              <a:ext uri="{FF2B5EF4-FFF2-40B4-BE49-F238E27FC236}">
                <a16:creationId xmlns:a16="http://schemas.microsoft.com/office/drawing/2014/main" id="{D1EF5B86-21EA-4270-C00F-D38F1FB1053C}"/>
              </a:ext>
            </a:extLst>
          </p:cNvPr>
          <p:cNvGrpSpPr/>
          <p:nvPr/>
        </p:nvGrpSpPr>
        <p:grpSpPr>
          <a:xfrm>
            <a:off x="951069" y="5360609"/>
            <a:ext cx="16385861" cy="4171718"/>
            <a:chOff x="551772" y="1089178"/>
            <a:chExt cx="16385861" cy="4171718"/>
          </a:xfrm>
        </p:grpSpPr>
        <p:sp>
          <p:nvSpPr>
            <p:cNvPr id="16" name="Rectangle 15">
              <a:extLst>
                <a:ext uri="{FF2B5EF4-FFF2-40B4-BE49-F238E27FC236}">
                  <a16:creationId xmlns:a16="http://schemas.microsoft.com/office/drawing/2014/main" id="{8E7D9B98-D1D9-D337-ABD0-CFD4DB311BEA}"/>
                </a:ext>
              </a:extLst>
            </p:cNvPr>
            <p:cNvSpPr/>
            <p:nvPr/>
          </p:nvSpPr>
          <p:spPr>
            <a:xfrm>
              <a:off x="551772" y="1714500"/>
              <a:ext cx="16385861" cy="3546396"/>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Bạn An đã làm tròn trách nhiệm trong c</a:t>
              </a:r>
              <a:r>
                <a:rPr lang="en-US" sz="4000">
                  <a:solidFill>
                    <a:schemeClr val="tx1"/>
                  </a:solidFill>
                  <a:latin typeface="Arial" panose="020B0604020202020204" pitchFamily="34" charset="0"/>
                  <a:cs typeface="Arial" panose="020B0604020202020204" pitchFamily="34" charset="0"/>
                </a:rPr>
                <a:t>ô</a:t>
              </a:r>
              <a:r>
                <a:rPr lang="vi-VN" sz="4000">
                  <a:solidFill>
                    <a:schemeClr val="tx1"/>
                  </a:solidFill>
                  <a:latin typeface="Arial" panose="020B0604020202020204" pitchFamily="34" charset="0"/>
                  <a:cs typeface="Arial" panose="020B0604020202020204" pitchFamily="34" charset="0"/>
                </a:rPr>
                <a:t>ng việc</a:t>
              </a:r>
              <a:r>
                <a:rPr lang="en-US" sz="4000">
                  <a:solidFill>
                    <a:schemeClr val="tx1"/>
                  </a:solidFill>
                  <a:latin typeface="Arial" panose="020B0604020202020204" pitchFamily="34" charset="0"/>
                  <a:cs typeface="Arial" panose="020B0604020202020204" pitchFamily="34" charset="0"/>
                </a:rPr>
                <a:t> khi hoàn thành</a:t>
              </a:r>
              <a:r>
                <a:rPr lang="vi-VN" sz="4000">
                  <a:solidFill>
                    <a:schemeClr val="tx1"/>
                  </a:solidFill>
                  <a:latin typeface="Arial" panose="020B0604020202020204" pitchFamily="34" charset="0"/>
                  <a:cs typeface="Arial" panose="020B0604020202020204" pitchFamily="34" charset="0"/>
                </a:rPr>
                <a:t> nhiệm vụ được phân công</a:t>
              </a:r>
              <a:r>
                <a:rPr lang="en-US" sz="4000">
                  <a:solidFill>
                    <a:schemeClr val="tx1"/>
                  </a:solidFill>
                  <a:latin typeface="Arial" panose="020B0604020202020204" pitchFamily="34" charset="0"/>
                  <a:cs typeface="Arial" panose="020B0604020202020204" pitchFamily="34" charset="0"/>
                </a:rPr>
                <a:t> và</a:t>
              </a:r>
              <a:r>
                <a:rPr lang="vi-VN" sz="4000">
                  <a:solidFill>
                    <a:schemeClr val="tx1"/>
                  </a:solidFill>
                  <a:latin typeface="Arial" panose="020B0604020202020204" pitchFamily="34" charset="0"/>
                  <a:cs typeface="Arial" panose="020B0604020202020204" pitchFamily="34" charset="0"/>
                </a:rPr>
                <a:t> chủ động tìm kiếm hình ảnh để nhóm hoàn thiện bài.</a:t>
              </a:r>
              <a:endParaRPr lang="en-US" sz="4000">
                <a:solidFill>
                  <a:schemeClr val="tx1"/>
                </a:solidFill>
                <a:latin typeface="Arial" panose="020B0604020202020204" pitchFamily="34" charset="0"/>
                <a:cs typeface="Arial" panose="020B0604020202020204" pitchFamily="34" charset="0"/>
              </a:endParaRPr>
            </a:p>
          </p:txBody>
        </p:sp>
        <p:sp>
          <p:nvSpPr>
            <p:cNvPr id="18" name="Rectangle: Top Corners One Rounded and One Snipped 17">
              <a:extLst>
                <a:ext uri="{FF2B5EF4-FFF2-40B4-BE49-F238E27FC236}">
                  <a16:creationId xmlns:a16="http://schemas.microsoft.com/office/drawing/2014/main" id="{4877C9B0-530A-0B6D-7FF7-0B6045B2B65B}"/>
                </a:ext>
              </a:extLst>
            </p:cNvPr>
            <p:cNvSpPr/>
            <p:nvPr/>
          </p:nvSpPr>
          <p:spPr>
            <a:xfrm flipH="1">
              <a:off x="551772" y="1089178"/>
              <a:ext cx="4083520" cy="994204"/>
            </a:xfrm>
            <a:prstGeom prst="snip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3</a:t>
              </a:r>
            </a:p>
          </p:txBody>
        </p:sp>
      </p:grpSp>
      <p:sp>
        <p:nvSpPr>
          <p:cNvPr id="24" name="Freeform 2">
            <a:extLst>
              <a:ext uri="{FF2B5EF4-FFF2-40B4-BE49-F238E27FC236}">
                <a16:creationId xmlns:a16="http://schemas.microsoft.com/office/drawing/2014/main" id="{FB71A340-09E8-8113-43E4-6016A780DD2F}"/>
              </a:ext>
            </a:extLst>
          </p:cNvPr>
          <p:cNvSpPr/>
          <p:nvPr/>
        </p:nvSpPr>
        <p:spPr>
          <a:xfrm>
            <a:off x="16687801" y="8420100"/>
            <a:ext cx="1487114" cy="2011162"/>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9578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324339">
            <a:off x="17379469" y="34731"/>
            <a:ext cx="808241" cy="1022716"/>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6329" y="9503720"/>
            <a:ext cx="762000" cy="777837"/>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033F8ED-E4D8-379D-26CD-7AED958996B4}"/>
              </a:ext>
            </a:extLst>
          </p:cNvPr>
          <p:cNvGrpSpPr/>
          <p:nvPr/>
        </p:nvGrpSpPr>
        <p:grpSpPr>
          <a:xfrm>
            <a:off x="380999" y="91428"/>
            <a:ext cx="14207913" cy="2535148"/>
            <a:chOff x="328748" y="39606"/>
            <a:chExt cx="14207913" cy="2535148"/>
          </a:xfrm>
        </p:grpSpPr>
        <p:sp>
          <p:nvSpPr>
            <p:cNvPr id="18" name="Line Callout 1 (Border and Accent Bar) 3">
              <a:extLst>
                <a:ext uri="{FF2B5EF4-FFF2-40B4-BE49-F238E27FC236}">
                  <a16:creationId xmlns:a16="http://schemas.microsoft.com/office/drawing/2014/main" id="{3810AD39-1117-AA42-F4F1-63D76C61FF50}"/>
                </a:ext>
              </a:extLst>
            </p:cNvPr>
            <p:cNvSpPr/>
            <p:nvPr/>
          </p:nvSpPr>
          <p:spPr>
            <a:xfrm>
              <a:off x="328748" y="517354"/>
              <a:ext cx="13471071" cy="2057400"/>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Gợi ý trả lời: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biểu hiện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khác </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của người sống có trách nhiệm</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như:</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5BF9E26E-59C3-3978-C481-B92D50A79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2923" y="39606"/>
              <a:ext cx="1123738" cy="1123738"/>
            </a:xfrm>
            <a:prstGeom prst="rect">
              <a:avLst/>
            </a:prstGeom>
          </p:spPr>
        </p:pic>
      </p:grpSp>
      <p:sp>
        <p:nvSpPr>
          <p:cNvPr id="20" name="Rectangle: Rounded Corners 19">
            <a:extLst>
              <a:ext uri="{FF2B5EF4-FFF2-40B4-BE49-F238E27FC236}">
                <a16:creationId xmlns:a16="http://schemas.microsoft.com/office/drawing/2014/main" id="{18015DAB-57BD-AE37-9FDE-ED870B37F640}"/>
              </a:ext>
            </a:extLst>
          </p:cNvPr>
          <p:cNvSpPr/>
          <p:nvPr/>
        </p:nvSpPr>
        <p:spPr>
          <a:xfrm>
            <a:off x="533400" y="3104324"/>
            <a:ext cx="5185532" cy="272497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Biết coi trọng thời gian, luôn đúng giờ </a:t>
            </a:r>
            <a:endParaRPr lang="en-US" sz="360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3C323BA-F516-7607-CE03-54169404115B}"/>
              </a:ext>
            </a:extLst>
          </p:cNvPr>
          <p:cNvSpPr/>
          <p:nvPr/>
        </p:nvSpPr>
        <p:spPr>
          <a:xfrm>
            <a:off x="6031230" y="3104324"/>
            <a:ext cx="6153272" cy="272497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cố gắng hoàn thành công việc được giao một cách tốt nhất</a:t>
            </a:r>
            <a:endParaRPr lang="en-US" sz="3600" dirty="0">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D19AB14D-4468-490A-C839-6DAAFEFD09AE}"/>
              </a:ext>
            </a:extLst>
          </p:cNvPr>
          <p:cNvSpPr/>
          <p:nvPr/>
        </p:nvSpPr>
        <p:spPr>
          <a:xfrm>
            <a:off x="12496800" y="3104324"/>
            <a:ext cx="5257800" cy="272497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Biết chịu trách nhiệm trong mọi việc</a:t>
            </a:r>
            <a:endParaRPr lang="en-US" sz="3600" dirty="0">
              <a:solidFill>
                <a:schemeClr val="tx1"/>
              </a:solidFill>
              <a:latin typeface="Arial" panose="020B0604020202020204" pitchFamily="34" charset="0"/>
              <a:cs typeface="Arial" panose="020B0604020202020204" pitchFamily="34" charset="0"/>
            </a:endParaRPr>
          </a:p>
        </p:txBody>
      </p:sp>
      <p:pic>
        <p:nvPicPr>
          <p:cNvPr id="2" name="Picture 2" descr="5 lưu ý tìm việc giúp việc nhà theo giờ cho người nước ngoài">
            <a:extLst>
              <a:ext uri="{FF2B5EF4-FFF2-40B4-BE49-F238E27FC236}">
                <a16:creationId xmlns:a16="http://schemas.microsoft.com/office/drawing/2014/main" id="{DA08FADA-99E6-3AA1-E711-1EAF73A8AF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01" y="6274391"/>
            <a:ext cx="4588329" cy="3441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Tìm hiểu về chương trình dạy và các môn học tích hợp ở tiểu học">
            <a:extLst>
              <a:ext uri="{FF2B5EF4-FFF2-40B4-BE49-F238E27FC236}">
                <a16:creationId xmlns:a16="http://schemas.microsoft.com/office/drawing/2014/main" id="{01FD0490-1138-2EA1-D442-8F20F5604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4794" y="6219671"/>
            <a:ext cx="5378411" cy="3495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Quy định về doanh nghiệp tư nhân trong Luật Doanh nghiệp 2020 và 2014">
            <a:extLst>
              <a:ext uri="{FF2B5EF4-FFF2-40B4-BE49-F238E27FC236}">
                <a16:creationId xmlns:a16="http://schemas.microsoft.com/office/drawing/2014/main" id="{D0F2D220-CF94-7DB2-34C6-FE374760618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63" r="4463"/>
          <a:stretch/>
        </p:blipFill>
        <p:spPr bwMode="auto">
          <a:xfrm>
            <a:off x="12688611" y="6219671"/>
            <a:ext cx="4874177" cy="3495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wipe(down)">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324339">
            <a:off x="17379469" y="34731"/>
            <a:ext cx="808241" cy="1022716"/>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6329" y="9503720"/>
            <a:ext cx="762000" cy="777837"/>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033F8ED-E4D8-379D-26CD-7AED958996B4}"/>
              </a:ext>
            </a:extLst>
          </p:cNvPr>
          <p:cNvGrpSpPr/>
          <p:nvPr/>
        </p:nvGrpSpPr>
        <p:grpSpPr>
          <a:xfrm>
            <a:off x="380999" y="91428"/>
            <a:ext cx="14207913" cy="2535148"/>
            <a:chOff x="328748" y="39606"/>
            <a:chExt cx="14207913" cy="2535148"/>
          </a:xfrm>
        </p:grpSpPr>
        <p:sp>
          <p:nvSpPr>
            <p:cNvPr id="18" name="Line Callout 1 (Border and Accent Bar) 3">
              <a:extLst>
                <a:ext uri="{FF2B5EF4-FFF2-40B4-BE49-F238E27FC236}">
                  <a16:creationId xmlns:a16="http://schemas.microsoft.com/office/drawing/2014/main" id="{3810AD39-1117-AA42-F4F1-63D76C61FF50}"/>
                </a:ext>
              </a:extLst>
            </p:cNvPr>
            <p:cNvSpPr/>
            <p:nvPr/>
          </p:nvSpPr>
          <p:spPr>
            <a:xfrm>
              <a:off x="328748" y="517354"/>
              <a:ext cx="13471071" cy="2057400"/>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Gợi ý trả lời: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biểu hiện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khác </a:t>
              </a:r>
              <a:r>
                <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của người sống có trách nhiệm</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như:</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5BF9E26E-59C3-3978-C481-B92D50A79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2923" y="39606"/>
              <a:ext cx="1123738" cy="1123738"/>
            </a:xfrm>
            <a:prstGeom prst="rect">
              <a:avLst/>
            </a:prstGeom>
          </p:spPr>
        </p:pic>
      </p:grpSp>
      <p:sp>
        <p:nvSpPr>
          <p:cNvPr id="21" name="Rectangle: Rounded Corners 20">
            <a:extLst>
              <a:ext uri="{FF2B5EF4-FFF2-40B4-BE49-F238E27FC236}">
                <a16:creationId xmlns:a16="http://schemas.microsoft.com/office/drawing/2014/main" id="{93C323BA-F516-7607-CE03-54169404115B}"/>
              </a:ext>
            </a:extLst>
          </p:cNvPr>
          <p:cNvSpPr/>
          <p:nvPr/>
        </p:nvSpPr>
        <p:spPr>
          <a:xfrm>
            <a:off x="1333956" y="3104324"/>
            <a:ext cx="7521574" cy="272497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Biết lập kế hoạch cho mọi việc thật rõ ràng và cụ thể để chủ động trong công việc</a:t>
            </a:r>
            <a:endParaRPr lang="en-US" sz="36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98388F0-32F9-154D-FE7A-80B54F594549}"/>
              </a:ext>
            </a:extLst>
          </p:cNvPr>
          <p:cNvSpPr/>
          <p:nvPr/>
        </p:nvSpPr>
        <p:spPr>
          <a:xfrm>
            <a:off x="9437915" y="3104324"/>
            <a:ext cx="7521574" cy="2724976"/>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Biết cách tập trung để có thể hoàn thành công việc tốt hơn, mang lại hiệu quả cao hơn</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7 Bước lên kế hoạch hành động trong công việc">
            <a:extLst>
              <a:ext uri="{FF2B5EF4-FFF2-40B4-BE49-F238E27FC236}">
                <a16:creationId xmlns:a16="http://schemas.microsoft.com/office/drawing/2014/main" id="{F12C2598-9CC2-B598-0482-7A4D291485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7243" y="6307048"/>
            <a:ext cx="57150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iều gì ảnh hưởng đến sự tập trung công việc? | Tạp chí Kinh tế và Dự báo">
            <a:extLst>
              <a:ext uri="{FF2B5EF4-FFF2-40B4-BE49-F238E27FC236}">
                <a16:creationId xmlns:a16="http://schemas.microsoft.com/office/drawing/2014/main" id="{87B55B2D-7EA2-3211-AAB7-79253D7F7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7106" y="6307048"/>
            <a:ext cx="5083191"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7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par>
                                <p:cTn id="16" presetID="16" presetClass="entr" presetSubtype="37"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outVertic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id="{C93C7F75-EC3C-D1E8-D920-4FEB30815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9624" flipH="1">
            <a:off x="1162741" y="1199049"/>
            <a:ext cx="578862" cy="1071966"/>
          </a:xfrm>
          <a:prstGeom prst="rect">
            <a:avLst/>
          </a:prstGeom>
        </p:spPr>
      </p:pic>
      <p:sp>
        <p:nvSpPr>
          <p:cNvPr id="24" name="TextBox 23">
            <a:extLst>
              <a:ext uri="{FF2B5EF4-FFF2-40B4-BE49-F238E27FC236}">
                <a16:creationId xmlns:a16="http://schemas.microsoft.com/office/drawing/2014/main" id="{A22143B7-E193-683A-15AB-3A610F067AB4}"/>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3">
            <a:extLst>
              <a:ext uri="{FF2B5EF4-FFF2-40B4-BE49-F238E27FC236}">
                <a16:creationId xmlns:a16="http://schemas.microsoft.com/office/drawing/2014/main" id="{C53E30FC-92C5-BCE6-4A94-C3187AFAB9AE}"/>
              </a:ext>
            </a:extLst>
          </p:cNvPr>
          <p:cNvSpPr/>
          <p:nvPr/>
        </p:nvSpPr>
        <p:spPr>
          <a:xfrm>
            <a:off x="979714" y="1735032"/>
            <a:ext cx="16420880" cy="761869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4">
            <a:extLst>
              <a:ext uri="{FF2B5EF4-FFF2-40B4-BE49-F238E27FC236}">
                <a16:creationId xmlns:a16="http://schemas.microsoft.com/office/drawing/2014/main" id="{62E74008-F002-8229-03B4-B50AB2984B99}"/>
              </a:ext>
            </a:extLst>
          </p:cNvPr>
          <p:cNvSpPr/>
          <p:nvPr/>
        </p:nvSpPr>
        <p:spPr>
          <a:xfrm>
            <a:off x="829706" y="614657"/>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8B867207-7E01-D9BF-04B4-4FABC862051E}"/>
              </a:ext>
            </a:extLst>
          </p:cNvPr>
          <p:cNvGrpSpPr/>
          <p:nvPr/>
        </p:nvGrpSpPr>
        <p:grpSpPr>
          <a:xfrm>
            <a:off x="5867400" y="1092405"/>
            <a:ext cx="7276528" cy="1244189"/>
            <a:chOff x="5844711" y="1270945"/>
            <a:chExt cx="7276528" cy="1244189"/>
          </a:xfrm>
        </p:grpSpPr>
        <p:pic>
          <p:nvPicPr>
            <p:cNvPr id="29" name="Picture 9">
              <a:extLst>
                <a:ext uri="{FF2B5EF4-FFF2-40B4-BE49-F238E27FC236}">
                  <a16:creationId xmlns:a16="http://schemas.microsoft.com/office/drawing/2014/main" id="{8CAD3263-A160-EA54-CE27-7C9FEFFEDE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3946" y="1270945"/>
              <a:ext cx="6951410" cy="1244189"/>
            </a:xfrm>
            <a:prstGeom prst="rect">
              <a:avLst/>
            </a:prstGeom>
          </p:spPr>
        </p:pic>
        <p:sp>
          <p:nvSpPr>
            <p:cNvPr id="30" name="TextBox 29">
              <a:extLst>
                <a:ext uri="{FF2B5EF4-FFF2-40B4-BE49-F238E27FC236}">
                  <a16:creationId xmlns:a16="http://schemas.microsoft.com/office/drawing/2014/main" id="{EF180154-BBB0-7AA8-ECD4-A4D38F8F49BC}"/>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grpSp>
      <p:sp>
        <p:nvSpPr>
          <p:cNvPr id="31" name="TextBox 30">
            <a:extLst>
              <a:ext uri="{FF2B5EF4-FFF2-40B4-BE49-F238E27FC236}">
                <a16:creationId xmlns:a16="http://schemas.microsoft.com/office/drawing/2014/main" id="{BA78958D-D29C-555B-F251-4EA987A1ECC2}"/>
              </a:ext>
            </a:extLst>
          </p:cNvPr>
          <p:cNvSpPr txBox="1"/>
          <p:nvPr/>
        </p:nvSpPr>
        <p:spPr>
          <a:xfrm>
            <a:off x="6727601" y="2616126"/>
            <a:ext cx="9886468" cy="612411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3800">
                <a:solidFill>
                  <a:srgbClr val="000000"/>
                </a:solidFill>
                <a:ea typeface="Calibri" panose="020F0502020204030204" pitchFamily="34" charset="0"/>
                <a:cs typeface="Arial" panose="020B0604020202020204" pitchFamily="34" charset="0"/>
              </a:rPr>
              <a:t>Việc sống và làm việc có trách nhiệm mang lại nhiều lợi ích cho mỗi người.</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3800">
                <a:solidFill>
                  <a:srgbClr val="000000"/>
                </a:solidFill>
                <a:ea typeface="Calibri" panose="020F0502020204030204" pitchFamily="34" charset="0"/>
                <a:cs typeface="Arial" panose="020B0604020202020204" pitchFamily="34" charset="0"/>
              </a:rPr>
              <a:t>Trước hết, sống và làm việc có trách nhiệm giúp chúng ta tạo đựng được sự tin tưởng của mọi người, hoàn thành công việc nhanh chóng và đạt được kết quả cao, được mọi người yêu quý và tôn trọng</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3" name="Freeform 19">
            <a:extLst>
              <a:ext uri="{FF2B5EF4-FFF2-40B4-BE49-F238E27FC236}">
                <a16:creationId xmlns:a16="http://schemas.microsoft.com/office/drawing/2014/main" id="{6D64ECFC-8ADD-0547-78AF-6DAB761A56CF}"/>
              </a:ext>
            </a:extLst>
          </p:cNvPr>
          <p:cNvSpPr/>
          <p:nvPr/>
        </p:nvSpPr>
        <p:spPr>
          <a:xfrm>
            <a:off x="16872636" y="8747048"/>
            <a:ext cx="1055915" cy="886203"/>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D3345AD1-0DC5-1467-6720-C78AACCC5A03}"/>
              </a:ext>
            </a:extLst>
          </p:cNvPr>
          <p:cNvGrpSpPr/>
          <p:nvPr/>
        </p:nvGrpSpPr>
        <p:grpSpPr>
          <a:xfrm>
            <a:off x="1524404" y="3751200"/>
            <a:ext cx="4658507" cy="3853963"/>
            <a:chOff x="1793423" y="3764645"/>
            <a:chExt cx="4658507" cy="3853963"/>
          </a:xfrm>
        </p:grpSpPr>
        <p:grpSp>
          <p:nvGrpSpPr>
            <p:cNvPr id="35" name="Group 8">
              <a:extLst>
                <a:ext uri="{FF2B5EF4-FFF2-40B4-BE49-F238E27FC236}">
                  <a16:creationId xmlns:a16="http://schemas.microsoft.com/office/drawing/2014/main" id="{5084C3A8-327E-CB67-5C88-DE737B8F263C}"/>
                </a:ext>
              </a:extLst>
            </p:cNvPr>
            <p:cNvGrpSpPr/>
            <p:nvPr/>
          </p:nvGrpSpPr>
          <p:grpSpPr>
            <a:xfrm>
              <a:off x="1793423" y="3764645"/>
              <a:ext cx="4658507" cy="3853963"/>
              <a:chOff x="0" y="0"/>
              <a:chExt cx="1100661" cy="893945"/>
            </a:xfrm>
          </p:grpSpPr>
          <p:sp>
            <p:nvSpPr>
              <p:cNvPr id="37" name="Freeform 9">
                <a:extLst>
                  <a:ext uri="{FF2B5EF4-FFF2-40B4-BE49-F238E27FC236}">
                    <a16:creationId xmlns:a16="http://schemas.microsoft.com/office/drawing/2014/main" id="{A2A14838-A9CE-FA59-A681-DB28353F08B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10">
                <a:extLst>
                  <a:ext uri="{FF2B5EF4-FFF2-40B4-BE49-F238E27FC236}">
                    <a16:creationId xmlns:a16="http://schemas.microsoft.com/office/drawing/2014/main" id="{8896F69E-5ABD-6912-4DA6-213C0ED4863F}"/>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6" name="Picture 14">
              <a:extLst>
                <a:ext uri="{FF2B5EF4-FFF2-40B4-BE49-F238E27FC236}">
                  <a16:creationId xmlns:a16="http://schemas.microsoft.com/office/drawing/2014/main" id="{EDE523E8-2246-07A7-4344-DA66E6B11E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70230" y="4123857"/>
              <a:ext cx="3064810" cy="3337912"/>
            </a:xfrm>
            <a:prstGeom prst="rect">
              <a:avLst/>
            </a:prstGeom>
          </p:spPr>
        </p:pic>
      </p:grpSp>
      <p:sp>
        <p:nvSpPr>
          <p:cNvPr id="21" name="Freeform 10">
            <a:extLst>
              <a:ext uri="{FF2B5EF4-FFF2-40B4-BE49-F238E27FC236}">
                <a16:creationId xmlns:a16="http://schemas.microsoft.com/office/drawing/2014/main" id="{FB8FD447-1148-CFAE-952B-AAAC703E208D}"/>
              </a:ext>
            </a:extLst>
          </p:cNvPr>
          <p:cNvSpPr/>
          <p:nvPr/>
        </p:nvSpPr>
        <p:spPr>
          <a:xfrm rot="-1324339">
            <a:off x="459381" y="8366068"/>
            <a:ext cx="1252940" cy="1361178"/>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18">
            <a:extLst>
              <a:ext uri="{FF2B5EF4-FFF2-40B4-BE49-F238E27FC236}">
                <a16:creationId xmlns:a16="http://schemas.microsoft.com/office/drawing/2014/main" id="{5962C9A8-1C57-C757-40B2-68EDD98CC3B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472806" y="881282"/>
            <a:ext cx="1240380" cy="1341048"/>
          </a:xfrm>
          <a:prstGeom prst="rect">
            <a:avLst/>
          </a:prstGeom>
        </p:spPr>
      </p:pic>
    </p:spTree>
    <p:extLst>
      <p:ext uri="{BB962C8B-B14F-4D97-AF65-F5344CB8AC3E}">
        <p14:creationId xmlns:p14="http://schemas.microsoft.com/office/powerpoint/2010/main" val="44333674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wipe(left)">
                                      <p:cBhvr>
                                        <p:cTn id="18" dur="500"/>
                                        <p:tgtEl>
                                          <p:spTgt spid="31">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wipe(left)">
                                      <p:cBhvr>
                                        <p:cTn id="22"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324339">
            <a:off x="16689770" y="-85430"/>
            <a:ext cx="1305515" cy="159563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9CD4E6CC-7656-617D-5ECE-7F70665D6059}"/>
              </a:ext>
            </a:extLst>
          </p:cNvPr>
          <p:cNvSpPr/>
          <p:nvPr/>
        </p:nvSpPr>
        <p:spPr>
          <a:xfrm>
            <a:off x="1219200" y="1409700"/>
            <a:ext cx="11110760" cy="76962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9B5AF4CC-A53B-4888-A509-21A4AE20AED0}"/>
              </a:ext>
            </a:extLst>
          </p:cNvPr>
          <p:cNvGrpSpPr/>
          <p:nvPr/>
        </p:nvGrpSpPr>
        <p:grpSpPr>
          <a:xfrm>
            <a:off x="11703902" y="2355127"/>
            <a:ext cx="6400799" cy="5917610"/>
            <a:chOff x="11396446" y="2382787"/>
            <a:chExt cx="6400799" cy="5917610"/>
          </a:xfrm>
        </p:grpSpPr>
        <p:sp>
          <p:nvSpPr>
            <p:cNvPr id="20" name="Oval 19">
              <a:extLst>
                <a:ext uri="{FF2B5EF4-FFF2-40B4-BE49-F238E27FC236}">
                  <a16:creationId xmlns:a16="http://schemas.microsoft.com/office/drawing/2014/main" id="{AFF0D6E3-4E77-79C4-79C1-77B57B1E628D}"/>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1794CB3-E43A-A860-B567-F978131F3E47}"/>
                </a:ext>
              </a:extLst>
            </p:cNvPr>
            <p:cNvSpPr txBox="1"/>
            <p:nvPr/>
          </p:nvSpPr>
          <p:spPr>
            <a:xfrm>
              <a:off x="12425276" y="4926473"/>
              <a:ext cx="4681756"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cs typeface="Arial" panose="020B0604020202020204" pitchFamily="34" charset="0"/>
                </a:rPr>
                <a:t>KHỞI ĐỘNG</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4B4C5E8-579A-2813-5CD4-663DC0641764}"/>
              </a:ext>
            </a:extLst>
          </p:cNvPr>
          <p:cNvSpPr txBox="1"/>
          <p:nvPr/>
        </p:nvSpPr>
        <p:spPr>
          <a:xfrm>
            <a:off x="1752600" y="2298421"/>
            <a:ext cx="9620101" cy="6216445"/>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a:latin typeface="Arial" panose="020B0604020202020204" pitchFamily="34" charset="0"/>
                <a:ea typeface="Calibri" panose="020F0502020204030204" pitchFamily="34" charset="0"/>
                <a:cs typeface="Arial" panose="020B0604020202020204" pitchFamily="34" charset="0"/>
              </a:rPr>
              <a:t>Cả lớp chia</a:t>
            </a:r>
            <a:r>
              <a:rPr lang="vi-VN" sz="4000" b="1">
                <a:latin typeface="Arial" panose="020B0604020202020204" pitchFamily="34" charset="0"/>
                <a:ea typeface="Calibri" panose="020F0502020204030204" pitchFamily="34" charset="0"/>
                <a:cs typeface="Arial" panose="020B0604020202020204" pitchFamily="34" charset="0"/>
              </a:rPr>
              <a:t> thành 3 đội</a:t>
            </a:r>
            <a:r>
              <a:rPr lang="en-US" sz="4000" b="1">
                <a:latin typeface="Arial" panose="020B0604020202020204" pitchFamily="34" charset="0"/>
                <a:ea typeface="Calibri" panose="020F0502020204030204" pitchFamily="34" charset="0"/>
                <a:cs typeface="Arial" panose="020B0604020202020204" pitchFamily="34" charset="0"/>
              </a:rPr>
              <a:t> và mỗi đội thực hiện 1 nội dung:</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Đội 1: </a:t>
            </a:r>
            <a:r>
              <a:rPr lang="vi-VN" sz="3800">
                <a:latin typeface="Arial" panose="020B0604020202020204" pitchFamily="34" charset="0"/>
                <a:ea typeface="Calibri" panose="020F0502020204030204" pitchFamily="34" charset="0"/>
                <a:cs typeface="Arial" panose="020B0604020202020204" pitchFamily="34" charset="0"/>
              </a:rPr>
              <a:t>Những hành động giúp đỡ bố mẹ.</a:t>
            </a:r>
          </a:p>
          <a:p>
            <a:pPr marL="571500" marR="0" indent="-571500" algn="just">
              <a:lnSpc>
                <a:spcPct val="150000"/>
              </a:lnSpc>
              <a:spcBef>
                <a:spcPts val="0"/>
              </a:spcBef>
              <a:spcAft>
                <a:spcPts val="0"/>
              </a:spcAft>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Đội 2: </a:t>
            </a:r>
            <a:r>
              <a:rPr lang="vi-VN" sz="3800">
                <a:latin typeface="Arial" panose="020B0604020202020204" pitchFamily="34" charset="0"/>
                <a:ea typeface="Calibri" panose="020F0502020204030204" pitchFamily="34" charset="0"/>
                <a:cs typeface="Arial" panose="020B0604020202020204" pitchFamily="34" charset="0"/>
              </a:rPr>
              <a:t>Những hành động giúp đỡ bạn bè, thầy cô.</a:t>
            </a:r>
          </a:p>
          <a:p>
            <a:pPr marL="571500" marR="0" indent="-571500" algn="just">
              <a:lnSpc>
                <a:spcPct val="150000"/>
              </a:lnSpc>
              <a:spcBef>
                <a:spcPts val="0"/>
              </a:spcBef>
              <a:spcAft>
                <a:spcPts val="0"/>
              </a:spcAft>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Đội 3: </a:t>
            </a:r>
            <a:r>
              <a:rPr lang="vi-VN" sz="3800">
                <a:latin typeface="Arial" panose="020B0604020202020204" pitchFamily="34" charset="0"/>
                <a:ea typeface="Calibri" panose="020F0502020204030204" pitchFamily="34" charset="0"/>
                <a:cs typeface="Arial" panose="020B0604020202020204" pitchFamily="34" charset="0"/>
              </a:rPr>
              <a:t>Những hành động tự chăm sóc bản th</a:t>
            </a:r>
            <a:r>
              <a:rPr lang="en-US" sz="3800">
                <a:latin typeface="Arial" panose="020B0604020202020204" pitchFamily="34" charset="0"/>
                <a:ea typeface="Calibri" panose="020F0502020204030204" pitchFamily="34" charset="0"/>
                <a:cs typeface="Arial" panose="020B0604020202020204" pitchFamily="34" charset="0"/>
              </a:rPr>
              <a:t>â</a:t>
            </a:r>
            <a:r>
              <a:rPr lang="vi-VN" sz="3800">
                <a:latin typeface="Arial" panose="020B0604020202020204" pitchFamily="34" charset="0"/>
                <a:ea typeface="Calibri" panose="020F0502020204030204" pitchFamily="34" charset="0"/>
                <a:cs typeface="Arial" panose="020B0604020202020204" pitchFamily="34" charset="0"/>
              </a:rPr>
              <a:t>n</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94F0AB19-36EE-11E0-09E4-33D7ADBBEC68}"/>
              </a:ext>
            </a:extLst>
          </p:cNvPr>
          <p:cNvGrpSpPr/>
          <p:nvPr/>
        </p:nvGrpSpPr>
        <p:grpSpPr>
          <a:xfrm>
            <a:off x="1977790" y="839439"/>
            <a:ext cx="9753600" cy="1174824"/>
            <a:chOff x="7412086" y="466677"/>
            <a:chExt cx="9753600" cy="1174824"/>
          </a:xfrm>
        </p:grpSpPr>
        <p:pic>
          <p:nvPicPr>
            <p:cNvPr id="24" name="Picture 9">
              <a:extLst>
                <a:ext uri="{FF2B5EF4-FFF2-40B4-BE49-F238E27FC236}">
                  <a16:creationId xmlns:a16="http://schemas.microsoft.com/office/drawing/2014/main" id="{1FCD8A36-DB11-E681-1606-2AD58EB121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12086" y="466677"/>
              <a:ext cx="9753600" cy="1174824"/>
            </a:xfrm>
            <a:prstGeom prst="rect">
              <a:avLst/>
            </a:prstGeom>
          </p:spPr>
        </p:pic>
        <p:sp>
          <p:nvSpPr>
            <p:cNvPr id="25" name="TextBox 24">
              <a:extLst>
                <a:ext uri="{FF2B5EF4-FFF2-40B4-BE49-F238E27FC236}">
                  <a16:creationId xmlns:a16="http://schemas.microsoft.com/office/drawing/2014/main" id="{0AB0598E-AE75-3CE6-E393-CCC4A27F8AB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chơi</a:t>
              </a:r>
              <a:r>
                <a:rPr lang="en-US" sz="4400" b="1">
                  <a:solidFill>
                    <a:schemeClr val="bg1"/>
                  </a:solidFill>
                  <a:latin typeface="Arial" panose="020B0604020202020204" pitchFamily="34" charset="0"/>
                  <a:cs typeface="Arial" panose="020B0604020202020204" pitchFamily="34" charset="0"/>
                </a:rPr>
                <a:t> “Tiếp sức”</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7" name="Picture 10">
            <a:extLst>
              <a:ext uri="{FF2B5EF4-FFF2-40B4-BE49-F238E27FC236}">
                <a16:creationId xmlns:a16="http://schemas.microsoft.com/office/drawing/2014/main" id="{8CD0FB2A-F77A-EED9-3ADA-9F63569EA5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6853714"/>
            <a:ext cx="6781800" cy="3433286"/>
          </a:xfrm>
          <a:prstGeom prst="rect">
            <a:avLst/>
          </a:prstGeom>
        </p:spPr>
      </p:pic>
      <p:sp>
        <p:nvSpPr>
          <p:cNvPr id="12" name="Freeform 12"/>
          <p:cNvSpPr/>
          <p:nvPr/>
        </p:nvSpPr>
        <p:spPr>
          <a:xfrm>
            <a:off x="633037" y="8153832"/>
            <a:ext cx="1557930" cy="1904136"/>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9917366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wipe(left)">
                                      <p:cBhvr>
                                        <p:cTn id="21" dur="500"/>
                                        <p:tgtEl>
                                          <p:spTgt spid="22">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left)">
                                      <p:cBhvr>
                                        <p:cTn id="2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E297E24-B934-8A1C-E0B8-43BD9C52CDE1}"/>
              </a:ext>
            </a:extLst>
          </p:cNvPr>
          <p:cNvSpPr/>
          <p:nvPr/>
        </p:nvSpPr>
        <p:spPr>
          <a:xfrm>
            <a:off x="16840200" y="130414"/>
            <a:ext cx="1447800" cy="1297575"/>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4">
            <a:extLst>
              <a:ext uri="{FF2B5EF4-FFF2-40B4-BE49-F238E27FC236}">
                <a16:creationId xmlns:a16="http://schemas.microsoft.com/office/drawing/2014/main" id="{E4FFCDB4-10D8-5AE8-F4FE-E9D69389BA31}"/>
              </a:ext>
            </a:extLst>
          </p:cNvPr>
          <p:cNvSpPr/>
          <p:nvPr/>
        </p:nvSpPr>
        <p:spPr>
          <a:xfrm>
            <a:off x="914399" y="2959228"/>
            <a:ext cx="10969703" cy="650389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4C23488-6950-5C2E-0B50-64BC1EAC4724}"/>
              </a:ext>
            </a:extLst>
          </p:cNvPr>
          <p:cNvSpPr txBox="1"/>
          <p:nvPr/>
        </p:nvSpPr>
        <p:spPr>
          <a:xfrm>
            <a:off x="1765054" y="3856941"/>
            <a:ext cx="9038030" cy="459491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Cả lớp chia </a:t>
            </a:r>
            <a:r>
              <a:rPr lang="vi-VN" sz="4000">
                <a:latin typeface="Arial" panose="020B0604020202020204" pitchFamily="34" charset="0"/>
                <a:ea typeface="Calibri" panose="020F0502020204030204" pitchFamily="34" charset="0"/>
                <a:cs typeface="Arial" panose="020B0604020202020204" pitchFamily="34" charset="0"/>
              </a:rPr>
              <a:t>thành các nhóm</a:t>
            </a:r>
            <a:r>
              <a:rPr lang="en-US" sz="4000">
                <a:latin typeface="Arial" panose="020B0604020202020204" pitchFamily="34" charset="0"/>
                <a:ea typeface="Calibri" panose="020F0502020204030204" pitchFamily="34" charset="0"/>
                <a:cs typeface="Arial" panose="020B0604020202020204" pitchFamily="34" charset="0"/>
              </a:rPr>
              <a:t>, mỗi nhóm thảo luận </a:t>
            </a:r>
            <a:r>
              <a:rPr lang="vi-VN" sz="4000">
                <a:latin typeface="Arial" panose="020B0604020202020204" pitchFamily="34" charset="0"/>
                <a:ea typeface="Calibri" panose="020F0502020204030204" pitchFamily="34" charset="0"/>
                <a:cs typeface="Arial" panose="020B0604020202020204" pitchFamily="34" charset="0"/>
              </a:rPr>
              <a:t>về biểu hiện của người sống có trách nhiệm</a:t>
            </a:r>
            <a:r>
              <a:rPr lang="en-US" sz="4000">
                <a:latin typeface="Arial" panose="020B0604020202020204" pitchFamily="34" charset="0"/>
                <a:ea typeface="Calibri" panose="020F0502020204030204" pitchFamily="34" charset="0"/>
                <a:cs typeface="Arial" panose="020B0604020202020204" pitchFamily="34" charset="0"/>
              </a:rPr>
              <a:t> dựa theo các bức tranh gợi ý trong SGK </a:t>
            </a:r>
            <a:r>
              <a:rPr lang="en-US" sz="4000" i="1">
                <a:latin typeface="Arial" panose="020B0604020202020204" pitchFamily="34" charset="0"/>
                <a:ea typeface="Calibri" panose="020F0502020204030204" pitchFamily="34" charset="0"/>
                <a:cs typeface="Arial" panose="020B0604020202020204" pitchFamily="34" charset="0"/>
              </a:rPr>
              <a:t>(trang 22,23) </a:t>
            </a:r>
            <a:r>
              <a:rPr lang="en-US" sz="4000">
                <a:latin typeface="Arial" panose="020B0604020202020204" pitchFamily="34" charset="0"/>
                <a:ea typeface="Calibri" panose="020F0502020204030204" pitchFamily="34" charset="0"/>
                <a:cs typeface="Arial" panose="020B0604020202020204" pitchFamily="34" charset="0"/>
              </a:rPr>
              <a:t>và sự phân công dưới đây</a:t>
            </a:r>
            <a:endParaRPr lang="vi-VN" sz="4000">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4C837C1-D08D-8C87-9EAF-E7DFB2DC860A}"/>
              </a:ext>
            </a:extLst>
          </p:cNvPr>
          <p:cNvGrpSpPr/>
          <p:nvPr/>
        </p:nvGrpSpPr>
        <p:grpSpPr>
          <a:xfrm>
            <a:off x="11331169" y="3159979"/>
            <a:ext cx="6467176" cy="5988836"/>
            <a:chOff x="11075782" y="3259671"/>
            <a:chExt cx="6467176" cy="5988836"/>
          </a:xfrm>
        </p:grpSpPr>
        <p:sp>
          <p:nvSpPr>
            <p:cNvPr id="16" name="Oval 15">
              <a:extLst>
                <a:ext uri="{FF2B5EF4-FFF2-40B4-BE49-F238E27FC236}">
                  <a16:creationId xmlns:a16="http://schemas.microsoft.com/office/drawing/2014/main" id="{AC13D2C5-9EBB-B2E4-C491-D0D555AA94AF}"/>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0C9D45-32BC-2999-A220-D88EE05A4E7F}"/>
                </a:ext>
              </a:extLst>
            </p:cNvPr>
            <p:cNvSpPr txBox="1"/>
            <p:nvPr/>
          </p:nvSpPr>
          <p:spPr>
            <a:xfrm>
              <a:off x="11261368" y="5095180"/>
              <a:ext cx="6095999" cy="2431371"/>
            </a:xfrm>
            <a:prstGeom prst="rect">
              <a:avLst/>
            </a:prstGeom>
            <a:noFill/>
          </p:spPr>
          <p:txBody>
            <a:bodyPr wrap="square" rtlCol="0">
              <a:spAutoFit/>
            </a:bodyPr>
            <a:lstStyle/>
            <a:p>
              <a:pPr algn="ctr">
                <a:lnSpc>
                  <a:spcPct val="150000"/>
                </a:lnSpc>
              </a:pPr>
              <a:r>
                <a:rPr lang="en-US" sz="5400" b="1" dirty="0">
                  <a:solidFill>
                    <a:schemeClr val="accent1">
                      <a:lumMod val="50000"/>
                    </a:schemeClr>
                  </a:solidFill>
                  <a:latin typeface="Arial" panose="020B0604020202020204" pitchFamily="34" charset="0"/>
                  <a:cs typeface="Arial" panose="020B0604020202020204" pitchFamily="34" charset="0"/>
                </a:rPr>
                <a:t>HOẠT </a:t>
              </a:r>
              <a:r>
                <a:rPr lang="en-US" sz="5400" b="1">
                  <a:solidFill>
                    <a:schemeClr val="accent1">
                      <a:lumMod val="50000"/>
                    </a:schemeClr>
                  </a:solidFill>
                  <a:latin typeface="Arial" panose="020B0604020202020204" pitchFamily="34" charset="0"/>
                  <a:cs typeface="Arial" panose="020B0604020202020204" pitchFamily="34" charset="0"/>
                </a:rPr>
                <a:t>ĐỘNG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19" name="Picture 11">
              <a:extLst>
                <a:ext uri="{FF2B5EF4-FFF2-40B4-BE49-F238E27FC236}">
                  <a16:creationId xmlns:a16="http://schemas.microsoft.com/office/drawing/2014/main" id="{022C2B62-6A73-89CC-AFCB-CDF34C0DA3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0" name="Picture 12">
            <a:extLst>
              <a:ext uri="{FF2B5EF4-FFF2-40B4-BE49-F238E27FC236}">
                <a16:creationId xmlns:a16="http://schemas.microsoft.com/office/drawing/2014/main" id="{78B5A493-128C-452C-1B61-F255B8362B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3546" y="2160891"/>
            <a:ext cx="1079015" cy="1998176"/>
          </a:xfrm>
          <a:prstGeom prst="rect">
            <a:avLst/>
          </a:prstGeom>
        </p:spPr>
      </p:pic>
      <p:sp>
        <p:nvSpPr>
          <p:cNvPr id="21" name="TextBox 20">
            <a:extLst>
              <a:ext uri="{FF2B5EF4-FFF2-40B4-BE49-F238E27FC236}">
                <a16:creationId xmlns:a16="http://schemas.microsoft.com/office/drawing/2014/main" id="{42C7826F-291E-0C81-D9D3-A2C386D56A8C}"/>
              </a:ext>
            </a:extLst>
          </p:cNvPr>
          <p:cNvSpPr txBox="1"/>
          <p:nvPr/>
        </p:nvSpPr>
        <p:spPr>
          <a:xfrm>
            <a:off x="2209800" y="531574"/>
            <a:ext cx="138684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về biểu hiện của người sống có trách nhiệm</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11">
            <a:extLst>
              <a:ext uri="{FF2B5EF4-FFF2-40B4-BE49-F238E27FC236}">
                <a16:creationId xmlns:a16="http://schemas.microsoft.com/office/drawing/2014/main" id="{37E2EEC9-3EDB-1131-FCFB-041FEE0AAF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73643" y="7591685"/>
            <a:ext cx="3199265" cy="2843348"/>
          </a:xfrm>
          <a:prstGeom prst="rect">
            <a:avLst/>
          </a:prstGeom>
        </p:spPr>
      </p:pic>
      <p:pic>
        <p:nvPicPr>
          <p:cNvPr id="48" name="Picture 13">
            <a:extLst>
              <a:ext uri="{FF2B5EF4-FFF2-40B4-BE49-F238E27FC236}">
                <a16:creationId xmlns:a16="http://schemas.microsoft.com/office/drawing/2014/main" id="{D1BFC96B-A00F-2AB4-AAC8-409CC274CF6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5089">
            <a:off x="269666" y="8604520"/>
            <a:ext cx="1407574" cy="1397337"/>
          </a:xfrm>
          <a:prstGeom prst="rect">
            <a:avLst/>
          </a:prstGeom>
        </p:spPr>
      </p:pic>
    </p:spTree>
    <p:extLst>
      <p:ext uri="{BB962C8B-B14F-4D97-AF65-F5344CB8AC3E}">
        <p14:creationId xmlns:p14="http://schemas.microsoft.com/office/powerpoint/2010/main" val="30014835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798375">
            <a:off x="16079455" y="136723"/>
            <a:ext cx="2131089" cy="921649"/>
          </a:xfrm>
          <a:custGeom>
            <a:avLst/>
            <a:gdLst/>
            <a:ahLst/>
            <a:cxnLst/>
            <a:rect l="l" t="t" r="r" b="b"/>
            <a:pathLst>
              <a:path w="4524657" h="1719370">
                <a:moveTo>
                  <a:pt x="0" y="0"/>
                </a:moveTo>
                <a:lnTo>
                  <a:pt x="4524656" y="0"/>
                </a:lnTo>
                <a:lnTo>
                  <a:pt x="4524656" y="1719369"/>
                </a:lnTo>
                <a:lnTo>
                  <a:pt x="0" y="171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29FDCEBF-57A1-0DAF-9DF2-C263FDBFC4B5}"/>
              </a:ext>
            </a:extLst>
          </p:cNvPr>
          <p:cNvSpPr/>
          <p:nvPr/>
        </p:nvSpPr>
        <p:spPr>
          <a:xfrm rot="1789248">
            <a:off x="-250455" y="9257073"/>
            <a:ext cx="1660671" cy="660758"/>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ECCE9792-ACE0-A852-5157-B35E2980D73F}"/>
              </a:ext>
            </a:extLst>
          </p:cNvPr>
          <p:cNvGrpSpPr/>
          <p:nvPr/>
        </p:nvGrpSpPr>
        <p:grpSpPr>
          <a:xfrm>
            <a:off x="0" y="800100"/>
            <a:ext cx="11612181" cy="1256385"/>
            <a:chOff x="-1" y="1794216"/>
            <a:chExt cx="11612181" cy="1256385"/>
          </a:xfrm>
        </p:grpSpPr>
        <p:sp>
          <p:nvSpPr>
            <p:cNvPr id="3" name="Rectangle 2">
              <a:extLst>
                <a:ext uri="{FF2B5EF4-FFF2-40B4-BE49-F238E27FC236}">
                  <a16:creationId xmlns:a16="http://schemas.microsoft.com/office/drawing/2014/main" id="{A2BA52C7-BD47-BE55-34B0-413E07FCBE37}"/>
                </a:ext>
              </a:extLst>
            </p:cNvPr>
            <p:cNvSpPr/>
            <p:nvPr/>
          </p:nvSpPr>
          <p:spPr>
            <a:xfrm>
              <a:off x="-1" y="1822685"/>
              <a:ext cx="10972800" cy="1199449"/>
            </a:xfrm>
            <a:prstGeom prst="rect">
              <a:avLst/>
            </a:prstGeom>
            <a:solidFill>
              <a:schemeClr val="accent6">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accent2">
                      <a:lumMod val="50000"/>
                    </a:schemeClr>
                  </a:solidFill>
                  <a:latin typeface="Arial" panose="020B0604020202020204" pitchFamily="34" charset="0"/>
                  <a:cs typeface="Arial" panose="020B0604020202020204" pitchFamily="34" charset="0"/>
                </a:rPr>
                <a:t>Nhóm 1: Trách nhiệm với bản thân</a:t>
              </a:r>
              <a:endParaRPr lang="en-US" sz="4200">
                <a:solidFill>
                  <a:schemeClr val="accent2">
                    <a:lumMod val="50000"/>
                  </a:schemeClr>
                </a:solidFill>
                <a:latin typeface="Arial" panose="020B0604020202020204" pitchFamily="34" charset="0"/>
                <a:cs typeface="Arial" panose="020B0604020202020204" pitchFamily="34" charset="0"/>
              </a:endParaRPr>
            </a:p>
          </p:txBody>
        </p:sp>
        <p:pic>
          <p:nvPicPr>
            <p:cNvPr id="4" name="Picture 103">
              <a:extLst>
                <a:ext uri="{FF2B5EF4-FFF2-40B4-BE49-F238E27FC236}">
                  <a16:creationId xmlns:a16="http://schemas.microsoft.com/office/drawing/2014/main" id="{C05A8529-7E39-FE62-3DF2-55F6F3B148B5}"/>
                </a:ext>
              </a:extLst>
            </p:cNvPr>
            <p:cNvPicPr>
              <a:picLocks noChangeAspect="1"/>
            </p:cNvPicPr>
            <p:nvPr/>
          </p:nvPicPr>
          <p:blipFill>
            <a:blip r:embed="rId6"/>
            <a:srcRect/>
            <a:stretch>
              <a:fillRect/>
            </a:stretch>
          </p:blipFill>
          <p:spPr>
            <a:xfrm rot="1376890">
              <a:off x="10333417" y="1794216"/>
              <a:ext cx="1278763" cy="1256385"/>
            </a:xfrm>
            <a:prstGeom prst="rect">
              <a:avLst/>
            </a:prstGeom>
          </p:spPr>
        </p:pic>
      </p:grpSp>
      <p:pic>
        <p:nvPicPr>
          <p:cNvPr id="6" name="Picture 5" descr="A couple of images of a child reading books&#10;&#10;Description automatically generated">
            <a:extLst>
              <a:ext uri="{FF2B5EF4-FFF2-40B4-BE49-F238E27FC236}">
                <a16:creationId xmlns:a16="http://schemas.microsoft.com/office/drawing/2014/main" id="{1A87A624-60E4-6E0B-DDF1-056DEA7408EE}"/>
              </a:ext>
            </a:extLst>
          </p:cNvPr>
          <p:cNvPicPr>
            <a:picLocks noChangeAspect="1"/>
          </p:cNvPicPr>
          <p:nvPr/>
        </p:nvPicPr>
        <p:blipFill rotWithShape="1">
          <a:blip r:embed="rId7">
            <a:extLst>
              <a:ext uri="{28A0092B-C50C-407E-A947-70E740481C1C}">
                <a14:useLocalDpi xmlns:a14="http://schemas.microsoft.com/office/drawing/2010/main" val="0"/>
              </a:ext>
            </a:extLst>
          </a:blip>
          <a:srcRect l="50903" r="1010"/>
          <a:stretch/>
        </p:blipFill>
        <p:spPr>
          <a:xfrm>
            <a:off x="9829800" y="3025897"/>
            <a:ext cx="6643155" cy="5994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ouple of images of a child reading books&#10;&#10;Description automatically generated">
            <a:extLst>
              <a:ext uri="{FF2B5EF4-FFF2-40B4-BE49-F238E27FC236}">
                <a16:creationId xmlns:a16="http://schemas.microsoft.com/office/drawing/2014/main" id="{DF395A29-D231-318B-2E8C-B107FF23A22E}"/>
              </a:ext>
            </a:extLst>
          </p:cNvPr>
          <p:cNvPicPr>
            <a:picLocks noChangeAspect="1"/>
          </p:cNvPicPr>
          <p:nvPr/>
        </p:nvPicPr>
        <p:blipFill rotWithShape="1">
          <a:blip r:embed="rId7">
            <a:extLst>
              <a:ext uri="{28A0092B-C50C-407E-A947-70E740481C1C}">
                <a14:useLocalDpi xmlns:a14="http://schemas.microsoft.com/office/drawing/2010/main" val="0"/>
              </a:ext>
            </a:extLst>
          </a:blip>
          <a:srcRect l="959" r="49950"/>
          <a:stretch/>
        </p:blipFill>
        <p:spPr>
          <a:xfrm>
            <a:off x="1676402" y="3025896"/>
            <a:ext cx="6781799" cy="5994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731467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798375">
            <a:off x="16079455" y="136723"/>
            <a:ext cx="2131089" cy="921649"/>
          </a:xfrm>
          <a:custGeom>
            <a:avLst/>
            <a:gdLst/>
            <a:ahLst/>
            <a:cxnLst/>
            <a:rect l="l" t="t" r="r" b="b"/>
            <a:pathLst>
              <a:path w="4524657" h="1719370">
                <a:moveTo>
                  <a:pt x="0" y="0"/>
                </a:moveTo>
                <a:lnTo>
                  <a:pt x="4524656" y="0"/>
                </a:lnTo>
                <a:lnTo>
                  <a:pt x="4524656" y="1719369"/>
                </a:lnTo>
                <a:lnTo>
                  <a:pt x="0" y="171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29FDCEBF-57A1-0DAF-9DF2-C263FDBFC4B5}"/>
              </a:ext>
            </a:extLst>
          </p:cNvPr>
          <p:cNvSpPr/>
          <p:nvPr/>
        </p:nvSpPr>
        <p:spPr>
          <a:xfrm rot="1789248">
            <a:off x="-250455" y="9257073"/>
            <a:ext cx="1660671" cy="660758"/>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ECCE9792-ACE0-A852-5157-B35E2980D73F}"/>
              </a:ext>
            </a:extLst>
          </p:cNvPr>
          <p:cNvGrpSpPr/>
          <p:nvPr/>
        </p:nvGrpSpPr>
        <p:grpSpPr>
          <a:xfrm>
            <a:off x="0" y="702606"/>
            <a:ext cx="14964982" cy="1325412"/>
            <a:chOff x="-1" y="1696722"/>
            <a:chExt cx="14964982" cy="1325412"/>
          </a:xfrm>
        </p:grpSpPr>
        <p:sp>
          <p:nvSpPr>
            <p:cNvPr id="3" name="Rectangle 2">
              <a:extLst>
                <a:ext uri="{FF2B5EF4-FFF2-40B4-BE49-F238E27FC236}">
                  <a16:creationId xmlns:a16="http://schemas.microsoft.com/office/drawing/2014/main" id="{A2BA52C7-BD47-BE55-34B0-413E07FCBE37}"/>
                </a:ext>
              </a:extLst>
            </p:cNvPr>
            <p:cNvSpPr/>
            <p:nvPr/>
          </p:nvSpPr>
          <p:spPr>
            <a:xfrm>
              <a:off x="-1" y="1822685"/>
              <a:ext cx="14325600" cy="1199449"/>
            </a:xfrm>
            <a:prstGeom prst="rect">
              <a:avLst/>
            </a:prstGeom>
            <a:solidFill>
              <a:srgbClr val="ECE7F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accent4">
                      <a:lumMod val="50000"/>
                    </a:schemeClr>
                  </a:solidFill>
                  <a:latin typeface="Arial" panose="020B0604020202020204" pitchFamily="34" charset="0"/>
                  <a:cs typeface="Arial" panose="020B0604020202020204" pitchFamily="34" charset="0"/>
                </a:rPr>
                <a:t>Nhóm 2</a:t>
              </a:r>
              <a:r>
                <a:rPr lang="en-US" sz="4200" b="1">
                  <a:solidFill>
                    <a:schemeClr val="accent4">
                      <a:lumMod val="50000"/>
                    </a:schemeClr>
                  </a:solidFill>
                  <a:latin typeface="Arial" panose="020B0604020202020204" pitchFamily="34" charset="0"/>
                  <a:cs typeface="Arial" panose="020B0604020202020204" pitchFamily="34" charset="0"/>
                </a:rPr>
                <a:t>:</a:t>
              </a:r>
              <a:r>
                <a:rPr lang="vi-VN" sz="4200" b="1">
                  <a:solidFill>
                    <a:schemeClr val="accent4">
                      <a:lumMod val="50000"/>
                    </a:schemeClr>
                  </a:solidFill>
                  <a:latin typeface="Arial" panose="020B0604020202020204" pitchFamily="34" charset="0"/>
                  <a:cs typeface="Arial" panose="020B0604020202020204" pitchFamily="34" charset="0"/>
                </a:rPr>
                <a:t> Trách nhiệm với mọi người xung quanh</a:t>
              </a:r>
              <a:endParaRPr lang="en-US" sz="4200">
                <a:solidFill>
                  <a:schemeClr val="accent4">
                    <a:lumMod val="50000"/>
                  </a:schemeClr>
                </a:solidFill>
                <a:latin typeface="Arial" panose="020B0604020202020204" pitchFamily="34" charset="0"/>
                <a:cs typeface="Arial" panose="020B0604020202020204" pitchFamily="34" charset="0"/>
              </a:endParaRPr>
            </a:p>
          </p:txBody>
        </p:sp>
        <p:pic>
          <p:nvPicPr>
            <p:cNvPr id="4" name="Picture 103">
              <a:extLst>
                <a:ext uri="{FF2B5EF4-FFF2-40B4-BE49-F238E27FC236}">
                  <a16:creationId xmlns:a16="http://schemas.microsoft.com/office/drawing/2014/main" id="{C05A8529-7E39-FE62-3DF2-55F6F3B148B5}"/>
                </a:ext>
              </a:extLst>
            </p:cNvPr>
            <p:cNvPicPr>
              <a:picLocks noChangeAspect="1"/>
            </p:cNvPicPr>
            <p:nvPr/>
          </p:nvPicPr>
          <p:blipFill>
            <a:blip r:embed="rId6"/>
            <a:srcRect/>
            <a:stretch>
              <a:fillRect/>
            </a:stretch>
          </p:blipFill>
          <p:spPr>
            <a:xfrm rot="1376890">
              <a:off x="13686218" y="1696722"/>
              <a:ext cx="1278763" cy="1256385"/>
            </a:xfrm>
            <a:prstGeom prst="rect">
              <a:avLst/>
            </a:prstGeom>
          </p:spPr>
        </p:pic>
      </p:grpSp>
      <p:pic>
        <p:nvPicPr>
          <p:cNvPr id="8" name="Picture 7" descr="A cartoon of two people&#10;&#10;Description automatically generated">
            <a:extLst>
              <a:ext uri="{FF2B5EF4-FFF2-40B4-BE49-F238E27FC236}">
                <a16:creationId xmlns:a16="http://schemas.microsoft.com/office/drawing/2014/main" id="{5754935C-0B21-F15E-7846-30AC8BD89FB1}"/>
              </a:ext>
            </a:extLst>
          </p:cNvPr>
          <p:cNvPicPr>
            <a:picLocks noChangeAspect="1"/>
          </p:cNvPicPr>
          <p:nvPr/>
        </p:nvPicPr>
        <p:blipFill rotWithShape="1">
          <a:blip r:embed="rId7">
            <a:extLst>
              <a:ext uri="{28A0092B-C50C-407E-A947-70E740481C1C}">
                <a14:useLocalDpi xmlns:a14="http://schemas.microsoft.com/office/drawing/2010/main" val="0"/>
              </a:ext>
            </a:extLst>
          </a:blip>
          <a:srcRect l="49616"/>
          <a:stretch/>
        </p:blipFill>
        <p:spPr>
          <a:xfrm>
            <a:off x="9727430" y="3091157"/>
            <a:ext cx="7417569" cy="579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8455BE1-00F2-0FC7-2AE6-BF38C7B1C8E0}"/>
              </a:ext>
            </a:extLst>
          </p:cNvPr>
          <p:cNvPicPr>
            <a:picLocks noChangeAspect="1"/>
          </p:cNvPicPr>
          <p:nvPr/>
        </p:nvPicPr>
        <p:blipFill rotWithShape="1">
          <a:blip r:embed="rId7">
            <a:extLst>
              <a:ext uri="{28A0092B-C50C-407E-A947-70E740481C1C}">
                <a14:useLocalDpi xmlns:a14="http://schemas.microsoft.com/office/drawing/2010/main" val="0"/>
              </a:ext>
            </a:extLst>
          </a:blip>
          <a:srcRect l="453" r="50962" b="2712"/>
          <a:stretch/>
        </p:blipFill>
        <p:spPr>
          <a:xfrm>
            <a:off x="1143000" y="3091156"/>
            <a:ext cx="7352039" cy="5796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46016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798375">
            <a:off x="16079455" y="136723"/>
            <a:ext cx="2131089" cy="921649"/>
          </a:xfrm>
          <a:custGeom>
            <a:avLst/>
            <a:gdLst/>
            <a:ahLst/>
            <a:cxnLst/>
            <a:rect l="l" t="t" r="r" b="b"/>
            <a:pathLst>
              <a:path w="4524657" h="1719370">
                <a:moveTo>
                  <a:pt x="0" y="0"/>
                </a:moveTo>
                <a:lnTo>
                  <a:pt x="4524656" y="0"/>
                </a:lnTo>
                <a:lnTo>
                  <a:pt x="4524656" y="1719369"/>
                </a:lnTo>
                <a:lnTo>
                  <a:pt x="0" y="171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29FDCEBF-57A1-0DAF-9DF2-C263FDBFC4B5}"/>
              </a:ext>
            </a:extLst>
          </p:cNvPr>
          <p:cNvSpPr/>
          <p:nvPr/>
        </p:nvSpPr>
        <p:spPr>
          <a:xfrm rot="1789248">
            <a:off x="-250455" y="9257073"/>
            <a:ext cx="1660671" cy="660758"/>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ECCE9792-ACE0-A852-5157-B35E2980D73F}"/>
              </a:ext>
            </a:extLst>
          </p:cNvPr>
          <p:cNvGrpSpPr/>
          <p:nvPr/>
        </p:nvGrpSpPr>
        <p:grpSpPr>
          <a:xfrm>
            <a:off x="0" y="735237"/>
            <a:ext cx="14355382" cy="1292781"/>
            <a:chOff x="-1" y="1729353"/>
            <a:chExt cx="14355382" cy="1292781"/>
          </a:xfrm>
        </p:grpSpPr>
        <p:sp>
          <p:nvSpPr>
            <p:cNvPr id="3" name="Rectangle 2">
              <a:extLst>
                <a:ext uri="{FF2B5EF4-FFF2-40B4-BE49-F238E27FC236}">
                  <a16:creationId xmlns:a16="http://schemas.microsoft.com/office/drawing/2014/main" id="{A2BA52C7-BD47-BE55-34B0-413E07FCBE37}"/>
                </a:ext>
              </a:extLst>
            </p:cNvPr>
            <p:cNvSpPr/>
            <p:nvPr/>
          </p:nvSpPr>
          <p:spPr>
            <a:xfrm>
              <a:off x="-1" y="1822685"/>
              <a:ext cx="13716000" cy="1199449"/>
            </a:xfrm>
            <a:prstGeom prst="rect">
              <a:avLst/>
            </a:prstGeom>
            <a:solidFill>
              <a:srgbClr val="FFF9E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rgbClr val="C00000"/>
                  </a:solidFill>
                  <a:latin typeface="Arial" panose="020B0604020202020204" pitchFamily="34" charset="0"/>
                  <a:cs typeface="Arial" panose="020B0604020202020204" pitchFamily="34" charset="0"/>
                </a:rPr>
                <a:t>Nhóm </a:t>
              </a:r>
              <a:r>
                <a:rPr lang="en-US" sz="4200" b="1">
                  <a:solidFill>
                    <a:srgbClr val="C00000"/>
                  </a:solidFill>
                  <a:latin typeface="Arial" panose="020B0604020202020204" pitchFamily="34" charset="0"/>
                  <a:cs typeface="Arial" panose="020B0604020202020204" pitchFamily="34" charset="0"/>
                </a:rPr>
                <a:t>3:</a:t>
              </a:r>
              <a:r>
                <a:rPr lang="vi-VN" sz="4200" b="1">
                  <a:solidFill>
                    <a:srgbClr val="C00000"/>
                  </a:solidFill>
                  <a:latin typeface="Arial" panose="020B0604020202020204" pitchFamily="34" charset="0"/>
                  <a:cs typeface="Arial" panose="020B0604020202020204" pitchFamily="34" charset="0"/>
                </a:rPr>
                <a:t> Trách nhiệm trong các hoạt động</a:t>
              </a:r>
              <a:endParaRPr lang="en-US" sz="4200">
                <a:solidFill>
                  <a:srgbClr val="C00000"/>
                </a:solidFill>
                <a:latin typeface="Arial" panose="020B0604020202020204" pitchFamily="34" charset="0"/>
                <a:cs typeface="Arial" panose="020B0604020202020204" pitchFamily="34" charset="0"/>
              </a:endParaRPr>
            </a:p>
          </p:txBody>
        </p:sp>
        <p:pic>
          <p:nvPicPr>
            <p:cNvPr id="4" name="Picture 103">
              <a:extLst>
                <a:ext uri="{FF2B5EF4-FFF2-40B4-BE49-F238E27FC236}">
                  <a16:creationId xmlns:a16="http://schemas.microsoft.com/office/drawing/2014/main" id="{C05A8529-7E39-FE62-3DF2-55F6F3B148B5}"/>
                </a:ext>
              </a:extLst>
            </p:cNvPr>
            <p:cNvPicPr>
              <a:picLocks noChangeAspect="1"/>
            </p:cNvPicPr>
            <p:nvPr/>
          </p:nvPicPr>
          <p:blipFill>
            <a:blip r:embed="rId6"/>
            <a:srcRect/>
            <a:stretch>
              <a:fillRect/>
            </a:stretch>
          </p:blipFill>
          <p:spPr>
            <a:xfrm rot="1376890">
              <a:off x="13076618" y="1729353"/>
              <a:ext cx="1278763" cy="1256385"/>
            </a:xfrm>
            <a:prstGeom prst="rect">
              <a:avLst/>
            </a:prstGeom>
          </p:spPr>
        </p:pic>
      </p:grpSp>
      <p:pic>
        <p:nvPicPr>
          <p:cNvPr id="6" name="Picture 5" descr="A couple of cartoon characters&#10;&#10;Description automatically generated with medium confidence">
            <a:extLst>
              <a:ext uri="{FF2B5EF4-FFF2-40B4-BE49-F238E27FC236}">
                <a16:creationId xmlns:a16="http://schemas.microsoft.com/office/drawing/2014/main" id="{77C1BCCD-5BD5-E697-4974-A77B33813D44}"/>
              </a:ext>
            </a:extLst>
          </p:cNvPr>
          <p:cNvPicPr>
            <a:picLocks noChangeAspect="1"/>
          </p:cNvPicPr>
          <p:nvPr/>
        </p:nvPicPr>
        <p:blipFill rotWithShape="1">
          <a:blip r:embed="rId7">
            <a:extLst>
              <a:ext uri="{28A0092B-C50C-407E-A947-70E740481C1C}">
                <a14:useLocalDpi xmlns:a14="http://schemas.microsoft.com/office/drawing/2010/main" val="0"/>
              </a:ext>
            </a:extLst>
          </a:blip>
          <a:srcRect l="51477" t="4586" r="2242" b="4124"/>
          <a:stretch/>
        </p:blipFill>
        <p:spPr>
          <a:xfrm>
            <a:off x="9448802" y="3107869"/>
            <a:ext cx="7868990" cy="5943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ouple of cartoon characters&#10;&#10;Description automatically generated with medium confidence">
            <a:extLst>
              <a:ext uri="{FF2B5EF4-FFF2-40B4-BE49-F238E27FC236}">
                <a16:creationId xmlns:a16="http://schemas.microsoft.com/office/drawing/2014/main" id="{5E8D3F79-A3DA-067A-C944-07DFD486F45C}"/>
              </a:ext>
            </a:extLst>
          </p:cNvPr>
          <p:cNvPicPr>
            <a:picLocks noChangeAspect="1"/>
          </p:cNvPicPr>
          <p:nvPr/>
        </p:nvPicPr>
        <p:blipFill rotWithShape="1">
          <a:blip r:embed="rId7">
            <a:extLst>
              <a:ext uri="{28A0092B-C50C-407E-A947-70E740481C1C}">
                <a14:useLocalDpi xmlns:a14="http://schemas.microsoft.com/office/drawing/2010/main" val="0"/>
              </a:ext>
            </a:extLst>
          </a:blip>
          <a:srcRect l="985" t="4585" r="52735" b="4125"/>
          <a:stretch/>
        </p:blipFill>
        <p:spPr>
          <a:xfrm>
            <a:off x="970208" y="3107869"/>
            <a:ext cx="7868990" cy="5943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63498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Callout 1 (Border and Accent Bar) 3">
            <a:extLst>
              <a:ext uri="{FF2B5EF4-FFF2-40B4-BE49-F238E27FC236}">
                <a16:creationId xmlns:a16="http://schemas.microsoft.com/office/drawing/2014/main" id="{3810AD39-1117-AA42-F4F1-63D76C61FF50}"/>
              </a:ext>
            </a:extLst>
          </p:cNvPr>
          <p:cNvSpPr/>
          <p:nvPr/>
        </p:nvSpPr>
        <p:spPr>
          <a:xfrm>
            <a:off x="457200" y="569176"/>
            <a:ext cx="15392400" cy="2160178"/>
          </a:xfrm>
          <a:prstGeom prst="accentBorderCallout1">
            <a:avLst>
              <a:gd name="adj1" fmla="val 18750"/>
              <a:gd name="adj2" fmla="val -3127"/>
              <a:gd name="adj3" fmla="val 17954"/>
              <a:gd name="adj4" fmla="val -17509"/>
            </a:avLst>
          </a:prstGeom>
          <a:solidFill>
            <a:srgbClr val="FFF9E7"/>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KẾT LUẬN: </a:t>
            </a:r>
            <a:r>
              <a:rPr lang="vi-VN" sz="4000">
                <a:solidFill>
                  <a:srgbClr val="C00000"/>
                </a:solidFill>
                <a:latin typeface="Arial" panose="020B0604020202020204" pitchFamily="34" charset="0"/>
                <a:ea typeface="Calibri" panose="020F0502020204030204" pitchFamily="34" charset="0"/>
                <a:cs typeface="Arial" panose="020B0604020202020204" pitchFamily="34" charset="0"/>
              </a:rPr>
              <a:t>Người sống có trách nhiệm phải có trách nhiệm với bản thân, với gia đình và với mọi người xung quanh.</a:t>
            </a:r>
          </a:p>
        </p:txBody>
      </p:sp>
      <p:sp>
        <p:nvSpPr>
          <p:cNvPr id="5" name="Speech Bubble: Rectangle with Corners Rounded 4">
            <a:extLst>
              <a:ext uri="{FF2B5EF4-FFF2-40B4-BE49-F238E27FC236}">
                <a16:creationId xmlns:a16="http://schemas.microsoft.com/office/drawing/2014/main" id="{4323DFA8-40A1-C210-21C2-808F860D71AB}"/>
              </a:ext>
            </a:extLst>
          </p:cNvPr>
          <p:cNvSpPr/>
          <p:nvPr/>
        </p:nvSpPr>
        <p:spPr>
          <a:xfrm>
            <a:off x="8001001" y="3266969"/>
            <a:ext cx="9525000" cy="1865186"/>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cố gắng hết sức mình để đạt được những gì mà bản thân mong muốn</a:t>
            </a:r>
          </a:p>
        </p:txBody>
      </p:sp>
      <p:sp>
        <p:nvSpPr>
          <p:cNvPr id="6" name="Speech Bubble: Rectangle with Corners Rounded 5">
            <a:extLst>
              <a:ext uri="{FF2B5EF4-FFF2-40B4-BE49-F238E27FC236}">
                <a16:creationId xmlns:a16="http://schemas.microsoft.com/office/drawing/2014/main" id="{FE4901C8-051E-C952-7CC0-98BEB3D83440}"/>
              </a:ext>
            </a:extLst>
          </p:cNvPr>
          <p:cNvSpPr/>
          <p:nvPr/>
        </p:nvSpPr>
        <p:spPr>
          <a:xfrm>
            <a:off x="8001000" y="5456846"/>
            <a:ext cx="9524999" cy="1990709"/>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Làm những việc giúp ích cho bản thân ở hiện tại và tương lai</a:t>
            </a:r>
            <a:endParaRPr lang="en-US" sz="3600">
              <a:solidFill>
                <a:schemeClr val="tx1"/>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93846948-1D32-66D7-B315-438EFF2670C9}"/>
              </a:ext>
            </a:extLst>
          </p:cNvPr>
          <p:cNvSpPr/>
          <p:nvPr/>
        </p:nvSpPr>
        <p:spPr>
          <a:xfrm>
            <a:off x="8001000" y="7772246"/>
            <a:ext cx="9524999" cy="2095654"/>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Có niềm tin vào chính bản thân mình rằng, chỉ cần cố gắng hết sức thì sẽ làm được</a:t>
            </a:r>
            <a:endParaRPr lang="en-US" sz="360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B508479-8CEB-9440-F81B-62698BB6A778}"/>
              </a:ext>
            </a:extLst>
          </p:cNvPr>
          <p:cNvGrpSpPr/>
          <p:nvPr/>
        </p:nvGrpSpPr>
        <p:grpSpPr>
          <a:xfrm>
            <a:off x="1767697" y="3168421"/>
            <a:ext cx="4573495" cy="2440908"/>
            <a:chOff x="74705" y="2702592"/>
            <a:chExt cx="4573495" cy="2440908"/>
          </a:xfrm>
        </p:grpSpPr>
        <p:sp>
          <p:nvSpPr>
            <p:cNvPr id="14" name="Line Callout 1 (Border and Accent Bar) 3">
              <a:extLst>
                <a:ext uri="{FF2B5EF4-FFF2-40B4-BE49-F238E27FC236}">
                  <a16:creationId xmlns:a16="http://schemas.microsoft.com/office/drawing/2014/main" id="{2D688FBF-E712-C255-1F2C-D6EF6A245AC6}"/>
                </a:ext>
              </a:extLst>
            </p:cNvPr>
            <p:cNvSpPr/>
            <p:nvPr/>
          </p:nvSpPr>
          <p:spPr>
            <a:xfrm>
              <a:off x="74705" y="3202170"/>
              <a:ext cx="4573495" cy="1941330"/>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Với bản thân:</a:t>
              </a:r>
              <a:endParaRPr lang="en-US" sz="4000" b="1" dirty="0">
                <a:solidFill>
                  <a:schemeClr val="tx1"/>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16A2E8BC-5BB6-61CD-1FC4-74DDC6456A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40808" y="2702592"/>
              <a:ext cx="692206" cy="711613"/>
            </a:xfrm>
            <a:prstGeom prst="rect">
              <a:avLst/>
            </a:prstGeom>
          </p:spPr>
        </p:pic>
      </p:grpSp>
      <p:pic>
        <p:nvPicPr>
          <p:cNvPr id="23" name="Picture 22" descr="A cartoon of a person pointing to his shirt&#10;&#10;Description automatically generated">
            <a:extLst>
              <a:ext uri="{FF2B5EF4-FFF2-40B4-BE49-F238E27FC236}">
                <a16:creationId xmlns:a16="http://schemas.microsoft.com/office/drawing/2014/main" id="{0D224108-40E0-2571-0E02-BB14FD6DC407}"/>
              </a:ext>
            </a:extLst>
          </p:cNvPr>
          <p:cNvPicPr>
            <a:picLocks noChangeAspect="1"/>
          </p:cNvPicPr>
          <p:nvPr/>
        </p:nvPicPr>
        <p:blipFill rotWithShape="1">
          <a:blip r:embed="rId5">
            <a:extLst>
              <a:ext uri="{28A0092B-C50C-407E-A947-70E740481C1C}">
                <a14:useLocalDpi xmlns:a14="http://schemas.microsoft.com/office/drawing/2010/main" val="0"/>
              </a:ext>
            </a:extLst>
          </a:blip>
          <a:srcRect l="24838" r="23958"/>
          <a:stretch/>
        </p:blipFill>
        <p:spPr>
          <a:xfrm>
            <a:off x="1981200" y="5753100"/>
            <a:ext cx="4146491" cy="4533900"/>
          </a:xfrm>
          <a:prstGeom prst="rect">
            <a:avLst/>
          </a:prstGeom>
        </p:spPr>
      </p:pic>
      <p:sp>
        <p:nvSpPr>
          <p:cNvPr id="24" name="Freeform 12">
            <a:extLst>
              <a:ext uri="{FF2B5EF4-FFF2-40B4-BE49-F238E27FC236}">
                <a16:creationId xmlns:a16="http://schemas.microsoft.com/office/drawing/2014/main" id="{6B5DF5A5-160A-B6F1-2580-56D8A3DEE4C0}"/>
              </a:ext>
            </a:extLst>
          </p:cNvPr>
          <p:cNvSpPr/>
          <p:nvPr/>
        </p:nvSpPr>
        <p:spPr>
          <a:xfrm>
            <a:off x="79388" y="8803898"/>
            <a:ext cx="1450662" cy="1251857"/>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0">
            <a:extLst>
              <a:ext uri="{FF2B5EF4-FFF2-40B4-BE49-F238E27FC236}">
                <a16:creationId xmlns:a16="http://schemas.microsoft.com/office/drawing/2014/main" id="{3C1B883A-5108-380E-4E06-927EA30F5913}"/>
              </a:ext>
            </a:extLst>
          </p:cNvPr>
          <p:cNvSpPr/>
          <p:nvPr/>
        </p:nvSpPr>
        <p:spPr>
          <a:xfrm rot="-1324339">
            <a:off x="17115475" y="86219"/>
            <a:ext cx="1108587" cy="115761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76816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9">
            <a:extLst>
              <a:ext uri="{FF2B5EF4-FFF2-40B4-BE49-F238E27FC236}">
                <a16:creationId xmlns:a16="http://schemas.microsoft.com/office/drawing/2014/main" id="{02439A1D-F32A-2BE4-73AB-13B68DFA4E07}"/>
              </a:ext>
            </a:extLst>
          </p:cNvPr>
          <p:cNvSpPr/>
          <p:nvPr/>
        </p:nvSpPr>
        <p:spPr>
          <a:xfrm>
            <a:off x="7614593" y="3943695"/>
            <a:ext cx="9905999" cy="2666930"/>
          </a:xfrm>
          <a:prstGeom prst="roundRect">
            <a:avLst/>
          </a:prstGeom>
          <a:solidFill>
            <a:srgbClr val="FFF9E7"/>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Sẵn sàng giúp đỡ, đồng cảm với những người có hoàn cảnh khó khăn, phụ giúp gia đình, không la cà, rong chơi.</a:t>
            </a:r>
          </a:p>
        </p:txBody>
      </p:sp>
      <p:sp>
        <p:nvSpPr>
          <p:cNvPr id="26" name="Rounded Rectangle 23">
            <a:extLst>
              <a:ext uri="{FF2B5EF4-FFF2-40B4-BE49-F238E27FC236}">
                <a16:creationId xmlns:a16="http://schemas.microsoft.com/office/drawing/2014/main" id="{6816B686-9230-A411-78E8-9980A71699A2}"/>
              </a:ext>
            </a:extLst>
          </p:cNvPr>
          <p:cNvSpPr/>
          <p:nvPr/>
        </p:nvSpPr>
        <p:spPr>
          <a:xfrm>
            <a:off x="7614594" y="7084619"/>
            <a:ext cx="9905992" cy="2710097"/>
          </a:xfrm>
          <a:prstGeom prst="roundRect">
            <a:avLst/>
          </a:prstGeom>
          <a:solidFill>
            <a:srgbClr val="FFF9E7"/>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Không nói những lời lẽ thiếu lễ phép làm tổn thương những người thân trong gia đình, bạn bè và mọi người xung quanh.</a:t>
            </a:r>
          </a:p>
        </p:txBody>
      </p:sp>
      <p:sp>
        <p:nvSpPr>
          <p:cNvPr id="27" name="Rounded Rectangle 19">
            <a:extLst>
              <a:ext uri="{FF2B5EF4-FFF2-40B4-BE49-F238E27FC236}">
                <a16:creationId xmlns:a16="http://schemas.microsoft.com/office/drawing/2014/main" id="{7E4855B6-5A63-FFC5-015B-6660432D22AB}"/>
              </a:ext>
            </a:extLst>
          </p:cNvPr>
          <p:cNvSpPr/>
          <p:nvPr/>
        </p:nvSpPr>
        <p:spPr>
          <a:xfrm>
            <a:off x="7620001" y="802772"/>
            <a:ext cx="9906000" cy="2666930"/>
          </a:xfrm>
          <a:prstGeom prst="roundRect">
            <a:avLst/>
          </a:prstGeom>
          <a:solidFill>
            <a:srgbClr val="FFF9E7"/>
          </a:solidFill>
          <a:ln w="57150">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Luôn cố gắng học tập tốt, phấn đấu để trở thành con ngoan, trò giỏi, cháu ngoan Bác Hồ, làm vui lòng ông bà, cha mẹ</a:t>
            </a:r>
          </a:p>
        </p:txBody>
      </p:sp>
      <p:grpSp>
        <p:nvGrpSpPr>
          <p:cNvPr id="28" name="Group 27">
            <a:extLst>
              <a:ext uri="{FF2B5EF4-FFF2-40B4-BE49-F238E27FC236}">
                <a16:creationId xmlns:a16="http://schemas.microsoft.com/office/drawing/2014/main" id="{64021B79-BAC0-3297-A2EA-848F70614A14}"/>
              </a:ext>
            </a:extLst>
          </p:cNvPr>
          <p:cNvGrpSpPr/>
          <p:nvPr/>
        </p:nvGrpSpPr>
        <p:grpSpPr>
          <a:xfrm rot="16200000">
            <a:off x="6161991" y="4020127"/>
            <a:ext cx="2256228" cy="659791"/>
            <a:chOff x="6498137" y="3625822"/>
            <a:chExt cx="558104" cy="973671"/>
          </a:xfrm>
          <a:solidFill>
            <a:srgbClr val="FFF9E7"/>
          </a:solidFill>
        </p:grpSpPr>
        <p:cxnSp>
          <p:nvCxnSpPr>
            <p:cNvPr id="29" name="Straight Connector 28">
              <a:extLst>
                <a:ext uri="{FF2B5EF4-FFF2-40B4-BE49-F238E27FC236}">
                  <a16:creationId xmlns:a16="http://schemas.microsoft.com/office/drawing/2014/main" id="{69F46896-983B-74A5-4101-693CC2A93E54}"/>
                </a:ext>
              </a:extLst>
            </p:cNvPr>
            <p:cNvCxnSpPr>
              <a:cxnSpLocks/>
            </p:cNvCxnSpPr>
            <p:nvPr/>
          </p:nvCxnSpPr>
          <p:spPr>
            <a:xfrm flipH="1">
              <a:off x="6498137" y="3625823"/>
              <a:ext cx="558104" cy="0"/>
            </a:xfrm>
            <a:prstGeom prst="line">
              <a:avLst/>
            </a:prstGeom>
            <a:grp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5639A6-6D28-29A7-B781-7FD7B7941E87}"/>
                </a:ext>
              </a:extLst>
            </p:cNvPr>
            <p:cNvCxnSpPr>
              <a:cxnSpLocks/>
            </p:cNvCxnSpPr>
            <p:nvPr/>
          </p:nvCxnSpPr>
          <p:spPr>
            <a:xfrm>
              <a:off x="6498137" y="3625822"/>
              <a:ext cx="0" cy="973671"/>
            </a:xfrm>
            <a:prstGeom prst="line">
              <a:avLst/>
            </a:prstGeom>
            <a:grpFill/>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2D31400-190D-DAAD-16A0-AF1646B10A9A}"/>
              </a:ext>
            </a:extLst>
          </p:cNvPr>
          <p:cNvGrpSpPr/>
          <p:nvPr/>
        </p:nvGrpSpPr>
        <p:grpSpPr>
          <a:xfrm rot="16200000" flipH="1">
            <a:off x="4356404" y="4805347"/>
            <a:ext cx="5867392" cy="659784"/>
            <a:chOff x="6498137" y="3625822"/>
            <a:chExt cx="558104" cy="973671"/>
          </a:xfrm>
          <a:solidFill>
            <a:srgbClr val="FFF9E7"/>
          </a:solidFill>
        </p:grpSpPr>
        <p:cxnSp>
          <p:nvCxnSpPr>
            <p:cNvPr id="32" name="Straight Connector 31">
              <a:extLst>
                <a:ext uri="{FF2B5EF4-FFF2-40B4-BE49-F238E27FC236}">
                  <a16:creationId xmlns:a16="http://schemas.microsoft.com/office/drawing/2014/main" id="{98A8A66A-C8EE-11E8-3C29-B85FD51CB900}"/>
                </a:ext>
              </a:extLst>
            </p:cNvPr>
            <p:cNvCxnSpPr>
              <a:cxnSpLocks/>
            </p:cNvCxnSpPr>
            <p:nvPr/>
          </p:nvCxnSpPr>
          <p:spPr>
            <a:xfrm flipH="1">
              <a:off x="6498137" y="3625823"/>
              <a:ext cx="558104" cy="0"/>
            </a:xfrm>
            <a:prstGeom prst="line">
              <a:avLst/>
            </a:prstGeom>
            <a:grp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AFE1CC-0B95-635B-FD75-10B780BD2D9C}"/>
                </a:ext>
              </a:extLst>
            </p:cNvPr>
            <p:cNvCxnSpPr>
              <a:cxnSpLocks/>
            </p:cNvCxnSpPr>
            <p:nvPr/>
          </p:nvCxnSpPr>
          <p:spPr>
            <a:xfrm>
              <a:off x="6498137" y="3625822"/>
              <a:ext cx="0" cy="973671"/>
            </a:xfrm>
            <a:prstGeom prst="line">
              <a:avLst/>
            </a:prstGeom>
            <a:grpFill/>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42882CF9-2908-DB85-FB80-96EB04B049D1}"/>
              </a:ext>
            </a:extLst>
          </p:cNvPr>
          <p:cNvGrpSpPr/>
          <p:nvPr/>
        </p:nvGrpSpPr>
        <p:grpSpPr>
          <a:xfrm rot="16200000">
            <a:off x="6521097" y="6970030"/>
            <a:ext cx="1538016" cy="659793"/>
            <a:chOff x="6498137" y="3625822"/>
            <a:chExt cx="558104" cy="973671"/>
          </a:xfrm>
          <a:solidFill>
            <a:srgbClr val="FFF9E7"/>
          </a:solidFill>
        </p:grpSpPr>
        <p:cxnSp>
          <p:nvCxnSpPr>
            <p:cNvPr id="35" name="Straight Connector 34">
              <a:extLst>
                <a:ext uri="{FF2B5EF4-FFF2-40B4-BE49-F238E27FC236}">
                  <a16:creationId xmlns:a16="http://schemas.microsoft.com/office/drawing/2014/main" id="{95C4F66F-DAD2-73FD-3546-B7EA65357862}"/>
                </a:ext>
              </a:extLst>
            </p:cNvPr>
            <p:cNvCxnSpPr>
              <a:cxnSpLocks/>
            </p:cNvCxnSpPr>
            <p:nvPr/>
          </p:nvCxnSpPr>
          <p:spPr>
            <a:xfrm flipH="1">
              <a:off x="6498137" y="3625823"/>
              <a:ext cx="558104" cy="0"/>
            </a:xfrm>
            <a:prstGeom prst="line">
              <a:avLst/>
            </a:prstGeom>
            <a:grp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57121-447C-2BA7-1CB3-D78D1424E993}"/>
                </a:ext>
              </a:extLst>
            </p:cNvPr>
            <p:cNvCxnSpPr>
              <a:cxnSpLocks/>
            </p:cNvCxnSpPr>
            <p:nvPr/>
          </p:nvCxnSpPr>
          <p:spPr>
            <a:xfrm>
              <a:off x="6498137" y="3625822"/>
              <a:ext cx="0" cy="973671"/>
            </a:xfrm>
            <a:prstGeom prst="line">
              <a:avLst/>
            </a:prstGeom>
            <a:grpFill/>
            <a:ln w="28575">
              <a:solidFill>
                <a:schemeClr val="accent6">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A4E0A03-D528-0A36-6EF2-04934CE0142A}"/>
              </a:ext>
            </a:extLst>
          </p:cNvPr>
          <p:cNvGrpSpPr/>
          <p:nvPr/>
        </p:nvGrpSpPr>
        <p:grpSpPr>
          <a:xfrm>
            <a:off x="1219200" y="444870"/>
            <a:ext cx="4800599" cy="3140922"/>
            <a:chOff x="74705" y="2687896"/>
            <a:chExt cx="4800599" cy="3140922"/>
          </a:xfrm>
        </p:grpSpPr>
        <p:sp>
          <p:nvSpPr>
            <p:cNvPr id="38" name="Line Callout 1 (Border and Accent Bar) 3">
              <a:extLst>
                <a:ext uri="{FF2B5EF4-FFF2-40B4-BE49-F238E27FC236}">
                  <a16:creationId xmlns:a16="http://schemas.microsoft.com/office/drawing/2014/main" id="{5C6EB8C1-73B4-95B7-F763-A8548E779D22}"/>
                </a:ext>
              </a:extLst>
            </p:cNvPr>
            <p:cNvSpPr/>
            <p:nvPr/>
          </p:nvSpPr>
          <p:spPr>
            <a:xfrm>
              <a:off x="74705" y="3202169"/>
              <a:ext cx="4800599" cy="2626649"/>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Với mọi người xung quanh</a:t>
              </a:r>
              <a:endParaRPr lang="en-US" sz="4000" b="1" dirty="0">
                <a:solidFill>
                  <a:schemeClr val="tx1"/>
                </a:solidFill>
                <a:latin typeface="Arial" panose="020B0604020202020204" pitchFamily="34" charset="0"/>
                <a:cs typeface="Arial" panose="020B0604020202020204" pitchFamily="34" charset="0"/>
              </a:endParaRPr>
            </a:p>
          </p:txBody>
        </p:sp>
        <p:pic>
          <p:nvPicPr>
            <p:cNvPr id="39" name="Picture 2">
              <a:extLst>
                <a:ext uri="{FF2B5EF4-FFF2-40B4-BE49-F238E27FC236}">
                  <a16:creationId xmlns:a16="http://schemas.microsoft.com/office/drawing/2014/main" id="{A74F2409-917D-1B74-6AE5-FE7241E4B5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8901" y="2687896"/>
              <a:ext cx="692206" cy="711613"/>
            </a:xfrm>
            <a:prstGeom prst="rect">
              <a:avLst/>
            </a:prstGeom>
          </p:spPr>
        </p:pic>
      </p:grpSp>
      <p:grpSp>
        <p:nvGrpSpPr>
          <p:cNvPr id="40" name="Group 39">
            <a:extLst>
              <a:ext uri="{FF2B5EF4-FFF2-40B4-BE49-F238E27FC236}">
                <a16:creationId xmlns:a16="http://schemas.microsoft.com/office/drawing/2014/main" id="{7F241903-DFF7-5A4D-AACC-2ADC7B24274A}"/>
              </a:ext>
            </a:extLst>
          </p:cNvPr>
          <p:cNvGrpSpPr/>
          <p:nvPr/>
        </p:nvGrpSpPr>
        <p:grpSpPr>
          <a:xfrm>
            <a:off x="1915489" y="3993221"/>
            <a:ext cx="3667902" cy="5845081"/>
            <a:chOff x="1078288" y="2682971"/>
            <a:chExt cx="4058343" cy="7048541"/>
          </a:xfrm>
        </p:grpSpPr>
        <p:pic>
          <p:nvPicPr>
            <p:cNvPr id="41" name="Picture 40" descr="A group of people sitting around a table playing a game&#10;&#10;Description automatically generated">
              <a:extLst>
                <a:ext uri="{FF2B5EF4-FFF2-40B4-BE49-F238E27FC236}">
                  <a16:creationId xmlns:a16="http://schemas.microsoft.com/office/drawing/2014/main" id="{01583442-873F-3267-1635-4E55A7FF5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88" y="2682971"/>
              <a:ext cx="4058343" cy="3118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descr="A group of people standing together&#10;&#10;Description automatically generated">
              <a:extLst>
                <a:ext uri="{FF2B5EF4-FFF2-40B4-BE49-F238E27FC236}">
                  <a16:creationId xmlns:a16="http://schemas.microsoft.com/office/drawing/2014/main" id="{B5571151-A850-ADB3-F25A-EC7CA457B828}"/>
                </a:ext>
              </a:extLst>
            </p:cNvPr>
            <p:cNvPicPr>
              <a:picLocks noChangeAspect="1"/>
            </p:cNvPicPr>
            <p:nvPr/>
          </p:nvPicPr>
          <p:blipFill rotWithShape="1">
            <a:blip r:embed="rId6">
              <a:extLst>
                <a:ext uri="{28A0092B-C50C-407E-A947-70E740481C1C}">
                  <a14:useLocalDpi xmlns:a14="http://schemas.microsoft.com/office/drawing/2010/main" val="0"/>
                </a:ext>
              </a:extLst>
            </a:blip>
            <a:srcRect l="46397" t="4354" r="5555" b="12116"/>
            <a:stretch/>
          </p:blipFill>
          <p:spPr>
            <a:xfrm>
              <a:off x="1083769" y="5764355"/>
              <a:ext cx="4052862" cy="3967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3" name="Freeform 12">
            <a:extLst>
              <a:ext uri="{FF2B5EF4-FFF2-40B4-BE49-F238E27FC236}">
                <a16:creationId xmlns:a16="http://schemas.microsoft.com/office/drawing/2014/main" id="{4FD404CB-C6A2-D996-4281-A9E30E486A93}"/>
              </a:ext>
            </a:extLst>
          </p:cNvPr>
          <p:cNvSpPr/>
          <p:nvPr/>
        </p:nvSpPr>
        <p:spPr>
          <a:xfrm>
            <a:off x="79388" y="8803898"/>
            <a:ext cx="1450662" cy="1251857"/>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B0C7A669-34BA-F67E-C55A-AECA69C596D8}"/>
              </a:ext>
            </a:extLst>
          </p:cNvPr>
          <p:cNvSpPr/>
          <p:nvPr/>
        </p:nvSpPr>
        <p:spPr>
          <a:xfrm rot="-1324339">
            <a:off x="17115475" y="86219"/>
            <a:ext cx="1108587" cy="115761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76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9388" y="8803898"/>
            <a:ext cx="1450662" cy="1251857"/>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BA4E0A03-D528-0A36-6EF2-04934CE0142A}"/>
              </a:ext>
            </a:extLst>
          </p:cNvPr>
          <p:cNvGrpSpPr/>
          <p:nvPr/>
        </p:nvGrpSpPr>
        <p:grpSpPr>
          <a:xfrm>
            <a:off x="2345113" y="330244"/>
            <a:ext cx="4800599" cy="2808658"/>
            <a:chOff x="74705" y="2698638"/>
            <a:chExt cx="4800599" cy="2808658"/>
          </a:xfrm>
        </p:grpSpPr>
        <p:sp>
          <p:nvSpPr>
            <p:cNvPr id="38" name="Line Callout 1 (Border and Accent Bar) 3">
              <a:extLst>
                <a:ext uri="{FF2B5EF4-FFF2-40B4-BE49-F238E27FC236}">
                  <a16:creationId xmlns:a16="http://schemas.microsoft.com/office/drawing/2014/main" id="{5C6EB8C1-73B4-95B7-F763-A8548E779D22}"/>
                </a:ext>
              </a:extLst>
            </p:cNvPr>
            <p:cNvSpPr/>
            <p:nvPr/>
          </p:nvSpPr>
          <p:spPr>
            <a:xfrm>
              <a:off x="74705" y="3202169"/>
              <a:ext cx="4800599" cy="2305127"/>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Với các hoạt động chung:</a:t>
              </a:r>
              <a:endParaRPr lang="en-US" sz="4000" b="1" dirty="0">
                <a:solidFill>
                  <a:schemeClr val="tx1"/>
                </a:solidFill>
                <a:latin typeface="Arial" panose="020B0604020202020204" pitchFamily="34" charset="0"/>
                <a:cs typeface="Arial" panose="020B0604020202020204" pitchFamily="34" charset="0"/>
              </a:endParaRPr>
            </a:p>
          </p:txBody>
        </p:sp>
        <p:pic>
          <p:nvPicPr>
            <p:cNvPr id="39" name="Picture 2">
              <a:extLst>
                <a:ext uri="{FF2B5EF4-FFF2-40B4-BE49-F238E27FC236}">
                  <a16:creationId xmlns:a16="http://schemas.microsoft.com/office/drawing/2014/main" id="{A74F2409-917D-1B74-6AE5-FE7241E4B5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28901" y="2698638"/>
              <a:ext cx="692206" cy="711613"/>
            </a:xfrm>
            <a:prstGeom prst="rect">
              <a:avLst/>
            </a:prstGeom>
          </p:spPr>
        </p:pic>
      </p:grpSp>
      <p:sp>
        <p:nvSpPr>
          <p:cNvPr id="2" name="Speech Bubble: Rectangle with Corners Rounded 1">
            <a:extLst>
              <a:ext uri="{FF2B5EF4-FFF2-40B4-BE49-F238E27FC236}">
                <a16:creationId xmlns:a16="http://schemas.microsoft.com/office/drawing/2014/main" id="{B2FDBFC4-66E9-1624-12E5-4950B3232331}"/>
              </a:ext>
            </a:extLst>
          </p:cNvPr>
          <p:cNvSpPr/>
          <p:nvPr/>
        </p:nvSpPr>
        <p:spPr>
          <a:xfrm>
            <a:off x="9686721" y="833775"/>
            <a:ext cx="8067879" cy="2888290"/>
          </a:xfrm>
          <a:prstGeom prst="wedgeRoundRectCallout">
            <a:avLst>
              <a:gd name="adj1" fmla="val -57063"/>
              <a:gd name="adj2" fmla="val 47957"/>
              <a:gd name="adj3" fmla="val 16667"/>
            </a:avLst>
          </a:prstGeom>
          <a:solidFill>
            <a:srgbClr val="F2DBDA"/>
          </a:solidFill>
          <a:ln w="38100">
            <a:solidFill>
              <a:srgbClr val="F2D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Tuân thủ đúng pháp luật, không làm những việc gây ảnh hưởng xấu đến mọi người</a:t>
            </a:r>
          </a:p>
        </p:txBody>
      </p:sp>
      <p:sp>
        <p:nvSpPr>
          <p:cNvPr id="3" name="Speech Bubble: Rectangle with Corners Rounded 2">
            <a:extLst>
              <a:ext uri="{FF2B5EF4-FFF2-40B4-BE49-F238E27FC236}">
                <a16:creationId xmlns:a16="http://schemas.microsoft.com/office/drawing/2014/main" id="{60B2B14C-4922-240B-F0C7-CBB7853FCE96}"/>
              </a:ext>
            </a:extLst>
          </p:cNvPr>
          <p:cNvSpPr/>
          <p:nvPr/>
        </p:nvSpPr>
        <p:spPr>
          <a:xfrm>
            <a:off x="9448800" y="4179265"/>
            <a:ext cx="8305800" cy="2563577"/>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Tích cực tham gia các hoạt động tập thể, hoạt động phục vụ cộng đồng</a:t>
            </a:r>
            <a:endParaRPr lang="en-US" sz="3800">
              <a:solidFill>
                <a:schemeClr val="tx1"/>
              </a:solidFill>
              <a:latin typeface="Arial" panose="020B0604020202020204" pitchFamily="34" charset="0"/>
              <a:cs typeface="Arial" panose="020B0604020202020204" pitchFamily="34" charset="0"/>
            </a:endParaRPr>
          </a:p>
        </p:txBody>
      </p:sp>
      <p:pic>
        <p:nvPicPr>
          <p:cNvPr id="3074" name="Picture 2" descr="Nâng cao ý thức tuân thủ pháp luật của cộng đồng - avietnam.vn">
            <a:extLst>
              <a:ext uri="{FF2B5EF4-FFF2-40B4-BE49-F238E27FC236}">
                <a16:creationId xmlns:a16="http://schemas.microsoft.com/office/drawing/2014/main" id="{8BC9AF79-A225-F22E-C870-E97CD6B8D5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736" y="3572649"/>
            <a:ext cx="3849215" cy="2563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X26 cos: CÔNG TÁC PHÒNG CHỐNG TỆ NẠN XÃ HỘI">
            <a:extLst>
              <a:ext uri="{FF2B5EF4-FFF2-40B4-BE49-F238E27FC236}">
                <a16:creationId xmlns:a16="http://schemas.microsoft.com/office/drawing/2014/main" id="{2D0D0D94-114F-045B-B8AD-32035FA477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662" y="3575557"/>
            <a:ext cx="3418103" cy="2563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10592D0D-2CB2-B56A-647E-9443B4497379}"/>
              </a:ext>
            </a:extLst>
          </p:cNvPr>
          <p:cNvSpPr/>
          <p:nvPr/>
        </p:nvSpPr>
        <p:spPr>
          <a:xfrm>
            <a:off x="9686722" y="7200043"/>
            <a:ext cx="8067878" cy="2405752"/>
          </a:xfrm>
          <a:prstGeom prst="wedgeRoundRectCallout">
            <a:avLst>
              <a:gd name="adj1" fmla="val -56081"/>
              <a:gd name="adj2" fmla="val -43313"/>
              <a:gd name="adj3" fmla="val 16667"/>
            </a:avLst>
          </a:prstGeom>
          <a:solidFill>
            <a:schemeClr val="accent1">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Tránh xa các tệ nạn xã hội</a:t>
            </a:r>
          </a:p>
        </p:txBody>
      </p:sp>
      <p:pic>
        <p:nvPicPr>
          <p:cNvPr id="3078" name="Picture 6" descr="Tệ nạn xã hội là gì? Các loại tệ nạn xã hội hiện nay">
            <a:extLst>
              <a:ext uri="{FF2B5EF4-FFF2-40B4-BE49-F238E27FC236}">
                <a16:creationId xmlns:a16="http://schemas.microsoft.com/office/drawing/2014/main" id="{B2453820-EFA6-24E1-91B9-F65ABD0EAA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7013" y="6467408"/>
            <a:ext cx="5521297" cy="3105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Freeform 10"/>
          <p:cNvSpPr/>
          <p:nvPr/>
        </p:nvSpPr>
        <p:spPr>
          <a:xfrm rot="-1324339">
            <a:off x="17115475" y="86219"/>
            <a:ext cx="1108587" cy="115761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8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up)">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1"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up)">
                                      <p:cBhvr>
                                        <p:cTn id="31"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28" name="Freeform 28"/>
          <p:cNvSpPr/>
          <p:nvPr/>
        </p:nvSpPr>
        <p:spPr>
          <a:xfrm>
            <a:off x="1143000" y="33147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6">
            <a:extLst>
              <a:ext uri="{FF2B5EF4-FFF2-40B4-BE49-F238E27FC236}">
                <a16:creationId xmlns:a16="http://schemas.microsoft.com/office/drawing/2014/main" id="{D50716A1-8EF8-A601-202F-221EE65E33F8}"/>
              </a:ext>
            </a:extLst>
          </p:cNvPr>
          <p:cNvSpPr/>
          <p:nvPr/>
        </p:nvSpPr>
        <p:spPr>
          <a:xfrm>
            <a:off x="7856485" y="1562100"/>
            <a:ext cx="9838244" cy="7665376"/>
          </a:xfrm>
          <a:custGeom>
            <a:avLst/>
            <a:gdLst/>
            <a:ahLst/>
            <a:cxnLst/>
            <a:rect l="l" t="t" r="r" b="b"/>
            <a:pathLst>
              <a:path w="3632029" h="1689986">
                <a:moveTo>
                  <a:pt x="0" y="0"/>
                </a:moveTo>
                <a:lnTo>
                  <a:pt x="3632029" y="0"/>
                </a:lnTo>
                <a:lnTo>
                  <a:pt x="3632029" y="1689986"/>
                </a:lnTo>
                <a:lnTo>
                  <a:pt x="0" y="1689986"/>
                </a:lnTo>
                <a:close/>
              </a:path>
            </a:pathLst>
          </a:custGeom>
          <a:solidFill>
            <a:srgbClr val="CA6E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20">
            <a:extLst>
              <a:ext uri="{FF2B5EF4-FFF2-40B4-BE49-F238E27FC236}">
                <a16:creationId xmlns:a16="http://schemas.microsoft.com/office/drawing/2014/main" id="{C4CC46A3-C384-DF29-509E-1F50BD491484}"/>
              </a:ext>
            </a:extLst>
          </p:cNvPr>
          <p:cNvSpPr txBox="1"/>
          <p:nvPr/>
        </p:nvSpPr>
        <p:spPr>
          <a:xfrm>
            <a:off x="8018176" y="3965422"/>
            <a:ext cx="9514861"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CỦNG</a:t>
            </a:r>
            <a:r>
              <a:rPr kumimoji="0" lang="en-US" sz="66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CỐ KIẾN THỨC – VẬN DỤNG</a:t>
            </a:r>
            <a:endPar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3" name="Picture 26">
            <a:extLst>
              <a:ext uri="{FF2B5EF4-FFF2-40B4-BE49-F238E27FC236}">
                <a16:creationId xmlns:a16="http://schemas.microsoft.com/office/drawing/2014/main" id="{C0AD821E-C6C2-2729-70C7-008BF25846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59524"/>
            <a:ext cx="1418331" cy="1389964"/>
          </a:xfrm>
          <a:prstGeom prst="rect">
            <a:avLst/>
          </a:prstGeom>
        </p:spPr>
      </p:pic>
      <p:pic>
        <p:nvPicPr>
          <p:cNvPr id="34" name="Picture 26">
            <a:extLst>
              <a:ext uri="{FF2B5EF4-FFF2-40B4-BE49-F238E27FC236}">
                <a16:creationId xmlns:a16="http://schemas.microsoft.com/office/drawing/2014/main" id="{F6A9786A-F871-5F15-C554-81930D190A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09340" y="8029918"/>
            <a:ext cx="1418331" cy="1389964"/>
          </a:xfrm>
          <a:prstGeom prst="rect">
            <a:avLst/>
          </a:prstGeom>
        </p:spPr>
      </p:pic>
    </p:spTree>
    <p:extLst>
      <p:ext uri="{BB962C8B-B14F-4D97-AF65-F5344CB8AC3E}">
        <p14:creationId xmlns:p14="http://schemas.microsoft.com/office/powerpoint/2010/main" val="116477138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43" name="Picture 42">
            <a:hlinkClick r:id="rId28" action="ppaction://hlinksldjump"/>
            <a:extLst>
              <a:ext uri="{FF2B5EF4-FFF2-40B4-BE49-F238E27FC236}">
                <a16:creationId xmlns:a16="http://schemas.microsoft.com/office/drawing/2014/main" id="{3F9DFB7D-4CC9-FE7F-8610-BA0D25850214}"/>
              </a:ext>
            </a:extLst>
          </p:cNvPr>
          <p:cNvPicPr>
            <a:picLocks noChangeAspect="1"/>
          </p:cNvPicPr>
          <p:nvPr/>
        </p:nvPicPr>
        <p:blipFill>
          <a:blip r:embed="rId29"/>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55518" y="511136"/>
            <a:ext cx="9305217" cy="9872909"/>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4"/>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5"/>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6"/>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7"/>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8"/>
          <a:stretch>
            <a:fillRect/>
          </a:stretch>
        </p:blipFill>
        <p:spPr>
          <a:xfrm>
            <a:off x="11615987" y="3618728"/>
            <a:ext cx="2194560" cy="2194560"/>
          </a:xfrm>
          <a:prstGeom prst="rect">
            <a:avLst/>
          </a:prstGeom>
        </p:spPr>
      </p:pic>
      <p:pic>
        <p:nvPicPr>
          <p:cNvPr id="10" name="Picture 9">
            <a:hlinkClick r:id="rId19"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4"/>
          <a:stretch>
            <a:fillRect/>
          </a:stretch>
        </p:blipFill>
        <p:spPr>
          <a:xfrm>
            <a:off x="4262108" y="3955728"/>
            <a:ext cx="2067197" cy="2057400"/>
          </a:xfrm>
          <a:prstGeom prst="rect">
            <a:avLst/>
          </a:prstGeom>
        </p:spPr>
      </p:pic>
      <p:pic>
        <p:nvPicPr>
          <p:cNvPr id="11" name="Picture 10">
            <a:hlinkClick r:id="rId20"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5"/>
          <a:stretch>
            <a:fillRect/>
          </a:stretch>
        </p:blipFill>
        <p:spPr>
          <a:xfrm>
            <a:off x="5078237" y="1204733"/>
            <a:ext cx="2036618" cy="2057400"/>
          </a:xfrm>
          <a:prstGeom prst="rect">
            <a:avLst/>
          </a:prstGeom>
        </p:spPr>
      </p:pic>
      <p:pic>
        <p:nvPicPr>
          <p:cNvPr id="12" name="Picture 11">
            <a:hlinkClick r:id="rId21"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6"/>
          <a:stretch>
            <a:fillRect/>
          </a:stretch>
        </p:blipFill>
        <p:spPr>
          <a:xfrm>
            <a:off x="7918640" y="406346"/>
            <a:ext cx="1995053" cy="2057400"/>
          </a:xfrm>
          <a:prstGeom prst="rect">
            <a:avLst/>
          </a:prstGeom>
        </p:spPr>
      </p:pic>
      <p:pic>
        <p:nvPicPr>
          <p:cNvPr id="13" name="Picture 12">
            <a:hlinkClick r:id="rId22"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7"/>
          <a:stretch>
            <a:fillRect/>
          </a:stretch>
        </p:blipFill>
        <p:spPr>
          <a:xfrm>
            <a:off x="11878261" y="1076253"/>
            <a:ext cx="2142308" cy="2194560"/>
          </a:xfrm>
          <a:prstGeom prst="rect">
            <a:avLst/>
          </a:prstGeom>
        </p:spPr>
      </p:pic>
      <p:pic>
        <p:nvPicPr>
          <p:cNvPr id="14" name="Picture 13">
            <a:hlinkClick r:id="rId23"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8"/>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324339">
            <a:off x="16689770" y="-85430"/>
            <a:ext cx="1305515" cy="159563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9CD4E6CC-7656-617D-5ECE-7F70665D6059}"/>
              </a:ext>
            </a:extLst>
          </p:cNvPr>
          <p:cNvSpPr/>
          <p:nvPr/>
        </p:nvSpPr>
        <p:spPr>
          <a:xfrm>
            <a:off x="1219200" y="1409700"/>
            <a:ext cx="11110760" cy="769620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9B5AF4CC-A53B-4888-A509-21A4AE20AED0}"/>
              </a:ext>
            </a:extLst>
          </p:cNvPr>
          <p:cNvGrpSpPr/>
          <p:nvPr/>
        </p:nvGrpSpPr>
        <p:grpSpPr>
          <a:xfrm>
            <a:off x="11703902" y="2355127"/>
            <a:ext cx="6400799" cy="5917610"/>
            <a:chOff x="11396446" y="2382787"/>
            <a:chExt cx="6400799" cy="5917610"/>
          </a:xfrm>
        </p:grpSpPr>
        <p:sp>
          <p:nvSpPr>
            <p:cNvPr id="20" name="Oval 19">
              <a:extLst>
                <a:ext uri="{FF2B5EF4-FFF2-40B4-BE49-F238E27FC236}">
                  <a16:creationId xmlns:a16="http://schemas.microsoft.com/office/drawing/2014/main" id="{AFF0D6E3-4E77-79C4-79C1-77B57B1E628D}"/>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1794CB3-E43A-A860-B567-F978131F3E47}"/>
                </a:ext>
              </a:extLst>
            </p:cNvPr>
            <p:cNvSpPr txBox="1"/>
            <p:nvPr/>
          </p:nvSpPr>
          <p:spPr>
            <a:xfrm>
              <a:off x="12425276" y="4926473"/>
              <a:ext cx="4681756"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cs typeface="Arial" panose="020B0604020202020204" pitchFamily="34" charset="0"/>
                </a:rPr>
                <a:t>KHỞI ĐỘNG</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94F0AB19-36EE-11E0-09E4-33D7ADBBEC68}"/>
              </a:ext>
            </a:extLst>
          </p:cNvPr>
          <p:cNvGrpSpPr/>
          <p:nvPr/>
        </p:nvGrpSpPr>
        <p:grpSpPr>
          <a:xfrm>
            <a:off x="1977790" y="839439"/>
            <a:ext cx="9753600" cy="1174824"/>
            <a:chOff x="7412086" y="466677"/>
            <a:chExt cx="9753600" cy="1174824"/>
          </a:xfrm>
        </p:grpSpPr>
        <p:pic>
          <p:nvPicPr>
            <p:cNvPr id="24" name="Picture 9">
              <a:extLst>
                <a:ext uri="{FF2B5EF4-FFF2-40B4-BE49-F238E27FC236}">
                  <a16:creationId xmlns:a16="http://schemas.microsoft.com/office/drawing/2014/main" id="{1FCD8A36-DB11-E681-1606-2AD58EB121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12086" y="466677"/>
              <a:ext cx="9753600" cy="1174824"/>
            </a:xfrm>
            <a:prstGeom prst="rect">
              <a:avLst/>
            </a:prstGeom>
          </p:spPr>
        </p:pic>
        <p:sp>
          <p:nvSpPr>
            <p:cNvPr id="25" name="TextBox 24">
              <a:extLst>
                <a:ext uri="{FF2B5EF4-FFF2-40B4-BE49-F238E27FC236}">
                  <a16:creationId xmlns:a16="http://schemas.microsoft.com/office/drawing/2014/main" id="{0AB0598E-AE75-3CE6-E393-CCC4A27F8AB2}"/>
                </a:ext>
              </a:extLst>
            </p:cNvPr>
            <p:cNvSpPr txBox="1"/>
            <p:nvPr/>
          </p:nvSpPr>
          <p:spPr>
            <a:xfrm>
              <a:off x="7625263" y="663295"/>
              <a:ext cx="9433325"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Trò</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chơi</a:t>
              </a:r>
              <a:r>
                <a:rPr lang="en-US" sz="4400" b="1">
                  <a:solidFill>
                    <a:schemeClr val="bg1"/>
                  </a:solidFill>
                  <a:latin typeface="Arial" panose="020B0604020202020204" pitchFamily="34" charset="0"/>
                  <a:cs typeface="Arial" panose="020B0604020202020204" pitchFamily="34" charset="0"/>
                </a:rPr>
                <a:t> “Tiếp sức”</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7" name="Picture 10">
            <a:extLst>
              <a:ext uri="{FF2B5EF4-FFF2-40B4-BE49-F238E27FC236}">
                <a16:creationId xmlns:a16="http://schemas.microsoft.com/office/drawing/2014/main" id="{8CD0FB2A-F77A-EED9-3ADA-9F63569EA5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6853714"/>
            <a:ext cx="6781800" cy="3433286"/>
          </a:xfrm>
          <a:prstGeom prst="rect">
            <a:avLst/>
          </a:prstGeom>
        </p:spPr>
      </p:pic>
      <p:sp>
        <p:nvSpPr>
          <p:cNvPr id="12" name="Freeform 12"/>
          <p:cNvSpPr/>
          <p:nvPr/>
        </p:nvSpPr>
        <p:spPr>
          <a:xfrm>
            <a:off x="633037" y="8153832"/>
            <a:ext cx="1557930" cy="1904136"/>
          </a:xfrm>
          <a:custGeom>
            <a:avLst/>
            <a:gdLst/>
            <a:ahLst/>
            <a:cxnLst/>
            <a:rect l="l" t="t" r="r" b="b"/>
            <a:pathLst>
              <a:path w="1557930" h="1904136">
                <a:moveTo>
                  <a:pt x="0" y="0"/>
                </a:moveTo>
                <a:lnTo>
                  <a:pt x="1557929" y="0"/>
                </a:lnTo>
                <a:lnTo>
                  <a:pt x="1557929" y="1904136"/>
                </a:lnTo>
                <a:lnTo>
                  <a:pt x="0" y="1904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80BF11A7-4956-4CB0-9B4E-DA6A7E4B7539}"/>
              </a:ext>
            </a:extLst>
          </p:cNvPr>
          <p:cNvSpPr txBox="1"/>
          <p:nvPr/>
        </p:nvSpPr>
        <p:spPr>
          <a:xfrm>
            <a:off x="1919743" y="2087018"/>
            <a:ext cx="9434058" cy="672998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b="1">
                <a:latin typeface="Arial" panose="020B0604020202020204" pitchFamily="34" charset="0"/>
                <a:ea typeface="Calibri" panose="020F0502020204030204" pitchFamily="34" charset="0"/>
                <a:cs typeface="Arial" panose="020B0604020202020204" pitchFamily="34" charset="0"/>
              </a:rPr>
              <a:t>Cách chơi:</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Học sinh</a:t>
            </a:r>
            <a:r>
              <a:rPr lang="vi-VN" sz="3600">
                <a:latin typeface="Arial" panose="020B0604020202020204" pitchFamily="34" charset="0"/>
                <a:ea typeface="Calibri" panose="020F0502020204030204" pitchFamily="34" charset="0"/>
                <a:cs typeface="Arial" panose="020B0604020202020204" pitchFamily="34" charset="0"/>
              </a:rPr>
              <a:t> mỗi đội xếp thành một hàng dọc.</a:t>
            </a:r>
            <a:endParaRPr lang="en-US" sz="36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Lần lượt từng bạn lên viết các từ liên quan đến chủ đề được giao, bạn nào viết xong sẽ chạy về hàng, đập tay vào bạn tiếp theo và chạy xuống cuối hàng.</a:t>
            </a:r>
            <a:endParaRPr lang="en-US" sz="36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Trong thời gian 2 phút, đội nào viết được nhiều từ hơn sẽ chiến thắng.</a:t>
            </a:r>
          </a:p>
        </p:txBody>
      </p:sp>
    </p:spTree>
    <p:extLst>
      <p:ext uri="{BB962C8B-B14F-4D97-AF65-F5344CB8AC3E}">
        <p14:creationId xmlns:p14="http://schemas.microsoft.com/office/powerpoint/2010/main" val="357186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500"/>
                                        <p:tgtEl>
                                          <p:spTgt spid="2">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17E8193B-6EC3-7923-9265-FEBD84E80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62" y="7363654"/>
            <a:ext cx="1819785" cy="3020390"/>
          </a:xfrm>
          <a:prstGeom prst="rect">
            <a:avLst/>
          </a:prstGeom>
        </p:spPr>
      </p:pic>
      <p:sp>
        <p:nvSpPr>
          <p:cNvPr id="2" name="Rectangle: Rounded Corners 1">
            <a:extLst>
              <a:ext uri="{FF2B5EF4-FFF2-40B4-BE49-F238E27FC236}">
                <a16:creationId xmlns:a16="http://schemas.microsoft.com/office/drawing/2014/main" id="{DFE927F3-DD53-56B6-5CE3-30851488DD1B}"/>
              </a:ext>
            </a:extLst>
          </p:cNvPr>
          <p:cNvSpPr/>
          <p:nvPr/>
        </p:nvSpPr>
        <p:spPr>
          <a:xfrm>
            <a:off x="1631198" y="737936"/>
            <a:ext cx="14676134" cy="20386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200" b="1" u="none" strike="noStrike" err="1">
                <a:solidFill>
                  <a:srgbClr val="000000"/>
                </a:solidFill>
                <a:effectLst/>
                <a:latin typeface="Arial" panose="020B0604020202020204" pitchFamily="34" charset="0"/>
                <a:cs typeface="Arial" panose="020B0604020202020204" pitchFamily="34" charset="0"/>
              </a:rPr>
              <a:t>Câu</a:t>
            </a:r>
            <a:r>
              <a:rPr lang="en-US" sz="4200" b="1" u="none" strike="noStrike">
                <a:solidFill>
                  <a:srgbClr val="000000"/>
                </a:solidFill>
                <a:effectLst/>
                <a:latin typeface="Arial" panose="020B0604020202020204" pitchFamily="34" charset="0"/>
                <a:cs typeface="Arial" panose="020B0604020202020204" pitchFamily="34" charset="0"/>
              </a:rPr>
              <a:t> 1</a:t>
            </a:r>
            <a:r>
              <a:rPr lang="en-US" sz="4200" b="1">
                <a:solidFill>
                  <a:srgbClr val="000000"/>
                </a:solidFill>
                <a:latin typeface="Arial" panose="020B0604020202020204" pitchFamily="34" charset="0"/>
                <a:cs typeface="Arial" panose="020B0604020202020204" pitchFamily="34" charset="0"/>
              </a:rPr>
              <a:t>: </a:t>
            </a:r>
            <a:r>
              <a:rPr lang="vi-VN" sz="4200">
                <a:solidFill>
                  <a:srgbClr val="000000"/>
                </a:solidFill>
                <a:latin typeface="Arial" panose="020B0604020202020204" pitchFamily="34" charset="0"/>
                <a:cs typeface="Arial" panose="020B0604020202020204" pitchFamily="34" charset="0"/>
              </a:rPr>
              <a:t>Trách nhiệm thể hiện:</a:t>
            </a:r>
            <a:endParaRPr lang="vi-VN" sz="4200" dirty="0">
              <a:solidFill>
                <a:srgbClr val="0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C8BDC82-26A2-AD7E-1497-128F10A33107}"/>
              </a:ext>
            </a:extLst>
          </p:cNvPr>
          <p:cNvSpPr/>
          <p:nvPr/>
        </p:nvSpPr>
        <p:spPr>
          <a:xfrm>
            <a:off x="1647457" y="325409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Tính cách bản thân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4AB530B4-C85D-EFF6-618F-29534A743EBD}"/>
              </a:ext>
            </a:extLst>
          </p:cNvPr>
          <p:cNvSpPr/>
          <p:nvPr/>
        </p:nvSpPr>
        <p:spPr>
          <a:xfrm>
            <a:off x="1647457" y="659943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Khả năng của bản thân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D75F0B44-7D07-D07A-1B4D-56666C2782F5}"/>
              </a:ext>
            </a:extLst>
          </p:cNvPr>
          <p:cNvSpPr/>
          <p:nvPr/>
        </p:nvSpPr>
        <p:spPr>
          <a:xfrm>
            <a:off x="9263944" y="3254096"/>
            <a:ext cx="705964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Giá trị bản thân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F8267A82-66FF-D9B4-CD43-D4463A26E4D4}"/>
              </a:ext>
            </a:extLst>
          </p:cNvPr>
          <p:cNvSpPr/>
          <p:nvPr/>
        </p:nvSpPr>
        <p:spPr>
          <a:xfrm>
            <a:off x="9263945" y="6643243"/>
            <a:ext cx="705964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Nhược điểm của bản thân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8">
            <a:extLst>
              <a:ext uri="{FF2B5EF4-FFF2-40B4-BE49-F238E27FC236}">
                <a16:creationId xmlns:a16="http://schemas.microsoft.com/office/drawing/2014/main" id="{4980CBFF-EAB6-7DD2-13E4-F1B96C511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32346" y="4890391"/>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29599B31-B41E-D211-472A-AEE8A9D3DD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66080" y="8395845"/>
            <a:ext cx="1429836" cy="12760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BAE82503-01BC-5BC3-0B1A-AFF283D09B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0" y="5052198"/>
            <a:ext cx="1268403" cy="11320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0A7F0C23-8E16-0545-5306-D378F9CFCB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1264" y="8495152"/>
            <a:ext cx="1207292" cy="1077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3"/>
                  </p:tgtEl>
                </p:cond>
              </p:nextCondLst>
            </p:seq>
          </p:childTnLst>
        </p:cTn>
      </p:par>
    </p:tnLst>
    <p:bldLst>
      <p:bldP spid="2" grpId="0" animBg="1"/>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62" y="7363654"/>
            <a:ext cx="1819785" cy="3020390"/>
          </a:xfrm>
          <a:prstGeom prst="rect">
            <a:avLst/>
          </a:prstGeom>
        </p:spPr>
      </p:pic>
      <p:sp>
        <p:nvSpPr>
          <p:cNvPr id="2" name="Rectangle: Rounded Corners 1">
            <a:extLst>
              <a:ext uri="{FF2B5EF4-FFF2-40B4-BE49-F238E27FC236}">
                <a16:creationId xmlns:a16="http://schemas.microsoft.com/office/drawing/2014/main" id="{37741215-464E-E959-5AB6-80586F08A030}"/>
              </a:ext>
            </a:extLst>
          </p:cNvPr>
          <p:cNvSpPr/>
          <p:nvPr/>
        </p:nvSpPr>
        <p:spPr>
          <a:xfrm>
            <a:off x="1128549" y="419015"/>
            <a:ext cx="16030902" cy="237778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 </a:t>
            </a:r>
            <a:r>
              <a:rPr lang="vi-VN" sz="4000">
                <a:solidFill>
                  <a:srgbClr val="000000"/>
                </a:solidFill>
                <a:latin typeface="Arial" panose="020B0604020202020204" pitchFamily="34" charset="0"/>
                <a:cs typeface="Arial" panose="020B0604020202020204" pitchFamily="34" charset="0"/>
              </a:rPr>
              <a:t>Biểu hiện nào dưới đây </a:t>
            </a:r>
            <a:r>
              <a:rPr lang="vi-VN" sz="4000" b="1" i="1">
                <a:solidFill>
                  <a:srgbClr val="FF0000"/>
                </a:solidFill>
                <a:latin typeface="Arial" panose="020B0604020202020204" pitchFamily="34" charset="0"/>
                <a:cs typeface="Arial" panose="020B0604020202020204" pitchFamily="34" charset="0"/>
              </a:rPr>
              <a:t>không phải </a:t>
            </a:r>
            <a:r>
              <a:rPr lang="vi-VN" sz="4000">
                <a:solidFill>
                  <a:srgbClr val="000000"/>
                </a:solidFill>
                <a:latin typeface="Arial" panose="020B0604020202020204" pitchFamily="34" charset="0"/>
                <a:cs typeface="Arial" panose="020B0604020202020204" pitchFamily="34" charset="0"/>
              </a:rPr>
              <a:t>là biểu hiện của người có trách nhiệm:</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ED16E1-CF7E-9687-693E-AA2C3717F3AE}"/>
              </a:ext>
            </a:extLst>
          </p:cNvPr>
          <p:cNvSpPr/>
          <p:nvPr/>
        </p:nvSpPr>
        <p:spPr>
          <a:xfrm>
            <a:off x="1326180" y="3315215"/>
            <a:ext cx="7315731"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Cố gắng hoàn thành công việc được giao</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51380E34-9B47-C9C1-E93B-17A8B5FCCAEF}"/>
              </a:ext>
            </a:extLst>
          </p:cNvPr>
          <p:cNvSpPr/>
          <p:nvPr/>
        </p:nvSpPr>
        <p:spPr>
          <a:xfrm>
            <a:off x="1326180" y="6660548"/>
            <a:ext cx="7274404"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Làm việc hiệu quả không cần quá coi trọng thời gian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1D9024B5-2689-6701-463F-597EE5CBECE3}"/>
              </a:ext>
            </a:extLst>
          </p:cNvPr>
          <p:cNvSpPr/>
          <p:nvPr/>
        </p:nvSpPr>
        <p:spPr>
          <a:xfrm>
            <a:off x="9173557" y="3315214"/>
            <a:ext cx="7315731"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Biết chịu trách nhiệm trong mọi việc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E1AD760A-010D-BD69-34C5-FB6A7030843D}"/>
              </a:ext>
            </a:extLst>
          </p:cNvPr>
          <p:cNvSpPr/>
          <p:nvPr/>
        </p:nvSpPr>
        <p:spPr>
          <a:xfrm>
            <a:off x="9173557" y="6704361"/>
            <a:ext cx="7315252"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Biết lập kế hoạch cho mọi việc thật rõ ràng và cụ thể để chủ động trong công việc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8">
            <a:extLst>
              <a:ext uri="{FF2B5EF4-FFF2-40B4-BE49-F238E27FC236}">
                <a16:creationId xmlns:a16="http://schemas.microsoft.com/office/drawing/2014/main" id="{F78F7A26-0571-F8AC-EECC-D59834A998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1584" y="845161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6D08896F-CB32-5E91-DBF3-79EB25F253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28807" y="8466496"/>
            <a:ext cx="1389221" cy="12398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83840D2B-36EA-5A47-36E1-BEA03B2EB3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86988" y="5000963"/>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742342FF-664A-D7AD-C423-ED99DCDD92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7369" y="5040814"/>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FE29A655-1C74-2850-7C73-E5C98F006225}"/>
              </a:ext>
            </a:extLst>
          </p:cNvPr>
          <p:cNvSpPr/>
          <p:nvPr/>
        </p:nvSpPr>
        <p:spPr>
          <a:xfrm>
            <a:off x="304800" y="465099"/>
            <a:ext cx="17678400" cy="235745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b="1" u="none" strike="noStrike">
                <a:solidFill>
                  <a:srgbClr val="000000"/>
                </a:solidFill>
                <a:effectLst/>
                <a:latin typeface="Arial" panose="020B0604020202020204" pitchFamily="34" charset="0"/>
                <a:cs typeface="Arial" panose="020B0604020202020204" pitchFamily="34" charset="0"/>
              </a:rPr>
              <a:t>Câu </a:t>
            </a:r>
            <a:r>
              <a:rPr lang="en-US" sz="3800" b="1">
                <a:solidFill>
                  <a:srgbClr val="000000"/>
                </a:solidFill>
                <a:latin typeface="Arial" panose="020B0604020202020204" pitchFamily="34" charset="0"/>
                <a:cs typeface="Arial" panose="020B0604020202020204" pitchFamily="34" charset="0"/>
              </a:rPr>
              <a:t>3: </a:t>
            </a:r>
            <a:r>
              <a:rPr lang="vi-VN" sz="3800">
                <a:solidFill>
                  <a:srgbClr val="000000"/>
                </a:solidFill>
                <a:latin typeface="Arial" panose="020B0604020202020204" pitchFamily="34" charset="0"/>
                <a:cs typeface="Arial" panose="020B0604020202020204" pitchFamily="34" charset="0"/>
              </a:rPr>
              <a:t>Em sẽ làm gì trong trường hợp sau: </a:t>
            </a:r>
            <a:r>
              <a:rPr lang="en-US" sz="3800">
                <a:solidFill>
                  <a:srgbClr val="000000"/>
                </a:solidFill>
                <a:latin typeface="Arial" panose="020B0604020202020204" pitchFamily="34" charset="0"/>
                <a:cs typeface="Arial" panose="020B0604020202020204" pitchFamily="34" charset="0"/>
              </a:rPr>
              <a:t>“</a:t>
            </a:r>
            <a:r>
              <a:rPr lang="vi-VN" sz="3800">
                <a:solidFill>
                  <a:srgbClr val="000000"/>
                </a:solidFill>
                <a:latin typeface="Arial" panose="020B0604020202020204" pitchFamily="34" charset="0"/>
                <a:cs typeface="Arial" panose="020B0604020202020204" pitchFamily="34" charset="0"/>
              </a:rPr>
              <a:t>Bố mẹ Liên có sự hiểu lầm nhau nên không nói chuyện với nhau đã hai ngày khiến không khí gia đình không vui.</a:t>
            </a:r>
            <a:r>
              <a:rPr lang="en-US" sz="3800">
                <a:solidFill>
                  <a:srgbClr val="000000"/>
                </a:solidFill>
                <a:latin typeface="Arial" panose="020B0604020202020204" pitchFamily="34" charset="0"/>
                <a:cs typeface="Arial" panose="020B0604020202020204" pitchFamily="34" charset="0"/>
              </a:rPr>
              <a:t>”</a:t>
            </a:r>
            <a:endParaRPr lang="vi-VN" sz="38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FA328F2-82AB-A4C7-6F05-F01077B7AC87}"/>
              </a:ext>
            </a:extLst>
          </p:cNvPr>
          <p:cNvSpPr/>
          <p:nvPr/>
        </p:nvSpPr>
        <p:spPr>
          <a:xfrm>
            <a:off x="1647457" y="325409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Mặc kệ không quan tâm</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F773641-DBD0-7006-8742-DBD37396540C}"/>
              </a:ext>
            </a:extLst>
          </p:cNvPr>
          <p:cNvSpPr/>
          <p:nvPr/>
        </p:nvSpPr>
        <p:spPr>
          <a:xfrm>
            <a:off x="1647457" y="659943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Theo bố và không quan tâm mẹ</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CE10B18-2CA9-8131-7B61-18441C14A8CB}"/>
              </a:ext>
            </a:extLst>
          </p:cNvPr>
          <p:cNvSpPr/>
          <p:nvPr/>
        </p:nvSpPr>
        <p:spPr>
          <a:xfrm>
            <a:off x="9263944" y="3254096"/>
            <a:ext cx="705964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Tâm sự cùng bố mẹ để cùng nhau hòa giải</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7F95DFA4-BF85-7EE1-FE56-9CF8571A13F4}"/>
              </a:ext>
            </a:extLst>
          </p:cNvPr>
          <p:cNvSpPr/>
          <p:nvPr/>
        </p:nvSpPr>
        <p:spPr>
          <a:xfrm>
            <a:off x="9263945" y="6643243"/>
            <a:ext cx="705964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Theo mẹ và không quan tâm bố</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D506419E-9821-3046-EFFC-2B84A46E2F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32346" y="4890391"/>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D04560DF-4486-9E53-91C1-CAF5F45A97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66080" y="8395845"/>
            <a:ext cx="1429836" cy="12760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B1577C38-F3B6-8FC0-90C2-FAE6427A4A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0" y="5052198"/>
            <a:ext cx="1268403" cy="11320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175BC78C-A748-9D3F-720B-EF1FC0E832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1264" y="8495152"/>
            <a:ext cx="1207292" cy="1077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12"/>
                  </p:tgtEl>
                </p:cond>
              </p:nextCondLst>
            </p:seq>
          </p:childTnLst>
        </p:cTn>
      </p:par>
    </p:tnLst>
    <p:bldLst>
      <p:bldP spid="9" grpId="0" animBg="1"/>
      <p:bldP spid="12" grpId="0" animBg="1"/>
      <p:bldP spid="13"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62" y="7363654"/>
            <a:ext cx="1819785" cy="3020390"/>
          </a:xfrm>
          <a:prstGeom prst="rect">
            <a:avLst/>
          </a:prstGeom>
        </p:spPr>
      </p:pic>
      <p:sp>
        <p:nvSpPr>
          <p:cNvPr id="12" name="Rectangle: Rounded Corners 11">
            <a:extLst>
              <a:ext uri="{FF2B5EF4-FFF2-40B4-BE49-F238E27FC236}">
                <a16:creationId xmlns:a16="http://schemas.microsoft.com/office/drawing/2014/main" id="{E95136FB-EE63-DABC-9B02-2AB998585C5A}"/>
              </a:ext>
            </a:extLst>
          </p:cNvPr>
          <p:cNvSpPr/>
          <p:nvPr/>
        </p:nvSpPr>
        <p:spPr>
          <a:xfrm>
            <a:off x="1631198" y="3978266"/>
            <a:ext cx="6828757" cy="252374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Vui vẻ mua thuốc cho ông</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7560BBC-BA36-CD3D-9D93-BAFFA967369E}"/>
              </a:ext>
            </a:extLst>
          </p:cNvPr>
          <p:cNvSpPr/>
          <p:nvPr/>
        </p:nvSpPr>
        <p:spPr>
          <a:xfrm>
            <a:off x="1631198" y="6917225"/>
            <a:ext cx="6787430" cy="252374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Mua thuốc cho ông nhưng hậm hực, khó chịu</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B190543-DED1-EEA1-146D-5BD7840B39B0}"/>
              </a:ext>
            </a:extLst>
          </p:cNvPr>
          <p:cNvSpPr/>
          <p:nvPr/>
        </p:nvSpPr>
        <p:spPr>
          <a:xfrm>
            <a:off x="9144000" y="3978263"/>
            <a:ext cx="7510801" cy="252374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Mua xe trước rồi báo bố mẹ</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A80EF70-D69D-765E-AD12-6E548BE122CC}"/>
              </a:ext>
            </a:extLst>
          </p:cNvPr>
          <p:cNvSpPr/>
          <p:nvPr/>
        </p:nvSpPr>
        <p:spPr>
          <a:xfrm>
            <a:off x="9144001" y="6961039"/>
            <a:ext cx="7510802" cy="247993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Giấu tiền đi, đợi sau này mua</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EDC03E38-0693-C6A8-6EDF-9759D4EA7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524013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BEEA6B90-820A-D5ED-2BA9-9A9312604D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48985" y="8286304"/>
            <a:ext cx="1287617" cy="11491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6AC025B4-19A5-0F08-89DC-BF2090340E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01800" y="5443352"/>
            <a:ext cx="1275744" cy="11385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70FF2761-FAC1-F064-277D-8DCCC34134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2603" y="8282314"/>
            <a:ext cx="1316484" cy="11749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42335B8-6537-0FE8-6A04-7A28934873D3}"/>
              </a:ext>
            </a:extLst>
          </p:cNvPr>
          <p:cNvSpPr/>
          <p:nvPr/>
        </p:nvSpPr>
        <p:spPr>
          <a:xfrm>
            <a:off x="685800" y="510065"/>
            <a:ext cx="16916400" cy="291900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b="1" u="none" strike="noStrike">
                <a:solidFill>
                  <a:srgbClr val="000000"/>
                </a:solidFill>
                <a:effectLst/>
                <a:latin typeface="Arial" panose="020B0604020202020204" pitchFamily="34" charset="0"/>
                <a:cs typeface="Arial" panose="020B0604020202020204" pitchFamily="34" charset="0"/>
              </a:rPr>
              <a:t>Câu </a:t>
            </a:r>
            <a:r>
              <a:rPr lang="en-US" sz="3800" b="1">
                <a:solidFill>
                  <a:srgbClr val="000000"/>
                </a:solidFill>
                <a:latin typeface="Arial" panose="020B0604020202020204" pitchFamily="34" charset="0"/>
                <a:cs typeface="Arial" panose="020B0604020202020204" pitchFamily="34" charset="0"/>
              </a:rPr>
              <a:t>4: </a:t>
            </a:r>
            <a:r>
              <a:rPr lang="vi-VN" sz="3800">
                <a:solidFill>
                  <a:srgbClr val="000000"/>
                </a:solidFill>
                <a:latin typeface="Arial" panose="020B0604020202020204" pitchFamily="34" charset="0"/>
                <a:cs typeface="Arial" panose="020B0604020202020204" pitchFamily="34" charset="0"/>
              </a:rPr>
              <a:t>Em sẽ làm gì trong trường hợp sau: </a:t>
            </a:r>
            <a:r>
              <a:rPr lang="en-US" sz="3800">
                <a:solidFill>
                  <a:srgbClr val="000000"/>
                </a:solidFill>
                <a:latin typeface="Arial" panose="020B0604020202020204" pitchFamily="34" charset="0"/>
                <a:cs typeface="Arial" panose="020B0604020202020204" pitchFamily="34" charset="0"/>
              </a:rPr>
              <a:t>“</a:t>
            </a:r>
            <a:r>
              <a:rPr lang="vi-VN" sz="3800">
                <a:solidFill>
                  <a:srgbClr val="000000"/>
                </a:solidFill>
                <a:latin typeface="Arial" panose="020B0604020202020204" pitchFamily="34" charset="0"/>
                <a:cs typeface="Arial" panose="020B0604020202020204" pitchFamily="34" charset="0"/>
              </a:rPr>
              <a:t>Tuấn tích lũy được hơn 1 triệu đồng để mua xe đạp đi học. Nhưng thời gian này, ông nội ốm liên tục nên gia đình cần tiền mua thuốc cho ông.</a:t>
            </a:r>
            <a:r>
              <a:rPr lang="en-US" sz="3800">
                <a:solidFill>
                  <a:srgbClr val="000000"/>
                </a:solidFill>
                <a:latin typeface="Arial" panose="020B0604020202020204" pitchFamily="34" charset="0"/>
                <a:cs typeface="Arial" panose="020B0604020202020204" pitchFamily="34" charset="0"/>
              </a:rPr>
              <a:t>”</a:t>
            </a:r>
            <a:endParaRPr lang="vi-VN" sz="3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6"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9F877E2D-63B7-C42B-561F-812A5F80C7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62" y="7363654"/>
            <a:ext cx="1819785" cy="3020390"/>
          </a:xfrm>
          <a:prstGeom prst="rect">
            <a:avLst/>
          </a:prstGeom>
        </p:spPr>
      </p:pic>
      <p:pic>
        <p:nvPicPr>
          <p:cNvPr id="33" name="Picture 32">
            <a:hlinkClick r:id="rId7"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8"/>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F4B792A7-7DBC-8605-59FE-3D5C5A7B2FF7}"/>
              </a:ext>
            </a:extLst>
          </p:cNvPr>
          <p:cNvSpPr/>
          <p:nvPr/>
        </p:nvSpPr>
        <p:spPr>
          <a:xfrm>
            <a:off x="1794350" y="3978266"/>
            <a:ext cx="6665605" cy="252374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làm với thái độ ép buộc </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D7C5CA3-6C68-D147-009B-10D272F95557}"/>
              </a:ext>
            </a:extLst>
          </p:cNvPr>
          <p:cNvSpPr/>
          <p:nvPr/>
        </p:nvSpPr>
        <p:spPr>
          <a:xfrm>
            <a:off x="1794350" y="6917225"/>
            <a:ext cx="6624277" cy="252374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trách nhiệm và nhiệt tình</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6F0D31D0-9F76-DE3B-DF85-63520C23CE27}"/>
              </a:ext>
            </a:extLst>
          </p:cNvPr>
          <p:cNvSpPr/>
          <p:nvPr/>
        </p:nvSpPr>
        <p:spPr>
          <a:xfrm>
            <a:off x="9144001" y="4022078"/>
            <a:ext cx="6692601" cy="247993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ea typeface="Times New Roman" panose="02020603050405020304" pitchFamily="18" charset="0"/>
                <a:cs typeface="Arial" panose="020B0604020202020204" pitchFamily="34" charset="0"/>
              </a:rPr>
              <a:t>thể hiện bản thân </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D7783118-D17B-FAAD-F758-50CA67459E19}"/>
              </a:ext>
            </a:extLst>
          </p:cNvPr>
          <p:cNvSpPr/>
          <p:nvPr/>
        </p:nvSpPr>
        <p:spPr>
          <a:xfrm>
            <a:off x="9144001" y="6961039"/>
            <a:ext cx="6692601" cy="247993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làm chỉ vì trách nhiệm</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8">
            <a:extLst>
              <a:ext uri="{FF2B5EF4-FFF2-40B4-BE49-F238E27FC236}">
                <a16:creationId xmlns:a16="http://schemas.microsoft.com/office/drawing/2014/main" id="{E93C7F12-0218-6F06-F1A3-BB4667D03E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9995" y="8144759"/>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FD4BD623-AD24-169A-4E2F-7A08668C11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97652" y="8208277"/>
            <a:ext cx="1287617" cy="11491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EABCFE1F-6508-7591-962F-D58A1A4811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26672" y="5418765"/>
            <a:ext cx="1275744" cy="11385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CA916F5E-C5C8-4971-0017-06DECBB73D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4684" y="5418765"/>
            <a:ext cx="1316484" cy="11749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0E1307E6-7367-215D-378C-C3A44B5822FB}"/>
              </a:ext>
            </a:extLst>
          </p:cNvPr>
          <p:cNvSpPr/>
          <p:nvPr/>
        </p:nvSpPr>
        <p:spPr>
          <a:xfrm>
            <a:off x="685800" y="510065"/>
            <a:ext cx="16916400" cy="291900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b="1" u="none" strike="noStrike">
                <a:solidFill>
                  <a:srgbClr val="000000"/>
                </a:solidFill>
                <a:effectLst/>
                <a:latin typeface="Arial" panose="020B0604020202020204" pitchFamily="34" charset="0"/>
                <a:cs typeface="Arial" panose="020B0604020202020204" pitchFamily="34" charset="0"/>
              </a:rPr>
              <a:t>Câu </a:t>
            </a:r>
            <a:r>
              <a:rPr lang="en-US" sz="3800" b="1">
                <a:solidFill>
                  <a:srgbClr val="000000"/>
                </a:solidFill>
                <a:latin typeface="Arial" panose="020B0604020202020204" pitchFamily="34" charset="0"/>
                <a:cs typeface="Arial" panose="020B0604020202020204" pitchFamily="34" charset="0"/>
              </a:rPr>
              <a:t>5: </a:t>
            </a:r>
            <a:r>
              <a:rPr lang="vi-VN" sz="3800">
                <a:solidFill>
                  <a:srgbClr val="000000"/>
                </a:solidFill>
                <a:cs typeface="Arial" panose="020B0604020202020204" pitchFamily="34" charset="0"/>
              </a:rPr>
              <a:t>Khi cô giáo chủ nhiệm giao nhiệm vụ cho Lan hướng dẫn các bạn trong lớp học tập nên sau mỗi giờ học, Lan đã nhiệt tình hướng dẫn một số bạn chưa hiểu bài làm bài tập. </a:t>
            </a:r>
            <a:r>
              <a:rPr lang="vi-VN" sz="3800" i="1">
                <a:solidFill>
                  <a:srgbClr val="FF0000"/>
                </a:solidFill>
                <a:cs typeface="Arial" panose="020B0604020202020204" pitchFamily="34" charset="0"/>
              </a:rPr>
              <a:t>Chứng tỏ Lan là người:</a:t>
            </a:r>
            <a:endParaRPr lang="vi-VN" sz="3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9"/>
                  </p:tgtEl>
                </p:cond>
              </p:nextCondLst>
            </p:seq>
          </p:childTnLst>
        </p:cTn>
      </p:par>
    </p:tnLst>
    <p:bldLst>
      <p:bldP spid="9" grpId="0" animBg="1"/>
      <p:bldP spid="12" grpId="0" animBg="1"/>
      <p:bldP spid="13" grpId="0" animBg="1"/>
      <p:bldP spid="14"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54" name="Picture 6">
            <a:extLst>
              <a:ext uri="{FF2B5EF4-FFF2-40B4-BE49-F238E27FC236}">
                <a16:creationId xmlns:a16="http://schemas.microsoft.com/office/drawing/2014/main" id="{BFAAF34F-75CE-C1D0-C465-572BB1E38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8376">
            <a:off x="-840639" y="-524744"/>
            <a:ext cx="2820670" cy="1641117"/>
          </a:xfrm>
          <a:prstGeom prst="rect">
            <a:avLst/>
          </a:prstGeom>
        </p:spPr>
      </p:pic>
      <p:pic>
        <p:nvPicPr>
          <p:cNvPr id="55" name="Picture 2">
            <a:extLst>
              <a:ext uri="{FF2B5EF4-FFF2-40B4-BE49-F238E27FC236}">
                <a16:creationId xmlns:a16="http://schemas.microsoft.com/office/drawing/2014/main" id="{13D81697-228A-0906-AC78-F3F3690A15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28800" y="2171700"/>
            <a:ext cx="14147366" cy="5715000"/>
          </a:xfrm>
          <a:prstGeom prst="rect">
            <a:avLst/>
          </a:prstGeom>
        </p:spPr>
      </p:pic>
      <p:pic>
        <p:nvPicPr>
          <p:cNvPr id="56" name="Picture 3">
            <a:extLst>
              <a:ext uri="{FF2B5EF4-FFF2-40B4-BE49-F238E27FC236}">
                <a16:creationId xmlns:a16="http://schemas.microsoft.com/office/drawing/2014/main" id="{5D74E84E-B7D5-AD3F-B475-A75118584C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84183" y="1229952"/>
            <a:ext cx="1766353" cy="2518863"/>
          </a:xfrm>
          <a:prstGeom prst="rect">
            <a:avLst/>
          </a:prstGeom>
        </p:spPr>
      </p:pic>
      <p:grpSp>
        <p:nvGrpSpPr>
          <p:cNvPr id="57" name="Group 56">
            <a:extLst>
              <a:ext uri="{FF2B5EF4-FFF2-40B4-BE49-F238E27FC236}">
                <a16:creationId xmlns:a16="http://schemas.microsoft.com/office/drawing/2014/main" id="{EEF4679B-C5FF-92F5-8881-4B80D30C9128}"/>
              </a:ext>
            </a:extLst>
          </p:cNvPr>
          <p:cNvGrpSpPr/>
          <p:nvPr/>
        </p:nvGrpSpPr>
        <p:grpSpPr>
          <a:xfrm>
            <a:off x="5264219" y="1516582"/>
            <a:ext cx="7276528" cy="1663516"/>
            <a:chOff x="5264219" y="1516582"/>
            <a:chExt cx="7276528" cy="1663516"/>
          </a:xfrm>
        </p:grpSpPr>
        <p:pic>
          <p:nvPicPr>
            <p:cNvPr id="58" name="Picture 9">
              <a:extLst>
                <a:ext uri="{FF2B5EF4-FFF2-40B4-BE49-F238E27FC236}">
                  <a16:creationId xmlns:a16="http://schemas.microsoft.com/office/drawing/2014/main" id="{CD6645A5-7D71-EDBC-9DA9-E1A121F6DF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26778" y="1516582"/>
              <a:ext cx="6951410" cy="1663516"/>
            </a:xfrm>
            <a:prstGeom prst="rect">
              <a:avLst/>
            </a:prstGeom>
          </p:spPr>
        </p:pic>
        <p:sp>
          <p:nvSpPr>
            <p:cNvPr id="59" name="TextBox 58">
              <a:extLst>
                <a:ext uri="{FF2B5EF4-FFF2-40B4-BE49-F238E27FC236}">
                  <a16:creationId xmlns:a16="http://schemas.microsoft.com/office/drawing/2014/main" id="{C4592E44-77BD-6D24-ED5C-0B61A1516E29}"/>
                </a:ext>
              </a:extLst>
            </p:cNvPr>
            <p:cNvSpPr txBox="1"/>
            <p:nvPr/>
          </p:nvSpPr>
          <p:spPr>
            <a:xfrm>
              <a:off x="5264219" y="1794342"/>
              <a:ext cx="7276528" cy="1107996"/>
            </a:xfrm>
            <a:prstGeom prst="rect">
              <a:avLst/>
            </a:prstGeom>
            <a:noFill/>
          </p:spPr>
          <p:txBody>
            <a:bodyPr wrap="square" rtlCol="0">
              <a:spAutoFit/>
            </a:bodyPr>
            <a:lstStyle/>
            <a:p>
              <a:pPr algn="ctr"/>
              <a:r>
                <a:rPr lang="en-US" sz="6600" b="1">
                  <a:solidFill>
                    <a:schemeClr val="bg1"/>
                  </a:solidFill>
                  <a:latin typeface="Arial" panose="020B0604020202020204" pitchFamily="34" charset="0"/>
                  <a:cs typeface="Arial" panose="020B0604020202020204" pitchFamily="34" charset="0"/>
                </a:rPr>
                <a:t>VẬN DỤNG</a:t>
              </a:r>
              <a:endParaRPr lang="en-US" sz="6600" b="1" dirty="0">
                <a:solidFill>
                  <a:schemeClr val="bg1"/>
                </a:solidFill>
                <a:latin typeface="Arial" panose="020B060402020202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1670BD11-D834-B0A7-6B2B-AB1EA8275BFD}"/>
              </a:ext>
            </a:extLst>
          </p:cNvPr>
          <p:cNvSpPr txBox="1"/>
          <p:nvPr/>
        </p:nvSpPr>
        <p:spPr>
          <a:xfrm>
            <a:off x="2920783" y="3435320"/>
            <a:ext cx="11963400" cy="367158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phân tích tình huống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cho sẵn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dưới đây và chỉ ra những biểu hiện của người có trách nhiệm trong thực hiện các nhiệm vụ được giao và hỗ trợ mọi người cùng tham gia</a:t>
            </a:r>
            <a:endParaRPr lang="en-US" sz="4000" i="1" dirty="0">
              <a:solidFill>
                <a:srgbClr val="FF0000"/>
              </a:solidFill>
              <a:latin typeface="Arial" panose="020B0604020202020204" pitchFamily="34" charset="0"/>
              <a:cs typeface="Arial" panose="020B0604020202020204" pitchFamily="34" charset="0"/>
            </a:endParaRPr>
          </a:p>
        </p:txBody>
      </p:sp>
      <p:pic>
        <p:nvPicPr>
          <p:cNvPr id="61" name="Picture 60" descr="A group of people using laptops&#10;&#10;Description automatically generated with medium confidence">
            <a:extLst>
              <a:ext uri="{FF2B5EF4-FFF2-40B4-BE49-F238E27FC236}">
                <a16:creationId xmlns:a16="http://schemas.microsoft.com/office/drawing/2014/main" id="{E3381E55-5654-ECA9-CAA8-35036656ED58}"/>
              </a:ext>
            </a:extLst>
          </p:cNvPr>
          <p:cNvPicPr>
            <a:picLocks noChangeAspect="1"/>
          </p:cNvPicPr>
          <p:nvPr/>
        </p:nvPicPr>
        <p:blipFill rotWithShape="1">
          <a:blip r:embed="rId11">
            <a:extLst>
              <a:ext uri="{28A0092B-C50C-407E-A947-70E740481C1C}">
                <a14:useLocalDpi xmlns:a14="http://schemas.microsoft.com/office/drawing/2010/main" val="0"/>
              </a:ext>
            </a:extLst>
          </a:blip>
          <a:srcRect t="8407" b="12856"/>
          <a:stretch/>
        </p:blipFill>
        <p:spPr>
          <a:xfrm>
            <a:off x="-839913" y="6210300"/>
            <a:ext cx="6036251" cy="4752789"/>
          </a:xfrm>
          <a:prstGeom prst="rect">
            <a:avLst/>
          </a:prstGeom>
        </p:spPr>
      </p:pic>
      <p:sp>
        <p:nvSpPr>
          <p:cNvPr id="11" name="Freeform 11"/>
          <p:cNvSpPr/>
          <p:nvPr/>
        </p:nvSpPr>
        <p:spPr>
          <a:xfrm>
            <a:off x="14636951" y="6527300"/>
            <a:ext cx="1676400" cy="1524000"/>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a:extLst>
              <a:ext uri="{FF2B5EF4-FFF2-40B4-BE49-F238E27FC236}">
                <a16:creationId xmlns:a16="http://schemas.microsoft.com/office/drawing/2014/main" id="{A57771EA-2693-B585-5D68-EFB96734CA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757" r="296" b="51250"/>
          <a:stretch>
            <a:fillRect/>
          </a:stretch>
        </p:blipFill>
        <p:spPr>
          <a:xfrm>
            <a:off x="584903" y="1104900"/>
            <a:ext cx="16840201" cy="8589976"/>
          </a:xfrm>
          <a:prstGeom prst="rect">
            <a:avLst/>
          </a:prstGeom>
        </p:spPr>
      </p:pic>
      <p:sp>
        <p:nvSpPr>
          <p:cNvPr id="40" name="TextBox 39">
            <a:extLst>
              <a:ext uri="{FF2B5EF4-FFF2-40B4-BE49-F238E27FC236}">
                <a16:creationId xmlns:a16="http://schemas.microsoft.com/office/drawing/2014/main" id="{FA7D83D5-55E6-8D26-2412-54F3E99386C6}"/>
              </a:ext>
            </a:extLst>
          </p:cNvPr>
          <p:cNvSpPr txBox="1"/>
          <p:nvPr/>
        </p:nvSpPr>
        <p:spPr>
          <a:xfrm>
            <a:off x="1210315" y="1937439"/>
            <a:ext cx="15589375" cy="7058855"/>
          </a:xfrm>
          <a:prstGeom prst="rect">
            <a:avLst/>
          </a:prstGeom>
          <a:noFill/>
        </p:spPr>
        <p:txBody>
          <a:bodyPr wrap="square">
            <a:spAutoFit/>
          </a:bodyPr>
          <a:lstStyle/>
          <a:p>
            <a:pPr algn="just">
              <a:lnSpc>
                <a:spcPct val="150000"/>
              </a:lnSpc>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Chị Năm là thành viên của Câu lạc bộ “Phụ nữ với hành tinh xanh”, chị Năm luôn có ý thức bảo vệ môi trường từ những việc nhỏ nhất. Một trong những hoạt động mà chị Năm tham gia là thu gom pin đã qua sử dụng và chuyển đến các địa điểm thu gom pin ở gần nơi sinh sống, để rác thải độc hại này được xử lý đúng cách, đảm bảo an toàn và bảo vệ môi trường. Chị Năm đã thuyết phục mọi người ở khu dân cư cùng thực hiện thu gom pin cũ với thông điệp “Không vứt pin đã qua sử dụng vào thùng rác”. Những hộ gia đình ở xa nơi thu gom pin cũ, chị Năm và các thành viên trong câu lạc bộ đến tận nơi để thu gom và chuyển về địa điểm tập kết vào mỗi chiều thứ 7 hàng tuần.</a:t>
            </a:r>
          </a:p>
        </p:txBody>
      </p:sp>
      <p:grpSp>
        <p:nvGrpSpPr>
          <p:cNvPr id="41" name="Group 40">
            <a:extLst>
              <a:ext uri="{FF2B5EF4-FFF2-40B4-BE49-F238E27FC236}">
                <a16:creationId xmlns:a16="http://schemas.microsoft.com/office/drawing/2014/main" id="{C8FE18E7-961C-D1E9-738A-BEE6E1B5D014}"/>
              </a:ext>
            </a:extLst>
          </p:cNvPr>
          <p:cNvGrpSpPr/>
          <p:nvPr/>
        </p:nvGrpSpPr>
        <p:grpSpPr>
          <a:xfrm>
            <a:off x="2737295" y="356887"/>
            <a:ext cx="10820400" cy="1491557"/>
            <a:chOff x="3467284" y="286730"/>
            <a:chExt cx="10820400" cy="1491557"/>
          </a:xfrm>
        </p:grpSpPr>
        <p:grpSp>
          <p:nvGrpSpPr>
            <p:cNvPr id="42" name="Group 18">
              <a:extLst>
                <a:ext uri="{FF2B5EF4-FFF2-40B4-BE49-F238E27FC236}">
                  <a16:creationId xmlns:a16="http://schemas.microsoft.com/office/drawing/2014/main" id="{AC2B0D9D-22B1-C892-4F5E-404991F4A801}"/>
                </a:ext>
              </a:extLst>
            </p:cNvPr>
            <p:cNvGrpSpPr/>
            <p:nvPr/>
          </p:nvGrpSpPr>
          <p:grpSpPr>
            <a:xfrm>
              <a:off x="3467284" y="286730"/>
              <a:ext cx="10820400" cy="1491557"/>
              <a:chOff x="0" y="-38100"/>
              <a:chExt cx="2952961" cy="444500"/>
            </a:xfrm>
          </p:grpSpPr>
          <p:sp>
            <p:nvSpPr>
              <p:cNvPr id="44" name="Freeform 19">
                <a:extLst>
                  <a:ext uri="{FF2B5EF4-FFF2-40B4-BE49-F238E27FC236}">
                    <a16:creationId xmlns:a16="http://schemas.microsoft.com/office/drawing/2014/main" id="{AF6D881E-D8F3-38D6-D397-D797B5CF4CD4}"/>
                  </a:ext>
                </a:extLst>
              </p:cNvPr>
              <p:cNvSpPr/>
              <p:nvPr/>
            </p:nvSpPr>
            <p:spPr>
              <a:xfrm>
                <a:off x="506408" y="-326"/>
                <a:ext cx="2446553" cy="36646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5" name="TextBox 20">
                <a:extLst>
                  <a:ext uri="{FF2B5EF4-FFF2-40B4-BE49-F238E27FC236}">
                    <a16:creationId xmlns:a16="http://schemas.microsoft.com/office/drawing/2014/main" id="{000C9F38-06CC-1EAD-9DB4-C8953B0A1CB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25270C36-F6D3-CAAD-95EE-98E42AAE9475}"/>
                </a:ext>
              </a:extLst>
            </p:cNvPr>
            <p:cNvSpPr txBox="1"/>
            <p:nvPr/>
          </p:nvSpPr>
          <p:spPr>
            <a:xfrm>
              <a:off x="6033388" y="637591"/>
              <a:ext cx="7543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TÌNH HUỐNG ĐƯA RA</a:t>
              </a:r>
              <a:endParaRPr lang="en-US" sz="4800" b="1" dirty="0">
                <a:solidFill>
                  <a:schemeClr val="bg1"/>
                </a:solidFill>
                <a:latin typeface="Arial" panose="020B0604020202020204" pitchFamily="34" charset="0"/>
                <a:cs typeface="Arial" panose="020B0604020202020204" pitchFamily="34" charset="0"/>
              </a:endParaRPr>
            </a:p>
          </p:txBody>
        </p:sp>
      </p:grpSp>
      <p:sp>
        <p:nvSpPr>
          <p:cNvPr id="47" name="Freeform 10">
            <a:extLst>
              <a:ext uri="{FF2B5EF4-FFF2-40B4-BE49-F238E27FC236}">
                <a16:creationId xmlns:a16="http://schemas.microsoft.com/office/drawing/2014/main" id="{02CF8A15-07B1-E650-2A4A-89F669517ECA}"/>
              </a:ext>
            </a:extLst>
          </p:cNvPr>
          <p:cNvSpPr/>
          <p:nvPr/>
        </p:nvSpPr>
        <p:spPr>
          <a:xfrm rot="-1324339">
            <a:off x="399029" y="133061"/>
            <a:ext cx="1305515" cy="1595630"/>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1318342">
            <a:off x="-50638" y="9077082"/>
            <a:ext cx="1832706" cy="899732"/>
          </a:xfrm>
          <a:custGeom>
            <a:avLst/>
            <a:gdLst/>
            <a:ahLst/>
            <a:cxnLst/>
            <a:rect l="l" t="t" r="r" b="b"/>
            <a:pathLst>
              <a:path w="4828443" h="1580218">
                <a:moveTo>
                  <a:pt x="0" y="0"/>
                </a:moveTo>
                <a:lnTo>
                  <a:pt x="4828443" y="0"/>
                </a:lnTo>
                <a:lnTo>
                  <a:pt x="4828443" y="1580218"/>
                </a:lnTo>
                <a:lnTo>
                  <a:pt x="0" y="1580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DDD07A49-F840-5604-F80C-E7AFBCB57BEE}"/>
              </a:ext>
            </a:extLst>
          </p:cNvPr>
          <p:cNvSpPr/>
          <p:nvPr/>
        </p:nvSpPr>
        <p:spPr>
          <a:xfrm>
            <a:off x="16533391" y="7412"/>
            <a:ext cx="1920240" cy="2031198"/>
          </a:xfrm>
          <a:custGeom>
            <a:avLst/>
            <a:gdLst/>
            <a:ahLst/>
            <a:cxnLst/>
            <a:rect l="l" t="t" r="r" b="b"/>
            <a:pathLst>
              <a:path w="2393409" h="2437732">
                <a:moveTo>
                  <a:pt x="0" y="0"/>
                </a:moveTo>
                <a:lnTo>
                  <a:pt x="2393410" y="0"/>
                </a:lnTo>
                <a:lnTo>
                  <a:pt x="2393410" y="2437731"/>
                </a:lnTo>
                <a:lnTo>
                  <a:pt x="0" y="24377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9154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8901969-0804-B864-3548-363F0EBA8C6E}"/>
              </a:ext>
            </a:extLst>
          </p:cNvPr>
          <p:cNvSpPr/>
          <p:nvPr/>
        </p:nvSpPr>
        <p:spPr>
          <a:xfrm>
            <a:off x="623206" y="2628900"/>
            <a:ext cx="17041587"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601EAF-9EE2-8740-620C-D6711F704D12}"/>
              </a:ext>
            </a:extLst>
          </p:cNvPr>
          <p:cNvSpPr txBox="1"/>
          <p:nvPr/>
        </p:nvSpPr>
        <p:spPr>
          <a:xfrm>
            <a:off x="6347028" y="2904307"/>
            <a:ext cx="10560384" cy="6637651"/>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Tích cực, chủ động, hăng hái hoàn thành tốt các nhiệm vụ được giao</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Tìm tòi, khám phá tài liêu, kiến thức liên quan đến nhiệm vụ</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Đóng góp ý kiến nhằm cải thiện nhiệm vụ được tốt hơn trong tương lai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Chủ động chia sẻ thông tin, vận động mọi người cùng tham gia hoạt động có ý nghĩa với mình.</a:t>
            </a:r>
          </a:p>
        </p:txBody>
      </p:sp>
      <p:sp>
        <p:nvSpPr>
          <p:cNvPr id="5" name="Freeform 10">
            <a:extLst>
              <a:ext uri="{FF2B5EF4-FFF2-40B4-BE49-F238E27FC236}">
                <a16:creationId xmlns:a16="http://schemas.microsoft.com/office/drawing/2014/main" id="{49720AE2-4086-EDFF-1181-B2C744FEACD1}"/>
              </a:ext>
            </a:extLst>
          </p:cNvPr>
          <p:cNvSpPr/>
          <p:nvPr/>
        </p:nvSpPr>
        <p:spPr>
          <a:xfrm rot="-1324339">
            <a:off x="17110730" y="8774168"/>
            <a:ext cx="927856" cy="1145667"/>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87E557A9-4118-C2FF-49C0-E933280561E2}"/>
              </a:ext>
            </a:extLst>
          </p:cNvPr>
          <p:cNvSpPr/>
          <p:nvPr/>
        </p:nvSpPr>
        <p:spPr>
          <a:xfrm rot="1318342">
            <a:off x="228789" y="9302929"/>
            <a:ext cx="1578420" cy="714739"/>
          </a:xfrm>
          <a:custGeom>
            <a:avLst/>
            <a:gdLst/>
            <a:ahLst/>
            <a:cxnLst/>
            <a:rect l="l" t="t" r="r" b="b"/>
            <a:pathLst>
              <a:path w="4828443" h="1580218">
                <a:moveTo>
                  <a:pt x="0" y="0"/>
                </a:moveTo>
                <a:lnTo>
                  <a:pt x="4828443" y="0"/>
                </a:lnTo>
                <a:lnTo>
                  <a:pt x="4828443" y="1580218"/>
                </a:lnTo>
                <a:lnTo>
                  <a:pt x="0" y="15802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E9D315E-8616-9FC7-B5AC-EAF12C89C269}"/>
              </a:ext>
            </a:extLst>
          </p:cNvPr>
          <p:cNvGrpSpPr/>
          <p:nvPr/>
        </p:nvGrpSpPr>
        <p:grpSpPr>
          <a:xfrm>
            <a:off x="457200" y="40391"/>
            <a:ext cx="16562408" cy="2158710"/>
            <a:chOff x="457200" y="40391"/>
            <a:chExt cx="16562408" cy="2158710"/>
          </a:xfrm>
        </p:grpSpPr>
        <p:sp>
          <p:nvSpPr>
            <p:cNvPr id="51" name="Line Callout 1 (Border and Accent Bar) 3">
              <a:extLst>
                <a:ext uri="{FF2B5EF4-FFF2-40B4-BE49-F238E27FC236}">
                  <a16:creationId xmlns:a16="http://schemas.microsoft.com/office/drawing/2014/main" id="{A96CAA27-1198-28CB-5DC4-51DF5BC5688B}"/>
                </a:ext>
              </a:extLst>
            </p:cNvPr>
            <p:cNvSpPr/>
            <p:nvPr/>
          </p:nvSpPr>
          <p:spPr>
            <a:xfrm>
              <a:off x="457200" y="602260"/>
              <a:ext cx="16078200" cy="1596841"/>
            </a:xfrm>
            <a:prstGeom prst="accentBorderCallout1">
              <a:avLst>
                <a:gd name="adj1" fmla="val 18750"/>
                <a:gd name="adj2" fmla="val -3127"/>
                <a:gd name="adj3" fmla="val 17954"/>
                <a:gd name="adj4" fmla="val -17509"/>
              </a:avLst>
            </a:prstGeom>
            <a:solidFill>
              <a:srgbClr val="F4F7ED"/>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lumMod val="50000"/>
                    </a:schemeClr>
                  </a:solidFill>
                  <a:latin typeface="Arial" panose="020B0604020202020204" pitchFamily="34" charset="0"/>
                  <a:cs typeface="Arial" panose="020B0604020202020204" pitchFamily="34" charset="0"/>
                </a:rPr>
                <a:t>Gợi ý: </a:t>
              </a:r>
              <a:r>
                <a:rPr lang="vi-VN" sz="3800">
                  <a:solidFill>
                    <a:schemeClr val="accent3">
                      <a:lumMod val="50000"/>
                    </a:schemeClr>
                  </a:solidFill>
                  <a:latin typeface="Arial" panose="020B0604020202020204" pitchFamily="34" charset="0"/>
                  <a:cs typeface="Arial" panose="020B0604020202020204" pitchFamily="34" charset="0"/>
                </a:rPr>
                <a:t>Biểu hiện của người có trách nhiệm (chị Năm) trong tình huống</a:t>
              </a:r>
              <a:endParaRPr lang="en-US" sz="3800" dirty="0">
                <a:solidFill>
                  <a:schemeClr val="accent3">
                    <a:lumMod val="50000"/>
                  </a:schemeClr>
                </a:solidFill>
                <a:latin typeface="Arial" panose="020B0604020202020204" pitchFamily="34" charset="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1DB3D866-B846-A7FE-CC8B-4C2439A23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5870" y="40391"/>
              <a:ext cx="1123738" cy="1123738"/>
            </a:xfrm>
            <a:prstGeom prst="rect">
              <a:avLst/>
            </a:prstGeom>
          </p:spPr>
        </p:pic>
      </p:grpSp>
      <p:grpSp>
        <p:nvGrpSpPr>
          <p:cNvPr id="14" name="Group 13">
            <a:extLst>
              <a:ext uri="{FF2B5EF4-FFF2-40B4-BE49-F238E27FC236}">
                <a16:creationId xmlns:a16="http://schemas.microsoft.com/office/drawing/2014/main" id="{9FAC2282-5D2D-60E0-EDC4-11034387334B}"/>
              </a:ext>
            </a:extLst>
          </p:cNvPr>
          <p:cNvGrpSpPr/>
          <p:nvPr/>
        </p:nvGrpSpPr>
        <p:grpSpPr>
          <a:xfrm>
            <a:off x="1245051" y="4296150"/>
            <a:ext cx="4658507" cy="3853963"/>
            <a:chOff x="1245051" y="4296150"/>
            <a:chExt cx="4658507" cy="3853963"/>
          </a:xfrm>
        </p:grpSpPr>
        <p:grpSp>
          <p:nvGrpSpPr>
            <p:cNvPr id="6" name="Group 8">
              <a:extLst>
                <a:ext uri="{FF2B5EF4-FFF2-40B4-BE49-F238E27FC236}">
                  <a16:creationId xmlns:a16="http://schemas.microsoft.com/office/drawing/2014/main" id="{A6985B23-7C59-70DE-4AB5-E7D2C896C97E}"/>
                </a:ext>
              </a:extLst>
            </p:cNvPr>
            <p:cNvGrpSpPr/>
            <p:nvPr/>
          </p:nvGrpSpPr>
          <p:grpSpPr>
            <a:xfrm>
              <a:off x="1245051" y="4296150"/>
              <a:ext cx="4658507" cy="3853963"/>
              <a:chOff x="0" y="0"/>
              <a:chExt cx="1100661" cy="893945"/>
            </a:xfrm>
          </p:grpSpPr>
          <p:sp>
            <p:nvSpPr>
              <p:cNvPr id="8" name="Freeform 9">
                <a:extLst>
                  <a:ext uri="{FF2B5EF4-FFF2-40B4-BE49-F238E27FC236}">
                    <a16:creationId xmlns:a16="http://schemas.microsoft.com/office/drawing/2014/main" id="{7C80C73B-4686-B93B-80ED-8A4F22B35200}"/>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9" name="TextBox 10">
                <a:extLst>
                  <a:ext uri="{FF2B5EF4-FFF2-40B4-BE49-F238E27FC236}">
                    <a16:creationId xmlns:a16="http://schemas.microsoft.com/office/drawing/2014/main" id="{89DFD9D4-CC8F-D1C4-D780-505C600F171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3" name="Picture 12" descr="A cartoon of a child holding a green bag&#10;&#10;Description automatically generated">
              <a:extLst>
                <a:ext uri="{FF2B5EF4-FFF2-40B4-BE49-F238E27FC236}">
                  <a16:creationId xmlns:a16="http://schemas.microsoft.com/office/drawing/2014/main" id="{FB1ED23A-2528-7CC8-2B4F-D7A899996F89}"/>
                </a:ext>
              </a:extLst>
            </p:cNvPr>
            <p:cNvPicPr>
              <a:picLocks noChangeAspect="1"/>
            </p:cNvPicPr>
            <p:nvPr/>
          </p:nvPicPr>
          <p:blipFill rotWithShape="1">
            <a:blip r:embed="rId8">
              <a:extLst>
                <a:ext uri="{28A0092B-C50C-407E-A947-70E740481C1C}">
                  <a14:useLocalDpi xmlns:a14="http://schemas.microsoft.com/office/drawing/2010/main" val="0"/>
                </a:ext>
              </a:extLst>
            </a:blip>
            <a:srcRect l="22800" t="4991" r="22800"/>
            <a:stretch/>
          </p:blipFill>
          <p:spPr>
            <a:xfrm>
              <a:off x="2676332" y="4543678"/>
              <a:ext cx="2064963" cy="3606435"/>
            </a:xfrm>
            <a:prstGeom prst="rect">
              <a:avLst/>
            </a:prstGeom>
          </p:spPr>
        </p:pic>
      </p:grpSp>
    </p:spTree>
    <p:extLst>
      <p:ext uri="{BB962C8B-B14F-4D97-AF65-F5344CB8AC3E}">
        <p14:creationId xmlns:p14="http://schemas.microsoft.com/office/powerpoint/2010/main" val="409763369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right)">
                                      <p:cBhvr>
                                        <p:cTn id="18" dur="500"/>
                                        <p:tgtEl>
                                          <p:spTgt spid="3">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right)">
                                      <p:cBhvr>
                                        <p:cTn id="22" dur="500"/>
                                        <p:tgtEl>
                                          <p:spTgt spid="3">
                                            <p:txEl>
                                              <p:pRg st="1" end="1"/>
                                            </p:txEl>
                                          </p:spTgt>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right)">
                                      <p:cBhvr>
                                        <p:cTn id="26" dur="500"/>
                                        <p:tgtEl>
                                          <p:spTgt spid="3">
                                            <p:txEl>
                                              <p:pRg st="2" end="2"/>
                                            </p:txEl>
                                          </p:spTgt>
                                        </p:tgtEl>
                                      </p:cBhvr>
                                    </p:animEffect>
                                  </p:childTnLst>
                                </p:cTn>
                              </p:par>
                            </p:childTnLst>
                          </p:cTn>
                        </p:par>
                        <p:par>
                          <p:cTn id="27" fill="hold">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right)">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798375">
            <a:off x="16079454" y="8985148"/>
            <a:ext cx="2131089" cy="921649"/>
          </a:xfrm>
          <a:custGeom>
            <a:avLst/>
            <a:gdLst/>
            <a:ahLst/>
            <a:cxnLst/>
            <a:rect l="l" t="t" r="r" b="b"/>
            <a:pathLst>
              <a:path w="4524657" h="1719370">
                <a:moveTo>
                  <a:pt x="0" y="0"/>
                </a:moveTo>
                <a:lnTo>
                  <a:pt x="4524656" y="0"/>
                </a:lnTo>
                <a:lnTo>
                  <a:pt x="4524656" y="1719369"/>
                </a:lnTo>
                <a:lnTo>
                  <a:pt x="0" y="171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29FDCEBF-57A1-0DAF-9DF2-C263FDBFC4B5}"/>
              </a:ext>
            </a:extLst>
          </p:cNvPr>
          <p:cNvSpPr/>
          <p:nvPr/>
        </p:nvSpPr>
        <p:spPr>
          <a:xfrm rot="1789248">
            <a:off x="-326654" y="-7835"/>
            <a:ext cx="1660671" cy="660758"/>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Rounded Rectangular Callout 13">
            <a:extLst>
              <a:ext uri="{FF2B5EF4-FFF2-40B4-BE49-F238E27FC236}">
                <a16:creationId xmlns:a16="http://schemas.microsoft.com/office/drawing/2014/main" id="{A61B6CBC-505D-3492-2049-F2C3E7099D92}"/>
              </a:ext>
            </a:extLst>
          </p:cNvPr>
          <p:cNvSpPr/>
          <p:nvPr/>
        </p:nvSpPr>
        <p:spPr>
          <a:xfrm>
            <a:off x="862250" y="1562100"/>
            <a:ext cx="6100742" cy="2209800"/>
          </a:xfrm>
          <a:prstGeom prst="wedgeRoundRectCallout">
            <a:avLst>
              <a:gd name="adj1" fmla="val -13492"/>
              <a:gd name="adj2" fmla="val 102774"/>
              <a:gd name="adj3" fmla="val 16667"/>
            </a:avLst>
          </a:prstGeom>
          <a:solidFill>
            <a:srgbClr val="E8F4F8"/>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2">
                    <a:lumMod val="50000"/>
                  </a:schemeClr>
                </a:solidFill>
                <a:latin typeface="Arial" panose="020B0604020202020204" pitchFamily="34" charset="0"/>
                <a:cs typeface="Arial" panose="020B0604020202020204" pitchFamily="34" charset="0"/>
              </a:rPr>
              <a:t>YÊU CẦU</a:t>
            </a:r>
            <a:endParaRPr lang="en-US" sz="50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7CA424CF-CFA4-8E4A-8B77-D856AC873C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553200" y="9005260"/>
            <a:ext cx="1678934" cy="600219"/>
          </a:xfrm>
          <a:prstGeom prst="rect">
            <a:avLst/>
          </a:prstGeom>
        </p:spPr>
      </p:pic>
      <p:grpSp>
        <p:nvGrpSpPr>
          <p:cNvPr id="11" name="Group 10">
            <a:extLst>
              <a:ext uri="{FF2B5EF4-FFF2-40B4-BE49-F238E27FC236}">
                <a16:creationId xmlns:a16="http://schemas.microsoft.com/office/drawing/2014/main" id="{BDCC6633-719A-4949-3D58-A3B76CA79569}"/>
              </a:ext>
            </a:extLst>
          </p:cNvPr>
          <p:cNvGrpSpPr/>
          <p:nvPr/>
        </p:nvGrpSpPr>
        <p:grpSpPr>
          <a:xfrm>
            <a:off x="8592178" y="952500"/>
            <a:ext cx="8570657" cy="7754367"/>
            <a:chOff x="8305800" y="965944"/>
            <a:chExt cx="9372600" cy="7682757"/>
          </a:xfrm>
        </p:grpSpPr>
        <p:grpSp>
          <p:nvGrpSpPr>
            <p:cNvPr id="12" name="Group 11">
              <a:extLst>
                <a:ext uri="{FF2B5EF4-FFF2-40B4-BE49-F238E27FC236}">
                  <a16:creationId xmlns:a16="http://schemas.microsoft.com/office/drawing/2014/main" id="{61350F97-1625-64EC-93C9-5375328DEBD5}"/>
                </a:ext>
              </a:extLst>
            </p:cNvPr>
            <p:cNvGrpSpPr/>
            <p:nvPr/>
          </p:nvGrpSpPr>
          <p:grpSpPr>
            <a:xfrm>
              <a:off x="8305800" y="2035551"/>
              <a:ext cx="9372600" cy="6613150"/>
              <a:chOff x="702894" y="3376974"/>
              <a:chExt cx="16350489" cy="5252191"/>
            </a:xfrm>
          </p:grpSpPr>
          <p:sp>
            <p:nvSpPr>
              <p:cNvPr id="14" name="Rectangle: Rounded Corners 13">
                <a:extLst>
                  <a:ext uri="{FF2B5EF4-FFF2-40B4-BE49-F238E27FC236}">
                    <a16:creationId xmlns:a16="http://schemas.microsoft.com/office/drawing/2014/main" id="{5AE8B5F6-225D-CF65-EC97-FEC0E5332D4A}"/>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1CBAE75-3CC6-7C08-4BE0-75CCDA3E25D9}"/>
                  </a:ext>
                </a:extLst>
              </p:cNvPr>
              <p:cNvSpPr/>
              <p:nvPr/>
            </p:nvSpPr>
            <p:spPr>
              <a:xfrm>
                <a:off x="1442787" y="3848213"/>
                <a:ext cx="14870701"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em hãy </a:t>
                </a:r>
                <a:r>
                  <a:rPr lang="vi-VN" sz="4400">
                    <a:solidFill>
                      <a:schemeClr val="tx1"/>
                    </a:solidFill>
                    <a:latin typeface="Arial" panose="020B0604020202020204" pitchFamily="34" charset="0"/>
                    <a:cs typeface="Arial" panose="020B0604020202020204" pitchFamily="34" charset="0"/>
                  </a:rPr>
                  <a:t>chia sẻ những điều học hỏi được sau khi tham gia các hoạt động học tập trong tiết học.</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13" name="Picture 16">
              <a:extLst>
                <a:ext uri="{FF2B5EF4-FFF2-40B4-BE49-F238E27FC236}">
                  <a16:creationId xmlns:a16="http://schemas.microsoft.com/office/drawing/2014/main" id="{11D1DEF1-F806-2954-4ED6-D3E4132E3B12}"/>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58319B05-5C23-20E6-FF37-E2B6AAB6CD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591" y="5274129"/>
            <a:ext cx="4254467" cy="5012871"/>
          </a:xfrm>
          <a:prstGeom prst="rect">
            <a:avLst/>
          </a:prstGeom>
        </p:spPr>
      </p:pic>
    </p:spTree>
    <p:extLst>
      <p:ext uri="{BB962C8B-B14F-4D97-AF65-F5344CB8AC3E}">
        <p14:creationId xmlns:p14="http://schemas.microsoft.com/office/powerpoint/2010/main" val="13213278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6822183">
            <a:off x="-703611" y="585103"/>
            <a:ext cx="2133464" cy="637599"/>
          </a:xfrm>
          <a:custGeom>
            <a:avLst/>
            <a:gdLst/>
            <a:ahLst/>
            <a:cxnLst/>
            <a:rect l="l" t="t" r="r" b="b"/>
            <a:pathLst>
              <a:path w="3593022" h="1365348">
                <a:moveTo>
                  <a:pt x="0" y="0"/>
                </a:moveTo>
                <a:lnTo>
                  <a:pt x="3593022" y="0"/>
                </a:lnTo>
                <a:lnTo>
                  <a:pt x="3593022" y="1365348"/>
                </a:lnTo>
                <a:lnTo>
                  <a:pt x="0" y="1365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17A28819-5F7C-D749-0CB9-04CE3AC81C00}"/>
              </a:ext>
            </a:extLst>
          </p:cNvPr>
          <p:cNvSpPr/>
          <p:nvPr/>
        </p:nvSpPr>
        <p:spPr>
          <a:xfrm>
            <a:off x="16436838" y="-56205"/>
            <a:ext cx="1905000" cy="1363042"/>
          </a:xfrm>
          <a:custGeom>
            <a:avLst/>
            <a:gdLst/>
            <a:ahLst/>
            <a:cxnLst/>
            <a:rect l="l" t="t" r="r" b="b"/>
            <a:pathLst>
              <a:path w="2529694" h="2377912">
                <a:moveTo>
                  <a:pt x="0" y="0"/>
                </a:moveTo>
                <a:lnTo>
                  <a:pt x="2529693" y="0"/>
                </a:lnTo>
                <a:lnTo>
                  <a:pt x="2529693" y="2377912"/>
                </a:lnTo>
                <a:lnTo>
                  <a:pt x="0" y="23779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1EC8710D-6F62-80B3-5EDB-7793DC6B4097}"/>
              </a:ext>
            </a:extLst>
          </p:cNvPr>
          <p:cNvGrpSpPr/>
          <p:nvPr/>
        </p:nvGrpSpPr>
        <p:grpSpPr>
          <a:xfrm>
            <a:off x="10439400" y="650369"/>
            <a:ext cx="6617862" cy="6722556"/>
            <a:chOff x="594846" y="1891431"/>
            <a:chExt cx="6229033" cy="6473161"/>
          </a:xfrm>
        </p:grpSpPr>
        <p:grpSp>
          <p:nvGrpSpPr>
            <p:cNvPr id="10" name="Group 9">
              <a:extLst>
                <a:ext uri="{FF2B5EF4-FFF2-40B4-BE49-F238E27FC236}">
                  <a16:creationId xmlns:a16="http://schemas.microsoft.com/office/drawing/2014/main" id="{2951CD19-07E2-AB1F-EFD8-C3785F947364}"/>
                </a:ext>
              </a:extLst>
            </p:cNvPr>
            <p:cNvGrpSpPr/>
            <p:nvPr/>
          </p:nvGrpSpPr>
          <p:grpSpPr>
            <a:xfrm>
              <a:off x="594846" y="2135559"/>
              <a:ext cx="6229033" cy="6229033"/>
              <a:chOff x="0" y="0"/>
              <a:chExt cx="812800" cy="812800"/>
            </a:xfrm>
          </p:grpSpPr>
          <p:sp>
            <p:nvSpPr>
              <p:cNvPr id="13" name="Freeform 7">
                <a:extLst>
                  <a:ext uri="{FF2B5EF4-FFF2-40B4-BE49-F238E27FC236}">
                    <a16:creationId xmlns:a16="http://schemas.microsoft.com/office/drawing/2014/main" id="{77342BDF-97CB-038A-44D8-43FC4190F22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79D2892-BB6A-4190-AA30-B1F63EF8EF4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1" name="Picture 11">
              <a:extLst>
                <a:ext uri="{FF2B5EF4-FFF2-40B4-BE49-F238E27FC236}">
                  <a16:creationId xmlns:a16="http://schemas.microsoft.com/office/drawing/2014/main" id="{8F23065E-A052-B612-FF34-27E9DBA691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12" name="TextBox 11">
              <a:extLst>
                <a:ext uri="{FF2B5EF4-FFF2-40B4-BE49-F238E27FC236}">
                  <a16:creationId xmlns:a16="http://schemas.microsoft.com/office/drawing/2014/main" id="{A289A405-8A2E-5581-BEC7-F8DDD5953710}"/>
                </a:ext>
              </a:extLst>
            </p:cNvPr>
            <p:cNvSpPr txBox="1"/>
            <p:nvPr/>
          </p:nvSpPr>
          <p:spPr>
            <a:xfrm>
              <a:off x="1216589" y="3954371"/>
              <a:ext cx="4985539" cy="2591409"/>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5" name="Picture 12">
            <a:extLst>
              <a:ext uri="{FF2B5EF4-FFF2-40B4-BE49-F238E27FC236}">
                <a16:creationId xmlns:a16="http://schemas.microsoft.com/office/drawing/2014/main" id="{C282BE10-99B5-2052-FD3B-5FAB5B3EBF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95602" y="5951896"/>
            <a:ext cx="3528674" cy="4329661"/>
          </a:xfrm>
          <a:prstGeom prst="rect">
            <a:avLst/>
          </a:prstGeom>
        </p:spPr>
      </p:pic>
      <p:grpSp>
        <p:nvGrpSpPr>
          <p:cNvPr id="16" name="Group 15">
            <a:extLst>
              <a:ext uri="{FF2B5EF4-FFF2-40B4-BE49-F238E27FC236}">
                <a16:creationId xmlns:a16="http://schemas.microsoft.com/office/drawing/2014/main" id="{5A0E2372-B88C-C5B4-5BAD-AFF09828E4AF}"/>
              </a:ext>
            </a:extLst>
          </p:cNvPr>
          <p:cNvGrpSpPr/>
          <p:nvPr/>
        </p:nvGrpSpPr>
        <p:grpSpPr>
          <a:xfrm>
            <a:off x="414210" y="690803"/>
            <a:ext cx="9144000" cy="2652132"/>
            <a:chOff x="0" y="880770"/>
            <a:chExt cx="9144000" cy="2652132"/>
          </a:xfrm>
        </p:grpSpPr>
        <p:grpSp>
          <p:nvGrpSpPr>
            <p:cNvPr id="17" name="Group 3">
              <a:extLst>
                <a:ext uri="{FF2B5EF4-FFF2-40B4-BE49-F238E27FC236}">
                  <a16:creationId xmlns:a16="http://schemas.microsoft.com/office/drawing/2014/main" id="{E763A0B0-A7BD-83FC-E27A-A7C958A1961C}"/>
                </a:ext>
              </a:extLst>
            </p:cNvPr>
            <p:cNvGrpSpPr/>
            <p:nvPr/>
          </p:nvGrpSpPr>
          <p:grpSpPr>
            <a:xfrm>
              <a:off x="0" y="880770"/>
              <a:ext cx="9144000" cy="2652132"/>
              <a:chOff x="0" y="0"/>
              <a:chExt cx="15038519" cy="4209364"/>
            </a:xfrm>
          </p:grpSpPr>
          <p:sp>
            <p:nvSpPr>
              <p:cNvPr id="19" name="Freeform 4">
                <a:extLst>
                  <a:ext uri="{FF2B5EF4-FFF2-40B4-BE49-F238E27FC236}">
                    <a16:creationId xmlns:a16="http://schemas.microsoft.com/office/drawing/2014/main" id="{CF251525-D58B-7E7D-775A-FBA5AF411DBC}"/>
                  </a:ext>
                </a:extLst>
              </p:cNvPr>
              <p:cNvSpPr/>
              <p:nvPr/>
            </p:nvSpPr>
            <p:spPr>
              <a:xfrm>
                <a:off x="0" y="-4262"/>
                <a:ext cx="15046265" cy="4215850"/>
              </a:xfrm>
              <a:custGeom>
                <a:avLst/>
                <a:gdLst/>
                <a:ahLst/>
                <a:cxnLst/>
                <a:rect l="l" t="t" r="r" b="b"/>
                <a:pathLst>
                  <a:path w="15046265" h="4215850">
                    <a:moveTo>
                      <a:pt x="14107365" y="4204662"/>
                    </a:moveTo>
                    <a:cubicBezTo>
                      <a:pt x="14107365" y="4204662"/>
                      <a:pt x="13687613" y="4215850"/>
                      <a:pt x="13225028" y="4213228"/>
                    </a:cubicBezTo>
                    <a:cubicBezTo>
                      <a:pt x="4709966" y="4211066"/>
                      <a:pt x="1057073" y="4203241"/>
                      <a:pt x="1057073" y="4203241"/>
                    </a:cubicBezTo>
                    <a:cubicBezTo>
                      <a:pt x="812931" y="4194407"/>
                      <a:pt x="565145" y="4177426"/>
                      <a:pt x="398404" y="4119248"/>
                    </a:cubicBezTo>
                    <a:cubicBezTo>
                      <a:pt x="120505" y="4022287"/>
                      <a:pt x="0" y="3844758"/>
                      <a:pt x="0" y="1453566"/>
                    </a:cubicBezTo>
                    <a:cubicBezTo>
                      <a:pt x="8536" y="440430"/>
                      <a:pt x="34263" y="311302"/>
                      <a:pt x="140291" y="225758"/>
                    </a:cubicBezTo>
                    <a:cubicBezTo>
                      <a:pt x="342602" y="62530"/>
                      <a:pt x="736658" y="7673"/>
                      <a:pt x="1155311" y="7673"/>
                    </a:cubicBezTo>
                    <a:cubicBezTo>
                      <a:pt x="1155311" y="7673"/>
                      <a:pt x="1551711" y="15681"/>
                      <a:pt x="10637045" y="7673"/>
                    </a:cubicBezTo>
                    <a:cubicBezTo>
                      <a:pt x="13468686" y="0"/>
                      <a:pt x="13932613" y="7673"/>
                      <a:pt x="13932613" y="7673"/>
                    </a:cubicBezTo>
                    <a:cubicBezTo>
                      <a:pt x="14300921" y="15152"/>
                      <a:pt x="14664234" y="84484"/>
                      <a:pt x="14861973" y="207066"/>
                    </a:cubicBezTo>
                    <a:cubicBezTo>
                      <a:pt x="15012991" y="300683"/>
                      <a:pt x="15046265" y="425358"/>
                      <a:pt x="15037126" y="1453566"/>
                    </a:cubicBezTo>
                    <a:cubicBezTo>
                      <a:pt x="15037126" y="3962723"/>
                      <a:pt x="14754129" y="4176821"/>
                      <a:pt x="14107365" y="4204662"/>
                    </a:cubicBezTo>
                  </a:path>
                </a:pathLst>
              </a:custGeom>
              <a:solidFill>
                <a:schemeClr val="accent1">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BD0E5913-BBAE-47E6-A01A-03AE14A53C5D}"/>
                </a:ext>
              </a:extLst>
            </p:cNvPr>
            <p:cNvSpPr txBox="1"/>
            <p:nvPr/>
          </p:nvSpPr>
          <p:spPr>
            <a:xfrm>
              <a:off x="1339281" y="1293733"/>
              <a:ext cx="6466987"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ngày hôm nay</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0A0C13EA-3254-86BE-AA05-60DE0FE1865E}"/>
              </a:ext>
            </a:extLst>
          </p:cNvPr>
          <p:cNvGrpSpPr/>
          <p:nvPr/>
        </p:nvGrpSpPr>
        <p:grpSpPr>
          <a:xfrm>
            <a:off x="414210" y="3651919"/>
            <a:ext cx="9148710" cy="3111018"/>
            <a:chOff x="0" y="3532616"/>
            <a:chExt cx="9148710" cy="3111018"/>
          </a:xfrm>
        </p:grpSpPr>
        <p:grpSp>
          <p:nvGrpSpPr>
            <p:cNvPr id="21" name="Group 5">
              <a:extLst>
                <a:ext uri="{FF2B5EF4-FFF2-40B4-BE49-F238E27FC236}">
                  <a16:creationId xmlns:a16="http://schemas.microsoft.com/office/drawing/2014/main" id="{FF2365C9-DB99-2DC5-6E62-D1ADBCA0DAFF}"/>
                </a:ext>
              </a:extLst>
            </p:cNvPr>
            <p:cNvGrpSpPr/>
            <p:nvPr/>
          </p:nvGrpSpPr>
          <p:grpSpPr>
            <a:xfrm>
              <a:off x="0" y="3532616"/>
              <a:ext cx="9148710" cy="3111018"/>
              <a:chOff x="0" y="-4262"/>
              <a:chExt cx="15046265" cy="4463361"/>
            </a:xfrm>
          </p:grpSpPr>
          <p:sp>
            <p:nvSpPr>
              <p:cNvPr id="23" name="Freeform 6">
                <a:extLst>
                  <a:ext uri="{FF2B5EF4-FFF2-40B4-BE49-F238E27FC236}">
                    <a16:creationId xmlns:a16="http://schemas.microsoft.com/office/drawing/2014/main" id="{7C4636CA-5047-6A07-4CAD-738087B1AB81}"/>
                  </a:ext>
                </a:extLst>
              </p:cNvPr>
              <p:cNvSpPr/>
              <p:nvPr/>
            </p:nvSpPr>
            <p:spPr>
              <a:xfrm>
                <a:off x="0" y="-4262"/>
                <a:ext cx="15046265" cy="4463361"/>
              </a:xfrm>
              <a:custGeom>
                <a:avLst/>
                <a:gdLst/>
                <a:ahLst/>
                <a:cxnLst/>
                <a:rect l="l" t="t" r="r" b="b"/>
                <a:pathLst>
                  <a:path w="15046265" h="4215850">
                    <a:moveTo>
                      <a:pt x="14107365" y="4204662"/>
                    </a:moveTo>
                    <a:cubicBezTo>
                      <a:pt x="14107365" y="4204662"/>
                      <a:pt x="13687613" y="4215850"/>
                      <a:pt x="13225028" y="4213228"/>
                    </a:cubicBezTo>
                    <a:cubicBezTo>
                      <a:pt x="4709966" y="4211066"/>
                      <a:pt x="1057073" y="4203241"/>
                      <a:pt x="1057073" y="4203241"/>
                    </a:cubicBezTo>
                    <a:cubicBezTo>
                      <a:pt x="812931" y="4194407"/>
                      <a:pt x="565145" y="4177426"/>
                      <a:pt x="398404" y="4119248"/>
                    </a:cubicBezTo>
                    <a:cubicBezTo>
                      <a:pt x="120505" y="4022287"/>
                      <a:pt x="0" y="3844758"/>
                      <a:pt x="0" y="1453566"/>
                    </a:cubicBezTo>
                    <a:cubicBezTo>
                      <a:pt x="8536" y="440430"/>
                      <a:pt x="34263" y="311302"/>
                      <a:pt x="140291" y="225758"/>
                    </a:cubicBezTo>
                    <a:cubicBezTo>
                      <a:pt x="342602" y="62530"/>
                      <a:pt x="736658" y="7673"/>
                      <a:pt x="1155311" y="7673"/>
                    </a:cubicBezTo>
                    <a:cubicBezTo>
                      <a:pt x="1155311" y="7673"/>
                      <a:pt x="1551711" y="15681"/>
                      <a:pt x="10637045" y="7673"/>
                    </a:cubicBezTo>
                    <a:cubicBezTo>
                      <a:pt x="13468686" y="0"/>
                      <a:pt x="13932613" y="7673"/>
                      <a:pt x="13932613" y="7673"/>
                    </a:cubicBezTo>
                    <a:cubicBezTo>
                      <a:pt x="14300921" y="15152"/>
                      <a:pt x="14664234" y="84484"/>
                      <a:pt x="14861973" y="207066"/>
                    </a:cubicBezTo>
                    <a:cubicBezTo>
                      <a:pt x="15012991" y="300683"/>
                      <a:pt x="15046265" y="425358"/>
                      <a:pt x="15037126" y="1453566"/>
                    </a:cubicBezTo>
                    <a:cubicBezTo>
                      <a:pt x="15037126" y="3962723"/>
                      <a:pt x="14754129" y="4176821"/>
                      <a:pt x="14107365" y="4204662"/>
                    </a:cubicBezTo>
                  </a:path>
                </a:pathLst>
              </a:custGeom>
              <a:solidFill>
                <a:schemeClr val="accent1">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90874F07-F117-8C78-33C3-780E6C4399AE}"/>
                </a:ext>
              </a:extLst>
            </p:cNvPr>
            <p:cNvSpPr txBox="1"/>
            <p:nvPr/>
          </p:nvSpPr>
          <p:spPr>
            <a:xfrm>
              <a:off x="1143714" y="3650070"/>
              <a:ext cx="6579860" cy="274825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Sống có trách nhiệm với bản thân, gia đình, và với mọi người xung quanh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3AF9637-48D7-4BC6-2AE2-5427D27CCF75}"/>
              </a:ext>
            </a:extLst>
          </p:cNvPr>
          <p:cNvGrpSpPr/>
          <p:nvPr/>
        </p:nvGrpSpPr>
        <p:grpSpPr>
          <a:xfrm>
            <a:off x="425096" y="7181270"/>
            <a:ext cx="9148710" cy="2652132"/>
            <a:chOff x="10886" y="7061967"/>
            <a:chExt cx="9148710" cy="2652132"/>
          </a:xfrm>
        </p:grpSpPr>
        <p:grpSp>
          <p:nvGrpSpPr>
            <p:cNvPr id="25" name="Group 7">
              <a:extLst>
                <a:ext uri="{FF2B5EF4-FFF2-40B4-BE49-F238E27FC236}">
                  <a16:creationId xmlns:a16="http://schemas.microsoft.com/office/drawing/2014/main" id="{CCD92FD9-E046-B6D1-0C4A-C37298DACEB7}"/>
                </a:ext>
              </a:extLst>
            </p:cNvPr>
            <p:cNvGrpSpPr/>
            <p:nvPr/>
          </p:nvGrpSpPr>
          <p:grpSpPr>
            <a:xfrm>
              <a:off x="10886" y="7061967"/>
              <a:ext cx="9148710" cy="2652132"/>
              <a:chOff x="0" y="0"/>
              <a:chExt cx="15038519" cy="4209364"/>
            </a:xfrm>
          </p:grpSpPr>
          <p:sp>
            <p:nvSpPr>
              <p:cNvPr id="27" name="Freeform 8">
                <a:extLst>
                  <a:ext uri="{FF2B5EF4-FFF2-40B4-BE49-F238E27FC236}">
                    <a16:creationId xmlns:a16="http://schemas.microsoft.com/office/drawing/2014/main" id="{B013B874-CFAF-A3C8-DBFF-7624FC7569CC}"/>
                  </a:ext>
                </a:extLst>
              </p:cNvPr>
              <p:cNvSpPr/>
              <p:nvPr/>
            </p:nvSpPr>
            <p:spPr>
              <a:xfrm>
                <a:off x="0" y="-4262"/>
                <a:ext cx="15046265" cy="4215850"/>
              </a:xfrm>
              <a:custGeom>
                <a:avLst/>
                <a:gdLst/>
                <a:ahLst/>
                <a:cxnLst/>
                <a:rect l="l" t="t" r="r" b="b"/>
                <a:pathLst>
                  <a:path w="15046265" h="4215850">
                    <a:moveTo>
                      <a:pt x="14107365" y="4204662"/>
                    </a:moveTo>
                    <a:cubicBezTo>
                      <a:pt x="14107365" y="4204662"/>
                      <a:pt x="13687613" y="4215850"/>
                      <a:pt x="13225028" y="4213228"/>
                    </a:cubicBezTo>
                    <a:cubicBezTo>
                      <a:pt x="4709966" y="4211066"/>
                      <a:pt x="1057073" y="4203241"/>
                      <a:pt x="1057073" y="4203241"/>
                    </a:cubicBezTo>
                    <a:cubicBezTo>
                      <a:pt x="812931" y="4194407"/>
                      <a:pt x="565145" y="4177426"/>
                      <a:pt x="398404" y="4119248"/>
                    </a:cubicBezTo>
                    <a:cubicBezTo>
                      <a:pt x="120505" y="4022287"/>
                      <a:pt x="0" y="3844758"/>
                      <a:pt x="0" y="1453566"/>
                    </a:cubicBezTo>
                    <a:cubicBezTo>
                      <a:pt x="8536" y="440430"/>
                      <a:pt x="34263" y="311302"/>
                      <a:pt x="140291" y="225758"/>
                    </a:cubicBezTo>
                    <a:cubicBezTo>
                      <a:pt x="342602" y="62530"/>
                      <a:pt x="736658" y="7673"/>
                      <a:pt x="1155311" y="7673"/>
                    </a:cubicBezTo>
                    <a:cubicBezTo>
                      <a:pt x="1155311" y="7673"/>
                      <a:pt x="1551711" y="15681"/>
                      <a:pt x="10637045" y="7673"/>
                    </a:cubicBezTo>
                    <a:cubicBezTo>
                      <a:pt x="13468686" y="0"/>
                      <a:pt x="13932613" y="7673"/>
                      <a:pt x="13932613" y="7673"/>
                    </a:cubicBezTo>
                    <a:cubicBezTo>
                      <a:pt x="14300921" y="15152"/>
                      <a:pt x="14664234" y="84484"/>
                      <a:pt x="14861973" y="207066"/>
                    </a:cubicBezTo>
                    <a:cubicBezTo>
                      <a:pt x="15012991" y="300683"/>
                      <a:pt x="15046265" y="425358"/>
                      <a:pt x="15037126" y="1453566"/>
                    </a:cubicBezTo>
                    <a:cubicBezTo>
                      <a:pt x="15037126" y="3962723"/>
                      <a:pt x="14754129" y="4176821"/>
                      <a:pt x="14107365" y="4204662"/>
                    </a:cubicBezTo>
                  </a:path>
                </a:pathLst>
              </a:custGeom>
              <a:solidFill>
                <a:schemeClr val="accent1">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E94997DC-6F6E-214F-C102-ACB31ED5E616}"/>
                </a:ext>
              </a:extLst>
            </p:cNvPr>
            <p:cNvSpPr txBox="1"/>
            <p:nvPr/>
          </p:nvSpPr>
          <p:spPr>
            <a:xfrm>
              <a:off x="562525" y="8033448"/>
              <a:ext cx="8050144"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p>
          </p:txBody>
        </p:sp>
      </p:grpSp>
    </p:spTree>
    <p:extLst>
      <p:ext uri="{BB962C8B-B14F-4D97-AF65-F5344CB8AC3E}">
        <p14:creationId xmlns:p14="http://schemas.microsoft.com/office/powerpoint/2010/main" val="177247520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5670D75E-C207-5252-2F73-EE924970A198}"/>
              </a:ext>
            </a:extLst>
          </p:cNvPr>
          <p:cNvSpPr/>
          <p:nvPr/>
        </p:nvSpPr>
        <p:spPr>
          <a:xfrm>
            <a:off x="1143000" y="1353436"/>
            <a:ext cx="15748159" cy="8321518"/>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12215" y="6515997"/>
            <a:ext cx="4425579" cy="4029579"/>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789248">
            <a:off x="-623956" y="506388"/>
            <a:ext cx="4077460" cy="1334442"/>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11">
            <a:extLst>
              <a:ext uri="{FF2B5EF4-FFF2-40B4-BE49-F238E27FC236}">
                <a16:creationId xmlns:a16="http://schemas.microsoft.com/office/drawing/2014/main" id="{E456FBD7-E3AF-81DE-0346-E6ADA2EF0F6A}"/>
              </a:ext>
            </a:extLst>
          </p:cNvPr>
          <p:cNvSpPr txBox="1"/>
          <p:nvPr/>
        </p:nvSpPr>
        <p:spPr>
          <a:xfrm>
            <a:off x="4324350" y="3749144"/>
            <a:ext cx="9639300" cy="2788712"/>
          </a:xfrm>
          <a:prstGeom prst="rect">
            <a:avLst/>
          </a:prstGeom>
        </p:spPr>
        <p:txBody>
          <a:bodyPr wrap="square" lIns="0" tIns="0" rIns="0" bIns="0" rtlCol="0" anchor="t">
            <a:spAutoFit/>
          </a:bodyPr>
          <a:lstStyle/>
          <a:p>
            <a:pPr algn="ctr">
              <a:lnSpc>
                <a:spcPct val="150000"/>
              </a:lnSpc>
              <a:spcBef>
                <a:spcPct val="0"/>
              </a:spcBef>
            </a:pPr>
            <a:r>
              <a:rPr lang="vi-VN" sz="4200">
                <a:solidFill>
                  <a:schemeClr val="accent1">
                    <a:lumMod val="50000"/>
                  </a:schemeClr>
                </a:solidFill>
                <a:latin typeface="Arial" panose="020B0604020202020204" pitchFamily="34" charset="0"/>
                <a:cs typeface="Arial" panose="020B0604020202020204" pitchFamily="34" charset="0"/>
              </a:rPr>
              <a:t>Kết thúc trò chơi, </a:t>
            </a:r>
            <a:r>
              <a:rPr lang="en-US" sz="4200">
                <a:solidFill>
                  <a:schemeClr val="accent1">
                    <a:lumMod val="50000"/>
                  </a:schemeClr>
                </a:solidFill>
                <a:latin typeface="Arial" panose="020B0604020202020204" pitchFamily="34" charset="0"/>
                <a:cs typeface="Arial" panose="020B0604020202020204" pitchFamily="34" charset="0"/>
              </a:rPr>
              <a:t>các em </a:t>
            </a:r>
            <a:r>
              <a:rPr lang="vi-VN" sz="4200">
                <a:solidFill>
                  <a:schemeClr val="accent1">
                    <a:lumMod val="50000"/>
                  </a:schemeClr>
                </a:solidFill>
                <a:latin typeface="Arial" panose="020B0604020202020204" pitchFamily="34" charset="0"/>
                <a:cs typeface="Arial" panose="020B0604020202020204" pitchFamily="34" charset="0"/>
              </a:rPr>
              <a:t>trả lời câu hỏi: </a:t>
            </a:r>
            <a:r>
              <a:rPr lang="vi-VN" sz="4200" b="1" i="1">
                <a:solidFill>
                  <a:schemeClr val="accent1">
                    <a:lumMod val="50000"/>
                  </a:schemeClr>
                </a:solidFill>
                <a:latin typeface="Arial" panose="020B0604020202020204" pitchFamily="34" charset="0"/>
                <a:cs typeface="Arial" panose="020B0604020202020204" pitchFamily="34" charset="0"/>
              </a:rPr>
              <a:t>Nêu cảm nhận và những điều rút ra được sau khi tham gia chơi trò chơi?</a:t>
            </a:r>
            <a:endParaRPr lang="vi-VN" sz="4200" b="1" i="1" dirty="0">
              <a:solidFill>
                <a:schemeClr val="accent1">
                  <a:lumMod val="50000"/>
                </a:schemeClr>
              </a:solidFill>
              <a:latin typeface="Arial" panose="020B0604020202020204" pitchFamily="34" charset="0"/>
              <a:cs typeface="Arial" panose="020B0604020202020204" pitchFamily="34" charset="0"/>
            </a:endParaRPr>
          </a:p>
        </p:txBody>
      </p:sp>
      <p:pic>
        <p:nvPicPr>
          <p:cNvPr id="22" name="Picture 21" descr="Logo&#10;&#10;Description automatically generated">
            <a:extLst>
              <a:ext uri="{FF2B5EF4-FFF2-40B4-BE49-F238E27FC236}">
                <a16:creationId xmlns:a16="http://schemas.microsoft.com/office/drawing/2014/main" id="{F593DDB5-C79D-3AED-868D-20D756B65F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28479"/>
            <a:ext cx="3907882" cy="3994230"/>
          </a:xfrm>
          <a:prstGeom prst="rect">
            <a:avLst/>
          </a:prstGeom>
        </p:spPr>
      </p:pic>
    </p:spTree>
    <p:extLst>
      <p:ext uri="{BB962C8B-B14F-4D97-AF65-F5344CB8AC3E}">
        <p14:creationId xmlns:p14="http://schemas.microsoft.com/office/powerpoint/2010/main" val="39669384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96300"/>
            <a:ext cx="18288000" cy="1790700"/>
          </a:xfrm>
          <a:prstGeom prst="rect">
            <a:avLst/>
          </a:prstGeom>
          <a:solidFill>
            <a:srgbClr val="EDECED"/>
          </a:solidFill>
        </p:spPr>
        <p:txBody>
          <a:bodyPr/>
          <a:lstStyle/>
          <a:p>
            <a:endParaRPr lang="en-US"/>
          </a:p>
        </p:txBody>
      </p:sp>
      <p:sp>
        <p:nvSpPr>
          <p:cNvPr id="3" name="Freeform 3"/>
          <p:cNvSpPr/>
          <p:nvPr/>
        </p:nvSpPr>
        <p:spPr>
          <a:xfrm>
            <a:off x="2971800" y="6179032"/>
            <a:ext cx="5835719" cy="3866265"/>
          </a:xfrm>
          <a:custGeom>
            <a:avLst/>
            <a:gdLst/>
            <a:ahLst/>
            <a:cxnLst/>
            <a:rect l="l" t="t" r="r" b="b"/>
            <a:pathLst>
              <a:path w="8003868" h="4554929">
                <a:moveTo>
                  <a:pt x="0" y="0"/>
                </a:moveTo>
                <a:lnTo>
                  <a:pt x="8003869" y="0"/>
                </a:lnTo>
                <a:lnTo>
                  <a:pt x="8003869" y="4554929"/>
                </a:lnTo>
                <a:lnTo>
                  <a:pt x="0" y="4554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9144000" y="5771827"/>
            <a:ext cx="5355333" cy="4273470"/>
          </a:xfrm>
          <a:custGeom>
            <a:avLst/>
            <a:gdLst/>
            <a:ahLst/>
            <a:cxnLst/>
            <a:rect l="l" t="t" r="r" b="b"/>
            <a:pathLst>
              <a:path w="7345004" h="5034666">
                <a:moveTo>
                  <a:pt x="7345005" y="0"/>
                </a:moveTo>
                <a:lnTo>
                  <a:pt x="0" y="0"/>
                </a:lnTo>
                <a:lnTo>
                  <a:pt x="0" y="5034667"/>
                </a:lnTo>
                <a:lnTo>
                  <a:pt x="7345005" y="5034667"/>
                </a:lnTo>
                <a:lnTo>
                  <a:pt x="734500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C66619B0-FC4A-45CE-AFD0-2B29C65152E4}"/>
              </a:ext>
            </a:extLst>
          </p:cNvPr>
          <p:cNvSpPr txBox="1"/>
          <p:nvPr/>
        </p:nvSpPr>
        <p:spPr>
          <a:xfrm>
            <a:off x="723899" y="2324823"/>
            <a:ext cx="16840201" cy="3205301"/>
          </a:xfrm>
          <a:prstGeom prst="rect">
            <a:avLst/>
          </a:prstGeom>
        </p:spPr>
        <p:txBody>
          <a:bodyPr wrap="square" lIns="0" tIns="0" rIns="0" bIns="0" rtlCol="0" anchor="t">
            <a:spAutoFit/>
          </a:bodyPr>
          <a:lstStyle/>
          <a:p>
            <a:pPr algn="ctr">
              <a:lnSpc>
                <a:spcPct val="150000"/>
              </a:lnSpc>
            </a:pPr>
            <a:r>
              <a:rPr lang="en-US" sz="7400" b="1">
                <a:solidFill>
                  <a:schemeClr val="accent2">
                    <a:lumMod val="50000"/>
                  </a:schemeClr>
                </a:solidFill>
                <a:latin typeface="Arial" panose="020B0604020202020204" pitchFamily="34" charset="0"/>
                <a:cs typeface="Arial" panose="020B0604020202020204" pitchFamily="34" charset="0"/>
              </a:rPr>
              <a:t>CẢM ƠN TẤT CẢ CÁC EM ĐÃ CHÚ Ý LẮNG NGHE, HẸN GẶP LẠI!</a:t>
            </a:r>
            <a:endParaRPr lang="en-US" sz="74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53616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7">
            <a:extLst>
              <a:ext uri="{FF2B5EF4-FFF2-40B4-BE49-F238E27FC236}">
                <a16:creationId xmlns:a16="http://schemas.microsoft.com/office/drawing/2014/main" id="{5DB500C9-8940-FC19-FAEA-91D3117AF274}"/>
              </a:ext>
            </a:extLst>
          </p:cNvPr>
          <p:cNvSpPr/>
          <p:nvPr/>
        </p:nvSpPr>
        <p:spPr>
          <a:xfrm rot="68737">
            <a:off x="16929141" y="288854"/>
            <a:ext cx="968869" cy="1284043"/>
          </a:xfrm>
          <a:custGeom>
            <a:avLst/>
            <a:gdLst/>
            <a:ahLst/>
            <a:cxnLst/>
            <a:rect l="l" t="t" r="r" b="b"/>
            <a:pathLst>
              <a:path w="968869" h="1284043">
                <a:moveTo>
                  <a:pt x="0" y="0"/>
                </a:moveTo>
                <a:lnTo>
                  <a:pt x="968868" y="0"/>
                </a:lnTo>
                <a:lnTo>
                  <a:pt x="968868" y="1284043"/>
                </a:lnTo>
                <a:lnTo>
                  <a:pt x="0" y="1284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A87B5883-1A43-FC81-2875-8F0AE5945D6A}"/>
              </a:ext>
            </a:extLst>
          </p:cNvPr>
          <p:cNvSpPr/>
          <p:nvPr/>
        </p:nvSpPr>
        <p:spPr>
          <a:xfrm>
            <a:off x="457200" y="3009900"/>
            <a:ext cx="17449799" cy="650198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52D5E5F9-64E8-97F5-2662-1F122528B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68" y="8764622"/>
            <a:ext cx="1332743" cy="1332743"/>
          </a:xfrm>
          <a:prstGeom prst="rect">
            <a:avLst/>
          </a:prstGeom>
        </p:spPr>
      </p:pic>
      <p:sp>
        <p:nvSpPr>
          <p:cNvPr id="6" name="TextBox 5">
            <a:extLst>
              <a:ext uri="{FF2B5EF4-FFF2-40B4-BE49-F238E27FC236}">
                <a16:creationId xmlns:a16="http://schemas.microsoft.com/office/drawing/2014/main" id="{16E4B4BC-033E-0150-C2D6-27DDCAB40C1C}"/>
              </a:ext>
            </a:extLst>
          </p:cNvPr>
          <p:cNvSpPr txBox="1"/>
          <p:nvPr/>
        </p:nvSpPr>
        <p:spPr>
          <a:xfrm>
            <a:off x="925885" y="3216644"/>
            <a:ext cx="7965332" cy="5758628"/>
          </a:xfrm>
          <a:prstGeom prst="rect">
            <a:avLst/>
          </a:prstGeom>
          <a:noFill/>
        </p:spPr>
        <p:txBody>
          <a:bodyPr wrap="square">
            <a:spAutoFit/>
          </a:bodyPr>
          <a:lstStyle/>
          <a:p>
            <a:pPr marR="0" algn="ctr">
              <a:lnSpc>
                <a:spcPct val="200000"/>
              </a:lnSpc>
              <a:spcBef>
                <a:spcPts val="0"/>
              </a:spcBef>
              <a:spcAft>
                <a:spcPts val="0"/>
              </a:spcAft>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Những hành động giúp bố mẹ:</a:t>
            </a: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Rửa bát, dọn dẹp</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Nhặt rau</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Quét sân, quét nhà</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Giặt quần áo, xếp quần áo vào tủ</a:t>
            </a:r>
          </a:p>
        </p:txBody>
      </p:sp>
      <p:sp>
        <p:nvSpPr>
          <p:cNvPr id="7" name="Line Callout 1 (Border and Accent Bar) 3">
            <a:extLst>
              <a:ext uri="{FF2B5EF4-FFF2-40B4-BE49-F238E27FC236}">
                <a16:creationId xmlns:a16="http://schemas.microsoft.com/office/drawing/2014/main" id="{3FABAA33-A9A4-6213-600F-2D6B05729584}"/>
              </a:ext>
            </a:extLst>
          </p:cNvPr>
          <p:cNvSpPr/>
          <p:nvPr/>
        </p:nvSpPr>
        <p:spPr>
          <a:xfrm>
            <a:off x="457200" y="617132"/>
            <a:ext cx="13792200" cy="2062896"/>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a:t>
            </a:r>
            <a:r>
              <a:rPr lang="en-US" sz="4000">
                <a:solidFill>
                  <a:schemeClr val="tx2">
                    <a:lumMod val="50000"/>
                  </a:schemeClr>
                </a:solidFill>
                <a:latin typeface="Arial" panose="020B0604020202020204" pitchFamily="34" charset="0"/>
                <a:cs typeface="Arial" panose="020B0604020202020204" pitchFamily="34" charset="0"/>
              </a:rPr>
              <a:t>: Một số </a:t>
            </a:r>
            <a:r>
              <a:rPr lang="vi-VN" sz="4000">
                <a:solidFill>
                  <a:schemeClr val="tx2">
                    <a:lumMod val="50000"/>
                  </a:schemeClr>
                </a:solidFill>
                <a:latin typeface="Arial" panose="020B0604020202020204" pitchFamily="34" charset="0"/>
                <a:cs typeface="Arial" panose="020B0604020202020204" pitchFamily="34" charset="0"/>
              </a:rPr>
              <a:t>việc làm thể hiện trách nhiệm với bản thân, gia đình, thầy cô và bạn bè:</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8" name="Picture 2" descr="Bé giúp mẹ việc nhà, nhà sạch đẹp mẹ tươi vui | Gia Đình Nestlé">
            <a:extLst>
              <a:ext uri="{FF2B5EF4-FFF2-40B4-BE49-F238E27FC236}">
                <a16:creationId xmlns:a16="http://schemas.microsoft.com/office/drawing/2014/main" id="{B3760D0D-4B3F-9857-F82D-886A11B0E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3261" y="3615751"/>
            <a:ext cx="4067175" cy="225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Sai lầm khi làm hết việc nhà để con chuyên tâm học">
            <a:extLst>
              <a:ext uri="{FF2B5EF4-FFF2-40B4-BE49-F238E27FC236}">
                <a16:creationId xmlns:a16="http://schemas.microsoft.com/office/drawing/2014/main" id="{BFFE677A-DC97-B22F-2FD2-0AE2F8520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4464" y="3615751"/>
            <a:ext cx="3750493" cy="225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Thay mẹ nấu cơm | Bài thơ Thay mẹ nấu cơm">
            <a:extLst>
              <a:ext uri="{FF2B5EF4-FFF2-40B4-BE49-F238E27FC236}">
                <a16:creationId xmlns:a16="http://schemas.microsoft.com/office/drawing/2014/main" id="{2358506D-D0CE-8394-EF21-5192459D00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260" y="6078570"/>
            <a:ext cx="4067175" cy="2863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8" descr="Dạy 18 kỹ năng sống cho trẻ mà bố mẹ không thể bỏ qua !">
            <a:extLst>
              <a:ext uri="{FF2B5EF4-FFF2-40B4-BE49-F238E27FC236}">
                <a16:creationId xmlns:a16="http://schemas.microsoft.com/office/drawing/2014/main" id="{5074CC71-4BE8-78B8-038E-0558304FC4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29" r="11578"/>
          <a:stretch/>
        </p:blipFill>
        <p:spPr bwMode="auto">
          <a:xfrm>
            <a:off x="13704463" y="6078570"/>
            <a:ext cx="3750493" cy="291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reeform 10">
            <a:extLst>
              <a:ext uri="{FF2B5EF4-FFF2-40B4-BE49-F238E27FC236}">
                <a16:creationId xmlns:a16="http://schemas.microsoft.com/office/drawing/2014/main" id="{7020BDAB-DFC1-ADBA-AB9D-C732FB5599F7}"/>
              </a:ext>
            </a:extLst>
          </p:cNvPr>
          <p:cNvSpPr/>
          <p:nvPr/>
        </p:nvSpPr>
        <p:spPr>
          <a:xfrm rot="-1324339">
            <a:off x="17263721" y="9022304"/>
            <a:ext cx="970524" cy="926668"/>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randombar(horizontal)">
                                      <p:cBhvr>
                                        <p:cTn id="41" dur="500"/>
                                        <p:tgtEl>
                                          <p:spTgt spid="6">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7">
            <a:extLst>
              <a:ext uri="{FF2B5EF4-FFF2-40B4-BE49-F238E27FC236}">
                <a16:creationId xmlns:a16="http://schemas.microsoft.com/office/drawing/2014/main" id="{5DB500C9-8940-FC19-FAEA-91D3117AF274}"/>
              </a:ext>
            </a:extLst>
          </p:cNvPr>
          <p:cNvSpPr/>
          <p:nvPr/>
        </p:nvSpPr>
        <p:spPr>
          <a:xfrm rot="68737">
            <a:off x="16929141" y="288854"/>
            <a:ext cx="968869" cy="1284043"/>
          </a:xfrm>
          <a:custGeom>
            <a:avLst/>
            <a:gdLst/>
            <a:ahLst/>
            <a:cxnLst/>
            <a:rect l="l" t="t" r="r" b="b"/>
            <a:pathLst>
              <a:path w="968869" h="1284043">
                <a:moveTo>
                  <a:pt x="0" y="0"/>
                </a:moveTo>
                <a:lnTo>
                  <a:pt x="968868" y="0"/>
                </a:lnTo>
                <a:lnTo>
                  <a:pt x="968868" y="1284043"/>
                </a:lnTo>
                <a:lnTo>
                  <a:pt x="0" y="1284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A87B5883-1A43-FC81-2875-8F0AE5945D6A}"/>
              </a:ext>
            </a:extLst>
          </p:cNvPr>
          <p:cNvSpPr/>
          <p:nvPr/>
        </p:nvSpPr>
        <p:spPr>
          <a:xfrm>
            <a:off x="457200" y="3009900"/>
            <a:ext cx="17449799" cy="650198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6D9"/>
          </a:solidFill>
        </p:spPr>
        <p:txBody>
          <a:bodyPr/>
          <a:lstStyle/>
          <a:p>
            <a:endParaRPr lang="en-US">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52D5E5F9-64E8-97F5-2662-1F122528B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68" y="8764622"/>
            <a:ext cx="1332743" cy="1332743"/>
          </a:xfrm>
          <a:prstGeom prst="rect">
            <a:avLst/>
          </a:prstGeom>
        </p:spPr>
      </p:pic>
      <p:sp>
        <p:nvSpPr>
          <p:cNvPr id="7" name="Line Callout 1 (Border and Accent Bar) 3">
            <a:extLst>
              <a:ext uri="{FF2B5EF4-FFF2-40B4-BE49-F238E27FC236}">
                <a16:creationId xmlns:a16="http://schemas.microsoft.com/office/drawing/2014/main" id="{3FABAA33-A9A4-6213-600F-2D6B05729584}"/>
              </a:ext>
            </a:extLst>
          </p:cNvPr>
          <p:cNvSpPr/>
          <p:nvPr/>
        </p:nvSpPr>
        <p:spPr>
          <a:xfrm>
            <a:off x="457200" y="617132"/>
            <a:ext cx="13792200" cy="2062896"/>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a:t>
            </a:r>
            <a:r>
              <a:rPr lang="en-US" sz="4000">
                <a:solidFill>
                  <a:schemeClr val="tx2">
                    <a:lumMod val="50000"/>
                  </a:schemeClr>
                </a:solidFill>
                <a:latin typeface="Arial" panose="020B0604020202020204" pitchFamily="34" charset="0"/>
                <a:cs typeface="Arial" panose="020B0604020202020204" pitchFamily="34" charset="0"/>
              </a:rPr>
              <a:t>: Một số </a:t>
            </a:r>
            <a:r>
              <a:rPr lang="vi-VN" sz="4000">
                <a:solidFill>
                  <a:schemeClr val="tx2">
                    <a:lumMod val="50000"/>
                  </a:schemeClr>
                </a:solidFill>
                <a:latin typeface="Arial" panose="020B0604020202020204" pitchFamily="34" charset="0"/>
                <a:cs typeface="Arial" panose="020B0604020202020204" pitchFamily="34" charset="0"/>
              </a:rPr>
              <a:t>việc làm thể hiện trách nhiệm với bản thân, gia đình, thầy cô và bạn bè:</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2" name="Freeform 10">
            <a:extLst>
              <a:ext uri="{FF2B5EF4-FFF2-40B4-BE49-F238E27FC236}">
                <a16:creationId xmlns:a16="http://schemas.microsoft.com/office/drawing/2014/main" id="{7020BDAB-DFC1-ADBA-AB9D-C732FB5599F7}"/>
              </a:ext>
            </a:extLst>
          </p:cNvPr>
          <p:cNvSpPr/>
          <p:nvPr/>
        </p:nvSpPr>
        <p:spPr>
          <a:xfrm rot="-1324339">
            <a:off x="17263721" y="9022304"/>
            <a:ext cx="970524" cy="926668"/>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E0146A1-B3D8-46B4-1693-14C4F593F8B9}"/>
              </a:ext>
            </a:extLst>
          </p:cNvPr>
          <p:cNvSpPr txBox="1"/>
          <p:nvPr/>
        </p:nvSpPr>
        <p:spPr>
          <a:xfrm>
            <a:off x="966689" y="3436459"/>
            <a:ext cx="8215410" cy="5518242"/>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Những hành động giúp thầy cô, bạn bè:</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Lau bảng, quét lớp học</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Hỏi thăm thầy cô/ bạn bè bị ốm</a:t>
            </a:r>
          </a:p>
          <a:p>
            <a:pPr marL="571500" marR="0" indent="-571500" algn="just">
              <a:lnSpc>
                <a:spcPct val="150000"/>
              </a:lnSpc>
              <a:spcBef>
                <a:spcPts val="0"/>
              </a:spcBef>
              <a:spcAft>
                <a:spcPts val="0"/>
              </a:spcAft>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Giúp đỡ bạn học tập</a:t>
            </a:r>
          </a:p>
          <a:p>
            <a:pPr marL="571500" marR="0" indent="-571500" algn="just">
              <a:lnSpc>
                <a:spcPct val="15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Chăm chỉ lắng nghe giảng bài</a:t>
            </a:r>
          </a:p>
        </p:txBody>
      </p:sp>
      <p:pic>
        <p:nvPicPr>
          <p:cNvPr id="12" name="Picture 2" descr="Học sinh hưởng ứng tích cực hoạt động vệ sinh trường, lớp">
            <a:extLst>
              <a:ext uri="{FF2B5EF4-FFF2-40B4-BE49-F238E27FC236}">
                <a16:creationId xmlns:a16="http://schemas.microsoft.com/office/drawing/2014/main" id="{525BFD22-B805-827F-89DE-258F916295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895" y="3349421"/>
            <a:ext cx="3751336" cy="281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Giỏi Văn - Bài văn: Tả hình ảnh mẹ lúc em bị ốm (5 bài)">
            <a:extLst>
              <a:ext uri="{FF2B5EF4-FFF2-40B4-BE49-F238E27FC236}">
                <a16:creationId xmlns:a16="http://schemas.microsoft.com/office/drawing/2014/main" id="{DC068556-AA4B-012D-B420-F4A623ED03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39563" y="3349421"/>
            <a:ext cx="3736908" cy="281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Lan tỏa phong trào giúp bạn trong trường học">
            <a:extLst>
              <a:ext uri="{FF2B5EF4-FFF2-40B4-BE49-F238E27FC236}">
                <a16:creationId xmlns:a16="http://schemas.microsoft.com/office/drawing/2014/main" id="{20069E0C-8390-473E-3FD9-05D17EA695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1576" y="6387996"/>
            <a:ext cx="3751337" cy="2566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8" descr="Top 10 cách giảng bài hay, thu hút học sinh - Như Ý">
            <a:extLst>
              <a:ext uri="{FF2B5EF4-FFF2-40B4-BE49-F238E27FC236}">
                <a16:creationId xmlns:a16="http://schemas.microsoft.com/office/drawing/2014/main" id="{3729C445-1363-B51D-B7CD-90542A632A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166"/>
          <a:stretch/>
        </p:blipFill>
        <p:spPr bwMode="auto">
          <a:xfrm>
            <a:off x="13611474" y="6387996"/>
            <a:ext cx="3769707" cy="2566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20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7">
            <a:extLst>
              <a:ext uri="{FF2B5EF4-FFF2-40B4-BE49-F238E27FC236}">
                <a16:creationId xmlns:a16="http://schemas.microsoft.com/office/drawing/2014/main" id="{5DB500C9-8940-FC19-FAEA-91D3117AF274}"/>
              </a:ext>
            </a:extLst>
          </p:cNvPr>
          <p:cNvSpPr/>
          <p:nvPr/>
        </p:nvSpPr>
        <p:spPr>
          <a:xfrm rot="68737">
            <a:off x="16929141" y="288854"/>
            <a:ext cx="968869" cy="1284043"/>
          </a:xfrm>
          <a:custGeom>
            <a:avLst/>
            <a:gdLst/>
            <a:ahLst/>
            <a:cxnLst/>
            <a:rect l="l" t="t" r="r" b="b"/>
            <a:pathLst>
              <a:path w="968869" h="1284043">
                <a:moveTo>
                  <a:pt x="0" y="0"/>
                </a:moveTo>
                <a:lnTo>
                  <a:pt x="968868" y="0"/>
                </a:lnTo>
                <a:lnTo>
                  <a:pt x="968868" y="1284043"/>
                </a:lnTo>
                <a:lnTo>
                  <a:pt x="0" y="1284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Line Callout 1 (Border and Accent Bar) 3">
            <a:extLst>
              <a:ext uri="{FF2B5EF4-FFF2-40B4-BE49-F238E27FC236}">
                <a16:creationId xmlns:a16="http://schemas.microsoft.com/office/drawing/2014/main" id="{3FABAA33-A9A4-6213-600F-2D6B05729584}"/>
              </a:ext>
            </a:extLst>
          </p:cNvPr>
          <p:cNvSpPr/>
          <p:nvPr/>
        </p:nvSpPr>
        <p:spPr>
          <a:xfrm>
            <a:off x="457200" y="617132"/>
            <a:ext cx="13792200" cy="2062896"/>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a:t>
            </a:r>
            <a:r>
              <a:rPr lang="en-US" sz="4000">
                <a:solidFill>
                  <a:schemeClr val="tx2">
                    <a:lumMod val="50000"/>
                  </a:schemeClr>
                </a:solidFill>
                <a:latin typeface="Arial" panose="020B0604020202020204" pitchFamily="34" charset="0"/>
                <a:cs typeface="Arial" panose="020B0604020202020204" pitchFamily="34" charset="0"/>
              </a:rPr>
              <a:t>: Một số </a:t>
            </a:r>
            <a:r>
              <a:rPr lang="vi-VN" sz="4000">
                <a:solidFill>
                  <a:schemeClr val="tx2">
                    <a:lumMod val="50000"/>
                  </a:schemeClr>
                </a:solidFill>
                <a:latin typeface="Arial" panose="020B0604020202020204" pitchFamily="34" charset="0"/>
                <a:cs typeface="Arial" panose="020B0604020202020204" pitchFamily="34" charset="0"/>
              </a:rPr>
              <a:t>việc làm thể hiện trách nhiệm với bản thân, gia đình, thầy cô và bạn bè:</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90FAD772-0CD6-B77B-D844-F3ADD9F34E1B}"/>
              </a:ext>
            </a:extLst>
          </p:cNvPr>
          <p:cNvSpPr/>
          <p:nvPr/>
        </p:nvSpPr>
        <p:spPr>
          <a:xfrm>
            <a:off x="9625970" y="3238500"/>
            <a:ext cx="7576720" cy="1872814"/>
          </a:xfrm>
          <a:prstGeom prst="wedgeRoundRectCallout">
            <a:avLst>
              <a:gd name="adj1" fmla="val -54607"/>
              <a:gd name="adj2" fmla="val 49670"/>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Tập thể dục</a:t>
            </a:r>
            <a:endParaRPr lang="vi-VN" sz="3800">
              <a:solidFill>
                <a:schemeClr val="tx1"/>
              </a:solidFill>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248A2E8A-D4EE-7E2F-2183-DC0D1B0571F8}"/>
              </a:ext>
            </a:extLst>
          </p:cNvPr>
          <p:cNvSpPr/>
          <p:nvPr/>
        </p:nvSpPr>
        <p:spPr>
          <a:xfrm>
            <a:off x="9625970" y="5547236"/>
            <a:ext cx="7576720" cy="1770289"/>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Ăn đúng bữa </a:t>
            </a:r>
            <a:endParaRPr lang="en-US" sz="3800">
              <a:solidFill>
                <a:schemeClr val="tx1"/>
              </a:solidFill>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9CAD47E5-43C9-0779-77EF-1F2E4E7A901A}"/>
              </a:ext>
            </a:extLst>
          </p:cNvPr>
          <p:cNvSpPr/>
          <p:nvPr/>
        </p:nvSpPr>
        <p:spPr>
          <a:xfrm>
            <a:off x="9737922" y="7753448"/>
            <a:ext cx="7464768" cy="1770290"/>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Thường xuyên đọc sách</a:t>
            </a:r>
            <a:endParaRPr lang="en-US" sz="3800">
              <a:solidFill>
                <a:schemeClr val="tx1"/>
              </a:solidFill>
              <a:latin typeface="Arial" panose="020B0604020202020204" pitchFamily="34" charset="0"/>
              <a:cs typeface="Arial" panose="020B0604020202020204" pitchFamily="34" charset="0"/>
            </a:endParaRPr>
          </a:p>
        </p:txBody>
      </p:sp>
      <p:pic>
        <p:nvPicPr>
          <p:cNvPr id="11" name="Picture 2" descr="Tập thể dục - Lạ vui - Việt Giải Trí">
            <a:extLst>
              <a:ext uri="{FF2B5EF4-FFF2-40B4-BE49-F238E27FC236}">
                <a16:creationId xmlns:a16="http://schemas.microsoft.com/office/drawing/2014/main" id="{D694E25F-E11B-D8EE-CEFB-963F96CDC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124" y="5510012"/>
            <a:ext cx="3146120" cy="226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Thời gian tốt nhất để ăn sáng, trưa, tối - VnExpress Sức khỏe">
            <a:extLst>
              <a:ext uri="{FF2B5EF4-FFF2-40B4-BE49-F238E27FC236}">
                <a16:creationId xmlns:a16="http://schemas.microsoft.com/office/drawing/2014/main" id="{B97FD64D-5AA5-454E-2F7F-1AA0FA0A80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4" r="5891"/>
          <a:stretch/>
        </p:blipFill>
        <p:spPr bwMode="auto">
          <a:xfrm>
            <a:off x="5136919" y="5488241"/>
            <a:ext cx="3109007" cy="226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Lợi ích của việc khuyến khích trẻ nhỏ đọc sách thường xuyên">
            <a:extLst>
              <a:ext uri="{FF2B5EF4-FFF2-40B4-BE49-F238E27FC236}">
                <a16:creationId xmlns:a16="http://schemas.microsoft.com/office/drawing/2014/main" id="{B38B9722-214F-ED7F-84EF-C5BF36701E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3253" y="7984106"/>
            <a:ext cx="3301797" cy="1926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reeform 10">
            <a:extLst>
              <a:ext uri="{FF2B5EF4-FFF2-40B4-BE49-F238E27FC236}">
                <a16:creationId xmlns:a16="http://schemas.microsoft.com/office/drawing/2014/main" id="{7020BDAB-DFC1-ADBA-AB9D-C732FB5599F7}"/>
              </a:ext>
            </a:extLst>
          </p:cNvPr>
          <p:cNvSpPr/>
          <p:nvPr/>
        </p:nvSpPr>
        <p:spPr>
          <a:xfrm rot="-1324339">
            <a:off x="138546" y="9297456"/>
            <a:ext cx="970524" cy="926668"/>
          </a:xfrm>
          <a:custGeom>
            <a:avLst/>
            <a:gdLst/>
            <a:ahLst/>
            <a:cxnLst/>
            <a:rect l="l" t="t" r="r" b="b"/>
            <a:pathLst>
              <a:path w="1305515" h="1595630">
                <a:moveTo>
                  <a:pt x="0" y="0"/>
                </a:moveTo>
                <a:lnTo>
                  <a:pt x="1305515" y="0"/>
                </a:lnTo>
                <a:lnTo>
                  <a:pt x="1305515" y="1595630"/>
                </a:lnTo>
                <a:lnTo>
                  <a:pt x="0" y="1595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E5606F67-44EB-83FB-5584-03BF755C3D90}"/>
              </a:ext>
            </a:extLst>
          </p:cNvPr>
          <p:cNvGrpSpPr/>
          <p:nvPr/>
        </p:nvGrpSpPr>
        <p:grpSpPr>
          <a:xfrm>
            <a:off x="1735992" y="2993442"/>
            <a:ext cx="6105886" cy="2117872"/>
            <a:chOff x="1735992" y="2993442"/>
            <a:chExt cx="6105886" cy="2117872"/>
          </a:xfrm>
        </p:grpSpPr>
        <p:sp>
          <p:nvSpPr>
            <p:cNvPr id="10" name="Line Callout 1 (Border and Accent Bar) 3">
              <a:extLst>
                <a:ext uri="{FF2B5EF4-FFF2-40B4-BE49-F238E27FC236}">
                  <a16:creationId xmlns:a16="http://schemas.microsoft.com/office/drawing/2014/main" id="{DD91DF06-5C67-B9B6-9BB7-CE522B2E9BB4}"/>
                </a:ext>
              </a:extLst>
            </p:cNvPr>
            <p:cNvSpPr/>
            <p:nvPr/>
          </p:nvSpPr>
          <p:spPr>
            <a:xfrm>
              <a:off x="2057400" y="3238500"/>
              <a:ext cx="5784478" cy="1872814"/>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Những việc làm tự chăm sóc bản thân</a:t>
              </a:r>
              <a:endParaRPr lang="en-US" sz="3800" b="1" dirty="0">
                <a:solidFill>
                  <a:schemeClr val="tx1"/>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C418FA73-5562-67EA-8F1B-E658A6B90CF6}"/>
                </a:ext>
              </a:extLst>
            </p:cNvPr>
            <p:cNvSpPr/>
            <p:nvPr/>
          </p:nvSpPr>
          <p:spPr>
            <a:xfrm rot="6949130">
              <a:off x="1758436" y="2970998"/>
              <a:ext cx="694368" cy="739256"/>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9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81000" y="8305799"/>
            <a:ext cx="2286000" cy="1981201"/>
          </a:xfrm>
          <a:custGeom>
            <a:avLst/>
            <a:gdLst/>
            <a:ahLst/>
            <a:cxnLst/>
            <a:rect l="l" t="t" r="r" b="b"/>
            <a:pathLst>
              <a:path w="5729260" h="4614658">
                <a:moveTo>
                  <a:pt x="0" y="0"/>
                </a:moveTo>
                <a:lnTo>
                  <a:pt x="5729260" y="0"/>
                </a:lnTo>
                <a:lnTo>
                  <a:pt x="5729260" y="4614658"/>
                </a:lnTo>
                <a:lnTo>
                  <a:pt x="0" y="4614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318342">
            <a:off x="15690307" y="118881"/>
            <a:ext cx="2642577" cy="1070189"/>
          </a:xfrm>
          <a:custGeom>
            <a:avLst/>
            <a:gdLst/>
            <a:ahLst/>
            <a:cxnLst/>
            <a:rect l="l" t="t" r="r" b="b"/>
            <a:pathLst>
              <a:path w="4828443" h="1580218">
                <a:moveTo>
                  <a:pt x="0" y="0"/>
                </a:moveTo>
                <a:lnTo>
                  <a:pt x="4828443" y="0"/>
                </a:lnTo>
                <a:lnTo>
                  <a:pt x="4828443" y="1580218"/>
                </a:lnTo>
                <a:lnTo>
                  <a:pt x="0" y="15802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6822183">
            <a:off x="16665593" y="8840180"/>
            <a:ext cx="2133464" cy="637599"/>
          </a:xfrm>
          <a:custGeom>
            <a:avLst/>
            <a:gdLst/>
            <a:ahLst/>
            <a:cxnLst/>
            <a:rect l="l" t="t" r="r" b="b"/>
            <a:pathLst>
              <a:path w="3593022" h="1365348">
                <a:moveTo>
                  <a:pt x="0" y="0"/>
                </a:moveTo>
                <a:lnTo>
                  <a:pt x="3593022" y="0"/>
                </a:lnTo>
                <a:lnTo>
                  <a:pt x="3593022" y="1365348"/>
                </a:lnTo>
                <a:lnTo>
                  <a:pt x="0" y="1365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BEDDF8C0-27C0-F988-D364-804C44C6AE64}"/>
              </a:ext>
            </a:extLst>
          </p:cNvPr>
          <p:cNvSpPr txBox="1"/>
          <p:nvPr/>
        </p:nvSpPr>
        <p:spPr>
          <a:xfrm>
            <a:off x="405492" y="1826762"/>
            <a:ext cx="17209454" cy="1261884"/>
          </a:xfrm>
          <a:prstGeom prst="rect">
            <a:avLst/>
          </a:prstGeom>
          <a:noFill/>
        </p:spPr>
        <p:txBody>
          <a:bodyPr wrap="square">
            <a:spAutoFit/>
          </a:bodyPr>
          <a:lstStyle/>
          <a:p>
            <a:pPr marL="0" marR="0" algn="ctr">
              <a:spcBef>
                <a:spcPts val="0"/>
              </a:spcBef>
              <a:spcAft>
                <a:spcPts val="0"/>
              </a:spcAft>
            </a:pP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Trách nhiệm với bản thân</a:t>
            </a:r>
            <a:endParaRPr lang="en-US" sz="7600" b="1" kern="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26A9DDFD-6F75-F0E4-AA0E-6E22B8AF9E8E}"/>
              </a:ext>
            </a:extLst>
          </p:cNvPr>
          <p:cNvSpPr txBox="1"/>
          <p:nvPr/>
        </p:nvSpPr>
        <p:spPr>
          <a:xfrm>
            <a:off x="539271" y="4144996"/>
            <a:ext cx="17209454" cy="4740208"/>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SỐNG CÓ TRÁCH NHIỆM</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951B1F05-F888-3219-20EA-66830F374FFC}"/>
              </a:ext>
            </a:extLst>
          </p:cNvPr>
          <p:cNvCxnSpPr>
            <a:cxnSpLocks/>
          </p:cNvCxnSpPr>
          <p:nvPr/>
        </p:nvCxnSpPr>
        <p:spPr>
          <a:xfrm>
            <a:off x="1456616" y="3771900"/>
            <a:ext cx="15374765" cy="0"/>
          </a:xfrm>
          <a:prstGeom prst="line">
            <a:avLst/>
          </a:prstGeom>
          <a:ln w="38100">
            <a:solidFill>
              <a:schemeClr val="tx1">
                <a:lumMod val="95000"/>
                <a:lumOff val="5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798375">
            <a:off x="16079455" y="136723"/>
            <a:ext cx="2131089" cy="921649"/>
          </a:xfrm>
          <a:custGeom>
            <a:avLst/>
            <a:gdLst/>
            <a:ahLst/>
            <a:cxnLst/>
            <a:rect l="l" t="t" r="r" b="b"/>
            <a:pathLst>
              <a:path w="4524657" h="1719370">
                <a:moveTo>
                  <a:pt x="0" y="0"/>
                </a:moveTo>
                <a:lnTo>
                  <a:pt x="4524656" y="0"/>
                </a:lnTo>
                <a:lnTo>
                  <a:pt x="4524656" y="1719369"/>
                </a:lnTo>
                <a:lnTo>
                  <a:pt x="0" y="171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29FDCEBF-57A1-0DAF-9DF2-C263FDBFC4B5}"/>
              </a:ext>
            </a:extLst>
          </p:cNvPr>
          <p:cNvSpPr/>
          <p:nvPr/>
        </p:nvSpPr>
        <p:spPr>
          <a:xfrm rot="1789248">
            <a:off x="16287134" y="9132693"/>
            <a:ext cx="2160233" cy="802584"/>
          </a:xfrm>
          <a:custGeom>
            <a:avLst/>
            <a:gdLst/>
            <a:ahLst/>
            <a:cxnLst/>
            <a:rect l="l" t="t" r="r" b="b"/>
            <a:pathLst>
              <a:path w="4077460" h="1334442">
                <a:moveTo>
                  <a:pt x="0" y="0"/>
                </a:moveTo>
                <a:lnTo>
                  <a:pt x="4077460" y="0"/>
                </a:lnTo>
                <a:lnTo>
                  <a:pt x="4077460" y="1334441"/>
                </a:lnTo>
                <a:lnTo>
                  <a:pt x="0" y="1334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EA8D8A1B-6380-7360-8088-B32463874A47}"/>
              </a:ext>
            </a:extLst>
          </p:cNvPr>
          <p:cNvGrpSpPr/>
          <p:nvPr/>
        </p:nvGrpSpPr>
        <p:grpSpPr>
          <a:xfrm>
            <a:off x="-1981200" y="681054"/>
            <a:ext cx="12268200" cy="2065745"/>
            <a:chOff x="3467284" y="286730"/>
            <a:chExt cx="11582400" cy="2065745"/>
          </a:xfrm>
        </p:grpSpPr>
        <p:grpSp>
          <p:nvGrpSpPr>
            <p:cNvPr id="24" name="Group 18">
              <a:extLst>
                <a:ext uri="{FF2B5EF4-FFF2-40B4-BE49-F238E27FC236}">
                  <a16:creationId xmlns:a16="http://schemas.microsoft.com/office/drawing/2014/main" id="{6E8B4D1F-718A-D666-1FBB-BCD5BDF0CA1B}"/>
                </a:ext>
              </a:extLst>
            </p:cNvPr>
            <p:cNvGrpSpPr/>
            <p:nvPr/>
          </p:nvGrpSpPr>
          <p:grpSpPr>
            <a:xfrm>
              <a:off x="3467284" y="286730"/>
              <a:ext cx="11582400" cy="2065745"/>
              <a:chOff x="0" y="-38100"/>
              <a:chExt cx="3160916" cy="615614"/>
            </a:xfrm>
          </p:grpSpPr>
          <p:sp>
            <p:nvSpPr>
              <p:cNvPr id="26" name="Freeform 19">
                <a:extLst>
                  <a:ext uri="{FF2B5EF4-FFF2-40B4-BE49-F238E27FC236}">
                    <a16:creationId xmlns:a16="http://schemas.microsoft.com/office/drawing/2014/main" id="{D51D3041-78C1-84C3-7068-0D7691D36E54}"/>
                  </a:ext>
                </a:extLst>
              </p:cNvPr>
              <p:cNvSpPr/>
              <p:nvPr/>
            </p:nvSpPr>
            <p:spPr>
              <a:xfrm>
                <a:off x="203200" y="-326"/>
                <a:ext cx="2957716" cy="57784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27" name="TextBox 20">
                <a:extLst>
                  <a:ext uri="{FF2B5EF4-FFF2-40B4-BE49-F238E27FC236}">
                    <a16:creationId xmlns:a16="http://schemas.microsoft.com/office/drawing/2014/main" id="{3E7D767C-C2C5-C0D4-7C04-737E4AF52BB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193A03DE-75C6-7A0B-018B-8FC82E7BE8DC}"/>
                </a:ext>
              </a:extLst>
            </p:cNvPr>
            <p:cNvSpPr txBox="1"/>
            <p:nvPr/>
          </p:nvSpPr>
          <p:spPr>
            <a:xfrm>
              <a:off x="5546603" y="875147"/>
              <a:ext cx="8168338"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NỘI DUNG BÀI HỌC</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3844A5D2-8FB9-0815-1AF7-8B20AD8D98A4}"/>
              </a:ext>
            </a:extLst>
          </p:cNvPr>
          <p:cNvGrpSpPr/>
          <p:nvPr/>
        </p:nvGrpSpPr>
        <p:grpSpPr>
          <a:xfrm>
            <a:off x="1447800" y="3393118"/>
            <a:ext cx="7278135" cy="6075188"/>
            <a:chOff x="1311714" y="3445192"/>
            <a:chExt cx="7278135" cy="6075188"/>
          </a:xfrm>
        </p:grpSpPr>
        <p:grpSp>
          <p:nvGrpSpPr>
            <p:cNvPr id="29" name="Group 8">
              <a:extLst>
                <a:ext uri="{FF2B5EF4-FFF2-40B4-BE49-F238E27FC236}">
                  <a16:creationId xmlns:a16="http://schemas.microsoft.com/office/drawing/2014/main" id="{47D17150-7EFE-053E-B881-63C8948D09C8}"/>
                </a:ext>
              </a:extLst>
            </p:cNvPr>
            <p:cNvGrpSpPr/>
            <p:nvPr/>
          </p:nvGrpSpPr>
          <p:grpSpPr>
            <a:xfrm>
              <a:off x="1371601" y="3445192"/>
              <a:ext cx="7218248" cy="6075188"/>
              <a:chOff x="-350311" y="-95250"/>
              <a:chExt cx="2183660" cy="1837862"/>
            </a:xfrm>
          </p:grpSpPr>
          <p:sp>
            <p:nvSpPr>
              <p:cNvPr id="34" name="Freeform 9">
                <a:extLst>
                  <a:ext uri="{FF2B5EF4-FFF2-40B4-BE49-F238E27FC236}">
                    <a16:creationId xmlns:a16="http://schemas.microsoft.com/office/drawing/2014/main" id="{2654AE42-781D-6298-E79F-EC352AFD4553}"/>
                  </a:ext>
                </a:extLst>
              </p:cNvPr>
              <p:cNvSpPr/>
              <p:nvPr/>
            </p:nvSpPr>
            <p:spPr>
              <a:xfrm>
                <a:off x="-350311" y="0"/>
                <a:ext cx="2183660" cy="1742612"/>
              </a:xfrm>
              <a:custGeom>
                <a:avLst/>
                <a:gdLst/>
                <a:ahLst/>
                <a:cxnLst/>
                <a:rect l="l" t="t" r="r" b="b"/>
                <a:pathLst>
                  <a:path w="1504394" h="1571721">
                    <a:moveTo>
                      <a:pt x="0" y="0"/>
                    </a:moveTo>
                    <a:lnTo>
                      <a:pt x="1504394" y="0"/>
                    </a:lnTo>
                    <a:lnTo>
                      <a:pt x="1504394" y="1571721"/>
                    </a:lnTo>
                    <a:lnTo>
                      <a:pt x="0" y="1571721"/>
                    </a:lnTo>
                    <a:close/>
                  </a:path>
                </a:pathLst>
              </a:custGeom>
              <a:solidFill>
                <a:srgbClr val="FFF1C5"/>
              </a:solidFill>
            </p:spPr>
            <p:txBody>
              <a:bodyPr/>
              <a:lstStyle/>
              <a:p>
                <a:endParaRPr lang="en-US"/>
              </a:p>
            </p:txBody>
          </p:sp>
          <p:sp>
            <p:nvSpPr>
              <p:cNvPr id="35" name="TextBox 10">
                <a:extLst>
                  <a:ext uri="{FF2B5EF4-FFF2-40B4-BE49-F238E27FC236}">
                    <a16:creationId xmlns:a16="http://schemas.microsoft.com/office/drawing/2014/main" id="{0FE9EB44-97AF-F010-DADE-E45C5E6DE89A}"/>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30" name="Group 29">
              <a:extLst>
                <a:ext uri="{FF2B5EF4-FFF2-40B4-BE49-F238E27FC236}">
                  <a16:creationId xmlns:a16="http://schemas.microsoft.com/office/drawing/2014/main" id="{A36ED43D-10E2-22BC-F5B0-EB89D31EC192}"/>
                </a:ext>
              </a:extLst>
            </p:cNvPr>
            <p:cNvGrpSpPr/>
            <p:nvPr/>
          </p:nvGrpSpPr>
          <p:grpSpPr>
            <a:xfrm>
              <a:off x="1311714" y="3564942"/>
              <a:ext cx="2561251" cy="1258215"/>
              <a:chOff x="6593834" y="4041090"/>
              <a:chExt cx="2561251" cy="1258215"/>
            </a:xfrm>
          </p:grpSpPr>
          <p:sp>
            <p:nvSpPr>
              <p:cNvPr id="32" name="Freeform 11">
                <a:extLst>
                  <a:ext uri="{FF2B5EF4-FFF2-40B4-BE49-F238E27FC236}">
                    <a16:creationId xmlns:a16="http://schemas.microsoft.com/office/drawing/2014/main" id="{A43C9BAE-BB42-9A31-655E-E468350F38F8}"/>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3" name="TextBox 16">
                <a:extLst>
                  <a:ext uri="{FF2B5EF4-FFF2-40B4-BE49-F238E27FC236}">
                    <a16:creationId xmlns:a16="http://schemas.microsoft.com/office/drawing/2014/main" id="{8AA75CED-C645-7625-AEED-2AB33C45CFA3}"/>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dirty="0">
                    <a:solidFill>
                      <a:srgbClr val="FFFBF5"/>
                    </a:solidFill>
                    <a:latin typeface="Arial" panose="020B0604020202020204" pitchFamily="34" charset="0"/>
                    <a:cs typeface="Arial" panose="020B0604020202020204" pitchFamily="34" charset="0"/>
                  </a:rPr>
                  <a:t>01</a:t>
                </a:r>
              </a:p>
            </p:txBody>
          </p:sp>
        </p:grpSp>
        <p:sp>
          <p:nvSpPr>
            <p:cNvPr id="31" name="TextBox 30">
              <a:extLst>
                <a:ext uri="{FF2B5EF4-FFF2-40B4-BE49-F238E27FC236}">
                  <a16:creationId xmlns:a16="http://schemas.microsoft.com/office/drawing/2014/main" id="{39B4BD4C-6B1B-EFA9-91B3-83DF0414FB90}"/>
                </a:ext>
              </a:extLst>
            </p:cNvPr>
            <p:cNvSpPr txBox="1"/>
            <p:nvPr/>
          </p:nvSpPr>
          <p:spPr>
            <a:xfrm>
              <a:off x="1942562" y="5457737"/>
              <a:ext cx="6056930" cy="3013838"/>
            </a:xfrm>
            <a:prstGeom prst="rect">
              <a:avLst/>
            </a:prstGeom>
            <a:noFill/>
          </p:spPr>
          <p:txBody>
            <a:bodyPr wrap="square">
              <a:spAutoFit/>
            </a:bodyPr>
            <a:lstStyle/>
            <a:p>
              <a:pPr marR="0" algn="ctr">
                <a:lnSpc>
                  <a:spcPct val="150000"/>
                </a:lnSpc>
                <a:spcBef>
                  <a:spcPts val="0"/>
                </a:spcBef>
                <a:spcAft>
                  <a:spcPts val="0"/>
                </a:spcAft>
              </a:pPr>
              <a:r>
                <a:rPr lang="vi-VN" sz="4400" b="1">
                  <a:solidFill>
                    <a:srgbClr val="000000"/>
                  </a:solidFill>
                  <a:latin typeface="Arial" panose="020B0604020202020204" pitchFamily="34" charset="0"/>
                  <a:ea typeface="Calibri" panose="020F0502020204030204" pitchFamily="34" charset="0"/>
                  <a:cs typeface="Arial" panose="020B0604020202020204" pitchFamily="34" charset="0"/>
                </a:rPr>
                <a:t>Tìm hiểu biểu hiện của người sống có trách nhiệm</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4051048-17EC-B369-178C-63AC3F0A6BED}"/>
              </a:ext>
            </a:extLst>
          </p:cNvPr>
          <p:cNvGrpSpPr/>
          <p:nvPr/>
        </p:nvGrpSpPr>
        <p:grpSpPr>
          <a:xfrm>
            <a:off x="9502178" y="3393118"/>
            <a:ext cx="7278135" cy="6075188"/>
            <a:chOff x="1311714" y="3445192"/>
            <a:chExt cx="7278135" cy="6075188"/>
          </a:xfrm>
        </p:grpSpPr>
        <p:grpSp>
          <p:nvGrpSpPr>
            <p:cNvPr id="53" name="Group 8">
              <a:extLst>
                <a:ext uri="{FF2B5EF4-FFF2-40B4-BE49-F238E27FC236}">
                  <a16:creationId xmlns:a16="http://schemas.microsoft.com/office/drawing/2014/main" id="{BC5A2CDD-3208-68B4-C0A3-B4AE7F0D7CBB}"/>
                </a:ext>
              </a:extLst>
            </p:cNvPr>
            <p:cNvGrpSpPr/>
            <p:nvPr/>
          </p:nvGrpSpPr>
          <p:grpSpPr>
            <a:xfrm>
              <a:off x="1371601" y="3445192"/>
              <a:ext cx="7218248" cy="6075188"/>
              <a:chOff x="-350311" y="-95250"/>
              <a:chExt cx="2183660" cy="1837862"/>
            </a:xfrm>
          </p:grpSpPr>
          <p:sp>
            <p:nvSpPr>
              <p:cNvPr id="58" name="Freeform 9">
                <a:extLst>
                  <a:ext uri="{FF2B5EF4-FFF2-40B4-BE49-F238E27FC236}">
                    <a16:creationId xmlns:a16="http://schemas.microsoft.com/office/drawing/2014/main" id="{1A08BB2D-0DDC-6722-CC08-77C08D70919F}"/>
                  </a:ext>
                </a:extLst>
              </p:cNvPr>
              <p:cNvSpPr/>
              <p:nvPr/>
            </p:nvSpPr>
            <p:spPr>
              <a:xfrm>
                <a:off x="-350311" y="0"/>
                <a:ext cx="2183660" cy="1742612"/>
              </a:xfrm>
              <a:custGeom>
                <a:avLst/>
                <a:gdLst/>
                <a:ahLst/>
                <a:cxnLst/>
                <a:rect l="l" t="t" r="r" b="b"/>
                <a:pathLst>
                  <a:path w="1504394" h="1571721">
                    <a:moveTo>
                      <a:pt x="0" y="0"/>
                    </a:moveTo>
                    <a:lnTo>
                      <a:pt x="1504394" y="0"/>
                    </a:lnTo>
                    <a:lnTo>
                      <a:pt x="1504394" y="1571721"/>
                    </a:lnTo>
                    <a:lnTo>
                      <a:pt x="0" y="1571721"/>
                    </a:lnTo>
                    <a:close/>
                  </a:path>
                </a:pathLst>
              </a:custGeom>
              <a:solidFill>
                <a:schemeClr val="accent5">
                  <a:lumMod val="20000"/>
                  <a:lumOff val="80000"/>
                </a:schemeClr>
              </a:solidFill>
            </p:spPr>
            <p:txBody>
              <a:bodyPr/>
              <a:lstStyle/>
              <a:p>
                <a:endParaRPr lang="en-US"/>
              </a:p>
            </p:txBody>
          </p:sp>
          <p:sp>
            <p:nvSpPr>
              <p:cNvPr id="59" name="TextBox 10">
                <a:extLst>
                  <a:ext uri="{FF2B5EF4-FFF2-40B4-BE49-F238E27FC236}">
                    <a16:creationId xmlns:a16="http://schemas.microsoft.com/office/drawing/2014/main" id="{B42D5854-80D5-9DE4-1119-309B479F5C7A}"/>
                  </a:ext>
                </a:extLst>
              </p:cNvPr>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54" name="Group 53">
              <a:extLst>
                <a:ext uri="{FF2B5EF4-FFF2-40B4-BE49-F238E27FC236}">
                  <a16:creationId xmlns:a16="http://schemas.microsoft.com/office/drawing/2014/main" id="{C9169683-A6C5-0081-DCE5-2D1CA1FB20BD}"/>
                </a:ext>
              </a:extLst>
            </p:cNvPr>
            <p:cNvGrpSpPr/>
            <p:nvPr/>
          </p:nvGrpSpPr>
          <p:grpSpPr>
            <a:xfrm>
              <a:off x="1311714" y="3564942"/>
              <a:ext cx="2561251" cy="1258215"/>
              <a:chOff x="6593834" y="4041090"/>
              <a:chExt cx="2561251" cy="1258215"/>
            </a:xfrm>
          </p:grpSpPr>
          <p:sp>
            <p:nvSpPr>
              <p:cNvPr id="56" name="Freeform 11">
                <a:extLst>
                  <a:ext uri="{FF2B5EF4-FFF2-40B4-BE49-F238E27FC236}">
                    <a16:creationId xmlns:a16="http://schemas.microsoft.com/office/drawing/2014/main" id="{D79A182A-13FE-9A7C-B19B-FCAE3C56DA46}"/>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57" name="TextBox 16">
                <a:extLst>
                  <a:ext uri="{FF2B5EF4-FFF2-40B4-BE49-F238E27FC236}">
                    <a16:creationId xmlns:a16="http://schemas.microsoft.com/office/drawing/2014/main" id="{2BCA2999-48E8-74F3-2719-01EE865EA964}"/>
                  </a:ext>
                </a:extLst>
              </p:cNvPr>
              <p:cNvSpPr txBox="1"/>
              <p:nvPr/>
            </p:nvSpPr>
            <p:spPr>
              <a:xfrm>
                <a:off x="6611962" y="4225440"/>
                <a:ext cx="1955865" cy="830997"/>
              </a:xfrm>
              <a:prstGeom prst="rect">
                <a:avLst/>
              </a:prstGeom>
            </p:spPr>
            <p:txBody>
              <a:bodyPr wrap="square" lIns="0" tIns="0" rIns="0" bIns="0" rtlCol="0" anchor="t">
                <a:spAutoFit/>
              </a:bodyPr>
              <a:lstStyle/>
              <a:p>
                <a:pPr algn="ctr"/>
                <a:r>
                  <a:rPr lang="en-US" sz="5400" b="1">
                    <a:solidFill>
                      <a:srgbClr val="FFFBF5"/>
                    </a:solidFill>
                    <a:latin typeface="Arial" panose="020B0604020202020204" pitchFamily="34" charset="0"/>
                    <a:cs typeface="Arial" panose="020B0604020202020204" pitchFamily="34" charset="0"/>
                  </a:rPr>
                  <a:t>02</a:t>
                </a:r>
                <a:endParaRPr lang="en-US" sz="5400" b="1" dirty="0">
                  <a:solidFill>
                    <a:srgbClr val="FFFBF5"/>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8A2E5CCD-AE2F-451B-6409-F344DF53BBB2}"/>
                </a:ext>
              </a:extLst>
            </p:cNvPr>
            <p:cNvSpPr txBox="1"/>
            <p:nvPr/>
          </p:nvSpPr>
          <p:spPr>
            <a:xfrm>
              <a:off x="1942562" y="5762586"/>
              <a:ext cx="6076326" cy="1998176"/>
            </a:xfrm>
            <a:prstGeom prst="rect">
              <a:avLst/>
            </a:prstGeom>
            <a:noFill/>
          </p:spPr>
          <p:txBody>
            <a:bodyPr wrap="square">
              <a:spAutoFit/>
            </a:bodyPr>
            <a:lstStyle/>
            <a:p>
              <a:pPr marR="0" algn="ctr">
                <a:lnSpc>
                  <a:spcPct val="150000"/>
                </a:lnSpc>
                <a:spcBef>
                  <a:spcPts val="0"/>
                </a:spcBef>
                <a:spcAft>
                  <a:spcPts val="0"/>
                </a:spcAft>
              </a:pP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Củng cố kiến </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thức – Vận dụng</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2059</Words>
  <Application>Microsoft Office PowerPoint</Application>
  <PresentationFormat>Custom</PresentationFormat>
  <Paragraphs>144</Paragraphs>
  <Slides>40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Minh họa Dự án Nhóm Trống Bản thuyết trình Giáo dục</dc:title>
  <dc:creator>Linh Phan</dc:creator>
  <cp:lastModifiedBy>Linh Phan</cp:lastModifiedBy>
  <cp:revision>6</cp:revision>
  <dcterms:created xsi:type="dcterms:W3CDTF">2006-08-16T00:00:00Z</dcterms:created>
  <dcterms:modified xsi:type="dcterms:W3CDTF">2023-10-05T08:49:56Z</dcterms:modified>
  <dc:identifier>DAFoIXTLt6U</dc:identifier>
</cp:coreProperties>
</file>