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7" r:id="rId4"/>
    <p:sldId id="268" r:id="rId5"/>
    <p:sldId id="269" r:id="rId6"/>
    <p:sldId id="270" r:id="rId7"/>
    <p:sldId id="271" r:id="rId8"/>
    <p:sldId id="272" r:id="rId9"/>
    <p:sldId id="273" r:id="rId10"/>
    <p:sldId id="274" r:id="rId11"/>
    <p:sldId id="275" r:id="rId12"/>
    <p:sldId id="276" r:id="rId13"/>
    <p:sldId id="277" r:id="rId14"/>
    <p:sldId id="256" r:id="rId15"/>
    <p:sldId id="278" r:id="rId16"/>
    <p:sldId id="279" r:id="rId17"/>
    <p:sldId id="280" r:id="rId18"/>
    <p:sldId id="281" r:id="rId19"/>
    <p:sldId id="284" r:id="rId20"/>
    <p:sldId id="283" r:id="rId21"/>
    <p:sldId id="285" r:id="rId22"/>
    <p:sldId id="286" r:id="rId23"/>
    <p:sldId id="287" r:id="rId24"/>
    <p:sldId id="288" r:id="rId25"/>
    <p:sldId id="289" r:id="rId26"/>
    <p:sldId id="290" r:id="rId27"/>
    <p:sldId id="291" r:id="rId28"/>
    <p:sldId id="261" r:id="rId29"/>
    <p:sldId id="258" r:id="rId30"/>
    <p:sldId id="292" r:id="rId31"/>
    <p:sldId id="293" r:id="rId32"/>
    <p:sldId id="257" r:id="rId33"/>
    <p:sldId id="263" r:id="rId34"/>
    <p:sldId id="294" r:id="rId35"/>
    <p:sldId id="264" r:id="rId36"/>
    <p:sldId id="266"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86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10647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59944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2328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34718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0638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79117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80741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9438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11584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59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05980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08768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7146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99311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7995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27946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07762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4184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63008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62369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04168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768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44589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06/11/2024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327305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5.png"/><Relationship Id="rId1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3.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5.png"/><Relationship Id="rId5" Type="http://schemas.openxmlformats.org/officeDocument/2006/relationships/image" Target="../media/image11.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3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5.png"/><Relationship Id="rId5" Type="http://schemas.openxmlformats.org/officeDocument/2006/relationships/image" Target="../media/image50.sv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0.svg"/><Relationship Id="rId10" Type="http://schemas.openxmlformats.org/officeDocument/2006/relationships/image" Target="../media/image62.png"/><Relationship Id="rId4" Type="http://schemas.openxmlformats.org/officeDocument/2006/relationships/image" Target="../media/image49.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37.png"/><Relationship Id="rId12"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7.svg"/><Relationship Id="rId5" Type="http://schemas.openxmlformats.org/officeDocument/2006/relationships/image" Target="../media/image65.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40.pn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9.pn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slide" Target="slide4.xml"/><Relationship Id="rId12" Type="http://schemas.openxmlformats.org/officeDocument/2006/relationships/slide" Target="slide9.xml"/><Relationship Id="rId17" Type="http://schemas.openxmlformats.org/officeDocument/2006/relationships/image" Target="../media/image21.gif"/><Relationship Id="rId2" Type="http://schemas.openxmlformats.org/officeDocument/2006/relationships/audio" Target="../media/media1.wav"/><Relationship Id="rId16" Type="http://schemas.openxmlformats.org/officeDocument/2006/relationships/image" Target="../media/image20.gif"/><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18.png"/><Relationship Id="rId15" Type="http://schemas.openxmlformats.org/officeDocument/2006/relationships/image" Target="../media/image19.gif"/><Relationship Id="rId10" Type="http://schemas.openxmlformats.org/officeDocument/2006/relationships/slide" Target="slide7.xml"/><Relationship Id="rId4" Type="http://schemas.openxmlformats.org/officeDocument/2006/relationships/image" Target="../media/image17.png"/><Relationship Id="rId9" Type="http://schemas.openxmlformats.org/officeDocument/2006/relationships/slide" Target="slide6.xml"/><Relationship Id="rId1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73.png"/><Relationship Id="rId9" Type="http://schemas.openxmlformats.org/officeDocument/2006/relationships/image" Target="../media/image8.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37.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37.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9.pn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9.pn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5.png"/><Relationship Id="rId5" Type="http://schemas.openxmlformats.org/officeDocument/2006/relationships/image" Target="../media/image50.sv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10" Type="http://schemas.openxmlformats.org/officeDocument/2006/relationships/image" Target="../media/image13.png"/><Relationship Id="rId4" Type="http://schemas.openxmlformats.org/officeDocument/2006/relationships/image" Target="../media/image82.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37.png"/><Relationship Id="rId12"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7.svg"/><Relationship Id="rId5" Type="http://schemas.openxmlformats.org/officeDocument/2006/relationships/image" Target="../media/image65.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40.png"/><Relationship Id="rId1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37.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37.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5.png"/><Relationship Id="rId1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73.png"/><Relationship Id="rId9" Type="http://schemas.openxmlformats.org/officeDocument/2006/relationships/image" Target="../media/image8.svg"/><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37.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73.png"/><Relationship Id="rId9" Type="http://schemas.openxmlformats.org/officeDocument/2006/relationships/image" Target="../media/image8.svg"/><Relationship Id="rId1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9.pn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8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7.png"/><Relationship Id="rId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85.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5.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sp>
        <p:sp>
          <p:nvSpPr>
            <p:cNvPr id="6" name="TextBox 6"/>
            <p:cNvSpPr txBox="1"/>
            <p:nvPr/>
          </p:nvSpPr>
          <p:spPr>
            <a:xfrm>
              <a:off x="0" y="-38100"/>
              <a:ext cx="3851716" cy="1664378"/>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sp>
        <p:sp>
          <p:nvSpPr>
            <p:cNvPr id="9" name="TextBox 9"/>
            <p:cNvSpPr txBox="1"/>
            <p:nvPr/>
          </p:nvSpPr>
          <p:spPr>
            <a:xfrm>
              <a:off x="0" y="-38100"/>
              <a:ext cx="4002211" cy="1703734"/>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sp>
        <p:nvSpPr>
          <p:cNvPr id="13" name="Freeform 13"/>
          <p:cNvSpPr/>
          <p:nvPr/>
        </p:nvSpPr>
        <p:spPr>
          <a:xfrm rot="-1507447">
            <a:off x="1835334" y="4892373"/>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sp>
      <p:sp>
        <p:nvSpPr>
          <p:cNvPr id="23" name="TextBox 23"/>
          <p:cNvSpPr txBox="1"/>
          <p:nvPr/>
        </p:nvSpPr>
        <p:spPr>
          <a:xfrm>
            <a:off x="4431622" y="2415863"/>
            <a:ext cx="10024432" cy="3845605"/>
          </a:xfrm>
          <a:prstGeom prst="rect">
            <a:avLst/>
          </a:prstGeom>
        </p:spPr>
        <p:txBody>
          <a:bodyPr lIns="0" tIns="0" rIns="0" bIns="0" rtlCol="0" anchor="t">
            <a:spAutoFit/>
          </a:bodyPr>
          <a:lstStyle/>
          <a:p>
            <a:pPr algn="ctr">
              <a:lnSpc>
                <a:spcPct val="150000"/>
              </a:lnSpc>
            </a:pPr>
            <a:r>
              <a:rPr lang="vi-V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HOẠT ĐỘNG 1</a:t>
            </a:r>
          </a:p>
          <a:p>
            <a:pPr algn="ctr">
              <a:lnSpc>
                <a:spcPct val="150000"/>
              </a:lnSpc>
            </a:pPr>
            <a:r>
              <a:rPr lang="vi-V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 KHỞI ĐỘNG </a:t>
            </a:r>
            <a:endPar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ndParaRPr>
          </a:p>
        </p:txBody>
      </p:sp>
    </p:spTree>
    <p:extLst>
      <p:ext uri="{BB962C8B-B14F-4D97-AF65-F5344CB8AC3E}">
        <p14:creationId xmlns:p14="http://schemas.microsoft.com/office/powerpoint/2010/main" val="26988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Câu 8. </a:t>
            </a:r>
            <a:r>
              <a:rPr lang="vi-VN" sz="4800">
                <a:solidFill>
                  <a:schemeClr val="tx1"/>
                </a:solidFill>
                <a:latin typeface="Times New Roman" panose="02020603050405020304" pitchFamily="18" charset="0"/>
                <a:cs typeface="Times New Roman" panose="02020603050405020304" pitchFamily="18" charset="0"/>
              </a:rPr>
              <a:t>Thể thơ song thất lục bát thường ngắt nhịp như thế nào?</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751146" y="424677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a:solidFill>
                  <a:schemeClr val="tx1"/>
                </a:solidFill>
                <a:latin typeface="Times New Roman" panose="02020603050405020304" pitchFamily="18" charset="0"/>
                <a:cs typeface="Times New Roman" panose="02020603050405020304" pitchFamily="18" charset="0"/>
              </a:rPr>
              <a:t>C. Nhịp 3/4 và 2/2/2 </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Nhịp 3/4</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750528" y="293784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a:solidFill>
                  <a:schemeClr val="tx1"/>
                </a:solidFill>
                <a:latin typeface="Times New Roman" panose="02020603050405020304" pitchFamily="18" charset="0"/>
                <a:cs typeface="Times New Roman" panose="02020603050405020304" pitchFamily="18" charset="0"/>
              </a:rPr>
              <a:t>A. Nhịp 4/3</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Nhịp 2/2/2</a:t>
            </a:r>
            <a:endParaRPr lang="vi-VN" sz="48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106797" y="4515618"/>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6797" y="2937847"/>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5688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371600" y="2572552"/>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CHÚC MỪNG</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8" name="Cloud 17">
            <a:hlinkClick r:id="rId8"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33718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sp>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sp>
        <p:sp>
          <p:nvSpPr>
            <p:cNvPr id="7" name="TextBox 7"/>
            <p:cNvSpPr txBox="1"/>
            <p:nvPr/>
          </p:nvSpPr>
          <p:spPr>
            <a:xfrm>
              <a:off x="0" y="-38100"/>
              <a:ext cx="3063959" cy="14430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cap="rnd">
              <a:solidFill>
                <a:srgbClr val="FAE6DB"/>
              </a:solidFill>
              <a:prstDash val="solid"/>
              <a:round/>
            </a:ln>
          </p:spPr>
        </p:sp>
        <p:sp>
          <p:nvSpPr>
            <p:cNvPr id="10" name="TextBox 10"/>
            <p:cNvSpPr txBox="1"/>
            <p:nvPr/>
          </p:nvSpPr>
          <p:spPr>
            <a:xfrm>
              <a:off x="0" y="-38100"/>
              <a:ext cx="3063959" cy="14430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sp>
      <p:sp>
        <p:nvSpPr>
          <p:cNvPr id="33" name="Rectangle 32"/>
          <p:cNvSpPr/>
          <p:nvPr/>
        </p:nvSpPr>
        <p:spPr>
          <a:xfrm>
            <a:off x="3937454" y="2595461"/>
            <a:ext cx="10475968" cy="4413516"/>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Calibri" panose="020F0502020204030204" pitchFamily="34" charset="0"/>
                <a:cs typeface="+mn-cs"/>
              </a:rPr>
              <a:t>MỘT THỂ THƠ ĐỘC ĐÁO CỦA NGƯỜI VIỆT</a:t>
            </a:r>
            <a:endParaRPr kumimoji="0" lang="en-GB" sz="7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Calibri" panose="020F0502020204030204" pitchFamily="34" charset="0"/>
                <a:cs typeface="+mn-cs"/>
              </a:rPr>
              <a:t>(</a:t>
            </a:r>
            <a:r>
              <a:rPr kumimoji="0" lang="en-US" sz="7200" b="1" i="1"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Calibri" panose="020F0502020204030204" pitchFamily="34" charset="0"/>
                <a:cs typeface="+mn-cs"/>
              </a:rPr>
              <a:t>Dương Lâm An</a:t>
            </a:r>
            <a:r>
              <a:rPr kumimoji="0" lang="en-US" sz="7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Calibri" panose="020F0502020204030204" pitchFamily="34" charset="0"/>
                <a:cs typeface="+mn-cs"/>
              </a:rPr>
              <a:t>)</a:t>
            </a:r>
            <a:endParaRPr kumimoji="0" lang="en-GB" sz="7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Calibri" panose="020F0502020204030204" pitchFamily="34" charset="0"/>
              <a:cs typeface="+mn-cs"/>
            </a:endParaRPr>
          </a:p>
        </p:txBody>
      </p:sp>
      <p:sp>
        <p:nvSpPr>
          <p:cNvPr id="30" name="Rectangle: Rounded Corners 29">
            <a:extLst>
              <a:ext uri="{FF2B5EF4-FFF2-40B4-BE49-F238E27FC236}">
                <a16:creationId xmlns:a16="http://schemas.microsoft.com/office/drawing/2014/main" id="{739D61AF-7E62-3B92-3B0B-81C7346B6773}"/>
              </a:ext>
            </a:extLst>
          </p:cNvPr>
          <p:cNvSpPr/>
          <p:nvPr/>
        </p:nvSpPr>
        <p:spPr>
          <a:xfrm>
            <a:off x="5791200" y="1028700"/>
            <a:ext cx="19812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Tiết 21</a:t>
            </a:r>
            <a:endParaRPr lang="en-GB" sz="4000" dirty="0">
              <a:latin typeface="+mj-lt"/>
            </a:endParaRPr>
          </a:p>
        </p:txBody>
      </p:sp>
    </p:spTree>
    <p:extLst>
      <p:ext uri="{BB962C8B-B14F-4D97-AF65-F5344CB8AC3E}">
        <p14:creationId xmlns:p14="http://schemas.microsoft.com/office/powerpoint/2010/main" val="424727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fade">
                                      <p:cBhvr>
                                        <p:cTn id="12" dur="1000"/>
                                        <p:tgtEl>
                                          <p:spTgt spid="33">
                                            <p:txEl>
                                              <p:pRg st="1" end="1"/>
                                            </p:txEl>
                                          </p:spTgt>
                                        </p:tgtEl>
                                      </p:cBhvr>
                                    </p:animEffect>
                                    <p:anim calcmode="lin" valueType="num">
                                      <p:cBhvr>
                                        <p:cTn id="13"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sp>
        <p:sp>
          <p:nvSpPr>
            <p:cNvPr id="6" name="TextBox 6"/>
            <p:cNvSpPr txBox="1"/>
            <p:nvPr/>
          </p:nvSpPr>
          <p:spPr>
            <a:xfrm>
              <a:off x="0" y="-38100"/>
              <a:ext cx="3851716" cy="1664378"/>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sp>
        <p:sp>
          <p:nvSpPr>
            <p:cNvPr id="9" name="TextBox 9"/>
            <p:cNvSpPr txBox="1"/>
            <p:nvPr/>
          </p:nvSpPr>
          <p:spPr>
            <a:xfrm>
              <a:off x="0" y="-38100"/>
              <a:ext cx="4002211" cy="1703734"/>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sp>
        <p:nvSpPr>
          <p:cNvPr id="13" name="Freeform 13"/>
          <p:cNvSpPr/>
          <p:nvPr/>
        </p:nvSpPr>
        <p:spPr>
          <a:xfrm rot="-1507447">
            <a:off x="2073036" y="6991051"/>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sp>
      <p:sp>
        <p:nvSpPr>
          <p:cNvPr id="23" name="TextBox 23"/>
          <p:cNvSpPr txBox="1"/>
          <p:nvPr/>
        </p:nvSpPr>
        <p:spPr>
          <a:xfrm>
            <a:off x="4557535" y="2718130"/>
            <a:ext cx="9428969" cy="3693319"/>
          </a:xfrm>
          <a:prstGeom prst="rect">
            <a:avLst/>
          </a:prstGeom>
        </p:spPr>
        <p:txBody>
          <a:bodyPr wrap="square" lIns="0" tIns="0" rIns="0" bIns="0" rtlCol="0" anchor="t">
            <a:spAutoFit/>
          </a:bodyPr>
          <a:lstStyle/>
          <a:p>
            <a:pPr algn="ctr">
              <a:lnSpc>
                <a:spcPts val="9600"/>
              </a:lnSpc>
            </a:pPr>
            <a:r>
              <a:rPr lang="nl-NL" sz="8000" b="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2</a:t>
            </a:r>
            <a:endParaRPr lang="vi-VN" sz="8000" b="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lnSpc>
                <a:spcPts val="9600"/>
              </a:lnSpc>
            </a:pPr>
            <a:r>
              <a:rPr lang="nl-NL" sz="8000" b="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HÌNH THÀNH KIẾN THỨC</a:t>
            </a:r>
            <a:endParaRPr lang="en-US" sz="8000" b="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576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162773" flipH="1">
            <a:off x="-2412654" y="8310079"/>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sp>
      <p:grpSp>
        <p:nvGrpSpPr>
          <p:cNvPr id="4" name="Group 4"/>
          <p:cNvGrpSpPr/>
          <p:nvPr/>
        </p:nvGrpSpPr>
        <p:grpSpPr>
          <a:xfrm>
            <a:off x="9105458" y="1430655"/>
            <a:ext cx="8306242" cy="3396453"/>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6" name="TextBox 6"/>
            <p:cNvSpPr txBox="1"/>
            <p:nvPr/>
          </p:nvSpPr>
          <p:spPr>
            <a:xfrm>
              <a:off x="0" y="-38100"/>
              <a:ext cx="2187652" cy="93263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8953058" y="1278255"/>
            <a:ext cx="8306242" cy="338453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9" name="TextBox 9"/>
            <p:cNvSpPr txBox="1"/>
            <p:nvPr/>
          </p:nvSpPr>
          <p:spPr>
            <a:xfrm>
              <a:off x="0" y="-38100"/>
              <a:ext cx="2187652" cy="929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a:off x="11756475" y="968386"/>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sp>
      <p:sp>
        <p:nvSpPr>
          <p:cNvPr id="11" name="Freeform 11"/>
          <p:cNvSpPr/>
          <p:nvPr/>
        </p:nvSpPr>
        <p:spPr>
          <a:xfrm flipH="1">
            <a:off x="2009293" y="4827108"/>
            <a:ext cx="5340493" cy="4833147"/>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5"/>
            <a:stretch>
              <a:fillRect/>
            </a:stretch>
          </a:blipFill>
        </p:spPr>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sp>
      <p:sp>
        <p:nvSpPr>
          <p:cNvPr id="13" name="Freeform 13"/>
          <p:cNvSpPr/>
          <p:nvPr/>
        </p:nvSpPr>
        <p:spPr>
          <a:xfrm>
            <a:off x="7503162" y="752613"/>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sp>
      <p:sp>
        <p:nvSpPr>
          <p:cNvPr id="14" name="TextBox 14"/>
          <p:cNvSpPr txBox="1"/>
          <p:nvPr/>
        </p:nvSpPr>
        <p:spPr>
          <a:xfrm>
            <a:off x="1375765" y="1948734"/>
            <a:ext cx="6607548" cy="2769989"/>
          </a:xfrm>
          <a:prstGeom prst="rect">
            <a:avLst/>
          </a:prstGeom>
        </p:spPr>
        <p:txBody>
          <a:bodyPr lIns="0" tIns="0" rIns="0" bIns="0" rtlCol="0" anchor="t">
            <a:spAutoFit/>
          </a:bodyPr>
          <a:lstStyle/>
          <a:p>
            <a:pPr marL="1143000" indent="-1143000" algn="ctr">
              <a:buAutoNum type="romanUcPeriod"/>
            </a:pPr>
            <a:r>
              <a:rPr lang="en-US" sz="6000" b="1">
                <a:latin typeface="Times New Roman" panose="02020603050405020304" pitchFamily="18" charset="0"/>
                <a:cs typeface="Times New Roman" panose="02020603050405020304" pitchFamily="18" charset="0"/>
              </a:rPr>
              <a:t>ĐỌC – </a:t>
            </a:r>
            <a:endParaRPr lang="vi-VN" sz="6000" b="1">
              <a:latin typeface="Times New Roman" panose="02020603050405020304" pitchFamily="18" charset="0"/>
              <a:cs typeface="Times New Roman" panose="02020603050405020304" pitchFamily="18" charset="0"/>
            </a:endParaRPr>
          </a:p>
          <a:p>
            <a:pPr algn="ctr"/>
            <a:r>
              <a:rPr lang="en-US" sz="6000" b="1">
                <a:latin typeface="Times New Roman" panose="02020603050405020304" pitchFamily="18" charset="0"/>
                <a:cs typeface="Times New Roman" panose="02020603050405020304" pitchFamily="18" charset="0"/>
              </a:rPr>
              <a:t>KHÁM PHÁ CHUNG</a:t>
            </a:r>
            <a:endParaRPr lang="en-GB" sz="6000">
              <a:latin typeface="Times New Roman" panose="02020603050405020304" pitchFamily="18" charset="0"/>
              <a:cs typeface="Times New Roman" panose="02020603050405020304" pitchFamily="18" charset="0"/>
            </a:endParaRPr>
          </a:p>
        </p:txBody>
      </p:sp>
      <p:sp>
        <p:nvSpPr>
          <p:cNvPr id="16" name="TextBox 16"/>
          <p:cNvSpPr txBox="1"/>
          <p:nvPr/>
        </p:nvSpPr>
        <p:spPr>
          <a:xfrm>
            <a:off x="10625909" y="2541002"/>
            <a:ext cx="7755536" cy="923330"/>
          </a:xfrm>
          <a:prstGeom prst="rect">
            <a:avLst/>
          </a:prstGeom>
        </p:spPr>
        <p:txBody>
          <a:bodyPr lIns="0" tIns="0" rIns="0" bIns="0" rtlCol="0" anchor="t">
            <a:spAutoFit/>
          </a:bodyPr>
          <a:lstStyle/>
          <a:p>
            <a:r>
              <a:rPr lang="en-US" sz="6000" b="1">
                <a:latin typeface="Times New Roman" panose="02020603050405020304" pitchFamily="18" charset="0"/>
                <a:cs typeface="Times New Roman" panose="02020603050405020304" pitchFamily="18" charset="0"/>
              </a:rPr>
              <a:t>1. Đọc văn bản</a:t>
            </a:r>
            <a:endParaRPr lang="en-GB" sz="60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9105458" y="5861847"/>
            <a:ext cx="8306242" cy="3396453"/>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19" name="TextBox 19"/>
            <p:cNvSpPr txBox="1"/>
            <p:nvPr/>
          </p:nvSpPr>
          <p:spPr>
            <a:xfrm>
              <a:off x="0" y="-38100"/>
              <a:ext cx="2187652" cy="93263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8953058" y="5709447"/>
            <a:ext cx="8306242" cy="3384535"/>
            <a:chOff x="0" y="0"/>
            <a:chExt cx="2187652" cy="891400"/>
          </a:xfrm>
        </p:grpSpPr>
        <p:sp>
          <p:nvSpPr>
            <p:cNvPr id="21"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22" name="TextBox 22"/>
            <p:cNvSpPr txBox="1"/>
            <p:nvPr/>
          </p:nvSpPr>
          <p:spPr>
            <a:xfrm>
              <a:off x="0" y="-38100"/>
              <a:ext cx="2187652" cy="929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Freeform 23"/>
          <p:cNvSpPr/>
          <p:nvPr/>
        </p:nvSpPr>
        <p:spPr>
          <a:xfrm>
            <a:off x="11756475" y="5399577"/>
            <a:ext cx="2699407" cy="619739"/>
          </a:xfrm>
          <a:custGeom>
            <a:avLst/>
            <a:gdLst/>
            <a:ahLst/>
            <a:cxnLst/>
            <a:rect l="l" t="t" r="r" b="b"/>
            <a:pathLst>
              <a:path w="2699407" h="619739">
                <a:moveTo>
                  <a:pt x="0" y="0"/>
                </a:moveTo>
                <a:lnTo>
                  <a:pt x="2699407" y="0"/>
                </a:lnTo>
                <a:lnTo>
                  <a:pt x="2699407" y="619739"/>
                </a:lnTo>
                <a:lnTo>
                  <a:pt x="0" y="619739"/>
                </a:lnTo>
                <a:lnTo>
                  <a:pt x="0" y="0"/>
                </a:lnTo>
                <a:close/>
              </a:path>
            </a:pathLst>
          </a:custGeom>
          <a:blipFill>
            <a:blip r:embed="rId4"/>
            <a:stretch>
              <a:fillRect/>
            </a:stretch>
          </a:blipFill>
        </p:spPr>
      </p:sp>
      <p:sp>
        <p:nvSpPr>
          <p:cNvPr id="24" name="TextBox 24"/>
          <p:cNvSpPr txBox="1"/>
          <p:nvPr/>
        </p:nvSpPr>
        <p:spPr>
          <a:xfrm>
            <a:off x="9228410" y="6650406"/>
            <a:ext cx="7755536" cy="1846659"/>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 Tác giả</a:t>
            </a:r>
            <a:endParaRPr lang="vi-VN" sz="6000">
              <a:latin typeface="Times New Roman" panose="02020603050405020304" pitchFamily="18" charset="0"/>
              <a:cs typeface="Times New Roman" panose="02020603050405020304" pitchFamily="18" charset="0"/>
            </a:endParaRPr>
          </a:p>
          <a:p>
            <a:pPr algn="ctr"/>
            <a:r>
              <a:rPr lang="en-US" sz="6000">
                <a:latin typeface="Times New Roman" panose="02020603050405020304" pitchFamily="18" charset="0"/>
                <a:cs typeface="Times New Roman" panose="02020603050405020304" pitchFamily="18" charset="0"/>
              </a:rPr>
              <a:t> Dương Lâm An</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4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sp>
      <p:grpSp>
        <p:nvGrpSpPr>
          <p:cNvPr id="4" name="Group 4"/>
          <p:cNvGrpSpPr/>
          <p:nvPr/>
        </p:nvGrpSpPr>
        <p:grpSpPr>
          <a:xfrm>
            <a:off x="1028700" y="3263042"/>
            <a:ext cx="5129928" cy="5554118"/>
            <a:chOff x="0" y="0"/>
            <a:chExt cx="1351092" cy="1462813"/>
          </a:xfrm>
        </p:grpSpPr>
        <p:sp>
          <p:nvSpPr>
            <p:cNvPr id="5"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6579036" y="3263042"/>
            <a:ext cx="5129928" cy="5554118"/>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9" name="TextBox 9"/>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2129372" y="3263042"/>
            <a:ext cx="5129928" cy="5554118"/>
            <a:chOff x="0" y="0"/>
            <a:chExt cx="1351092" cy="1462813"/>
          </a:xfrm>
        </p:grpSpPr>
        <p:sp>
          <p:nvSpPr>
            <p:cNvPr id="11" name="Freeform 11"/>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2" name="TextBox 12"/>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482526" y="432976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7032862" y="4846155"/>
            <a:ext cx="4222276" cy="3598412"/>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583198" y="4884599"/>
            <a:ext cx="4222276" cy="3559967"/>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6"/>
            <a:stretch>
              <a:fillRect/>
            </a:stretch>
          </a:blipFill>
        </p:spPr>
      </p:sp>
      <p:sp>
        <p:nvSpPr>
          <p:cNvPr id="17" name="Freeform 17"/>
          <p:cNvSpPr/>
          <p:nvPr/>
        </p:nvSpPr>
        <p:spPr>
          <a:xfrm>
            <a:off x="15387195" y="185493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7"/>
            <a:stretch>
              <a:fillRect/>
            </a:stretch>
          </a:blipFill>
        </p:spPr>
      </p:sp>
      <p:sp>
        <p:nvSpPr>
          <p:cNvPr id="18" name="Freeform 18"/>
          <p:cNvSpPr/>
          <p:nvPr/>
        </p:nvSpPr>
        <p:spPr>
          <a:xfrm>
            <a:off x="14164107" y="8444567"/>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8"/>
            <a:stretch>
              <a:fillRect/>
            </a:stretch>
          </a:blipFill>
        </p:spPr>
      </p:sp>
      <p:sp>
        <p:nvSpPr>
          <p:cNvPr id="19" name="Freeform 19"/>
          <p:cNvSpPr/>
          <p:nvPr/>
        </p:nvSpPr>
        <p:spPr>
          <a:xfrm>
            <a:off x="2483339" y="280150"/>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9"/>
            <a:stretch>
              <a:fillRect/>
            </a:stretch>
          </a:blipFill>
        </p:spPr>
      </p:sp>
      <p:sp>
        <p:nvSpPr>
          <p:cNvPr id="20" name="Freeform 20"/>
          <p:cNvSpPr/>
          <p:nvPr/>
        </p:nvSpPr>
        <p:spPr>
          <a:xfrm>
            <a:off x="2906805" y="844456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10"/>
            <a:stretch>
              <a:fillRect/>
            </a:stretch>
          </a:blipFill>
        </p:spPr>
      </p:sp>
      <p:sp>
        <p:nvSpPr>
          <p:cNvPr id="21" name="Freeform 21"/>
          <p:cNvSpPr/>
          <p:nvPr/>
        </p:nvSpPr>
        <p:spPr>
          <a:xfrm>
            <a:off x="8417122" y="8558818"/>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1"/>
            <a:stretch>
              <a:fillRect/>
            </a:stretch>
          </a:blipFill>
        </p:spPr>
      </p:sp>
      <p:sp>
        <p:nvSpPr>
          <p:cNvPr id="22" name="Freeform 22"/>
          <p:cNvSpPr/>
          <p:nvPr/>
        </p:nvSpPr>
        <p:spPr>
          <a:xfrm rot="-1270063">
            <a:off x="635817" y="3285501"/>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TextBox 23"/>
          <p:cNvSpPr txBox="1"/>
          <p:nvPr/>
        </p:nvSpPr>
        <p:spPr>
          <a:xfrm>
            <a:off x="4448728" y="54512"/>
            <a:ext cx="9784974" cy="2769989"/>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3. Văn bản </a:t>
            </a:r>
            <a:endParaRPr lang="vi-VN" sz="6000" b="1">
              <a:latin typeface="Times New Roman" panose="02020603050405020304" pitchFamily="18" charset="0"/>
              <a:cs typeface="Times New Roman" panose="02020603050405020304" pitchFamily="18" charset="0"/>
            </a:endParaRPr>
          </a:p>
          <a:p>
            <a:pPr algn="ctr"/>
            <a:r>
              <a:rPr lang="en-US" sz="6000" b="1">
                <a:latin typeface="Times New Roman" panose="02020603050405020304" pitchFamily="18" charset="0"/>
                <a:cs typeface="Times New Roman" panose="02020603050405020304" pitchFamily="18" charset="0"/>
              </a:rPr>
              <a:t>“Một thể thơ độc đáo của người Việt”</a:t>
            </a:r>
            <a:endParaRPr lang="en-GB" sz="6000">
              <a:latin typeface="Times New Roman" panose="02020603050405020304" pitchFamily="18" charset="0"/>
              <a:cs typeface="Times New Roman" panose="02020603050405020304" pitchFamily="18" charset="0"/>
            </a:endParaRPr>
          </a:p>
        </p:txBody>
      </p:sp>
      <p:sp>
        <p:nvSpPr>
          <p:cNvPr id="24" name="Freeform 24"/>
          <p:cNvSpPr/>
          <p:nvPr/>
        </p:nvSpPr>
        <p:spPr>
          <a:xfrm rot="362496">
            <a:off x="8157136" y="2941632"/>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rot="1399319">
            <a:off x="15829974" y="3254491"/>
            <a:ext cx="1971736" cy="463358"/>
          </a:xfrm>
          <a:custGeom>
            <a:avLst/>
            <a:gdLst/>
            <a:ahLst/>
            <a:cxnLst/>
            <a:rect l="l" t="t" r="r" b="b"/>
            <a:pathLst>
              <a:path w="1971736" h="463358">
                <a:moveTo>
                  <a:pt x="0" y="0"/>
                </a:moveTo>
                <a:lnTo>
                  <a:pt x="1971735" y="0"/>
                </a:lnTo>
                <a:lnTo>
                  <a:pt x="1971735" y="463358"/>
                </a:lnTo>
                <a:lnTo>
                  <a:pt x="0" y="463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TextBox 26"/>
          <p:cNvSpPr txBox="1"/>
          <p:nvPr/>
        </p:nvSpPr>
        <p:spPr>
          <a:xfrm>
            <a:off x="1288469" y="3614006"/>
            <a:ext cx="4441035" cy="615553"/>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Xuất xứ của VB</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7" name="TextBox 27"/>
          <p:cNvSpPr txBox="1"/>
          <p:nvPr/>
        </p:nvSpPr>
        <p:spPr>
          <a:xfrm>
            <a:off x="1948413" y="5473211"/>
            <a:ext cx="3404671" cy="1661993"/>
          </a:xfrm>
          <a:prstGeom prst="rect">
            <a:avLst/>
          </a:prstGeom>
        </p:spPr>
        <p:txBody>
          <a:bodyPr lIns="0" tIns="0" rIns="0" bIns="0" rtlCol="0" anchor="t">
            <a:spAutoFit/>
          </a:bodyPr>
          <a:lstStyle/>
          <a:p>
            <a:pPr algn="ctr"/>
            <a:r>
              <a:rPr lang="vi-VN" sz="3600">
                <a:latin typeface="Times New Roman" panose="02020603050405020304" pitchFamily="18" charset="0"/>
                <a:cs typeface="Times New Roman" panose="02020603050405020304" pitchFamily="18" charset="0"/>
              </a:rPr>
              <a:t>T</a:t>
            </a:r>
            <a:r>
              <a:rPr lang="en-US" sz="3600">
                <a:latin typeface="Times New Roman" panose="02020603050405020304" pitchFamily="18" charset="0"/>
                <a:cs typeface="Times New Roman" panose="02020603050405020304" pitchFamily="18" charset="0"/>
              </a:rPr>
              <a:t>huộc tạp chí Văn học và Tuổi trẻ, tháng 9/2023.</a:t>
            </a:r>
            <a:endParaRPr lang="en-GB" sz="3600">
              <a:latin typeface="Times New Roman" panose="02020603050405020304" pitchFamily="18" charset="0"/>
              <a:cs typeface="Times New Roman" panose="02020603050405020304" pitchFamily="18" charset="0"/>
            </a:endParaRPr>
          </a:p>
        </p:txBody>
      </p:sp>
      <p:sp>
        <p:nvSpPr>
          <p:cNvPr id="28" name="TextBox 28"/>
          <p:cNvSpPr txBox="1"/>
          <p:nvPr/>
        </p:nvSpPr>
        <p:spPr>
          <a:xfrm>
            <a:off x="7377295" y="3705301"/>
            <a:ext cx="3403448" cy="615553"/>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Thể loại</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12770603" y="3508833"/>
            <a:ext cx="3403448" cy="1231106"/>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Khái quát nội dung chính</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7353214" y="6089807"/>
            <a:ext cx="3404671" cy="538609"/>
          </a:xfrm>
          <a:prstGeom prst="rect">
            <a:avLst/>
          </a:prstGeom>
        </p:spPr>
        <p:txBody>
          <a:bodyPr lIns="0" tIns="0" rIns="0" bIns="0" rtlCol="0" anchor="t">
            <a:spAutoFit/>
          </a:bodyPr>
          <a:lstStyle/>
          <a:p>
            <a:pPr algn="ctr">
              <a:lnSpc>
                <a:spcPts val="4199"/>
              </a:lnSpc>
              <a:spcBef>
                <a:spcPct val="0"/>
              </a:spcBef>
            </a:pPr>
            <a:r>
              <a:rPr lang="en-US" sz="3600">
                <a:latin typeface="Times New Roman" panose="02020603050405020304" pitchFamily="18" charset="0"/>
                <a:cs typeface="Times New Roman" panose="02020603050405020304" pitchFamily="18" charset="0"/>
              </a:rPr>
              <a:t>VB thông tin</a:t>
            </a:r>
            <a:r>
              <a:rPr lang="en-US" sz="3600">
                <a:solidFill>
                  <a:srgbClr val="000000"/>
                </a:solidFill>
                <a:latin typeface="Times New Roman" panose="02020603050405020304" pitchFamily="18" charset="0"/>
                <a:cs typeface="Times New Roman" panose="02020603050405020304" pitchFamily="18" charset="0"/>
              </a:rPr>
              <a:t>.</a:t>
            </a:r>
          </a:p>
        </p:txBody>
      </p:sp>
      <p:sp>
        <p:nvSpPr>
          <p:cNvPr id="31" name="TextBox 31"/>
          <p:cNvSpPr txBox="1"/>
          <p:nvPr/>
        </p:nvSpPr>
        <p:spPr>
          <a:xfrm>
            <a:off x="12992000" y="5199819"/>
            <a:ext cx="3404671" cy="2769989"/>
          </a:xfrm>
          <a:prstGeom prst="rect">
            <a:avLst/>
          </a:prstGeom>
        </p:spPr>
        <p:txBody>
          <a:bodyPr lIns="0" tIns="0" rIns="0" bIns="0" rtlCol="0" anchor="t">
            <a:spAutoFit/>
          </a:bodyPr>
          <a:lstStyle/>
          <a:p>
            <a:pPr algn="ctr"/>
            <a:r>
              <a:rPr lang="vi-VN" sz="3600">
                <a:latin typeface="Times New Roman" panose="02020603050405020304" pitchFamily="18" charset="0"/>
                <a:cs typeface="Times New Roman" panose="02020603050405020304" pitchFamily="18" charset="0"/>
              </a:rPr>
              <a:t>Tính sáng tạo và sự độc đáo của thể thơ song thất lục bát trong nền văn học Việt Nam.</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0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1028700" y="3880586"/>
            <a:ext cx="5129928" cy="5554118"/>
            <a:chOff x="0" y="0"/>
            <a:chExt cx="1351092" cy="1462813"/>
          </a:xfrm>
        </p:grpSpPr>
        <p:sp>
          <p:nvSpPr>
            <p:cNvPr id="5"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sp>
        <p:sp>
          <p:nvSpPr>
            <p:cNvPr id="6" name="TextBox 6"/>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6579036" y="3880586"/>
            <a:ext cx="5129928" cy="5554118"/>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sp>
        <p:sp>
          <p:nvSpPr>
            <p:cNvPr id="9" name="TextBox 9"/>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2129372" y="3880586"/>
            <a:ext cx="5129928" cy="5554118"/>
            <a:chOff x="0" y="0"/>
            <a:chExt cx="1351092" cy="1462813"/>
          </a:xfrm>
        </p:grpSpPr>
        <p:sp>
          <p:nvSpPr>
            <p:cNvPr id="11" name="Freeform 11"/>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sp>
        <p:sp>
          <p:nvSpPr>
            <p:cNvPr id="12" name="TextBox 12"/>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482526" y="4947310"/>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6706073" y="4751454"/>
            <a:ext cx="4851833" cy="4632055"/>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583198" y="4947310"/>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0940875" y="9010791"/>
            <a:ext cx="1227245" cy="1199121"/>
          </a:xfrm>
          <a:custGeom>
            <a:avLst/>
            <a:gdLst/>
            <a:ahLst/>
            <a:cxnLst/>
            <a:rect l="l" t="t" r="r" b="b"/>
            <a:pathLst>
              <a:path w="1227245" h="1199121">
                <a:moveTo>
                  <a:pt x="0" y="0"/>
                </a:moveTo>
                <a:lnTo>
                  <a:pt x="1227246" y="0"/>
                </a:lnTo>
                <a:lnTo>
                  <a:pt x="1227246" y="1199121"/>
                </a:lnTo>
                <a:lnTo>
                  <a:pt x="0" y="1199121"/>
                </a:lnTo>
                <a:lnTo>
                  <a:pt x="0" y="0"/>
                </a:lnTo>
                <a:close/>
              </a:path>
            </a:pathLst>
          </a:custGeom>
          <a:blipFill>
            <a:blip r:embed="rId6"/>
            <a:stretch>
              <a:fillRect/>
            </a:stretch>
          </a:blipFill>
        </p:spPr>
      </p:sp>
      <p:sp>
        <p:nvSpPr>
          <p:cNvPr id="17" name="Freeform 17"/>
          <p:cNvSpPr/>
          <p:nvPr/>
        </p:nvSpPr>
        <p:spPr>
          <a:xfrm>
            <a:off x="972732" y="1800225"/>
            <a:ext cx="1019587" cy="700966"/>
          </a:xfrm>
          <a:custGeom>
            <a:avLst/>
            <a:gdLst/>
            <a:ahLst/>
            <a:cxnLst/>
            <a:rect l="l" t="t" r="r" b="b"/>
            <a:pathLst>
              <a:path w="1019587" h="700966">
                <a:moveTo>
                  <a:pt x="0" y="0"/>
                </a:moveTo>
                <a:lnTo>
                  <a:pt x="1019587" y="0"/>
                </a:lnTo>
                <a:lnTo>
                  <a:pt x="1019587" y="700966"/>
                </a:lnTo>
                <a:lnTo>
                  <a:pt x="0" y="700966"/>
                </a:lnTo>
                <a:lnTo>
                  <a:pt x="0" y="0"/>
                </a:lnTo>
                <a:close/>
              </a:path>
            </a:pathLst>
          </a:custGeom>
          <a:blipFill>
            <a:blip r:embed="rId7"/>
            <a:stretch>
              <a:fillRect/>
            </a:stretch>
          </a:blipFill>
        </p:spPr>
      </p:sp>
      <p:sp>
        <p:nvSpPr>
          <p:cNvPr id="18" name="Freeform 18"/>
          <p:cNvSpPr/>
          <p:nvPr/>
        </p:nvSpPr>
        <p:spPr>
          <a:xfrm>
            <a:off x="16533442" y="2677393"/>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8"/>
            <a:stretch>
              <a:fillRect/>
            </a:stretch>
          </a:blipFill>
        </p:spPr>
      </p:sp>
      <p:sp>
        <p:nvSpPr>
          <p:cNvPr id="19" name="Freeform 19"/>
          <p:cNvSpPr/>
          <p:nvPr/>
        </p:nvSpPr>
        <p:spPr>
          <a:xfrm>
            <a:off x="8875995" y="533400"/>
            <a:ext cx="908868" cy="546836"/>
          </a:xfrm>
          <a:custGeom>
            <a:avLst/>
            <a:gdLst/>
            <a:ahLst/>
            <a:cxnLst/>
            <a:rect l="l" t="t" r="r" b="b"/>
            <a:pathLst>
              <a:path w="908868" h="546836">
                <a:moveTo>
                  <a:pt x="0" y="0"/>
                </a:moveTo>
                <a:lnTo>
                  <a:pt x="908868" y="0"/>
                </a:lnTo>
                <a:lnTo>
                  <a:pt x="908868" y="546836"/>
                </a:lnTo>
                <a:lnTo>
                  <a:pt x="0" y="546836"/>
                </a:lnTo>
                <a:lnTo>
                  <a:pt x="0" y="0"/>
                </a:lnTo>
                <a:close/>
              </a:path>
            </a:pathLst>
          </a:custGeom>
          <a:blipFill>
            <a:blip r:embed="rId9"/>
            <a:stretch>
              <a:fillRect/>
            </a:stretch>
          </a:blipFill>
        </p:spPr>
      </p:sp>
      <p:sp>
        <p:nvSpPr>
          <p:cNvPr id="20" name="Freeform 20"/>
          <p:cNvSpPr/>
          <p:nvPr/>
        </p:nvSpPr>
        <p:spPr>
          <a:xfrm>
            <a:off x="3208610" y="8906036"/>
            <a:ext cx="1317553" cy="1057336"/>
          </a:xfrm>
          <a:custGeom>
            <a:avLst/>
            <a:gdLst/>
            <a:ahLst/>
            <a:cxnLst/>
            <a:rect l="l" t="t" r="r" b="b"/>
            <a:pathLst>
              <a:path w="1317553" h="1057336">
                <a:moveTo>
                  <a:pt x="0" y="0"/>
                </a:moveTo>
                <a:lnTo>
                  <a:pt x="1317553" y="0"/>
                </a:lnTo>
                <a:lnTo>
                  <a:pt x="1317553" y="1057336"/>
                </a:lnTo>
                <a:lnTo>
                  <a:pt x="0" y="1057336"/>
                </a:lnTo>
                <a:lnTo>
                  <a:pt x="0" y="0"/>
                </a:lnTo>
                <a:close/>
              </a:path>
            </a:pathLst>
          </a:custGeom>
          <a:blipFill>
            <a:blip r:embed="rId10"/>
            <a:stretch>
              <a:fillRect/>
            </a:stretch>
          </a:blipFill>
        </p:spPr>
      </p:sp>
      <p:sp>
        <p:nvSpPr>
          <p:cNvPr id="21" name="Freeform 21"/>
          <p:cNvSpPr/>
          <p:nvPr/>
        </p:nvSpPr>
        <p:spPr>
          <a:xfrm>
            <a:off x="14420613" y="8906036"/>
            <a:ext cx="1158573" cy="1000717"/>
          </a:xfrm>
          <a:custGeom>
            <a:avLst/>
            <a:gdLst/>
            <a:ahLst/>
            <a:cxnLst/>
            <a:rect l="l" t="t" r="r" b="b"/>
            <a:pathLst>
              <a:path w="1158573" h="1000717">
                <a:moveTo>
                  <a:pt x="0" y="0"/>
                </a:moveTo>
                <a:lnTo>
                  <a:pt x="1158573" y="0"/>
                </a:lnTo>
                <a:lnTo>
                  <a:pt x="1158573" y="1000717"/>
                </a:lnTo>
                <a:lnTo>
                  <a:pt x="0" y="1000717"/>
                </a:lnTo>
                <a:lnTo>
                  <a:pt x="0" y="0"/>
                </a:lnTo>
                <a:close/>
              </a:path>
            </a:pathLst>
          </a:custGeom>
          <a:blipFill>
            <a:blip r:embed="rId11"/>
            <a:stretch>
              <a:fillRect/>
            </a:stretch>
          </a:blipFill>
        </p:spPr>
      </p:sp>
      <p:sp>
        <p:nvSpPr>
          <p:cNvPr id="23" name="TextBox 23"/>
          <p:cNvSpPr txBox="1"/>
          <p:nvPr/>
        </p:nvSpPr>
        <p:spPr>
          <a:xfrm>
            <a:off x="2307792" y="4135901"/>
            <a:ext cx="2571744" cy="615553"/>
          </a:xfrm>
          <a:prstGeom prst="rect">
            <a:avLst/>
          </a:prstGeom>
        </p:spPr>
        <p:txBody>
          <a:bodyPr lIns="0" tIns="0" rIns="0" bIns="0" rtlCol="0" anchor="t">
            <a:spAutoFit/>
          </a:bodyPr>
          <a:lstStyle/>
          <a:p>
            <a:pPr algn="ctr">
              <a:lnSpc>
                <a:spcPts val="4759"/>
              </a:lnSpc>
            </a:pPr>
            <a:r>
              <a:rPr lang="en-US" sz="4400" b="1" i="1">
                <a:latin typeface="Times New Roman" panose="02020603050405020304" pitchFamily="18" charset="0"/>
                <a:cs typeface="Times New Roman" panose="02020603050405020304" pitchFamily="18" charset="0"/>
              </a:rPr>
              <a:t>Phần 1</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4" name="TextBox 24"/>
          <p:cNvSpPr txBox="1"/>
          <p:nvPr/>
        </p:nvSpPr>
        <p:spPr>
          <a:xfrm>
            <a:off x="7858128" y="4135901"/>
            <a:ext cx="2571744" cy="615553"/>
          </a:xfrm>
          <a:prstGeom prst="rect">
            <a:avLst/>
          </a:prstGeom>
        </p:spPr>
        <p:txBody>
          <a:bodyPr lIns="0" tIns="0" rIns="0" bIns="0" rtlCol="0" anchor="t">
            <a:spAutoFit/>
          </a:bodyPr>
          <a:lstStyle/>
          <a:p>
            <a:pPr algn="ctr">
              <a:lnSpc>
                <a:spcPts val="4759"/>
              </a:lnSpc>
            </a:pPr>
            <a:r>
              <a:rPr lang="en-US" sz="4400" b="1" i="1">
                <a:latin typeface="Times New Roman" panose="02020603050405020304" pitchFamily="18" charset="0"/>
                <a:cs typeface="Times New Roman" panose="02020603050405020304" pitchFamily="18" charset="0"/>
              </a:rPr>
              <a:t>Phần 2</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13408464" y="4135901"/>
            <a:ext cx="2571744" cy="615553"/>
          </a:xfrm>
          <a:prstGeom prst="rect">
            <a:avLst/>
          </a:prstGeom>
        </p:spPr>
        <p:txBody>
          <a:bodyPr lIns="0" tIns="0" rIns="0" bIns="0" rtlCol="0" anchor="t">
            <a:spAutoFit/>
          </a:bodyPr>
          <a:lstStyle/>
          <a:p>
            <a:pPr algn="ctr">
              <a:lnSpc>
                <a:spcPts val="4759"/>
              </a:lnSpc>
            </a:pPr>
            <a:r>
              <a:rPr lang="en-US" sz="4400" b="1" i="1">
                <a:latin typeface="Times New Roman" panose="02020603050405020304" pitchFamily="18" charset="0"/>
                <a:cs typeface="Times New Roman" panose="02020603050405020304" pitchFamily="18" charset="0"/>
              </a:rPr>
              <a:t>Phần </a:t>
            </a:r>
            <a:r>
              <a:rPr lang="vi-VN" sz="4400" b="1" i="1">
                <a:latin typeface="Times New Roman" panose="02020603050405020304" pitchFamily="18" charset="0"/>
                <a:cs typeface="Times New Roman" panose="02020603050405020304" pitchFamily="18" charset="0"/>
              </a:rPr>
              <a:t>3</a:t>
            </a:r>
            <a:r>
              <a:rPr lang="en-US" sz="4400">
                <a:latin typeface="Times New Roman" panose="02020603050405020304" pitchFamily="18" charset="0"/>
                <a:cs typeface="Times New Roman" panose="02020603050405020304" pitchFamily="18" charset="0"/>
              </a:rPr>
              <a:t> </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6" name="TextBox 26"/>
          <p:cNvSpPr txBox="1"/>
          <p:nvPr/>
        </p:nvSpPr>
        <p:spPr>
          <a:xfrm>
            <a:off x="1769506" y="6011183"/>
            <a:ext cx="3648315" cy="1661993"/>
          </a:xfrm>
          <a:prstGeom prst="rect">
            <a:avLst/>
          </a:prstGeom>
        </p:spPr>
        <p:txBody>
          <a:bodyPr wrap="square" lIns="0" tIns="0" rIns="0" bIns="0" rtlCol="0" anchor="t">
            <a:spAutoFit/>
          </a:bodyPr>
          <a:lstStyle/>
          <a:p>
            <a:pPr algn="ctr">
              <a:spcBef>
                <a:spcPct val="0"/>
              </a:spcBef>
            </a:pPr>
            <a:r>
              <a:rPr lang="en-US" sz="3600" i="1">
                <a:latin typeface="Times New Roman" panose="02020603050405020304" pitchFamily="18" charset="0"/>
                <a:cs typeface="Times New Roman" panose="02020603050405020304" pitchFamily="18" charset="0"/>
              </a:rPr>
              <a:t>(Câu mở đầu): </a:t>
            </a:r>
            <a:r>
              <a:rPr lang="en-US" sz="3600">
                <a:latin typeface="Times New Roman" panose="02020603050405020304" pitchFamily="18" charset="0"/>
                <a:cs typeface="Times New Roman" panose="02020603050405020304" pitchFamily="18" charset="0"/>
              </a:rPr>
              <a:t>giới thiệu tổng quan về thể thơ STLB</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27" name="TextBox 27"/>
          <p:cNvSpPr txBox="1"/>
          <p:nvPr/>
        </p:nvSpPr>
        <p:spPr>
          <a:xfrm>
            <a:off x="7162130" y="4977865"/>
            <a:ext cx="4029072" cy="4431983"/>
          </a:xfrm>
          <a:prstGeom prst="rect">
            <a:avLst/>
          </a:prstGeom>
        </p:spPr>
        <p:txBody>
          <a:bodyPr wrap="square" lIns="0" tIns="0" rIns="0" bIns="0" rtlCol="0" anchor="t">
            <a:spAutoFit/>
          </a:bodyPr>
          <a:lstStyle/>
          <a:p>
            <a:pPr algn="ctr"/>
            <a:r>
              <a:rPr lang="vi-VN" sz="3600" i="1">
                <a:latin typeface="Times New Roman" panose="02020603050405020304" pitchFamily="18" charset="0"/>
                <a:cs typeface="Times New Roman" panose="02020603050405020304" pitchFamily="18" charset="0"/>
              </a:rPr>
              <a:t>(Những tác phẩm đầu tiền...Đã nghe đất chuyển thành con sông dài): </a:t>
            </a:r>
            <a:r>
              <a:rPr lang="vi-VN" sz="3600">
                <a:latin typeface="Times New Roman" panose="02020603050405020304" pitchFamily="18" charset="0"/>
                <a:cs typeface="Times New Roman" panose="02020603050405020304" pitchFamily="18" charset="0"/>
              </a:rPr>
              <a:t>trình bày thông tin về lịch sử ra đời và các tác phẩm tiêu biểu viết theo thể STLB</a:t>
            </a:r>
            <a:endParaRPr lang="en-GB" sz="3600">
              <a:latin typeface="Times New Roman" panose="02020603050405020304" pitchFamily="18" charset="0"/>
              <a:cs typeface="Times New Roman" panose="02020603050405020304" pitchFamily="18" charset="0"/>
            </a:endParaRPr>
          </a:p>
        </p:txBody>
      </p:sp>
      <p:sp>
        <p:nvSpPr>
          <p:cNvPr id="28" name="TextBox 28"/>
          <p:cNvSpPr txBox="1"/>
          <p:nvPr/>
        </p:nvSpPr>
        <p:spPr>
          <a:xfrm>
            <a:off x="12982841" y="5709195"/>
            <a:ext cx="3356209" cy="2215991"/>
          </a:xfrm>
          <a:prstGeom prst="rect">
            <a:avLst/>
          </a:prstGeom>
        </p:spPr>
        <p:txBody>
          <a:bodyPr wrap="square" lIns="0" tIns="0" rIns="0" bIns="0" rtlCol="0" anchor="t">
            <a:spAutoFit/>
          </a:bodyPr>
          <a:lstStyle/>
          <a:p>
            <a:pPr algn="ctr">
              <a:spcBef>
                <a:spcPct val="0"/>
              </a:spcBef>
            </a:pPr>
            <a:r>
              <a:rPr lang="en-US" sz="3600">
                <a:latin typeface="Times New Roman" panose="02020603050405020304" pitchFamily="18" charset="0"/>
                <a:cs typeface="Times New Roman" panose="02020603050405020304" pitchFamily="18" charset="0"/>
              </a:rPr>
              <a:t>(Còn lại): Giá trị của thể thơ STLB đối với đời sống văn hoá và thi ca.</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3955681" y="1844709"/>
            <a:ext cx="10553227" cy="1107996"/>
          </a:xfrm>
          <a:prstGeom prst="rect">
            <a:avLst/>
          </a:prstGeom>
        </p:spPr>
        <p:txBody>
          <a:bodyPr lIns="0" tIns="0" rIns="0" bIns="0" rtlCol="0" anchor="t">
            <a:spAutoFit/>
          </a:bodyPr>
          <a:lstStyle/>
          <a:p>
            <a:pPr algn="ctr"/>
            <a:r>
              <a:rPr lang="en-US" sz="7200" b="1">
                <a:latin typeface="Times New Roman" panose="02020603050405020304" pitchFamily="18" charset="0"/>
                <a:cs typeface="Times New Roman" panose="02020603050405020304" pitchFamily="18" charset="0"/>
              </a:rPr>
              <a:t>Bố cục VB</a:t>
            </a:r>
            <a:endParaRPr lang="en-US" sz="66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60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145001" y="2255357"/>
            <a:ext cx="11496378"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6" name="TextBox 6"/>
            <p:cNvSpPr txBox="1"/>
            <p:nvPr/>
          </p:nvSpPr>
          <p:spPr>
            <a:xfrm>
              <a:off x="0" y="-38100"/>
              <a:ext cx="3027853" cy="155184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3327265" y="2102957"/>
            <a:ext cx="1163347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cap="rnd">
              <a:noFill/>
              <a:prstDash val="solid"/>
              <a:round/>
            </a:ln>
          </p:spPr>
        </p:sp>
        <p:sp>
          <p:nvSpPr>
            <p:cNvPr id="9" name="TextBox 9"/>
            <p:cNvSpPr txBox="1"/>
            <p:nvPr/>
          </p:nvSpPr>
          <p:spPr>
            <a:xfrm>
              <a:off x="0" y="-38100"/>
              <a:ext cx="3063959" cy="155116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1207830"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sp>
      <p:sp>
        <p:nvSpPr>
          <p:cNvPr id="11" name="Freeform 11"/>
          <p:cNvSpPr/>
          <p:nvPr/>
        </p:nvSpPr>
        <p:spPr>
          <a:xfrm flipH="1">
            <a:off x="1207830"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sp>
      <p:sp>
        <p:nvSpPr>
          <p:cNvPr id="13" name="Freeform 13"/>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sp>
      <p:sp>
        <p:nvSpPr>
          <p:cNvPr id="18" name="Freeform 18"/>
          <p:cNvSpPr/>
          <p:nvPr/>
        </p:nvSpPr>
        <p:spPr>
          <a:xfrm rot="9807132">
            <a:off x="2750390" y="1591444"/>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sp>
      <p:sp>
        <p:nvSpPr>
          <p:cNvPr id="20" name="TextBox 20"/>
          <p:cNvSpPr txBox="1"/>
          <p:nvPr/>
        </p:nvSpPr>
        <p:spPr>
          <a:xfrm>
            <a:off x="4308975" y="4127837"/>
            <a:ext cx="10524661" cy="1015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II. KHÁM PHÁ VĂN BẢN</a:t>
            </a:r>
            <a:endParaRPr lang="en-GB" sz="6600">
              <a:latin typeface="Times New Roman" panose="02020603050405020304" pitchFamily="18" charset="0"/>
              <a:cs typeface="Times New Roman" panose="02020603050405020304" pitchFamily="18" charset="0"/>
            </a:endParaRPr>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sp>
    </p:spTree>
    <p:extLst>
      <p:ext uri="{BB962C8B-B14F-4D97-AF65-F5344CB8AC3E}">
        <p14:creationId xmlns:p14="http://schemas.microsoft.com/office/powerpoint/2010/main" val="3616912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sp>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sp>
        <p:sp>
          <p:nvSpPr>
            <p:cNvPr id="7" name="TextBox 7"/>
            <p:cNvSpPr txBox="1"/>
            <p:nvPr/>
          </p:nvSpPr>
          <p:spPr>
            <a:xfrm>
              <a:off x="0" y="-38100"/>
              <a:ext cx="2588324"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94806" y="513219"/>
            <a:ext cx="10667298" cy="8745081"/>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sp>
        <p:sp>
          <p:nvSpPr>
            <p:cNvPr id="10" name="TextBox 10"/>
            <p:cNvSpPr txBox="1"/>
            <p:nvPr/>
          </p:nvSpPr>
          <p:spPr>
            <a:xfrm>
              <a:off x="0" y="-38100"/>
              <a:ext cx="2589867"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sp>
      <p:sp>
        <p:nvSpPr>
          <p:cNvPr id="17" name="Freeform 17"/>
          <p:cNvSpPr/>
          <p:nvPr/>
        </p:nvSpPr>
        <p:spPr>
          <a:xfrm>
            <a:off x="3699655" y="-184519"/>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18" name="Table 17"/>
          <p:cNvGraphicFramePr>
            <a:graphicFrameLocks noGrp="1"/>
          </p:cNvGraphicFramePr>
          <p:nvPr>
            <p:extLst>
              <p:ext uri="{D42A27DB-BD31-4B8C-83A1-F6EECF244321}">
                <p14:modId xmlns:p14="http://schemas.microsoft.com/office/powerpoint/2010/main" val="3359681114"/>
              </p:ext>
            </p:extLst>
          </p:nvPr>
        </p:nvGraphicFramePr>
        <p:xfrm>
          <a:off x="793855" y="2446623"/>
          <a:ext cx="9460057" cy="5705856"/>
        </p:xfrm>
        <a:graphic>
          <a:graphicData uri="http://schemas.openxmlformats.org/drawingml/2006/table">
            <a:tbl>
              <a:tblPr firstRow="1" firstCol="1" bandRow="1"/>
              <a:tblGrid>
                <a:gridCol w="5551867">
                  <a:extLst>
                    <a:ext uri="{9D8B030D-6E8A-4147-A177-3AD203B41FA5}">
                      <a16:colId xmlns:a16="http://schemas.microsoft.com/office/drawing/2014/main" val="20000"/>
                    </a:ext>
                  </a:extLst>
                </a:gridCol>
                <a:gridCol w="3908190">
                  <a:extLst>
                    <a:ext uri="{9D8B030D-6E8A-4147-A177-3AD203B41FA5}">
                      <a16:colId xmlns:a16="http://schemas.microsoft.com/office/drawing/2014/main" val="20001"/>
                    </a:ext>
                  </a:extLst>
                </a:gridCol>
              </a:tblGrid>
              <a:tr h="0">
                <a:tc gridSpan="2">
                  <a:txBody>
                    <a:bodyPr/>
                    <a:lstStyle/>
                    <a:p>
                      <a:pPr algn="ctr">
                        <a:lnSpc>
                          <a:spcPct val="130000"/>
                        </a:lnSpc>
                        <a:spcAft>
                          <a:spcPts val="0"/>
                        </a:spcAft>
                      </a:pPr>
                      <a:r>
                        <a:rPr lang="pt-BR" sz="3200" b="1">
                          <a:solidFill>
                            <a:srgbClr val="FF0000"/>
                          </a:solidFill>
                          <a:effectLst/>
                          <a:latin typeface="Times New Roman" panose="02020603050405020304" pitchFamily="18" charset="0"/>
                          <a:ea typeface="Calibri" panose="020F0502020204030204" pitchFamily="34" charset="0"/>
                        </a:rPr>
                        <a:t>PHT số 01:</a:t>
                      </a:r>
                      <a:r>
                        <a:rPr lang="pt-BR" sz="3200" b="1">
                          <a:effectLst/>
                          <a:latin typeface="Times New Roman" panose="02020603050405020304" pitchFamily="18" charset="0"/>
                          <a:ea typeface="Calibri" panose="020F0502020204030204" pitchFamily="34" charset="0"/>
                        </a:rPr>
                        <a:t> </a:t>
                      </a:r>
                      <a:r>
                        <a:rPr lang="pt-BR" sz="3200" b="1">
                          <a:solidFill>
                            <a:srgbClr val="0070C0"/>
                          </a:solidFill>
                          <a:effectLst/>
                          <a:latin typeface="Times New Roman" panose="02020603050405020304" pitchFamily="18" charset="0"/>
                          <a:ea typeface="Calibri" panose="020F0502020204030204" pitchFamily="34" charset="0"/>
                        </a:rPr>
                        <a:t>Tìm hiểu về đặc điểm của thể thơ song thất lục bát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002189">
                <a:tc>
                  <a:txBody>
                    <a:bodyPr/>
                    <a:lstStyle/>
                    <a:p>
                      <a:pPr indent="254000">
                        <a:lnSpc>
                          <a:spcPct val="130000"/>
                        </a:lnSpc>
                        <a:spcAft>
                          <a:spcPts val="0"/>
                        </a:spcAft>
                      </a:pPr>
                      <a:r>
                        <a:rPr lang="pt-BR" sz="3200">
                          <a:effectLst/>
                          <a:latin typeface="Times New Roman" panose="02020603050405020304" pitchFamily="18" charset="0"/>
                          <a:ea typeface="Arial" panose="020B0604020202020204" pitchFamily="34" charset="0"/>
                        </a:rPr>
                        <a:t>1. Nguồn gốc và thời điểm ra đời</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3200" b="1">
                          <a:solidFill>
                            <a:srgbClr val="FF0000"/>
                          </a:solidFill>
                          <a:effectLst/>
                          <a:latin typeface="Times New Roman" panose="02020603050405020304" pitchFamily="18" charset="0"/>
                          <a:ea typeface="Calibri" panose="020F0502020204030204" pitchFamily="34" charset="0"/>
                        </a:rPr>
                        <a:t>.</a:t>
                      </a:r>
                      <a:r>
                        <a:rPr lang="pt-BR" sz="32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254000">
                        <a:lnSpc>
                          <a:spcPct val="130000"/>
                        </a:lnSpc>
                        <a:spcAft>
                          <a:spcPts val="0"/>
                        </a:spcAft>
                      </a:pPr>
                      <a:r>
                        <a:rPr lang="en-GB" sz="3200">
                          <a:effectLst/>
                          <a:latin typeface="Times New Roman" panose="02020603050405020304" pitchFamily="18" charset="0"/>
                          <a:ea typeface="Arial" panose="020B0604020202020204" pitchFamily="34" charset="0"/>
                        </a:rPr>
                        <a:t>2. Điểm tương đồng và khác biệt giữa thể thơ STLB và thể thơ lục bát</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32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30000"/>
                        </a:lnSpc>
                        <a:spcAft>
                          <a:spcPts val="0"/>
                        </a:spcAft>
                      </a:pPr>
                      <a:r>
                        <a:rPr lang="en-US" sz="3200">
                          <a:effectLst/>
                          <a:latin typeface="Times New Roman" panose="02020603050405020304" pitchFamily="18" charset="0"/>
                          <a:ea typeface="Calibri" panose="020F0502020204030204" pitchFamily="34" charset="0"/>
                        </a:rPr>
                        <a:t>3. Đặc điểm hình thức giúp thể thơ STLB giàu nhạc tính</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32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 name="Rectangle 18"/>
          <p:cNvSpPr/>
          <p:nvPr/>
        </p:nvSpPr>
        <p:spPr>
          <a:xfrm>
            <a:off x="231032" y="982155"/>
            <a:ext cx="10418237" cy="884794"/>
          </a:xfrm>
          <a:prstGeom prst="rect">
            <a:avLst/>
          </a:prstGeom>
        </p:spPr>
        <p:txBody>
          <a:bodyPr wrap="none">
            <a:spAutoFit/>
          </a:bodyPr>
          <a:lstStyle/>
          <a:p>
            <a:pPr marL="114300" marR="125095" indent="179705" algn="just">
              <a:lnSpc>
                <a:spcPct val="130000"/>
              </a:lnSpc>
              <a:spcAft>
                <a:spcPts val="0"/>
              </a:spcAft>
            </a:pPr>
            <a:r>
              <a:rPr lang="en-US" sz="4400" b="1">
                <a:solidFill>
                  <a:srgbClr val="0070C0"/>
                </a:solidFill>
                <a:latin typeface="Times New Roman" panose="02020603050405020304" pitchFamily="18" charset="0"/>
                <a:ea typeface="Times New Roman" panose="02020603050405020304" pitchFamily="18" charset="0"/>
              </a:rPr>
              <a:t>1. Đặc điểm của thể thơ song thất lục bát</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01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162773" flipH="1">
            <a:off x="-2412654" y="8310079"/>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sp>
      <p:grpSp>
        <p:nvGrpSpPr>
          <p:cNvPr id="4" name="Group 4"/>
          <p:cNvGrpSpPr/>
          <p:nvPr/>
        </p:nvGrpSpPr>
        <p:grpSpPr>
          <a:xfrm>
            <a:off x="9105458" y="1430655"/>
            <a:ext cx="8306242" cy="3396453"/>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6" name="TextBox 6"/>
            <p:cNvSpPr txBox="1"/>
            <p:nvPr/>
          </p:nvSpPr>
          <p:spPr>
            <a:xfrm>
              <a:off x="0" y="-38100"/>
              <a:ext cx="2187652" cy="93263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8953058" y="1278255"/>
            <a:ext cx="8306242" cy="338453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9" name="TextBox 9"/>
            <p:cNvSpPr txBox="1"/>
            <p:nvPr/>
          </p:nvSpPr>
          <p:spPr>
            <a:xfrm>
              <a:off x="0" y="-38100"/>
              <a:ext cx="2187652" cy="929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a:off x="11756475" y="968386"/>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sp>
      <p:sp>
        <p:nvSpPr>
          <p:cNvPr id="11" name="Freeform 11"/>
          <p:cNvSpPr/>
          <p:nvPr/>
        </p:nvSpPr>
        <p:spPr>
          <a:xfrm flipH="1">
            <a:off x="2009293" y="4827108"/>
            <a:ext cx="5340493" cy="4833147"/>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5"/>
            <a:stretch>
              <a:fillRect/>
            </a:stretch>
          </a:blipFill>
        </p:spPr>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sp>
      <p:sp>
        <p:nvSpPr>
          <p:cNvPr id="13" name="Freeform 13"/>
          <p:cNvSpPr/>
          <p:nvPr/>
        </p:nvSpPr>
        <p:spPr>
          <a:xfrm>
            <a:off x="7503162" y="752613"/>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sp>
      <p:sp>
        <p:nvSpPr>
          <p:cNvPr id="14" name="TextBox 14"/>
          <p:cNvSpPr txBox="1"/>
          <p:nvPr/>
        </p:nvSpPr>
        <p:spPr>
          <a:xfrm>
            <a:off x="1375765" y="1948734"/>
            <a:ext cx="6607548" cy="1720086"/>
          </a:xfrm>
          <a:prstGeom prst="rect">
            <a:avLst/>
          </a:prstGeom>
        </p:spPr>
        <p:txBody>
          <a:bodyPr lIns="0" tIns="0" rIns="0" bIns="0" rtlCol="0" anchor="t">
            <a:spAutoFit/>
          </a:bodyPr>
          <a:lstStyle/>
          <a:p>
            <a:pPr algn="ctr">
              <a:lnSpc>
                <a:spcPts val="6720"/>
              </a:lnSpc>
            </a:pPr>
            <a:r>
              <a:rPr lang="en-US" sz="6000" b="1">
                <a:latin typeface="Times New Roman" panose="02020603050405020304" pitchFamily="18" charset="0"/>
                <a:cs typeface="Times New Roman" panose="02020603050405020304" pitchFamily="18" charset="0"/>
              </a:rPr>
              <a:t>a. Nguồn gốc và thời điểm ra đời</a:t>
            </a:r>
            <a:endParaRPr lang="en-US" sz="56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9105458" y="2096721"/>
            <a:ext cx="7755536" cy="1661993"/>
          </a:xfrm>
          <a:prstGeom prst="rect">
            <a:avLst/>
          </a:prstGeom>
        </p:spPr>
        <p:txBody>
          <a:bodyPr lIns="0" tIns="0" rIns="0" bIns="0" rtlCol="0" anchor="t">
            <a:spAutoFit/>
          </a:bodyPr>
          <a:lstStyle/>
          <a:p>
            <a:pPr algn="ctr">
              <a:spcBef>
                <a:spcPct val="0"/>
              </a:spcBef>
            </a:pPr>
            <a:r>
              <a:rPr lang="en-US" sz="3600">
                <a:latin typeface="Times New Roman" panose="02020603050405020304" pitchFamily="18" charset="0"/>
                <a:cs typeface="Times New Roman" panose="02020603050405020304" pitchFamily="18" charset="0"/>
              </a:rPr>
              <a:t>Thể thơ song thất lục bát là một sáng tạo văn học độc đáo của người Việt, xuất hiện khoảng thế kỉ XV - XVI.</a:t>
            </a:r>
            <a:endParaRPr lang="en-US" sz="3200">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9105458" y="5861847"/>
            <a:ext cx="8306242" cy="3396453"/>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19" name="TextBox 19"/>
            <p:cNvSpPr txBox="1"/>
            <p:nvPr/>
          </p:nvSpPr>
          <p:spPr>
            <a:xfrm>
              <a:off x="0" y="-38100"/>
              <a:ext cx="2187652" cy="93263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8953058" y="5709447"/>
            <a:ext cx="8306242" cy="3384535"/>
            <a:chOff x="0" y="0"/>
            <a:chExt cx="2187652" cy="891400"/>
          </a:xfrm>
        </p:grpSpPr>
        <p:sp>
          <p:nvSpPr>
            <p:cNvPr id="21"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22" name="TextBox 22"/>
            <p:cNvSpPr txBox="1"/>
            <p:nvPr/>
          </p:nvSpPr>
          <p:spPr>
            <a:xfrm>
              <a:off x="0" y="-38100"/>
              <a:ext cx="2187652" cy="929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Freeform 23"/>
          <p:cNvSpPr/>
          <p:nvPr/>
        </p:nvSpPr>
        <p:spPr>
          <a:xfrm>
            <a:off x="11756475" y="5399577"/>
            <a:ext cx="2699407" cy="619739"/>
          </a:xfrm>
          <a:custGeom>
            <a:avLst/>
            <a:gdLst/>
            <a:ahLst/>
            <a:cxnLst/>
            <a:rect l="l" t="t" r="r" b="b"/>
            <a:pathLst>
              <a:path w="2699407" h="619739">
                <a:moveTo>
                  <a:pt x="0" y="0"/>
                </a:moveTo>
                <a:lnTo>
                  <a:pt x="2699407" y="0"/>
                </a:lnTo>
                <a:lnTo>
                  <a:pt x="2699407" y="619739"/>
                </a:lnTo>
                <a:lnTo>
                  <a:pt x="0" y="619739"/>
                </a:lnTo>
                <a:lnTo>
                  <a:pt x="0" y="0"/>
                </a:lnTo>
                <a:close/>
              </a:path>
            </a:pathLst>
          </a:custGeom>
          <a:blipFill>
            <a:blip r:embed="rId4"/>
            <a:stretch>
              <a:fillRect/>
            </a:stretch>
          </a:blipFill>
        </p:spPr>
      </p:sp>
      <p:sp>
        <p:nvSpPr>
          <p:cNvPr id="25" name="TextBox 25"/>
          <p:cNvSpPr txBox="1"/>
          <p:nvPr/>
        </p:nvSpPr>
        <p:spPr>
          <a:xfrm>
            <a:off x="9329099" y="6545040"/>
            <a:ext cx="7531895" cy="2215991"/>
          </a:xfrm>
          <a:prstGeom prst="rect">
            <a:avLst/>
          </a:prstGeom>
        </p:spPr>
        <p:txBody>
          <a:bodyPr wrap="square" lIns="0" tIns="0" rIns="0" bIns="0" rtlCol="0" anchor="t">
            <a:spAutoFit/>
          </a:bodyPr>
          <a:lstStyle/>
          <a:p>
            <a:pPr algn="ctr">
              <a:spcBef>
                <a:spcPct val="0"/>
              </a:spcBef>
            </a:pPr>
            <a:r>
              <a:rPr lang="en-US" sz="3600">
                <a:latin typeface="Times New Roman" panose="02020603050405020304" pitchFamily="18" charset="0"/>
                <a:cs typeface="Times New Roman" panose="02020603050405020304" pitchFamily="18" charset="0"/>
              </a:rPr>
              <a:t>Hai tác phẩm đầu tiên được nhắc đến là </a:t>
            </a:r>
            <a:r>
              <a:rPr lang="en-US" sz="3600" i="1">
                <a:latin typeface="Times New Roman" panose="02020603050405020304" pitchFamily="18" charset="0"/>
                <a:cs typeface="Times New Roman" panose="02020603050405020304" pitchFamily="18" charset="0"/>
              </a:rPr>
              <a:t>Chỉ Nam ngọc âm giải nghĩa</a:t>
            </a:r>
            <a:r>
              <a:rPr lang="en-US" sz="3600">
                <a:latin typeface="Times New Roman" panose="02020603050405020304" pitchFamily="18" charset="0"/>
                <a:cs typeface="Times New Roman" panose="02020603050405020304" pitchFamily="18" charset="0"/>
              </a:rPr>
              <a:t> và </a:t>
            </a:r>
            <a:r>
              <a:rPr lang="en-US" sz="3600" i="1">
                <a:latin typeface="Times New Roman" panose="02020603050405020304" pitchFamily="18" charset="0"/>
                <a:cs typeface="Times New Roman" panose="02020603050405020304" pitchFamily="18" charset="0"/>
              </a:rPr>
              <a:t>Đại nghĩ bát giáp thưởng đào giải văn</a:t>
            </a:r>
            <a:r>
              <a:rPr lang="en-US" sz="3600">
                <a:latin typeface="Times New Roman" panose="02020603050405020304" pitchFamily="18" charset="0"/>
                <a:cs typeface="Times New Roman" panose="02020603050405020304" pitchFamily="18" charset="0"/>
              </a:rPr>
              <a:t> của Lê Đức Mao. </a:t>
            </a:r>
            <a:endParaRPr lang="en-US" sz="3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1288982" y="791868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3535857" y="791868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5782731" y="791868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vi-VN" sz="9000" b="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endPar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rId9"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Tree>
    <p:extLst>
      <p:ext uri="{BB962C8B-B14F-4D97-AF65-F5344CB8AC3E}">
        <p14:creationId xmlns:p14="http://schemas.microsoft.com/office/powerpoint/2010/main" val="41643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sp>
        <p:sp>
          <p:nvSpPr>
            <p:cNvPr id="6" name="TextBox 6"/>
            <p:cNvSpPr txBox="1"/>
            <p:nvPr/>
          </p:nvSpPr>
          <p:spPr>
            <a:xfrm>
              <a:off x="0" y="-38100"/>
              <a:ext cx="3851716" cy="1664378"/>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sp>
        <p:sp>
          <p:nvSpPr>
            <p:cNvPr id="9" name="TextBox 9"/>
            <p:cNvSpPr txBox="1"/>
            <p:nvPr/>
          </p:nvSpPr>
          <p:spPr>
            <a:xfrm>
              <a:off x="0" y="-38100"/>
              <a:ext cx="4002211" cy="1703734"/>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grpSp>
        <p:nvGrpSpPr>
          <p:cNvPr id="10" name="Group 10"/>
          <p:cNvGrpSpPr>
            <a:grpSpLocks noChangeAspect="1"/>
          </p:cNvGrpSpPr>
          <p:nvPr/>
        </p:nvGrpSpPr>
        <p:grpSpPr>
          <a:xfrm rot="-1043007">
            <a:off x="1570546" y="5119376"/>
            <a:ext cx="3079422" cy="3076538"/>
            <a:chOff x="0" y="0"/>
            <a:chExt cx="3255264" cy="3252216"/>
          </a:xfrm>
        </p:grpSpPr>
        <p:sp>
          <p:nvSpPr>
            <p:cNvPr id="11" name="Freeform 1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sp>
        <p:sp>
          <p:nvSpPr>
            <p:cNvPr id="12" name="Freeform 1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27197" t="-17005" r="-109366" b="-42461"/>
              </a:stretch>
            </a:blipFill>
          </p:spPr>
        </p:sp>
      </p:grpSp>
      <p:sp>
        <p:nvSpPr>
          <p:cNvPr id="13" name="Freeform 13"/>
          <p:cNvSpPr/>
          <p:nvPr/>
        </p:nvSpPr>
        <p:spPr>
          <a:xfrm rot="-1507447">
            <a:off x="1835334" y="4892373"/>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10"/>
            <a:stretch>
              <a:fillRect/>
            </a:stretch>
          </a:blipFill>
        </p:spPr>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11"/>
            <a:stretch>
              <a:fillRect/>
            </a:stretch>
          </a:blipFill>
        </p:spPr>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2"/>
            <a:stretch>
              <a:fillRect b="-8839"/>
            </a:stretch>
          </a:blipFill>
        </p:spPr>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3"/>
            <a:stretch>
              <a:fillRect/>
            </a:stretch>
          </a:blipFill>
        </p:spPr>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5"/>
            <a:stretch>
              <a:fillRect/>
            </a:stretch>
          </a:blipFill>
        </p:spPr>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6"/>
            <a:stretch>
              <a:fillRect/>
            </a:stretch>
          </a:blipFill>
        </p:spPr>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7"/>
            <a:stretch>
              <a:fillRect/>
            </a:stretch>
          </a:blipFill>
        </p:spPr>
      </p:sp>
      <p:sp>
        <p:nvSpPr>
          <p:cNvPr id="23" name="TextBox 23"/>
          <p:cNvSpPr txBox="1"/>
          <p:nvPr/>
        </p:nvSpPr>
        <p:spPr>
          <a:xfrm>
            <a:off x="4359530" y="2943610"/>
            <a:ext cx="10024432" cy="3323987"/>
          </a:xfrm>
          <a:prstGeom prst="rect">
            <a:avLst/>
          </a:prstGeom>
        </p:spPr>
        <p:txBody>
          <a:bodyPr lIns="0" tIns="0" rIns="0" bIns="0" rtlCol="0" anchor="t">
            <a:spAutoFit/>
          </a:bodyPr>
          <a:lstStyle/>
          <a:p>
            <a:pPr algn="ctr"/>
            <a:r>
              <a:rPr lang="vi-VN" sz="7200" b="1">
                <a:latin typeface="Times New Roman" panose="02020603050405020304" pitchFamily="18" charset="0"/>
                <a:cs typeface="Times New Roman" panose="02020603050405020304" pitchFamily="18" charset="0"/>
              </a:rPr>
              <a:t>b. Điểm tương đồng và khác biệt giữa thể thơ STLB và thể thơ lục bát</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01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sp>
        <p:sp>
          <p:nvSpPr>
            <p:cNvPr id="6" name="TextBox 6"/>
            <p:cNvSpPr txBox="1"/>
            <p:nvPr/>
          </p:nvSpPr>
          <p:spPr>
            <a:xfrm>
              <a:off x="0" y="-38100"/>
              <a:ext cx="2306150" cy="21861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sp>
        <p:sp>
          <p:nvSpPr>
            <p:cNvPr id="9" name="TextBox 9"/>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sp>
      <p:sp>
        <p:nvSpPr>
          <p:cNvPr id="16" name="Freeform 16"/>
          <p:cNvSpPr/>
          <p:nvPr/>
        </p:nvSpPr>
        <p:spPr>
          <a:xfrm>
            <a:off x="11004276" y="27878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20" name="Table 19"/>
          <p:cNvGraphicFramePr>
            <a:graphicFrameLocks noGrp="1"/>
          </p:cNvGraphicFramePr>
          <p:nvPr>
            <p:extLst>
              <p:ext uri="{D42A27DB-BD31-4B8C-83A1-F6EECF244321}">
                <p14:modId xmlns:p14="http://schemas.microsoft.com/office/powerpoint/2010/main" val="1066424474"/>
              </p:ext>
            </p:extLst>
          </p:nvPr>
        </p:nvGraphicFramePr>
        <p:xfrm>
          <a:off x="8554938" y="1446471"/>
          <a:ext cx="8510207" cy="768096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948593">
                  <a:extLst>
                    <a:ext uri="{9D8B030D-6E8A-4147-A177-3AD203B41FA5}">
                      <a16:colId xmlns:a16="http://schemas.microsoft.com/office/drawing/2014/main" val="20000"/>
                    </a:ext>
                  </a:extLst>
                </a:gridCol>
                <a:gridCol w="3108780">
                  <a:extLst>
                    <a:ext uri="{9D8B030D-6E8A-4147-A177-3AD203B41FA5}">
                      <a16:colId xmlns:a16="http://schemas.microsoft.com/office/drawing/2014/main" val="20001"/>
                    </a:ext>
                  </a:extLst>
                </a:gridCol>
                <a:gridCol w="3452834">
                  <a:extLst>
                    <a:ext uri="{9D8B030D-6E8A-4147-A177-3AD203B41FA5}">
                      <a16:colId xmlns:a16="http://schemas.microsoft.com/office/drawing/2014/main" val="20002"/>
                    </a:ext>
                  </a:extLst>
                </a:gridCol>
              </a:tblGrid>
              <a:tr h="323283">
                <a:tc>
                  <a:txBody>
                    <a:bodyPr/>
                    <a:lstStyle/>
                    <a:p>
                      <a:pPr marL="114300" marR="125095" indent="179705" algn="ctr">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So sánh</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marR="125095" indent="179705" algn="ctr">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Thể STLB</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marR="125095" indent="179705" algn="ctr">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Thể thơ lục bát</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9698">
                <a:tc>
                  <a:txBody>
                    <a:bodyPr/>
                    <a:lstStyle/>
                    <a:p>
                      <a:pPr marL="114300" marR="125095" indent="179705" algn="just">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Tương đồng</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4300" marR="125095" indent="179705" algn="just">
                        <a:lnSpc>
                          <a:spcPct val="100000"/>
                        </a:lnSpc>
                        <a:spcAft>
                          <a:spcPts val="0"/>
                        </a:spcAft>
                      </a:pPr>
                      <a:r>
                        <a:rPr lang="en-US" sz="3600">
                          <a:solidFill>
                            <a:srgbClr val="0D0D0D"/>
                          </a:solidFill>
                          <a:effectLst/>
                          <a:latin typeface="Times New Roman" panose="02020603050405020304" pitchFamily="18" charset="0"/>
                          <a:ea typeface="Arial" panose="020B0604020202020204" pitchFamily="34" charset="0"/>
                        </a:rPr>
                        <a:t>Giống nhau ở quy luật dùng thanh điệu và cách gieo vần ở cặp câu lục bát:</a:t>
                      </a:r>
                      <a:endParaRPr lang="en-GB" sz="36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3600">
                          <a:solidFill>
                            <a:srgbClr val="0D0D0D"/>
                          </a:solidFill>
                          <a:effectLst/>
                          <a:latin typeface="Times New Roman" panose="02020603050405020304" pitchFamily="18" charset="0"/>
                          <a:ea typeface="Times New Roman" panose="02020603050405020304" pitchFamily="18" charset="0"/>
                        </a:rPr>
                        <a:t> + Thanh điệu được cố định ở câu lục (các vị trí tiếng thứ 2,4,6) là bằng - trắc - bằng, thanh điệu được cố định ở câu bát (vị trí tiếng thứ 2,4,6,8) là bằng - trắc - bằng - bằng.</a:t>
                      </a:r>
                      <a:endParaRPr lang="en-GB" sz="36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3600">
                          <a:solidFill>
                            <a:srgbClr val="0D0D0D"/>
                          </a:solidFill>
                          <a:effectLst/>
                          <a:latin typeface="Times New Roman" panose="02020603050405020304" pitchFamily="18" charset="0"/>
                          <a:ea typeface="Times New Roman" panose="02020603050405020304" pitchFamily="18" charset="0"/>
                        </a:rPr>
                        <a:t>+ Vần chân được gieo ở cả hai câu, vần lưng được gieo ở tiếng thứ 6 (hoặc tiếng thứ 4) của câu bát.</a:t>
                      </a:r>
                      <a:r>
                        <a:rPr lang="vi-VN" sz="3600">
                          <a:solidFill>
                            <a:srgbClr val="0D0D0D"/>
                          </a:solidFill>
                          <a:effectLst/>
                          <a:latin typeface="Times New Roman" panose="02020603050405020304" pitchFamily="18" charset="0"/>
                          <a:ea typeface="Arial" panose="020B0604020202020204" pitchFamily="34" charset="0"/>
                        </a:rPr>
                        <a:t> </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7075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sp>
        <p:sp>
          <p:nvSpPr>
            <p:cNvPr id="6" name="TextBox 6"/>
            <p:cNvSpPr txBox="1"/>
            <p:nvPr/>
          </p:nvSpPr>
          <p:spPr>
            <a:xfrm>
              <a:off x="0" y="-38100"/>
              <a:ext cx="2306150" cy="21861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sp>
        <p:sp>
          <p:nvSpPr>
            <p:cNvPr id="9" name="TextBox 9"/>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sp>
      <p:sp>
        <p:nvSpPr>
          <p:cNvPr id="16" name="Freeform 16"/>
          <p:cNvSpPr/>
          <p:nvPr/>
        </p:nvSpPr>
        <p:spPr>
          <a:xfrm>
            <a:off x="11004276" y="7870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17" name="Table 16"/>
          <p:cNvGraphicFramePr>
            <a:graphicFrameLocks noGrp="1"/>
          </p:cNvGraphicFramePr>
          <p:nvPr>
            <p:extLst>
              <p:ext uri="{D42A27DB-BD31-4B8C-83A1-F6EECF244321}">
                <p14:modId xmlns:p14="http://schemas.microsoft.com/office/powerpoint/2010/main" val="460962682"/>
              </p:ext>
            </p:extLst>
          </p:nvPr>
        </p:nvGraphicFramePr>
        <p:xfrm>
          <a:off x="8632553" y="1828622"/>
          <a:ext cx="8350270" cy="7132320"/>
        </p:xfrm>
        <a:graphic>
          <a:graphicData uri="http://schemas.openxmlformats.org/drawingml/2006/table">
            <a:tbl>
              <a:tblPr firstRow="1" firstCol="1" bandRow="1">
                <a:effectLst>
                  <a:outerShdw blurRad="50800" dist="38100" algn="l" rotWithShape="0">
                    <a:prstClr val="black">
                      <a:alpha val="40000"/>
                    </a:prstClr>
                  </a:outerShdw>
                </a:effectLst>
              </a:tblPr>
              <a:tblGrid>
                <a:gridCol w="1568471">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2133599">
                  <a:extLst>
                    <a:ext uri="{9D8B030D-6E8A-4147-A177-3AD203B41FA5}">
                      <a16:colId xmlns:a16="http://schemas.microsoft.com/office/drawing/2014/main" val="20002"/>
                    </a:ext>
                  </a:extLst>
                </a:gridCol>
              </a:tblGrid>
              <a:tr h="340315">
                <a:tc>
                  <a:txBody>
                    <a:bodyPr/>
                    <a:lstStyle/>
                    <a:p>
                      <a:pPr marL="114300" marR="125095" indent="179705" algn="ctr">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So sánh</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marR="125095" indent="179705" algn="ctr">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Thể STLB</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marR="125095" indent="179705" algn="ctr">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Thể thơ lục bát</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0158">
                <a:tc rowSpan="2">
                  <a:txBody>
                    <a:bodyPr/>
                    <a:lstStyle/>
                    <a:p>
                      <a:pPr marL="114300" marR="125095" indent="179705" algn="just">
                        <a:lnSpc>
                          <a:spcPct val="100000"/>
                        </a:lnSpc>
                        <a:spcAft>
                          <a:spcPts val="0"/>
                        </a:spcAft>
                      </a:pPr>
                      <a:r>
                        <a:rPr lang="en-US" sz="3600" b="1">
                          <a:solidFill>
                            <a:srgbClr val="0D0D0D"/>
                          </a:solidFill>
                          <a:effectLst/>
                          <a:latin typeface="Times New Roman" panose="02020603050405020304" pitchFamily="18" charset="0"/>
                          <a:ea typeface="Arial" panose="020B0604020202020204" pitchFamily="34" charset="0"/>
                        </a:rPr>
                        <a:t>Khác biệt</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4300" marR="125095" indent="179705" algn="just">
                        <a:lnSpc>
                          <a:spcPct val="100000"/>
                        </a:lnSpc>
                        <a:spcAft>
                          <a:spcPts val="0"/>
                        </a:spcAft>
                      </a:pPr>
                      <a:r>
                        <a:rPr lang="en-US" sz="3600">
                          <a:solidFill>
                            <a:srgbClr val="0D0D0D"/>
                          </a:solidFill>
                          <a:effectLst/>
                          <a:latin typeface="Times New Roman" panose="02020603050405020304" pitchFamily="18" charset="0"/>
                          <a:ea typeface="Arial" panose="020B0604020202020204" pitchFamily="34" charset="0"/>
                        </a:rPr>
                        <a:t>Khác biệt nằm ở cặp song thất</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1"/>
                  </a:ext>
                </a:extLst>
              </a:tr>
              <a:tr h="2212050">
                <a:tc vMerge="1">
                  <a:txBody>
                    <a:bodyPr/>
                    <a:lstStyle/>
                    <a:p>
                      <a:endParaRPr lang="en-GB"/>
                    </a:p>
                  </a:txBody>
                  <a:tcPr/>
                </a:tc>
                <a:tc>
                  <a:txBody>
                    <a:bodyPr/>
                    <a:lstStyle/>
                    <a:p>
                      <a:pPr marL="114300" marR="125095" indent="179705" algn="just">
                        <a:lnSpc>
                          <a:spcPct val="100000"/>
                        </a:lnSpc>
                        <a:spcAft>
                          <a:spcPts val="0"/>
                        </a:spcAft>
                      </a:pPr>
                      <a:r>
                        <a:rPr lang="en-US" sz="3600">
                          <a:solidFill>
                            <a:srgbClr val="0D0D0D"/>
                          </a:solidFill>
                          <a:effectLst/>
                          <a:latin typeface="Times New Roman" panose="02020603050405020304" pitchFamily="18" charset="0"/>
                          <a:ea typeface="Arial" panose="020B0604020202020204" pitchFamily="34" charset="0"/>
                        </a:rPr>
                        <a:t>Có thêm cặp song thất:</a:t>
                      </a:r>
                      <a:endParaRPr lang="en-GB" sz="36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3600">
                          <a:solidFill>
                            <a:srgbClr val="0D0D0D"/>
                          </a:solidFill>
                          <a:effectLst/>
                          <a:latin typeface="Times New Roman" panose="02020603050405020304" pitchFamily="18" charset="0"/>
                          <a:ea typeface="Arial" panose="020B0604020202020204" pitchFamily="34" charset="0"/>
                        </a:rPr>
                        <a:t>- Về thanh điệu: </a:t>
                      </a:r>
                      <a:r>
                        <a:rPr lang="vi-VN" sz="3600">
                          <a:solidFill>
                            <a:srgbClr val="0D0D0D"/>
                          </a:solidFill>
                          <a:effectLst/>
                          <a:latin typeface="Times New Roman" panose="02020603050405020304" pitchFamily="18" charset="0"/>
                          <a:ea typeface="Times New Roman" panose="02020603050405020304" pitchFamily="18" charset="0"/>
                        </a:rPr>
                        <a:t>Chú trọng quy chuẩn thanh điệu của các tiếng ở vị trí lẻ trong câu thơ.</a:t>
                      </a:r>
                      <a:endParaRPr lang="en-GB" sz="36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3600">
                          <a:solidFill>
                            <a:srgbClr val="0D0D0D"/>
                          </a:solidFill>
                          <a:effectLst/>
                          <a:latin typeface="Times New Roman" panose="02020603050405020304" pitchFamily="18" charset="0"/>
                          <a:ea typeface="Times New Roman" panose="02020603050405020304" pitchFamily="18" charset="0"/>
                        </a:rPr>
                        <a:t>- Về vần: mỗi câu thất đều có cả vần chân và vần lưng. Cứ 28 tiếng sẽ có bảy tiếng gieo vần.</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marR="125095" indent="179705" algn="just">
                        <a:lnSpc>
                          <a:spcPct val="100000"/>
                        </a:lnSpc>
                        <a:spcAft>
                          <a:spcPts val="0"/>
                        </a:spcAft>
                      </a:pPr>
                      <a:r>
                        <a:rPr lang="en-US" sz="3600">
                          <a:solidFill>
                            <a:srgbClr val="0D0D0D"/>
                          </a:solidFill>
                          <a:effectLst/>
                          <a:latin typeface="Times New Roman" panose="02020603050405020304" pitchFamily="18" charset="0"/>
                          <a:ea typeface="Arial" panose="020B0604020202020204" pitchFamily="34" charset="0"/>
                        </a:rPr>
                        <a:t>Không có cặp song thất.</a:t>
                      </a:r>
                      <a:endParaRPr lang="en-GB" sz="3600">
                        <a:effectLst/>
                        <a:latin typeface="Times New Roman" panose="02020603050405020304" pitchFamily="18" charset="0"/>
                        <a:ea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664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sp>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sp>
        <p:sp>
          <p:nvSpPr>
            <p:cNvPr id="7" name="TextBox 7"/>
            <p:cNvSpPr txBox="1"/>
            <p:nvPr/>
          </p:nvSpPr>
          <p:spPr>
            <a:xfrm>
              <a:off x="0" y="-38100"/>
              <a:ext cx="2588324"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sp>
        <p:sp>
          <p:nvSpPr>
            <p:cNvPr id="10" name="TextBox 10"/>
            <p:cNvSpPr txBox="1"/>
            <p:nvPr/>
          </p:nvSpPr>
          <p:spPr>
            <a:xfrm>
              <a:off x="0" y="-38100"/>
              <a:ext cx="2589867"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sp>
      <p:sp>
        <p:nvSpPr>
          <p:cNvPr id="17" name="Freeform 17"/>
          <p:cNvSpPr/>
          <p:nvPr/>
        </p:nvSpPr>
        <p:spPr>
          <a:xfrm>
            <a:off x="3779053" y="258437"/>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1678415" y="1580875"/>
            <a:ext cx="8699799"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1.3. Đặc điểm hình thức giúp thể thơ STLB giàu nhạc tính</a:t>
            </a:r>
            <a:endParaRPr lang="en-GB" sz="4800">
              <a:latin typeface="Times New Roman" panose="02020603050405020304" pitchFamily="18" charset="0"/>
              <a:cs typeface="Times New Roman" panose="02020603050405020304" pitchFamily="18" charset="0"/>
            </a:endParaRPr>
          </a:p>
        </p:txBody>
      </p:sp>
      <p:sp>
        <p:nvSpPr>
          <p:cNvPr id="21" name="TextBox 21"/>
          <p:cNvSpPr txBox="1"/>
          <p:nvPr/>
        </p:nvSpPr>
        <p:spPr>
          <a:xfrm>
            <a:off x="1576977" y="3507544"/>
            <a:ext cx="8598469" cy="5170646"/>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Những câu thơ dài và ngắn đan xen.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Mật độ tiếng gieo vần lớn (trung bình mỗi bốn tiếng có một tiếng gieo vần).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Những câu thơ song thất lục bát luôn phối hợp hài hòa với nhau.</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8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sp>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sp>
        <p:sp>
          <p:nvSpPr>
            <p:cNvPr id="7" name="TextBox 7"/>
            <p:cNvSpPr txBox="1"/>
            <p:nvPr/>
          </p:nvSpPr>
          <p:spPr>
            <a:xfrm>
              <a:off x="0" y="-38100"/>
              <a:ext cx="2588324"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94806" y="828020"/>
            <a:ext cx="10667298" cy="843028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sp>
        <p:sp>
          <p:nvSpPr>
            <p:cNvPr id="10" name="TextBox 10"/>
            <p:cNvSpPr txBox="1"/>
            <p:nvPr/>
          </p:nvSpPr>
          <p:spPr>
            <a:xfrm>
              <a:off x="0" y="-38100"/>
              <a:ext cx="2589867"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sp>
      <p:sp>
        <p:nvSpPr>
          <p:cNvPr id="17" name="Freeform 17"/>
          <p:cNvSpPr/>
          <p:nvPr/>
        </p:nvSpPr>
        <p:spPr>
          <a:xfrm>
            <a:off x="3699655" y="160323"/>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23" name="Table 22"/>
          <p:cNvGraphicFramePr>
            <a:graphicFrameLocks noGrp="1"/>
          </p:cNvGraphicFramePr>
          <p:nvPr>
            <p:extLst>
              <p:ext uri="{D42A27DB-BD31-4B8C-83A1-F6EECF244321}">
                <p14:modId xmlns:p14="http://schemas.microsoft.com/office/powerpoint/2010/main" val="3167991779"/>
              </p:ext>
            </p:extLst>
          </p:nvPr>
        </p:nvGraphicFramePr>
        <p:xfrm>
          <a:off x="1360170" y="3506514"/>
          <a:ext cx="8490743" cy="4921441"/>
        </p:xfrm>
        <a:graphic>
          <a:graphicData uri="http://schemas.openxmlformats.org/drawingml/2006/table">
            <a:tbl>
              <a:tblPr firstRow="1" firstCol="1" bandRow="1">
                <a:effectLst>
                  <a:outerShdw blurRad="50800" dist="38100" algn="l" rotWithShape="0">
                    <a:prstClr val="black">
                      <a:alpha val="40000"/>
                    </a:prstClr>
                  </a:outerShdw>
                </a:effectLst>
              </a:tblPr>
              <a:tblGrid>
                <a:gridCol w="4659631">
                  <a:extLst>
                    <a:ext uri="{9D8B030D-6E8A-4147-A177-3AD203B41FA5}">
                      <a16:colId xmlns:a16="http://schemas.microsoft.com/office/drawing/2014/main" val="20000"/>
                    </a:ext>
                  </a:extLst>
                </a:gridCol>
                <a:gridCol w="3831112">
                  <a:extLst>
                    <a:ext uri="{9D8B030D-6E8A-4147-A177-3AD203B41FA5}">
                      <a16:colId xmlns:a16="http://schemas.microsoft.com/office/drawing/2014/main" val="20001"/>
                    </a:ext>
                  </a:extLst>
                </a:gridCol>
              </a:tblGrid>
              <a:tr h="0">
                <a:tc gridSpan="2">
                  <a:txBody>
                    <a:bodyPr/>
                    <a:lstStyle/>
                    <a:p>
                      <a:pPr algn="ctr">
                        <a:lnSpc>
                          <a:spcPct val="130000"/>
                        </a:lnSpc>
                        <a:spcAft>
                          <a:spcPts val="0"/>
                        </a:spcAft>
                      </a:pPr>
                      <a:r>
                        <a:rPr lang="pt-BR" sz="3600" b="1">
                          <a:solidFill>
                            <a:srgbClr val="FF0000"/>
                          </a:solidFill>
                          <a:effectLst/>
                          <a:latin typeface="Times New Roman" panose="02020603050405020304" pitchFamily="18" charset="0"/>
                          <a:ea typeface="Calibri" panose="020F0502020204030204" pitchFamily="34" charset="0"/>
                        </a:rPr>
                        <a:t>PHT số 02:</a:t>
                      </a:r>
                      <a:r>
                        <a:rPr lang="pt-BR" sz="3600" b="1">
                          <a:effectLst/>
                          <a:latin typeface="Times New Roman" panose="02020603050405020304" pitchFamily="18" charset="0"/>
                          <a:ea typeface="Calibri" panose="020F0502020204030204" pitchFamily="34" charset="0"/>
                        </a:rPr>
                        <a:t> </a:t>
                      </a:r>
                      <a:r>
                        <a:rPr lang="pt-BR" sz="3600" b="1">
                          <a:solidFill>
                            <a:srgbClr val="0070C0"/>
                          </a:solidFill>
                          <a:effectLst/>
                          <a:latin typeface="Times New Roman" panose="02020603050405020304" pitchFamily="18" charset="0"/>
                          <a:ea typeface="Calibri" panose="020F0502020204030204" pitchFamily="34" charset="0"/>
                        </a:rPr>
                        <a:t>Tìm hiểu về vị trí của thể thơ song thất lục bát trong </a:t>
                      </a:r>
                      <a:endParaRPr lang="en-GB" sz="3600">
                        <a:effectLst/>
                        <a:latin typeface="Times New Roman" panose="02020603050405020304" pitchFamily="18" charset="0"/>
                        <a:ea typeface="Calibri" panose="020F0502020204030204" pitchFamily="34" charset="0"/>
                      </a:endParaRPr>
                    </a:p>
                    <a:p>
                      <a:pPr algn="ctr">
                        <a:lnSpc>
                          <a:spcPct val="130000"/>
                        </a:lnSpc>
                        <a:spcAft>
                          <a:spcPts val="0"/>
                        </a:spcAft>
                      </a:pPr>
                      <a:r>
                        <a:rPr lang="pt-BR" sz="3600" b="1">
                          <a:solidFill>
                            <a:srgbClr val="0070C0"/>
                          </a:solidFill>
                          <a:effectLst/>
                          <a:latin typeface="Times New Roman" panose="02020603050405020304" pitchFamily="18" charset="0"/>
                          <a:ea typeface="Calibri" panose="020F0502020204030204" pitchFamily="34" charset="0"/>
                        </a:rPr>
                        <a:t>tiến trình văn học dân tộc</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indent="254000">
                        <a:lnSpc>
                          <a:spcPct val="130000"/>
                        </a:lnSpc>
                        <a:spcAft>
                          <a:spcPts val="0"/>
                        </a:spcAft>
                      </a:pPr>
                      <a:r>
                        <a:rPr lang="pt-BR" sz="3600">
                          <a:effectLst/>
                          <a:latin typeface="Times New Roman" panose="02020603050405020304" pitchFamily="18" charset="0"/>
                          <a:ea typeface="Arial" panose="020B0604020202020204" pitchFamily="34" charset="0"/>
                        </a:rPr>
                        <a:t>1. Đóng góp cho VH thời kì trung đại</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3600" b="1">
                          <a:solidFill>
                            <a:srgbClr val="FF0000"/>
                          </a:solidFill>
                          <a:effectLst/>
                          <a:latin typeface="Times New Roman" panose="02020603050405020304" pitchFamily="18" charset="0"/>
                          <a:ea typeface="Calibri" panose="020F0502020204030204" pitchFamily="34" charset="0"/>
                        </a:rPr>
                        <a:t>.</a:t>
                      </a:r>
                      <a:r>
                        <a:rPr lang="pt-BR" sz="36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254000">
                        <a:lnSpc>
                          <a:spcPct val="130000"/>
                        </a:lnSpc>
                        <a:spcAft>
                          <a:spcPts val="0"/>
                        </a:spcAft>
                      </a:pPr>
                      <a:r>
                        <a:rPr lang="en-GB" sz="3600">
                          <a:effectLst/>
                          <a:latin typeface="Times New Roman" panose="02020603050405020304" pitchFamily="18" charset="0"/>
                          <a:ea typeface="Arial" panose="020B0604020202020204" pitchFamily="34" charset="0"/>
                        </a:rPr>
                        <a:t>2. Đóng góp cho VH thời kì hiện đại</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36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8" name="Rectangle 17"/>
          <p:cNvSpPr/>
          <p:nvPr/>
        </p:nvSpPr>
        <p:spPr>
          <a:xfrm>
            <a:off x="1051558" y="1460211"/>
            <a:ext cx="8745379" cy="1460849"/>
          </a:xfrm>
          <a:prstGeom prst="rect">
            <a:avLst/>
          </a:prstGeom>
        </p:spPr>
        <p:txBody>
          <a:bodyPr wrap="square">
            <a:spAutoFit/>
          </a:bodyPr>
          <a:lstStyle/>
          <a:p>
            <a:pPr marL="114300" marR="125095" indent="179705" algn="ctr">
              <a:lnSpc>
                <a:spcPct val="130000"/>
              </a:lnSpc>
              <a:spcAft>
                <a:spcPts val="0"/>
              </a:spcAft>
            </a:pPr>
            <a:r>
              <a:rPr lang="vi-VN" sz="3600" b="1">
                <a:solidFill>
                  <a:srgbClr val="0070C0"/>
                </a:solidFill>
                <a:latin typeface="Times New Roman" panose="02020603050405020304" pitchFamily="18" charset="0"/>
                <a:ea typeface="Times New Roman" panose="02020603050405020304" pitchFamily="18" charset="0"/>
              </a:rPr>
              <a:t>2. Vị trí của thể thơ song thất lục bát trong tiến trình văn học Việt Nam</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359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sp>
      <p:grpSp>
        <p:nvGrpSpPr>
          <p:cNvPr id="4" name="Group 4"/>
          <p:cNvGrpSpPr/>
          <p:nvPr/>
        </p:nvGrpSpPr>
        <p:grpSpPr>
          <a:xfrm>
            <a:off x="1028700" y="3263042"/>
            <a:ext cx="5129928" cy="5554118"/>
            <a:chOff x="0" y="0"/>
            <a:chExt cx="1351092" cy="1462813"/>
          </a:xfrm>
        </p:grpSpPr>
        <p:sp>
          <p:nvSpPr>
            <p:cNvPr id="5"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6579036" y="3263042"/>
            <a:ext cx="5129928" cy="5554118"/>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9" name="TextBox 9"/>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2129372" y="3263042"/>
            <a:ext cx="5129928" cy="5554118"/>
            <a:chOff x="0" y="0"/>
            <a:chExt cx="1351092" cy="1462813"/>
          </a:xfrm>
        </p:grpSpPr>
        <p:sp>
          <p:nvSpPr>
            <p:cNvPr id="11" name="Freeform 11"/>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2" name="TextBox 12"/>
            <p:cNvSpPr txBox="1"/>
            <p:nvPr/>
          </p:nvSpPr>
          <p:spPr>
            <a:xfrm>
              <a:off x="0" y="-38100"/>
              <a:ext cx="1351092" cy="150091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482526" y="4329767"/>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6798393" y="3652128"/>
            <a:ext cx="4777398" cy="4792439"/>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583198" y="4089223"/>
            <a:ext cx="4222276" cy="4355344"/>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6"/>
            <a:stretch>
              <a:fillRect/>
            </a:stretch>
          </a:blipFill>
        </p:spPr>
      </p:sp>
      <p:sp>
        <p:nvSpPr>
          <p:cNvPr id="17" name="Freeform 17"/>
          <p:cNvSpPr/>
          <p:nvPr/>
        </p:nvSpPr>
        <p:spPr>
          <a:xfrm>
            <a:off x="15387195" y="185493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7"/>
            <a:stretch>
              <a:fillRect/>
            </a:stretch>
          </a:blipFill>
        </p:spPr>
      </p:sp>
      <p:sp>
        <p:nvSpPr>
          <p:cNvPr id="18" name="Freeform 18"/>
          <p:cNvSpPr/>
          <p:nvPr/>
        </p:nvSpPr>
        <p:spPr>
          <a:xfrm>
            <a:off x="14164107" y="8444567"/>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8"/>
            <a:stretch>
              <a:fillRect/>
            </a:stretch>
          </a:blipFill>
        </p:spPr>
      </p:sp>
      <p:sp>
        <p:nvSpPr>
          <p:cNvPr id="19" name="Freeform 19"/>
          <p:cNvSpPr/>
          <p:nvPr/>
        </p:nvSpPr>
        <p:spPr>
          <a:xfrm>
            <a:off x="8719539" y="411979"/>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9"/>
            <a:stretch>
              <a:fillRect/>
            </a:stretch>
          </a:blipFill>
        </p:spPr>
      </p:sp>
      <p:sp>
        <p:nvSpPr>
          <p:cNvPr id="20" name="Freeform 20"/>
          <p:cNvSpPr/>
          <p:nvPr/>
        </p:nvSpPr>
        <p:spPr>
          <a:xfrm>
            <a:off x="2906805" y="844456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10"/>
            <a:stretch>
              <a:fillRect/>
            </a:stretch>
          </a:blipFill>
        </p:spPr>
      </p:sp>
      <p:sp>
        <p:nvSpPr>
          <p:cNvPr id="21" name="Freeform 21"/>
          <p:cNvSpPr/>
          <p:nvPr/>
        </p:nvSpPr>
        <p:spPr>
          <a:xfrm>
            <a:off x="8417122" y="8558818"/>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1"/>
            <a:stretch>
              <a:fillRect/>
            </a:stretch>
          </a:blipFill>
        </p:spPr>
      </p:sp>
      <p:sp>
        <p:nvSpPr>
          <p:cNvPr id="22" name="Freeform 22"/>
          <p:cNvSpPr/>
          <p:nvPr/>
        </p:nvSpPr>
        <p:spPr>
          <a:xfrm rot="-1270063">
            <a:off x="635817" y="3285501"/>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rot="362496">
            <a:off x="8157136" y="2941632"/>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rot="1399319">
            <a:off x="15829974" y="3254491"/>
            <a:ext cx="1971736" cy="463358"/>
          </a:xfrm>
          <a:custGeom>
            <a:avLst/>
            <a:gdLst/>
            <a:ahLst/>
            <a:cxnLst/>
            <a:rect l="l" t="t" r="r" b="b"/>
            <a:pathLst>
              <a:path w="1971736" h="463358">
                <a:moveTo>
                  <a:pt x="0" y="0"/>
                </a:moveTo>
                <a:lnTo>
                  <a:pt x="1971735" y="0"/>
                </a:lnTo>
                <a:lnTo>
                  <a:pt x="1971735" y="463358"/>
                </a:lnTo>
                <a:lnTo>
                  <a:pt x="0" y="463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TextBox 27"/>
          <p:cNvSpPr txBox="1"/>
          <p:nvPr/>
        </p:nvSpPr>
        <p:spPr>
          <a:xfrm>
            <a:off x="1712592" y="5236570"/>
            <a:ext cx="3661521" cy="1846659"/>
          </a:xfrm>
          <a:prstGeom prst="rect">
            <a:avLst/>
          </a:prstGeom>
        </p:spPr>
        <p:txBody>
          <a:bodyPr wrap="square" lIns="0" tIns="0" rIns="0" bIns="0" rtlCol="0" anchor="t">
            <a:spAutoFit/>
          </a:bodyPr>
          <a:lstStyle/>
          <a:p>
            <a:pPr algn="ctr">
              <a:spcBef>
                <a:spcPct val="0"/>
              </a:spcBef>
            </a:pPr>
            <a:r>
              <a:rPr lang="vi-VN" sz="4000">
                <a:latin typeface="Times New Roman" panose="02020603050405020304" pitchFamily="18" charset="0"/>
                <a:cs typeface="Times New Roman" panose="02020603050405020304" pitchFamily="18" charset="0"/>
              </a:rPr>
              <a:t>Ả</a:t>
            </a:r>
            <a:r>
              <a:rPr lang="en-US" sz="4000">
                <a:latin typeface="Times New Roman" panose="02020603050405020304" pitchFamily="18" charset="0"/>
                <a:cs typeface="Times New Roman" panose="02020603050405020304" pitchFamily="18" charset="0"/>
              </a:rPr>
              <a:t>nh hưởng sâu sắc đến đời sống văn hoá và thi ca. </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7170673" y="4192186"/>
            <a:ext cx="3929999" cy="3693319"/>
          </a:xfrm>
          <a:prstGeom prst="rect">
            <a:avLst/>
          </a:prstGeom>
        </p:spPr>
        <p:txBody>
          <a:bodyPr wrap="square" lIns="0" tIns="0" rIns="0" bIns="0" rtlCol="0" anchor="t">
            <a:spAutoFit/>
          </a:bodyPr>
          <a:lstStyle/>
          <a:p>
            <a:pPr algn="ctr">
              <a:spcBef>
                <a:spcPct val="0"/>
              </a:spcBef>
            </a:pPr>
            <a:r>
              <a:rPr lang="vi-VN" sz="4000">
                <a:latin typeface="Times New Roman" panose="02020603050405020304" pitchFamily="18" charset="0"/>
                <a:cs typeface="Times New Roman" panose="02020603050405020304" pitchFamily="18" charset="0"/>
              </a:rPr>
              <a:t>P</a:t>
            </a:r>
            <a:r>
              <a:rPr lang="en-US" sz="4000">
                <a:latin typeface="Times New Roman" panose="02020603050405020304" pitchFamily="18" charset="0"/>
                <a:cs typeface="Times New Roman" panose="02020603050405020304" pitchFamily="18" charset="0"/>
              </a:rPr>
              <a:t>hát huy giá trị trong thể loại ngâm khúc và nhiều thể loại văn học khác như ca trù, văn tế.</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31" name="TextBox 31"/>
          <p:cNvSpPr txBox="1"/>
          <p:nvPr/>
        </p:nvSpPr>
        <p:spPr>
          <a:xfrm>
            <a:off x="12992000" y="4572729"/>
            <a:ext cx="3404671" cy="3693319"/>
          </a:xfrm>
          <a:prstGeom prst="rect">
            <a:avLst/>
          </a:prstGeom>
        </p:spPr>
        <p:txBody>
          <a:bodyPr lIns="0" tIns="0" rIns="0" bIns="0" rtlCol="0" anchor="t">
            <a:spAutoFit/>
          </a:bodyPr>
          <a:lstStyle/>
          <a:p>
            <a:pPr algn="ctr">
              <a:spcBef>
                <a:spcPct val="0"/>
              </a:spcBef>
            </a:pPr>
            <a:r>
              <a:rPr lang="vi-VN" sz="4000">
                <a:latin typeface="Times New Roman" panose="02020603050405020304" pitchFamily="18" charset="0"/>
                <a:cs typeface="Times New Roman" panose="02020603050405020304" pitchFamily="18" charset="0"/>
              </a:rPr>
              <a:t>V</a:t>
            </a:r>
            <a:r>
              <a:rPr lang="en-US" sz="4000">
                <a:latin typeface="Times New Roman" panose="02020603050405020304" pitchFamily="18" charset="0"/>
                <a:cs typeface="Times New Roman" panose="02020603050405020304" pitchFamily="18" charset="0"/>
              </a:rPr>
              <a:t>ẫn có sức sống trong thi ca hiện đại, góp phần làm phong phú thêm văn học Việt Nam.</a:t>
            </a:r>
            <a:endParaRPr lang="en-US" sz="36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30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sp>
      <p:grpSp>
        <p:nvGrpSpPr>
          <p:cNvPr id="4" name="Group 4"/>
          <p:cNvGrpSpPr/>
          <p:nvPr/>
        </p:nvGrpSpPr>
        <p:grpSpPr>
          <a:xfrm>
            <a:off x="780888" y="1181100"/>
            <a:ext cx="8917850" cy="8229600"/>
            <a:chOff x="0" y="0"/>
            <a:chExt cx="2348734" cy="2167467"/>
          </a:xfrm>
        </p:grpSpPr>
        <p:sp>
          <p:nvSpPr>
            <p:cNvPr id="5" name="Freeform 5"/>
            <p:cNvSpPr/>
            <p:nvPr/>
          </p:nvSpPr>
          <p:spPr>
            <a:xfrm>
              <a:off x="0" y="0"/>
              <a:ext cx="2348734" cy="2167467"/>
            </a:xfrm>
            <a:custGeom>
              <a:avLst/>
              <a:gdLst/>
              <a:ahLst/>
              <a:cxnLst/>
              <a:rect l="l" t="t" r="r" b="b"/>
              <a:pathLst>
                <a:path w="2348734" h="2167467">
                  <a:moveTo>
                    <a:pt x="44275" y="0"/>
                  </a:moveTo>
                  <a:lnTo>
                    <a:pt x="2304459" y="0"/>
                  </a:lnTo>
                  <a:cubicBezTo>
                    <a:pt x="2316202" y="0"/>
                    <a:pt x="2327463" y="4665"/>
                    <a:pt x="2335766" y="12968"/>
                  </a:cubicBezTo>
                  <a:cubicBezTo>
                    <a:pt x="2344070" y="21271"/>
                    <a:pt x="2348734" y="32533"/>
                    <a:pt x="2348734" y="44275"/>
                  </a:cubicBezTo>
                  <a:lnTo>
                    <a:pt x="2348734" y="2123192"/>
                  </a:lnTo>
                  <a:cubicBezTo>
                    <a:pt x="2348734" y="2147644"/>
                    <a:pt x="2328912" y="2167467"/>
                    <a:pt x="2304459" y="2167467"/>
                  </a:cubicBezTo>
                  <a:lnTo>
                    <a:pt x="44275" y="2167467"/>
                  </a:lnTo>
                  <a:cubicBezTo>
                    <a:pt x="32533" y="2167467"/>
                    <a:pt x="21271" y="2162802"/>
                    <a:pt x="12968" y="2154499"/>
                  </a:cubicBezTo>
                  <a:cubicBezTo>
                    <a:pt x="4665" y="2146196"/>
                    <a:pt x="0" y="2134934"/>
                    <a:pt x="0" y="2123192"/>
                  </a:cubicBezTo>
                  <a:lnTo>
                    <a:pt x="0" y="44275"/>
                  </a:lnTo>
                  <a:cubicBezTo>
                    <a:pt x="0" y="19823"/>
                    <a:pt x="19823" y="0"/>
                    <a:pt x="44275" y="0"/>
                  </a:cubicBezTo>
                  <a:close/>
                </a:path>
              </a:pathLst>
            </a:custGeom>
            <a:solidFill>
              <a:srgbClr val="FFDC96"/>
            </a:solidFill>
            <a:ln cap="rnd">
              <a:noFill/>
              <a:prstDash val="solid"/>
              <a:round/>
            </a:ln>
          </p:spPr>
        </p:sp>
        <p:sp>
          <p:nvSpPr>
            <p:cNvPr id="6" name="TextBox 6"/>
            <p:cNvSpPr txBox="1"/>
            <p:nvPr/>
          </p:nvSpPr>
          <p:spPr>
            <a:xfrm>
              <a:off x="0" y="-38100"/>
              <a:ext cx="2348734"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8700" y="1028700"/>
            <a:ext cx="8756163" cy="8229600"/>
            <a:chOff x="0" y="0"/>
            <a:chExt cx="2306150" cy="2167467"/>
          </a:xfrm>
        </p:grpSpPr>
        <p:sp>
          <p:nvSpPr>
            <p:cNvPr id="8" name="Freeform 8"/>
            <p:cNvSpPr/>
            <p:nvPr/>
          </p:nvSpPr>
          <p:spPr>
            <a:xfrm>
              <a:off x="0" y="0"/>
              <a:ext cx="2306150" cy="2167467"/>
            </a:xfrm>
            <a:custGeom>
              <a:avLst/>
              <a:gdLst/>
              <a:ahLst/>
              <a:cxnLst/>
              <a:rect l="l" t="t" r="r" b="b"/>
              <a:pathLst>
                <a:path w="2306150" h="2167467">
                  <a:moveTo>
                    <a:pt x="45093" y="0"/>
                  </a:moveTo>
                  <a:lnTo>
                    <a:pt x="2261057" y="0"/>
                  </a:lnTo>
                  <a:cubicBezTo>
                    <a:pt x="2273017" y="0"/>
                    <a:pt x="2284486" y="4751"/>
                    <a:pt x="2292943" y="13207"/>
                  </a:cubicBezTo>
                  <a:cubicBezTo>
                    <a:pt x="2301399" y="21664"/>
                    <a:pt x="2306150" y="33133"/>
                    <a:pt x="2306150" y="45093"/>
                  </a:cubicBezTo>
                  <a:lnTo>
                    <a:pt x="2306150" y="2122374"/>
                  </a:lnTo>
                  <a:cubicBezTo>
                    <a:pt x="2306150" y="2147278"/>
                    <a:pt x="2285961" y="2167467"/>
                    <a:pt x="2261057" y="2167467"/>
                  </a:cubicBezTo>
                  <a:lnTo>
                    <a:pt x="45093" y="2167467"/>
                  </a:lnTo>
                  <a:cubicBezTo>
                    <a:pt x="20189" y="2167467"/>
                    <a:pt x="0" y="2147278"/>
                    <a:pt x="0" y="2122374"/>
                  </a:cubicBezTo>
                  <a:lnTo>
                    <a:pt x="0" y="45093"/>
                  </a:lnTo>
                  <a:cubicBezTo>
                    <a:pt x="0" y="20189"/>
                    <a:pt x="20189" y="0"/>
                    <a:pt x="45093" y="0"/>
                  </a:cubicBezTo>
                  <a:close/>
                </a:path>
              </a:pathLst>
            </a:custGeom>
            <a:solidFill>
              <a:srgbClr val="FEEDAA"/>
            </a:solidFill>
            <a:ln cap="rnd">
              <a:noFill/>
              <a:prstDash val="solid"/>
              <a:round/>
            </a:ln>
          </p:spPr>
        </p:sp>
        <p:sp>
          <p:nvSpPr>
            <p:cNvPr id="9" name="TextBox 9"/>
            <p:cNvSpPr txBox="1"/>
            <p:nvPr/>
          </p:nvSpPr>
          <p:spPr>
            <a:xfrm>
              <a:off x="0" y="-38100"/>
              <a:ext cx="2306150" cy="220556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481352" flipH="1">
            <a:off x="3368384" y="257363"/>
            <a:ext cx="4225984" cy="1160225"/>
          </a:xfrm>
          <a:custGeom>
            <a:avLst/>
            <a:gdLst/>
            <a:ahLst/>
            <a:cxnLst/>
            <a:rect l="l" t="t" r="r" b="b"/>
            <a:pathLst>
              <a:path w="4225984" h="1160225">
                <a:moveTo>
                  <a:pt x="4225983" y="0"/>
                </a:moveTo>
                <a:lnTo>
                  <a:pt x="0" y="0"/>
                </a:lnTo>
                <a:lnTo>
                  <a:pt x="0" y="1160224"/>
                </a:lnTo>
                <a:lnTo>
                  <a:pt x="4225983" y="1160224"/>
                </a:lnTo>
                <a:lnTo>
                  <a:pt x="422598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0336913" y="205043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6"/>
            <a:stretch>
              <a:fillRect/>
            </a:stretch>
          </a:blipFill>
        </p:spPr>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7"/>
            <a:stretch>
              <a:fillRect/>
            </a:stretch>
          </a:blipFill>
        </p:spPr>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8"/>
            <a:stretch>
              <a:fillRect/>
            </a:stretch>
          </a:blipFill>
        </p:spPr>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9"/>
            <a:stretch>
              <a:fillRect/>
            </a:stretch>
          </a:blipFill>
        </p:spPr>
      </p:sp>
      <p:sp>
        <p:nvSpPr>
          <p:cNvPr id="15" name="TextBox 15"/>
          <p:cNvSpPr txBox="1"/>
          <p:nvPr/>
        </p:nvSpPr>
        <p:spPr>
          <a:xfrm>
            <a:off x="1558059" y="1704297"/>
            <a:ext cx="7697444" cy="615553"/>
          </a:xfrm>
          <a:prstGeom prst="rect">
            <a:avLst/>
          </a:prstGeom>
        </p:spPr>
        <p:txBody>
          <a:bodyPr wrap="square" lIns="0" tIns="0" rIns="0" bIns="0" rtlCol="0" anchor="t">
            <a:spAutoFit/>
          </a:bodyPr>
          <a:lstStyle/>
          <a:p>
            <a:r>
              <a:rPr lang="vi-VN" sz="4000" b="1">
                <a:latin typeface="Times New Roman" panose="02020603050405020304" pitchFamily="18" charset="0"/>
                <a:cs typeface="Times New Roman" panose="02020603050405020304" pitchFamily="18" charset="0"/>
              </a:rPr>
              <a:t>3. Cách trình bày thông tin của VB</a:t>
            </a:r>
            <a:endParaRPr lang="en-GB" sz="4000">
              <a:latin typeface="Times New Roman" panose="02020603050405020304" pitchFamily="18" charset="0"/>
              <a:cs typeface="Times New Roman" panose="02020603050405020304" pitchFamily="18" charset="0"/>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0"/>
            <a:stretch>
              <a:fillRect/>
            </a:stretch>
          </a:blipFill>
        </p:spPr>
      </p:sp>
      <p:sp>
        <p:nvSpPr>
          <p:cNvPr id="18" name="TextBox 18"/>
          <p:cNvSpPr txBox="1"/>
          <p:nvPr/>
        </p:nvSpPr>
        <p:spPr>
          <a:xfrm>
            <a:off x="1089279" y="2878401"/>
            <a:ext cx="8301067" cy="6155531"/>
          </a:xfrm>
          <a:prstGeom prst="rect">
            <a:avLst/>
          </a:prstGeom>
        </p:spPr>
        <p:txBody>
          <a:bodyPr wrap="square" lIns="0" tIns="0" rIns="0" bIns="0" rtlCol="0" anchor="t">
            <a:spAutoFit/>
          </a:bodyPr>
          <a:lstStyle/>
          <a:p>
            <a:pPr lvl="0" algn="just"/>
            <a:r>
              <a:rPr lang="vi-VN" sz="4000">
                <a:latin typeface="Times New Roman" panose="02020603050405020304" pitchFamily="18" charset="0"/>
                <a:cs typeface="Times New Roman" panose="02020603050405020304" pitchFamily="18" charset="0"/>
              </a:rPr>
              <a:t>- VB được tổ chức một cách lô-gíc và mạch lạc, bắt đầu từ giới thiệu tổng quan về thể thơ song thất lục bát, sau đó là lịch sử và các tác phẩm tiêu biểu, cuối cùng là ảnh hưởng và giá trị của thể thơ đối với đời sống văn hoá và thi ca.</a:t>
            </a:r>
            <a:endParaRPr lang="en-GB" sz="4000">
              <a:latin typeface="Times New Roman" panose="02020603050405020304" pitchFamily="18" charset="0"/>
              <a:cs typeface="Times New Roman" panose="02020603050405020304" pitchFamily="18" charset="0"/>
            </a:endParaRPr>
          </a:p>
          <a:p>
            <a:pPr lvl="0" algn="just"/>
            <a:r>
              <a:rPr lang="vi-VN" sz="4000">
                <a:latin typeface="Times New Roman" panose="02020603050405020304" pitchFamily="18" charset="0"/>
                <a:cs typeface="Times New Roman" panose="02020603050405020304" pitchFamily="18" charset="0"/>
              </a:rPr>
              <a:t>- VB trình bày thông tin theo trật tự thời gian, bắt đầu từ thời điểm ra đời tới những mốc phát triển sau này của thể thơ.</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145001" y="2255357"/>
            <a:ext cx="11496378"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6" name="TextBox 6"/>
            <p:cNvSpPr txBox="1"/>
            <p:nvPr/>
          </p:nvSpPr>
          <p:spPr>
            <a:xfrm>
              <a:off x="0" y="-38100"/>
              <a:ext cx="3027853" cy="155184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327265" y="2102957"/>
            <a:ext cx="1163347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cap="rnd">
              <a:noFill/>
              <a:prstDash val="solid"/>
              <a:round/>
            </a:ln>
          </p:spPr>
        </p:sp>
        <p:sp>
          <p:nvSpPr>
            <p:cNvPr id="9" name="TextBox 9"/>
            <p:cNvSpPr txBox="1"/>
            <p:nvPr/>
          </p:nvSpPr>
          <p:spPr>
            <a:xfrm>
              <a:off x="0" y="-38100"/>
              <a:ext cx="3063959" cy="1551163"/>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07830"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sp>
      <p:sp>
        <p:nvSpPr>
          <p:cNvPr id="11" name="Freeform 11"/>
          <p:cNvSpPr/>
          <p:nvPr/>
        </p:nvSpPr>
        <p:spPr>
          <a:xfrm flipH="1">
            <a:off x="1207830"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sp>
      <p:sp>
        <p:nvSpPr>
          <p:cNvPr id="13" name="Freeform 13"/>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sp>
      <p:sp>
        <p:nvSpPr>
          <p:cNvPr id="18" name="Freeform 18"/>
          <p:cNvSpPr/>
          <p:nvPr/>
        </p:nvSpPr>
        <p:spPr>
          <a:xfrm rot="9807132">
            <a:off x="2750390" y="1591444"/>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sp>
      <p:sp>
        <p:nvSpPr>
          <p:cNvPr id="22" name="TextBox 22"/>
          <p:cNvSpPr txBox="1"/>
          <p:nvPr/>
        </p:nvSpPr>
        <p:spPr>
          <a:xfrm>
            <a:off x="5257800" y="4238416"/>
            <a:ext cx="10826880" cy="1354217"/>
          </a:xfrm>
          <a:prstGeom prst="rect">
            <a:avLst/>
          </a:prstGeom>
        </p:spPr>
        <p:txBody>
          <a:bodyPr lIns="0" tIns="0" rIns="0" bIns="0" rtlCol="0" anchor="t">
            <a:spAutoFit/>
          </a:bodyPr>
          <a:lstStyle/>
          <a:p>
            <a:r>
              <a:rPr lang="it-IT" sz="8800" b="1">
                <a:latin typeface="Times New Roman" panose="02020603050405020304" pitchFamily="18" charset="0"/>
                <a:cs typeface="Times New Roman" panose="02020603050405020304" pitchFamily="18" charset="0"/>
              </a:rPr>
              <a:t>III. TỔNG KẾT</a:t>
            </a:r>
            <a:endParaRPr lang="en-GB" sz="8800">
              <a:latin typeface="Times New Roman" panose="02020603050405020304" pitchFamily="18" charset="0"/>
              <a:cs typeface="Times New Roman" panose="02020603050405020304" pitchFamily="18" charset="0"/>
            </a:endParaRPr>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sp>
        <p:sp>
          <p:nvSpPr>
            <p:cNvPr id="6" name="TextBox 6"/>
            <p:cNvSpPr txBox="1"/>
            <p:nvPr/>
          </p:nvSpPr>
          <p:spPr>
            <a:xfrm>
              <a:off x="0" y="-38100"/>
              <a:ext cx="2306150" cy="21861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sp>
        <p:sp>
          <p:nvSpPr>
            <p:cNvPr id="9" name="TextBox 9"/>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sp>
      <p:sp>
        <p:nvSpPr>
          <p:cNvPr id="16" name="Freeform 16"/>
          <p:cNvSpPr/>
          <p:nvPr/>
        </p:nvSpPr>
        <p:spPr>
          <a:xfrm>
            <a:off x="11004276" y="7870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9269595" y="1916863"/>
            <a:ext cx="10194652" cy="1107996"/>
          </a:xfrm>
          <a:prstGeom prst="rect">
            <a:avLst/>
          </a:prstGeom>
        </p:spPr>
        <p:txBody>
          <a:bodyPr wrap="square" lIns="0" tIns="0" rIns="0" bIns="0" rtlCol="0" anchor="t">
            <a:spAutoFit/>
          </a:bodyPr>
          <a:lstStyle/>
          <a:p>
            <a:r>
              <a:rPr lang="it-IT" sz="7200" b="1">
                <a:latin typeface="Times New Roman" panose="02020603050405020304" pitchFamily="18" charset="0"/>
                <a:cs typeface="Times New Roman" panose="02020603050405020304" pitchFamily="18" charset="0"/>
              </a:rPr>
              <a:t>1. Đặc sắc nội dung</a:t>
            </a:r>
            <a:endParaRPr lang="en-GB" sz="7200">
              <a:latin typeface="Times New Roman" panose="02020603050405020304" pitchFamily="18" charset="0"/>
              <a:cs typeface="Times New Roman" panose="02020603050405020304" pitchFamily="18" charset="0"/>
            </a:endParaRPr>
          </a:p>
        </p:txBody>
      </p:sp>
      <p:sp>
        <p:nvSpPr>
          <p:cNvPr id="18" name="TextBox 18"/>
          <p:cNvSpPr txBox="1"/>
          <p:nvPr/>
        </p:nvSpPr>
        <p:spPr>
          <a:xfrm>
            <a:off x="9068683" y="3419718"/>
            <a:ext cx="7695317" cy="5170646"/>
          </a:xfrm>
          <a:prstGeom prst="rect">
            <a:avLst/>
          </a:prstGeom>
        </p:spPr>
        <p:txBody>
          <a:bodyPr wrap="square" lIns="0" tIns="0" rIns="0" bIns="0" rtlCol="0" anchor="t">
            <a:spAutoFit/>
          </a:bodyPr>
          <a:lstStyle/>
          <a:p>
            <a:pPr algn="just"/>
            <a:r>
              <a:rPr lang="it-IT" sz="4800">
                <a:latin typeface="Times New Roman" panose="02020603050405020304" pitchFamily="18" charset="0"/>
                <a:cs typeface="Times New Roman" panose="02020603050405020304" pitchFamily="18" charset="0"/>
              </a:rPr>
              <a:t>VB </a:t>
            </a:r>
            <a:r>
              <a:rPr lang="it-IT" sz="4800" i="1">
                <a:latin typeface="Times New Roman" panose="02020603050405020304" pitchFamily="18" charset="0"/>
                <a:cs typeface="Times New Roman" panose="02020603050405020304" pitchFamily="18" charset="0"/>
              </a:rPr>
              <a:t>Một thể thơ độc đáo của người Việt </a:t>
            </a:r>
            <a:r>
              <a:rPr lang="it-IT" sz="4800">
                <a:latin typeface="Times New Roman" panose="02020603050405020304" pitchFamily="18" charset="0"/>
                <a:cs typeface="Times New Roman" panose="02020603050405020304" pitchFamily="18" charset="0"/>
              </a:rPr>
              <a:t>cung cấp một số thông tin mở rộng về thể thơ song thất lục bát (nguồn gốc, đặc điểm, quá trình phát triển và ảnh hưởng của thể thơ trong tiến trình thơ ca hiện đại).</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78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sp>
        <p:sp>
          <p:nvSpPr>
            <p:cNvPr id="6" name="TextBox 6"/>
            <p:cNvSpPr txBox="1"/>
            <p:nvPr/>
          </p:nvSpPr>
          <p:spPr>
            <a:xfrm>
              <a:off x="0" y="-38100"/>
              <a:ext cx="2306150" cy="21861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sp>
        <p:sp>
          <p:nvSpPr>
            <p:cNvPr id="9" name="TextBox 9"/>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sp>
      <p:sp>
        <p:nvSpPr>
          <p:cNvPr id="16" name="Freeform 16"/>
          <p:cNvSpPr/>
          <p:nvPr/>
        </p:nvSpPr>
        <p:spPr>
          <a:xfrm>
            <a:off x="11004276" y="7870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8774942" y="2332945"/>
            <a:ext cx="10515600" cy="1107996"/>
          </a:xfrm>
          <a:prstGeom prst="rect">
            <a:avLst/>
          </a:prstGeom>
        </p:spPr>
        <p:txBody>
          <a:bodyPr wrap="square" lIns="0" tIns="0" rIns="0" bIns="0" rtlCol="0" anchor="t">
            <a:spAutoFit/>
          </a:bodyPr>
          <a:lstStyle/>
          <a:p>
            <a:r>
              <a:rPr lang="it-IT" sz="7200" b="1">
                <a:latin typeface="Times New Roman" panose="02020603050405020304" pitchFamily="18" charset="0"/>
                <a:cs typeface="Times New Roman" panose="02020603050405020304" pitchFamily="18" charset="0"/>
              </a:rPr>
              <a:t>2.</a:t>
            </a:r>
            <a:r>
              <a:rPr lang="it-IT" sz="7200">
                <a:latin typeface="Times New Roman" panose="02020603050405020304" pitchFamily="18" charset="0"/>
                <a:cs typeface="Times New Roman" panose="02020603050405020304" pitchFamily="18" charset="0"/>
              </a:rPr>
              <a:t> </a:t>
            </a:r>
            <a:r>
              <a:rPr lang="it-IT" sz="7200" b="1">
                <a:latin typeface="Times New Roman" panose="02020603050405020304" pitchFamily="18" charset="0"/>
                <a:cs typeface="Times New Roman" panose="02020603050405020304" pitchFamily="18" charset="0"/>
              </a:rPr>
              <a:t>Đặc sắc nghệ thuật</a:t>
            </a:r>
            <a:endParaRPr lang="en-GB" sz="7200">
              <a:latin typeface="Times New Roman" panose="02020603050405020304" pitchFamily="18" charset="0"/>
              <a:cs typeface="Times New Roman" panose="02020603050405020304" pitchFamily="18" charset="0"/>
            </a:endParaRPr>
          </a:p>
        </p:txBody>
      </p:sp>
      <p:sp>
        <p:nvSpPr>
          <p:cNvPr id="19" name="TextBox 19"/>
          <p:cNvSpPr txBox="1"/>
          <p:nvPr/>
        </p:nvSpPr>
        <p:spPr>
          <a:xfrm>
            <a:off x="8919835" y="4173789"/>
            <a:ext cx="7859441" cy="4154984"/>
          </a:xfrm>
          <a:prstGeom prst="rect">
            <a:avLst/>
          </a:prstGeom>
        </p:spPr>
        <p:txBody>
          <a:bodyPr wrap="square" lIns="0" tIns="0" rIns="0" bIns="0" rtlCol="0" anchor="t">
            <a:spAutoFit/>
          </a:bodyPr>
          <a:lstStyle/>
          <a:p>
            <a:pPr algn="just"/>
            <a:r>
              <a:rPr lang="it-IT" sz="5400">
                <a:latin typeface="Times New Roman" panose="02020603050405020304" pitchFamily="18" charset="0"/>
                <a:cs typeface="Times New Roman" panose="02020603050405020304" pitchFamily="18" charset="0"/>
              </a:rPr>
              <a:t>- Hệ thống thông tin được triển khai phong phú, bao gồm cả tri thức về văn học và văn hoá, lịch sử,...</a:t>
            </a:r>
            <a:r>
              <a:rPr lang="it-IT" sz="5400" b="1">
                <a:latin typeface="Times New Roman" panose="02020603050405020304" pitchFamily="18" charset="0"/>
                <a:cs typeface="Times New Roman" panose="02020603050405020304" pitchFamily="18" charset="0"/>
              </a:rPr>
              <a:t> </a:t>
            </a:r>
            <a:endParaRPr lang="en-GB" sz="5400">
              <a:latin typeface="Times New Roman" panose="02020603050405020304" pitchFamily="18" charset="0"/>
              <a:cs typeface="Times New Roman" panose="02020603050405020304" pitchFamily="18" charset="0"/>
            </a:endParaRPr>
          </a:p>
          <a:p>
            <a:pPr algn="just"/>
            <a:r>
              <a:rPr lang="it-IT" sz="5400">
                <a:latin typeface="Times New Roman" panose="02020603050405020304" pitchFamily="18" charset="0"/>
                <a:cs typeface="Times New Roman" panose="02020603050405020304" pitchFamily="18" charset="0"/>
              </a:rPr>
              <a:t>- Ngôn ngữ giàu hình ảnh.</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194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tx1"/>
                </a:solidFill>
                <a:latin typeface="Times New Roman" panose="02020603050405020304" pitchFamily="18" charset="0"/>
                <a:cs typeface="Times New Roman" panose="02020603050405020304" pitchFamily="18" charset="0"/>
              </a:rPr>
              <a:t>Câu 1. </a:t>
            </a:r>
            <a:r>
              <a:rPr lang="en-US" sz="4800">
                <a:solidFill>
                  <a:schemeClr val="tx1"/>
                </a:solidFill>
                <a:latin typeface="Times New Roman" panose="02020603050405020304" pitchFamily="18" charset="0"/>
                <a:cs typeface="Times New Roman" panose="02020603050405020304" pitchFamily="18" charset="0"/>
              </a:rPr>
              <a:t>Song thất lục bát là thể thơ có nguồn gốc từ đâu?</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182526" y="283598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a:solidFill>
                  <a:schemeClr val="tx1"/>
                </a:solidFill>
                <a:latin typeface="Times New Roman" panose="02020603050405020304" pitchFamily="18" charset="0"/>
                <a:cs typeface="Times New Roman" panose="02020603050405020304" pitchFamily="18" charset="0"/>
              </a:rPr>
              <a:t>B. Việt </a:t>
            </a:r>
            <a:r>
              <a:rPr lang="en-US" sz="4800">
                <a:solidFill>
                  <a:schemeClr val="tx1"/>
                </a:solidFill>
                <a:latin typeface="Times New Roman" panose="02020603050405020304" pitchFamily="18" charset="0"/>
                <a:cs typeface="Times New Roman" panose="02020603050405020304" pitchFamily="18" charset="0"/>
              </a:rPr>
              <a:t>Nam</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1665330" y="283476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a:solidFill>
                  <a:schemeClr val="tx1"/>
                </a:solidFill>
                <a:latin typeface="Times New Roman" panose="02020603050405020304" pitchFamily="18" charset="0"/>
                <a:cs typeface="Times New Roman" panose="02020603050405020304" pitchFamily="18" charset="0"/>
              </a:rPr>
              <a:t>A. Pháp</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Trung </a:t>
            </a:r>
            <a:r>
              <a:rPr lang="vi-VN" sz="4800">
                <a:solidFill>
                  <a:schemeClr val="tx1"/>
                </a:solidFill>
                <a:latin typeface="Times New Roman" panose="02020603050405020304" pitchFamily="18" charset="0"/>
                <a:cs typeface="Times New Roman" panose="02020603050405020304" pitchFamily="18" charset="0"/>
              </a:rPr>
              <a:t>Quốc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Nhật Bản</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659702" y="2971968"/>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8810" y="2963569"/>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361414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sp>
        <p:sp>
          <p:nvSpPr>
            <p:cNvPr id="6" name="TextBox 6"/>
            <p:cNvSpPr txBox="1"/>
            <p:nvPr/>
          </p:nvSpPr>
          <p:spPr>
            <a:xfrm>
              <a:off x="0" y="-38100"/>
              <a:ext cx="3851716" cy="1664378"/>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sp>
        <p:sp>
          <p:nvSpPr>
            <p:cNvPr id="9" name="TextBox 9"/>
            <p:cNvSpPr txBox="1"/>
            <p:nvPr/>
          </p:nvSpPr>
          <p:spPr>
            <a:xfrm>
              <a:off x="0" y="-38100"/>
              <a:ext cx="4002211" cy="1703734"/>
            </a:xfrm>
            <a:prstGeom prst="rect">
              <a:avLst/>
            </a:prstGeom>
          </p:spPr>
          <p:txBody>
            <a:bodyPr lIns="43093" tIns="43093" rIns="43093" bIns="43093" rtlCol="0" anchor="ctr"/>
            <a:lstStyle/>
            <a:p>
              <a:pPr algn="ctr">
                <a:lnSpc>
                  <a:spcPts val="2660"/>
                </a:lnSpc>
                <a:spcBef>
                  <a:spcPct val="0"/>
                </a:spcBef>
              </a:pPr>
              <a:endParaRPr/>
            </a:p>
          </p:txBody>
        </p:sp>
      </p:grpSp>
      <p:grpSp>
        <p:nvGrpSpPr>
          <p:cNvPr id="10" name="Group 10"/>
          <p:cNvGrpSpPr>
            <a:grpSpLocks noChangeAspect="1"/>
          </p:cNvGrpSpPr>
          <p:nvPr/>
        </p:nvGrpSpPr>
        <p:grpSpPr>
          <a:xfrm rot="-1043007">
            <a:off x="1570546" y="5119376"/>
            <a:ext cx="3079422" cy="3076538"/>
            <a:chOff x="0" y="0"/>
            <a:chExt cx="3255264" cy="3252216"/>
          </a:xfrm>
        </p:grpSpPr>
        <p:sp>
          <p:nvSpPr>
            <p:cNvPr id="11" name="Freeform 1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sp>
        <p:sp>
          <p:nvSpPr>
            <p:cNvPr id="12" name="Freeform 1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27197" t="-17005" r="-109366" b="-42461"/>
              </a:stretch>
            </a:blipFill>
          </p:spPr>
        </p:sp>
      </p:grpSp>
      <p:sp>
        <p:nvSpPr>
          <p:cNvPr id="13" name="Freeform 13"/>
          <p:cNvSpPr/>
          <p:nvPr/>
        </p:nvSpPr>
        <p:spPr>
          <a:xfrm rot="-1507447">
            <a:off x="1835334" y="4892373"/>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10"/>
            <a:stretch>
              <a:fillRect/>
            </a:stretch>
          </a:blipFill>
        </p:spPr>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11"/>
            <a:stretch>
              <a:fillRect/>
            </a:stretch>
          </a:blipFill>
        </p:spPr>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2"/>
            <a:stretch>
              <a:fillRect b="-8839"/>
            </a:stretch>
          </a:blipFill>
        </p:spPr>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3"/>
            <a:stretch>
              <a:fillRect/>
            </a:stretch>
          </a:blipFill>
        </p:spPr>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5"/>
            <a:stretch>
              <a:fillRect/>
            </a:stretch>
          </a:blipFill>
        </p:spPr>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6"/>
            <a:stretch>
              <a:fillRect/>
            </a:stretch>
          </a:blipFill>
        </p:spPr>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7"/>
            <a:stretch>
              <a:fillRect/>
            </a:stretch>
          </a:blipFill>
        </p:spPr>
      </p:sp>
      <p:sp>
        <p:nvSpPr>
          <p:cNvPr id="23" name="TextBox 23"/>
          <p:cNvSpPr txBox="1"/>
          <p:nvPr/>
        </p:nvSpPr>
        <p:spPr>
          <a:xfrm>
            <a:off x="4275581" y="3364906"/>
            <a:ext cx="10024432" cy="2462213"/>
          </a:xfrm>
          <a:prstGeom prst="rect">
            <a:avLst/>
          </a:prstGeom>
        </p:spPr>
        <p:txBody>
          <a:bodyPr lIns="0" tIns="0" rIns="0" bIns="0" rtlCol="0" anchor="t">
            <a:spAutoFit/>
          </a:bodyPr>
          <a:lstStyle/>
          <a:p>
            <a:pPr algn="ctr">
              <a:lnSpc>
                <a:spcPts val="9600"/>
              </a:lnSpc>
            </a:pPr>
            <a:r>
              <a:rPr lang="it-IT" sz="8000" b="1">
                <a:latin typeface="Times New Roman" panose="02020603050405020304" pitchFamily="18" charset="0"/>
                <a:cs typeface="Times New Roman" panose="02020603050405020304" pitchFamily="18" charset="0"/>
              </a:rPr>
              <a:t>HOẠT ĐỘNG 3</a:t>
            </a:r>
            <a:endParaRPr lang="vi-VN" sz="8000" b="1">
              <a:latin typeface="Times New Roman" panose="02020603050405020304" pitchFamily="18" charset="0"/>
              <a:cs typeface="Times New Roman" panose="02020603050405020304" pitchFamily="18" charset="0"/>
            </a:endParaRPr>
          </a:p>
          <a:p>
            <a:pPr algn="ctr">
              <a:lnSpc>
                <a:spcPts val="9600"/>
              </a:lnSpc>
            </a:pPr>
            <a:r>
              <a:rPr lang="it-IT" sz="8000" b="1">
                <a:latin typeface="Times New Roman" panose="02020603050405020304" pitchFamily="18" charset="0"/>
                <a:cs typeface="Times New Roman" panose="02020603050405020304" pitchFamily="18" charset="0"/>
              </a:rPr>
              <a:t> LUYỆN TẬP</a:t>
            </a:r>
            <a:endParaRPr lang="en-US" sz="80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1000"/>
                                        <p:tgtEl>
                                          <p:spTgt spid="23">
                                            <p:txEl>
                                              <p:pRg st="1" end="1"/>
                                            </p:txEl>
                                          </p:spTgt>
                                        </p:tgtEl>
                                      </p:cBhvr>
                                    </p:animEffect>
                                    <p:anim calcmode="lin" valueType="num">
                                      <p:cBhvr>
                                        <p:cTn id="13"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sp>
        <p:sp>
          <p:nvSpPr>
            <p:cNvPr id="6" name="TextBox 6"/>
            <p:cNvSpPr txBox="1"/>
            <p:nvPr/>
          </p:nvSpPr>
          <p:spPr>
            <a:xfrm>
              <a:off x="0" y="-38100"/>
              <a:ext cx="2306150" cy="2186101"/>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356076" y="1181100"/>
            <a:ext cx="8903224"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sp>
        <p:sp>
          <p:nvSpPr>
            <p:cNvPr id="9" name="TextBox 9"/>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sp>
      <p:sp>
        <p:nvSpPr>
          <p:cNvPr id="16" name="Freeform 16"/>
          <p:cNvSpPr/>
          <p:nvPr/>
        </p:nvSpPr>
        <p:spPr>
          <a:xfrm>
            <a:off x="11004276" y="7870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8847506" y="1829247"/>
            <a:ext cx="7920364" cy="7478970"/>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Yêu cầu</a:t>
            </a:r>
            <a:endParaRPr lang="vi-VN" sz="5400" b="1">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Trình bày suy nghĩ của em về nhận định của tác giả đối với thể thơ song thất lục bát: </a:t>
            </a:r>
            <a:r>
              <a:rPr lang="vi-VN" sz="5400" i="1">
                <a:latin typeface="Times New Roman" panose="02020603050405020304" pitchFamily="18" charset="0"/>
                <a:cs typeface="Times New Roman" panose="02020603050405020304" pitchFamily="18" charset="0"/>
              </a:rPr>
              <a:t>“Đó thực sự là một thể thơ đặc sắc mà người Việt đã sáng tạo nên để có thể gửi gắm vào trong đó tâm hồn sâu lắng của mình”.</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sp>
        <p:sp>
          <p:nvSpPr>
            <p:cNvPr id="6" name="TextBox 6"/>
            <p:cNvSpPr txBox="1"/>
            <p:nvPr/>
          </p:nvSpPr>
          <p:spPr>
            <a:xfrm>
              <a:off x="0" y="-38100"/>
              <a:ext cx="3851716" cy="1664378"/>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sp>
        <p:sp>
          <p:nvSpPr>
            <p:cNvPr id="9" name="TextBox 9"/>
            <p:cNvSpPr txBox="1"/>
            <p:nvPr/>
          </p:nvSpPr>
          <p:spPr>
            <a:xfrm>
              <a:off x="0" y="-38100"/>
              <a:ext cx="4002211" cy="1703734"/>
            </a:xfrm>
            <a:prstGeom prst="rect">
              <a:avLst/>
            </a:prstGeom>
          </p:spPr>
          <p:txBody>
            <a:bodyPr lIns="43093" tIns="43093" rIns="43093" bIns="43093" rtlCol="0" anchor="ctr"/>
            <a:lstStyle/>
            <a:p>
              <a:pPr algn="ctr">
                <a:lnSpc>
                  <a:spcPts val="2660"/>
                </a:lnSpc>
                <a:spcBef>
                  <a:spcPct val="0"/>
                </a:spcBef>
              </a:pPr>
              <a:endParaRPr>
                <a:solidFill>
                  <a:prstClr val="black"/>
                </a:solidFill>
              </a:endParaRPr>
            </a:p>
          </p:txBody>
        </p:sp>
      </p:grpSp>
      <p:grpSp>
        <p:nvGrpSpPr>
          <p:cNvPr id="10" name="Group 10"/>
          <p:cNvGrpSpPr>
            <a:grpSpLocks noChangeAspect="1"/>
          </p:cNvGrpSpPr>
          <p:nvPr/>
        </p:nvGrpSpPr>
        <p:grpSpPr>
          <a:xfrm rot="-1043007">
            <a:off x="1570546" y="5119376"/>
            <a:ext cx="3079422" cy="3076538"/>
            <a:chOff x="0" y="0"/>
            <a:chExt cx="3255264" cy="3252216"/>
          </a:xfrm>
        </p:grpSpPr>
        <p:sp>
          <p:nvSpPr>
            <p:cNvPr id="11" name="Freeform 1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sp>
        <p:sp>
          <p:nvSpPr>
            <p:cNvPr id="12" name="Freeform 1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27197" t="-17005" r="-109366" b="-42461"/>
              </a:stretch>
            </a:blipFill>
          </p:spPr>
        </p:sp>
      </p:grpSp>
      <p:sp>
        <p:nvSpPr>
          <p:cNvPr id="13" name="Freeform 13"/>
          <p:cNvSpPr/>
          <p:nvPr/>
        </p:nvSpPr>
        <p:spPr>
          <a:xfrm rot="-1507447">
            <a:off x="1835334" y="4892373"/>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10"/>
            <a:stretch>
              <a:fillRect/>
            </a:stretch>
          </a:blipFill>
        </p:spPr>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11"/>
            <a:stretch>
              <a:fillRect/>
            </a:stretch>
          </a:blipFill>
        </p:spPr>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2"/>
            <a:stretch>
              <a:fillRect b="-8839"/>
            </a:stretch>
          </a:blipFill>
        </p:spPr>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3"/>
            <a:stretch>
              <a:fillRect/>
            </a:stretch>
          </a:blipFill>
        </p:spPr>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5"/>
            <a:stretch>
              <a:fillRect/>
            </a:stretch>
          </a:blipFill>
        </p:spPr>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6"/>
            <a:stretch>
              <a:fillRect/>
            </a:stretch>
          </a:blipFill>
        </p:spPr>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7"/>
            <a:stretch>
              <a:fillRect/>
            </a:stretch>
          </a:blipFill>
        </p:spPr>
      </p:sp>
      <p:sp>
        <p:nvSpPr>
          <p:cNvPr id="23" name="TextBox 23"/>
          <p:cNvSpPr txBox="1"/>
          <p:nvPr/>
        </p:nvSpPr>
        <p:spPr>
          <a:xfrm>
            <a:off x="4275581" y="3364906"/>
            <a:ext cx="10024432" cy="2462213"/>
          </a:xfrm>
          <a:prstGeom prst="rect">
            <a:avLst/>
          </a:prstGeom>
        </p:spPr>
        <p:txBody>
          <a:bodyPr lIns="0" tIns="0" rIns="0" bIns="0" rtlCol="0" anchor="t">
            <a:spAutoFit/>
          </a:bodyPr>
          <a:lstStyle/>
          <a:p>
            <a:pPr algn="ctr">
              <a:lnSpc>
                <a:spcPts val="9600"/>
              </a:lnSpc>
            </a:pPr>
            <a:r>
              <a:rPr lang="en-US" sz="8000" b="1">
                <a:latin typeface="Times New Roman" panose="02020603050405020304" pitchFamily="18" charset="0"/>
                <a:cs typeface="Times New Roman" panose="02020603050405020304" pitchFamily="18" charset="0"/>
              </a:rPr>
              <a:t>HOẠT ĐỘNG 4</a:t>
            </a:r>
            <a:endParaRPr lang="vi-VN" sz="8000" b="1">
              <a:latin typeface="Times New Roman" panose="02020603050405020304" pitchFamily="18" charset="0"/>
              <a:cs typeface="Times New Roman" panose="02020603050405020304" pitchFamily="18" charset="0"/>
            </a:endParaRPr>
          </a:p>
          <a:p>
            <a:pPr algn="ctr">
              <a:lnSpc>
                <a:spcPts val="9600"/>
              </a:lnSpc>
            </a:pPr>
            <a:r>
              <a:rPr lang="en-US" sz="8000" b="1">
                <a:latin typeface="Times New Roman" panose="02020603050405020304" pitchFamily="18" charset="0"/>
                <a:cs typeface="Times New Roman" panose="02020603050405020304" pitchFamily="18" charset="0"/>
              </a:rPr>
              <a:t> VẬN DỤNG</a:t>
            </a:r>
            <a:endParaRPr lang="en-US" sz="80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5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1000"/>
                                        <p:tgtEl>
                                          <p:spTgt spid="23">
                                            <p:txEl>
                                              <p:pRg st="1" end="1"/>
                                            </p:txEl>
                                          </p:spTgt>
                                        </p:tgtEl>
                                      </p:cBhvr>
                                    </p:animEffect>
                                    <p:anim calcmode="lin" valueType="num">
                                      <p:cBhvr>
                                        <p:cTn id="13"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sp>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sp>
        <p:sp>
          <p:nvSpPr>
            <p:cNvPr id="7" name="TextBox 7"/>
            <p:cNvSpPr txBox="1"/>
            <p:nvPr/>
          </p:nvSpPr>
          <p:spPr>
            <a:xfrm>
              <a:off x="0" y="-38100"/>
              <a:ext cx="2588324"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sp>
        <p:sp>
          <p:nvSpPr>
            <p:cNvPr id="10" name="TextBox 10"/>
            <p:cNvSpPr txBox="1"/>
            <p:nvPr/>
          </p:nvSpPr>
          <p:spPr>
            <a:xfrm>
              <a:off x="0" y="-38100"/>
              <a:ext cx="2589867"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sp>
      <p:sp>
        <p:nvSpPr>
          <p:cNvPr id="13" name="Freeform 13"/>
          <p:cNvSpPr/>
          <p:nvPr/>
        </p:nvSpPr>
        <p:spPr>
          <a:xfrm>
            <a:off x="10325865" y="8213661"/>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sp>
      <p:sp>
        <p:nvSpPr>
          <p:cNvPr id="17" name="Freeform 17"/>
          <p:cNvSpPr/>
          <p:nvPr/>
        </p:nvSpPr>
        <p:spPr>
          <a:xfrm>
            <a:off x="3844259" y="304800"/>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1553656" y="1403604"/>
            <a:ext cx="8845794" cy="2769989"/>
          </a:xfrm>
          <a:prstGeom prst="rect">
            <a:avLst/>
          </a:prstGeom>
        </p:spPr>
        <p:txBody>
          <a:bodyPr wrap="square" lIns="0" tIns="0" rIns="0" bIns="0" rtlCol="0" anchor="t">
            <a:spAutoFit/>
          </a:bodyPr>
          <a:lstStyle/>
          <a:p>
            <a:pPr algn="ctr"/>
            <a:r>
              <a:rPr lang="en-GB" sz="3600" b="1">
                <a:latin typeface="Times New Roman" panose="02020603050405020304" pitchFamily="18" charset="0"/>
                <a:cs typeface="Times New Roman" panose="02020603050405020304" pitchFamily="18" charset="0"/>
              </a:rPr>
              <a:t>Yêu cầu</a:t>
            </a:r>
            <a:endParaRPr lang="en-GB" sz="3600">
              <a:latin typeface="Times New Roman" panose="02020603050405020304" pitchFamily="18" charset="0"/>
              <a:cs typeface="Times New Roman" panose="02020603050405020304" pitchFamily="18" charset="0"/>
            </a:endParaRPr>
          </a:p>
          <a:p>
            <a:pPr algn="just"/>
            <a:r>
              <a:rPr lang="en-GB" sz="3600" b="1">
                <a:latin typeface="Times New Roman" panose="02020603050405020304" pitchFamily="18" charset="0"/>
                <a:cs typeface="Times New Roman" panose="02020603050405020304" pitchFamily="18" charset="0"/>
              </a:rPr>
              <a:t>- </a:t>
            </a:r>
            <a:r>
              <a:rPr lang="en-GB" sz="3600">
                <a:latin typeface="Times New Roman" panose="02020603050405020304" pitchFamily="18" charset="0"/>
                <a:cs typeface="Times New Roman" panose="02020603050405020304" pitchFamily="18" charset="0"/>
              </a:rPr>
              <a:t>Em hãy sưu tầm 3 tác phẩm thơ song thất lục bát (ngoài những VB đã được học trong bài học 2).</a:t>
            </a:r>
          </a:p>
          <a:p>
            <a:pPr algn="just"/>
            <a:r>
              <a:rPr lang="en-US" sz="3600" b="1">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Ghi lại nhật kí đọc tác phẩm theo mẫu thẻ sau:</a:t>
            </a:r>
            <a:endParaRPr lang="en-GB" sz="3600">
              <a:latin typeface="Times New Roman" panose="02020603050405020304" pitchFamily="18" charset="0"/>
              <a:cs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2508723706"/>
              </p:ext>
            </p:extLst>
          </p:nvPr>
        </p:nvGraphicFramePr>
        <p:xfrm>
          <a:off x="1504456" y="4752832"/>
          <a:ext cx="8706344" cy="4248150"/>
        </p:xfrm>
        <a:graphic>
          <a:graphicData uri="http://schemas.openxmlformats.org/drawingml/2006/table">
            <a:tbl>
              <a:tblPr firstRow="1" firstCol="1" bandRow="1"/>
              <a:tblGrid>
                <a:gridCol w="4082792">
                  <a:extLst>
                    <a:ext uri="{9D8B030D-6E8A-4147-A177-3AD203B41FA5}">
                      <a16:colId xmlns:a16="http://schemas.microsoft.com/office/drawing/2014/main" val="20000"/>
                    </a:ext>
                  </a:extLst>
                </a:gridCol>
                <a:gridCol w="4623552">
                  <a:extLst>
                    <a:ext uri="{9D8B030D-6E8A-4147-A177-3AD203B41FA5}">
                      <a16:colId xmlns:a16="http://schemas.microsoft.com/office/drawing/2014/main" val="20001"/>
                    </a:ext>
                  </a:extLst>
                </a:gridCol>
              </a:tblGrid>
              <a:tr h="0">
                <a:tc gridSpan="2">
                  <a:txBody>
                    <a:bodyPr/>
                    <a:lstStyle/>
                    <a:p>
                      <a:pPr algn="ctr">
                        <a:lnSpc>
                          <a:spcPct val="130000"/>
                        </a:lnSpc>
                        <a:spcAft>
                          <a:spcPts val="0"/>
                        </a:spcAft>
                      </a:pPr>
                      <a:r>
                        <a:rPr lang="en-US" sz="3200" b="1">
                          <a:solidFill>
                            <a:srgbClr val="0070C0"/>
                          </a:solidFill>
                          <a:effectLst/>
                          <a:latin typeface="Times New Roman" panose="02020603050405020304" pitchFamily="18" charset="0"/>
                          <a:ea typeface="Times New Roman" panose="02020603050405020304" pitchFamily="18" charset="0"/>
                        </a:rPr>
                        <a:t>THẺ ĐỌC SÁCH</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Thông tin chung</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Ấn tượng về tác phẩm</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1. Tên tác giả.............</a:t>
                      </a:r>
                      <a:endParaRPr lang="en-GB" sz="2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2. Tên tác phẩm...........</a:t>
                      </a:r>
                      <a:endParaRPr lang="en-GB" sz="2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3. Những câu thơ yêu thích trong tác phẩm................</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1. Cảm nhận về nội dung tác phẩm...............</a:t>
                      </a:r>
                      <a:endParaRPr lang="en-GB" sz="2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2. Cảm nhận về hình thức nghệ thuật của tác phẩm................</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cap="rnd">
              <a:noFill/>
              <a:prstDash val="solid"/>
              <a:round/>
            </a:ln>
          </p:spPr>
        </p:sp>
        <p:sp>
          <p:nvSpPr>
            <p:cNvPr id="6" name="TextBox 6"/>
            <p:cNvSpPr txBox="1"/>
            <p:nvPr/>
          </p:nvSpPr>
          <p:spPr>
            <a:xfrm>
              <a:off x="0" y="-38100"/>
              <a:ext cx="2374061" cy="2131544"/>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88978" y="1494769"/>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cap="rnd">
              <a:noFill/>
              <a:prstDash val="solid"/>
              <a:round/>
            </a:ln>
          </p:spPr>
        </p:sp>
        <p:sp>
          <p:nvSpPr>
            <p:cNvPr id="9" name="TextBox 9"/>
            <p:cNvSpPr txBox="1"/>
            <p:nvPr/>
          </p:nvSpPr>
          <p:spPr>
            <a:xfrm>
              <a:off x="0" y="-38100"/>
              <a:ext cx="2388891" cy="21229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9197414" y="3914353"/>
            <a:ext cx="7053449" cy="3693319"/>
          </a:xfrm>
          <a:prstGeom prst="rect">
            <a:avLst/>
          </a:prstGeom>
        </p:spPr>
        <p:txBody>
          <a:bodyPr lIns="0" tIns="0" rIns="0" bIns="0" rtlCol="0" anchor="t">
            <a:spAutoFit/>
          </a:bodyPr>
          <a:lstStyle/>
          <a:p>
            <a:pPr algn="ctr">
              <a:lnSpc>
                <a:spcPts val="14400"/>
              </a:lnSpc>
            </a:pPr>
            <a:r>
              <a:rPr lang="en-US" sz="12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Câu 2. </a:t>
            </a:r>
            <a:r>
              <a:rPr lang="vi-VN" sz="4400">
                <a:solidFill>
                  <a:schemeClr val="tx1"/>
                </a:solidFill>
                <a:latin typeface="Times New Roman" panose="02020603050405020304" pitchFamily="18" charset="0"/>
                <a:cs typeface="Times New Roman" panose="02020603050405020304" pitchFamily="18" charset="0"/>
              </a:rPr>
              <a:t>Dòng nào sau đây </a:t>
            </a:r>
            <a:r>
              <a:rPr lang="vi-VN" sz="4400" b="1">
                <a:solidFill>
                  <a:schemeClr val="tx1"/>
                </a:solidFill>
                <a:latin typeface="Times New Roman" panose="02020603050405020304" pitchFamily="18" charset="0"/>
                <a:cs typeface="Times New Roman" panose="02020603050405020304" pitchFamily="18" charset="0"/>
              </a:rPr>
              <a:t>không phải </a:t>
            </a:r>
            <a:r>
              <a:rPr lang="vi-VN" sz="4400">
                <a:solidFill>
                  <a:schemeClr val="tx1"/>
                </a:solidFill>
                <a:latin typeface="Times New Roman" panose="02020603050405020304" pitchFamily="18" charset="0"/>
                <a:cs typeface="Times New Roman" panose="02020603050405020304" pitchFamily="18" charset="0"/>
              </a:rPr>
              <a:t>là đặc điểm của thể thơ song thất lục bát?</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195923" y="286592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a:solidFill>
                  <a:schemeClr val="tx1"/>
                </a:solidFill>
                <a:latin typeface="Times New Roman" panose="02020603050405020304" pitchFamily="18" charset="0"/>
                <a:cs typeface="Times New Roman" panose="02020603050405020304" pitchFamily="18" charset="0"/>
              </a:rPr>
              <a:t>B. Có thể chia khổ hoặc không</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1665329" y="284214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a:solidFill>
                  <a:schemeClr val="tx1"/>
                </a:solidFill>
                <a:latin typeface="Times New Roman" panose="02020603050405020304" pitchFamily="18" charset="0"/>
                <a:cs typeface="Times New Roman" panose="02020603050405020304" pitchFamily="18" charset="0"/>
              </a:rPr>
              <a:t>A. Sử dụng yếu tố văn hoá phương Tây</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schemeClr val="tx1"/>
                </a:solidFill>
                <a:latin typeface="Times New Roman" panose="02020603050405020304" pitchFamily="18" charset="0"/>
                <a:cs typeface="Times New Roman" panose="02020603050405020304" pitchFamily="18" charset="0"/>
              </a:rPr>
              <a:t>C</a:t>
            </a:r>
            <a:r>
              <a:rPr lang="vi-VN" sz="4400">
                <a:solidFill>
                  <a:schemeClr val="tx1"/>
                </a:solidFill>
                <a:latin typeface="Times New Roman" panose="02020603050405020304" pitchFamily="18" charset="0"/>
                <a:cs typeface="Times New Roman" panose="02020603050405020304" pitchFamily="18" charset="0"/>
              </a:rPr>
              <a:t>. Số câu trong mỗi khổ thơ không cố định</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dirty="0">
                <a:solidFill>
                  <a:schemeClr val="tx1"/>
                </a:solidFill>
                <a:latin typeface="Times New Roman" panose="02020603050405020304" pitchFamily="18" charset="0"/>
                <a:cs typeface="Times New Roman" panose="02020603050405020304" pitchFamily="18" charset="0"/>
              </a:rPr>
              <a:t>D</a:t>
            </a:r>
            <a:r>
              <a:rPr lang="vi-VN" sz="4400">
                <a:solidFill>
                  <a:schemeClr val="tx1"/>
                </a:solidFill>
                <a:latin typeface="Times New Roman" panose="02020603050405020304" pitchFamily="18" charset="0"/>
                <a:cs typeface="Times New Roman" panose="02020603050405020304" pitchFamily="18" charset="0"/>
              </a:rPr>
              <a:t>. Có hiện tượng biến thể về cấu trúc</a:t>
            </a:r>
            <a:endParaRPr lang="vi-VN" sz="44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62412" y="3021214"/>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26400" y="4751189"/>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37459" y="4592901"/>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67093" y="3123415"/>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27708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3. </a:t>
            </a:r>
            <a:r>
              <a:rPr lang="vi-VN" sz="4400">
                <a:solidFill>
                  <a:schemeClr val="tx1"/>
                </a:solidFill>
                <a:latin typeface="Times New Roman" panose="02020603050405020304" pitchFamily="18" charset="0"/>
                <a:cs typeface="Times New Roman" panose="02020603050405020304" pitchFamily="18" charset="0"/>
              </a:rPr>
              <a:t>Đâu là biến thể được sử dụng phổ biến trong thơ song thất lục bát?</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97985" y="4594179"/>
            <a:ext cx="7360197" cy="1463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a:solidFill>
                  <a:schemeClr val="tx1"/>
                </a:solidFill>
                <a:latin typeface="Times New Roman" panose="02020603050405020304" pitchFamily="18" charset="0"/>
                <a:cs typeface="Times New Roman" panose="02020603050405020304" pitchFamily="18" charset="0"/>
              </a:rPr>
              <a:t>C. Mở đầu bài thơ bằng cặp lục bát</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5064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dirty="0">
                <a:solidFill>
                  <a:schemeClr val="tx1"/>
                </a:solidFill>
                <a:latin typeface="Times New Roman" panose="02020603050405020304" pitchFamily="18" charset="0"/>
                <a:cs typeface="Times New Roman" panose="02020603050405020304" pitchFamily="18" charset="0"/>
              </a:rPr>
              <a:t>B</a:t>
            </a:r>
            <a:r>
              <a:rPr lang="vi-VN" sz="4400">
                <a:solidFill>
                  <a:schemeClr val="tx1"/>
                </a:solidFill>
                <a:latin typeface="Times New Roman" panose="02020603050405020304" pitchFamily="18" charset="0"/>
                <a:cs typeface="Times New Roman" panose="02020603050405020304" pitchFamily="18" charset="0"/>
              </a:rPr>
              <a:t>. Mở đầu bài thơ bằng cặp song thất</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97986" y="2964864"/>
            <a:ext cx="7360197" cy="14718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a:solidFill>
                  <a:schemeClr val="tx1"/>
                </a:solidFill>
                <a:latin typeface="Times New Roman" panose="02020603050405020304" pitchFamily="18" charset="0"/>
                <a:cs typeface="Times New Roman" panose="02020603050405020304" pitchFamily="18" charset="0"/>
              </a:rPr>
              <a:t>A. Mỗi khổ thơ chỉ gồm một cặp câu</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594179"/>
            <a:ext cx="7360197" cy="1463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400" dirty="0">
                <a:solidFill>
                  <a:schemeClr val="tx1"/>
                </a:solidFill>
                <a:latin typeface="Times New Roman" panose="02020603050405020304" pitchFamily="18" charset="0"/>
                <a:cs typeface="Times New Roman" panose="02020603050405020304" pitchFamily="18" charset="0"/>
              </a:rPr>
              <a:t>D</a:t>
            </a:r>
            <a:r>
              <a:rPr lang="vi-VN" sz="4400">
                <a:solidFill>
                  <a:schemeClr val="tx1"/>
                </a:solidFill>
                <a:latin typeface="Times New Roman" panose="02020603050405020304" pitchFamily="18" charset="0"/>
                <a:cs typeface="Times New Roman" panose="02020603050405020304" pitchFamily="18" charset="0"/>
              </a:rPr>
              <a:t>. Kết thúc mỗi khổ thơ là cặp lục bát</a:t>
            </a:r>
            <a:endParaRPr lang="vi-VN" sz="44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101846" y="5383916"/>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62297" y="361190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20110" y="5287203"/>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33261" y="345603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4611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Câu 4.</a:t>
            </a:r>
            <a:r>
              <a:rPr lang="vi-VN" sz="4800">
                <a:solidFill>
                  <a:schemeClr val="tx1"/>
                </a:solidFill>
                <a:latin typeface="Times New Roman" panose="02020603050405020304" pitchFamily="18" charset="0"/>
                <a:cs typeface="Times New Roman" panose="02020603050405020304" pitchFamily="18" charset="0"/>
              </a:rPr>
              <a:t> </a:t>
            </a:r>
            <a:r>
              <a:rPr lang="vi-VN" sz="4800" b="1">
                <a:solidFill>
                  <a:schemeClr val="tx1"/>
                </a:solidFill>
                <a:latin typeface="Times New Roman" panose="02020603050405020304" pitchFamily="18" charset="0"/>
                <a:cs typeface="Times New Roman" panose="02020603050405020304" pitchFamily="18" charset="0"/>
              </a:rPr>
              <a:t> </a:t>
            </a:r>
            <a:r>
              <a:rPr lang="vi-VN" sz="4800">
                <a:solidFill>
                  <a:schemeClr val="tx1"/>
                </a:solidFill>
                <a:latin typeface="Times New Roman" panose="02020603050405020304" pitchFamily="18" charset="0"/>
                <a:cs typeface="Times New Roman" panose="02020603050405020304" pitchFamily="18" charset="0"/>
              </a:rPr>
              <a:t>Dòng nào nêu đúng đặc điểm về gieo vần của thể thơ song thất lục bát?</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Chỉ gieo vần lưng</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Chỉ gieo vần chân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4559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Gieo cả vần chân và vần lưng</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0"/>
            <a:ext cx="7360197" cy="14707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Không gieo vần</a:t>
            </a:r>
            <a:endParaRPr lang="vi-VN" sz="48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3921" y="4881642"/>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48079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28695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Câu 5.</a:t>
            </a:r>
            <a:r>
              <a:rPr lang="vi-VN" sz="4800">
                <a:solidFill>
                  <a:schemeClr val="tx1"/>
                </a:solidFill>
                <a:latin typeface="Times New Roman" panose="02020603050405020304" pitchFamily="18" charset="0"/>
                <a:cs typeface="Times New Roman" panose="02020603050405020304" pitchFamily="18" charset="0"/>
              </a:rPr>
              <a:t> Vần chân trong thơ song thất lục bát được gieo ở đâu?</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3838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Tiếng thứ ba của mỗi câu thơ</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4098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Tiếng cuối của mỗi câu thơ</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454760"/>
            <a:ext cx="7360197" cy="1395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Tiếng đầu của mỗi câu thơ</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228580" y="4455732"/>
            <a:ext cx="7360197" cy="13949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Tiếng thứ năm của mỗi câu thơ</a:t>
            </a:r>
            <a:endParaRPr lang="vi-VN" sz="48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7340" y="3436990"/>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03633" y="4982826"/>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84717" y="5034425"/>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48886" y="3374473"/>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392715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6. </a:t>
            </a:r>
            <a:r>
              <a:rPr lang="vi-VN" sz="4400">
                <a:solidFill>
                  <a:schemeClr val="tx1"/>
                </a:solidFill>
                <a:latin typeface="Times New Roman" panose="02020603050405020304" pitchFamily="18" charset="0"/>
                <a:cs typeface="Times New Roman" panose="02020603050405020304" pitchFamily="18" charset="0"/>
              </a:rPr>
              <a:t>Việc sử dụng vần lưng trong thơ song thất lục bát có tác dụng gì?</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159637" y="5038211"/>
            <a:ext cx="7360197" cy="1511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a:solidFill>
                  <a:schemeClr val="tx1"/>
                </a:solidFill>
                <a:latin typeface="Times New Roman" panose="02020603050405020304" pitchFamily="18" charset="0"/>
                <a:cs typeface="Times New Roman" panose="02020603050405020304" pitchFamily="18" charset="0"/>
              </a:rPr>
              <a:t>D. Làm cho bài thơ dễ thuộc và truyền bá rộng rãi hơn</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967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latin typeface="Times New Roman" panose="02020603050405020304" pitchFamily="18" charset="0"/>
                <a:cs typeface="Times New Roman" panose="02020603050405020304" pitchFamily="18" charset="0"/>
              </a:rPr>
              <a:t>B</a:t>
            </a:r>
            <a:r>
              <a:rPr lang="vi-VN" sz="4400">
                <a:solidFill>
                  <a:schemeClr val="tx1"/>
                </a:solidFill>
                <a:latin typeface="Times New Roman" panose="02020603050405020304" pitchFamily="18" charset="0"/>
                <a:cs typeface="Times New Roman" panose="02020603050405020304" pitchFamily="18" charset="0"/>
              </a:rPr>
              <a:t>. Phân biệt rõ ràng với các thể thơ truyền thống khác của Việt Nam</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5004465"/>
            <a:ext cx="7360197" cy="15283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latin typeface="Times New Roman" panose="02020603050405020304" pitchFamily="18" charset="0"/>
                <a:cs typeface="Times New Roman" panose="02020603050405020304" pitchFamily="18" charset="0"/>
              </a:rPr>
              <a:t>C</a:t>
            </a:r>
            <a:r>
              <a:rPr lang="vi-VN" sz="4400">
                <a:solidFill>
                  <a:schemeClr val="tx1"/>
                </a:solidFill>
                <a:latin typeface="Times New Roman" panose="02020603050405020304" pitchFamily="18" charset="0"/>
                <a:cs typeface="Times New Roman" panose="02020603050405020304" pitchFamily="18" charset="0"/>
              </a:rPr>
              <a:t>. Tăng vẻ đẹp hình thức, giúp câu thơ trở nên cân đối hơn</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665330" y="2955182"/>
            <a:ext cx="7360197" cy="1953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a:solidFill>
                  <a:schemeClr val="tx1"/>
                </a:solidFill>
                <a:latin typeface="Times New Roman" panose="02020603050405020304" pitchFamily="18" charset="0"/>
                <a:cs typeface="Times New Roman" panose="02020603050405020304" pitchFamily="18" charset="0"/>
              </a:rPr>
              <a:t>A. Tạo nhạc điệu cho bài thơ cũng như sự hoà điệu giữa các câu thơ</a:t>
            </a:r>
            <a:endParaRPr lang="vi-VN" sz="44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27910" y="5487226"/>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7317" y="5567395"/>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7093" y="3932128"/>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82757" y="4185082"/>
            <a:ext cx="1098888" cy="965690"/>
          </a:xfrm>
          <a:prstGeom prst="rect">
            <a:avLst/>
          </a:prstGeom>
        </p:spPr>
      </p:pic>
      <p:sp>
        <p:nvSpPr>
          <p:cNvPr id="18" name="Cloud 17">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422696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7. </a:t>
            </a:r>
            <a:r>
              <a:rPr lang="vi-VN" sz="4400">
                <a:solidFill>
                  <a:schemeClr val="tx1"/>
                </a:solidFill>
                <a:latin typeface="Times New Roman" panose="02020603050405020304" pitchFamily="18" charset="0"/>
                <a:cs typeface="Times New Roman" panose="02020603050405020304" pitchFamily="18" charset="0"/>
              </a:rPr>
              <a:t>Thanh điệu của thể thơ song thất lục bát có đặc điểm gì?</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8"/>
            <a:ext cx="7360197" cy="16315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Times New Roman" panose="02020603050405020304" pitchFamily="18" charset="0"/>
                <a:cs typeface="Times New Roman" panose="02020603050405020304" pitchFamily="18" charset="0"/>
              </a:rPr>
              <a:t>A</a:t>
            </a:r>
            <a:r>
              <a:rPr lang="vi-VN" sz="4400">
                <a:solidFill>
                  <a:schemeClr val="tx1"/>
                </a:solidFill>
                <a:latin typeface="Times New Roman" panose="02020603050405020304" pitchFamily="18" charset="0"/>
                <a:cs typeface="Times New Roman" panose="02020603050405020304" pitchFamily="18" charset="0"/>
              </a:rPr>
              <a:t>. Hoàn toàn tự do, không theo quy định cụ thể nào</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98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latin typeface="Times New Roman" panose="02020603050405020304" pitchFamily="18" charset="0"/>
                <a:cs typeface="Times New Roman" panose="02020603050405020304" pitchFamily="18" charset="0"/>
              </a:rPr>
              <a:t>B</a:t>
            </a:r>
            <a:r>
              <a:rPr lang="vi-VN" sz="4400">
                <a:solidFill>
                  <a:schemeClr val="tx1"/>
                </a:solidFill>
                <a:latin typeface="Times New Roman" panose="02020603050405020304" pitchFamily="18" charset="0"/>
                <a:cs typeface="Times New Roman" panose="02020603050405020304" pitchFamily="18" charset="0"/>
              </a:rPr>
              <a:t>. Gieo thanh điệu bằng (B) – trắc (T) ở một số vị trí cố định trong câu thơ</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833271"/>
            <a:ext cx="7360197" cy="22573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latin typeface="Times New Roman" panose="02020603050405020304" pitchFamily="18" charset="0"/>
                <a:cs typeface="Times New Roman" panose="02020603050405020304" pitchFamily="18" charset="0"/>
              </a:rPr>
              <a:t>C</a:t>
            </a:r>
            <a:r>
              <a:rPr lang="vi-VN" sz="4400">
                <a:solidFill>
                  <a:schemeClr val="tx1"/>
                </a:solidFill>
                <a:latin typeface="Times New Roman" panose="02020603050405020304" pitchFamily="18" charset="0"/>
                <a:cs typeface="Times New Roman" panose="02020603050405020304" pitchFamily="18" charset="0"/>
              </a:rPr>
              <a:t>. Gieo thanh điệu (B) – trắc (T) giống hoàn toàn với thể thơ lục bát</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2" y="5017919"/>
            <a:ext cx="7360197" cy="1950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latin typeface="Times New Roman" panose="02020603050405020304" pitchFamily="18" charset="0"/>
                <a:cs typeface="Times New Roman" panose="02020603050405020304" pitchFamily="18" charset="0"/>
              </a:rPr>
              <a:t>D</a:t>
            </a:r>
            <a:r>
              <a:rPr lang="vi-VN" sz="4400">
                <a:solidFill>
                  <a:schemeClr val="tx1"/>
                </a:solidFill>
                <a:latin typeface="Times New Roman" panose="02020603050405020304" pitchFamily="18" charset="0"/>
                <a:cs typeface="Times New Roman" panose="02020603050405020304" pitchFamily="18" charset="0"/>
              </a:rPr>
              <a:t>. Chỉ gieo thanh điệu bằng (B) – trắc (T) ở một số vị trí cố định trong cặp câu song thất</a:t>
            </a:r>
            <a:endParaRPr lang="vi-VN" sz="44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7339" y="3800697"/>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38131" y="6287255"/>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90258" y="6287255"/>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52335" y="4000719"/>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52247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1577</Words>
  <Application>Microsoft Office PowerPoint</Application>
  <PresentationFormat>Custom</PresentationFormat>
  <Paragraphs>167</Paragraphs>
  <Slides>34</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Arial</vt:lpstr>
      <vt:lpstr>Calibri</vt:lpstr>
      <vt:lpstr>Calibri Light</vt:lpstr>
      <vt:lpstr>Tahoma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Organizational Patterns in Informational Text Education Presentation in Blue Green Friendly Hand Drawn Style</dc:title>
  <cp:lastModifiedBy>USER</cp:lastModifiedBy>
  <cp:revision>69</cp:revision>
  <dcterms:created xsi:type="dcterms:W3CDTF">2006-08-16T00:00:00Z</dcterms:created>
  <dcterms:modified xsi:type="dcterms:W3CDTF">2024-11-06T01:03:28Z</dcterms:modified>
  <dc:identifier>DAGIoKsyVrk</dc:identifier>
</cp:coreProperties>
</file>